
<file path=[Content_Types].xml><?xml version="1.0" encoding="utf-8"?>
<Types xmlns="http://schemas.openxmlformats.org/package/2006/content-types">
  <Default Extension="png" ContentType="image/png"/>
  <Default Extension="MOV" ContentType="video/quicktime"/>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318" r:id="rId3"/>
    <p:sldId id="261" r:id="rId4"/>
    <p:sldId id="276" r:id="rId5"/>
    <p:sldId id="308" r:id="rId6"/>
    <p:sldId id="263" r:id="rId7"/>
    <p:sldId id="320" r:id="rId8"/>
    <p:sldId id="264" r:id="rId9"/>
    <p:sldId id="315" r:id="rId10"/>
    <p:sldId id="321" r:id="rId11"/>
    <p:sldId id="265" r:id="rId12"/>
    <p:sldId id="301" r:id="rId13"/>
    <p:sldId id="311" r:id="rId14"/>
    <p:sldId id="307" r:id="rId15"/>
  </p:sldIdLst>
  <p:sldSz cx="12192000" cy="6858000"/>
  <p:notesSz cx="6858000" cy="9144000"/>
  <p:embeddedFontLst>
    <p:embeddedFont>
      <p:font typeface="맑은 고딕" panose="020B0503020000020004" pitchFamily="34" charset="-127"/>
      <p:regular r:id="rId17"/>
      <p:bold r:id="rId18"/>
    </p:embeddedFont>
    <p:embeddedFont>
      <p:font typeface="Calibri" panose="020F0502020204030204" pitchFamily="34" charset="0"/>
      <p:regular r:id="rId19"/>
      <p:bold r:id="rId20"/>
      <p:italic r:id="rId21"/>
      <p:boldItalic r:id="rId22"/>
    </p:embeddedFont>
    <p:embeddedFont>
      <p:font typeface="Montserrat" panose="020B0604020202020204" charset="0"/>
      <p:regular r:id="rId23"/>
      <p:bold r:id="rId24"/>
      <p:italic r:id="rId25"/>
      <p:boldItalic r:id="rId26"/>
    </p:embeddedFont>
    <p:embeddedFont>
      <p:font typeface="Montserrat Black" panose="020B0604020202020204" charset="0"/>
      <p:bold r:id="rId27"/>
      <p:italic r:id="rId28"/>
      <p:boldItalic r:id="rId29"/>
    </p:embeddedFont>
    <p:embeddedFont>
      <p:font typeface="Montserrat Light" panose="020B060402020202020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C4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928DF8A-663D-4880-9EAD-570D1081A4E9}">
  <a:tblStyle styleId="{9928DF8A-663D-4880-9EAD-570D1081A4E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02"/>
    <p:restoredTop sz="79790" autoAdjust="0"/>
  </p:normalViewPr>
  <p:slideViewPr>
    <p:cSldViewPr snapToGrid="0">
      <p:cViewPr varScale="1">
        <p:scale>
          <a:sx n="69" d="100"/>
          <a:sy n="69" d="100"/>
        </p:scale>
        <p:origin x="894"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mazon.com/Wilcox-All-Pro-202S-Stainless/dp/B002GJ030U/ref=sr_1_3?keywords=trowel&amp;qid=1560291414&amp;s=gateway&amp;sr=8-3"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Name + Team Introduction</a:t>
            </a:r>
            <a:endParaRPr dirty="0"/>
          </a:p>
        </p:txBody>
      </p:sp>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seed dispensing mechanism was 3D printed (resin) for the alpha prototype. While we found the resin to be too brittle for a final product, its semi-transparent nature was actually a benefit for the users we tested on because it allows the user to see the seed move through the mechanism. For the trowel, we </a:t>
            </a:r>
            <a:r>
              <a:rPr lang="en-US"/>
              <a:t>used </a:t>
            </a:r>
            <a:r>
              <a:rPr lang="en-US">
                <a:hlinkClick r:id="rId3"/>
              </a:rPr>
              <a:t>https://www.amazon.com/Wilcox-All-Pro-202S-Stainless/dp/B002GJ030U/ref=sr_1_3?keywords=trowel&amp;qid=1560291414&amp;s=gateway&amp;sr=8-3</a:t>
            </a:r>
            <a:r>
              <a:rPr lang="en-US"/>
              <a:t> </a:t>
            </a:r>
            <a:r>
              <a:rPr lang="en-US" dirty="0"/>
              <a:t>from Amazon (with the plastic handle cover removed).</a:t>
            </a:r>
          </a:p>
        </p:txBody>
      </p:sp>
    </p:spTree>
    <p:extLst>
      <p:ext uri="{BB962C8B-B14F-4D97-AF65-F5344CB8AC3E}">
        <p14:creationId xmlns:p14="http://schemas.microsoft.com/office/powerpoint/2010/main" val="3909326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8bb139c24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a:t>
            </a:r>
            <a:r>
              <a:rPr lang="en-US" baseline="0" dirty="0"/>
              <a:t> we had our prototype fully finished and functioning, we took it to the Clarke Farm to do some user testing.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Feedback from Andrew (head farmer):</a:t>
            </a:r>
          </a:p>
          <a:p>
            <a:pPr marL="171450" lvl="0" indent="-171450" algn="l" rtl="0">
              <a:spcBef>
                <a:spcPts val="0"/>
              </a:spcBef>
              <a:spcAft>
                <a:spcPts val="0"/>
              </a:spcAft>
              <a:buFontTx/>
              <a:buChar char="-"/>
            </a:pPr>
            <a:r>
              <a:rPr lang="en-US" dirty="0"/>
              <a:t>Good to see/hear the seed dropping into hole</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dirty="0"/>
              <a:t>”I like that you can use this product until the very last seed. Other products have a certain threshold that you must maintain otherwise it stops working” - Andrew the farmer</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dirty="0"/>
              <a:t>The video on the right shows Andrew using the product for the first time and a seed hopper refill (halfway through)</a:t>
            </a:r>
          </a:p>
          <a:p>
            <a:pPr marL="171450" lvl="0" indent="-171450" algn="l" rtl="0">
              <a:spcBef>
                <a:spcPts val="0"/>
              </a:spcBef>
              <a:spcAft>
                <a:spcPts val="0"/>
              </a:spcAft>
              <a:buFontTx/>
              <a:buChar char="-"/>
            </a:pPr>
            <a:endParaRPr lang="en-US" dirty="0"/>
          </a:p>
        </p:txBody>
      </p:sp>
      <p:sp>
        <p:nvSpPr>
          <p:cNvPr id="150" name="Google Shape;150;g58bb139c24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72b87fcdd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Business Case</a:t>
            </a:r>
            <a:endParaRPr/>
          </a:p>
        </p:txBody>
      </p:sp>
      <p:sp>
        <p:nvSpPr>
          <p:cNvPr id="163" name="Google Shape;163;g572b87fcdd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0" marR="0" lvl="0" indent="0" algn="l" rtl="0">
              <a:spcBef>
                <a:spcPts val="0"/>
              </a:spcBef>
              <a:spcAft>
                <a:spcPts val="0"/>
              </a:spcAft>
              <a:buNone/>
            </a:pPr>
            <a:r>
              <a:rPr lang="en-US" altLang="ko-KR" sz="1100" dirty="0">
                <a:latin typeface="Montserrat Light"/>
                <a:ea typeface="Montserrat Light"/>
                <a:cs typeface="Montserrat Light"/>
                <a:sym typeface="Montserrat Light"/>
              </a:rPr>
              <a:t>We don’t think it will just work to just sell the A-Maize-</a:t>
            </a:r>
            <a:r>
              <a:rPr lang="en-US" altLang="ko-KR" sz="1100" dirty="0" err="1">
                <a:latin typeface="Montserrat Light"/>
                <a:ea typeface="Montserrat Light"/>
                <a:cs typeface="Montserrat Light"/>
                <a:sym typeface="Montserrat Light"/>
              </a:rPr>
              <a:t>ing</a:t>
            </a:r>
            <a:r>
              <a:rPr lang="en-US" altLang="ko-KR" sz="1100" dirty="0">
                <a:latin typeface="Montserrat Light"/>
                <a:ea typeface="Montserrat Light"/>
                <a:cs typeface="Montserrat Light"/>
                <a:sym typeface="Montserrat Light"/>
              </a:rPr>
              <a:t> Planter</a:t>
            </a:r>
          </a:p>
          <a:p>
            <a:pPr marL="0" marR="0" lvl="0" indent="0" algn="l" rtl="0">
              <a:spcBef>
                <a:spcPts val="0"/>
              </a:spcBef>
              <a:spcAft>
                <a:spcPts val="0"/>
              </a:spcAft>
              <a:buNone/>
            </a:pPr>
            <a:r>
              <a:rPr lang="en-US" altLang="ko-KR" sz="1100" dirty="0">
                <a:latin typeface="Montserrat Light"/>
                <a:ea typeface="Montserrat Light"/>
                <a:cs typeface="Montserrat Light"/>
                <a:sym typeface="Montserrat Light"/>
              </a:rPr>
              <a:t>Small farmers need to keep their cash for food, medicine and school fees - even if it was really cheap, they wouldn’t be able to buy it.</a:t>
            </a:r>
          </a:p>
          <a:p>
            <a:pPr marL="0" marR="0" lvl="0" indent="0" algn="l" rtl="0">
              <a:spcBef>
                <a:spcPts val="0"/>
              </a:spcBef>
              <a:spcAft>
                <a:spcPts val="0"/>
              </a:spcAft>
              <a:buNone/>
            </a:pPr>
            <a:r>
              <a:rPr lang="en-US" altLang="ko-KR" sz="1100" dirty="0">
                <a:latin typeface="Montserrat Light"/>
                <a:ea typeface="Montserrat Light"/>
                <a:cs typeface="Montserrat Light"/>
                <a:sym typeface="Montserrat Light"/>
              </a:rPr>
              <a:t>So, we have a different plan - we want to create:</a:t>
            </a:r>
          </a:p>
          <a:p>
            <a:pPr marL="0" marR="0" lvl="0" indent="0" algn="l" rtl="0">
              <a:spcBef>
                <a:spcPts val="0"/>
              </a:spcBef>
              <a:spcAft>
                <a:spcPts val="0"/>
              </a:spcAft>
              <a:buNone/>
            </a:pPr>
            <a:endParaRPr lang="en-US" altLang="ko-KR" sz="1100" dirty="0">
              <a:latin typeface="Montserrat Light"/>
              <a:ea typeface="Montserrat Light"/>
              <a:cs typeface="Montserrat Light"/>
              <a:sym typeface="Montserrat Light"/>
            </a:endParaRPr>
          </a:p>
          <a:p>
            <a:pPr marL="0" marR="0" lvl="0" indent="0" algn="ctr" rtl="0">
              <a:spcBef>
                <a:spcPts val="0"/>
              </a:spcBef>
              <a:spcAft>
                <a:spcPts val="0"/>
              </a:spcAft>
              <a:buNone/>
            </a:pPr>
            <a:r>
              <a:rPr lang="en-US" altLang="ko-KR" sz="1600" b="1" dirty="0">
                <a:latin typeface="Montserrat"/>
                <a:ea typeface="Montserrat"/>
                <a:cs typeface="Montserrat"/>
                <a:sym typeface="Montserrat"/>
              </a:rPr>
              <a:t>Village Level Entrepreneurs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1" lang="en-US" altLang="ko-KR" baseline="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1" lang="en-US" altLang="ko-KR" baseline="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1" lang="en-US" altLang="ko-KR" baseline="0" dirty="0"/>
          </a:p>
          <a:p>
            <a:pPr marL="0" marR="0" lvl="0" indent="0" algn="l" rtl="0">
              <a:spcBef>
                <a:spcPts val="0"/>
              </a:spcBef>
              <a:spcAft>
                <a:spcPts val="0"/>
              </a:spcAft>
              <a:buNone/>
            </a:pPr>
            <a:r>
              <a:rPr lang="en-US" altLang="ko-KR" sz="1100" dirty="0">
                <a:latin typeface="Montserrat Light"/>
                <a:ea typeface="Montserrat Light"/>
                <a:cs typeface="Montserrat Light"/>
                <a:sym typeface="Montserrat Light"/>
              </a:rPr>
              <a:t>He was granted a </a:t>
            </a:r>
            <a:r>
              <a:rPr lang="en-US" altLang="ko-KR" sz="1100" b="1" dirty="0">
                <a:latin typeface="Montserrat"/>
                <a:ea typeface="Montserrat"/>
                <a:cs typeface="Montserrat"/>
                <a:sym typeface="Montserrat"/>
              </a:rPr>
              <a:t>$100 loan</a:t>
            </a:r>
            <a:r>
              <a:rPr lang="en-US" altLang="ko-KR" sz="1100" dirty="0">
                <a:latin typeface="Montserrat Light"/>
                <a:ea typeface="Montserrat Light"/>
                <a:cs typeface="Montserrat Light"/>
                <a:sym typeface="Montserrat Light"/>
              </a:rPr>
              <a:t> to buy an A-</a:t>
            </a:r>
            <a:r>
              <a:rPr lang="en-US" altLang="ko-KR" sz="1100" dirty="0" err="1">
                <a:latin typeface="Montserrat Light"/>
                <a:ea typeface="Montserrat Light"/>
                <a:cs typeface="Montserrat Light"/>
                <a:sym typeface="Montserrat Light"/>
              </a:rPr>
              <a:t>Maizing</a:t>
            </a:r>
            <a:r>
              <a:rPr lang="en-US" altLang="ko-KR" sz="1100" dirty="0">
                <a:latin typeface="Montserrat Light"/>
                <a:ea typeface="Montserrat Light"/>
                <a:cs typeface="Montserrat Light"/>
                <a:sym typeface="Montserrat Light"/>
              </a:rPr>
              <a:t> Planter, and received training from a local NGO</a:t>
            </a:r>
          </a:p>
          <a:p>
            <a:pPr marL="0" marR="0" lvl="0" indent="0" algn="l" rtl="0">
              <a:spcBef>
                <a:spcPts val="0"/>
              </a:spcBef>
              <a:spcAft>
                <a:spcPts val="0"/>
              </a:spcAft>
              <a:buNone/>
            </a:pPr>
            <a:endParaRPr lang="en-US" altLang="ko-KR" sz="1100" dirty="0">
              <a:latin typeface="Montserrat Light"/>
              <a:ea typeface="Montserrat Light"/>
              <a:cs typeface="Montserrat Light"/>
              <a:sym typeface="Montserrat Light"/>
            </a:endParaRPr>
          </a:p>
          <a:p>
            <a:pPr marL="0" marR="0" lvl="0" indent="0" algn="l" rtl="0">
              <a:spcBef>
                <a:spcPts val="0"/>
              </a:spcBef>
              <a:spcAft>
                <a:spcPts val="0"/>
              </a:spcAft>
              <a:buNone/>
            </a:pPr>
            <a:r>
              <a:rPr lang="en-US" altLang="ko-KR" sz="1100" dirty="0">
                <a:latin typeface="Montserrat Light"/>
                <a:ea typeface="Montserrat Light"/>
                <a:cs typeface="Montserrat Light"/>
                <a:sym typeface="Montserrat Light"/>
              </a:rPr>
              <a:t>With his planter, he can </a:t>
            </a:r>
            <a:r>
              <a:rPr lang="en-US" altLang="ko-KR" sz="1100" b="1" dirty="0">
                <a:latin typeface="Montserrat"/>
                <a:ea typeface="Montserrat"/>
                <a:cs typeface="Montserrat"/>
                <a:sym typeface="Montserrat"/>
              </a:rPr>
              <a:t>plant one acre of maize in about a day</a:t>
            </a:r>
            <a:r>
              <a:rPr lang="en-US" altLang="ko-KR" sz="1100" dirty="0">
                <a:latin typeface="Montserrat Light"/>
                <a:ea typeface="Montserrat Light"/>
                <a:cs typeface="Montserrat Light"/>
                <a:sym typeface="Montserrat Light"/>
              </a:rPr>
              <a:t> by himself</a:t>
            </a:r>
          </a:p>
          <a:p>
            <a:pPr marL="0" marR="0" lvl="0" indent="0" algn="l" rtl="0">
              <a:spcBef>
                <a:spcPts val="0"/>
              </a:spcBef>
              <a:spcAft>
                <a:spcPts val="0"/>
              </a:spcAft>
              <a:buNone/>
            </a:pPr>
            <a:endParaRPr lang="en-US" altLang="ko-KR" sz="1100" dirty="0">
              <a:latin typeface="Montserrat Light"/>
              <a:ea typeface="Montserrat Light"/>
              <a:cs typeface="Montserrat Light"/>
              <a:sym typeface="Montserrat Light"/>
            </a:endParaRPr>
          </a:p>
          <a:p>
            <a:pPr marL="0" marR="0" lvl="0" indent="0" algn="l" rtl="0">
              <a:spcBef>
                <a:spcPts val="0"/>
              </a:spcBef>
              <a:spcAft>
                <a:spcPts val="0"/>
              </a:spcAft>
              <a:buNone/>
            </a:pPr>
            <a:r>
              <a:rPr lang="en-US" altLang="ko-KR" sz="1100" dirty="0">
                <a:latin typeface="Montserrat Light"/>
                <a:ea typeface="Montserrat Light"/>
                <a:cs typeface="Montserrat Light"/>
                <a:sym typeface="Montserrat Light"/>
              </a:rPr>
              <a:t>Farmers in his village will value his service at about </a:t>
            </a:r>
            <a:r>
              <a:rPr lang="en-US" altLang="ko-KR" sz="1100" b="1" dirty="0">
                <a:latin typeface="Montserrat"/>
                <a:ea typeface="Montserrat"/>
                <a:cs typeface="Montserrat"/>
                <a:sym typeface="Montserrat"/>
              </a:rPr>
              <a:t>$10 per acre</a:t>
            </a:r>
            <a:r>
              <a:rPr lang="en-US" altLang="ko-KR" sz="1100" dirty="0">
                <a:latin typeface="Montserrat Light"/>
                <a:ea typeface="Montserrat Light"/>
                <a:cs typeface="Montserrat Light"/>
                <a:sym typeface="Montserrat Light"/>
              </a:rPr>
              <a:t> </a:t>
            </a:r>
          </a:p>
          <a:p>
            <a:pPr marL="0" marR="0" lvl="0" indent="0" algn="l" rtl="0">
              <a:spcBef>
                <a:spcPts val="0"/>
              </a:spcBef>
              <a:spcAft>
                <a:spcPts val="0"/>
              </a:spcAft>
              <a:buNone/>
            </a:pPr>
            <a:r>
              <a:rPr lang="en-US" altLang="ko-KR" sz="1100" i="1" dirty="0">
                <a:latin typeface="Montserrat Light"/>
                <a:ea typeface="Montserrat Light"/>
                <a:cs typeface="Montserrat Light"/>
                <a:sym typeface="Montserrat Light"/>
              </a:rPr>
              <a:t>(although payment may be barter or return of labor rather than cash)</a:t>
            </a:r>
          </a:p>
          <a:p>
            <a:pPr marL="0" marR="0" lvl="0" indent="0" algn="l" rtl="0">
              <a:spcBef>
                <a:spcPts val="0"/>
              </a:spcBef>
              <a:spcAft>
                <a:spcPts val="0"/>
              </a:spcAft>
              <a:buNone/>
            </a:pPr>
            <a:endParaRPr lang="en-US" altLang="ko-KR" sz="1100" dirty="0">
              <a:latin typeface="Montserrat Light"/>
              <a:ea typeface="Montserrat Light"/>
              <a:cs typeface="Montserrat Light"/>
              <a:sym typeface="Montserrat Light"/>
            </a:endParaRPr>
          </a:p>
          <a:p>
            <a:pPr marL="0" marR="0" lvl="0" indent="0" algn="l" rtl="0">
              <a:spcBef>
                <a:spcPts val="0"/>
              </a:spcBef>
              <a:spcAft>
                <a:spcPts val="0"/>
              </a:spcAft>
              <a:buNone/>
            </a:pPr>
            <a:r>
              <a:rPr lang="en-US" altLang="ko-KR" sz="1100" dirty="0">
                <a:latin typeface="Montserrat Light"/>
                <a:ea typeface="Montserrat Light"/>
                <a:cs typeface="Montserrat Light"/>
                <a:sym typeface="Montserrat Light"/>
              </a:rPr>
              <a:t>In a 2 month planting season, Joseph </a:t>
            </a:r>
            <a:r>
              <a:rPr lang="en-US" altLang="ko-KR" sz="1100" b="1" dirty="0">
                <a:latin typeface="Montserrat"/>
                <a:ea typeface="Montserrat"/>
                <a:cs typeface="Montserrat"/>
                <a:sym typeface="Montserrat"/>
              </a:rPr>
              <a:t>can plant 40 acres</a:t>
            </a:r>
            <a:r>
              <a:rPr lang="en-US" altLang="ko-KR" sz="1100" dirty="0">
                <a:latin typeface="Montserrat Light"/>
                <a:ea typeface="Montserrat Light"/>
                <a:cs typeface="Montserrat Light"/>
                <a:sym typeface="Montserrat Light"/>
              </a:rPr>
              <a:t>  and earn $400 - a good annual salary and easily enough to repay his $100 loan in one season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1" lang="ko-KR" altLang="en-US" dirty="0"/>
          </a:p>
        </p:txBody>
      </p:sp>
    </p:spTree>
    <p:extLst>
      <p:ext uri="{BB962C8B-B14F-4D97-AF65-F5344CB8AC3E}">
        <p14:creationId xmlns:p14="http://schemas.microsoft.com/office/powerpoint/2010/main" val="823378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457200" lvl="0" indent="-298450" algn="l" rtl="0">
              <a:lnSpc>
                <a:spcPct val="115000"/>
              </a:lnSpc>
              <a:spcBef>
                <a:spcPts val="0"/>
              </a:spcBef>
              <a:spcAft>
                <a:spcPts val="0"/>
              </a:spcAft>
              <a:buClr>
                <a:schemeClr val="dk1"/>
              </a:buClr>
              <a:buSzPts val="1100"/>
              <a:buChar char="●"/>
            </a:pPr>
            <a:r>
              <a:rPr lang="en-US" altLang="ko-KR" dirty="0">
                <a:solidFill>
                  <a:schemeClr val="dk1"/>
                </a:solidFill>
              </a:rPr>
              <a:t>Local NGOs - Such as One Acre Fund based in Kenya which reaches nearly 1M smallholder farmer families in Sub Saharan Africa.  It’s model is to provide seeds and fertilizer to smallholder groups on credit, along with training on a planting protocol.  Their group liability model enables high level of credit payback.  </a:t>
            </a:r>
            <a:r>
              <a:rPr lang="en-US" altLang="ko-KR" b="1" dirty="0">
                <a:solidFill>
                  <a:schemeClr val="dk1"/>
                </a:solidFill>
              </a:rPr>
              <a:t>We could envisage a co-beneficial partnership where a local NGO trains their farmers on A-</a:t>
            </a:r>
            <a:r>
              <a:rPr lang="en-US" altLang="ko-KR" b="1" dirty="0" err="1">
                <a:solidFill>
                  <a:schemeClr val="dk1"/>
                </a:solidFill>
              </a:rPr>
              <a:t>Maizing</a:t>
            </a:r>
            <a:r>
              <a:rPr lang="en-US" altLang="ko-KR" b="1" dirty="0">
                <a:solidFill>
                  <a:schemeClr val="dk1"/>
                </a:solidFill>
              </a:rPr>
              <a:t> Planter and enable sales.</a:t>
            </a:r>
          </a:p>
          <a:p>
            <a:pPr marL="457200" lvl="0" indent="0" algn="l" rtl="0">
              <a:lnSpc>
                <a:spcPct val="115000"/>
              </a:lnSpc>
              <a:spcBef>
                <a:spcPts val="0"/>
              </a:spcBef>
              <a:spcAft>
                <a:spcPts val="0"/>
              </a:spcAft>
              <a:buClr>
                <a:schemeClr val="dk1"/>
              </a:buClr>
              <a:buSzPts val="1100"/>
              <a:buFont typeface="Arial"/>
              <a:buNone/>
            </a:pPr>
            <a:endParaRPr lang="en-US" altLang="ko-K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US" altLang="ko-KR" dirty="0">
                <a:solidFill>
                  <a:schemeClr val="dk1"/>
                </a:solidFill>
              </a:rPr>
              <a:t>Smallholder Machinery Companies - </a:t>
            </a:r>
            <a:r>
              <a:rPr lang="en-US" altLang="ko-KR" dirty="0" err="1">
                <a:solidFill>
                  <a:schemeClr val="dk1"/>
                </a:solidFill>
              </a:rPr>
              <a:t>KickStart</a:t>
            </a:r>
            <a:r>
              <a:rPr lang="en-US" altLang="ko-KR" dirty="0">
                <a:solidFill>
                  <a:schemeClr val="dk1"/>
                </a:solidFill>
              </a:rPr>
              <a:t> International has sold over 300,000 of it’s well-known treadle pumps.  The robust pumps have been especially designed for smallholder farmers.  The company has experience in training farmers and has existing mechanisms in place to provide credit.   </a:t>
            </a:r>
            <a:r>
              <a:rPr lang="en-US" altLang="ko-KR" b="1" dirty="0">
                <a:solidFill>
                  <a:schemeClr val="dk1"/>
                </a:solidFill>
              </a:rPr>
              <a:t>We could envisage a distribution arrangement with </a:t>
            </a:r>
            <a:r>
              <a:rPr lang="en-US" altLang="ko-KR" b="1" dirty="0" err="1">
                <a:solidFill>
                  <a:schemeClr val="dk1"/>
                </a:solidFill>
              </a:rPr>
              <a:t>KickStarter</a:t>
            </a:r>
            <a:r>
              <a:rPr lang="en-US" altLang="ko-KR" b="1" dirty="0">
                <a:solidFill>
                  <a:schemeClr val="dk1"/>
                </a:solidFill>
              </a:rPr>
              <a:t>, where A-</a:t>
            </a:r>
            <a:r>
              <a:rPr lang="en-US" altLang="ko-KR" b="1" dirty="0" err="1">
                <a:solidFill>
                  <a:schemeClr val="dk1"/>
                </a:solidFill>
              </a:rPr>
              <a:t>Maizing</a:t>
            </a:r>
            <a:r>
              <a:rPr lang="en-US" altLang="ko-KR" b="1" dirty="0">
                <a:solidFill>
                  <a:schemeClr val="dk1"/>
                </a:solidFill>
              </a:rPr>
              <a:t> Planter is an enhancement to their product range.</a:t>
            </a:r>
            <a:endParaRPr lang="en-US" altLang="ko-KR"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lang="en-US" altLang="ko-K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US" altLang="ko-KR" dirty="0">
                <a:solidFill>
                  <a:schemeClr val="dk1"/>
                </a:solidFill>
              </a:rPr>
              <a:t>Smallholder Training </a:t>
            </a:r>
            <a:r>
              <a:rPr lang="en-US" altLang="ko-KR" dirty="0" err="1">
                <a:solidFill>
                  <a:schemeClr val="dk1"/>
                </a:solidFill>
              </a:rPr>
              <a:t>Organisations</a:t>
            </a:r>
            <a:r>
              <a:rPr lang="en-US" altLang="ko-KR" dirty="0">
                <a:solidFill>
                  <a:schemeClr val="dk1"/>
                </a:solidFill>
              </a:rPr>
              <a:t> - Conservation Farming Union (CFU) started in Zambia but now is expanding across Africa.  It reaches hundreds of thousands of farmers each year through its network of village level lead farmers.  </a:t>
            </a:r>
            <a:r>
              <a:rPr lang="en-US" altLang="ko-KR" b="1" dirty="0">
                <a:solidFill>
                  <a:schemeClr val="dk1"/>
                </a:solidFill>
              </a:rPr>
              <a:t>We could envisage a training partnership, where the benefits of the A-</a:t>
            </a:r>
            <a:r>
              <a:rPr lang="en-US" altLang="ko-KR" b="1" dirty="0" err="1">
                <a:solidFill>
                  <a:schemeClr val="dk1"/>
                </a:solidFill>
              </a:rPr>
              <a:t>Maizing</a:t>
            </a:r>
            <a:r>
              <a:rPr lang="en-US" altLang="ko-KR" b="1" dirty="0">
                <a:solidFill>
                  <a:schemeClr val="dk1"/>
                </a:solidFill>
              </a:rPr>
              <a:t> Planter are added to their curriculum.</a:t>
            </a:r>
            <a:endParaRPr lang="en-US" altLang="ko-KR"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lang="en-US" altLang="ko-K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US" altLang="ko-KR" dirty="0">
                <a:solidFill>
                  <a:schemeClr val="dk1"/>
                </a:solidFill>
              </a:rPr>
              <a:t>Smallholder Suppliers - Seed and Fertilizer Companies across </a:t>
            </a:r>
            <a:r>
              <a:rPr lang="en-US" altLang="ko-KR" dirty="0" err="1">
                <a:solidFill>
                  <a:schemeClr val="dk1"/>
                </a:solidFill>
              </a:rPr>
              <a:t>africa</a:t>
            </a:r>
            <a:r>
              <a:rPr lang="en-US" altLang="ko-KR" dirty="0">
                <a:solidFill>
                  <a:schemeClr val="dk1"/>
                </a:solidFill>
              </a:rPr>
              <a:t> have networks of field trainers who work with smallholder farmers every day.    </a:t>
            </a:r>
            <a:r>
              <a:rPr lang="en-US" altLang="ko-KR" b="1" dirty="0">
                <a:solidFill>
                  <a:schemeClr val="dk1"/>
                </a:solidFill>
              </a:rPr>
              <a:t>The A-</a:t>
            </a:r>
            <a:r>
              <a:rPr lang="en-US" altLang="ko-KR" b="1" dirty="0" err="1">
                <a:solidFill>
                  <a:schemeClr val="dk1"/>
                </a:solidFill>
              </a:rPr>
              <a:t>Maizing</a:t>
            </a:r>
            <a:r>
              <a:rPr lang="en-US" altLang="ko-KR" b="1" dirty="0">
                <a:solidFill>
                  <a:schemeClr val="dk1"/>
                </a:solidFill>
              </a:rPr>
              <a:t> Planter could make small farmers more productive, and so a partnership with input suppliers could be interested in helping to train, or even distribute.</a:t>
            </a:r>
          </a:p>
          <a:p>
            <a:pPr marL="457200" lvl="0" indent="-298450" algn="l" rtl="0">
              <a:lnSpc>
                <a:spcPct val="115000"/>
              </a:lnSpc>
              <a:spcBef>
                <a:spcPts val="0"/>
              </a:spcBef>
              <a:spcAft>
                <a:spcPts val="0"/>
              </a:spcAft>
              <a:buClr>
                <a:schemeClr val="dk1"/>
              </a:buClr>
              <a:buSzPts val="1100"/>
              <a:buChar char="●"/>
            </a:pPr>
            <a:endParaRPr lang="en-US" altLang="ko-KR" b="1"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US" altLang="ko-KR" b="1" dirty="0">
                <a:solidFill>
                  <a:schemeClr val="dk1"/>
                </a:solidFill>
              </a:rPr>
              <a:t>Ideal would be partnership with One Acre Fund- big reach very quickly, training programs already set up</a:t>
            </a:r>
            <a:endParaRPr lang="en-US" altLang="ko-KR" dirty="0"/>
          </a:p>
        </p:txBody>
      </p:sp>
    </p:spTree>
    <p:extLst>
      <p:ext uri="{BB962C8B-B14F-4D97-AF65-F5344CB8AC3E}">
        <p14:creationId xmlns:p14="http://schemas.microsoft.com/office/powerpoint/2010/main" val="1041293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574c895d7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Most</a:t>
            </a:r>
            <a:r>
              <a:rPr lang="en-US" baseline="0" dirty="0"/>
              <a:t> of the magic happens in our seed dispensing mechanism. </a:t>
            </a:r>
          </a:p>
          <a:p>
            <a:pPr marL="0" lvl="0" indent="0" algn="l" rtl="0">
              <a:spcBef>
                <a:spcPts val="0"/>
              </a:spcBef>
              <a:spcAft>
                <a:spcPts val="0"/>
              </a:spcAft>
              <a:buNone/>
            </a:pPr>
            <a:r>
              <a:rPr lang="en-US" baseline="0" dirty="0"/>
              <a:t>Which was inspired by the gumball machine.</a:t>
            </a:r>
          </a:p>
          <a:p>
            <a:pPr marL="0" lvl="0" indent="0" algn="l" rtl="0">
              <a:spcBef>
                <a:spcPts val="0"/>
              </a:spcBef>
              <a:spcAft>
                <a:spcPts val="0"/>
              </a:spcAft>
              <a:buNone/>
            </a:pPr>
            <a:r>
              <a:rPr lang="en-US" baseline="0" dirty="0"/>
              <a:t>A single moving slider piece with a seed cavity aligns with the openings of the top and bottom bottom pieces as it is pushed releasing a single seed into the PVC pipe.</a:t>
            </a:r>
          </a:p>
          <a:p>
            <a:pPr marL="0" lvl="0" indent="0" algn="l" rtl="0">
              <a:spcBef>
                <a:spcPts val="0"/>
              </a:spcBef>
              <a:spcAft>
                <a:spcPts val="0"/>
              </a:spcAft>
              <a:buNone/>
            </a:pPr>
            <a:r>
              <a:rPr lang="en-US" baseline="0" dirty="0"/>
              <a:t>Which then travels down and drops to the soil.</a:t>
            </a:r>
          </a:p>
          <a:p>
            <a:pPr marL="0" lvl="0" indent="0" algn="l" rtl="0">
              <a:spcBef>
                <a:spcPts val="0"/>
              </a:spcBef>
              <a:spcAft>
                <a:spcPts val="0"/>
              </a:spcAft>
              <a:buNone/>
            </a:pPr>
            <a:endParaRPr lang="en-US" dirty="0"/>
          </a:p>
        </p:txBody>
      </p:sp>
      <p:sp>
        <p:nvSpPr>
          <p:cNvPr id="145" name="Google Shape;145;g574c895d7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263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1" name="Google Shape;11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2" name="Google Shape;2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572b87fc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down selected to these key user needs after speaking with different stakeholders. Because it was difficult to get a hold of current non-commercial conservation farmers, we reached out to individuals who have worked first hand with these farmers or in similar environments.</a:t>
            </a:r>
            <a:endParaRPr dirty="0"/>
          </a:p>
        </p:txBody>
      </p:sp>
      <p:sp>
        <p:nvSpPr>
          <p:cNvPr id="117" name="Google Shape;117;g572b87fc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908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58bb139c2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bg1">
                    <a:lumMod val="50000"/>
                  </a:schemeClr>
                </a:solidFill>
                <a:latin typeface="Nunito Light"/>
                <a:ea typeface="Nunito Light"/>
                <a:cs typeface="Nunito Light"/>
              </a:rPr>
              <a:t>The final design emphasizes simplicity from material choice to assembly and maintenance. The mechanism is assembled with four screws and fits right into the top of the PVC pipe. An additional piece of PVC is fit on top as the seed hopper. The trowel is inserted into the bottom of the PVC pipe with a rubber gasket to hold it in place and a small funnel to guide the seed. Outside of the mechanism, everything is press fit to allow easily assembly and disassembly. </a:t>
            </a:r>
            <a:endParaRPr lang="en-US" sz="1100" dirty="0">
              <a:solidFill>
                <a:schemeClr val="bg1">
                  <a:lumMod val="50000"/>
                </a:schemeClr>
              </a:solidFill>
              <a:latin typeface="Arial" panose="020B0604020202020204" pitchFamily="34" charset="0"/>
              <a:ea typeface="Arial" panose="020B0604020202020204" pitchFamily="34" charset="0"/>
            </a:endParaRPr>
          </a:p>
          <a:p>
            <a:pPr marL="0" lvl="0" indent="0" algn="l" rtl="0">
              <a:spcBef>
                <a:spcPts val="0"/>
              </a:spcBef>
              <a:spcAft>
                <a:spcPts val="0"/>
              </a:spcAft>
              <a:buNone/>
            </a:pPr>
            <a:endParaRPr lang="en-US" dirty="0"/>
          </a:p>
        </p:txBody>
      </p:sp>
      <p:sp>
        <p:nvSpPr>
          <p:cNvPr id="140" name="Google Shape;140;g58bb139c2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 theory, the user can adapt or remake every part of the product. For example, the PVC can be cut to match the user’s height or the trowel replaced with any sort of “blade” that can be attached to the bottom of the PVC pipe. The side of the alignment holes can also be modified to fit seeds of varying sizes.</a:t>
            </a:r>
          </a:p>
          <a:p>
            <a:pPr marL="158750" indent="0">
              <a:buNone/>
            </a:pPr>
            <a:endParaRPr lang="en-US" dirty="0"/>
          </a:p>
          <a:p>
            <a:pPr marL="158750" indent="0">
              <a:buNone/>
            </a:pPr>
            <a:r>
              <a:rPr lang="en-US" dirty="0"/>
              <a:t>Note: the sponge (13) is glued into a gap in the Mechanism Top and is necessary to prevent jamming (probably similar to brush inside </a:t>
            </a:r>
            <a:r>
              <a:rPr lang="en-US" dirty="0" err="1"/>
              <a:t>GreenSeeder</a:t>
            </a:r>
            <a:r>
              <a:rPr lang="en-US" dirty="0"/>
              <a:t>?).</a:t>
            </a:r>
          </a:p>
        </p:txBody>
      </p:sp>
    </p:spTree>
    <p:extLst>
      <p:ext uri="{BB962C8B-B14F-4D97-AF65-F5344CB8AC3E}">
        <p14:creationId xmlns:p14="http://schemas.microsoft.com/office/powerpoint/2010/main" val="375898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574c895d7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Most</a:t>
            </a:r>
            <a:r>
              <a:rPr lang="en-US" baseline="0" dirty="0"/>
              <a:t> of the magic happens in our seed dispensing mechanism which was inspired by the gumball machine.</a:t>
            </a:r>
          </a:p>
          <a:p>
            <a:pPr marL="0" lvl="0" indent="0" algn="l" rtl="0">
              <a:spcBef>
                <a:spcPts val="0"/>
              </a:spcBef>
              <a:spcAft>
                <a:spcPts val="0"/>
              </a:spcAft>
              <a:buNone/>
            </a:pPr>
            <a:r>
              <a:rPr lang="en-US" baseline="0" dirty="0"/>
              <a:t>A single moving slider piece with a seed cavity aligns with the openings of the top and bottom bottom pieces as it is pushed releasing a single seed into the PVC pipe.</a:t>
            </a:r>
          </a:p>
          <a:p>
            <a:pPr marL="0" lvl="0" indent="0" algn="l" rtl="0">
              <a:spcBef>
                <a:spcPts val="0"/>
              </a:spcBef>
              <a:spcAft>
                <a:spcPts val="0"/>
              </a:spcAft>
              <a:buNone/>
            </a:pPr>
            <a:r>
              <a:rPr lang="en-US" baseline="0" dirty="0"/>
              <a:t>Which then travels down and drops to the soil.</a:t>
            </a:r>
          </a:p>
          <a:p>
            <a:pPr marL="0" lvl="0" indent="0" algn="l" rtl="0">
              <a:spcBef>
                <a:spcPts val="0"/>
              </a:spcBef>
              <a:spcAft>
                <a:spcPts val="0"/>
              </a:spcAft>
              <a:buNone/>
            </a:pPr>
            <a:endParaRPr lang="en-US" dirty="0"/>
          </a:p>
        </p:txBody>
      </p:sp>
      <p:sp>
        <p:nvSpPr>
          <p:cNvPr id="145" name="Google Shape;145;g574c895d7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33371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3.MOV"/><Relationship Id="rId7" Type="http://schemas.openxmlformats.org/officeDocument/2006/relationships/image" Target="../media/image1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video" Target="../media/media3.MOV"/></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4191767" y="5595036"/>
            <a:ext cx="3808500" cy="430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i="0" u="none" strike="noStrike" cap="none" dirty="0">
                <a:solidFill>
                  <a:srgbClr val="000000"/>
                </a:solidFill>
                <a:latin typeface="Calibri"/>
                <a:ea typeface="Calibri"/>
                <a:cs typeface="Calibri"/>
                <a:sym typeface="Calibri"/>
              </a:rPr>
              <a:t>June Cho | Lily Mueller | </a:t>
            </a:r>
            <a:r>
              <a:rPr lang="en-US" sz="1200" i="0" u="none" strike="noStrike" cap="none" dirty="0" err="1">
                <a:solidFill>
                  <a:srgbClr val="000000"/>
                </a:solidFill>
                <a:latin typeface="Calibri"/>
                <a:ea typeface="Calibri"/>
                <a:cs typeface="Calibri"/>
                <a:sym typeface="Calibri"/>
              </a:rPr>
              <a:t>Lingmiao</a:t>
            </a:r>
            <a:r>
              <a:rPr lang="en-US" sz="1200" i="0" u="none" strike="noStrike" cap="none" dirty="0">
                <a:solidFill>
                  <a:srgbClr val="000000"/>
                </a:solidFill>
                <a:latin typeface="Calibri"/>
                <a:ea typeface="Calibri"/>
                <a:cs typeface="Calibri"/>
                <a:sym typeface="Calibri"/>
              </a:rPr>
              <a:t> Wang | </a:t>
            </a:r>
            <a:endParaRPr sz="120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US" sz="1200" i="0" u="none" strike="noStrike" cap="none" dirty="0">
                <a:solidFill>
                  <a:srgbClr val="000000"/>
                </a:solidFill>
                <a:latin typeface="Calibri"/>
                <a:ea typeface="Calibri"/>
                <a:cs typeface="Calibri"/>
                <a:sym typeface="Calibri"/>
              </a:rPr>
              <a:t>Noah Jung  | Rhett James | Thomas Smith | </a:t>
            </a:r>
            <a:r>
              <a:rPr lang="en-US" sz="1200" i="0" u="none" strike="noStrike" cap="none" dirty="0" err="1">
                <a:solidFill>
                  <a:srgbClr val="000000"/>
                </a:solidFill>
                <a:latin typeface="Calibri"/>
                <a:ea typeface="Calibri"/>
                <a:cs typeface="Calibri"/>
                <a:sym typeface="Calibri"/>
              </a:rPr>
              <a:t>Toria</a:t>
            </a:r>
            <a:r>
              <a:rPr lang="en-US" sz="1200" i="0" u="none" strike="noStrike" cap="none" dirty="0">
                <a:solidFill>
                  <a:srgbClr val="000000"/>
                </a:solidFill>
                <a:latin typeface="Calibri"/>
                <a:ea typeface="Calibri"/>
                <a:cs typeface="Calibri"/>
                <a:sym typeface="Calibri"/>
              </a:rPr>
              <a:t> Yan</a:t>
            </a:r>
            <a:endParaRPr sz="1200" i="0" u="none" strike="noStrike" cap="none" dirty="0">
              <a:solidFill>
                <a:srgbClr val="000000"/>
              </a:solidFill>
              <a:latin typeface="Calibri"/>
              <a:ea typeface="Calibri"/>
              <a:cs typeface="Calibri"/>
              <a:sym typeface="Calibri"/>
            </a:endParaRPr>
          </a:p>
        </p:txBody>
      </p:sp>
      <p:pic>
        <p:nvPicPr>
          <p:cNvPr id="85" name="Google Shape;85;p13" descr="https://lh6.googleusercontent.com/Y3cUDX5DvRd6Ihvz2jXBlfi6pw0eA92ramjTp-Z8cD8rg3MZ5Evd30lqXdLl3Mvo9Pn9NeBC5aMnG_HeuDFIjCnClLMmxLpxYc99NNmpBpL4PB9Am1-AHw0XrmIi0rdn2hfN9-8o"/>
          <p:cNvPicPr preferRelativeResize="0"/>
          <p:nvPr/>
        </p:nvPicPr>
        <p:blipFill rotWithShape="1">
          <a:blip r:embed="rId3">
            <a:alphaModFix/>
          </a:blip>
          <a:srcRect/>
          <a:stretch/>
        </p:blipFill>
        <p:spPr>
          <a:xfrm rot="2700017">
            <a:off x="5136901" y="2962826"/>
            <a:ext cx="1918248" cy="1918248"/>
          </a:xfrm>
          <a:prstGeom prst="rect">
            <a:avLst/>
          </a:prstGeom>
          <a:noFill/>
          <a:ln>
            <a:noFill/>
          </a:ln>
        </p:spPr>
      </p:pic>
      <p:sp>
        <p:nvSpPr>
          <p:cNvPr id="86" name="Google Shape;86;p13"/>
          <p:cNvSpPr/>
          <p:nvPr/>
        </p:nvSpPr>
        <p:spPr>
          <a:xfrm>
            <a:off x="2549886" y="1152000"/>
            <a:ext cx="7092300" cy="831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000" i="0" u="none" strike="noStrike" cap="none" dirty="0">
                <a:solidFill>
                  <a:srgbClr val="000000"/>
                </a:solidFill>
                <a:latin typeface="Montserrat Black"/>
                <a:ea typeface="Montserrat Black"/>
                <a:cs typeface="Montserrat Black"/>
                <a:sym typeface="Montserrat Black"/>
              </a:rPr>
              <a:t>A-Maize-</a:t>
            </a:r>
            <a:r>
              <a:rPr lang="en-US" sz="4000" i="0" u="none" strike="noStrike" cap="none" dirty="0" err="1">
                <a:solidFill>
                  <a:srgbClr val="000000"/>
                </a:solidFill>
                <a:latin typeface="Montserrat Black"/>
                <a:ea typeface="Montserrat Black"/>
                <a:cs typeface="Montserrat Black"/>
                <a:sym typeface="Montserrat Black"/>
              </a:rPr>
              <a:t>ing</a:t>
            </a:r>
            <a:r>
              <a:rPr lang="en-US" sz="4000" i="0" u="none" strike="noStrike" cap="none" dirty="0">
                <a:solidFill>
                  <a:srgbClr val="000000"/>
                </a:solidFill>
                <a:latin typeface="Montserrat Black"/>
                <a:ea typeface="Montserrat Black"/>
                <a:cs typeface="Montserrat Black"/>
                <a:sym typeface="Montserrat Black"/>
              </a:rPr>
              <a:t> Planter</a:t>
            </a:r>
            <a:endParaRPr sz="4000" i="0" u="none" strike="noStrike" cap="none" dirty="0">
              <a:solidFill>
                <a:srgbClr val="000000"/>
              </a:solidFill>
              <a:latin typeface="Montserrat Black"/>
              <a:ea typeface="Montserrat Black"/>
              <a:cs typeface="Montserrat Black"/>
              <a:sym typeface="Montserrat Black"/>
            </a:endParaRPr>
          </a:p>
        </p:txBody>
      </p:sp>
      <p:sp>
        <p:nvSpPr>
          <p:cNvPr id="87" name="Google Shape;87;p13"/>
          <p:cNvSpPr/>
          <p:nvPr/>
        </p:nvSpPr>
        <p:spPr>
          <a:xfrm>
            <a:off x="3164250" y="1818075"/>
            <a:ext cx="5863500" cy="430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1800" dirty="0">
                <a:latin typeface="Montserrat Light"/>
                <a:ea typeface="Montserrat Light"/>
                <a:cs typeface="Montserrat Light"/>
                <a:sym typeface="Montserrat Light"/>
              </a:rPr>
              <a:t>Summary for Professor Bill </a:t>
            </a:r>
            <a:r>
              <a:rPr lang="en-US" sz="1800">
                <a:latin typeface="Montserrat Light"/>
                <a:ea typeface="Montserrat Light"/>
                <a:cs typeface="Montserrat Light"/>
                <a:sym typeface="Montserrat Light"/>
              </a:rPr>
              <a:t>Raun</a:t>
            </a:r>
            <a:r>
              <a:rPr lang="en-US" sz="1800" dirty="0">
                <a:latin typeface="Montserrat Light"/>
                <a:ea typeface="Montserrat Light"/>
                <a:cs typeface="Montserrat Light"/>
                <a:sym typeface="Montserrat Light"/>
              </a:rPr>
              <a:t>, OSU</a:t>
            </a:r>
            <a:endParaRPr sz="1800" dirty="0">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D90041-4073-4520-8C12-01906E883722}"/>
              </a:ext>
            </a:extLst>
          </p:cNvPr>
          <p:cNvSpPr/>
          <p:nvPr/>
        </p:nvSpPr>
        <p:spPr>
          <a:xfrm>
            <a:off x="914216" y="4099718"/>
            <a:ext cx="4168129" cy="646331"/>
          </a:xfrm>
          <a:prstGeom prst="rect">
            <a:avLst/>
          </a:prstGeom>
        </p:spPr>
        <p:txBody>
          <a:bodyPr wrap="none">
            <a:spAutoFit/>
          </a:bodyPr>
          <a:lstStyle/>
          <a:p>
            <a:r>
              <a:rPr lang="en-US" sz="3600" dirty="0">
                <a:latin typeface="Montserrat Black"/>
                <a:ea typeface="Montserrat Black"/>
                <a:cs typeface="Montserrat Black"/>
                <a:sym typeface="Montserrat Black"/>
              </a:rPr>
              <a:t>Alpha Prototype</a:t>
            </a:r>
            <a:endParaRPr lang="en-US" dirty="0"/>
          </a:p>
        </p:txBody>
      </p:sp>
      <p:pic>
        <p:nvPicPr>
          <p:cNvPr id="2049" name="image7.png">
            <a:extLst>
              <a:ext uri="{FF2B5EF4-FFF2-40B4-BE49-F238E27FC236}">
                <a16:creationId xmlns:a16="http://schemas.microsoft.com/office/drawing/2014/main" id="{8E8E7B1F-C80E-4F1F-A485-A4D89FB8E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97884" y="166502"/>
            <a:ext cx="1245297" cy="112448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CA7656B-64AC-4378-B7B7-8D820653AF7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a:extLst>
              <a:ext uri="{FF2B5EF4-FFF2-40B4-BE49-F238E27FC236}">
                <a16:creationId xmlns:a16="http://schemas.microsoft.com/office/drawing/2014/main" id="{05C53457-BCEF-4CA7-8C3A-11022DB01EF2}"/>
              </a:ext>
            </a:extLst>
          </p:cNvPr>
          <p:cNvSpPr>
            <a:spLocks noChangeArrowheads="1"/>
          </p:cNvSpPr>
          <p:nvPr/>
        </p:nvSpPr>
        <p:spPr bwMode="auto">
          <a:xfrm>
            <a:off x="0" y="21002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Nunito Light" charset="0"/>
                <a:cs typeface="Nunito Light"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18D5C097-1915-4C9B-8C1F-D617BEC28973}"/>
              </a:ext>
            </a:extLst>
          </p:cNvPr>
          <p:cNvSpPr>
            <a:spLocks noChangeArrowheads="1"/>
          </p:cNvSpPr>
          <p:nvPr/>
        </p:nvSpPr>
        <p:spPr bwMode="auto">
          <a:xfrm>
            <a:off x="0" y="3733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a:extLst>
              <a:ext uri="{FF2B5EF4-FFF2-40B4-BE49-F238E27FC236}">
                <a16:creationId xmlns:a16="http://schemas.microsoft.com/office/drawing/2014/main" id="{8472A212-ECF4-424E-937F-E493F3C95A62}"/>
              </a:ext>
            </a:extLst>
          </p:cNvPr>
          <p:cNvPicPr>
            <a:picLocks noChangeAspect="1"/>
          </p:cNvPicPr>
          <p:nvPr/>
        </p:nvPicPr>
        <p:blipFill>
          <a:blip r:embed="rId4"/>
          <a:stretch>
            <a:fillRect/>
          </a:stretch>
        </p:blipFill>
        <p:spPr>
          <a:xfrm>
            <a:off x="8672946" y="367146"/>
            <a:ext cx="3070006" cy="4605009"/>
          </a:xfrm>
          <a:prstGeom prst="rect">
            <a:avLst/>
          </a:prstGeom>
        </p:spPr>
      </p:pic>
      <p:pic>
        <p:nvPicPr>
          <p:cNvPr id="8" name="Picture 7">
            <a:extLst>
              <a:ext uri="{FF2B5EF4-FFF2-40B4-BE49-F238E27FC236}">
                <a16:creationId xmlns:a16="http://schemas.microsoft.com/office/drawing/2014/main" id="{559CA12B-29A8-4A47-BCEF-223BE89BC1F3}"/>
              </a:ext>
            </a:extLst>
          </p:cNvPr>
          <p:cNvPicPr>
            <a:picLocks noChangeAspect="1"/>
          </p:cNvPicPr>
          <p:nvPr/>
        </p:nvPicPr>
        <p:blipFill>
          <a:blip r:embed="rId5"/>
          <a:stretch>
            <a:fillRect/>
          </a:stretch>
        </p:blipFill>
        <p:spPr>
          <a:xfrm>
            <a:off x="5342642" y="367146"/>
            <a:ext cx="3070007" cy="4605011"/>
          </a:xfrm>
          <a:prstGeom prst="rect">
            <a:avLst/>
          </a:prstGeom>
        </p:spPr>
      </p:pic>
    </p:spTree>
    <p:extLst>
      <p:ext uri="{BB962C8B-B14F-4D97-AF65-F5344CB8AC3E}">
        <p14:creationId xmlns:p14="http://schemas.microsoft.com/office/powerpoint/2010/main" val="3122980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2" name="A-Maize Test Thomas">
            <a:hlinkClick r:id="" action="ppaction://media"/>
            <a:extLst>
              <a:ext uri="{FF2B5EF4-FFF2-40B4-BE49-F238E27FC236}">
                <a16:creationId xmlns:a16="http://schemas.microsoft.com/office/drawing/2014/main" id="{D4E460DE-836B-4B5C-8EC7-61371C6E10B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7888" y="2133084"/>
            <a:ext cx="5689600" cy="3200400"/>
          </a:xfrm>
          <a:prstGeom prst="rect">
            <a:avLst/>
          </a:prstGeom>
        </p:spPr>
      </p:pic>
      <p:pic>
        <p:nvPicPr>
          <p:cNvPr id="4" name="A-Maize Test Andrew">
            <a:hlinkClick r:id="" action="ppaction://media"/>
            <a:extLst>
              <a:ext uri="{FF2B5EF4-FFF2-40B4-BE49-F238E27FC236}">
                <a16:creationId xmlns:a16="http://schemas.microsoft.com/office/drawing/2014/main" id="{2AF08F37-C83B-42C4-B973-53D33335F243}"/>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194514" y="2133084"/>
            <a:ext cx="5689600" cy="3200400"/>
          </a:xfrm>
          <a:prstGeom prst="rect">
            <a:avLst/>
          </a:prstGeom>
        </p:spPr>
      </p:pic>
      <p:sp>
        <p:nvSpPr>
          <p:cNvPr id="5" name="Rectangle 4">
            <a:extLst>
              <a:ext uri="{FF2B5EF4-FFF2-40B4-BE49-F238E27FC236}">
                <a16:creationId xmlns:a16="http://schemas.microsoft.com/office/drawing/2014/main" id="{00CA733D-EB27-4010-A86C-2D35A7563F1A}"/>
              </a:ext>
            </a:extLst>
          </p:cNvPr>
          <p:cNvSpPr/>
          <p:nvPr/>
        </p:nvSpPr>
        <p:spPr>
          <a:xfrm>
            <a:off x="307888" y="1050388"/>
            <a:ext cx="6899646" cy="646331"/>
          </a:xfrm>
          <a:prstGeom prst="rect">
            <a:avLst/>
          </a:prstGeom>
        </p:spPr>
        <p:txBody>
          <a:bodyPr wrap="none">
            <a:spAutoFit/>
          </a:bodyPr>
          <a:lstStyle/>
          <a:p>
            <a:r>
              <a:rPr lang="en-US" sz="3600" dirty="0">
                <a:latin typeface="Montserrat Black"/>
                <a:ea typeface="Montserrat Black"/>
                <a:cs typeface="Montserrat Black"/>
                <a:sym typeface="Montserrat Black"/>
              </a:rPr>
              <a:t>Field Testing at Clarke Farm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4"/>
          <p:cNvSpPr txBox="1"/>
          <p:nvPr/>
        </p:nvSpPr>
        <p:spPr>
          <a:xfrm>
            <a:off x="1431919" y="3104948"/>
            <a:ext cx="65772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solidFill>
                  <a:schemeClr val="dk1"/>
                </a:solidFill>
                <a:latin typeface="Montserrat Black"/>
                <a:ea typeface="Montserrat Black"/>
                <a:cs typeface="Montserrat Black"/>
                <a:sym typeface="Montserrat Black"/>
              </a:rPr>
              <a:t>Business Case</a:t>
            </a:r>
            <a:endParaRPr sz="3600" dirty="0">
              <a:solidFill>
                <a:schemeClr val="dk1"/>
              </a:solidFill>
              <a:latin typeface="Montserrat Black"/>
              <a:ea typeface="Montserrat Black"/>
              <a:cs typeface="Montserrat Black"/>
              <a:sym typeface="Montserrat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타원 45"/>
          <p:cNvSpPr/>
          <p:nvPr/>
        </p:nvSpPr>
        <p:spPr>
          <a:xfrm>
            <a:off x="10732076" y="4588603"/>
            <a:ext cx="792564" cy="79256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47" name="모서리가 둥근 직사각형 46"/>
          <p:cNvSpPr/>
          <p:nvPr/>
        </p:nvSpPr>
        <p:spPr>
          <a:xfrm>
            <a:off x="4797145" y="4588603"/>
            <a:ext cx="6369399" cy="79256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48" name="타원 47"/>
          <p:cNvSpPr/>
          <p:nvPr/>
        </p:nvSpPr>
        <p:spPr>
          <a:xfrm>
            <a:off x="4547427" y="4588603"/>
            <a:ext cx="792564" cy="79256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38" name="타원 37"/>
          <p:cNvSpPr/>
          <p:nvPr/>
        </p:nvSpPr>
        <p:spPr>
          <a:xfrm>
            <a:off x="9954527" y="3631219"/>
            <a:ext cx="792564" cy="79256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2" name="그림 1"/>
          <p:cNvPicPr>
            <a:picLocks noChangeAspect="1"/>
          </p:cNvPicPr>
          <p:nvPr/>
        </p:nvPicPr>
        <p:blipFill rotWithShape="1">
          <a:blip r:embed="rId3">
            <a:extLst>
              <a:ext uri="{28A0092B-C50C-407E-A947-70E740481C1C}">
                <a14:useLocalDpi xmlns:a14="http://schemas.microsoft.com/office/drawing/2010/main" val="0"/>
              </a:ext>
            </a:extLst>
          </a:blip>
          <a:srcRect l="23374" t="-78" r="17898" b="78"/>
          <a:stretch/>
        </p:blipFill>
        <p:spPr>
          <a:xfrm>
            <a:off x="0" y="-3"/>
            <a:ext cx="3994484" cy="6858003"/>
          </a:xfrm>
          <a:prstGeom prst="rect">
            <a:avLst/>
          </a:prstGeom>
          <a:gradFill flip="none" rotWithShape="1">
            <a:gsLst>
              <a:gs pos="0">
                <a:schemeClr val="accent1">
                  <a:lumMod val="45000"/>
                  <a:lumOff val="55000"/>
                  <a:alpha val="0"/>
                </a:schemeClr>
              </a:gs>
              <a:gs pos="100000">
                <a:schemeClr val="bg1"/>
              </a:gs>
            </a:gsLst>
            <a:lin ang="10800000" scaled="1"/>
            <a:tileRect/>
          </a:gradFill>
          <a:ln>
            <a:noFill/>
          </a:ln>
          <a:effectLst>
            <a:outerShdw dist="50800" dir="5400000" algn="ctr" rotWithShape="0">
              <a:srgbClr val="000000">
                <a:alpha val="43137"/>
              </a:srgbClr>
            </a:outerShdw>
            <a:softEdge rad="0"/>
          </a:effectLst>
        </p:spPr>
      </p:pic>
      <p:sp>
        <p:nvSpPr>
          <p:cNvPr id="9" name="텍스트 상자 8"/>
          <p:cNvSpPr txBox="1"/>
          <p:nvPr/>
        </p:nvSpPr>
        <p:spPr>
          <a:xfrm>
            <a:off x="4547425" y="381561"/>
            <a:ext cx="6619120" cy="1200329"/>
          </a:xfrm>
          <a:prstGeom prst="rect">
            <a:avLst/>
          </a:prstGeom>
          <a:noFill/>
        </p:spPr>
        <p:txBody>
          <a:bodyPr wrap="none" rtlCol="0">
            <a:spAutoFit/>
          </a:bodyPr>
          <a:lstStyle/>
          <a:p>
            <a:pPr lvl="0"/>
            <a:r>
              <a:rPr lang="en-US" altLang="ko-KR" sz="3600" dirty="0">
                <a:latin typeface="Montserrat Black"/>
                <a:ea typeface="Montserrat Black"/>
                <a:cs typeface="Montserrat Black"/>
                <a:sym typeface="Montserrat Black"/>
              </a:rPr>
              <a:t>Meet Joseph,</a:t>
            </a:r>
          </a:p>
          <a:p>
            <a:pPr lvl="0"/>
            <a:r>
              <a:rPr lang="en-US" altLang="ko-KR" sz="3600" dirty="0">
                <a:latin typeface="Montserrat Black"/>
                <a:ea typeface="Montserrat Black"/>
                <a:cs typeface="Montserrat Black"/>
                <a:sym typeface="Montserrat Black"/>
              </a:rPr>
              <a:t>Seed Planter Entrepreneur</a:t>
            </a:r>
          </a:p>
        </p:txBody>
      </p:sp>
      <p:sp>
        <p:nvSpPr>
          <p:cNvPr id="8" name="텍스트 상자 7"/>
          <p:cNvSpPr txBox="1"/>
          <p:nvPr/>
        </p:nvSpPr>
        <p:spPr>
          <a:xfrm>
            <a:off x="8390931" y="3068016"/>
            <a:ext cx="184731" cy="307777"/>
          </a:xfrm>
          <a:prstGeom prst="rect">
            <a:avLst/>
          </a:prstGeom>
          <a:noFill/>
        </p:spPr>
        <p:txBody>
          <a:bodyPr wrap="none" rtlCol="0">
            <a:spAutoFit/>
          </a:bodyPr>
          <a:lstStyle/>
          <a:p>
            <a:endParaRPr kumimoji="1" lang="ko-KR" altLang="en-US" dirty="0"/>
          </a:p>
        </p:txBody>
      </p:sp>
      <p:sp>
        <p:nvSpPr>
          <p:cNvPr id="15" name="모서리가 둥근 직사각형 14"/>
          <p:cNvSpPr/>
          <p:nvPr/>
        </p:nvSpPr>
        <p:spPr>
          <a:xfrm>
            <a:off x="4797146" y="1722976"/>
            <a:ext cx="3337109" cy="79256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1" name="직사각형 20"/>
          <p:cNvSpPr/>
          <p:nvPr/>
        </p:nvSpPr>
        <p:spPr>
          <a:xfrm>
            <a:off x="4773653" y="4743272"/>
            <a:ext cx="6552074" cy="461665"/>
          </a:xfrm>
          <a:prstGeom prst="rect">
            <a:avLst/>
          </a:prstGeom>
        </p:spPr>
        <p:txBody>
          <a:bodyPr wrap="square">
            <a:spAutoFit/>
          </a:bodyPr>
          <a:lstStyle/>
          <a:p>
            <a:pPr lvl="0"/>
            <a:r>
              <a:rPr lang="en-US" altLang="ko-KR" sz="2400" dirty="0">
                <a:latin typeface="Montserrat Light"/>
                <a:ea typeface="Montserrat Light"/>
                <a:cs typeface="Montserrat Light"/>
                <a:sym typeface="Montserrat Light"/>
              </a:rPr>
              <a:t>He can </a:t>
            </a:r>
            <a:r>
              <a:rPr lang="en-US" altLang="ko-KR" sz="2400" b="1" dirty="0">
                <a:latin typeface="Montserrat"/>
                <a:ea typeface="Montserrat"/>
                <a:cs typeface="Montserrat"/>
                <a:sym typeface="Montserrat"/>
              </a:rPr>
              <a:t>plant 1 acre of  </a:t>
            </a:r>
            <a:r>
              <a:rPr lang="en-US" altLang="ko-KR" sz="2400" dirty="0">
                <a:latin typeface="Montserrat"/>
                <a:ea typeface="Montserrat"/>
                <a:cs typeface="Montserrat"/>
                <a:sym typeface="Montserrat"/>
              </a:rPr>
              <a:t>in</a:t>
            </a:r>
            <a:r>
              <a:rPr lang="en-US" altLang="ko-KR" sz="2400" b="1" dirty="0">
                <a:latin typeface="Montserrat"/>
                <a:ea typeface="Montserrat"/>
                <a:cs typeface="Montserrat"/>
                <a:sym typeface="Montserrat"/>
              </a:rPr>
              <a:t> a day</a:t>
            </a:r>
            <a:r>
              <a:rPr lang="en-US" altLang="ko-KR" sz="2400" dirty="0">
                <a:latin typeface="Montserrat Light"/>
                <a:ea typeface="Montserrat Light"/>
                <a:cs typeface="Montserrat Light"/>
                <a:sym typeface="Montserrat Light"/>
              </a:rPr>
              <a:t> by </a:t>
            </a:r>
            <a:r>
              <a:rPr lang="en-US" altLang="ko-KR" sz="2400" b="1" dirty="0">
                <a:latin typeface="Montserrat" charset="0"/>
                <a:ea typeface="Montserrat" charset="0"/>
                <a:cs typeface="Montserrat" charset="0"/>
                <a:sym typeface="Montserrat Light"/>
              </a:rPr>
              <a:t>himself</a:t>
            </a:r>
          </a:p>
        </p:txBody>
      </p:sp>
      <p:sp>
        <p:nvSpPr>
          <p:cNvPr id="25" name="타원 24"/>
          <p:cNvSpPr/>
          <p:nvPr/>
        </p:nvSpPr>
        <p:spPr>
          <a:xfrm>
            <a:off x="4547425" y="1722976"/>
            <a:ext cx="792564" cy="79256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6" name="타원 25"/>
          <p:cNvSpPr/>
          <p:nvPr/>
        </p:nvSpPr>
        <p:spPr>
          <a:xfrm>
            <a:off x="7598365" y="1722976"/>
            <a:ext cx="792564" cy="79256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6" name="텍스트 상자 15"/>
          <p:cNvSpPr txBox="1"/>
          <p:nvPr/>
        </p:nvSpPr>
        <p:spPr>
          <a:xfrm>
            <a:off x="4851008" y="1879170"/>
            <a:ext cx="3319082" cy="461665"/>
          </a:xfrm>
          <a:prstGeom prst="rect">
            <a:avLst/>
          </a:prstGeom>
          <a:noFill/>
        </p:spPr>
        <p:txBody>
          <a:bodyPr wrap="square" rtlCol="0">
            <a:spAutoFit/>
          </a:bodyPr>
          <a:lstStyle/>
          <a:p>
            <a:pPr lvl="0"/>
            <a:r>
              <a:rPr lang="en-US" altLang="ko-KR" sz="2400" dirty="0">
                <a:latin typeface="Montserrat Light"/>
                <a:ea typeface="Montserrat Light"/>
                <a:cs typeface="Montserrat Light"/>
                <a:sym typeface="Montserrat Light"/>
              </a:rPr>
              <a:t>Granted a </a:t>
            </a:r>
            <a:r>
              <a:rPr lang="en-US" altLang="ko-KR" sz="2400" b="1" dirty="0">
                <a:latin typeface="Montserrat"/>
                <a:ea typeface="Montserrat"/>
                <a:cs typeface="Montserrat"/>
                <a:sym typeface="Montserrat"/>
              </a:rPr>
              <a:t>$</a:t>
            </a:r>
            <a:r>
              <a:rPr lang="en-US" altLang="ko-KR" sz="2400" b="1">
                <a:latin typeface="Montserrat"/>
                <a:ea typeface="Montserrat"/>
                <a:cs typeface="Montserrat"/>
                <a:sym typeface="Montserrat"/>
              </a:rPr>
              <a:t>100 loan</a:t>
            </a:r>
            <a:endParaRPr lang="en-US" altLang="ko-KR" sz="2400" dirty="0">
              <a:latin typeface="Montserrat Light"/>
              <a:ea typeface="Montserrat Light"/>
              <a:cs typeface="Montserrat Light"/>
              <a:sym typeface="Montserrat Light"/>
            </a:endParaRPr>
          </a:p>
        </p:txBody>
      </p:sp>
      <p:sp>
        <p:nvSpPr>
          <p:cNvPr id="31" name="모서리가 둥근 직사각형 30"/>
          <p:cNvSpPr/>
          <p:nvPr/>
        </p:nvSpPr>
        <p:spPr>
          <a:xfrm>
            <a:off x="4797147" y="2671734"/>
            <a:ext cx="5328570" cy="79256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32" name="타원 31"/>
          <p:cNvSpPr/>
          <p:nvPr/>
        </p:nvSpPr>
        <p:spPr>
          <a:xfrm>
            <a:off x="4547427" y="2671734"/>
            <a:ext cx="792564" cy="79256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33" name="타원 32"/>
          <p:cNvSpPr/>
          <p:nvPr/>
        </p:nvSpPr>
        <p:spPr>
          <a:xfrm>
            <a:off x="9658847" y="2671734"/>
            <a:ext cx="792564" cy="79256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9" name="직사각형 18"/>
          <p:cNvSpPr/>
          <p:nvPr/>
        </p:nvSpPr>
        <p:spPr>
          <a:xfrm>
            <a:off x="4781105" y="2838655"/>
            <a:ext cx="5508239" cy="461665"/>
          </a:xfrm>
          <a:prstGeom prst="rect">
            <a:avLst/>
          </a:prstGeom>
        </p:spPr>
        <p:txBody>
          <a:bodyPr wrap="none">
            <a:spAutoFit/>
          </a:bodyPr>
          <a:lstStyle/>
          <a:p>
            <a:pPr lvl="0"/>
            <a:r>
              <a:rPr lang="en-US" altLang="ko-KR" sz="2400" dirty="0">
                <a:latin typeface="Montserrat Light"/>
                <a:ea typeface="Montserrat Light"/>
                <a:cs typeface="Montserrat Light"/>
                <a:sym typeface="Montserrat Light"/>
              </a:rPr>
              <a:t>Received training from a </a:t>
            </a:r>
            <a:r>
              <a:rPr lang="en-US" altLang="ko-KR" sz="2400" b="1" dirty="0">
                <a:latin typeface="Montserrat" charset="0"/>
                <a:ea typeface="Montserrat" charset="0"/>
                <a:cs typeface="Montserrat" charset="0"/>
                <a:sym typeface="Montserrat Light"/>
              </a:rPr>
              <a:t>local NGO</a:t>
            </a:r>
          </a:p>
        </p:txBody>
      </p:sp>
      <p:sp>
        <p:nvSpPr>
          <p:cNvPr id="35" name="모서리가 둥근 직사각형 34"/>
          <p:cNvSpPr/>
          <p:nvPr/>
        </p:nvSpPr>
        <p:spPr>
          <a:xfrm>
            <a:off x="4797146" y="3631219"/>
            <a:ext cx="5654265" cy="79256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36" name="타원 35"/>
          <p:cNvSpPr/>
          <p:nvPr/>
        </p:nvSpPr>
        <p:spPr>
          <a:xfrm>
            <a:off x="4547427" y="3631219"/>
            <a:ext cx="792564" cy="79256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2" name="직사각형 21"/>
          <p:cNvSpPr/>
          <p:nvPr/>
        </p:nvSpPr>
        <p:spPr>
          <a:xfrm>
            <a:off x="4801866" y="3785107"/>
            <a:ext cx="5660524" cy="461665"/>
          </a:xfrm>
          <a:prstGeom prst="rect">
            <a:avLst/>
          </a:prstGeom>
        </p:spPr>
        <p:txBody>
          <a:bodyPr wrap="none">
            <a:spAutoFit/>
          </a:bodyPr>
          <a:lstStyle/>
          <a:p>
            <a:pPr lvl="0"/>
            <a:r>
              <a:rPr lang="en-US" altLang="ko-KR" sz="2400" dirty="0">
                <a:latin typeface="Montserrat Light"/>
                <a:ea typeface="Montserrat Light"/>
                <a:cs typeface="Montserrat Light"/>
                <a:sym typeface="Montserrat Light"/>
              </a:rPr>
              <a:t>Service valued at about </a:t>
            </a:r>
            <a:r>
              <a:rPr lang="en-US" altLang="ko-KR" sz="2400" b="1" dirty="0">
                <a:latin typeface="Montserrat"/>
                <a:ea typeface="Montserrat"/>
                <a:cs typeface="Montserrat"/>
                <a:sym typeface="Montserrat"/>
              </a:rPr>
              <a:t>$10 per acre</a:t>
            </a:r>
            <a:endParaRPr lang="en-US" altLang="ko-KR" sz="2400" dirty="0">
              <a:latin typeface="Montserrat Light"/>
              <a:ea typeface="Montserrat Light"/>
              <a:cs typeface="Montserrat Light"/>
              <a:sym typeface="Montserrat Light"/>
            </a:endParaRPr>
          </a:p>
        </p:txBody>
      </p:sp>
      <p:sp>
        <p:nvSpPr>
          <p:cNvPr id="55" name="타원 54"/>
          <p:cNvSpPr/>
          <p:nvPr/>
        </p:nvSpPr>
        <p:spPr>
          <a:xfrm>
            <a:off x="10732076" y="5545987"/>
            <a:ext cx="792564" cy="79256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56" name="모서리가 둥근 직사각형 55"/>
          <p:cNvSpPr/>
          <p:nvPr/>
        </p:nvSpPr>
        <p:spPr>
          <a:xfrm>
            <a:off x="4797145" y="5545987"/>
            <a:ext cx="6369399" cy="79256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57" name="타원 56"/>
          <p:cNvSpPr/>
          <p:nvPr/>
        </p:nvSpPr>
        <p:spPr>
          <a:xfrm>
            <a:off x="4547427" y="5545987"/>
            <a:ext cx="792564" cy="79256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3" name="직사각형 22"/>
          <p:cNvSpPr/>
          <p:nvPr/>
        </p:nvSpPr>
        <p:spPr>
          <a:xfrm>
            <a:off x="4751597" y="5711436"/>
            <a:ext cx="6596185" cy="461665"/>
          </a:xfrm>
          <a:prstGeom prst="rect">
            <a:avLst/>
          </a:prstGeom>
        </p:spPr>
        <p:txBody>
          <a:bodyPr wrap="square">
            <a:spAutoFit/>
          </a:bodyPr>
          <a:lstStyle/>
          <a:p>
            <a:pPr lvl="0"/>
            <a:r>
              <a:rPr lang="en-US" altLang="ko-KR" sz="2400" dirty="0">
                <a:latin typeface="Montserrat Light"/>
                <a:ea typeface="Montserrat Light"/>
                <a:cs typeface="Montserrat Light"/>
                <a:sym typeface="Montserrat Light"/>
              </a:rPr>
              <a:t>In </a:t>
            </a:r>
            <a:r>
              <a:rPr lang="en-US" altLang="ko-KR" sz="2400">
                <a:latin typeface="Montserrat Light"/>
                <a:ea typeface="Montserrat Light"/>
                <a:cs typeface="Montserrat Light"/>
                <a:sym typeface="Montserrat Light"/>
              </a:rPr>
              <a:t>a planting </a:t>
            </a:r>
            <a:r>
              <a:rPr lang="en-US" altLang="ko-KR" sz="2400" dirty="0">
                <a:latin typeface="Montserrat Light"/>
                <a:ea typeface="Montserrat Light"/>
                <a:cs typeface="Montserrat Light"/>
                <a:sym typeface="Montserrat Light"/>
              </a:rPr>
              <a:t>season, he </a:t>
            </a:r>
            <a:r>
              <a:rPr lang="en-US" altLang="ko-KR" sz="2400" dirty="0">
                <a:latin typeface="Montserrat Light" charset="0"/>
                <a:ea typeface="Montserrat Light" charset="0"/>
                <a:cs typeface="Montserrat Light" charset="0"/>
                <a:sym typeface="Montserrat"/>
              </a:rPr>
              <a:t>can plant</a:t>
            </a:r>
            <a:r>
              <a:rPr lang="en-US" altLang="ko-KR" sz="2400" b="1" dirty="0">
                <a:latin typeface="Montserrat"/>
                <a:ea typeface="Montserrat"/>
                <a:cs typeface="Montserrat"/>
                <a:sym typeface="Montserrat"/>
              </a:rPr>
              <a:t> 40 acres</a:t>
            </a:r>
            <a:endParaRPr lang="en-US" altLang="ko-KR" sz="2400" dirty="0">
              <a:latin typeface="Montserrat Light"/>
              <a:ea typeface="Montserrat Light"/>
              <a:cs typeface="Montserrat Light"/>
              <a:sym typeface="Montserrat Light"/>
            </a:endParaRPr>
          </a:p>
        </p:txBody>
      </p:sp>
    </p:spTree>
    <p:extLst>
      <p:ext uri="{BB962C8B-B14F-4D97-AF65-F5344CB8AC3E}">
        <p14:creationId xmlns:p14="http://schemas.microsoft.com/office/powerpoint/2010/main" val="431647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타원 3"/>
          <p:cNvSpPr/>
          <p:nvPr/>
        </p:nvSpPr>
        <p:spPr>
          <a:xfrm>
            <a:off x="1306622" y="1664856"/>
            <a:ext cx="4296206" cy="429620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altLang="ko-KR" sz="1800" dirty="0">
              <a:latin typeface="Montserrat Light" charset="0"/>
              <a:ea typeface="Montserrat Light" charset="0"/>
              <a:cs typeface="Montserrat Light" charset="0"/>
              <a:sym typeface="Calibri"/>
            </a:endParaRPr>
          </a:p>
        </p:txBody>
      </p:sp>
      <p:sp>
        <p:nvSpPr>
          <p:cNvPr id="5" name="타원 4"/>
          <p:cNvSpPr/>
          <p:nvPr/>
        </p:nvSpPr>
        <p:spPr>
          <a:xfrm>
            <a:off x="6053328" y="1793698"/>
            <a:ext cx="2135598" cy="2135598"/>
          </a:xfrm>
          <a:prstGeom prst="ellipse">
            <a:avLst/>
          </a:prstGeom>
          <a:noFill/>
          <a:ln w="952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pPr>
            <a:r>
              <a:rPr lang="en-US" altLang="ko-KR" b="1" dirty="0">
                <a:solidFill>
                  <a:schemeClr val="dk1"/>
                </a:solidFill>
                <a:latin typeface="Montserrat" charset="0"/>
                <a:ea typeface="Montserrat" charset="0"/>
                <a:cs typeface="Montserrat" charset="0"/>
              </a:rPr>
              <a:t>Smallholder Machinery Companies</a:t>
            </a:r>
          </a:p>
          <a:p>
            <a:pPr lvl="0" algn="ctr">
              <a:lnSpc>
                <a:spcPct val="115000"/>
              </a:lnSpc>
            </a:pPr>
            <a:r>
              <a:rPr lang="en-US" altLang="ko-KR" dirty="0">
                <a:solidFill>
                  <a:schemeClr val="dk1"/>
                </a:solidFill>
                <a:latin typeface="Montserrat Light" charset="0"/>
                <a:ea typeface="Montserrat Light" charset="0"/>
                <a:cs typeface="Montserrat Light" charset="0"/>
                <a:sym typeface="Calibri"/>
              </a:rPr>
              <a:t>could add planter to their range</a:t>
            </a:r>
            <a:endParaRPr lang="en-US" altLang="ko-KR" dirty="0">
              <a:latin typeface="Montserrat Light" charset="0"/>
              <a:ea typeface="Montserrat Light" charset="0"/>
              <a:cs typeface="Montserrat Light" charset="0"/>
              <a:sym typeface="Calibri"/>
            </a:endParaRPr>
          </a:p>
        </p:txBody>
      </p:sp>
      <p:sp>
        <p:nvSpPr>
          <p:cNvPr id="8" name="Google Shape;192;p27"/>
          <p:cNvSpPr/>
          <p:nvPr/>
        </p:nvSpPr>
        <p:spPr>
          <a:xfrm>
            <a:off x="655092" y="552378"/>
            <a:ext cx="6364046" cy="712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latin typeface="Montserrat Black"/>
                <a:ea typeface="Montserrat Black"/>
                <a:cs typeface="Montserrat Black"/>
                <a:sym typeface="Montserrat Black"/>
              </a:rPr>
              <a:t>Implementation Partners</a:t>
            </a:r>
            <a:endParaRPr sz="3600" b="1" dirty="0">
              <a:latin typeface="Montserrat"/>
              <a:ea typeface="Montserrat"/>
              <a:cs typeface="Montserrat"/>
              <a:sym typeface="Montserrat"/>
            </a:endParaRPr>
          </a:p>
        </p:txBody>
      </p:sp>
      <p:sp>
        <p:nvSpPr>
          <p:cNvPr id="10" name="타원 9"/>
          <p:cNvSpPr/>
          <p:nvPr/>
        </p:nvSpPr>
        <p:spPr>
          <a:xfrm>
            <a:off x="7523880" y="3825464"/>
            <a:ext cx="2135598" cy="2135598"/>
          </a:xfrm>
          <a:prstGeom prst="ellipse">
            <a:avLst/>
          </a:prstGeom>
          <a:noFill/>
          <a:ln w="952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pPr>
            <a:r>
              <a:rPr lang="en-US" altLang="ko-KR" b="1" dirty="0">
                <a:solidFill>
                  <a:schemeClr val="dk1"/>
                </a:solidFill>
                <a:latin typeface="Montserrat" charset="0"/>
                <a:ea typeface="Montserrat" charset="0"/>
                <a:cs typeface="Montserrat" charset="0"/>
              </a:rPr>
              <a:t>Smallholder Training Organizations</a:t>
            </a:r>
          </a:p>
          <a:p>
            <a:pPr lvl="0" algn="ctr">
              <a:lnSpc>
                <a:spcPct val="115000"/>
              </a:lnSpc>
            </a:pPr>
            <a:r>
              <a:rPr lang="en-US" altLang="ko-KR" dirty="0">
                <a:solidFill>
                  <a:schemeClr val="tx1"/>
                </a:solidFill>
                <a:latin typeface="Montserrat Light" charset="0"/>
                <a:ea typeface="Montserrat Light" charset="0"/>
                <a:cs typeface="Montserrat Light" charset="0"/>
              </a:rPr>
              <a:t>could teach through their network</a:t>
            </a:r>
          </a:p>
        </p:txBody>
      </p:sp>
      <p:sp>
        <p:nvSpPr>
          <p:cNvPr id="12" name="타원 11"/>
          <p:cNvSpPr/>
          <p:nvPr/>
        </p:nvSpPr>
        <p:spPr>
          <a:xfrm>
            <a:off x="8994432" y="1793698"/>
            <a:ext cx="2135598" cy="2135598"/>
          </a:xfrm>
          <a:prstGeom prst="ellipse">
            <a:avLst/>
          </a:prstGeom>
          <a:noFill/>
          <a:ln w="952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pPr>
            <a:r>
              <a:rPr lang="en-US" altLang="ko-KR" b="1" dirty="0">
                <a:solidFill>
                  <a:schemeClr val="dk1"/>
                </a:solidFill>
                <a:latin typeface="Montserrat" charset="0"/>
                <a:ea typeface="Montserrat" charset="0"/>
                <a:cs typeface="Montserrat" charset="0"/>
              </a:rPr>
              <a:t>Smallholder Suppliers</a:t>
            </a:r>
          </a:p>
          <a:p>
            <a:pPr lvl="0" algn="ctr">
              <a:lnSpc>
                <a:spcPct val="115000"/>
              </a:lnSpc>
            </a:pPr>
            <a:r>
              <a:rPr lang="en-US" altLang="ko-KR" dirty="0">
                <a:solidFill>
                  <a:schemeClr val="dk1"/>
                </a:solidFill>
                <a:latin typeface="Montserrat Light" charset="0"/>
                <a:ea typeface="Montserrat Light" charset="0"/>
                <a:cs typeface="Montserrat Light" charset="0"/>
              </a:rPr>
              <a:t>could help distribute + train</a:t>
            </a:r>
            <a:endParaRPr lang="en-US" altLang="ko-KR" dirty="0">
              <a:latin typeface="Montserrat Light" charset="0"/>
              <a:ea typeface="Montserrat Light" charset="0"/>
              <a:cs typeface="Montserrat Light" charset="0"/>
            </a:endParaRPr>
          </a:p>
        </p:txBody>
      </p:sp>
      <p:sp>
        <p:nvSpPr>
          <p:cNvPr id="13" name="직사각형 12"/>
          <p:cNvSpPr/>
          <p:nvPr/>
        </p:nvSpPr>
        <p:spPr>
          <a:xfrm>
            <a:off x="1944053" y="2861497"/>
            <a:ext cx="3021344" cy="2123658"/>
          </a:xfrm>
          <a:prstGeom prst="rect">
            <a:avLst/>
          </a:prstGeom>
        </p:spPr>
        <p:txBody>
          <a:bodyPr wrap="square">
            <a:spAutoFit/>
          </a:bodyPr>
          <a:lstStyle/>
          <a:p>
            <a:pPr lvl="0"/>
            <a:r>
              <a:rPr lang="en-US" altLang="ko-KR" sz="3600" b="1" dirty="0">
                <a:solidFill>
                  <a:schemeClr val="tx1"/>
                </a:solidFill>
                <a:latin typeface="Montserrat" charset="0"/>
                <a:ea typeface="Montserrat" charset="0"/>
                <a:cs typeface="Montserrat" charset="0"/>
                <a:sym typeface="Calibri"/>
              </a:rPr>
              <a:t>L</a:t>
            </a:r>
            <a:r>
              <a:rPr lang="en-US" altLang="ko-KR" sz="3600" b="1" dirty="0">
                <a:solidFill>
                  <a:schemeClr val="tx1"/>
                </a:solidFill>
                <a:latin typeface="Montserrat" charset="0"/>
                <a:ea typeface="Montserrat" charset="0"/>
                <a:cs typeface="Montserrat" charset="0"/>
              </a:rPr>
              <a:t>ocal NGOs</a:t>
            </a:r>
          </a:p>
          <a:p>
            <a:pPr lvl="0"/>
            <a:r>
              <a:rPr lang="en-US" altLang="ko-KR" sz="2400" dirty="0">
                <a:solidFill>
                  <a:schemeClr val="dk1"/>
                </a:solidFill>
                <a:latin typeface="Montserrat Light" charset="0"/>
                <a:ea typeface="Montserrat Light" charset="0"/>
                <a:cs typeface="Montserrat Light" charset="0"/>
              </a:rPr>
              <a:t>could train farmers and sell the A-Maize-</a:t>
            </a:r>
            <a:r>
              <a:rPr lang="en-US" altLang="ko-KR" sz="2400" dirty="0" err="1">
                <a:solidFill>
                  <a:schemeClr val="dk1"/>
                </a:solidFill>
                <a:latin typeface="Montserrat Light" charset="0"/>
                <a:ea typeface="Montserrat Light" charset="0"/>
                <a:cs typeface="Montserrat Light" charset="0"/>
              </a:rPr>
              <a:t>ing</a:t>
            </a:r>
            <a:r>
              <a:rPr lang="en-US" altLang="ko-KR" sz="2400" dirty="0">
                <a:solidFill>
                  <a:schemeClr val="dk1"/>
                </a:solidFill>
                <a:latin typeface="Montserrat Light" charset="0"/>
                <a:ea typeface="Montserrat Light" charset="0"/>
                <a:cs typeface="Montserrat Light" charset="0"/>
              </a:rPr>
              <a:t> Planter and provide credit</a:t>
            </a:r>
            <a:endParaRPr lang="en-US" altLang="ko-KR" sz="2400" dirty="0">
              <a:latin typeface="Montserrat Light" charset="0"/>
              <a:ea typeface="Montserrat Light" charset="0"/>
              <a:cs typeface="Montserrat Light" charset="0"/>
              <a:sym typeface="Calibri"/>
            </a:endParaRPr>
          </a:p>
        </p:txBody>
      </p:sp>
    </p:spTree>
    <p:extLst>
      <p:ext uri="{BB962C8B-B14F-4D97-AF65-F5344CB8AC3E}">
        <p14:creationId xmlns:p14="http://schemas.microsoft.com/office/powerpoint/2010/main" val="806213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1"/>
          <p:cNvSpPr/>
          <p:nvPr/>
        </p:nvSpPr>
        <p:spPr>
          <a:xfrm>
            <a:off x="1369285" y="1046535"/>
            <a:ext cx="9609953" cy="508532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3600" dirty="0">
              <a:latin typeface="Montserrat Black"/>
              <a:ea typeface="Montserrat Black"/>
              <a:cs typeface="Montserrat Black"/>
              <a:sym typeface="Montserrat Black"/>
            </a:endParaRPr>
          </a:p>
          <a:p>
            <a:pPr lvl="1">
              <a:spcBef>
                <a:spcPts val="1200"/>
              </a:spcBef>
            </a:pPr>
            <a:r>
              <a:rPr lang="en-US" sz="2400" dirty="0">
                <a:latin typeface="Montserrat Light"/>
                <a:ea typeface="Montserrat Light"/>
                <a:cs typeface="Montserrat Light"/>
                <a:sym typeface="Montserrat Light"/>
              </a:rPr>
              <a:t>2.739 is an interdisciplinary cross listed MIT and RISD course that walks students through the design process as laid out in </a:t>
            </a:r>
            <a:r>
              <a:rPr lang="en-US" sz="2400" u="sng" dirty="0">
                <a:latin typeface="Montserrat Light"/>
                <a:ea typeface="Montserrat Light"/>
                <a:cs typeface="Montserrat Light"/>
                <a:sym typeface="Montserrat Light"/>
              </a:rPr>
              <a:t>Product Design and Development</a:t>
            </a:r>
            <a:r>
              <a:rPr lang="en-US" sz="2400" dirty="0">
                <a:latin typeface="Montserrat Light"/>
                <a:ea typeface="Montserrat Light"/>
                <a:cs typeface="Montserrat Light"/>
                <a:sym typeface="Montserrat Light"/>
              </a:rPr>
              <a:t> by Steven Eppinger.</a:t>
            </a:r>
          </a:p>
          <a:p>
            <a:pPr lvl="1">
              <a:spcBef>
                <a:spcPts val="1200"/>
              </a:spcBef>
            </a:pPr>
            <a:r>
              <a:rPr lang="en-US" sz="2400" dirty="0">
                <a:latin typeface="Montserrat Light"/>
                <a:ea typeface="Montserrat Light"/>
                <a:cs typeface="Montserrat Light"/>
                <a:sym typeface="Montserrat Light"/>
              </a:rPr>
              <a:t>Throughout the semester, students work in teams of 6-7 to solve a peer identified user need. The course concludes with a final product pitch presentation.</a:t>
            </a:r>
          </a:p>
          <a:p>
            <a:pPr lvl="1">
              <a:spcBef>
                <a:spcPts val="1200"/>
              </a:spcBef>
            </a:pPr>
            <a:r>
              <a:rPr lang="en-US" sz="2400" dirty="0">
                <a:latin typeface="Montserrat Light"/>
                <a:ea typeface="Montserrat Light"/>
                <a:cs typeface="Montserrat Light"/>
                <a:sym typeface="Montserrat Light"/>
              </a:rPr>
              <a:t>This is a summary deck of our final product.</a:t>
            </a:r>
            <a:endParaRPr sz="2400" dirty="0">
              <a:latin typeface="Montserrat Light"/>
              <a:ea typeface="Montserrat Light"/>
              <a:cs typeface="Montserrat Light"/>
              <a:sym typeface="Montserrat Light"/>
            </a:endParaRPr>
          </a:p>
        </p:txBody>
      </p:sp>
    </p:spTree>
    <p:extLst>
      <p:ext uri="{BB962C8B-B14F-4D97-AF65-F5344CB8AC3E}">
        <p14:creationId xmlns:p14="http://schemas.microsoft.com/office/powerpoint/2010/main" val="3665660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Shape 112"/>
        <p:cNvGrpSpPr/>
        <p:nvPr/>
      </p:nvGrpSpPr>
      <p:grpSpPr>
        <a:xfrm>
          <a:off x="0" y="0"/>
          <a:ext cx="0" cy="0"/>
          <a:chOff x="0" y="0"/>
          <a:chExt cx="0" cy="0"/>
        </a:xfrm>
      </p:grpSpPr>
      <p:sp>
        <p:nvSpPr>
          <p:cNvPr id="113" name="Google Shape;113;p18"/>
          <p:cNvSpPr/>
          <p:nvPr/>
        </p:nvSpPr>
        <p:spPr>
          <a:xfrm>
            <a:off x="1474550" y="2548061"/>
            <a:ext cx="6221700" cy="1936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latin typeface="Montserrat Black"/>
                <a:ea typeface="Montserrat Black"/>
                <a:cs typeface="Montserrat Black"/>
                <a:sym typeface="Montserrat Black"/>
              </a:rPr>
              <a:t>Our </a:t>
            </a:r>
            <a:r>
              <a:rPr lang="en-US" sz="3600" i="0" u="none" strike="noStrike" cap="none" dirty="0">
                <a:solidFill>
                  <a:srgbClr val="000000"/>
                </a:solidFill>
                <a:latin typeface="Montserrat Black"/>
                <a:ea typeface="Montserrat Black"/>
                <a:cs typeface="Montserrat Black"/>
                <a:sym typeface="Montserrat Black"/>
              </a:rPr>
              <a:t>Mission</a:t>
            </a:r>
            <a:r>
              <a:rPr lang="en-US" sz="3600" dirty="0">
                <a:latin typeface="Montserrat Black"/>
                <a:ea typeface="Montserrat Black"/>
                <a:cs typeface="Montserrat Black"/>
                <a:sym typeface="Montserrat Black"/>
              </a:rPr>
              <a:t> is...</a:t>
            </a:r>
            <a:endParaRPr sz="3600" i="0" u="none" strike="noStrike" cap="none" dirty="0">
              <a:solidFill>
                <a:schemeClr val="dk1"/>
              </a:solidFill>
              <a:latin typeface="Montserrat Black"/>
              <a:ea typeface="Montserrat Black"/>
              <a:cs typeface="Montserrat Black"/>
              <a:sym typeface="Montserrat Black"/>
            </a:endParaRPr>
          </a:p>
          <a:p>
            <a:pPr marL="0" marR="0" lvl="0" indent="0" algn="l" rtl="0">
              <a:spcBef>
                <a:spcPts val="1200"/>
              </a:spcBef>
              <a:spcAft>
                <a:spcPts val="0"/>
              </a:spcAft>
              <a:buNone/>
            </a:pPr>
            <a:r>
              <a:rPr lang="en-US" sz="2400" dirty="0">
                <a:latin typeface="Montserrat Light"/>
                <a:ea typeface="Montserrat Light"/>
                <a:cs typeface="Montserrat Light"/>
                <a:sym typeface="Montserrat Light"/>
              </a:rPr>
              <a:t>to create a</a:t>
            </a:r>
            <a:r>
              <a:rPr lang="en-US" sz="2400" i="0" u="none" strike="noStrike" cap="none" dirty="0">
                <a:solidFill>
                  <a:srgbClr val="000000"/>
                </a:solidFill>
                <a:latin typeface="Montserrat Light"/>
                <a:ea typeface="Montserrat Light"/>
                <a:cs typeface="Montserrat Light"/>
                <a:sym typeface="Montserrat Light"/>
              </a:rPr>
              <a:t>n affordable tool to facilitate seed planting for non-commercial conservation farming</a:t>
            </a:r>
            <a:endParaRPr sz="2400" i="0" u="none" strike="noStrike" cap="none" dirty="0">
              <a:solidFill>
                <a:schemeClr val="dk1"/>
              </a:solidFill>
              <a:latin typeface="Montserrat Light"/>
              <a:ea typeface="Montserrat Light"/>
              <a:cs typeface="Montserrat Light"/>
              <a:sym typeface="Montserrat Light"/>
            </a:endParaRPr>
          </a:p>
        </p:txBody>
      </p:sp>
      <p:pic>
        <p:nvPicPr>
          <p:cNvPr id="114" name="Google Shape;114;p18" descr="https://lh6.googleusercontent.com/Y3cUDX5DvRd6Ihvz2jXBlfi6pw0eA92ramjTp-Z8cD8rg3MZ5Evd30lqXdLl3Mvo9Pn9NeBC5aMnG_HeuDFIjCnClLMmxLpxYc99NNmpBpL4PB9Am1-AHw0XrmIi0rdn2hfN9-8o"/>
          <p:cNvPicPr preferRelativeResize="0"/>
          <p:nvPr/>
        </p:nvPicPr>
        <p:blipFill rotWithShape="1">
          <a:blip r:embed="rId3">
            <a:alphaModFix amt="10000"/>
          </a:blip>
          <a:srcRect r="22378"/>
          <a:stretch/>
        </p:blipFill>
        <p:spPr>
          <a:xfrm rot="-11">
            <a:off x="7832375" y="708210"/>
            <a:ext cx="4359625" cy="561650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5" name="Google Shape;255;p33"/>
          <p:cNvSpPr/>
          <p:nvPr/>
        </p:nvSpPr>
        <p:spPr>
          <a:xfrm>
            <a:off x="901104" y="4732345"/>
            <a:ext cx="10389792" cy="138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a:solidFill>
                  <a:schemeClr val="dk1"/>
                </a:solidFill>
                <a:latin typeface="Montserrat"/>
                <a:ea typeface="Montserrat"/>
                <a:cs typeface="Montserrat"/>
                <a:sym typeface="Montserrat"/>
              </a:rPr>
              <a:t>Our Stakeholders</a:t>
            </a:r>
            <a:br>
              <a:rPr lang="en-US" sz="3600" u="sng" dirty="0">
                <a:solidFill>
                  <a:schemeClr val="dk1"/>
                </a:solidFill>
                <a:latin typeface="Montserrat"/>
                <a:ea typeface="Montserrat"/>
                <a:cs typeface="Montserrat"/>
                <a:sym typeface="Montserrat"/>
              </a:rPr>
            </a:br>
            <a:r>
              <a:rPr lang="en-US" sz="2400" dirty="0">
                <a:solidFill>
                  <a:schemeClr val="dk1"/>
                </a:solidFill>
                <a:latin typeface="Montserrat Light"/>
                <a:ea typeface="Montserrat Light"/>
                <a:cs typeface="Montserrat Light"/>
                <a:sym typeface="Montserrat Light"/>
              </a:rPr>
              <a:t>Non-commercial farmers who already practice conservation farming</a:t>
            </a:r>
          </a:p>
          <a:p>
            <a:pPr marL="0" marR="0" lvl="0" indent="0" algn="l" rtl="0">
              <a:spcBef>
                <a:spcPts val="0"/>
              </a:spcBef>
              <a:spcAft>
                <a:spcPts val="0"/>
              </a:spcAft>
              <a:buNone/>
            </a:pPr>
            <a:r>
              <a:rPr lang="en-US" sz="2400" dirty="0">
                <a:solidFill>
                  <a:schemeClr val="dk1"/>
                </a:solidFill>
                <a:latin typeface="Montserrat Light"/>
                <a:ea typeface="Montserrat Light"/>
                <a:cs typeface="Montserrat Light"/>
                <a:sym typeface="Montserrat Light"/>
              </a:rPr>
              <a:t>+ NGOs operating in Africa</a:t>
            </a:r>
            <a:endParaRPr sz="2400" dirty="0">
              <a:solidFill>
                <a:schemeClr val="dk1"/>
              </a:solidFill>
              <a:latin typeface="Montserrat Light"/>
              <a:ea typeface="Montserrat Light"/>
              <a:cs typeface="Montserrat Light"/>
              <a:sym typeface="Montserrat Light"/>
            </a:endParaRPr>
          </a:p>
        </p:txBody>
      </p:sp>
      <p:pic>
        <p:nvPicPr>
          <p:cNvPr id="2" name="그림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408514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9"/>
          <p:cNvSpPr/>
          <p:nvPr/>
        </p:nvSpPr>
        <p:spPr>
          <a:xfrm>
            <a:off x="2595398" y="2494135"/>
            <a:ext cx="1463100" cy="1463100"/>
          </a:xfrm>
          <a:prstGeom prst="ellipse">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9"/>
          <p:cNvSpPr/>
          <p:nvPr/>
        </p:nvSpPr>
        <p:spPr>
          <a:xfrm>
            <a:off x="4424547" y="2494135"/>
            <a:ext cx="1463100" cy="1463100"/>
          </a:xfrm>
          <a:prstGeom prst="ellipse">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9"/>
          <p:cNvSpPr/>
          <p:nvPr/>
        </p:nvSpPr>
        <p:spPr>
          <a:xfrm>
            <a:off x="6249717" y="2497139"/>
            <a:ext cx="1463100" cy="1463100"/>
          </a:xfrm>
          <a:prstGeom prst="ellipse">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9"/>
          <p:cNvSpPr/>
          <p:nvPr/>
        </p:nvSpPr>
        <p:spPr>
          <a:xfrm>
            <a:off x="8080603" y="2478752"/>
            <a:ext cx="1463100" cy="1463100"/>
          </a:xfrm>
          <a:prstGeom prst="ellipse">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123" name="Google Shape;123;p19"/>
          <p:cNvSpPr/>
          <p:nvPr/>
        </p:nvSpPr>
        <p:spPr>
          <a:xfrm>
            <a:off x="760024" y="2483404"/>
            <a:ext cx="1463100" cy="1463100"/>
          </a:xfrm>
          <a:prstGeom prst="ellipse">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9"/>
          <p:cNvSpPr/>
          <p:nvPr/>
        </p:nvSpPr>
        <p:spPr>
          <a:xfrm>
            <a:off x="652252" y="1066670"/>
            <a:ext cx="10196400" cy="590700"/>
          </a:xfrm>
          <a:prstGeom prst="rect">
            <a:avLst/>
          </a:prstGeom>
          <a:noFill/>
          <a:ln>
            <a:noFill/>
          </a:ln>
        </p:spPr>
        <p:txBody>
          <a:bodyPr spcFirstLastPara="1" wrap="square" lIns="91425" tIns="45700" rIns="91425" bIns="45700" anchor="t" anchorCtr="0">
            <a:noAutofit/>
          </a:bodyPr>
          <a:lstStyle/>
          <a:p>
            <a:pPr marL="457200" marR="0" lvl="0" indent="0" algn="l" rtl="0">
              <a:spcBef>
                <a:spcPts val="0"/>
              </a:spcBef>
              <a:spcAft>
                <a:spcPts val="0"/>
              </a:spcAft>
              <a:buNone/>
            </a:pPr>
            <a:r>
              <a:rPr lang="en-US" sz="3600" b="1" dirty="0">
                <a:solidFill>
                  <a:schemeClr val="dk1"/>
                </a:solidFill>
                <a:latin typeface="Montserrat"/>
                <a:ea typeface="Montserrat"/>
                <a:cs typeface="Montserrat"/>
                <a:sym typeface="Montserrat"/>
              </a:rPr>
              <a:t>User Needs + Key Goals</a:t>
            </a:r>
            <a:endParaRPr sz="3600" dirty="0">
              <a:latin typeface="Calibri"/>
              <a:ea typeface="Calibri"/>
              <a:cs typeface="Calibri"/>
              <a:sym typeface="Calibri"/>
            </a:endParaRPr>
          </a:p>
        </p:txBody>
      </p:sp>
      <p:pic>
        <p:nvPicPr>
          <p:cNvPr id="125" name="Google Shape;125;p19"/>
          <p:cNvPicPr preferRelativeResize="0"/>
          <p:nvPr/>
        </p:nvPicPr>
        <p:blipFill rotWithShape="1">
          <a:blip r:embed="rId3">
            <a:alphaModFix/>
          </a:blip>
          <a:srcRect b="15074"/>
          <a:stretch/>
        </p:blipFill>
        <p:spPr>
          <a:xfrm>
            <a:off x="4561731" y="2729444"/>
            <a:ext cx="1188721" cy="1010412"/>
          </a:xfrm>
          <a:prstGeom prst="rect">
            <a:avLst/>
          </a:prstGeom>
          <a:noFill/>
          <a:ln>
            <a:noFill/>
          </a:ln>
        </p:spPr>
      </p:pic>
      <p:pic>
        <p:nvPicPr>
          <p:cNvPr id="127" name="Google Shape;127;p19"/>
          <p:cNvPicPr preferRelativeResize="0"/>
          <p:nvPr/>
        </p:nvPicPr>
        <p:blipFill rotWithShape="1">
          <a:blip r:embed="rId4">
            <a:alphaModFix/>
          </a:blip>
          <a:srcRect b="14500"/>
          <a:stretch/>
        </p:blipFill>
        <p:spPr>
          <a:xfrm>
            <a:off x="882179" y="2707960"/>
            <a:ext cx="1199880" cy="1031896"/>
          </a:xfrm>
          <a:prstGeom prst="rect">
            <a:avLst/>
          </a:prstGeom>
          <a:noFill/>
          <a:ln>
            <a:noFill/>
          </a:ln>
        </p:spPr>
      </p:pic>
      <p:sp>
        <p:nvSpPr>
          <p:cNvPr id="130" name="Google Shape;130;p19"/>
          <p:cNvSpPr txBox="1"/>
          <p:nvPr/>
        </p:nvSpPr>
        <p:spPr>
          <a:xfrm>
            <a:off x="651500" y="4047377"/>
            <a:ext cx="1769400" cy="1636500"/>
          </a:xfrm>
          <a:prstGeom prst="rect">
            <a:avLst/>
          </a:prstGeom>
          <a:noFill/>
          <a:ln>
            <a:noFill/>
          </a:ln>
        </p:spPr>
        <p:txBody>
          <a:bodyPr spcFirstLastPara="1" wrap="square" lIns="91425" tIns="91425" rIns="91425" bIns="91425" anchor="t" anchorCtr="0">
            <a:noAutofit/>
          </a:bodyPr>
          <a:lstStyle/>
          <a:p>
            <a:pPr marL="0" lvl="0" indent="0" algn="l" rtl="0">
              <a:spcBef>
                <a:spcPts val="1800"/>
              </a:spcBef>
              <a:spcAft>
                <a:spcPts val="0"/>
              </a:spcAft>
              <a:buNone/>
            </a:pPr>
            <a:r>
              <a:rPr lang="en-US" sz="1800" dirty="0">
                <a:solidFill>
                  <a:schemeClr val="dk1"/>
                </a:solidFill>
                <a:latin typeface="Montserrat"/>
                <a:ea typeface="Montserrat"/>
                <a:cs typeface="Montserrat"/>
                <a:sym typeface="Montserrat"/>
              </a:rPr>
              <a:t>The product is </a:t>
            </a:r>
            <a:r>
              <a:rPr lang="en-US" sz="1800" b="1" dirty="0">
                <a:solidFill>
                  <a:schemeClr val="dk1"/>
                </a:solidFill>
                <a:latin typeface="Montserrat"/>
                <a:ea typeface="Montserrat"/>
                <a:cs typeface="Montserrat"/>
                <a:sym typeface="Montserrat"/>
              </a:rPr>
              <a:t>Intuitive</a:t>
            </a:r>
            <a:r>
              <a:rPr lang="en-US" sz="1800" dirty="0">
                <a:solidFill>
                  <a:schemeClr val="dk1"/>
                </a:solidFill>
                <a:latin typeface="Montserrat"/>
                <a:ea typeface="Montserrat"/>
                <a:cs typeface="Montserrat"/>
                <a:sym typeface="Montserrat"/>
              </a:rPr>
              <a:t> to use</a:t>
            </a:r>
            <a:endParaRPr sz="1800" dirty="0">
              <a:latin typeface="Montserrat"/>
              <a:ea typeface="Montserrat"/>
              <a:cs typeface="Montserrat"/>
              <a:sym typeface="Montserrat"/>
            </a:endParaRPr>
          </a:p>
        </p:txBody>
      </p:sp>
      <p:sp>
        <p:nvSpPr>
          <p:cNvPr id="131" name="Google Shape;131;p19"/>
          <p:cNvSpPr txBox="1"/>
          <p:nvPr/>
        </p:nvSpPr>
        <p:spPr>
          <a:xfrm>
            <a:off x="2513901" y="4045002"/>
            <a:ext cx="1693200" cy="1843500"/>
          </a:xfrm>
          <a:prstGeom prst="rect">
            <a:avLst/>
          </a:prstGeom>
          <a:noFill/>
          <a:ln>
            <a:noFill/>
          </a:ln>
        </p:spPr>
        <p:txBody>
          <a:bodyPr spcFirstLastPara="1" wrap="square" lIns="91425" tIns="91425" rIns="91425" bIns="91425" anchor="t" anchorCtr="0">
            <a:noAutofit/>
          </a:bodyPr>
          <a:lstStyle/>
          <a:p>
            <a:pPr marL="0" lvl="0" indent="0" algn="l" rtl="0">
              <a:spcBef>
                <a:spcPts val="1800"/>
              </a:spcBef>
              <a:spcAft>
                <a:spcPts val="0"/>
              </a:spcAft>
              <a:buNone/>
            </a:pPr>
            <a:r>
              <a:rPr lang="en-US" sz="1800" dirty="0">
                <a:solidFill>
                  <a:schemeClr val="dk1"/>
                </a:solidFill>
                <a:latin typeface="Montserrat"/>
                <a:ea typeface="Montserrat"/>
                <a:cs typeface="Montserrat"/>
                <a:sym typeface="Montserrat"/>
              </a:rPr>
              <a:t>The product deposits </a:t>
            </a:r>
            <a:r>
              <a:rPr lang="en-US" sz="1800" b="1" dirty="0">
                <a:solidFill>
                  <a:schemeClr val="dk1"/>
                </a:solidFill>
                <a:latin typeface="Montserrat"/>
                <a:ea typeface="Montserrat"/>
                <a:cs typeface="Montserrat"/>
                <a:sym typeface="Montserrat"/>
              </a:rPr>
              <a:t>one</a:t>
            </a:r>
            <a:r>
              <a:rPr lang="en-US" sz="1800" dirty="0">
                <a:solidFill>
                  <a:schemeClr val="dk1"/>
                </a:solidFill>
                <a:latin typeface="Montserrat"/>
                <a:ea typeface="Montserrat"/>
                <a:cs typeface="Montserrat"/>
                <a:sym typeface="Montserrat"/>
              </a:rPr>
              <a:t> seed per hole</a:t>
            </a:r>
            <a:endParaRPr sz="1800" dirty="0">
              <a:solidFill>
                <a:schemeClr val="dk1"/>
              </a:solidFill>
              <a:latin typeface="Montserrat"/>
              <a:ea typeface="Montserrat"/>
              <a:cs typeface="Montserrat"/>
              <a:sym typeface="Montserrat"/>
            </a:endParaRPr>
          </a:p>
          <a:p>
            <a:pPr marL="0" lvl="0" indent="0" algn="l" rtl="0">
              <a:spcBef>
                <a:spcPts val="0"/>
              </a:spcBef>
              <a:spcAft>
                <a:spcPts val="0"/>
              </a:spcAft>
              <a:buNone/>
            </a:pPr>
            <a:endParaRPr dirty="0">
              <a:latin typeface="Calibri"/>
              <a:ea typeface="Calibri"/>
              <a:cs typeface="Calibri"/>
              <a:sym typeface="Calibri"/>
            </a:endParaRPr>
          </a:p>
        </p:txBody>
      </p:sp>
      <p:sp>
        <p:nvSpPr>
          <p:cNvPr id="132" name="Google Shape;132;p19"/>
          <p:cNvSpPr txBox="1"/>
          <p:nvPr/>
        </p:nvSpPr>
        <p:spPr>
          <a:xfrm>
            <a:off x="4390575" y="4045002"/>
            <a:ext cx="1633500" cy="1438800"/>
          </a:xfrm>
          <a:prstGeom prst="rect">
            <a:avLst/>
          </a:prstGeom>
          <a:noFill/>
          <a:ln>
            <a:noFill/>
          </a:ln>
        </p:spPr>
        <p:txBody>
          <a:bodyPr spcFirstLastPara="1" wrap="square" lIns="91425" tIns="91425" rIns="91425" bIns="91425" anchor="t" anchorCtr="0">
            <a:noAutofit/>
          </a:bodyPr>
          <a:lstStyle/>
          <a:p>
            <a:pPr marL="0" lvl="0" indent="0" algn="l" rtl="0">
              <a:spcBef>
                <a:spcPts val="1800"/>
              </a:spcBef>
              <a:spcAft>
                <a:spcPts val="0"/>
              </a:spcAft>
              <a:buNone/>
            </a:pPr>
            <a:r>
              <a:rPr lang="en-US" sz="1800" dirty="0">
                <a:solidFill>
                  <a:schemeClr val="dk1"/>
                </a:solidFill>
                <a:latin typeface="Montserrat"/>
                <a:ea typeface="Montserrat"/>
                <a:cs typeface="Montserrat"/>
                <a:sym typeface="Montserrat"/>
              </a:rPr>
              <a:t>The product is </a:t>
            </a:r>
            <a:r>
              <a:rPr lang="en-US" sz="1800" b="1" dirty="0">
                <a:solidFill>
                  <a:schemeClr val="dk1"/>
                </a:solidFill>
                <a:latin typeface="Montserrat"/>
                <a:ea typeface="Montserrat"/>
                <a:cs typeface="Montserrat"/>
                <a:sym typeface="Montserrat"/>
              </a:rPr>
              <a:t>easy to fix</a:t>
            </a:r>
            <a:endParaRPr sz="1800" b="1" dirty="0">
              <a:latin typeface="Montserrat"/>
              <a:ea typeface="Montserrat"/>
              <a:cs typeface="Montserrat"/>
              <a:sym typeface="Montserrat"/>
            </a:endParaRPr>
          </a:p>
        </p:txBody>
      </p:sp>
      <p:sp>
        <p:nvSpPr>
          <p:cNvPr id="133" name="Google Shape;133;p19"/>
          <p:cNvSpPr txBox="1"/>
          <p:nvPr/>
        </p:nvSpPr>
        <p:spPr>
          <a:xfrm>
            <a:off x="6164517" y="4031093"/>
            <a:ext cx="1633500" cy="1386300"/>
          </a:xfrm>
          <a:prstGeom prst="rect">
            <a:avLst/>
          </a:prstGeom>
          <a:noFill/>
          <a:ln>
            <a:noFill/>
          </a:ln>
        </p:spPr>
        <p:txBody>
          <a:bodyPr spcFirstLastPara="1" wrap="square" lIns="91425" tIns="91425" rIns="91425" bIns="91425" anchor="t" anchorCtr="0">
            <a:noAutofit/>
          </a:bodyPr>
          <a:lstStyle/>
          <a:p>
            <a:pPr marL="0" lvl="0" indent="0" algn="l" rtl="0">
              <a:spcBef>
                <a:spcPts val="1800"/>
              </a:spcBef>
              <a:spcAft>
                <a:spcPts val="0"/>
              </a:spcAft>
              <a:buNone/>
            </a:pPr>
            <a:r>
              <a:rPr lang="en-US" sz="1800" dirty="0">
                <a:solidFill>
                  <a:schemeClr val="dk1"/>
                </a:solidFill>
                <a:latin typeface="Montserrat"/>
                <a:ea typeface="Montserrat"/>
                <a:cs typeface="Montserrat"/>
                <a:sym typeface="Montserrat"/>
              </a:rPr>
              <a:t>The product can last a minimum of </a:t>
            </a:r>
            <a:r>
              <a:rPr lang="en-US" sz="1800" b="1" dirty="0">
                <a:solidFill>
                  <a:schemeClr val="dk1"/>
                </a:solidFill>
                <a:latin typeface="Montserrat"/>
                <a:ea typeface="Montserrat"/>
                <a:cs typeface="Montserrat"/>
                <a:sym typeface="Montserrat"/>
              </a:rPr>
              <a:t>5 years</a:t>
            </a:r>
            <a:endParaRPr sz="1800" b="1" dirty="0">
              <a:solidFill>
                <a:schemeClr val="dk1"/>
              </a:solidFill>
              <a:latin typeface="Montserrat"/>
              <a:ea typeface="Montserrat"/>
              <a:cs typeface="Montserrat"/>
              <a:sym typeface="Montserrat"/>
            </a:endParaRPr>
          </a:p>
        </p:txBody>
      </p:sp>
      <p:sp>
        <p:nvSpPr>
          <p:cNvPr id="134" name="Google Shape;134;p19"/>
          <p:cNvSpPr txBox="1"/>
          <p:nvPr/>
        </p:nvSpPr>
        <p:spPr>
          <a:xfrm>
            <a:off x="7992001" y="4018052"/>
            <a:ext cx="1769400" cy="1438800"/>
          </a:xfrm>
          <a:prstGeom prst="rect">
            <a:avLst/>
          </a:prstGeom>
          <a:noFill/>
          <a:ln>
            <a:noFill/>
          </a:ln>
        </p:spPr>
        <p:txBody>
          <a:bodyPr spcFirstLastPara="1" wrap="square" lIns="91425" tIns="91425" rIns="91425" bIns="91425" anchor="t" anchorCtr="0">
            <a:noAutofit/>
          </a:bodyPr>
          <a:lstStyle/>
          <a:p>
            <a:pPr marL="0" lvl="0" indent="0" algn="l" rtl="0">
              <a:spcBef>
                <a:spcPts val="1800"/>
              </a:spcBef>
              <a:spcAft>
                <a:spcPts val="0"/>
              </a:spcAft>
              <a:buNone/>
            </a:pPr>
            <a:r>
              <a:rPr lang="en-US" sz="1800" dirty="0">
                <a:solidFill>
                  <a:schemeClr val="dk1"/>
                </a:solidFill>
                <a:latin typeface="Montserrat"/>
                <a:ea typeface="Montserrat"/>
                <a:cs typeface="Montserrat"/>
                <a:sym typeface="Montserrat"/>
              </a:rPr>
              <a:t>The product </a:t>
            </a:r>
            <a:r>
              <a:rPr lang="en-US" sz="1800" b="1" dirty="0">
                <a:solidFill>
                  <a:schemeClr val="dk1"/>
                </a:solidFill>
                <a:latin typeface="Montserrat"/>
                <a:ea typeface="Montserrat"/>
                <a:cs typeface="Montserrat"/>
                <a:sym typeface="Montserrat"/>
              </a:rPr>
              <a:t>cuts</a:t>
            </a:r>
            <a:r>
              <a:rPr lang="en-US" sz="1800" dirty="0">
                <a:solidFill>
                  <a:schemeClr val="dk1"/>
                </a:solidFill>
                <a:latin typeface="Montserrat"/>
                <a:ea typeface="Montserrat"/>
                <a:cs typeface="Montserrat"/>
                <a:sym typeface="Montserrat"/>
              </a:rPr>
              <a:t> through mulch</a:t>
            </a:r>
            <a:endParaRPr sz="1800" dirty="0">
              <a:solidFill>
                <a:schemeClr val="dk1"/>
              </a:solidFill>
              <a:latin typeface="Montserrat"/>
              <a:ea typeface="Montserrat"/>
              <a:cs typeface="Montserrat"/>
              <a:sym typeface="Montserrat"/>
            </a:endParaRPr>
          </a:p>
        </p:txBody>
      </p:sp>
      <p:sp>
        <p:nvSpPr>
          <p:cNvPr id="135" name="Google Shape;135;p19"/>
          <p:cNvSpPr/>
          <p:nvPr/>
        </p:nvSpPr>
        <p:spPr>
          <a:xfrm>
            <a:off x="9911489" y="2495940"/>
            <a:ext cx="1463100" cy="1463100"/>
          </a:xfrm>
          <a:prstGeom prst="ellipse">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137" name="Google Shape;137;p19"/>
          <p:cNvSpPr txBox="1"/>
          <p:nvPr/>
        </p:nvSpPr>
        <p:spPr>
          <a:xfrm>
            <a:off x="9853804" y="4018052"/>
            <a:ext cx="1962093" cy="1438800"/>
          </a:xfrm>
          <a:prstGeom prst="rect">
            <a:avLst/>
          </a:prstGeom>
          <a:noFill/>
          <a:ln>
            <a:noFill/>
          </a:ln>
        </p:spPr>
        <p:txBody>
          <a:bodyPr spcFirstLastPara="1" wrap="square" lIns="91425" tIns="91425" rIns="91425" bIns="91425" anchor="t" anchorCtr="0">
            <a:noAutofit/>
          </a:bodyPr>
          <a:lstStyle/>
          <a:p>
            <a:pPr marL="0" lvl="0" indent="0" algn="l" rtl="0">
              <a:spcBef>
                <a:spcPts val="1800"/>
              </a:spcBef>
              <a:spcAft>
                <a:spcPts val="0"/>
              </a:spcAft>
              <a:buNone/>
            </a:pPr>
            <a:r>
              <a:rPr lang="en-US" sz="1800" dirty="0">
                <a:solidFill>
                  <a:schemeClr val="dk1"/>
                </a:solidFill>
                <a:latin typeface="Montserrat"/>
                <a:ea typeface="Montserrat"/>
                <a:cs typeface="Montserrat"/>
                <a:sym typeface="Montserrat"/>
              </a:rPr>
              <a:t>The product is </a:t>
            </a:r>
            <a:r>
              <a:rPr lang="en-US" sz="1800" b="1" dirty="0">
                <a:solidFill>
                  <a:schemeClr val="dk1"/>
                </a:solidFill>
                <a:latin typeface="Montserrat"/>
                <a:ea typeface="Montserrat"/>
                <a:cs typeface="Montserrat"/>
                <a:sym typeface="Montserrat"/>
              </a:rPr>
              <a:t>economical</a:t>
            </a:r>
            <a:endParaRPr sz="1800" b="1" dirty="0">
              <a:solidFill>
                <a:schemeClr val="dk1"/>
              </a:solidFill>
              <a:latin typeface="Montserrat"/>
              <a:ea typeface="Montserrat"/>
              <a:cs typeface="Montserrat"/>
              <a:sym typeface="Montserrat"/>
            </a:endParaRPr>
          </a:p>
        </p:txBody>
      </p:sp>
      <p:pic>
        <p:nvPicPr>
          <p:cNvPr id="2" name="그림 1"/>
          <p:cNvPicPr>
            <a:picLocks noChangeAspect="1"/>
          </p:cNvPicPr>
          <p:nvPr/>
        </p:nvPicPr>
        <p:blipFill rotWithShape="1">
          <a:blip r:embed="rId5">
            <a:extLst>
              <a:ext uri="{28A0092B-C50C-407E-A947-70E740481C1C}">
                <a14:useLocalDpi xmlns:a14="http://schemas.microsoft.com/office/drawing/2010/main" val="0"/>
              </a:ext>
            </a:extLst>
          </a:blip>
          <a:srcRect b="16394"/>
          <a:stretch/>
        </p:blipFill>
        <p:spPr>
          <a:xfrm>
            <a:off x="2996633" y="2949517"/>
            <a:ext cx="660630" cy="552326"/>
          </a:xfrm>
          <a:prstGeom prst="rect">
            <a:avLst/>
          </a:prstGeom>
        </p:spPr>
      </p:pic>
      <p:pic>
        <p:nvPicPr>
          <p:cNvPr id="6" name="그림 5"/>
          <p:cNvPicPr>
            <a:picLocks noChangeAspect="1"/>
          </p:cNvPicPr>
          <p:nvPr/>
        </p:nvPicPr>
        <p:blipFill rotWithShape="1">
          <a:blip r:embed="rId6">
            <a:extLst>
              <a:ext uri="{28A0092B-C50C-407E-A947-70E740481C1C}">
                <a14:useLocalDpi xmlns:a14="http://schemas.microsoft.com/office/drawing/2010/main" val="0"/>
              </a:ext>
            </a:extLst>
          </a:blip>
          <a:srcRect b="13904"/>
          <a:stretch/>
        </p:blipFill>
        <p:spPr>
          <a:xfrm>
            <a:off x="6379367" y="2719390"/>
            <a:ext cx="1212638" cy="1044023"/>
          </a:xfrm>
          <a:prstGeom prst="rect">
            <a:avLst/>
          </a:prstGeom>
        </p:spPr>
      </p:pic>
      <p:pic>
        <p:nvPicPr>
          <p:cNvPr id="7" name="그림 6"/>
          <p:cNvPicPr>
            <a:picLocks noChangeAspect="1"/>
          </p:cNvPicPr>
          <p:nvPr/>
        </p:nvPicPr>
        <p:blipFill rotWithShape="1">
          <a:blip r:embed="rId7">
            <a:extLst>
              <a:ext uri="{28A0092B-C50C-407E-A947-70E740481C1C}">
                <a14:useLocalDpi xmlns:a14="http://schemas.microsoft.com/office/drawing/2010/main" val="0"/>
              </a:ext>
            </a:extLst>
          </a:blip>
          <a:srcRect b="13904"/>
          <a:stretch/>
        </p:blipFill>
        <p:spPr>
          <a:xfrm>
            <a:off x="10018626" y="2686246"/>
            <a:ext cx="1223773" cy="1053610"/>
          </a:xfrm>
          <a:prstGeom prst="rect">
            <a:avLst/>
          </a:prstGeom>
        </p:spPr>
      </p:pic>
      <p:pic>
        <p:nvPicPr>
          <p:cNvPr id="8" name="그림 7"/>
          <p:cNvPicPr>
            <a:picLocks noChangeAspect="1"/>
          </p:cNvPicPr>
          <p:nvPr/>
        </p:nvPicPr>
        <p:blipFill rotWithShape="1">
          <a:blip r:embed="rId8">
            <a:extLst>
              <a:ext uri="{28A0092B-C50C-407E-A947-70E740481C1C}">
                <a14:useLocalDpi xmlns:a14="http://schemas.microsoft.com/office/drawing/2010/main" val="0"/>
              </a:ext>
            </a:extLst>
          </a:blip>
          <a:srcRect b="17750"/>
          <a:stretch/>
        </p:blipFill>
        <p:spPr>
          <a:xfrm rot="16200000">
            <a:off x="8203483" y="2753569"/>
            <a:ext cx="1150282" cy="946115"/>
          </a:xfrm>
          <a:prstGeom prst="rect">
            <a:avLst/>
          </a:prstGeom>
        </p:spPr>
      </p:pic>
    </p:spTree>
    <p:extLst>
      <p:ext uri="{BB962C8B-B14F-4D97-AF65-F5344CB8AC3E}">
        <p14:creationId xmlns:p14="http://schemas.microsoft.com/office/powerpoint/2010/main" val="134421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Shape 141"/>
        <p:cNvGrpSpPr/>
        <p:nvPr/>
      </p:nvGrpSpPr>
      <p:grpSpPr>
        <a:xfrm>
          <a:off x="0" y="0"/>
          <a:ext cx="0" cy="0"/>
          <a:chOff x="0" y="0"/>
          <a:chExt cx="0" cy="0"/>
        </a:xfrm>
      </p:grpSpPr>
      <p:sp>
        <p:nvSpPr>
          <p:cNvPr id="142" name="Google Shape;142;p20"/>
          <p:cNvSpPr/>
          <p:nvPr/>
        </p:nvSpPr>
        <p:spPr>
          <a:xfrm>
            <a:off x="1242115" y="2859396"/>
            <a:ext cx="6901355" cy="1936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latin typeface="Montserrat Black"/>
                <a:ea typeface="Montserrat Black"/>
                <a:cs typeface="Montserrat Black"/>
                <a:sym typeface="Montserrat Black"/>
              </a:rPr>
              <a:t>The A-Maize-</a:t>
            </a:r>
            <a:r>
              <a:rPr lang="en-US" sz="3600" dirty="0" err="1">
                <a:latin typeface="Montserrat Black"/>
                <a:ea typeface="Montserrat Black"/>
                <a:cs typeface="Montserrat Black"/>
                <a:sym typeface="Montserrat Black"/>
              </a:rPr>
              <a:t>ing</a:t>
            </a:r>
            <a:r>
              <a:rPr lang="en-US" sz="3600" dirty="0">
                <a:latin typeface="Montserrat Black"/>
                <a:ea typeface="Montserrat Black"/>
                <a:cs typeface="Montserrat Black"/>
                <a:sym typeface="Montserrat Black"/>
              </a:rPr>
              <a:t> Planter…</a:t>
            </a:r>
            <a:endParaRPr sz="3600" i="0" u="none" strike="noStrike" cap="none" dirty="0">
              <a:solidFill>
                <a:schemeClr val="dk1"/>
              </a:solidFill>
              <a:latin typeface="Montserrat Black"/>
              <a:ea typeface="Montserrat Black"/>
              <a:cs typeface="Montserrat Black"/>
              <a:sym typeface="Montserrat Black"/>
            </a:endParaRPr>
          </a:p>
          <a:p>
            <a:pPr marL="17463" marR="0" lvl="0" indent="-17463" algn="l" rtl="0">
              <a:spcBef>
                <a:spcPts val="1200"/>
              </a:spcBef>
              <a:spcAft>
                <a:spcPts val="0"/>
              </a:spcAft>
              <a:buNone/>
            </a:pPr>
            <a:r>
              <a:rPr lang="en-US" sz="2400" dirty="0">
                <a:latin typeface="Montserrat Light"/>
                <a:ea typeface="Montserrat Light"/>
                <a:cs typeface="Montserrat Light"/>
                <a:sym typeface="Montserrat Light"/>
              </a:rPr>
              <a:t>Delivering on price, reliability and durability through simplicity</a:t>
            </a:r>
            <a:endParaRPr sz="2400" dirty="0">
              <a:latin typeface="Montserrat Light"/>
              <a:ea typeface="Montserrat Light"/>
              <a:cs typeface="Montserrat Light"/>
              <a:sym typeface="Montserrat Light"/>
            </a:endParaRPr>
          </a:p>
          <a:p>
            <a:pPr marL="0" marR="0" lvl="0" indent="0" algn="l" rtl="0">
              <a:spcBef>
                <a:spcPts val="1200"/>
              </a:spcBef>
              <a:spcAft>
                <a:spcPts val="0"/>
              </a:spcAft>
              <a:buNone/>
            </a:pPr>
            <a:endParaRPr sz="2400" dirty="0">
              <a:latin typeface="Montserrat Light"/>
              <a:ea typeface="Montserrat Light"/>
              <a:cs typeface="Montserrat Light"/>
              <a:sym typeface="Montserrat Light"/>
            </a:endParaRPr>
          </a:p>
        </p:txBody>
      </p:sp>
      <p:pic>
        <p:nvPicPr>
          <p:cNvPr id="3" name="Google Shape;114;p18" descr="https://lh6.googleusercontent.com/Y3cUDX5DvRd6Ihvz2jXBlfi6pw0eA92ramjTp-Z8cD8rg3MZ5Evd30lqXdLl3Mvo9Pn9NeBC5aMnG_HeuDFIjCnClLMmxLpxYc99NNmpBpL4PB9Am1-AHw0XrmIi0rdn2hfN9-8o"/>
          <p:cNvPicPr preferRelativeResize="0"/>
          <p:nvPr/>
        </p:nvPicPr>
        <p:blipFill rotWithShape="1">
          <a:blip r:embed="rId3">
            <a:alphaModFix amt="10000"/>
          </a:blip>
          <a:srcRect r="22378"/>
          <a:stretch/>
        </p:blipFill>
        <p:spPr>
          <a:xfrm rot="-11">
            <a:off x="7832375" y="708210"/>
            <a:ext cx="4359625" cy="561650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5.png">
            <a:extLst>
              <a:ext uri="{FF2B5EF4-FFF2-40B4-BE49-F238E27FC236}">
                <a16:creationId xmlns:a16="http://schemas.microsoft.com/office/drawing/2014/main" id="{27087BCF-B3A0-40E3-B0A3-974E246B01E1}"/>
              </a:ext>
            </a:extLst>
          </p:cNvPr>
          <p:cNvPicPr/>
          <p:nvPr/>
        </p:nvPicPr>
        <p:blipFill>
          <a:blip r:embed="rId3"/>
          <a:srcRect/>
          <a:stretch>
            <a:fillRect/>
          </a:stretch>
        </p:blipFill>
        <p:spPr>
          <a:xfrm>
            <a:off x="181052" y="1488277"/>
            <a:ext cx="5208646" cy="4748187"/>
          </a:xfrm>
          <a:prstGeom prst="rect">
            <a:avLst/>
          </a:prstGeom>
          <a:ln/>
        </p:spPr>
      </p:pic>
      <p:graphicFrame>
        <p:nvGraphicFramePr>
          <p:cNvPr id="4" name="Table 3">
            <a:extLst>
              <a:ext uri="{FF2B5EF4-FFF2-40B4-BE49-F238E27FC236}">
                <a16:creationId xmlns:a16="http://schemas.microsoft.com/office/drawing/2014/main" id="{FBA4034F-A7D9-41BF-B7DC-78B3CA833941}"/>
              </a:ext>
            </a:extLst>
          </p:cNvPr>
          <p:cNvGraphicFramePr>
            <a:graphicFrameLocks noGrp="1"/>
          </p:cNvGraphicFramePr>
          <p:nvPr>
            <p:extLst>
              <p:ext uri="{D42A27DB-BD31-4B8C-83A1-F6EECF244321}">
                <p14:modId xmlns:p14="http://schemas.microsoft.com/office/powerpoint/2010/main" val="3279806583"/>
              </p:ext>
            </p:extLst>
          </p:nvPr>
        </p:nvGraphicFramePr>
        <p:xfrm>
          <a:off x="5446352" y="366322"/>
          <a:ext cx="6564596" cy="6125356"/>
        </p:xfrm>
        <a:graphic>
          <a:graphicData uri="http://schemas.openxmlformats.org/drawingml/2006/table">
            <a:tbl>
              <a:tblPr>
                <a:tableStyleId>{9928DF8A-663D-4880-9EAD-570D1081A4E9}</a:tableStyleId>
              </a:tblPr>
              <a:tblGrid>
                <a:gridCol w="643363">
                  <a:extLst>
                    <a:ext uri="{9D8B030D-6E8A-4147-A177-3AD203B41FA5}">
                      <a16:colId xmlns:a16="http://schemas.microsoft.com/office/drawing/2014/main" val="84750204"/>
                    </a:ext>
                  </a:extLst>
                </a:gridCol>
                <a:gridCol w="1695318">
                  <a:extLst>
                    <a:ext uri="{9D8B030D-6E8A-4147-A177-3AD203B41FA5}">
                      <a16:colId xmlns:a16="http://schemas.microsoft.com/office/drawing/2014/main" val="709884056"/>
                    </a:ext>
                  </a:extLst>
                </a:gridCol>
                <a:gridCol w="577378">
                  <a:extLst>
                    <a:ext uri="{9D8B030D-6E8A-4147-A177-3AD203B41FA5}">
                      <a16:colId xmlns:a16="http://schemas.microsoft.com/office/drawing/2014/main" val="228647221"/>
                    </a:ext>
                  </a:extLst>
                </a:gridCol>
                <a:gridCol w="1413751">
                  <a:extLst>
                    <a:ext uri="{9D8B030D-6E8A-4147-A177-3AD203B41FA5}">
                      <a16:colId xmlns:a16="http://schemas.microsoft.com/office/drawing/2014/main" val="42322776"/>
                    </a:ext>
                  </a:extLst>
                </a:gridCol>
                <a:gridCol w="2234786">
                  <a:extLst>
                    <a:ext uri="{9D8B030D-6E8A-4147-A177-3AD203B41FA5}">
                      <a16:colId xmlns:a16="http://schemas.microsoft.com/office/drawing/2014/main" val="1338093554"/>
                    </a:ext>
                  </a:extLst>
                </a:gridCol>
              </a:tblGrid>
              <a:tr h="318558">
                <a:tc>
                  <a:txBody>
                    <a:bodyPr/>
                    <a:lstStyle/>
                    <a:p>
                      <a:pPr marL="0" marR="0">
                        <a:lnSpc>
                          <a:spcPct val="80000"/>
                        </a:lnSpc>
                        <a:spcBef>
                          <a:spcPts val="0"/>
                        </a:spcBef>
                        <a:spcAft>
                          <a:spcPts val="0"/>
                        </a:spcAft>
                      </a:pPr>
                      <a:r>
                        <a:rPr lang="en-US" sz="1600" b="1" dirty="0">
                          <a:effectLst/>
                        </a:rPr>
                        <a:t>Item</a:t>
                      </a:r>
                      <a:endParaRPr lang="en-US" sz="1600" b="1" dirty="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600" b="1" dirty="0">
                          <a:effectLst/>
                        </a:rPr>
                        <a:t>Part</a:t>
                      </a:r>
                      <a:endParaRPr lang="en-US" sz="1600" b="1" dirty="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600" b="1" dirty="0">
                          <a:effectLst/>
                        </a:rPr>
                        <a:t>Qty</a:t>
                      </a:r>
                      <a:endParaRPr lang="en-US" sz="1600" b="1" dirty="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600" b="1" dirty="0">
                          <a:effectLst/>
                        </a:rPr>
                        <a:t>Material</a:t>
                      </a:r>
                      <a:endParaRPr lang="en-US" sz="1600" b="1" dirty="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600" b="1" dirty="0">
                          <a:effectLst/>
                        </a:rPr>
                        <a:t>Manufacturing Method</a:t>
                      </a:r>
                      <a:endParaRPr lang="en-US" sz="1600" b="1" dirty="0">
                        <a:effectLst/>
                        <a:latin typeface="Arial" panose="020B0604020202020204" pitchFamily="34" charset="0"/>
                        <a:ea typeface="Arial" panose="020B0604020202020204" pitchFamily="34" charset="0"/>
                      </a:endParaRPr>
                    </a:p>
                  </a:txBody>
                  <a:tcPr marL="95101" marR="95101" marT="95101" marB="95101" anchor="ctr"/>
                </a:tc>
                <a:extLst>
                  <a:ext uri="{0D108BD9-81ED-4DB2-BD59-A6C34878D82A}">
                    <a16:rowId xmlns:a16="http://schemas.microsoft.com/office/drawing/2014/main" val="2232752746"/>
                  </a:ext>
                </a:extLst>
              </a:tr>
              <a:tr h="296188">
                <a:tc>
                  <a:txBody>
                    <a:bodyPr/>
                    <a:lstStyle/>
                    <a:p>
                      <a:pPr marL="0" marR="0">
                        <a:lnSpc>
                          <a:spcPct val="80000"/>
                        </a:lnSpc>
                        <a:spcBef>
                          <a:spcPts val="0"/>
                        </a:spcBef>
                        <a:spcAft>
                          <a:spcPts val="0"/>
                        </a:spcAft>
                      </a:pPr>
                      <a:r>
                        <a:rPr lang="en-US" sz="1400" dirty="0">
                          <a:effectLst/>
                        </a:rPr>
                        <a:t>1</a:t>
                      </a:r>
                      <a:endParaRPr lang="en-US" sz="1600" dirty="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dirty="0">
                          <a:effectLst/>
                        </a:rPr>
                        <a:t>Trowel</a:t>
                      </a:r>
                      <a:endParaRPr lang="en-US" sz="1600" dirty="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1</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Stainless Steel</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Stamping + Roll Forming</a:t>
                      </a:r>
                      <a:endParaRPr lang="en-US" sz="1600">
                        <a:effectLst/>
                        <a:latin typeface="Arial" panose="020B0604020202020204" pitchFamily="34" charset="0"/>
                        <a:ea typeface="Arial" panose="020B0604020202020204" pitchFamily="34" charset="0"/>
                      </a:endParaRPr>
                    </a:p>
                  </a:txBody>
                  <a:tcPr marL="95101" marR="95101" marT="95101" marB="95101" anchor="ctr"/>
                </a:tc>
                <a:extLst>
                  <a:ext uri="{0D108BD9-81ED-4DB2-BD59-A6C34878D82A}">
                    <a16:rowId xmlns:a16="http://schemas.microsoft.com/office/drawing/2014/main" val="3455077052"/>
                  </a:ext>
                </a:extLst>
              </a:tr>
              <a:tr h="452780">
                <a:tc>
                  <a:txBody>
                    <a:bodyPr/>
                    <a:lstStyle/>
                    <a:p>
                      <a:pPr marL="0" marR="0">
                        <a:lnSpc>
                          <a:spcPct val="80000"/>
                        </a:lnSpc>
                        <a:spcBef>
                          <a:spcPts val="0"/>
                        </a:spcBef>
                        <a:spcAft>
                          <a:spcPts val="0"/>
                        </a:spcAft>
                      </a:pPr>
                      <a:r>
                        <a:rPr lang="en-US" sz="1400">
                          <a:effectLst/>
                        </a:rPr>
                        <a:t>2</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dirty="0">
                          <a:effectLst/>
                        </a:rPr>
                        <a:t>Rubber Gasket</a:t>
                      </a:r>
                      <a:endParaRPr lang="en-US" sz="1600" dirty="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1</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Rubber (Tire Rubber)</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dirty="0">
                          <a:effectLst/>
                        </a:rPr>
                        <a:t>Purchased</a:t>
                      </a:r>
                      <a:endParaRPr lang="en-US" sz="1600" dirty="0">
                        <a:effectLst/>
                        <a:latin typeface="Arial" panose="020B0604020202020204" pitchFamily="34" charset="0"/>
                        <a:ea typeface="Arial" panose="020B0604020202020204" pitchFamily="34" charset="0"/>
                      </a:endParaRPr>
                    </a:p>
                  </a:txBody>
                  <a:tcPr marL="95101" marR="95101" marT="95101" marB="95101" anchor="ctr"/>
                </a:tc>
                <a:extLst>
                  <a:ext uri="{0D108BD9-81ED-4DB2-BD59-A6C34878D82A}">
                    <a16:rowId xmlns:a16="http://schemas.microsoft.com/office/drawing/2014/main" val="4118988971"/>
                  </a:ext>
                </a:extLst>
              </a:tr>
              <a:tr h="296188">
                <a:tc>
                  <a:txBody>
                    <a:bodyPr/>
                    <a:lstStyle/>
                    <a:p>
                      <a:pPr marL="0" marR="0">
                        <a:lnSpc>
                          <a:spcPct val="80000"/>
                        </a:lnSpc>
                        <a:spcBef>
                          <a:spcPts val="0"/>
                        </a:spcBef>
                        <a:spcAft>
                          <a:spcPts val="0"/>
                        </a:spcAft>
                      </a:pPr>
                      <a:r>
                        <a:rPr lang="en-US" sz="1400">
                          <a:effectLst/>
                        </a:rPr>
                        <a:t>3</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Seed Funnel</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dirty="0">
                          <a:effectLst/>
                        </a:rPr>
                        <a:t>1</a:t>
                      </a:r>
                      <a:endParaRPr lang="en-US" sz="1600" dirty="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dirty="0">
                          <a:effectLst/>
                        </a:rPr>
                        <a:t>Plastic</a:t>
                      </a:r>
                      <a:endParaRPr lang="en-US" sz="1600" dirty="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dirty="0">
                          <a:effectLst/>
                        </a:rPr>
                        <a:t>Thermoforming</a:t>
                      </a:r>
                      <a:endParaRPr lang="en-US" sz="1600" dirty="0">
                        <a:effectLst/>
                        <a:latin typeface="Arial" panose="020B0604020202020204" pitchFamily="34" charset="0"/>
                        <a:ea typeface="Arial" panose="020B0604020202020204" pitchFamily="34" charset="0"/>
                      </a:endParaRPr>
                    </a:p>
                  </a:txBody>
                  <a:tcPr marL="95101" marR="95101" marT="95101" marB="95101" anchor="ctr"/>
                </a:tc>
                <a:extLst>
                  <a:ext uri="{0D108BD9-81ED-4DB2-BD59-A6C34878D82A}">
                    <a16:rowId xmlns:a16="http://schemas.microsoft.com/office/drawing/2014/main" val="1463166728"/>
                  </a:ext>
                </a:extLst>
              </a:tr>
              <a:tr h="296188">
                <a:tc>
                  <a:txBody>
                    <a:bodyPr/>
                    <a:lstStyle/>
                    <a:p>
                      <a:pPr marL="0" marR="0">
                        <a:lnSpc>
                          <a:spcPct val="80000"/>
                        </a:lnSpc>
                        <a:spcBef>
                          <a:spcPts val="0"/>
                        </a:spcBef>
                        <a:spcAft>
                          <a:spcPts val="0"/>
                        </a:spcAft>
                      </a:pPr>
                      <a:r>
                        <a:rPr lang="en-US" sz="1400">
                          <a:effectLst/>
                        </a:rPr>
                        <a:t>4</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Body</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1</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dirty="0">
                          <a:effectLst/>
                        </a:rPr>
                        <a:t>PVC (1.5” ID)</a:t>
                      </a:r>
                      <a:endParaRPr lang="en-US" sz="1600" dirty="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Purchased</a:t>
                      </a:r>
                      <a:endParaRPr lang="en-US" sz="1600">
                        <a:effectLst/>
                        <a:latin typeface="Arial" panose="020B0604020202020204" pitchFamily="34" charset="0"/>
                        <a:ea typeface="Arial" panose="020B0604020202020204" pitchFamily="34" charset="0"/>
                      </a:endParaRPr>
                    </a:p>
                  </a:txBody>
                  <a:tcPr marL="95101" marR="95101" marT="95101" marB="95101" anchor="ctr"/>
                </a:tc>
                <a:extLst>
                  <a:ext uri="{0D108BD9-81ED-4DB2-BD59-A6C34878D82A}">
                    <a16:rowId xmlns:a16="http://schemas.microsoft.com/office/drawing/2014/main" val="724845473"/>
                  </a:ext>
                </a:extLst>
              </a:tr>
              <a:tr h="452780">
                <a:tc>
                  <a:txBody>
                    <a:bodyPr/>
                    <a:lstStyle/>
                    <a:p>
                      <a:pPr marL="0" marR="0">
                        <a:lnSpc>
                          <a:spcPct val="80000"/>
                        </a:lnSpc>
                        <a:spcBef>
                          <a:spcPts val="0"/>
                        </a:spcBef>
                        <a:spcAft>
                          <a:spcPts val="0"/>
                        </a:spcAft>
                      </a:pPr>
                      <a:r>
                        <a:rPr lang="en-US" sz="1400">
                          <a:effectLst/>
                        </a:rPr>
                        <a:t>5</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Dispense Mechanism Bottom</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dirty="0">
                          <a:effectLst/>
                        </a:rPr>
                        <a:t>1</a:t>
                      </a:r>
                      <a:endParaRPr lang="en-US" sz="1600" dirty="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dirty="0">
                          <a:effectLst/>
                        </a:rPr>
                        <a:t>Plastic</a:t>
                      </a:r>
                      <a:endParaRPr lang="en-US" sz="1600" dirty="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Injection Molding</a:t>
                      </a:r>
                      <a:endParaRPr lang="en-US" sz="1600">
                        <a:effectLst/>
                        <a:latin typeface="Arial" panose="020B0604020202020204" pitchFamily="34" charset="0"/>
                        <a:ea typeface="Arial" panose="020B0604020202020204" pitchFamily="34" charset="0"/>
                      </a:endParaRPr>
                    </a:p>
                  </a:txBody>
                  <a:tcPr marL="95101" marR="95101" marT="95101" marB="95101" anchor="ctr"/>
                </a:tc>
                <a:extLst>
                  <a:ext uri="{0D108BD9-81ED-4DB2-BD59-A6C34878D82A}">
                    <a16:rowId xmlns:a16="http://schemas.microsoft.com/office/drawing/2014/main" val="1680602629"/>
                  </a:ext>
                </a:extLst>
              </a:tr>
              <a:tr h="452780">
                <a:tc>
                  <a:txBody>
                    <a:bodyPr/>
                    <a:lstStyle/>
                    <a:p>
                      <a:pPr marL="0" marR="0">
                        <a:lnSpc>
                          <a:spcPct val="80000"/>
                        </a:lnSpc>
                        <a:spcBef>
                          <a:spcPts val="0"/>
                        </a:spcBef>
                        <a:spcAft>
                          <a:spcPts val="0"/>
                        </a:spcAft>
                      </a:pPr>
                      <a:r>
                        <a:rPr lang="en-US" sz="1400">
                          <a:effectLst/>
                        </a:rPr>
                        <a:t>6</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Dispense Mechanism Top</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1</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dirty="0">
                          <a:effectLst/>
                        </a:rPr>
                        <a:t>Plastic</a:t>
                      </a:r>
                      <a:endParaRPr lang="en-US" sz="1600" dirty="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Injection Molding</a:t>
                      </a:r>
                      <a:endParaRPr lang="en-US" sz="1600">
                        <a:effectLst/>
                        <a:latin typeface="Arial" panose="020B0604020202020204" pitchFamily="34" charset="0"/>
                        <a:ea typeface="Arial" panose="020B0604020202020204" pitchFamily="34" charset="0"/>
                      </a:endParaRPr>
                    </a:p>
                  </a:txBody>
                  <a:tcPr marL="95101" marR="95101" marT="95101" marB="95101" anchor="ctr"/>
                </a:tc>
                <a:extLst>
                  <a:ext uri="{0D108BD9-81ED-4DB2-BD59-A6C34878D82A}">
                    <a16:rowId xmlns:a16="http://schemas.microsoft.com/office/drawing/2014/main" val="1287043949"/>
                  </a:ext>
                </a:extLst>
              </a:tr>
              <a:tr h="452780">
                <a:tc>
                  <a:txBody>
                    <a:bodyPr/>
                    <a:lstStyle/>
                    <a:p>
                      <a:pPr marL="0" marR="0">
                        <a:lnSpc>
                          <a:spcPct val="80000"/>
                        </a:lnSpc>
                        <a:spcBef>
                          <a:spcPts val="0"/>
                        </a:spcBef>
                        <a:spcAft>
                          <a:spcPts val="0"/>
                        </a:spcAft>
                      </a:pPr>
                      <a:r>
                        <a:rPr lang="en-US" sz="1400">
                          <a:effectLst/>
                        </a:rPr>
                        <a:t>7</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Dispense Mechanism Slider</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1</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dirty="0">
                          <a:effectLst/>
                        </a:rPr>
                        <a:t>Plastic</a:t>
                      </a:r>
                      <a:endParaRPr lang="en-US" sz="1600" dirty="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Injection Molding</a:t>
                      </a:r>
                      <a:endParaRPr lang="en-US" sz="1600">
                        <a:effectLst/>
                        <a:latin typeface="Arial" panose="020B0604020202020204" pitchFamily="34" charset="0"/>
                        <a:ea typeface="Arial" panose="020B0604020202020204" pitchFamily="34" charset="0"/>
                      </a:endParaRPr>
                    </a:p>
                  </a:txBody>
                  <a:tcPr marL="95101" marR="95101" marT="95101" marB="95101" anchor="ctr"/>
                </a:tc>
                <a:extLst>
                  <a:ext uri="{0D108BD9-81ED-4DB2-BD59-A6C34878D82A}">
                    <a16:rowId xmlns:a16="http://schemas.microsoft.com/office/drawing/2014/main" val="2534135040"/>
                  </a:ext>
                </a:extLst>
              </a:tr>
              <a:tr h="296188">
                <a:tc>
                  <a:txBody>
                    <a:bodyPr/>
                    <a:lstStyle/>
                    <a:p>
                      <a:pPr marL="0" marR="0">
                        <a:lnSpc>
                          <a:spcPct val="80000"/>
                        </a:lnSpc>
                        <a:spcBef>
                          <a:spcPts val="0"/>
                        </a:spcBef>
                        <a:spcAft>
                          <a:spcPts val="0"/>
                        </a:spcAft>
                      </a:pPr>
                      <a:r>
                        <a:rPr lang="en-US" sz="1400">
                          <a:effectLst/>
                        </a:rPr>
                        <a:t>8</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Spacer</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4</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Stainless Steel</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dirty="0">
                          <a:effectLst/>
                        </a:rPr>
                        <a:t>Purchased</a:t>
                      </a:r>
                      <a:endParaRPr lang="en-US" sz="1600" dirty="0">
                        <a:effectLst/>
                        <a:latin typeface="Arial" panose="020B0604020202020204" pitchFamily="34" charset="0"/>
                        <a:ea typeface="Arial" panose="020B0604020202020204" pitchFamily="34" charset="0"/>
                      </a:endParaRPr>
                    </a:p>
                  </a:txBody>
                  <a:tcPr marL="95101" marR="95101" marT="95101" marB="95101" anchor="ctr"/>
                </a:tc>
                <a:extLst>
                  <a:ext uri="{0D108BD9-81ED-4DB2-BD59-A6C34878D82A}">
                    <a16:rowId xmlns:a16="http://schemas.microsoft.com/office/drawing/2014/main" val="141244586"/>
                  </a:ext>
                </a:extLst>
              </a:tr>
              <a:tr h="296188">
                <a:tc>
                  <a:txBody>
                    <a:bodyPr/>
                    <a:lstStyle/>
                    <a:p>
                      <a:pPr marL="0" marR="0">
                        <a:lnSpc>
                          <a:spcPct val="80000"/>
                        </a:lnSpc>
                        <a:spcBef>
                          <a:spcPts val="0"/>
                        </a:spcBef>
                        <a:spcAft>
                          <a:spcPts val="0"/>
                        </a:spcAft>
                      </a:pPr>
                      <a:r>
                        <a:rPr lang="en-US" sz="1400">
                          <a:effectLst/>
                        </a:rPr>
                        <a:t>9</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Screw</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4</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Stainless Steel</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dirty="0">
                          <a:effectLst/>
                        </a:rPr>
                        <a:t>Purchased</a:t>
                      </a:r>
                      <a:endParaRPr lang="en-US" sz="1600" dirty="0">
                        <a:effectLst/>
                        <a:latin typeface="Arial" panose="020B0604020202020204" pitchFamily="34" charset="0"/>
                        <a:ea typeface="Arial" panose="020B0604020202020204" pitchFamily="34" charset="0"/>
                      </a:endParaRPr>
                    </a:p>
                  </a:txBody>
                  <a:tcPr marL="95101" marR="95101" marT="95101" marB="95101" anchor="ctr"/>
                </a:tc>
                <a:extLst>
                  <a:ext uri="{0D108BD9-81ED-4DB2-BD59-A6C34878D82A}">
                    <a16:rowId xmlns:a16="http://schemas.microsoft.com/office/drawing/2014/main" val="2790349197"/>
                  </a:ext>
                </a:extLst>
              </a:tr>
              <a:tr h="296188">
                <a:tc>
                  <a:txBody>
                    <a:bodyPr/>
                    <a:lstStyle/>
                    <a:p>
                      <a:pPr marL="0" marR="0">
                        <a:lnSpc>
                          <a:spcPct val="80000"/>
                        </a:lnSpc>
                        <a:spcBef>
                          <a:spcPts val="0"/>
                        </a:spcBef>
                        <a:spcAft>
                          <a:spcPts val="0"/>
                        </a:spcAft>
                      </a:pPr>
                      <a:r>
                        <a:rPr lang="en-US" sz="1400">
                          <a:effectLst/>
                        </a:rPr>
                        <a:t>10</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Rubber Band</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1</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Rubber</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dirty="0">
                          <a:effectLst/>
                        </a:rPr>
                        <a:t>Purchased</a:t>
                      </a:r>
                      <a:endParaRPr lang="en-US" sz="1600" dirty="0">
                        <a:effectLst/>
                        <a:latin typeface="Arial" panose="020B0604020202020204" pitchFamily="34" charset="0"/>
                        <a:ea typeface="Arial" panose="020B0604020202020204" pitchFamily="34" charset="0"/>
                      </a:endParaRPr>
                    </a:p>
                  </a:txBody>
                  <a:tcPr marL="95101" marR="95101" marT="95101" marB="95101" anchor="ctr"/>
                </a:tc>
                <a:extLst>
                  <a:ext uri="{0D108BD9-81ED-4DB2-BD59-A6C34878D82A}">
                    <a16:rowId xmlns:a16="http://schemas.microsoft.com/office/drawing/2014/main" val="2856591404"/>
                  </a:ext>
                </a:extLst>
              </a:tr>
              <a:tr h="296188">
                <a:tc>
                  <a:txBody>
                    <a:bodyPr/>
                    <a:lstStyle/>
                    <a:p>
                      <a:pPr marL="0" marR="0">
                        <a:lnSpc>
                          <a:spcPct val="80000"/>
                        </a:lnSpc>
                        <a:spcBef>
                          <a:spcPts val="0"/>
                        </a:spcBef>
                        <a:spcAft>
                          <a:spcPts val="0"/>
                        </a:spcAft>
                      </a:pPr>
                      <a:r>
                        <a:rPr lang="en-US" sz="1400">
                          <a:effectLst/>
                        </a:rPr>
                        <a:t>11</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Seed Canister</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1</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PVC</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dirty="0">
                          <a:effectLst/>
                        </a:rPr>
                        <a:t>Purchased</a:t>
                      </a:r>
                      <a:endParaRPr lang="en-US" sz="1600" dirty="0">
                        <a:effectLst/>
                        <a:latin typeface="Arial" panose="020B0604020202020204" pitchFamily="34" charset="0"/>
                        <a:ea typeface="Arial" panose="020B0604020202020204" pitchFamily="34" charset="0"/>
                      </a:endParaRPr>
                    </a:p>
                  </a:txBody>
                  <a:tcPr marL="95101" marR="95101" marT="95101" marB="95101" anchor="ctr"/>
                </a:tc>
                <a:extLst>
                  <a:ext uri="{0D108BD9-81ED-4DB2-BD59-A6C34878D82A}">
                    <a16:rowId xmlns:a16="http://schemas.microsoft.com/office/drawing/2014/main" val="3118871089"/>
                  </a:ext>
                </a:extLst>
              </a:tr>
              <a:tr h="296188">
                <a:tc>
                  <a:txBody>
                    <a:bodyPr/>
                    <a:lstStyle/>
                    <a:p>
                      <a:pPr marL="0" marR="0">
                        <a:lnSpc>
                          <a:spcPct val="80000"/>
                        </a:lnSpc>
                        <a:spcBef>
                          <a:spcPts val="0"/>
                        </a:spcBef>
                        <a:spcAft>
                          <a:spcPts val="0"/>
                        </a:spcAft>
                      </a:pPr>
                      <a:r>
                        <a:rPr lang="en-US" sz="1400">
                          <a:effectLst/>
                        </a:rPr>
                        <a:t>12</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Cap</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1</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Plastic</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dirty="0">
                          <a:effectLst/>
                        </a:rPr>
                        <a:t>Injection Molding</a:t>
                      </a:r>
                      <a:endParaRPr lang="en-US" sz="1600" dirty="0">
                        <a:effectLst/>
                        <a:latin typeface="Arial" panose="020B0604020202020204" pitchFamily="34" charset="0"/>
                        <a:ea typeface="Arial" panose="020B0604020202020204" pitchFamily="34" charset="0"/>
                      </a:endParaRPr>
                    </a:p>
                  </a:txBody>
                  <a:tcPr marL="95101" marR="95101" marT="95101" marB="95101" anchor="ctr"/>
                </a:tc>
                <a:extLst>
                  <a:ext uri="{0D108BD9-81ED-4DB2-BD59-A6C34878D82A}">
                    <a16:rowId xmlns:a16="http://schemas.microsoft.com/office/drawing/2014/main" val="2160971811"/>
                  </a:ext>
                </a:extLst>
              </a:tr>
              <a:tr h="296188">
                <a:tc>
                  <a:txBody>
                    <a:bodyPr/>
                    <a:lstStyle/>
                    <a:p>
                      <a:pPr marL="0" marR="0">
                        <a:lnSpc>
                          <a:spcPct val="80000"/>
                        </a:lnSpc>
                        <a:spcBef>
                          <a:spcPts val="0"/>
                        </a:spcBef>
                        <a:spcAft>
                          <a:spcPts val="0"/>
                        </a:spcAft>
                      </a:pPr>
                      <a:r>
                        <a:rPr lang="en-US" sz="1400">
                          <a:effectLst/>
                        </a:rPr>
                        <a:t>13</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Sponge</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1</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a:effectLst/>
                        </a:rPr>
                        <a:t>Foam</a:t>
                      </a:r>
                      <a:endParaRPr lang="en-US" sz="1600">
                        <a:effectLst/>
                        <a:latin typeface="Arial" panose="020B0604020202020204" pitchFamily="34" charset="0"/>
                        <a:ea typeface="Arial" panose="020B0604020202020204" pitchFamily="34" charset="0"/>
                      </a:endParaRPr>
                    </a:p>
                  </a:txBody>
                  <a:tcPr marL="95101" marR="95101" marT="95101" marB="95101" anchor="ctr"/>
                </a:tc>
                <a:tc>
                  <a:txBody>
                    <a:bodyPr/>
                    <a:lstStyle/>
                    <a:p>
                      <a:pPr marL="0" marR="0">
                        <a:lnSpc>
                          <a:spcPct val="80000"/>
                        </a:lnSpc>
                        <a:spcBef>
                          <a:spcPts val="0"/>
                        </a:spcBef>
                        <a:spcAft>
                          <a:spcPts val="0"/>
                        </a:spcAft>
                      </a:pPr>
                      <a:r>
                        <a:rPr lang="en-US" sz="1400" dirty="0">
                          <a:effectLst/>
                        </a:rPr>
                        <a:t>Purchased</a:t>
                      </a:r>
                      <a:endParaRPr lang="en-US" sz="1600" dirty="0">
                        <a:effectLst/>
                        <a:latin typeface="Arial" panose="020B0604020202020204" pitchFamily="34" charset="0"/>
                        <a:ea typeface="Arial" panose="020B0604020202020204" pitchFamily="34" charset="0"/>
                      </a:endParaRPr>
                    </a:p>
                  </a:txBody>
                  <a:tcPr marL="95101" marR="95101" marT="95101" marB="95101" anchor="ctr"/>
                </a:tc>
                <a:extLst>
                  <a:ext uri="{0D108BD9-81ED-4DB2-BD59-A6C34878D82A}">
                    <a16:rowId xmlns:a16="http://schemas.microsoft.com/office/drawing/2014/main" val="3713413926"/>
                  </a:ext>
                </a:extLst>
              </a:tr>
            </a:tbl>
          </a:graphicData>
        </a:graphic>
      </p:graphicFrame>
      <p:sp>
        <p:nvSpPr>
          <p:cNvPr id="5" name="Google Shape;124;p19">
            <a:extLst>
              <a:ext uri="{FF2B5EF4-FFF2-40B4-BE49-F238E27FC236}">
                <a16:creationId xmlns:a16="http://schemas.microsoft.com/office/drawing/2014/main" id="{C0A9A993-E092-4C01-89DE-E19245CCF549}"/>
              </a:ext>
            </a:extLst>
          </p:cNvPr>
          <p:cNvSpPr/>
          <p:nvPr/>
        </p:nvSpPr>
        <p:spPr>
          <a:xfrm>
            <a:off x="77142" y="687413"/>
            <a:ext cx="10196400" cy="590700"/>
          </a:xfrm>
          <a:prstGeom prst="rect">
            <a:avLst/>
          </a:prstGeom>
          <a:noFill/>
          <a:ln>
            <a:noFill/>
          </a:ln>
        </p:spPr>
        <p:txBody>
          <a:bodyPr spcFirstLastPara="1" wrap="square" lIns="91425" tIns="45700" rIns="91425" bIns="45700" anchor="t" anchorCtr="0">
            <a:noAutofit/>
          </a:bodyPr>
          <a:lstStyle/>
          <a:p>
            <a:pPr marL="457200" marR="0" lvl="0" indent="0" algn="l" rtl="0">
              <a:spcBef>
                <a:spcPts val="0"/>
              </a:spcBef>
              <a:spcAft>
                <a:spcPts val="0"/>
              </a:spcAft>
              <a:buNone/>
            </a:pPr>
            <a:r>
              <a:rPr lang="en-US" sz="3600" b="1" dirty="0">
                <a:solidFill>
                  <a:schemeClr val="dk1"/>
                </a:solidFill>
                <a:latin typeface="Montserrat"/>
                <a:ea typeface="Montserrat"/>
                <a:cs typeface="Montserrat"/>
                <a:sym typeface="Montserrat"/>
              </a:rPr>
              <a:t>BOM</a:t>
            </a:r>
            <a:endParaRPr sz="3600" dirty="0">
              <a:latin typeface="Calibri"/>
              <a:ea typeface="Calibri"/>
              <a:cs typeface="Calibri"/>
              <a:sym typeface="Calibri"/>
            </a:endParaRPr>
          </a:p>
        </p:txBody>
      </p:sp>
      <p:sp>
        <p:nvSpPr>
          <p:cNvPr id="7" name="Rectangle 6">
            <a:extLst>
              <a:ext uri="{FF2B5EF4-FFF2-40B4-BE49-F238E27FC236}">
                <a16:creationId xmlns:a16="http://schemas.microsoft.com/office/drawing/2014/main" id="{60DF36B9-4D7F-4EE2-A8DA-8D573CF5DD3E}"/>
              </a:ext>
            </a:extLst>
          </p:cNvPr>
          <p:cNvSpPr/>
          <p:nvPr/>
        </p:nvSpPr>
        <p:spPr>
          <a:xfrm>
            <a:off x="296446" y="6067187"/>
            <a:ext cx="2931635" cy="338554"/>
          </a:xfrm>
          <a:prstGeom prst="rect">
            <a:avLst/>
          </a:prstGeom>
        </p:spPr>
        <p:txBody>
          <a:bodyPr wrap="square">
            <a:spAutoFit/>
          </a:bodyPr>
          <a:lstStyle/>
          <a:p>
            <a:pPr algn="ctr"/>
            <a:r>
              <a:rPr lang="en-US" sz="1600" dirty="0">
                <a:latin typeface="Montserrat Light"/>
                <a:sym typeface="Montserrat Light"/>
              </a:rPr>
              <a:t>Top</a:t>
            </a:r>
            <a:endParaRPr lang="en-US" sz="1600" dirty="0"/>
          </a:p>
        </p:txBody>
      </p:sp>
      <p:sp>
        <p:nvSpPr>
          <p:cNvPr id="8" name="Rectangle 7">
            <a:extLst>
              <a:ext uri="{FF2B5EF4-FFF2-40B4-BE49-F238E27FC236}">
                <a16:creationId xmlns:a16="http://schemas.microsoft.com/office/drawing/2014/main" id="{76CDAA5D-D575-4F09-A6E7-1AB02F8BF133}"/>
              </a:ext>
            </a:extLst>
          </p:cNvPr>
          <p:cNvSpPr/>
          <p:nvPr/>
        </p:nvSpPr>
        <p:spPr>
          <a:xfrm>
            <a:off x="3177138" y="6067187"/>
            <a:ext cx="2931635" cy="338554"/>
          </a:xfrm>
          <a:prstGeom prst="rect">
            <a:avLst/>
          </a:prstGeom>
        </p:spPr>
        <p:txBody>
          <a:bodyPr wrap="square">
            <a:spAutoFit/>
          </a:bodyPr>
          <a:lstStyle/>
          <a:p>
            <a:pPr algn="ctr"/>
            <a:r>
              <a:rPr lang="en-US" sz="1600" dirty="0">
                <a:latin typeface="Montserrat Light"/>
                <a:sym typeface="Montserrat Light"/>
              </a:rPr>
              <a:t>Bottom</a:t>
            </a:r>
            <a:endParaRPr lang="en-US" sz="1600" dirty="0"/>
          </a:p>
        </p:txBody>
      </p:sp>
    </p:spTree>
    <p:extLst>
      <p:ext uri="{BB962C8B-B14F-4D97-AF65-F5344CB8AC3E}">
        <p14:creationId xmlns:p14="http://schemas.microsoft.com/office/powerpoint/2010/main" val="1866444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1"/>
          <p:cNvSpPr/>
          <p:nvPr/>
        </p:nvSpPr>
        <p:spPr>
          <a:xfrm>
            <a:off x="1430758" y="2452715"/>
            <a:ext cx="5884972" cy="215135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600" dirty="0">
                <a:solidFill>
                  <a:schemeClr val="dk1"/>
                </a:solidFill>
                <a:latin typeface="Montserrat Black"/>
                <a:ea typeface="Montserrat Black"/>
                <a:cs typeface="Montserrat Black"/>
                <a:sym typeface="Montserrat Black"/>
              </a:rPr>
              <a:t>Gumball machine inspired mechanism</a:t>
            </a:r>
            <a:endParaRPr sz="3600" dirty="0">
              <a:latin typeface="Montserrat Black"/>
              <a:ea typeface="Montserrat Black"/>
              <a:cs typeface="Montserrat Black"/>
              <a:sym typeface="Montserrat Black"/>
            </a:endParaRPr>
          </a:p>
          <a:p>
            <a:pPr lvl="1">
              <a:spcBef>
                <a:spcPts val="1200"/>
              </a:spcBef>
            </a:pPr>
            <a:r>
              <a:rPr lang="en-US" sz="2400" dirty="0">
                <a:latin typeface="Montserrat Light"/>
                <a:ea typeface="Montserrat Light"/>
                <a:cs typeface="Montserrat Light"/>
                <a:sym typeface="Montserrat Light"/>
              </a:rPr>
              <a:t>Single moving piece aligns slots to separate and drop seed</a:t>
            </a:r>
            <a:endParaRPr sz="2400" dirty="0">
              <a:latin typeface="Montserrat Light"/>
              <a:ea typeface="Montserrat Light"/>
              <a:cs typeface="Montserrat Light"/>
              <a:sym typeface="Montserrat Light"/>
            </a:endParaRPr>
          </a:p>
          <a:p>
            <a:pPr marL="0" marR="0" lvl="0" indent="0" algn="l" rtl="0">
              <a:spcBef>
                <a:spcPts val="1200"/>
              </a:spcBef>
              <a:spcAft>
                <a:spcPts val="0"/>
              </a:spcAft>
              <a:buNone/>
            </a:pPr>
            <a:endParaRPr sz="2400" dirty="0">
              <a:latin typeface="Montserrat Light"/>
              <a:ea typeface="Montserrat Light"/>
              <a:cs typeface="Montserrat Light"/>
              <a:sym typeface="Montserrat Light"/>
            </a:endParaRPr>
          </a:p>
        </p:txBody>
      </p:sp>
      <p:pic>
        <p:nvPicPr>
          <p:cNvPr id="2" name="Mechanism Demo">
            <a:hlinkClick r:id="" action="ppaction://media"/>
            <a:extLst>
              <a:ext uri="{FF2B5EF4-FFF2-40B4-BE49-F238E27FC236}">
                <a16:creationId xmlns:a16="http://schemas.microsoft.com/office/drawing/2014/main" id="{3A41420C-1C52-4ABA-B44C-8970BB91F3DD}"/>
              </a:ext>
            </a:extLst>
          </p:cNvPr>
          <p:cNvPicPr>
            <a:picLocks noChangeAspect="1"/>
          </p:cNvPicPr>
          <p:nvPr>
            <a:videoFile r:link="rId1"/>
            <p:extLst>
              <p:ext uri="{DAA4B4D4-6D71-4841-9C94-3DE7FCFB9230}">
                <p14:media xmlns:p14="http://schemas.microsoft.com/office/powerpoint/2010/main" r:embed="rId2">
                  <p14:trim st="3443" end="5934.2"/>
                </p14:media>
              </p:ext>
            </p:extLst>
          </p:nvPr>
        </p:nvPicPr>
        <p:blipFill rotWithShape="1">
          <a:blip r:embed="rId5"/>
          <a:srcRect l="15073" t="25635" r="46372" b="8747"/>
          <a:stretch/>
        </p:blipFill>
        <p:spPr>
          <a:xfrm>
            <a:off x="6637749" y="1513455"/>
            <a:ext cx="4174434" cy="40298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rotWithShape="1">
          <a:blip r:embed="rId3">
            <a:extLst>
              <a:ext uri="{28A0092B-C50C-407E-A947-70E740481C1C}">
                <a14:useLocalDpi xmlns:a14="http://schemas.microsoft.com/office/drawing/2010/main" val="0"/>
              </a:ext>
            </a:extLst>
          </a:blip>
          <a:srcRect l="43276" r="43135"/>
          <a:stretch/>
        </p:blipFill>
        <p:spPr>
          <a:xfrm>
            <a:off x="9894277" y="1239152"/>
            <a:ext cx="1242646" cy="5143500"/>
          </a:xfrm>
          <a:prstGeom prst="rect">
            <a:avLst/>
          </a:prstGeom>
        </p:spPr>
      </p:pic>
      <p:pic>
        <p:nvPicPr>
          <p:cNvPr id="4" name="그림 3"/>
          <p:cNvPicPr>
            <a:picLocks noChangeAspect="1"/>
          </p:cNvPicPr>
          <p:nvPr/>
        </p:nvPicPr>
        <p:blipFill rotWithShape="1">
          <a:blip r:embed="rId4">
            <a:extLst>
              <a:ext uri="{28A0092B-C50C-407E-A947-70E740481C1C}">
                <a14:useLocalDpi xmlns:a14="http://schemas.microsoft.com/office/drawing/2010/main" val="0"/>
              </a:ext>
            </a:extLst>
          </a:blip>
          <a:srcRect l="37720" r="38263"/>
          <a:stretch/>
        </p:blipFill>
        <p:spPr>
          <a:xfrm>
            <a:off x="7408984" y="757910"/>
            <a:ext cx="2196047" cy="5143500"/>
          </a:xfrm>
          <a:prstGeom prst="rect">
            <a:avLst/>
          </a:prstGeom>
        </p:spPr>
      </p:pic>
      <p:pic>
        <p:nvPicPr>
          <p:cNvPr id="7" name="그림 6"/>
          <p:cNvPicPr>
            <a:picLocks noChangeAspect="1"/>
          </p:cNvPicPr>
          <p:nvPr/>
        </p:nvPicPr>
        <p:blipFill rotWithShape="1">
          <a:blip r:embed="rId5">
            <a:extLst>
              <a:ext uri="{28A0092B-C50C-407E-A947-70E740481C1C}">
                <a14:useLocalDpi xmlns:a14="http://schemas.microsoft.com/office/drawing/2010/main" val="0"/>
              </a:ext>
            </a:extLst>
          </a:blip>
          <a:srcRect l="34975" t="12191" r="36649"/>
          <a:stretch/>
        </p:blipFill>
        <p:spPr>
          <a:xfrm>
            <a:off x="4626287" y="841603"/>
            <a:ext cx="2594708" cy="4516431"/>
          </a:xfrm>
          <a:prstGeom prst="rect">
            <a:avLst/>
          </a:prstGeom>
        </p:spPr>
      </p:pic>
      <p:sp>
        <p:nvSpPr>
          <p:cNvPr id="5" name="Rectangle 4">
            <a:extLst>
              <a:ext uri="{FF2B5EF4-FFF2-40B4-BE49-F238E27FC236}">
                <a16:creationId xmlns:a16="http://schemas.microsoft.com/office/drawing/2014/main" id="{B4533A0C-EF24-478D-BC68-F6873B6300BA}"/>
              </a:ext>
            </a:extLst>
          </p:cNvPr>
          <p:cNvSpPr/>
          <p:nvPr/>
        </p:nvSpPr>
        <p:spPr>
          <a:xfrm>
            <a:off x="4457823" y="5382232"/>
            <a:ext cx="2931635" cy="523220"/>
          </a:xfrm>
          <a:prstGeom prst="rect">
            <a:avLst/>
          </a:prstGeom>
        </p:spPr>
        <p:txBody>
          <a:bodyPr wrap="square">
            <a:spAutoFit/>
          </a:bodyPr>
          <a:lstStyle/>
          <a:p>
            <a:pPr algn="ctr"/>
            <a:r>
              <a:rPr lang="en-US" dirty="0">
                <a:latin typeface="Montserrat Light"/>
                <a:ea typeface="Montserrat Light"/>
                <a:cs typeface="Montserrat Light"/>
                <a:sym typeface="Montserrat Light"/>
              </a:rPr>
              <a:t>The rubber band (green) resets the slider after each use.</a:t>
            </a:r>
            <a:endParaRPr lang="en-US" dirty="0"/>
          </a:p>
        </p:txBody>
      </p:sp>
      <p:pic>
        <p:nvPicPr>
          <p:cNvPr id="6" name="Google Shape;151;p20">
            <a:extLst>
              <a:ext uri="{FF2B5EF4-FFF2-40B4-BE49-F238E27FC236}">
                <a16:creationId xmlns:a16="http://schemas.microsoft.com/office/drawing/2014/main" id="{F578774C-5B52-4A23-8CB5-E75066046311}"/>
              </a:ext>
            </a:extLst>
          </p:cNvPr>
          <p:cNvPicPr preferRelativeResize="0"/>
          <p:nvPr/>
        </p:nvPicPr>
        <p:blipFill>
          <a:blip r:embed="rId6">
            <a:alphaModFix/>
          </a:blip>
          <a:stretch>
            <a:fillRect/>
          </a:stretch>
        </p:blipFill>
        <p:spPr>
          <a:xfrm>
            <a:off x="610209" y="1239152"/>
            <a:ext cx="3307614" cy="4008717"/>
          </a:xfrm>
          <a:prstGeom prst="rect">
            <a:avLst/>
          </a:prstGeom>
          <a:noFill/>
          <a:ln>
            <a:noFill/>
          </a:ln>
        </p:spPr>
      </p:pic>
      <p:sp>
        <p:nvSpPr>
          <p:cNvPr id="8" name="Rectangle 7">
            <a:extLst>
              <a:ext uri="{FF2B5EF4-FFF2-40B4-BE49-F238E27FC236}">
                <a16:creationId xmlns:a16="http://schemas.microsoft.com/office/drawing/2014/main" id="{0F1C6AF6-514A-4D85-A523-283D95C4146D}"/>
              </a:ext>
            </a:extLst>
          </p:cNvPr>
          <p:cNvSpPr/>
          <p:nvPr/>
        </p:nvSpPr>
        <p:spPr>
          <a:xfrm>
            <a:off x="798199" y="5295556"/>
            <a:ext cx="2931635" cy="738664"/>
          </a:xfrm>
          <a:prstGeom prst="rect">
            <a:avLst/>
          </a:prstGeom>
        </p:spPr>
        <p:txBody>
          <a:bodyPr wrap="square">
            <a:spAutoFit/>
          </a:bodyPr>
          <a:lstStyle/>
          <a:p>
            <a:pPr algn="ctr"/>
            <a:r>
              <a:rPr lang="en-US" dirty="0">
                <a:latin typeface="Montserrat Light"/>
                <a:sym typeface="Montserrat Light"/>
              </a:rPr>
              <a:t>When ready, user presses the extended part of the slider to drop the captured seed</a:t>
            </a:r>
            <a:endParaRPr lang="en-US" dirty="0"/>
          </a:p>
        </p:txBody>
      </p:sp>
      <p:sp>
        <p:nvSpPr>
          <p:cNvPr id="2" name="Oval 1">
            <a:extLst>
              <a:ext uri="{FF2B5EF4-FFF2-40B4-BE49-F238E27FC236}">
                <a16:creationId xmlns:a16="http://schemas.microsoft.com/office/drawing/2014/main" id="{FF960266-3F00-417A-9BD8-A0BA8601F002}"/>
              </a:ext>
            </a:extLst>
          </p:cNvPr>
          <p:cNvSpPr/>
          <p:nvPr/>
        </p:nvSpPr>
        <p:spPr>
          <a:xfrm>
            <a:off x="1017620" y="3099819"/>
            <a:ext cx="1421745" cy="10368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654430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6059</TotalTime>
  <Words>1395</Words>
  <Application>Microsoft Office PowerPoint</Application>
  <PresentationFormat>Widescreen</PresentationFormat>
  <Paragraphs>167</Paragraphs>
  <Slides>14</Slides>
  <Notes>14</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Montserrat Light</vt:lpstr>
      <vt:lpstr>Arial</vt:lpstr>
      <vt:lpstr>Montserrat Black</vt:lpstr>
      <vt:lpstr>Montserrat</vt:lpstr>
      <vt:lpstr>Calibri</vt:lpstr>
      <vt:lpstr>맑은 고딕</vt:lpstr>
      <vt:lpstr>Nunito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Ling Wang</dc:creator>
  <cp:lastModifiedBy>Ling Wang</cp:lastModifiedBy>
  <cp:revision>70</cp:revision>
  <dcterms:modified xsi:type="dcterms:W3CDTF">2019-06-11T22:46:23Z</dcterms:modified>
</cp:coreProperties>
</file>