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69" r:id="rId1"/>
  </p:sldMasterIdLst>
  <p:notesMasterIdLst>
    <p:notesMasterId r:id="rId30"/>
  </p:notesMasterIdLst>
  <p:handoutMasterIdLst>
    <p:handoutMasterId r:id="rId31"/>
  </p:handoutMasterIdLst>
  <p:sldIdLst>
    <p:sldId id="420" r:id="rId2"/>
    <p:sldId id="504" r:id="rId3"/>
    <p:sldId id="506" r:id="rId4"/>
    <p:sldId id="512" r:id="rId5"/>
    <p:sldId id="509" r:id="rId6"/>
    <p:sldId id="516" r:id="rId7"/>
    <p:sldId id="492" r:id="rId8"/>
    <p:sldId id="494" r:id="rId9"/>
    <p:sldId id="493" r:id="rId10"/>
    <p:sldId id="514" r:id="rId11"/>
    <p:sldId id="515" r:id="rId12"/>
    <p:sldId id="495" r:id="rId13"/>
    <p:sldId id="496" r:id="rId14"/>
    <p:sldId id="497" r:id="rId15"/>
    <p:sldId id="498" r:id="rId16"/>
    <p:sldId id="499" r:id="rId17"/>
    <p:sldId id="500" r:id="rId18"/>
    <p:sldId id="501" r:id="rId19"/>
    <p:sldId id="502" r:id="rId20"/>
    <p:sldId id="503" r:id="rId21"/>
    <p:sldId id="428" r:id="rId22"/>
    <p:sldId id="517" r:id="rId23"/>
    <p:sldId id="491" r:id="rId24"/>
    <p:sldId id="513" r:id="rId25"/>
    <p:sldId id="510" r:id="rId26"/>
    <p:sldId id="511" r:id="rId27"/>
    <p:sldId id="508" r:id="rId28"/>
    <p:sldId id="507" r:id="rId29"/>
  </p:sldIdLst>
  <p:sldSz cx="9144000" cy="6858000" type="letter"/>
  <p:notesSz cx="7010400" cy="9296400"/>
  <p:defaultTextStyle>
    <a:defPPr>
      <a:defRPr lang="en-US"/>
    </a:defPPr>
    <a:lvl1pPr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5pPr>
    <a:lvl6pPr marL="2286000" algn="l" defTabSz="914400" rtl="0" eaLnBrk="1" latinLnBrk="0" hangingPunct="1">
      <a:defRPr sz="800" kern="1200">
        <a:solidFill>
          <a:schemeClr val="tx1"/>
        </a:solidFill>
        <a:latin typeface="Arial" panose="020B0604020202020204" pitchFamily="34" charset="0"/>
        <a:ea typeface="+mn-ea"/>
        <a:cs typeface="+mn-cs"/>
      </a:defRPr>
    </a:lvl6pPr>
    <a:lvl7pPr marL="2743200" algn="l" defTabSz="914400" rtl="0" eaLnBrk="1" latinLnBrk="0" hangingPunct="1">
      <a:defRPr sz="800" kern="1200">
        <a:solidFill>
          <a:schemeClr val="tx1"/>
        </a:solidFill>
        <a:latin typeface="Arial" panose="020B0604020202020204" pitchFamily="34" charset="0"/>
        <a:ea typeface="+mn-ea"/>
        <a:cs typeface="+mn-cs"/>
      </a:defRPr>
    </a:lvl7pPr>
    <a:lvl8pPr marL="3200400" algn="l" defTabSz="914400" rtl="0" eaLnBrk="1" latinLnBrk="0" hangingPunct="1">
      <a:defRPr sz="800" kern="1200">
        <a:solidFill>
          <a:schemeClr val="tx1"/>
        </a:solidFill>
        <a:latin typeface="Arial" panose="020B0604020202020204" pitchFamily="34" charset="0"/>
        <a:ea typeface="+mn-ea"/>
        <a:cs typeface="+mn-cs"/>
      </a:defRPr>
    </a:lvl8pPr>
    <a:lvl9pPr marL="3657600" algn="l" defTabSz="914400" rtl="0" eaLnBrk="1" latinLnBrk="0" hangingPunct="1">
      <a:defRPr sz="8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9">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99FF33"/>
    <a:srgbClr val="FF6600"/>
    <a:srgbClr val="FF9933"/>
    <a:srgbClr val="FF9900"/>
    <a:srgbClr val="006600"/>
    <a:srgbClr val="008000"/>
    <a:srgbClr val="00CC00"/>
    <a:srgbClr val="92D05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39" autoAdjust="0"/>
    <p:restoredTop sz="90960" autoAdjust="0"/>
  </p:normalViewPr>
  <p:slideViewPr>
    <p:cSldViewPr snapToGrid="0" snapToObjects="1">
      <p:cViewPr varScale="1">
        <p:scale>
          <a:sx n="101" d="100"/>
          <a:sy n="101" d="100"/>
        </p:scale>
        <p:origin x="648" y="10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200" d="100"/>
        <a:sy n="200" d="100"/>
      </p:scale>
      <p:origin x="0" y="-2478"/>
    </p:cViewPr>
  </p:sorterViewPr>
  <p:notesViewPr>
    <p:cSldViewPr snapToGrid="0" snapToObjects="1">
      <p:cViewPr varScale="1">
        <p:scale>
          <a:sx n="96" d="100"/>
          <a:sy n="96" d="100"/>
        </p:scale>
        <p:origin x="2658" y="90"/>
      </p:cViewPr>
      <p:guideLst>
        <p:guide orient="horz" pos="2929"/>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file:///F:\N_Demand%20data_ORIG.xls"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C:\OSU\LT\502\E502_19.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file:///C:\OSU\LT\502\E502_19.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C:\OSU\LT\502\E502_19.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file:///C:\OSU\LT\502\E502_19.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400" b="1"/>
              <a:t>Central</a:t>
            </a:r>
            <a:r>
              <a:rPr lang="en-US" sz="1400" b="1" baseline="0"/>
              <a:t> Great Plains, 1958-2010</a:t>
            </a:r>
            <a:br>
              <a:rPr lang="en-US" sz="1400" b="1" baseline="0"/>
            </a:br>
            <a:r>
              <a:rPr lang="en-US" sz="1400" b="1" baseline="0"/>
              <a:t>Maize, 213 site-years, 14 publications</a:t>
            </a:r>
            <a:endParaRPr lang="en-US" sz="1400" b="1"/>
          </a:p>
        </c:rich>
      </c:tx>
      <c:layout>
        <c:manualLayout>
          <c:xMode val="edge"/>
          <c:yMode val="edge"/>
          <c:x val="0.26659686983571496"/>
          <c:y val="4.3867323602093606E-3"/>
        </c:manualLayout>
      </c:layout>
      <c:overlay val="1"/>
      <c:spPr>
        <a:noFill/>
        <a:ln w="25400">
          <a:noFill/>
        </a:ln>
      </c:spPr>
    </c:title>
    <c:autoTitleDeleted val="0"/>
    <c:plotArea>
      <c:layout>
        <c:manualLayout>
          <c:layoutTarget val="inner"/>
          <c:xMode val="edge"/>
          <c:yMode val="edge"/>
          <c:x val="0.10709463524190206"/>
          <c:y val="0.12175278121070514"/>
          <c:w val="0.86060345173321928"/>
          <c:h val="0.72453138855638732"/>
        </c:manualLayout>
      </c:layout>
      <c:scatterChart>
        <c:scatterStyle val="lineMarker"/>
        <c:varyColors val="0"/>
        <c:ser>
          <c:idx val="0"/>
          <c:order val="0"/>
          <c:tx>
            <c:strRef>
              <c:f>'Combined Opt. N '!$D$1:$D$2</c:f>
              <c:strCache>
                <c:ptCount val="2"/>
                <c:pt idx="1">
                  <c:v>High N</c:v>
                </c:pt>
              </c:strCache>
            </c:strRef>
          </c:tx>
          <c:spPr>
            <a:ln w="28575">
              <a:noFill/>
            </a:ln>
          </c:spPr>
          <c:marker>
            <c:symbol val="diamond"/>
            <c:size val="8"/>
            <c:spPr>
              <a:solidFill>
                <a:schemeClr val="accent1"/>
              </a:solidFill>
              <a:ln w="9525" cap="sq">
                <a:solidFill>
                  <a:schemeClr val="accent1"/>
                </a:solidFill>
                <a:round/>
              </a:ln>
              <a:effectLst/>
            </c:spPr>
          </c:marker>
          <c:trendline>
            <c:spPr>
              <a:ln>
                <a:solidFill>
                  <a:schemeClr val="tx2">
                    <a:lumMod val="60000"/>
                    <a:lumOff val="40000"/>
                  </a:schemeClr>
                </a:solidFill>
              </a:ln>
            </c:spPr>
            <c:trendlineType val="linear"/>
            <c:dispRSqr val="1"/>
            <c:dispEq val="1"/>
            <c:trendlineLbl>
              <c:layout>
                <c:manualLayout>
                  <c:x val="-0.30208496160202192"/>
                  <c:y val="-0.29650657702874861"/>
                </c:manualLayout>
              </c:layout>
              <c:tx>
                <c:rich>
                  <a:bodyPr/>
                  <a:lstStyle/>
                  <a:p>
                    <a:pPr>
                      <a:defRPr/>
                    </a:pPr>
                    <a:r>
                      <a:rPr lang="en-US" baseline="0"/>
                      <a:t>y = 0.0154x + 6.0567</a:t>
                    </a:r>
                    <a:br>
                      <a:rPr lang="en-US" baseline="0"/>
                    </a:br>
                    <a:r>
                      <a:rPr lang="en-US" baseline="0"/>
                      <a:t>R² = 0.20</a:t>
                    </a:r>
                    <a:endParaRPr lang="en-US"/>
                  </a:p>
                </c:rich>
              </c:tx>
              <c:numFmt formatCode="General" sourceLinked="0"/>
            </c:trendlineLbl>
          </c:trendline>
          <c:xVal>
            <c:numRef>
              <c:f>'Combined Opt. N '!$E$3:$E$238</c:f>
              <c:numCache>
                <c:formatCode>0</c:formatCode>
                <c:ptCount val="236"/>
                <c:pt idx="0">
                  <c:v>61.454545454545503</c:v>
                </c:pt>
                <c:pt idx="1">
                  <c:v>68.36363636363636</c:v>
                </c:pt>
                <c:pt idx="2">
                  <c:v>93.454545454545467</c:v>
                </c:pt>
                <c:pt idx="3">
                  <c:v>100.36363636363635</c:v>
                </c:pt>
                <c:pt idx="4">
                  <c:v>102.54545454545455</c:v>
                </c:pt>
                <c:pt idx="5">
                  <c:v>121.09090909090914</c:v>
                </c:pt>
                <c:pt idx="6">
                  <c:v>180.36363636363632</c:v>
                </c:pt>
                <c:pt idx="7">
                  <c:v>139.27272727272728</c:v>
                </c:pt>
                <c:pt idx="8">
                  <c:v>223.27272727272728</c:v>
                </c:pt>
                <c:pt idx="9">
                  <c:v>107.27272727272727</c:v>
                </c:pt>
                <c:pt idx="10">
                  <c:v>104.72727272727273</c:v>
                </c:pt>
                <c:pt idx="11">
                  <c:v>105.09090909090907</c:v>
                </c:pt>
                <c:pt idx="12">
                  <c:v>146.18181818181816</c:v>
                </c:pt>
                <c:pt idx="13">
                  <c:v>107.27272727272724</c:v>
                </c:pt>
                <c:pt idx="14">
                  <c:v>205.45454545454544</c:v>
                </c:pt>
                <c:pt idx="15">
                  <c:v>186.90909090909091</c:v>
                </c:pt>
                <c:pt idx="16">
                  <c:v>129.81818181818181</c:v>
                </c:pt>
                <c:pt idx="17">
                  <c:v>178.18181818181819</c:v>
                </c:pt>
                <c:pt idx="18">
                  <c:v>50.181818181818208</c:v>
                </c:pt>
                <c:pt idx="19">
                  <c:v>80.000000000000028</c:v>
                </c:pt>
                <c:pt idx="20">
                  <c:v>232.72727272727272</c:v>
                </c:pt>
                <c:pt idx="21">
                  <c:v>194.90909090909093</c:v>
                </c:pt>
                <c:pt idx="22">
                  <c:v>177.81818181818181</c:v>
                </c:pt>
                <c:pt idx="24">
                  <c:v>189.09090909090912</c:v>
                </c:pt>
                <c:pt idx="25">
                  <c:v>57.818181818181813</c:v>
                </c:pt>
                <c:pt idx="26">
                  <c:v>181.09090909090907</c:v>
                </c:pt>
                <c:pt idx="30">
                  <c:v>197.81818181818181</c:v>
                </c:pt>
                <c:pt idx="32">
                  <c:v>156.36363636363637</c:v>
                </c:pt>
                <c:pt idx="33">
                  <c:v>221.45454545454544</c:v>
                </c:pt>
                <c:pt idx="34">
                  <c:v>235.27272727272731</c:v>
                </c:pt>
                <c:pt idx="45">
                  <c:v>132.20615757575686</c:v>
                </c:pt>
                <c:pt idx="46">
                  <c:v>216.13692121212128</c:v>
                </c:pt>
                <c:pt idx="47">
                  <c:v>110.91936969696961</c:v>
                </c:pt>
                <c:pt idx="48">
                  <c:v>125.89614545454542</c:v>
                </c:pt>
                <c:pt idx="49">
                  <c:v>81.497987878788038</c:v>
                </c:pt>
                <c:pt idx="50">
                  <c:v>117.22938181818181</c:v>
                </c:pt>
                <c:pt idx="51">
                  <c:v>159.42283636363703</c:v>
                </c:pt>
                <c:pt idx="52">
                  <c:v>235.14298181818117</c:v>
                </c:pt>
                <c:pt idx="53">
                  <c:v>186.86758787878716</c:v>
                </c:pt>
                <c:pt idx="54">
                  <c:v>124.1475878787887</c:v>
                </c:pt>
                <c:pt idx="55">
                  <c:v>151.06016969696972</c:v>
                </c:pt>
                <c:pt idx="56">
                  <c:v>237.34768484848496</c:v>
                </c:pt>
                <c:pt idx="57">
                  <c:v>159.95500606060602</c:v>
                </c:pt>
                <c:pt idx="58">
                  <c:v>203.13677575757654</c:v>
                </c:pt>
                <c:pt idx="59">
                  <c:v>154.02511515151602</c:v>
                </c:pt>
                <c:pt idx="61">
                  <c:v>174.30078060606053</c:v>
                </c:pt>
                <c:pt idx="62">
                  <c:v>205.47832242424172</c:v>
                </c:pt>
                <c:pt idx="65">
                  <c:v>216.67353097572766</c:v>
                </c:pt>
                <c:pt idx="67">
                  <c:v>219.11240782320499</c:v>
                </c:pt>
                <c:pt idx="69">
                  <c:v>86.402334154317685</c:v>
                </c:pt>
                <c:pt idx="77">
                  <c:v>209.17119999999997</c:v>
                </c:pt>
                <c:pt idx="79">
                  <c:v>181.0612363636364</c:v>
                </c:pt>
                <c:pt idx="80">
                  <c:v>134.13527272727273</c:v>
                </c:pt>
                <c:pt idx="81">
                  <c:v>153.92058181818186</c:v>
                </c:pt>
                <c:pt idx="82">
                  <c:v>227.36</c:v>
                </c:pt>
                <c:pt idx="83">
                  <c:v>200.24785454545446</c:v>
                </c:pt>
                <c:pt idx="85">
                  <c:v>147.71844469946527</c:v>
                </c:pt>
                <c:pt idx="88">
                  <c:v>219.07152360460901</c:v>
                </c:pt>
                <c:pt idx="89">
                  <c:v>217.38584378771301</c:v>
                </c:pt>
                <c:pt idx="90">
                  <c:v>220.65501709057816</c:v>
                </c:pt>
                <c:pt idx="91">
                  <c:v>238.54643869992728</c:v>
                </c:pt>
                <c:pt idx="92">
                  <c:v>202.09962109608725</c:v>
                </c:pt>
                <c:pt idx="93">
                  <c:v>198.82144993739641</c:v>
                </c:pt>
                <c:pt idx="94">
                  <c:v>213.34466907589814</c:v>
                </c:pt>
                <c:pt idx="103">
                  <c:v>90.909090909090907</c:v>
                </c:pt>
                <c:pt idx="104">
                  <c:v>149.09090909090915</c:v>
                </c:pt>
                <c:pt idx="105">
                  <c:v>72.72727272727272</c:v>
                </c:pt>
                <c:pt idx="106">
                  <c:v>192.72727272727278</c:v>
                </c:pt>
                <c:pt idx="107">
                  <c:v>149.09090909090912</c:v>
                </c:pt>
                <c:pt idx="114">
                  <c:v>5.4545454545454666</c:v>
                </c:pt>
                <c:pt idx="115">
                  <c:v>116.36363636363633</c:v>
                </c:pt>
                <c:pt idx="116">
                  <c:v>130.90909090909088</c:v>
                </c:pt>
                <c:pt idx="117">
                  <c:v>112.72727272727271</c:v>
                </c:pt>
                <c:pt idx="118">
                  <c:v>70.181818181818173</c:v>
                </c:pt>
                <c:pt idx="119">
                  <c:v>90.909090909090907</c:v>
                </c:pt>
                <c:pt idx="120">
                  <c:v>199.30909090909091</c:v>
                </c:pt>
                <c:pt idx="122">
                  <c:v>59.563636363636327</c:v>
                </c:pt>
                <c:pt idx="123">
                  <c:v>137.45454545454547</c:v>
                </c:pt>
                <c:pt idx="124">
                  <c:v>130.58181818181816</c:v>
                </c:pt>
                <c:pt idx="125">
                  <c:v>146.61818181818182</c:v>
                </c:pt>
                <c:pt idx="126">
                  <c:v>45.818181818181841</c:v>
                </c:pt>
                <c:pt idx="127">
                  <c:v>52.690909090909081</c:v>
                </c:pt>
                <c:pt idx="128">
                  <c:v>22.909090909090903</c:v>
                </c:pt>
                <c:pt idx="129">
                  <c:v>54.981818181818163</c:v>
                </c:pt>
                <c:pt idx="130">
                  <c:v>107.67272727272726</c:v>
                </c:pt>
                <c:pt idx="131">
                  <c:v>126.00000000000003</c:v>
                </c:pt>
                <c:pt idx="132">
                  <c:v>73.309090909090926</c:v>
                </c:pt>
                <c:pt idx="133">
                  <c:v>34.363636363636374</c:v>
                </c:pt>
                <c:pt idx="134">
                  <c:v>9.1636363636363551</c:v>
                </c:pt>
                <c:pt idx="135">
                  <c:v>0</c:v>
                </c:pt>
                <c:pt idx="136">
                  <c:v>0</c:v>
                </c:pt>
                <c:pt idx="137">
                  <c:v>36.654545454545456</c:v>
                </c:pt>
                <c:pt idx="138">
                  <c:v>25.199999999999985</c:v>
                </c:pt>
                <c:pt idx="139">
                  <c:v>110.90909090909091</c:v>
                </c:pt>
                <c:pt idx="140">
                  <c:v>65.7</c:v>
                </c:pt>
                <c:pt idx="141">
                  <c:v>97.5</c:v>
                </c:pt>
                <c:pt idx="142">
                  <c:v>0</c:v>
                </c:pt>
                <c:pt idx="143">
                  <c:v>66.18181818181813</c:v>
                </c:pt>
                <c:pt idx="144">
                  <c:v>67.272727272727252</c:v>
                </c:pt>
                <c:pt idx="145">
                  <c:v>157.4545454545455</c:v>
                </c:pt>
                <c:pt idx="146">
                  <c:v>77.454545454545496</c:v>
                </c:pt>
                <c:pt idx="147">
                  <c:v>41.090909090909093</c:v>
                </c:pt>
                <c:pt idx="148">
                  <c:v>127.63636363636363</c:v>
                </c:pt>
                <c:pt idx="149">
                  <c:v>100.36363636363635</c:v>
                </c:pt>
                <c:pt idx="150">
                  <c:v>75.272727272727252</c:v>
                </c:pt>
                <c:pt idx="151">
                  <c:v>141.45454545454547</c:v>
                </c:pt>
                <c:pt idx="152">
                  <c:v>104.72727272727273</c:v>
                </c:pt>
                <c:pt idx="153">
                  <c:v>121.09090909090905</c:v>
                </c:pt>
                <c:pt idx="154">
                  <c:v>107.27272727272727</c:v>
                </c:pt>
                <c:pt idx="155">
                  <c:v>70.545454545454518</c:v>
                </c:pt>
                <c:pt idx="156">
                  <c:v>202.90909090909093</c:v>
                </c:pt>
                <c:pt idx="157">
                  <c:v>57.090909090909101</c:v>
                </c:pt>
                <c:pt idx="158">
                  <c:v>93.454545454545453</c:v>
                </c:pt>
                <c:pt idx="159">
                  <c:v>27.636363636363644</c:v>
                </c:pt>
                <c:pt idx="160">
                  <c:v>139.27272727272722</c:v>
                </c:pt>
                <c:pt idx="161">
                  <c:v>186.90909090909091</c:v>
                </c:pt>
                <c:pt idx="162">
                  <c:v>34.545454545454547</c:v>
                </c:pt>
                <c:pt idx="163">
                  <c:v>168.72727272727272</c:v>
                </c:pt>
                <c:pt idx="164">
                  <c:v>84.363636363636374</c:v>
                </c:pt>
                <c:pt idx="165">
                  <c:v>126.90909090909091</c:v>
                </c:pt>
                <c:pt idx="166">
                  <c:v>177.81818181818184</c:v>
                </c:pt>
                <c:pt idx="167">
                  <c:v>105.09090909090911</c:v>
                </c:pt>
                <c:pt idx="168">
                  <c:v>230.18181818181819</c:v>
                </c:pt>
                <c:pt idx="169">
                  <c:v>129.81818181818181</c:v>
                </c:pt>
                <c:pt idx="170">
                  <c:v>150.54545454545459</c:v>
                </c:pt>
                <c:pt idx="171">
                  <c:v>113.81818181818181</c:v>
                </c:pt>
                <c:pt idx="172">
                  <c:v>177.81818181818178</c:v>
                </c:pt>
                <c:pt idx="173">
                  <c:v>162.18181818181819</c:v>
                </c:pt>
                <c:pt idx="174">
                  <c:v>102.54545454545455</c:v>
                </c:pt>
                <c:pt idx="175">
                  <c:v>114.1818181818182</c:v>
                </c:pt>
                <c:pt idx="176">
                  <c:v>177.81818181818178</c:v>
                </c:pt>
                <c:pt idx="177">
                  <c:v>75.272727272727266</c:v>
                </c:pt>
                <c:pt idx="178">
                  <c:v>112.00000000000001</c:v>
                </c:pt>
                <c:pt idx="179">
                  <c:v>70.909090909090907</c:v>
                </c:pt>
                <c:pt idx="180">
                  <c:v>118.90909090909089</c:v>
                </c:pt>
                <c:pt idx="181">
                  <c:v>120.72727272727273</c:v>
                </c:pt>
                <c:pt idx="182">
                  <c:v>130.90909090909091</c:v>
                </c:pt>
                <c:pt idx="183">
                  <c:v>112.72727272727271</c:v>
                </c:pt>
                <c:pt idx="184">
                  <c:v>174.54545454545459</c:v>
                </c:pt>
                <c:pt idx="185">
                  <c:v>156.36363636363632</c:v>
                </c:pt>
                <c:pt idx="186">
                  <c:v>101.81818181818184</c:v>
                </c:pt>
                <c:pt idx="187">
                  <c:v>156.36363636363637</c:v>
                </c:pt>
                <c:pt idx="188">
                  <c:v>178.18181818181819</c:v>
                </c:pt>
                <c:pt idx="189">
                  <c:v>72.72727272727272</c:v>
                </c:pt>
                <c:pt idx="190">
                  <c:v>138.18181818181819</c:v>
                </c:pt>
                <c:pt idx="191">
                  <c:v>138.18181818181813</c:v>
                </c:pt>
                <c:pt idx="192">
                  <c:v>141.81818181818181</c:v>
                </c:pt>
                <c:pt idx="193">
                  <c:v>105.45454545454547</c:v>
                </c:pt>
                <c:pt idx="194">
                  <c:v>69.090909090909093</c:v>
                </c:pt>
                <c:pt idx="195">
                  <c:v>203.63636363636363</c:v>
                </c:pt>
                <c:pt idx="196">
                  <c:v>165.09090909090912</c:v>
                </c:pt>
                <c:pt idx="197">
                  <c:v>194.18181818181816</c:v>
                </c:pt>
                <c:pt idx="198">
                  <c:v>98.909090909090907</c:v>
                </c:pt>
                <c:pt idx="199">
                  <c:v>45.454545454545418</c:v>
                </c:pt>
                <c:pt idx="200">
                  <c:v>182.18181818181819</c:v>
                </c:pt>
                <c:pt idx="201">
                  <c:v>80</c:v>
                </c:pt>
                <c:pt idx="202">
                  <c:v>89.818181818181785</c:v>
                </c:pt>
                <c:pt idx="203">
                  <c:v>117.45454545454544</c:v>
                </c:pt>
                <c:pt idx="204">
                  <c:v>10.909090909090903</c:v>
                </c:pt>
                <c:pt idx="205">
                  <c:v>65.454545454545439</c:v>
                </c:pt>
                <c:pt idx="206">
                  <c:v>101.81818181818177</c:v>
                </c:pt>
                <c:pt idx="207">
                  <c:v>218.18181818181816</c:v>
                </c:pt>
                <c:pt idx="211" formatCode="General">
                  <c:v>59</c:v>
                </c:pt>
                <c:pt idx="212" formatCode="General">
                  <c:v>116</c:v>
                </c:pt>
                <c:pt idx="214">
                  <c:v>69.454545454545453</c:v>
                </c:pt>
                <c:pt idx="215">
                  <c:v>83.636363636363598</c:v>
                </c:pt>
                <c:pt idx="216">
                  <c:v>96.000000000000014</c:v>
                </c:pt>
                <c:pt idx="217">
                  <c:v>13.090909090909134</c:v>
                </c:pt>
                <c:pt idx="218">
                  <c:v>114.1818181818182</c:v>
                </c:pt>
                <c:pt idx="219">
                  <c:v>97.818181818181799</c:v>
                </c:pt>
                <c:pt idx="220">
                  <c:v>170.90909090909088</c:v>
                </c:pt>
                <c:pt idx="221">
                  <c:v>200</c:v>
                </c:pt>
                <c:pt idx="222">
                  <c:v>232.72727272727272</c:v>
                </c:pt>
                <c:pt idx="223">
                  <c:v>127.27272727272727</c:v>
                </c:pt>
                <c:pt idx="224">
                  <c:v>196.36363636363635</c:v>
                </c:pt>
                <c:pt idx="225">
                  <c:v>196.36363636363635</c:v>
                </c:pt>
                <c:pt idx="226">
                  <c:v>138.18181818181819</c:v>
                </c:pt>
                <c:pt idx="227">
                  <c:v>36.36363636363636</c:v>
                </c:pt>
                <c:pt idx="230" formatCode="General">
                  <c:v>204</c:v>
                </c:pt>
                <c:pt idx="231" formatCode="General">
                  <c:v>182</c:v>
                </c:pt>
                <c:pt idx="232" formatCode="General">
                  <c:v>160</c:v>
                </c:pt>
                <c:pt idx="233" formatCode="General">
                  <c:v>51</c:v>
                </c:pt>
              </c:numCache>
            </c:numRef>
          </c:xVal>
          <c:yVal>
            <c:numRef>
              <c:f>'Combined Opt. N '!$D$3:$D$238</c:f>
              <c:numCache>
                <c:formatCode>General</c:formatCode>
                <c:ptCount val="236"/>
                <c:pt idx="0">
                  <c:v>4.26</c:v>
                </c:pt>
                <c:pt idx="1">
                  <c:v>5.96</c:v>
                </c:pt>
                <c:pt idx="2">
                  <c:v>6.9</c:v>
                </c:pt>
                <c:pt idx="3">
                  <c:v>6.84</c:v>
                </c:pt>
                <c:pt idx="4">
                  <c:v>6.46</c:v>
                </c:pt>
                <c:pt idx="5">
                  <c:v>8.2200000000000006</c:v>
                </c:pt>
                <c:pt idx="6">
                  <c:v>8.0299999999999994</c:v>
                </c:pt>
                <c:pt idx="7">
                  <c:v>6.9</c:v>
                </c:pt>
                <c:pt idx="8">
                  <c:v>8.84</c:v>
                </c:pt>
                <c:pt idx="9">
                  <c:v>5.96</c:v>
                </c:pt>
                <c:pt idx="10">
                  <c:v>8.7799999999999994</c:v>
                </c:pt>
                <c:pt idx="11">
                  <c:v>5.27</c:v>
                </c:pt>
                <c:pt idx="12">
                  <c:v>8.0299999999999994</c:v>
                </c:pt>
                <c:pt idx="13">
                  <c:v>4.5199999999999996</c:v>
                </c:pt>
                <c:pt idx="14">
                  <c:v>7.53</c:v>
                </c:pt>
                <c:pt idx="15">
                  <c:v>8.84</c:v>
                </c:pt>
                <c:pt idx="16">
                  <c:v>8.15</c:v>
                </c:pt>
                <c:pt idx="17">
                  <c:v>8.4700000000000006</c:v>
                </c:pt>
                <c:pt idx="18">
                  <c:v>8.4</c:v>
                </c:pt>
                <c:pt idx="19">
                  <c:v>8.7200000000000006</c:v>
                </c:pt>
                <c:pt idx="20">
                  <c:v>7.9</c:v>
                </c:pt>
                <c:pt idx="21">
                  <c:v>9.23</c:v>
                </c:pt>
                <c:pt idx="22">
                  <c:v>9.58</c:v>
                </c:pt>
                <c:pt idx="23">
                  <c:v>12.49</c:v>
                </c:pt>
                <c:pt idx="24">
                  <c:v>9.9600000000000009</c:v>
                </c:pt>
                <c:pt idx="25">
                  <c:v>5.72</c:v>
                </c:pt>
                <c:pt idx="26">
                  <c:v>9.16</c:v>
                </c:pt>
                <c:pt idx="27">
                  <c:v>11.16</c:v>
                </c:pt>
                <c:pt idx="28">
                  <c:v>10.67</c:v>
                </c:pt>
                <c:pt idx="29">
                  <c:v>10.49</c:v>
                </c:pt>
                <c:pt idx="30">
                  <c:v>8.15</c:v>
                </c:pt>
                <c:pt idx="31">
                  <c:v>11.18</c:v>
                </c:pt>
                <c:pt idx="32">
                  <c:v>9.8800000000000008</c:v>
                </c:pt>
                <c:pt idx="33">
                  <c:v>8.73</c:v>
                </c:pt>
                <c:pt idx="34">
                  <c:v>9.91</c:v>
                </c:pt>
                <c:pt idx="35">
                  <c:v>14.14</c:v>
                </c:pt>
                <c:pt idx="36">
                  <c:v>12.21</c:v>
                </c:pt>
                <c:pt idx="37">
                  <c:v>10.43</c:v>
                </c:pt>
                <c:pt idx="38">
                  <c:v>10.35</c:v>
                </c:pt>
                <c:pt idx="39">
                  <c:v>11.41</c:v>
                </c:pt>
                <c:pt idx="40">
                  <c:v>10.199999999999999</c:v>
                </c:pt>
                <c:pt idx="41">
                  <c:v>10.220000000000001</c:v>
                </c:pt>
                <c:pt idx="42">
                  <c:v>10.4</c:v>
                </c:pt>
                <c:pt idx="43">
                  <c:v>12.12</c:v>
                </c:pt>
                <c:pt idx="44">
                  <c:v>13.47</c:v>
                </c:pt>
                <c:pt idx="45" formatCode="0.0">
                  <c:v>8.58845866666665</c:v>
                </c:pt>
                <c:pt idx="46" formatCode="0.0">
                  <c:v>8.9438719999999989</c:v>
                </c:pt>
                <c:pt idx="47" formatCode="0.0">
                  <c:v>8.8247040000000005</c:v>
                </c:pt>
                <c:pt idx="48" formatCode="0.0">
                  <c:v>8.1661439999999992</c:v>
                </c:pt>
                <c:pt idx="49" formatCode="0.0">
                  <c:v>5.1158613333333358</c:v>
                </c:pt>
                <c:pt idx="50" formatCode="0.0">
                  <c:v>5.3918293333333356</c:v>
                </c:pt>
                <c:pt idx="51" formatCode="0.0">
                  <c:v>7.0225493333333544</c:v>
                </c:pt>
                <c:pt idx="52" formatCode="0.0">
                  <c:v>11.523754666666646</c:v>
                </c:pt>
                <c:pt idx="53" formatCode="0.0">
                  <c:v>9.968298666666648</c:v>
                </c:pt>
                <c:pt idx="54" formatCode="0.0">
                  <c:v>6.4016213333333543</c:v>
                </c:pt>
                <c:pt idx="55" formatCode="0.0">
                  <c:v>7.4511360000000018</c:v>
                </c:pt>
                <c:pt idx="56" formatCode="0.0">
                  <c:v>12.437376000000002</c:v>
                </c:pt>
                <c:pt idx="57" formatCode="0.0">
                  <c:v>9.9411200000000015</c:v>
                </c:pt>
                <c:pt idx="58" formatCode="0.0">
                  <c:v>9.6693333333333555</c:v>
                </c:pt>
                <c:pt idx="59" formatCode="0.0">
                  <c:v>6.6085973333333552</c:v>
                </c:pt>
                <c:pt idx="60" formatCode="0.0">
                  <c:v>9.0097280000000008</c:v>
                </c:pt>
                <c:pt idx="61" formatCode="0.0">
                  <c:v>5.5482111999999999</c:v>
                </c:pt>
                <c:pt idx="62" formatCode="0.0">
                  <c:v>8.4090794666666469</c:v>
                </c:pt>
                <c:pt idx="63" formatCode="0.0">
                  <c:v>10.169002666666648</c:v>
                </c:pt>
                <c:pt idx="64" formatCode="0.0">
                  <c:v>10.544486400000002</c:v>
                </c:pt>
                <c:pt idx="65" formatCode="0.0">
                  <c:v>9.0228418822826466</c:v>
                </c:pt>
                <c:pt idx="66" formatCode="0.0">
                  <c:v>9.8002749498453561</c:v>
                </c:pt>
                <c:pt idx="67" formatCode="0.0">
                  <c:v>8.7854427288320025</c:v>
                </c:pt>
                <c:pt idx="68" formatCode="0.0">
                  <c:v>11.128928971776</c:v>
                </c:pt>
                <c:pt idx="69" formatCode="0.0">
                  <c:v>5.7454102590080014</c:v>
                </c:pt>
                <c:pt idx="70" formatCode="0.0">
                  <c:v>11.026863812608001</c:v>
                </c:pt>
                <c:pt idx="71" formatCode="0.0">
                  <c:v>11.364863999999999</c:v>
                </c:pt>
                <c:pt idx="72" formatCode="0.0">
                  <c:v>10.342528</c:v>
                </c:pt>
                <c:pt idx="73" formatCode="0.0">
                  <c:v>10.166912000000002</c:v>
                </c:pt>
                <c:pt idx="74" formatCode="0.0">
                  <c:v>10.844288000000001</c:v>
                </c:pt>
                <c:pt idx="75" formatCode="0.0">
                  <c:v>12.537728000000001</c:v>
                </c:pt>
                <c:pt idx="76" formatCode="0.0">
                  <c:v>12.029696000000001</c:v>
                </c:pt>
                <c:pt idx="77" formatCode="0.0">
                  <c:v>9.5812639999999991</c:v>
                </c:pt>
                <c:pt idx="78" formatCode="0.0">
                  <c:v>10.498544000000003</c:v>
                </c:pt>
                <c:pt idx="79" formatCode="0.0">
                  <c:v>8.3205920000000013</c:v>
                </c:pt>
                <c:pt idx="80" formatCode="0.0">
                  <c:v>5.296704000000001</c:v>
                </c:pt>
                <c:pt idx="81" formatCode="0.0">
                  <c:v>7.506800000000001</c:v>
                </c:pt>
                <c:pt idx="82" formatCode="0.0">
                  <c:v>9.9701280000000008</c:v>
                </c:pt>
                <c:pt idx="83" formatCode="0.0">
                  <c:v>9.9387679999999978</c:v>
                </c:pt>
                <c:pt idx="84" formatCode="0.0">
                  <c:v>10.973647999999999</c:v>
                </c:pt>
                <c:pt idx="85" formatCode="0.0">
                  <c:v>5.4388128712532158</c:v>
                </c:pt>
                <c:pt idx="86" formatCode="0.0">
                  <c:v>11.329782234809876</c:v>
                </c:pt>
                <c:pt idx="87" formatCode="0.0">
                  <c:v>10.874237531599478</c:v>
                </c:pt>
                <c:pt idx="88" formatCode="0.0">
                  <c:v>9.4222600109173538</c:v>
                </c:pt>
                <c:pt idx="89" formatCode="0.0">
                  <c:v>9.3145868212584126</c:v>
                </c:pt>
                <c:pt idx="90" formatCode="0.0">
                  <c:v>9.6818557156374148</c:v>
                </c:pt>
                <c:pt idx="91" formatCode="0.0">
                  <c:v>10.722603697904001</c:v>
                </c:pt>
                <c:pt idx="92" formatCode="0.0">
                  <c:v>10.128253768303999</c:v>
                </c:pt>
                <c:pt idx="93" formatCode="0.0">
                  <c:v>9.5909209968320024</c:v>
                </c:pt>
                <c:pt idx="94" formatCode="0.0">
                  <c:v>12.151922241311999</c:v>
                </c:pt>
                <c:pt idx="95" formatCode="0.0">
                  <c:v>12.418684341615998</c:v>
                </c:pt>
                <c:pt idx="96" formatCode="0.0">
                  <c:v>12.393113225480333</c:v>
                </c:pt>
                <c:pt idx="97" formatCode="0.0">
                  <c:v>12.783775462429173</c:v>
                </c:pt>
                <c:pt idx="98" formatCode="0.0">
                  <c:v>12.314546236272003</c:v>
                </c:pt>
                <c:pt idx="99" formatCode="0.0">
                  <c:v>12.737657302944001</c:v>
                </c:pt>
                <c:pt idx="100" formatCode="0.0">
                  <c:v>11.020168636064001</c:v>
                </c:pt>
                <c:pt idx="101" formatCode="0.0">
                  <c:v>11.036613361424001</c:v>
                </c:pt>
                <c:pt idx="102" formatCode="0.0">
                  <c:v>11.825038390704002</c:v>
                </c:pt>
                <c:pt idx="103">
                  <c:v>13.3</c:v>
                </c:pt>
                <c:pt idx="104">
                  <c:v>12.8</c:v>
                </c:pt>
                <c:pt idx="105">
                  <c:v>10.4</c:v>
                </c:pt>
                <c:pt idx="106">
                  <c:v>11.9</c:v>
                </c:pt>
                <c:pt idx="107">
                  <c:v>11.9</c:v>
                </c:pt>
                <c:pt idx="108">
                  <c:v>11.9</c:v>
                </c:pt>
                <c:pt idx="109">
                  <c:v>10.7</c:v>
                </c:pt>
                <c:pt idx="110">
                  <c:v>11.5</c:v>
                </c:pt>
                <c:pt idx="111">
                  <c:v>12.1</c:v>
                </c:pt>
                <c:pt idx="112">
                  <c:v>13.6</c:v>
                </c:pt>
                <c:pt idx="113">
                  <c:v>11.3</c:v>
                </c:pt>
                <c:pt idx="114">
                  <c:v>7.1</c:v>
                </c:pt>
                <c:pt idx="115">
                  <c:v>8.1999999999999993</c:v>
                </c:pt>
                <c:pt idx="116">
                  <c:v>9.1</c:v>
                </c:pt>
                <c:pt idx="117">
                  <c:v>8.6999999999999993</c:v>
                </c:pt>
                <c:pt idx="118">
                  <c:v>1.8</c:v>
                </c:pt>
                <c:pt idx="119">
                  <c:v>5</c:v>
                </c:pt>
                <c:pt idx="120" formatCode="0.0">
                  <c:v>10.647</c:v>
                </c:pt>
                <c:pt idx="121" formatCode="0.0">
                  <c:v>9.5129999999999999</c:v>
                </c:pt>
                <c:pt idx="122" formatCode="0.0">
                  <c:v>9.0719999999999992</c:v>
                </c:pt>
                <c:pt idx="123" formatCode="0.0">
                  <c:v>10.584</c:v>
                </c:pt>
                <c:pt idx="124" formatCode="0.0">
                  <c:v>7.1189999999999998</c:v>
                </c:pt>
                <c:pt idx="125" formatCode="0.0">
                  <c:v>7.2450000000000001</c:v>
                </c:pt>
                <c:pt idx="126" formatCode="0.0">
                  <c:v>8.5050000000000008</c:v>
                </c:pt>
                <c:pt idx="127" formatCode="0.0">
                  <c:v>9.6389999999999993</c:v>
                </c:pt>
                <c:pt idx="128" formatCode="0.0">
                  <c:v>4.032</c:v>
                </c:pt>
                <c:pt idx="129" formatCode="0.0">
                  <c:v>7.6230000000000002</c:v>
                </c:pt>
                <c:pt idx="130" formatCode="0.0">
                  <c:v>9.2609999999999992</c:v>
                </c:pt>
                <c:pt idx="131" formatCode="0.0">
                  <c:v>8.3160000000000007</c:v>
                </c:pt>
                <c:pt idx="132" formatCode="0.0">
                  <c:v>5.6</c:v>
                </c:pt>
                <c:pt idx="133" formatCode="0.0">
                  <c:v>11.97</c:v>
                </c:pt>
                <c:pt idx="134" formatCode="0.0">
                  <c:v>6.4889999999999999</c:v>
                </c:pt>
                <c:pt idx="135" formatCode="0.0">
                  <c:v>8.9459999999999997</c:v>
                </c:pt>
                <c:pt idx="136" formatCode="0.0">
                  <c:v>9.702</c:v>
                </c:pt>
                <c:pt idx="137" formatCode="0.0">
                  <c:v>7.56</c:v>
                </c:pt>
                <c:pt idx="138" formatCode="0.0">
                  <c:v>6.1740000000000004</c:v>
                </c:pt>
                <c:pt idx="139" formatCode="0.0">
                  <c:v>10.8</c:v>
                </c:pt>
                <c:pt idx="140" formatCode="0.0">
                  <c:v>10.199999999999999</c:v>
                </c:pt>
                <c:pt idx="141" formatCode="0.0">
                  <c:v>8.3000000000000007</c:v>
                </c:pt>
                <c:pt idx="142">
                  <c:v>5.64</c:v>
                </c:pt>
                <c:pt idx="143">
                  <c:v>10.16</c:v>
                </c:pt>
                <c:pt idx="144">
                  <c:v>10.35</c:v>
                </c:pt>
                <c:pt idx="145">
                  <c:v>8.4700000000000006</c:v>
                </c:pt>
                <c:pt idx="146">
                  <c:v>10.16</c:v>
                </c:pt>
                <c:pt idx="147">
                  <c:v>6.02</c:v>
                </c:pt>
                <c:pt idx="148">
                  <c:v>8.84</c:v>
                </c:pt>
                <c:pt idx="149">
                  <c:v>8.2799999999999994</c:v>
                </c:pt>
                <c:pt idx="150">
                  <c:v>6.27</c:v>
                </c:pt>
                <c:pt idx="151">
                  <c:v>7.71</c:v>
                </c:pt>
                <c:pt idx="152">
                  <c:v>8.84</c:v>
                </c:pt>
                <c:pt idx="153">
                  <c:v>8.2799999999999994</c:v>
                </c:pt>
                <c:pt idx="154">
                  <c:v>6.27</c:v>
                </c:pt>
                <c:pt idx="155">
                  <c:v>5.0199999999999996</c:v>
                </c:pt>
                <c:pt idx="156">
                  <c:v>7.46</c:v>
                </c:pt>
                <c:pt idx="157">
                  <c:v>4.2</c:v>
                </c:pt>
                <c:pt idx="158">
                  <c:v>5.39</c:v>
                </c:pt>
                <c:pt idx="159">
                  <c:v>3.51</c:v>
                </c:pt>
                <c:pt idx="160">
                  <c:v>7.53</c:v>
                </c:pt>
                <c:pt idx="161">
                  <c:v>7.34</c:v>
                </c:pt>
                <c:pt idx="162">
                  <c:v>6.59</c:v>
                </c:pt>
                <c:pt idx="163">
                  <c:v>10.85</c:v>
                </c:pt>
                <c:pt idx="164">
                  <c:v>9.7200000000000006</c:v>
                </c:pt>
                <c:pt idx="165">
                  <c:v>7.59</c:v>
                </c:pt>
                <c:pt idx="166">
                  <c:v>10.47</c:v>
                </c:pt>
                <c:pt idx="167">
                  <c:v>6.65</c:v>
                </c:pt>
                <c:pt idx="168">
                  <c:v>10.66</c:v>
                </c:pt>
                <c:pt idx="169">
                  <c:v>7.21</c:v>
                </c:pt>
                <c:pt idx="170">
                  <c:v>6.21</c:v>
                </c:pt>
                <c:pt idx="171">
                  <c:v>7.59</c:v>
                </c:pt>
                <c:pt idx="172">
                  <c:v>7.84</c:v>
                </c:pt>
                <c:pt idx="173">
                  <c:v>9.41</c:v>
                </c:pt>
                <c:pt idx="174">
                  <c:v>5.77</c:v>
                </c:pt>
                <c:pt idx="175">
                  <c:v>5.9</c:v>
                </c:pt>
                <c:pt idx="176">
                  <c:v>8.0299999999999994</c:v>
                </c:pt>
                <c:pt idx="177">
                  <c:v>5.21</c:v>
                </c:pt>
                <c:pt idx="178">
                  <c:v>5.33</c:v>
                </c:pt>
                <c:pt idx="179">
                  <c:v>5.21</c:v>
                </c:pt>
                <c:pt idx="180">
                  <c:v>9.35</c:v>
                </c:pt>
                <c:pt idx="181">
                  <c:v>6.08</c:v>
                </c:pt>
                <c:pt idx="182">
                  <c:v>8.3000000000000007</c:v>
                </c:pt>
                <c:pt idx="183">
                  <c:v>7.5</c:v>
                </c:pt>
                <c:pt idx="184">
                  <c:v>7.7</c:v>
                </c:pt>
                <c:pt idx="185">
                  <c:v>9.1999999999999993</c:v>
                </c:pt>
                <c:pt idx="186">
                  <c:v>5.7</c:v>
                </c:pt>
                <c:pt idx="187">
                  <c:v>8</c:v>
                </c:pt>
                <c:pt idx="188">
                  <c:v>8</c:v>
                </c:pt>
                <c:pt idx="189">
                  <c:v>8.1</c:v>
                </c:pt>
                <c:pt idx="190">
                  <c:v>7.6</c:v>
                </c:pt>
                <c:pt idx="191">
                  <c:v>8.6999999999999993</c:v>
                </c:pt>
                <c:pt idx="192">
                  <c:v>8.8000000000000007</c:v>
                </c:pt>
                <c:pt idx="193">
                  <c:v>6.2</c:v>
                </c:pt>
                <c:pt idx="194">
                  <c:v>5</c:v>
                </c:pt>
                <c:pt idx="195">
                  <c:v>7.5</c:v>
                </c:pt>
                <c:pt idx="196" formatCode="0.0">
                  <c:v>10.130000000000001</c:v>
                </c:pt>
                <c:pt idx="197" formatCode="0.0">
                  <c:v>9.11</c:v>
                </c:pt>
                <c:pt idx="198" formatCode="0.0">
                  <c:v>6.04</c:v>
                </c:pt>
                <c:pt idx="199" formatCode="0.0">
                  <c:v>8.36</c:v>
                </c:pt>
                <c:pt idx="200" formatCode="0.0">
                  <c:v>9.86</c:v>
                </c:pt>
                <c:pt idx="201" formatCode="0.0">
                  <c:v>6.74</c:v>
                </c:pt>
                <c:pt idx="202" formatCode="0.0">
                  <c:v>8.4499999999999993</c:v>
                </c:pt>
                <c:pt idx="203" formatCode="0.0">
                  <c:v>8.18</c:v>
                </c:pt>
                <c:pt idx="204">
                  <c:v>4.0999999999999996</c:v>
                </c:pt>
                <c:pt idx="205">
                  <c:v>3.9</c:v>
                </c:pt>
                <c:pt idx="206">
                  <c:v>9.1999999999999993</c:v>
                </c:pt>
                <c:pt idx="207">
                  <c:v>10</c:v>
                </c:pt>
                <c:pt idx="208">
                  <c:v>15</c:v>
                </c:pt>
                <c:pt idx="209">
                  <c:v>19.5</c:v>
                </c:pt>
                <c:pt idx="210">
                  <c:v>13.2</c:v>
                </c:pt>
                <c:pt idx="211">
                  <c:v>5.55</c:v>
                </c:pt>
                <c:pt idx="212">
                  <c:v>5.86</c:v>
                </c:pt>
                <c:pt idx="213">
                  <c:v>10.7</c:v>
                </c:pt>
                <c:pt idx="214" formatCode="0.0">
                  <c:v>9.4</c:v>
                </c:pt>
                <c:pt idx="215" formatCode="0.0">
                  <c:v>8.51</c:v>
                </c:pt>
                <c:pt idx="216" formatCode="0.0">
                  <c:v>11.14</c:v>
                </c:pt>
                <c:pt idx="217" formatCode="0.0">
                  <c:v>8.02</c:v>
                </c:pt>
                <c:pt idx="218" formatCode="0.0">
                  <c:v>7.12</c:v>
                </c:pt>
                <c:pt idx="219" formatCode="0.0">
                  <c:v>11.04</c:v>
                </c:pt>
                <c:pt idx="220">
                  <c:v>7.3</c:v>
                </c:pt>
                <c:pt idx="221">
                  <c:v>7.6</c:v>
                </c:pt>
                <c:pt idx="222">
                  <c:v>8.1999999999999993</c:v>
                </c:pt>
                <c:pt idx="223">
                  <c:v>5.8</c:v>
                </c:pt>
                <c:pt idx="224">
                  <c:v>8</c:v>
                </c:pt>
                <c:pt idx="225">
                  <c:v>8.1</c:v>
                </c:pt>
                <c:pt idx="226">
                  <c:v>7.2</c:v>
                </c:pt>
                <c:pt idx="227">
                  <c:v>5.0999999999999996</c:v>
                </c:pt>
                <c:pt idx="228">
                  <c:v>10.45</c:v>
                </c:pt>
                <c:pt idx="229">
                  <c:v>10.4</c:v>
                </c:pt>
                <c:pt idx="230">
                  <c:v>12.6</c:v>
                </c:pt>
                <c:pt idx="231">
                  <c:v>11.3</c:v>
                </c:pt>
                <c:pt idx="232">
                  <c:v>11.5</c:v>
                </c:pt>
                <c:pt idx="233">
                  <c:v>3.8</c:v>
                </c:pt>
                <c:pt idx="234">
                  <c:v>10.5</c:v>
                </c:pt>
                <c:pt idx="235">
                  <c:v>10.7</c:v>
                </c:pt>
              </c:numCache>
            </c:numRef>
          </c:yVal>
          <c:smooth val="0"/>
          <c:extLst>
            <c:ext xmlns:c16="http://schemas.microsoft.com/office/drawing/2014/chart" uri="{C3380CC4-5D6E-409C-BE32-E72D297353CC}">
              <c16:uniqueId val="{00000000-B91E-462D-BA2E-6BC0012A10B2}"/>
            </c:ext>
          </c:extLst>
        </c:ser>
        <c:dLbls>
          <c:showLegendKey val="0"/>
          <c:showVal val="0"/>
          <c:showCatName val="0"/>
          <c:showSerName val="0"/>
          <c:showPercent val="0"/>
          <c:showBubbleSize val="0"/>
        </c:dLbls>
        <c:axId val="522558032"/>
        <c:axId val="1"/>
      </c:scatterChart>
      <c:valAx>
        <c:axId val="522558032"/>
        <c:scaling>
          <c:orientation val="minMax"/>
          <c:max val="250"/>
        </c:scaling>
        <c:delete val="0"/>
        <c:axPos val="b"/>
        <c:title>
          <c:tx>
            <c:rich>
              <a:bodyPr rot="0" spcFirstLastPara="1" vertOverflow="ellipsis" vert="horz" wrap="square" anchor="ctr" anchorCtr="1"/>
              <a:lstStyle/>
              <a:p>
                <a:pPr algn="ctr">
                  <a:defRPr sz="1200" b="1" i="0" u="none" strike="noStrike" kern="1200" baseline="0">
                    <a:solidFill>
                      <a:schemeClr val="tx1">
                        <a:lumMod val="65000"/>
                        <a:lumOff val="35000"/>
                      </a:schemeClr>
                    </a:solidFill>
                    <a:latin typeface="+mn-lt"/>
                    <a:ea typeface="+mn-ea"/>
                    <a:cs typeface="+mn-cs"/>
                  </a:defRPr>
                </a:pPr>
                <a:r>
                  <a:rPr lang="en-US" sz="1200" b="1"/>
                  <a:t>Optimum</a:t>
                </a:r>
                <a:r>
                  <a:rPr lang="en-US" sz="1200" b="1" baseline="0"/>
                  <a:t> N rate, kg ha</a:t>
                </a:r>
                <a:r>
                  <a:rPr lang="en-US" sz="1200" b="1" baseline="30000"/>
                  <a:t>-1</a:t>
                </a:r>
              </a:p>
            </c:rich>
          </c:tx>
          <c:layout>
            <c:manualLayout>
              <c:xMode val="edge"/>
              <c:yMode val="edge"/>
              <c:x val="0.35657626130067072"/>
              <c:y val="0.93118908382066279"/>
            </c:manualLayout>
          </c:layout>
          <c:overlay val="0"/>
          <c:spPr>
            <a:noFill/>
            <a:ln w="25400">
              <a:noFill/>
            </a:ln>
          </c:sp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sz="1100" b="0" i="0" u="none" strike="noStrike" baseline="0">
                <a:solidFill>
                  <a:schemeClr val="tx1"/>
                </a:solidFill>
                <a:latin typeface="Calibri"/>
                <a:ea typeface="Calibri"/>
                <a:cs typeface="Calibri"/>
              </a:defRPr>
            </a:pPr>
            <a:endParaRPr lang="en-US"/>
          </a:p>
        </c:txPr>
        <c:crossAx val="1"/>
        <c:crosses val="autoZero"/>
        <c:crossBetween val="midCat"/>
      </c:valAx>
      <c:valAx>
        <c:axId val="1"/>
        <c:scaling>
          <c:orientation val="minMax"/>
        </c:scaling>
        <c:delete val="0"/>
        <c:axPos val="l"/>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Yield,</a:t>
                </a:r>
                <a:r>
                  <a:rPr lang="en-US" sz="1200" b="1" baseline="0"/>
                  <a:t> Mg ha</a:t>
                </a:r>
                <a:r>
                  <a:rPr lang="en-US" sz="1200" b="1" baseline="30000"/>
                  <a:t>-1</a:t>
                </a:r>
              </a:p>
            </c:rich>
          </c:tx>
          <c:layout/>
          <c:overlay val="0"/>
          <c:spPr>
            <a:noFill/>
            <a:ln w="25400">
              <a:noFill/>
            </a:ln>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522558032"/>
        <c:crosses val="autoZero"/>
        <c:crossBetween val="midCat"/>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Experiment 502, 1971</a:t>
            </a:r>
            <a:r>
              <a:rPr lang="en-US" b="1" baseline="0"/>
              <a:t> to 2019</a:t>
            </a:r>
            <a:endParaRPr lang="en-US" b="1"/>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178937007874017"/>
          <c:y val="7.9120370370370369E-2"/>
          <c:w val="0.81232174103237098"/>
          <c:h val="0.75234580052493438"/>
        </c:manualLayout>
      </c:layout>
      <c:scatterChart>
        <c:scatterStyle val="lineMarker"/>
        <c:varyColors val="0"/>
        <c:ser>
          <c:idx val="0"/>
          <c:order val="0"/>
          <c:tx>
            <c:strRef>
              <c:f>Rain_°T_MSE!$AC$2</c:f>
              <c:strCache>
                <c:ptCount val="1"/>
                <c:pt idx="0">
                  <c:v>meresid</c:v>
                </c:pt>
              </c:strCache>
            </c:strRef>
          </c:tx>
          <c:spPr>
            <a:ln w="28575" cap="rnd">
              <a:noFill/>
              <a:round/>
            </a:ln>
            <a:effectLst/>
          </c:spPr>
          <c:marker>
            <c:symbol val="circle"/>
            <c:size val="8"/>
            <c:spPr>
              <a:solidFill>
                <a:srgbClr val="FF6600"/>
              </a:solidFill>
              <a:ln w="9525">
                <a:solidFill>
                  <a:schemeClr val="accent1"/>
                </a:solidFill>
              </a:ln>
              <a:effectLst/>
            </c:spPr>
          </c:marker>
          <c:trendline>
            <c:spPr>
              <a:ln w="19050" cap="rnd">
                <a:solidFill>
                  <a:schemeClr val="tx1"/>
                </a:solidFill>
                <a:prstDash val="sysDot"/>
              </a:ln>
              <a:effectLst/>
            </c:spPr>
            <c:trendlineType val="linear"/>
            <c:dispRSqr val="1"/>
            <c:dispEq val="1"/>
            <c:trendlineLbl>
              <c:layout>
                <c:manualLayout>
                  <c:x val="-0.31787729658792652"/>
                  <c:y val="-0.20890492855059783"/>
                </c:manualLayout>
              </c:layout>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baseline="0"/>
                      <a:t>y = 0.0042x - 8.1515</a:t>
                    </a:r>
                    <a:br>
                      <a:rPr lang="en-US" baseline="0"/>
                    </a:br>
                    <a:r>
                      <a:rPr lang="en-US" baseline="0"/>
                      <a:t>R² = 0.25</a:t>
                    </a:r>
                    <a:endParaRPr lang="en-US"/>
                  </a:p>
                </c:rich>
              </c:tx>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Rain_°T_MSE!$X$3:$X$50</c:f>
              <c:numCache>
                <c:formatCode>General</c:formatCode>
                <c:ptCount val="48"/>
                <c:pt idx="0">
                  <c:v>1971</c:v>
                </c:pt>
                <c:pt idx="1">
                  <c:v>1972</c:v>
                </c:pt>
                <c:pt idx="2">
                  <c:v>1974</c:v>
                </c:pt>
                <c:pt idx="3">
                  <c:v>1975</c:v>
                </c:pt>
                <c:pt idx="4">
                  <c:v>1976</c:v>
                </c:pt>
                <c:pt idx="5">
                  <c:v>1977</c:v>
                </c:pt>
                <c:pt idx="6">
                  <c:v>1978</c:v>
                </c:pt>
                <c:pt idx="7">
                  <c:v>1979</c:v>
                </c:pt>
                <c:pt idx="8">
                  <c:v>1980</c:v>
                </c:pt>
                <c:pt idx="9">
                  <c:v>1981</c:v>
                </c:pt>
                <c:pt idx="10">
                  <c:v>1982</c:v>
                </c:pt>
                <c:pt idx="11">
                  <c:v>1983</c:v>
                </c:pt>
                <c:pt idx="12">
                  <c:v>1984</c:v>
                </c:pt>
                <c:pt idx="13">
                  <c:v>1985</c:v>
                </c:pt>
                <c:pt idx="14">
                  <c:v>1986</c:v>
                </c:pt>
                <c:pt idx="15">
                  <c:v>1987</c:v>
                </c:pt>
                <c:pt idx="16">
                  <c:v>1988</c:v>
                </c:pt>
                <c:pt idx="17">
                  <c:v>1989</c:v>
                </c:pt>
                <c:pt idx="18">
                  <c:v>1990</c:v>
                </c:pt>
                <c:pt idx="19">
                  <c:v>1991</c:v>
                </c:pt>
                <c:pt idx="20">
                  <c:v>1992</c:v>
                </c:pt>
                <c:pt idx="21">
                  <c:v>1993</c:v>
                </c:pt>
                <c:pt idx="22">
                  <c:v>1994</c:v>
                </c:pt>
                <c:pt idx="23">
                  <c:v>1995</c:v>
                </c:pt>
                <c:pt idx="24">
                  <c:v>1996</c:v>
                </c:pt>
                <c:pt idx="25">
                  <c:v>1997</c:v>
                </c:pt>
                <c:pt idx="26">
                  <c:v>1998</c:v>
                </c:pt>
                <c:pt idx="27">
                  <c:v>1999</c:v>
                </c:pt>
                <c:pt idx="28">
                  <c:v>2000</c:v>
                </c:pt>
                <c:pt idx="29">
                  <c:v>2001</c:v>
                </c:pt>
                <c:pt idx="30">
                  <c:v>2002</c:v>
                </c:pt>
                <c:pt idx="31">
                  <c:v>2003</c:v>
                </c:pt>
                <c:pt idx="32">
                  <c:v>2004</c:v>
                </c:pt>
                <c:pt idx="33">
                  <c:v>2005</c:v>
                </c:pt>
                <c:pt idx="34">
                  <c:v>2006</c:v>
                </c:pt>
                <c:pt idx="35">
                  <c:v>2007</c:v>
                </c:pt>
                <c:pt idx="36">
                  <c:v>2008</c:v>
                </c:pt>
                <c:pt idx="37">
                  <c:v>2009</c:v>
                </c:pt>
                <c:pt idx="38">
                  <c:v>2010</c:v>
                </c:pt>
                <c:pt idx="39">
                  <c:v>2011</c:v>
                </c:pt>
                <c:pt idx="40">
                  <c:v>2012</c:v>
                </c:pt>
                <c:pt idx="41">
                  <c:v>2013</c:v>
                </c:pt>
                <c:pt idx="42">
                  <c:v>2014</c:v>
                </c:pt>
                <c:pt idx="43">
                  <c:v>2015</c:v>
                </c:pt>
                <c:pt idx="44">
                  <c:v>2016</c:v>
                </c:pt>
                <c:pt idx="45">
                  <c:v>2017</c:v>
                </c:pt>
                <c:pt idx="46">
                  <c:v>2018</c:v>
                </c:pt>
                <c:pt idx="47">
                  <c:v>2019</c:v>
                </c:pt>
              </c:numCache>
            </c:numRef>
          </c:xVal>
          <c:yVal>
            <c:numRef>
              <c:f>Rain_°T_MSE!$AC$3:$AC$50</c:f>
              <c:numCache>
                <c:formatCode>General</c:formatCode>
                <c:ptCount val="48"/>
                <c:pt idx="0">
                  <c:v>0.16988</c:v>
                </c:pt>
                <c:pt idx="1">
                  <c:v>0.14662</c:v>
                </c:pt>
                <c:pt idx="2">
                  <c:v>0.15293000000000001</c:v>
                </c:pt>
                <c:pt idx="3">
                  <c:v>0.16436000000000001</c:v>
                </c:pt>
                <c:pt idx="4">
                  <c:v>0.16619999999999999</c:v>
                </c:pt>
                <c:pt idx="5">
                  <c:v>0.15587999999999999</c:v>
                </c:pt>
                <c:pt idx="6">
                  <c:v>0.29531000000000002</c:v>
                </c:pt>
                <c:pt idx="7">
                  <c:v>0.47106999999999999</c:v>
                </c:pt>
                <c:pt idx="8">
                  <c:v>0.23812</c:v>
                </c:pt>
                <c:pt idx="9">
                  <c:v>0.28749999999999998</c:v>
                </c:pt>
                <c:pt idx="10">
                  <c:v>0.18712000000000001</c:v>
                </c:pt>
                <c:pt idx="11">
                  <c:v>0.24273</c:v>
                </c:pt>
                <c:pt idx="12">
                  <c:v>0.23973</c:v>
                </c:pt>
                <c:pt idx="13">
                  <c:v>0.15046000000000001</c:v>
                </c:pt>
                <c:pt idx="14">
                  <c:v>0.12827</c:v>
                </c:pt>
                <c:pt idx="15">
                  <c:v>0.23319000000000001</c:v>
                </c:pt>
                <c:pt idx="16">
                  <c:v>0.34611999999999998</c:v>
                </c:pt>
                <c:pt idx="17">
                  <c:v>0.21418999999999999</c:v>
                </c:pt>
                <c:pt idx="18">
                  <c:v>0.17147000000000001</c:v>
                </c:pt>
                <c:pt idx="19">
                  <c:v>0.14945</c:v>
                </c:pt>
                <c:pt idx="20">
                  <c:v>0.19384000000000001</c:v>
                </c:pt>
                <c:pt idx="21">
                  <c:v>0.22137999999999999</c:v>
                </c:pt>
                <c:pt idx="22">
                  <c:v>0.23368</c:v>
                </c:pt>
                <c:pt idx="23">
                  <c:v>0.18915000000000001</c:v>
                </c:pt>
                <c:pt idx="24">
                  <c:v>0.37141999999999997</c:v>
                </c:pt>
                <c:pt idx="25">
                  <c:v>0.42897999999999997</c:v>
                </c:pt>
                <c:pt idx="26">
                  <c:v>0.17837</c:v>
                </c:pt>
                <c:pt idx="27">
                  <c:v>0.25314999999999999</c:v>
                </c:pt>
                <c:pt idx="28">
                  <c:v>0.32029999999999997</c:v>
                </c:pt>
                <c:pt idx="29">
                  <c:v>0.25302999999999998</c:v>
                </c:pt>
                <c:pt idx="30">
                  <c:v>0.33160000000000001</c:v>
                </c:pt>
                <c:pt idx="31">
                  <c:v>0.39916000000000001</c:v>
                </c:pt>
                <c:pt idx="32">
                  <c:v>0.26139000000000001</c:v>
                </c:pt>
                <c:pt idx="33">
                  <c:v>0.32949000000000001</c:v>
                </c:pt>
                <c:pt idx="34">
                  <c:v>0.49804999999999999</c:v>
                </c:pt>
                <c:pt idx="35">
                  <c:v>0.40351999999999999</c:v>
                </c:pt>
                <c:pt idx="36">
                  <c:v>0.42011999999999999</c:v>
                </c:pt>
                <c:pt idx="37">
                  <c:v>0.23452999999999999</c:v>
                </c:pt>
                <c:pt idx="38">
                  <c:v>0.13350000000000001</c:v>
                </c:pt>
                <c:pt idx="39">
                  <c:v>0.45645999999999998</c:v>
                </c:pt>
                <c:pt idx="40">
                  <c:v>0.2261</c:v>
                </c:pt>
                <c:pt idx="41">
                  <c:v>0.28022000000000002</c:v>
                </c:pt>
                <c:pt idx="42">
                  <c:v>0.14781</c:v>
                </c:pt>
                <c:pt idx="43">
                  <c:v>0.41894999999999999</c:v>
                </c:pt>
                <c:pt idx="44">
                  <c:v>0.4259</c:v>
                </c:pt>
                <c:pt idx="45">
                  <c:v>0.40883000000000003</c:v>
                </c:pt>
                <c:pt idx="46">
                  <c:v>0.24843999999999999</c:v>
                </c:pt>
                <c:pt idx="47">
                  <c:v>0.63290000000000002</c:v>
                </c:pt>
              </c:numCache>
            </c:numRef>
          </c:yVal>
          <c:smooth val="0"/>
          <c:extLst>
            <c:ext xmlns:c16="http://schemas.microsoft.com/office/drawing/2014/chart" uri="{C3380CC4-5D6E-409C-BE32-E72D297353CC}">
              <c16:uniqueId val="{00000000-F4BE-4035-8892-E3EC179D3AE5}"/>
            </c:ext>
          </c:extLst>
        </c:ser>
        <c:dLbls>
          <c:showLegendKey val="0"/>
          <c:showVal val="0"/>
          <c:showCatName val="0"/>
          <c:showSerName val="0"/>
          <c:showPercent val="0"/>
          <c:showBubbleSize val="0"/>
        </c:dLbls>
        <c:axId val="14124720"/>
        <c:axId val="14128464"/>
      </c:scatterChart>
      <c:valAx>
        <c:axId val="14124720"/>
        <c:scaling>
          <c:orientation val="minMax"/>
          <c:max val="2020"/>
          <c:min val="1965"/>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Year</a:t>
                </a:r>
              </a:p>
            </c:rich>
          </c:tx>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4128464"/>
        <c:crosses val="autoZero"/>
        <c:crossBetween val="midCat"/>
      </c:valAx>
      <c:valAx>
        <c:axId val="14128464"/>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Error</a:t>
                </a:r>
                <a:r>
                  <a:rPr lang="en-US" sz="1200" baseline="0"/>
                  <a:t> variance, MSE</a:t>
                </a:r>
                <a:endParaRPr lang="en-US" sz="1200"/>
              </a:p>
            </c:rich>
          </c:tx>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4124720"/>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Experiment</a:t>
            </a:r>
            <a:r>
              <a:rPr lang="en-US" b="1" baseline="0"/>
              <a:t> 502</a:t>
            </a:r>
            <a:r>
              <a:rPr lang="en-US" b="1"/>
              <a:t>, 1993-2018</a:t>
            </a:r>
          </a:p>
        </c:rich>
      </c:tx>
      <c:layout>
        <c:manualLayout>
          <c:xMode val="edge"/>
          <c:yMode val="edge"/>
          <c:x val="0.28315266841644793"/>
          <c:y val="2.7777777777777776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703937007874017"/>
          <c:y val="4.1666666666666664E-2"/>
          <c:w val="0.75628237095363082"/>
          <c:h val="0.80426655001458147"/>
        </c:manualLayout>
      </c:layout>
      <c:scatterChart>
        <c:scatterStyle val="lineMarker"/>
        <c:varyColors val="0"/>
        <c:ser>
          <c:idx val="0"/>
          <c:order val="0"/>
          <c:tx>
            <c:strRef>
              <c:f>Rain_°T_MSE!$J$3</c:f>
              <c:strCache>
                <c:ptCount val="1"/>
                <c:pt idx="0">
                  <c:v>Rain, mm</c:v>
                </c:pt>
              </c:strCache>
            </c:strRef>
          </c:tx>
          <c:spPr>
            <a:ln w="19050" cap="rnd">
              <a:noFill/>
              <a:round/>
            </a:ln>
            <a:effectLst/>
          </c:spPr>
          <c:marker>
            <c:symbol val="circle"/>
            <c:size val="8"/>
            <c:spPr>
              <a:solidFill>
                <a:schemeClr val="accent1"/>
              </a:solidFill>
              <a:ln w="9525">
                <a:solidFill>
                  <a:schemeClr val="accent1"/>
                </a:solidFill>
              </a:ln>
              <a:effectLst/>
            </c:spPr>
          </c:marker>
          <c:xVal>
            <c:numRef>
              <c:f>Rain_°T_MSE!$H$4:$H$29</c:f>
              <c:numCache>
                <c:formatCode>General</c:formatCode>
                <c:ptCount val="26"/>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numCache>
            </c:numRef>
          </c:xVal>
          <c:yVal>
            <c:numRef>
              <c:f>Rain_°T_MSE!$J$4:$J$29</c:f>
              <c:numCache>
                <c:formatCode>General</c:formatCode>
                <c:ptCount val="26"/>
                <c:pt idx="0">
                  <c:v>879.60199999999998</c:v>
                </c:pt>
                <c:pt idx="1">
                  <c:v>794.00400000000002</c:v>
                </c:pt>
                <c:pt idx="2">
                  <c:v>954.024</c:v>
                </c:pt>
                <c:pt idx="3">
                  <c:v>725.678</c:v>
                </c:pt>
                <c:pt idx="4">
                  <c:v>1039.1139999999998</c:v>
                </c:pt>
                <c:pt idx="5">
                  <c:v>898.39799999999991</c:v>
                </c:pt>
                <c:pt idx="6">
                  <c:v>1030.4779999999998</c:v>
                </c:pt>
                <c:pt idx="7">
                  <c:v>698.24599999999987</c:v>
                </c:pt>
                <c:pt idx="8">
                  <c:v>572.51599999999996</c:v>
                </c:pt>
                <c:pt idx="9">
                  <c:v>744.22</c:v>
                </c:pt>
                <c:pt idx="10">
                  <c:v>544.83000000000027</c:v>
                </c:pt>
                <c:pt idx="11">
                  <c:v>510.79400000000004</c:v>
                </c:pt>
                <c:pt idx="12">
                  <c:v>635.25400000000002</c:v>
                </c:pt>
                <c:pt idx="13">
                  <c:v>457.70799999999997</c:v>
                </c:pt>
                <c:pt idx="14">
                  <c:v>951.73799999999994</c:v>
                </c:pt>
                <c:pt idx="15">
                  <c:v>972.81999999999982</c:v>
                </c:pt>
                <c:pt idx="16">
                  <c:v>632.20600000000002</c:v>
                </c:pt>
                <c:pt idx="17">
                  <c:v>826.26199999999994</c:v>
                </c:pt>
                <c:pt idx="18">
                  <c:v>593.85199999999998</c:v>
                </c:pt>
                <c:pt idx="19">
                  <c:v>550.41800000000001</c:v>
                </c:pt>
                <c:pt idx="20">
                  <c:v>849.88400000000001</c:v>
                </c:pt>
                <c:pt idx="21">
                  <c:v>541.52800000000002</c:v>
                </c:pt>
                <c:pt idx="22">
                  <c:v>944.62599999999986</c:v>
                </c:pt>
                <c:pt idx="23">
                  <c:v>621.5379999999999</c:v>
                </c:pt>
                <c:pt idx="24">
                  <c:v>848.86800000000005</c:v>
                </c:pt>
                <c:pt idx="25">
                  <c:v>853.69399999999996</c:v>
                </c:pt>
              </c:numCache>
            </c:numRef>
          </c:yVal>
          <c:smooth val="0"/>
          <c:extLst>
            <c:ext xmlns:c16="http://schemas.microsoft.com/office/drawing/2014/chart" uri="{C3380CC4-5D6E-409C-BE32-E72D297353CC}">
              <c16:uniqueId val="{00000000-29DC-46D7-AF68-F104A05073C0}"/>
            </c:ext>
          </c:extLst>
        </c:ser>
        <c:dLbls>
          <c:showLegendKey val="0"/>
          <c:showVal val="0"/>
          <c:showCatName val="0"/>
          <c:showSerName val="0"/>
          <c:showPercent val="0"/>
          <c:showBubbleSize val="0"/>
        </c:dLbls>
        <c:axId val="1087600703"/>
        <c:axId val="1087595295"/>
      </c:scatterChart>
      <c:scatterChart>
        <c:scatterStyle val="lineMarker"/>
        <c:varyColors val="0"/>
        <c:ser>
          <c:idx val="1"/>
          <c:order val="1"/>
          <c:tx>
            <c:strRef>
              <c:f>Rain_°T_MSE!$L$3</c:f>
              <c:strCache>
                <c:ptCount val="1"/>
                <c:pt idx="0">
                  <c:v>Ann. Avg T, C</c:v>
                </c:pt>
              </c:strCache>
            </c:strRef>
          </c:tx>
          <c:spPr>
            <a:ln w="19050" cap="rnd">
              <a:noFill/>
              <a:round/>
            </a:ln>
            <a:effectLst/>
          </c:spPr>
          <c:marker>
            <c:symbol val="circle"/>
            <c:size val="8"/>
            <c:spPr>
              <a:solidFill>
                <a:schemeClr val="accent2"/>
              </a:solidFill>
              <a:ln w="9525">
                <a:solidFill>
                  <a:schemeClr val="accent2"/>
                </a:solidFill>
              </a:ln>
              <a:effectLst/>
            </c:spPr>
          </c:marker>
          <c:trendline>
            <c:spPr>
              <a:ln w="19050" cap="rnd">
                <a:solidFill>
                  <a:schemeClr val="accent2"/>
                </a:solidFill>
                <a:prstDash val="sysDot"/>
              </a:ln>
              <a:effectLst/>
            </c:spPr>
            <c:trendlineType val="linear"/>
            <c:dispRSqr val="1"/>
            <c:dispEq val="1"/>
            <c:trendlineLbl>
              <c:layout>
                <c:manualLayout>
                  <c:x val="-2.6549140061431331E-2"/>
                  <c:y val="-0.11978731481858458"/>
                </c:manualLayout>
              </c:layout>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1100" baseline="0" dirty="0"/>
                      <a:t>y = 0.0223x - 29.712</a:t>
                    </a:r>
                    <a:br>
                      <a:rPr lang="en-US" sz="1100" baseline="0" dirty="0"/>
                    </a:br>
                    <a:r>
                      <a:rPr lang="en-US" sz="1100" baseline="0" dirty="0"/>
                      <a:t>R² = </a:t>
                    </a:r>
                    <a:r>
                      <a:rPr lang="en-US" sz="1100" baseline="0" dirty="0" smtClean="0"/>
                      <a:t>0.047</a:t>
                    </a:r>
                    <a:endParaRPr lang="en-US" sz="1100" dirty="0"/>
                  </a:p>
                </c:rich>
              </c:tx>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Rain_°T_MSE!$H$4:$H$29</c:f>
              <c:numCache>
                <c:formatCode>General</c:formatCode>
                <c:ptCount val="26"/>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numCache>
            </c:numRef>
          </c:xVal>
          <c:yVal>
            <c:numRef>
              <c:f>Rain_°T_MSE!$L$4:$L$29</c:f>
              <c:numCache>
                <c:formatCode>General</c:formatCode>
                <c:ptCount val="26"/>
                <c:pt idx="0">
                  <c:v>14.192343604108309</c:v>
                </c:pt>
                <c:pt idx="1">
                  <c:v>13.60062893081761</c:v>
                </c:pt>
                <c:pt idx="2">
                  <c:v>14.43973634651601</c:v>
                </c:pt>
                <c:pt idx="3">
                  <c:v>14.211669770328987</c:v>
                </c:pt>
                <c:pt idx="4">
                  <c:v>14.375951293759515</c:v>
                </c:pt>
                <c:pt idx="5">
                  <c:v>15.995690981840564</c:v>
                </c:pt>
                <c:pt idx="6">
                  <c:v>15.995690981840564</c:v>
                </c:pt>
                <c:pt idx="7">
                  <c:v>14.875</c:v>
                </c:pt>
                <c:pt idx="8">
                  <c:v>15.495919648462023</c:v>
                </c:pt>
                <c:pt idx="9">
                  <c:v>15.147836912542797</c:v>
                </c:pt>
                <c:pt idx="10">
                  <c:v>14.948932219127206</c:v>
                </c:pt>
                <c:pt idx="11">
                  <c:v>15.897536687631025</c:v>
                </c:pt>
                <c:pt idx="12">
                  <c:v>15.016666666666667</c:v>
                </c:pt>
                <c:pt idx="13">
                  <c:v>16</c:v>
                </c:pt>
                <c:pt idx="14">
                  <c:v>14.611111111111111</c:v>
                </c:pt>
                <c:pt idx="15">
                  <c:v>14.177777777777781</c:v>
                </c:pt>
                <c:pt idx="16">
                  <c:v>14.255555555555553</c:v>
                </c:pt>
                <c:pt idx="17">
                  <c:v>14.605555555555554</c:v>
                </c:pt>
                <c:pt idx="18">
                  <c:v>15.411111111111113</c:v>
                </c:pt>
                <c:pt idx="19">
                  <c:v>16.572222222222219</c:v>
                </c:pt>
                <c:pt idx="20">
                  <c:v>13.833333333333334</c:v>
                </c:pt>
                <c:pt idx="21">
                  <c:v>14.31111111111111</c:v>
                </c:pt>
                <c:pt idx="22">
                  <c:v>15.222222222222221</c:v>
                </c:pt>
                <c:pt idx="23">
                  <c:v>15.927777777777781</c:v>
                </c:pt>
                <c:pt idx="24">
                  <c:v>15.550000000000002</c:v>
                </c:pt>
                <c:pt idx="25">
                  <c:v>14.633333333333335</c:v>
                </c:pt>
              </c:numCache>
            </c:numRef>
          </c:yVal>
          <c:smooth val="0"/>
          <c:extLst>
            <c:ext xmlns:c16="http://schemas.microsoft.com/office/drawing/2014/chart" uri="{C3380CC4-5D6E-409C-BE32-E72D297353CC}">
              <c16:uniqueId val="{00000001-29DC-46D7-AF68-F104A05073C0}"/>
            </c:ext>
          </c:extLst>
        </c:ser>
        <c:dLbls>
          <c:showLegendKey val="0"/>
          <c:showVal val="0"/>
          <c:showCatName val="0"/>
          <c:showSerName val="0"/>
          <c:showPercent val="0"/>
          <c:showBubbleSize val="0"/>
        </c:dLbls>
        <c:axId val="1316703791"/>
        <c:axId val="1316705039"/>
      </c:scatterChart>
      <c:valAx>
        <c:axId val="1087600703"/>
        <c:scaling>
          <c:orientation val="minMax"/>
          <c:max val="2018"/>
          <c:min val="1993"/>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Year</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087595295"/>
        <c:crosses val="autoZero"/>
        <c:crossBetween val="midCat"/>
      </c:valAx>
      <c:valAx>
        <c:axId val="1087595295"/>
        <c:scaling>
          <c:orientation val="minMax"/>
          <c:max val="1400"/>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Total</a:t>
                </a:r>
                <a:r>
                  <a:rPr lang="en-US" sz="1400" baseline="0"/>
                  <a:t> annual rainfall, mm</a:t>
                </a:r>
                <a:endParaRPr lang="en-US" sz="1400"/>
              </a:p>
            </c:rich>
          </c:tx>
          <c:layout>
            <c:manualLayout>
              <c:xMode val="edge"/>
              <c:yMode val="edge"/>
              <c:x val="3.2662657955557332E-2"/>
              <c:y val="0.17209453528953325"/>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087600703"/>
        <c:crosses val="autoZero"/>
        <c:crossBetween val="midCat"/>
      </c:valAx>
      <c:valAx>
        <c:axId val="1316705039"/>
        <c:scaling>
          <c:orientation val="minMax"/>
          <c:max val="20"/>
        </c:scaling>
        <c:delete val="0"/>
        <c:axPos val="r"/>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Annual</a:t>
                </a:r>
                <a:r>
                  <a:rPr lang="en-US" sz="1200" baseline="0"/>
                  <a:t> average temperature, C</a:t>
                </a:r>
                <a:endParaRPr lang="en-US" sz="1200"/>
              </a:p>
            </c:rich>
          </c:tx>
          <c:layout>
            <c:manualLayout>
              <c:xMode val="edge"/>
              <c:yMode val="edge"/>
              <c:x val="0.93276377952755907"/>
              <c:y val="0.1165777194517352"/>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316703791"/>
        <c:crosses val="max"/>
        <c:crossBetween val="midCat"/>
        <c:majorUnit val="5"/>
        <c:minorUnit val="1"/>
      </c:valAx>
      <c:valAx>
        <c:axId val="1316703791"/>
        <c:scaling>
          <c:orientation val="minMax"/>
        </c:scaling>
        <c:delete val="1"/>
        <c:axPos val="b"/>
        <c:numFmt formatCode="General" sourceLinked="1"/>
        <c:majorTickMark val="out"/>
        <c:minorTickMark val="none"/>
        <c:tickLblPos val="nextTo"/>
        <c:crossAx val="1316705039"/>
        <c:crosses val="autoZero"/>
        <c:crossBetween val="midCat"/>
      </c:valAx>
      <c:spPr>
        <a:noFill/>
        <a:ln>
          <a:noFill/>
        </a:ln>
        <a:effectLst/>
      </c:spPr>
    </c:plotArea>
    <c:legend>
      <c:legendPos val="b"/>
      <c:legendEntry>
        <c:idx val="2"/>
        <c:delete val="1"/>
      </c:legendEntry>
      <c:layout>
        <c:manualLayout>
          <c:xMode val="edge"/>
          <c:yMode val="edge"/>
          <c:x val="0.57934689413823259"/>
          <c:y val="0.64401674704156786"/>
          <c:w val="0.26352821522309711"/>
          <c:h val="0.1521996208807232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RI versus</a:t>
            </a:r>
            <a:r>
              <a:rPr lang="en-US" b="1" baseline="0"/>
              <a:t> YPO, 1971-1991</a:t>
            </a:r>
            <a:endParaRPr lang="en-US" b="1"/>
          </a:p>
        </c:rich>
      </c:tx>
      <c:layout>
        <c:manualLayout>
          <c:xMode val="edge"/>
          <c:yMode val="edge"/>
          <c:x val="0.27780555555555553"/>
          <c:y val="4.1666666666666664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693139158613987"/>
          <c:y val="6.5231481481481501E-2"/>
          <c:w val="0.82821296856900761"/>
          <c:h val="0.80790135608048996"/>
        </c:manualLayout>
      </c:layout>
      <c:scatterChart>
        <c:scatterStyle val="lineMarker"/>
        <c:varyColors val="0"/>
        <c:ser>
          <c:idx val="0"/>
          <c:order val="0"/>
          <c:spPr>
            <a:ln w="28575" cap="rnd">
              <a:noFill/>
              <a:round/>
            </a:ln>
            <a:effectLst/>
          </c:spPr>
          <c:marker>
            <c:symbol val="triangle"/>
            <c:size val="11"/>
            <c:spPr>
              <a:solidFill>
                <a:srgbClr val="FF0000"/>
              </a:solidFill>
              <a:ln w="9525">
                <a:solidFill>
                  <a:schemeClr val="tx1"/>
                </a:solidFill>
              </a:ln>
              <a:effectLst/>
            </c:spPr>
          </c:marker>
          <c:trendline>
            <c:spPr>
              <a:ln w="19050" cap="rnd">
                <a:solidFill>
                  <a:srgbClr val="FF0000"/>
                </a:solidFill>
                <a:prstDash val="sysDot"/>
              </a:ln>
              <a:effectLst/>
            </c:spPr>
            <c:trendlineType val="linear"/>
            <c:dispRSqr val="1"/>
            <c:dispEq val="1"/>
            <c:trendlineLbl>
              <c:layout>
                <c:manualLayout>
                  <c:x val="5.0784301568603139E-3"/>
                  <c:y val="0.36182159521726454"/>
                </c:manualLayout>
              </c:layout>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baseline="0" dirty="0"/>
                      <a:t>y = </a:t>
                    </a:r>
                    <a:r>
                      <a:rPr lang="en-US" baseline="0" dirty="0" smtClean="0"/>
                      <a:t>824.x </a:t>
                    </a:r>
                    <a:r>
                      <a:rPr lang="en-US" baseline="0" dirty="0"/>
                      <a:t>+ </a:t>
                    </a:r>
                    <a:r>
                      <a:rPr lang="en-US" sz="1000" b="1" baseline="0" dirty="0" smtClean="0"/>
                      <a:t>1349</a:t>
                    </a:r>
                    <a:r>
                      <a:rPr lang="en-US" baseline="0" dirty="0"/>
                      <a:t/>
                    </a:r>
                    <a:br>
                      <a:rPr lang="en-US" baseline="0" dirty="0"/>
                    </a:br>
                    <a:r>
                      <a:rPr lang="en-US" baseline="0" dirty="0"/>
                      <a:t>R² = 0.3925</a:t>
                    </a:r>
                    <a:endParaRPr lang="en-US" dirty="0"/>
                  </a:p>
                </c:rich>
              </c:tx>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'YPO-RI'!$V$6:$V$25</c:f>
              <c:numCache>
                <c:formatCode>General</c:formatCode>
                <c:ptCount val="20"/>
                <c:pt idx="0">
                  <c:v>1.0190605854322667</c:v>
                </c:pt>
                <c:pt idx="1">
                  <c:v>0.78139534883720929</c:v>
                </c:pt>
                <c:pt idx="2">
                  <c:v>1.6800731261425959</c:v>
                </c:pt>
                <c:pt idx="3">
                  <c:v>1.8817567567567572</c:v>
                </c:pt>
                <c:pt idx="4">
                  <c:v>2.0091027308192451</c:v>
                </c:pt>
                <c:pt idx="5">
                  <c:v>1.6987522281639929</c:v>
                </c:pt>
                <c:pt idx="6">
                  <c:v>1.8613138686131383</c:v>
                </c:pt>
                <c:pt idx="7">
                  <c:v>1.050630391506304</c:v>
                </c:pt>
                <c:pt idx="8">
                  <c:v>2.6531126304426045</c:v>
                </c:pt>
                <c:pt idx="9">
                  <c:v>1.9845209159524115</c:v>
                </c:pt>
                <c:pt idx="10">
                  <c:v>1.0110010000909173</c:v>
                </c:pt>
                <c:pt idx="11">
                  <c:v>0.97093739863769046</c:v>
                </c:pt>
                <c:pt idx="12">
                  <c:v>1.2093511164393826</c:v>
                </c:pt>
                <c:pt idx="13">
                  <c:v>1.4801028529447777</c:v>
                </c:pt>
                <c:pt idx="14">
                  <c:v>1.1393549185909739</c:v>
                </c:pt>
                <c:pt idx="15">
                  <c:v>1.3610723948511929</c:v>
                </c:pt>
                <c:pt idx="16">
                  <c:v>2.3329947363560803</c:v>
                </c:pt>
                <c:pt idx="17">
                  <c:v>2.2289939192924266</c:v>
                </c:pt>
                <c:pt idx="18">
                  <c:v>1.6591016548463358</c:v>
                </c:pt>
                <c:pt idx="19">
                  <c:v>1.3016994041050538</c:v>
                </c:pt>
              </c:numCache>
            </c:numRef>
          </c:xVal>
          <c:yVal>
            <c:numRef>
              <c:f>'YPO-RI'!$R$6:$R$25</c:f>
              <c:numCache>
                <c:formatCode>General</c:formatCode>
                <c:ptCount val="20"/>
                <c:pt idx="0">
                  <c:v>2514.96</c:v>
                </c:pt>
                <c:pt idx="1">
                  <c:v>1467.6480000000001</c:v>
                </c:pt>
                <c:pt idx="2">
                  <c:v>1868.1432</c:v>
                </c:pt>
                <c:pt idx="3">
                  <c:v>3396.8088000000007</c:v>
                </c:pt>
                <c:pt idx="4">
                  <c:v>3140.6759999999999</c:v>
                </c:pt>
                <c:pt idx="5">
                  <c:v>1937.2584000000002</c:v>
                </c:pt>
                <c:pt idx="6">
                  <c:v>2591.8200000000002</c:v>
                </c:pt>
                <c:pt idx="7">
                  <c:v>2659.9440000000004</c:v>
                </c:pt>
                <c:pt idx="8">
                  <c:v>3715.9920000000002</c:v>
                </c:pt>
                <c:pt idx="9">
                  <c:v>2606.1840000000002</c:v>
                </c:pt>
                <c:pt idx="10">
                  <c:v>1868.16</c:v>
                </c:pt>
                <c:pt idx="11">
                  <c:v>2514.4560000000001</c:v>
                </c:pt>
                <c:pt idx="12">
                  <c:v>2711.5200000000004</c:v>
                </c:pt>
                <c:pt idx="13">
                  <c:v>2030.7839999999999</c:v>
                </c:pt>
                <c:pt idx="14">
                  <c:v>3091.8720000000003</c:v>
                </c:pt>
                <c:pt idx="15">
                  <c:v>2788.9679999999998</c:v>
                </c:pt>
                <c:pt idx="16">
                  <c:v>4244.3519999999999</c:v>
                </c:pt>
                <c:pt idx="17">
                  <c:v>2709.672</c:v>
                </c:pt>
                <c:pt idx="18">
                  <c:v>2947.5600000000004</c:v>
                </c:pt>
                <c:pt idx="19">
                  <c:v>1981.7280000000001</c:v>
                </c:pt>
              </c:numCache>
            </c:numRef>
          </c:yVal>
          <c:smooth val="0"/>
          <c:extLst>
            <c:ext xmlns:c16="http://schemas.microsoft.com/office/drawing/2014/chart" uri="{C3380CC4-5D6E-409C-BE32-E72D297353CC}">
              <c16:uniqueId val="{00000000-7FA4-47A5-BD0A-C5F4CEF2A227}"/>
            </c:ext>
          </c:extLst>
        </c:ser>
        <c:dLbls>
          <c:showLegendKey val="0"/>
          <c:showVal val="0"/>
          <c:showCatName val="0"/>
          <c:showSerName val="0"/>
          <c:showPercent val="0"/>
          <c:showBubbleSize val="0"/>
        </c:dLbls>
        <c:axId val="87455935"/>
        <c:axId val="87438879"/>
      </c:scatterChart>
      <c:valAx>
        <c:axId val="87455935"/>
        <c:scaling>
          <c:orientation val="minMax"/>
          <c:min val="0.5"/>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400" dirty="0"/>
                  <a:t>RI</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87438879"/>
        <c:crossesAt val="-750"/>
        <c:crossBetween val="midCat"/>
      </c:valAx>
      <c:valAx>
        <c:axId val="87438879"/>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Maximum</a:t>
                </a:r>
                <a:r>
                  <a:rPr lang="en-US" sz="1200" baseline="0"/>
                  <a:t> yield, Mg/ha</a:t>
                </a:r>
                <a:endParaRPr lang="en-US" sz="1200"/>
              </a:p>
            </c:rich>
          </c:tx>
          <c:layout>
            <c:manualLayout>
              <c:xMode val="edge"/>
              <c:yMode val="edge"/>
              <c:x val="7.1740005779056019E-4"/>
              <c:y val="0.13453006397908732"/>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87455935"/>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RI versus</a:t>
            </a:r>
            <a:r>
              <a:rPr lang="en-US" b="1" baseline="0"/>
              <a:t> YPO, 1992-2019</a:t>
            </a:r>
            <a:endParaRPr lang="en-US" b="1"/>
          </a:p>
        </c:rich>
      </c:tx>
      <c:layout>
        <c:manualLayout>
          <c:xMode val="edge"/>
          <c:yMode val="edge"/>
          <c:x val="0.27780555555555553"/>
          <c:y val="4.1666666666666664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281596726963677"/>
          <c:y val="6.5231481481481501E-2"/>
          <c:w val="0.81835918177207934"/>
          <c:h val="0.80790135608048996"/>
        </c:manualLayout>
      </c:layout>
      <c:scatterChart>
        <c:scatterStyle val="lineMarker"/>
        <c:varyColors val="0"/>
        <c:ser>
          <c:idx val="0"/>
          <c:order val="0"/>
          <c:spPr>
            <a:ln w="28575" cap="rnd">
              <a:noFill/>
              <a:round/>
            </a:ln>
            <a:effectLst/>
          </c:spPr>
          <c:marker>
            <c:symbol val="triangle"/>
            <c:size val="11"/>
            <c:spPr>
              <a:solidFill>
                <a:srgbClr val="FF0000"/>
              </a:solidFill>
              <a:ln w="9525">
                <a:solidFill>
                  <a:schemeClr val="tx1"/>
                </a:solidFill>
              </a:ln>
              <a:effectLst/>
            </c:spPr>
          </c:marker>
          <c:trendline>
            <c:spPr>
              <a:ln w="19050" cap="rnd">
                <a:solidFill>
                  <a:srgbClr val="FF0000"/>
                </a:solidFill>
                <a:prstDash val="sysDot"/>
              </a:ln>
              <a:effectLst/>
            </c:spPr>
            <c:trendlineType val="linear"/>
            <c:dispRSqr val="1"/>
            <c:dispEq val="1"/>
            <c:trendlineLbl>
              <c:layout>
                <c:manualLayout>
                  <c:x val="5.0784301568603139E-3"/>
                  <c:y val="0.36182159521726454"/>
                </c:manualLayout>
              </c:layout>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baseline="0" dirty="0"/>
                      <a:t>y = </a:t>
                    </a:r>
                    <a:r>
                      <a:rPr lang="en-US" baseline="0" dirty="0" smtClean="0"/>
                      <a:t>774.x </a:t>
                    </a:r>
                    <a:r>
                      <a:rPr lang="en-US" baseline="0" dirty="0"/>
                      <a:t>+ </a:t>
                    </a:r>
                    <a:r>
                      <a:rPr lang="en-US" sz="1000" b="1" baseline="0" dirty="0" smtClean="0"/>
                      <a:t>1774</a:t>
                    </a:r>
                    <a:r>
                      <a:rPr lang="en-US" sz="1000" b="1" baseline="0" dirty="0"/>
                      <a:t/>
                    </a:r>
                    <a:br>
                      <a:rPr lang="en-US" sz="1000" b="1" baseline="0" dirty="0"/>
                    </a:br>
                    <a:r>
                      <a:rPr lang="en-US" baseline="0" dirty="0"/>
                      <a:t>R² = 0.3106</a:t>
                    </a:r>
                    <a:endParaRPr lang="en-US" dirty="0"/>
                  </a:p>
                </c:rich>
              </c:tx>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'YPO-RI'!$V$26:$V$53</c:f>
              <c:numCache>
                <c:formatCode>General</c:formatCode>
                <c:ptCount val="28"/>
                <c:pt idx="0">
                  <c:v>2.1658775786269877</c:v>
                </c:pt>
                <c:pt idx="1">
                  <c:v>2.1174603174603175</c:v>
                </c:pt>
                <c:pt idx="2">
                  <c:v>4.0850831742568863</c:v>
                </c:pt>
                <c:pt idx="3">
                  <c:v>1.5638683319486868</c:v>
                </c:pt>
                <c:pt idx="4">
                  <c:v>2.1518626174100377</c:v>
                </c:pt>
                <c:pt idx="5">
                  <c:v>2.8269042996555025</c:v>
                </c:pt>
                <c:pt idx="6">
                  <c:v>1.9762607549951794</c:v>
                </c:pt>
                <c:pt idx="7">
                  <c:v>2.8161939738653992</c:v>
                </c:pt>
                <c:pt idx="8">
                  <c:v>1.6275229389330952</c:v>
                </c:pt>
                <c:pt idx="9">
                  <c:v>0.76899288473525151</c:v>
                </c:pt>
                <c:pt idx="10">
                  <c:v>1.2065161863742739</c:v>
                </c:pt>
                <c:pt idx="11">
                  <c:v>2.2286212899293791</c:v>
                </c:pt>
                <c:pt idx="12">
                  <c:v>3.0349999999999997</c:v>
                </c:pt>
                <c:pt idx="13">
                  <c:v>1.7886837293071496</c:v>
                </c:pt>
                <c:pt idx="14">
                  <c:v>1.183139534883721</c:v>
                </c:pt>
                <c:pt idx="15">
                  <c:v>1.2997416020671835</c:v>
                </c:pt>
                <c:pt idx="16">
                  <c:v>2.0889309366130555</c:v>
                </c:pt>
                <c:pt idx="17">
                  <c:v>3.1562229904926529</c:v>
                </c:pt>
                <c:pt idx="18">
                  <c:v>2.4055299539170512</c:v>
                </c:pt>
                <c:pt idx="19">
                  <c:v>1.6245001817520897</c:v>
                </c:pt>
                <c:pt idx="20">
                  <c:v>2.2615441448097524</c:v>
                </c:pt>
                <c:pt idx="21">
                  <c:v>1.7331594958713603</c:v>
                </c:pt>
                <c:pt idx="22">
                  <c:v>0.94763343403826783</c:v>
                </c:pt>
                <c:pt idx="23">
                  <c:v>1.4061732725359521</c:v>
                </c:pt>
                <c:pt idx="24">
                  <c:v>2.7675561797752808</c:v>
                </c:pt>
                <c:pt idx="25">
                  <c:v>4.4755755193711391</c:v>
                </c:pt>
                <c:pt idx="26">
                  <c:v>1.2304330552244735</c:v>
                </c:pt>
                <c:pt idx="27">
                  <c:v>2.4106296547054842</c:v>
                </c:pt>
              </c:numCache>
            </c:numRef>
          </c:xVal>
          <c:yVal>
            <c:numRef>
              <c:f>'YPO-RI'!$R$26:$R$53</c:f>
              <c:numCache>
                <c:formatCode>General</c:formatCode>
                <c:ptCount val="28"/>
                <c:pt idx="0">
                  <c:v>2603.8135200000006</c:v>
                </c:pt>
                <c:pt idx="1">
                  <c:v>2440.5796800000003</c:v>
                </c:pt>
                <c:pt idx="2">
                  <c:v>3045.1344000000008</c:v>
                </c:pt>
                <c:pt idx="3">
                  <c:v>3088.2654969600003</c:v>
                </c:pt>
                <c:pt idx="4">
                  <c:v>2604.8674176000004</c:v>
                </c:pt>
                <c:pt idx="5">
                  <c:v>3572.8653945600008</c:v>
                </c:pt>
                <c:pt idx="6">
                  <c:v>3780.1235875200005</c:v>
                </c:pt>
                <c:pt idx="7">
                  <c:v>3630.6120614400006</c:v>
                </c:pt>
                <c:pt idx="8">
                  <c:v>2647.4691398400005</c:v>
                </c:pt>
                <c:pt idx="9">
                  <c:v>1422.2450524799999</c:v>
                </c:pt>
                <c:pt idx="10">
                  <c:v>2951.1288038400003</c:v>
                </c:pt>
                <c:pt idx="11">
                  <c:v>5935.7140214400006</c:v>
                </c:pt>
                <c:pt idx="12">
                  <c:v>4079.0400000000004</c:v>
                </c:pt>
                <c:pt idx="13">
                  <c:v>2874.7855113600003</c:v>
                </c:pt>
                <c:pt idx="14">
                  <c:v>2735.0400000000004</c:v>
                </c:pt>
                <c:pt idx="15">
                  <c:v>3380.1600000000003</c:v>
                </c:pt>
                <c:pt idx="16">
                  <c:v>5935.1040000000003</c:v>
                </c:pt>
                <c:pt idx="17">
                  <c:v>4907.9520000000002</c:v>
                </c:pt>
                <c:pt idx="18">
                  <c:v>2104.7040000000002</c:v>
                </c:pt>
                <c:pt idx="19">
                  <c:v>3003.1679999999997</c:v>
                </c:pt>
                <c:pt idx="20">
                  <c:v>4113.9840000000004</c:v>
                </c:pt>
                <c:pt idx="21">
                  <c:v>2679.9360000000006</c:v>
                </c:pt>
                <c:pt idx="22">
                  <c:v>1897.056</c:v>
                </c:pt>
                <c:pt idx="23">
                  <c:v>2694.0480000000002</c:v>
                </c:pt>
                <c:pt idx="24">
                  <c:v>5296.7040000000006</c:v>
                </c:pt>
                <c:pt idx="25">
                  <c:v>5356.5119999999997</c:v>
                </c:pt>
                <c:pt idx="26">
                  <c:v>2081.1840000000002</c:v>
                </c:pt>
                <c:pt idx="27">
                  <c:v>4785.3119999999999</c:v>
                </c:pt>
              </c:numCache>
            </c:numRef>
          </c:yVal>
          <c:smooth val="0"/>
          <c:extLst>
            <c:ext xmlns:c16="http://schemas.microsoft.com/office/drawing/2014/chart" uri="{C3380CC4-5D6E-409C-BE32-E72D297353CC}">
              <c16:uniqueId val="{00000000-99A1-4B92-A88F-D3BC5B4CAC9E}"/>
            </c:ext>
          </c:extLst>
        </c:ser>
        <c:dLbls>
          <c:showLegendKey val="0"/>
          <c:showVal val="0"/>
          <c:showCatName val="0"/>
          <c:showSerName val="0"/>
          <c:showPercent val="0"/>
          <c:showBubbleSize val="0"/>
        </c:dLbls>
        <c:axId val="87455935"/>
        <c:axId val="87438879"/>
      </c:scatterChart>
      <c:valAx>
        <c:axId val="87455935"/>
        <c:scaling>
          <c:orientation val="minMax"/>
          <c:min val="0.5"/>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RI</a:t>
                </a:r>
              </a:p>
            </c:rich>
          </c:tx>
          <c:layout>
            <c:manualLayout>
              <c:xMode val="edge"/>
              <c:yMode val="edge"/>
              <c:x val="0.52768284826451028"/>
              <c:y val="0.9120330439412285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7438879"/>
        <c:crossesAt val="-750"/>
        <c:crossBetween val="midCat"/>
      </c:valAx>
      <c:valAx>
        <c:axId val="87438879"/>
        <c:scaling>
          <c:orientation val="minMax"/>
        </c:scaling>
        <c:delete val="0"/>
        <c:axPos val="l"/>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Maximum</a:t>
                </a:r>
                <a:r>
                  <a:rPr lang="en-US" sz="1100" baseline="0"/>
                  <a:t> yield, Mg/ha</a:t>
                </a:r>
                <a:endParaRPr lang="en-US" sz="1100"/>
              </a:p>
            </c:rich>
          </c:tx>
          <c:layout>
            <c:manualLayout>
              <c:xMode val="edge"/>
              <c:yMode val="edge"/>
              <c:x val="7.5679616982459309E-4"/>
              <c:y val="0.2150240015113653"/>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87455935"/>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7" tIns="46479" rIns="92957" bIns="46479" numCol="1" anchor="t" anchorCtr="0" compatLnSpc="1">
            <a:prstTxWarp prst="textNoShape">
              <a:avLst/>
            </a:prstTxWarp>
          </a:bodyPr>
          <a:lstStyle>
            <a:lvl1pPr defTabSz="928688">
              <a:defRPr sz="1200">
                <a:latin typeface="Arial" charset="0"/>
              </a:defRPr>
            </a:lvl1pPr>
          </a:lstStyle>
          <a:p>
            <a:pPr>
              <a:defRPr/>
            </a:pPr>
            <a:endParaRPr lang="en-US" altLang="en-US"/>
          </a:p>
        </p:txBody>
      </p:sp>
      <p:sp>
        <p:nvSpPr>
          <p:cNvPr id="8195" name="Rectangle 3"/>
          <p:cNvSpPr>
            <a:spLocks noGrp="1" noChangeArrowheads="1"/>
          </p:cNvSpPr>
          <p:nvPr>
            <p:ph type="dt" sz="quarter" idx="1"/>
          </p:nvPr>
        </p:nvSpPr>
        <p:spPr bwMode="auto">
          <a:xfrm>
            <a:off x="3971925"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7" tIns="46479" rIns="92957" bIns="46479" numCol="1" anchor="t" anchorCtr="0" compatLnSpc="1">
            <a:prstTxWarp prst="textNoShape">
              <a:avLst/>
            </a:prstTxWarp>
          </a:bodyPr>
          <a:lstStyle>
            <a:lvl1pPr algn="r" defTabSz="928688">
              <a:defRPr sz="1200">
                <a:latin typeface="Arial" charset="0"/>
              </a:defRPr>
            </a:lvl1pPr>
          </a:lstStyle>
          <a:p>
            <a:pPr>
              <a:defRPr/>
            </a:pPr>
            <a:endParaRPr lang="en-US" altLang="en-US"/>
          </a:p>
        </p:txBody>
      </p:sp>
      <p:sp>
        <p:nvSpPr>
          <p:cNvPr id="8196" name="Rectangle 4"/>
          <p:cNvSpPr>
            <a:spLocks noGrp="1" noChangeArrowheads="1"/>
          </p:cNvSpPr>
          <p:nvPr>
            <p:ph type="ftr" sz="quarter" idx="2"/>
          </p:nvPr>
        </p:nvSpPr>
        <p:spPr bwMode="auto">
          <a:xfrm>
            <a:off x="0"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7" tIns="46479" rIns="92957" bIns="46479" numCol="1" anchor="b" anchorCtr="0" compatLnSpc="1">
            <a:prstTxWarp prst="textNoShape">
              <a:avLst/>
            </a:prstTxWarp>
          </a:bodyPr>
          <a:lstStyle>
            <a:lvl1pPr defTabSz="928688">
              <a:defRPr sz="1200">
                <a:latin typeface="Arial" charset="0"/>
              </a:defRPr>
            </a:lvl1pPr>
          </a:lstStyle>
          <a:p>
            <a:pPr>
              <a:defRPr/>
            </a:pPr>
            <a:endParaRPr lang="en-US" altLang="en-US"/>
          </a:p>
        </p:txBody>
      </p:sp>
      <p:sp>
        <p:nvSpPr>
          <p:cNvPr id="8197" name="Rectangle 5"/>
          <p:cNvSpPr>
            <a:spLocks noGrp="1" noChangeArrowheads="1"/>
          </p:cNvSpPr>
          <p:nvPr>
            <p:ph type="sldNum" sz="quarter" idx="3"/>
          </p:nvPr>
        </p:nvSpPr>
        <p:spPr bwMode="auto">
          <a:xfrm>
            <a:off x="3971925"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7" tIns="46479" rIns="92957" bIns="46479" numCol="1" anchor="b" anchorCtr="0" compatLnSpc="1">
            <a:prstTxWarp prst="textNoShape">
              <a:avLst/>
            </a:prstTxWarp>
          </a:bodyPr>
          <a:lstStyle>
            <a:lvl1pPr algn="r" defTabSz="928688">
              <a:defRPr sz="1200"/>
            </a:lvl1pPr>
          </a:lstStyle>
          <a:p>
            <a:pPr>
              <a:defRPr/>
            </a:pPr>
            <a:fld id="{2812D590-B888-4B70-AF9E-BC6F3BAAA8B0}" type="slidenum">
              <a:rPr lang="en-US" altLang="en-US"/>
              <a:pPr>
                <a:defRPr/>
              </a:pPr>
              <a:t>‹#›</a:t>
            </a:fld>
            <a:endParaRPr lang="en-US" altLang="en-US"/>
          </a:p>
        </p:txBody>
      </p:sp>
    </p:spTree>
    <p:extLst>
      <p:ext uri="{BB962C8B-B14F-4D97-AF65-F5344CB8AC3E}">
        <p14:creationId xmlns:p14="http://schemas.microsoft.com/office/powerpoint/2010/main" val="7108985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t" anchorCtr="0" compatLnSpc="1">
            <a:prstTxWarp prst="textNoShape">
              <a:avLst/>
            </a:prstTxWarp>
          </a:bodyPr>
          <a:lstStyle>
            <a:lvl1pPr defTabSz="938213">
              <a:defRPr sz="1200">
                <a:latin typeface="Times New Roman" pitchFamily="18" charset="0"/>
              </a:defRPr>
            </a:lvl1pPr>
          </a:lstStyle>
          <a:p>
            <a:pPr>
              <a:defRPr/>
            </a:pPr>
            <a:endParaRPr lang="en-US" altLang="en-US"/>
          </a:p>
        </p:txBody>
      </p:sp>
      <p:sp>
        <p:nvSpPr>
          <p:cNvPr id="4099" name="Rectangle 3"/>
          <p:cNvSpPr>
            <a:spLocks noGrp="1" noChangeArrowheads="1"/>
          </p:cNvSpPr>
          <p:nvPr>
            <p:ph type="dt" idx="1"/>
          </p:nvPr>
        </p:nvSpPr>
        <p:spPr bwMode="auto">
          <a:xfrm>
            <a:off x="3971925" y="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t" anchorCtr="0" compatLnSpc="1">
            <a:prstTxWarp prst="textNoShape">
              <a:avLst/>
            </a:prstTxWarp>
          </a:bodyPr>
          <a:lstStyle>
            <a:lvl1pPr algn="r" defTabSz="938213">
              <a:defRPr sz="1200">
                <a:latin typeface="Times New Roman" pitchFamily="18" charset="0"/>
              </a:defRPr>
            </a:lvl1pPr>
          </a:lstStyle>
          <a:p>
            <a:pPr>
              <a:defRPr/>
            </a:pPr>
            <a:endParaRPr lang="en-US" altLang="en-US"/>
          </a:p>
        </p:txBody>
      </p:sp>
      <p:sp>
        <p:nvSpPr>
          <p:cNvPr id="2052" name="Rectangle 4"/>
          <p:cNvSpPr>
            <a:spLocks noGrp="1" noRot="1" noChangeAspect="1" noChangeArrowheads="1" noTextEdit="1"/>
          </p:cNvSpPr>
          <p:nvPr>
            <p:ph type="sldImg" idx="2"/>
          </p:nvPr>
        </p:nvSpPr>
        <p:spPr bwMode="auto">
          <a:xfrm>
            <a:off x="1187450" y="700088"/>
            <a:ext cx="4641850" cy="34813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35038" y="4416425"/>
            <a:ext cx="5140325" cy="417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4102" name="Rectangle 6"/>
          <p:cNvSpPr>
            <a:spLocks noGrp="1" noChangeArrowheads="1"/>
          </p:cNvSpPr>
          <p:nvPr>
            <p:ph type="ftr" sz="quarter" idx="4"/>
          </p:nvPr>
        </p:nvSpPr>
        <p:spPr bwMode="auto">
          <a:xfrm>
            <a:off x="0" y="883285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b" anchorCtr="0" compatLnSpc="1">
            <a:prstTxWarp prst="textNoShape">
              <a:avLst/>
            </a:prstTxWarp>
          </a:bodyPr>
          <a:lstStyle>
            <a:lvl1pPr defTabSz="938213">
              <a:defRPr sz="1200">
                <a:latin typeface="Times New Roman" pitchFamily="18" charset="0"/>
              </a:defRPr>
            </a:lvl1pPr>
          </a:lstStyle>
          <a:p>
            <a:pPr>
              <a:defRPr/>
            </a:pPr>
            <a:endParaRPr lang="en-US" altLang="en-US"/>
          </a:p>
        </p:txBody>
      </p:sp>
      <p:sp>
        <p:nvSpPr>
          <p:cNvPr id="4103" name="Rectangle 7"/>
          <p:cNvSpPr>
            <a:spLocks noGrp="1" noChangeArrowheads="1"/>
          </p:cNvSpPr>
          <p:nvPr>
            <p:ph type="sldNum" sz="quarter" idx="5"/>
          </p:nvPr>
        </p:nvSpPr>
        <p:spPr bwMode="auto">
          <a:xfrm>
            <a:off x="3971925" y="883285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b" anchorCtr="0" compatLnSpc="1">
            <a:prstTxWarp prst="textNoShape">
              <a:avLst/>
            </a:prstTxWarp>
          </a:bodyPr>
          <a:lstStyle>
            <a:lvl1pPr algn="r" defTabSz="938213">
              <a:defRPr sz="1200">
                <a:latin typeface="Times New Roman" panose="02020603050405020304" pitchFamily="18" charset="0"/>
              </a:defRPr>
            </a:lvl1pPr>
          </a:lstStyle>
          <a:p>
            <a:pPr>
              <a:defRPr/>
            </a:pPr>
            <a:fld id="{ED3191C3-32CE-45EE-83FA-8D457D70275F}" type="slidenum">
              <a:rPr lang="en-US" altLang="en-US"/>
              <a:pPr>
                <a:defRPr/>
              </a:pPr>
              <a:t>‹#›</a:t>
            </a:fld>
            <a:endParaRPr lang="en-US" altLang="en-US"/>
          </a:p>
        </p:txBody>
      </p:sp>
    </p:spTree>
    <p:extLst>
      <p:ext uri="{BB962C8B-B14F-4D97-AF65-F5344CB8AC3E}">
        <p14:creationId xmlns:p14="http://schemas.microsoft.com/office/powerpoint/2010/main" val="2085025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D3191C3-32CE-45EE-83FA-8D457D70275F}" type="slidenum">
              <a:rPr lang="en-US" altLang="en-US" smtClean="0"/>
              <a:pPr>
                <a:defRPr/>
              </a:pPr>
              <a:t>1</a:t>
            </a:fld>
            <a:endParaRPr lang="en-US" altLang="en-US"/>
          </a:p>
        </p:txBody>
      </p:sp>
    </p:spTree>
    <p:extLst>
      <p:ext uri="{BB962C8B-B14F-4D97-AF65-F5344CB8AC3E}">
        <p14:creationId xmlns:p14="http://schemas.microsoft.com/office/powerpoint/2010/main" val="3373061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D3191C3-32CE-45EE-83FA-8D457D70275F}" type="slidenum">
              <a:rPr lang="en-US" altLang="en-US" smtClean="0"/>
              <a:pPr>
                <a:defRPr/>
              </a:pPr>
              <a:t>14</a:t>
            </a:fld>
            <a:endParaRPr lang="en-US" altLang="en-US"/>
          </a:p>
        </p:txBody>
      </p:sp>
    </p:spTree>
    <p:extLst>
      <p:ext uri="{BB962C8B-B14F-4D97-AF65-F5344CB8AC3E}">
        <p14:creationId xmlns:p14="http://schemas.microsoft.com/office/powerpoint/2010/main" val="725679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D3191C3-32CE-45EE-83FA-8D457D70275F}" type="slidenum">
              <a:rPr lang="en-US" altLang="en-US" smtClean="0"/>
              <a:pPr>
                <a:defRPr/>
              </a:pPr>
              <a:t>21</a:t>
            </a:fld>
            <a:endParaRPr lang="en-US" altLang="en-US"/>
          </a:p>
        </p:txBody>
      </p:sp>
    </p:spTree>
    <p:extLst>
      <p:ext uri="{BB962C8B-B14F-4D97-AF65-F5344CB8AC3E}">
        <p14:creationId xmlns:p14="http://schemas.microsoft.com/office/powerpoint/2010/main" val="3071557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D3191C3-32CE-45EE-83FA-8D457D70275F}" type="slidenum">
              <a:rPr lang="en-US" altLang="en-US" smtClean="0"/>
              <a:pPr>
                <a:defRPr/>
              </a:pPr>
              <a:t>23</a:t>
            </a:fld>
            <a:endParaRPr lang="en-US" altLang="en-US"/>
          </a:p>
        </p:txBody>
      </p:sp>
    </p:spTree>
    <p:extLst>
      <p:ext uri="{BB962C8B-B14F-4D97-AF65-F5344CB8AC3E}">
        <p14:creationId xmlns:p14="http://schemas.microsoft.com/office/powerpoint/2010/main" val="1133936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4334933" y="1169931"/>
            <a:ext cx="4814835"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33400" y="533400"/>
            <a:ext cx="6154713" cy="3124201"/>
          </a:xfrm>
        </p:spPr>
        <p:txBody>
          <a:bodyPr anchor="b">
            <a:normAutofit/>
          </a:bodyPr>
          <a:lstStyle>
            <a:lvl1pPr algn="l">
              <a:defRPr sz="4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533400" y="3843868"/>
            <a:ext cx="4954250"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5868CA3-3C88-4A47-82C8-A629B20BC048}" type="slidenum">
              <a:rPr kumimoji="0" lang="en-US" altLang="en-US" sz="28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28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732820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smtClean="0"/>
              <a:t>Click to edit Master title style</a:t>
            </a:r>
            <a:endParaRPr lang="en-US" dirty="0"/>
          </a:p>
        </p:txBody>
      </p:sp>
      <p:sp>
        <p:nvSpPr>
          <p:cNvPr id="6" name="Picture Placeholder 2"/>
          <p:cNvSpPr>
            <a:spLocks noGrp="1" noChangeAspect="1"/>
          </p:cNvSpPr>
          <p:nvPr>
            <p:ph type="pic" idx="13"/>
          </p:nvPr>
        </p:nvSpPr>
        <p:spPr>
          <a:xfrm>
            <a:off x="533400" y="533400"/>
            <a:ext cx="80772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9" name="Text Placeholder 9"/>
          <p:cNvSpPr>
            <a:spLocks noGrp="1"/>
          </p:cNvSpPr>
          <p:nvPr>
            <p:ph type="body" sz="quarter" idx="14"/>
          </p:nvPr>
        </p:nvSpPr>
        <p:spPr>
          <a:xfrm>
            <a:off x="762002" y="3843867"/>
            <a:ext cx="7281332"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Date Placeholder 2"/>
          <p:cNvSpPr>
            <a:spLocks noGrp="1"/>
          </p:cNvSpPr>
          <p:nvPr>
            <p:ph type="dt" sz="half"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5A7BD5-DBD4-41E1-A87C-F8B524981B2C}" type="slidenum">
              <a:rPr kumimoji="0" lang="en-US" altLang="en-US" sz="28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28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665470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77200" cy="2895600"/>
          </a:xfrm>
        </p:spPr>
        <p:txBody>
          <a:bodyPr anchor="ctr">
            <a:normAutofit/>
          </a:bodyPr>
          <a:lstStyle>
            <a:lvl1pPr algn="l">
              <a:defRPr sz="2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33400" y="4114800"/>
            <a:ext cx="6383552"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5A7BD5-DBD4-41E1-A87C-F8B524981B2C}" type="slidenum">
              <a:rPr kumimoji="0" lang="en-US" altLang="en-US" sz="28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28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836979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283" y="533400"/>
            <a:ext cx="6859787" cy="2895600"/>
          </a:xfrm>
        </p:spPr>
        <p:txBody>
          <a:bodyPr anchor="ctr">
            <a:normAutofit/>
          </a:bodyPr>
          <a:lstStyle>
            <a:lvl1pPr algn="l">
              <a:defRPr sz="28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66800" y="3429000"/>
            <a:ext cx="6402467"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533400" y="4301070"/>
            <a:ext cx="6382361"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5A7BD5-DBD4-41E1-A87C-F8B524981B2C}" type="slidenum">
              <a:rPr kumimoji="0" lang="en-US" altLang="en-US" sz="28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28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t>
            </a:r>
          </a:p>
        </p:txBody>
      </p:sp>
    </p:spTree>
    <p:extLst>
      <p:ext uri="{BB962C8B-B14F-4D97-AF65-F5344CB8AC3E}">
        <p14:creationId xmlns:p14="http://schemas.microsoft.com/office/powerpoint/2010/main" val="324333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6382361" cy="1697400"/>
          </a:xfrm>
        </p:spPr>
        <p:txBody>
          <a:bodyPr anchor="b">
            <a:normAutofit/>
          </a:bodyPr>
          <a:lstStyle>
            <a:lvl1pPr algn="l">
              <a:defRPr sz="2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33400" y="5132980"/>
            <a:ext cx="6383552"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5A7BD5-DBD4-41E1-A87C-F8B524981B2C}" type="slidenum">
              <a:rPr kumimoji="0" lang="en-US" altLang="en-US" sz="28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28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365190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284" y="533400"/>
            <a:ext cx="6859786" cy="2895600"/>
          </a:xfrm>
        </p:spPr>
        <p:txBody>
          <a:bodyPr anchor="ctr">
            <a:normAutofit/>
          </a:bodyPr>
          <a:lstStyle>
            <a:lvl1pPr algn="l">
              <a:defRPr sz="28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533400" y="3886200"/>
            <a:ext cx="6382361"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533400" y="4953000"/>
            <a:ext cx="6382360"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5A7BD5-DBD4-41E1-A87C-F8B524981B2C}" type="slidenum">
              <a:rPr kumimoji="0" lang="en-US" altLang="en-US" sz="28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28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t>
            </a:r>
          </a:p>
        </p:txBody>
      </p:sp>
    </p:spTree>
    <p:extLst>
      <p:ext uri="{BB962C8B-B14F-4D97-AF65-F5344CB8AC3E}">
        <p14:creationId xmlns:p14="http://schemas.microsoft.com/office/powerpoint/2010/main" val="4130347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525658" cy="2895600"/>
          </a:xfrm>
        </p:spPr>
        <p:txBody>
          <a:bodyPr vert="horz" lIns="91440" tIns="45720" rIns="91440" bIns="45720" rtlCol="0" anchor="ctr">
            <a:normAutofit/>
          </a:bodyPr>
          <a:lstStyle>
            <a:lvl1pPr>
              <a:defRPr lang="en-US" sz="2800"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533400" y="3928534"/>
            <a:ext cx="6382361"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533400" y="4766735"/>
            <a:ext cx="6382360"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5A7BD5-DBD4-41E1-A87C-F8B524981B2C}" type="slidenum">
              <a:rPr kumimoji="0" lang="en-US" altLang="en-US" sz="28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28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8219626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lgn="l">
              <a:defRPr sz="280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3400" y="533401"/>
            <a:ext cx="6554867" cy="376767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8A269C6-E670-4C02-9F8B-E4FB4B7C5D96}" type="slidenum">
              <a:rPr kumimoji="0" lang="en-US" altLang="en-US" sz="28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28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9611145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533400"/>
            <a:ext cx="2044194" cy="4419600"/>
          </a:xfrm>
        </p:spPr>
        <p:txBody>
          <a:bodyPr vert="eaVert">
            <a:normAutofit/>
          </a:bodyPr>
          <a:lstStyle>
            <a:lvl1pPr>
              <a:defRPr sz="280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3400" y="533400"/>
            <a:ext cx="5850012" cy="54864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522970D-D47B-4CB6-8E58-3CB605E58F05}" type="slidenum">
              <a:rPr kumimoji="0" lang="en-US" altLang="en-US" sz="28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28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276375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533400" y="533400"/>
            <a:ext cx="6554867" cy="3767670"/>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FAB73BC-B049-4115-A692-8D63A059BFB8}" type="slidenum">
              <a:rPr kumimoji="0" lang="en-US" sz="28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28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61434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199"/>
            <a:ext cx="6402468" cy="2319867"/>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33400" y="4487333"/>
            <a:ext cx="6402467"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36368D8-09E1-4F08-9AF6-6AC15FF801CE}" type="slidenum">
              <a:rPr kumimoji="0" lang="en-US" altLang="en-US" sz="28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28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748687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smtClean="0"/>
              <a:t>Click to edit Master title style</a:t>
            </a:r>
            <a:endParaRPr lang="en-US" dirty="0"/>
          </a:p>
        </p:txBody>
      </p:sp>
      <p:sp>
        <p:nvSpPr>
          <p:cNvPr id="11" name="Content Placeholder 3"/>
          <p:cNvSpPr>
            <a:spLocks noGrp="1"/>
          </p:cNvSpPr>
          <p:nvPr>
            <p:ph sz="half" idx="13"/>
          </p:nvPr>
        </p:nvSpPr>
        <p:spPr>
          <a:xfrm>
            <a:off x="533400" y="533400"/>
            <a:ext cx="3949967" cy="3767667"/>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5"/>
          <p:cNvSpPr>
            <a:spLocks noGrp="1"/>
          </p:cNvSpPr>
          <p:nvPr>
            <p:ph sz="quarter" idx="4"/>
          </p:nvPr>
        </p:nvSpPr>
        <p:spPr>
          <a:xfrm>
            <a:off x="4662362" y="533400"/>
            <a:ext cx="3948238" cy="37592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E2401CD-EF8C-4F29-8DA7-431D605EF507}" type="slidenum">
              <a:rPr kumimoji="0" lang="en-US" altLang="en-US" sz="28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28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062933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smtClean="0"/>
              <a:t>Click to edit Master title style</a:t>
            </a:r>
            <a:endParaRPr lang="en-US" dirty="0"/>
          </a:p>
        </p:txBody>
      </p:sp>
      <p:sp>
        <p:nvSpPr>
          <p:cNvPr id="3" name="Text Placeholder 2"/>
          <p:cNvSpPr>
            <a:spLocks noGrp="1"/>
          </p:cNvSpPr>
          <p:nvPr>
            <p:ph type="body" idx="1"/>
          </p:nvPr>
        </p:nvSpPr>
        <p:spPr>
          <a:xfrm>
            <a:off x="762001" y="533400"/>
            <a:ext cx="3716866"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533399" y="1143000"/>
            <a:ext cx="3945467" cy="3158067"/>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55016" y="566738"/>
            <a:ext cx="3764051"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62362" y="1143000"/>
            <a:ext cx="3956705" cy="3149600"/>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D63F7E3-25E4-4E19-91D8-7C35D1669D13}" type="slidenum">
              <a:rPr kumimoji="0" lang="en-US" altLang="en-US" sz="28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28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843697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BEF709E-3D5C-4AED-A786-23D81712B7E0}" type="slidenum">
              <a:rPr kumimoji="0" lang="en-US" altLang="en-US" sz="28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28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248082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FAB73BC-B049-4115-A692-8D63A059BFB8}" type="slidenum">
              <a:rPr kumimoji="0" lang="en-US" sz="28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28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91693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18667" y="533400"/>
            <a:ext cx="3200400" cy="1524000"/>
          </a:xfrm>
        </p:spPr>
        <p:txBody>
          <a:bodyPr anchor="b">
            <a:normAutofit/>
          </a:bodyPr>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533399" y="533400"/>
            <a:ext cx="4438755" cy="54864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418667" y="2209802"/>
            <a:ext cx="32004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30C67CF-38EE-4B3F-86BB-648DABE95A1A}" type="slidenum">
              <a:rPr kumimoji="0" lang="en-US" altLang="en-US" sz="28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28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730319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95800" y="1447800"/>
            <a:ext cx="3563258" cy="1143000"/>
          </a:xfrm>
        </p:spPr>
        <p:txBody>
          <a:bodyPr anchor="b">
            <a:normAutofit/>
          </a:bodyPr>
          <a:lstStyle>
            <a:lvl1pPr algn="l">
              <a:defRPr sz="2400" b="0"/>
            </a:lvl1p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762000" y="914400"/>
            <a:ext cx="3280974"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496027" y="2743200"/>
            <a:ext cx="3564223"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a:xfrm>
            <a:off x="533400" y="6172200"/>
            <a:ext cx="5811724"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67FBB40-AF59-4CD1-AA0E-BD4110EC7F97}" type="slidenum">
              <a:rPr kumimoji="0" lang="en-US" altLang="en-US" sz="28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28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940718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97000"/>
                <a:hueMod val="92000"/>
                <a:satMod val="169000"/>
                <a:lumMod val="164000"/>
              </a:schemeClr>
            </a:gs>
            <a:gs pos="65000">
              <a:schemeClr val="bg2">
                <a:shade val="96000"/>
                <a:satMod val="120000"/>
                <a:lumMod val="90000"/>
              </a:schemeClr>
            </a:gs>
          </a:gsLst>
          <a:lin ang="612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6670675" y="3894667"/>
            <a:ext cx="2470456"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4495800"/>
            <a:ext cx="6554867" cy="1524000"/>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33400" y="533401"/>
            <a:ext cx="6554867" cy="3767670"/>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30245" y="6172203"/>
            <a:ext cx="1200463"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5" name="Footer Placeholder 4"/>
          <p:cNvSpPr>
            <a:spLocks noGrp="1"/>
          </p:cNvSpPr>
          <p:nvPr>
            <p:ph type="ftr" sz="quarter" idx="3"/>
          </p:nvPr>
        </p:nvSpPr>
        <p:spPr>
          <a:xfrm>
            <a:off x="533400" y="6172200"/>
            <a:ext cx="5811724"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4"/>
          </p:nvPr>
        </p:nvSpPr>
        <p:spPr>
          <a:xfrm>
            <a:off x="7774426" y="5578478"/>
            <a:ext cx="856907"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65A7BD5-DBD4-41E1-A87C-F8B524981B2C}" type="slidenum">
              <a:rPr kumimoji="0" lang="en-US" altLang="en-US" sz="28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2800" b="0" i="0" u="none" strike="noStrike" kern="1200" cap="none" spc="0" normalizeH="0" baseline="0" noProof="0">
              <a:ln>
                <a:noFill/>
              </a:ln>
              <a:solidFill>
                <a:srgbClr val="146194">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160380650"/>
      </p:ext>
    </p:extLst>
  </p:cSld>
  <p:clrMap bg1="dk1" tx1="lt1" bg2="dk2" tx2="lt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 id="2147483882" r:id="rId13"/>
    <p:sldLayoutId id="2147483883" r:id="rId14"/>
    <p:sldLayoutId id="2147483884" r:id="rId15"/>
    <p:sldLayoutId id="2147483885" r:id="rId16"/>
    <p:sldLayoutId id="2147483886"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allaboutscience.or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hyperlink" Target="https://doi.org/10.1130/0016-7606(1970)81%5b95:RIN%5d2.0.CO"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96143" y="2790825"/>
            <a:ext cx="6141911" cy="3822523"/>
          </a:xfrm>
          <a:prstGeom prst="rect">
            <a:avLst/>
          </a:prstGeom>
        </p:spPr>
      </p:pic>
      <p:sp>
        <p:nvSpPr>
          <p:cNvPr id="2" name="Title 1"/>
          <p:cNvSpPr>
            <a:spLocks noGrp="1"/>
          </p:cNvSpPr>
          <p:nvPr>
            <p:ph type="title"/>
          </p:nvPr>
        </p:nvSpPr>
        <p:spPr>
          <a:xfrm>
            <a:off x="396144" y="519027"/>
            <a:ext cx="6141911" cy="2271798"/>
          </a:xfr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vert="horz" lIns="91440" tIns="45720" rIns="91440" bIns="45720" rtlCol="0" anchor="ctr">
            <a:noAutofit/>
          </a:bodyPr>
          <a:lstStyle/>
          <a:p>
            <a:pPr algn="ctr" fontAlgn="base">
              <a:spcAft>
                <a:spcPct val="0"/>
              </a:spcAft>
            </a:pPr>
            <a:r>
              <a:rPr lang="en-US" sz="2400" dirty="0"/>
              <a:t>Unpredictable Nature of Environment on Nitrogen Supply and </a:t>
            </a:r>
            <a:r>
              <a:rPr lang="en-US" sz="2400" dirty="0" smtClean="0"/>
              <a:t>Demand</a:t>
            </a:r>
            <a:br>
              <a:rPr lang="en-US" sz="2400" dirty="0" smtClean="0"/>
            </a:br>
            <a:r>
              <a:rPr lang="en-US" sz="1600" dirty="0" smtClean="0"/>
              <a:t/>
            </a:r>
            <a:br>
              <a:rPr lang="en-US" sz="1600" dirty="0" smtClean="0"/>
            </a:br>
            <a:r>
              <a:rPr lang="en-US" sz="1600" dirty="0" smtClean="0"/>
              <a:t>Convention Center 303C </a:t>
            </a:r>
            <a:br>
              <a:rPr lang="en-US" sz="1600" dirty="0" smtClean="0"/>
            </a:br>
            <a:r>
              <a:rPr lang="en-US" sz="1600" dirty="0" smtClean="0"/>
              <a:t>November 13, 2019</a:t>
            </a:r>
            <a:br>
              <a:rPr lang="en-US" sz="1600" dirty="0" smtClean="0"/>
            </a:br>
            <a:r>
              <a:rPr lang="en-US" sz="1600" dirty="0" smtClean="0"/>
              <a:t>8:50 – 9:05</a:t>
            </a:r>
            <a:endParaRPr lang="en-US" sz="1600" b="1" dirty="0">
              <a:latin typeface="Verdana" panose="020B0604030504040204" pitchFamily="34" charset="0"/>
              <a:ea typeface="Verdana" panose="020B0604030504040204" pitchFamily="34" charset="0"/>
            </a:endParaRPr>
          </a:p>
        </p:txBody>
      </p:sp>
      <p:sp>
        <p:nvSpPr>
          <p:cNvPr id="13" name="TextBox 12"/>
          <p:cNvSpPr txBox="1"/>
          <p:nvPr/>
        </p:nvSpPr>
        <p:spPr>
          <a:xfrm>
            <a:off x="5539644" y="5774009"/>
            <a:ext cx="3304464" cy="623199"/>
          </a:xfrm>
          <a:prstGeom prst="rect">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vert="horz" lIns="91440" tIns="45720" rIns="91440" bIns="45720" rtlCol="0" anchor="ctr">
            <a:noAutofit/>
          </a:bodyPr>
          <a:lstStyle>
            <a:lvl1pPr algn="ctr" defTabSz="685800" eaLnBrk="1" latinLnBrk="0" hangingPunct="1">
              <a:lnSpc>
                <a:spcPct val="90000"/>
              </a:lnSpc>
              <a:buNone/>
              <a:defRPr sz="3300">
                <a:latin typeface="+mj-lt"/>
                <a:ea typeface="+mj-ea"/>
                <a:cs typeface="+mj-cs"/>
              </a:defRPr>
            </a:lvl1pPr>
          </a:lstStyle>
          <a:p>
            <a:r>
              <a:rPr lang="en-US" sz="2400" dirty="0"/>
              <a:t>nue.okstate.edu</a:t>
            </a:r>
          </a:p>
        </p:txBody>
      </p:sp>
      <p:pic>
        <p:nvPicPr>
          <p:cNvPr id="6" name="Picture 5"/>
          <p:cNvPicPr>
            <a:picLocks noChangeAspect="1"/>
          </p:cNvPicPr>
          <p:nvPr/>
        </p:nvPicPr>
        <p:blipFill>
          <a:blip r:embed="rId4"/>
          <a:stretch>
            <a:fillRect/>
          </a:stretch>
        </p:blipFill>
        <p:spPr>
          <a:xfrm>
            <a:off x="6840489" y="519027"/>
            <a:ext cx="1829884" cy="90030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8474239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3859659993"/>
              </p:ext>
            </p:extLst>
          </p:nvPr>
        </p:nvGraphicFramePr>
        <p:xfrm>
          <a:off x="1143000" y="933450"/>
          <a:ext cx="6762750" cy="4876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2197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488314658"/>
              </p:ext>
            </p:extLst>
          </p:nvPr>
        </p:nvGraphicFramePr>
        <p:xfrm>
          <a:off x="1009649" y="895349"/>
          <a:ext cx="7496175" cy="483870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42325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29028"/>
            <a:ext cx="9039225" cy="4351338"/>
          </a:xfrm>
        </p:spPr>
        <p:txBody>
          <a:bodyPr>
            <a:noAutofit/>
          </a:bodyPr>
          <a:lstStyle/>
          <a:p>
            <a:r>
              <a:rPr lang="en-US" sz="2400" dirty="0" err="1">
                <a:solidFill>
                  <a:schemeClr val="tx1"/>
                </a:solidFill>
              </a:rPr>
              <a:t>Gregor</a:t>
            </a:r>
            <a:r>
              <a:rPr lang="en-US" sz="2400" dirty="0">
                <a:solidFill>
                  <a:schemeClr val="tx1"/>
                </a:solidFill>
              </a:rPr>
              <a:t> Johann Mendel (1822 – 1884) </a:t>
            </a:r>
            <a:r>
              <a:rPr lang="en-US" sz="2400" dirty="0" smtClean="0">
                <a:solidFill>
                  <a:schemeClr val="tx1"/>
                </a:solidFill>
              </a:rPr>
              <a:t>Catholic </a:t>
            </a:r>
            <a:r>
              <a:rPr lang="en-US" sz="2400" dirty="0">
                <a:solidFill>
                  <a:schemeClr val="tx1"/>
                </a:solidFill>
              </a:rPr>
              <a:t>Augustinian </a:t>
            </a:r>
            <a:r>
              <a:rPr lang="en-US" sz="2400" dirty="0" smtClean="0">
                <a:solidFill>
                  <a:schemeClr val="tx1"/>
                </a:solidFill>
              </a:rPr>
              <a:t>Priest, founder </a:t>
            </a:r>
            <a:r>
              <a:rPr lang="en-US" sz="2400" dirty="0">
                <a:solidFill>
                  <a:schemeClr val="tx1"/>
                </a:solidFill>
              </a:rPr>
              <a:t>of the modern science of genetics (</a:t>
            </a:r>
            <a:r>
              <a:rPr lang="en-US" sz="2400" dirty="0" err="1">
                <a:solidFill>
                  <a:schemeClr val="tx1"/>
                </a:solidFill>
              </a:rPr>
              <a:t>Olby</a:t>
            </a:r>
            <a:r>
              <a:rPr lang="en-US" sz="2400" dirty="0">
                <a:solidFill>
                  <a:schemeClr val="tx1"/>
                </a:solidFill>
              </a:rPr>
              <a:t>, 1997</a:t>
            </a:r>
            <a:r>
              <a:rPr lang="en-US" sz="2400" dirty="0" smtClean="0">
                <a:solidFill>
                  <a:schemeClr val="tx1"/>
                </a:solidFill>
              </a:rPr>
              <a:t>)</a:t>
            </a:r>
          </a:p>
          <a:p>
            <a:r>
              <a:rPr lang="en-US" sz="2400" dirty="0" smtClean="0">
                <a:solidFill>
                  <a:schemeClr val="tx1"/>
                </a:solidFill>
              </a:rPr>
              <a:t>Discovered basic </a:t>
            </a:r>
            <a:r>
              <a:rPr lang="en-US" sz="2400" dirty="0">
                <a:solidFill>
                  <a:schemeClr val="tx1"/>
                </a:solidFill>
              </a:rPr>
              <a:t>principles of heredity </a:t>
            </a:r>
            <a:r>
              <a:rPr lang="en-US" sz="2400" dirty="0" smtClean="0">
                <a:solidFill>
                  <a:schemeClr val="tx1"/>
                </a:solidFill>
              </a:rPr>
              <a:t>via </a:t>
            </a:r>
            <a:r>
              <a:rPr lang="en-US" sz="2400" dirty="0">
                <a:solidFill>
                  <a:schemeClr val="tx1"/>
                </a:solidFill>
              </a:rPr>
              <a:t>experiments with peas (</a:t>
            </a:r>
            <a:r>
              <a:rPr lang="en-US" sz="2400" dirty="0" err="1">
                <a:solidFill>
                  <a:schemeClr val="tx1"/>
                </a:solidFill>
              </a:rPr>
              <a:t>Pisum</a:t>
            </a:r>
            <a:r>
              <a:rPr lang="en-US" sz="2400" dirty="0">
                <a:solidFill>
                  <a:schemeClr val="tx1"/>
                </a:solidFill>
              </a:rPr>
              <a:t> </a:t>
            </a:r>
            <a:r>
              <a:rPr lang="en-US" sz="2400" dirty="0" err="1">
                <a:solidFill>
                  <a:schemeClr val="tx1"/>
                </a:solidFill>
              </a:rPr>
              <a:t>sp</a:t>
            </a:r>
            <a:r>
              <a:rPr lang="en-US" sz="2400" dirty="0" smtClean="0">
                <a:solidFill>
                  <a:schemeClr val="tx1"/>
                </a:solidFill>
              </a:rPr>
              <a:t>), </a:t>
            </a:r>
            <a:r>
              <a:rPr lang="en-US" sz="2400" dirty="0">
                <a:solidFill>
                  <a:schemeClr val="tx1"/>
                </a:solidFill>
              </a:rPr>
              <a:t>suggested that this theory applied to </a:t>
            </a:r>
            <a:r>
              <a:rPr lang="en-US" sz="2400" u="sng" dirty="0">
                <a:solidFill>
                  <a:schemeClr val="tx1"/>
                </a:solidFill>
              </a:rPr>
              <a:t>all living </a:t>
            </a:r>
            <a:r>
              <a:rPr lang="en-US" sz="2400" u="sng" dirty="0" smtClean="0">
                <a:solidFill>
                  <a:schemeClr val="tx1"/>
                </a:solidFill>
              </a:rPr>
              <a:t>things</a:t>
            </a:r>
            <a:endParaRPr lang="en-US" sz="2400" dirty="0">
              <a:solidFill>
                <a:schemeClr val="tx1"/>
              </a:solidFill>
            </a:endParaRPr>
          </a:p>
          <a:p>
            <a:r>
              <a:rPr lang="en-US" sz="2400" dirty="0">
                <a:solidFill>
                  <a:schemeClr val="tx1"/>
                </a:solidFill>
              </a:rPr>
              <a:t>Mendel’s Law of Independent Assortment established that traits were passed on </a:t>
            </a:r>
            <a:r>
              <a:rPr lang="en-US" sz="2400" u="sng" dirty="0">
                <a:solidFill>
                  <a:schemeClr val="tx1"/>
                </a:solidFill>
              </a:rPr>
              <a:t>independently</a:t>
            </a:r>
            <a:r>
              <a:rPr lang="en-US" sz="2400" dirty="0">
                <a:solidFill>
                  <a:schemeClr val="tx1"/>
                </a:solidFill>
              </a:rPr>
              <a:t> of other traits from parent to offspring (Bateson, 2007). </a:t>
            </a:r>
          </a:p>
          <a:p>
            <a:r>
              <a:rPr lang="en-US" sz="2400" u="sng" dirty="0">
                <a:solidFill>
                  <a:schemeClr val="tx1"/>
                </a:solidFill>
              </a:rPr>
              <a:t>Random</a:t>
            </a:r>
            <a:r>
              <a:rPr lang="en-US" sz="2400" dirty="0">
                <a:solidFill>
                  <a:schemeClr val="tx1"/>
                </a:solidFill>
              </a:rPr>
              <a:t> </a:t>
            </a:r>
            <a:r>
              <a:rPr lang="en-US" sz="2400" dirty="0" smtClean="0">
                <a:solidFill>
                  <a:schemeClr val="tx1"/>
                </a:solidFill>
              </a:rPr>
              <a:t>helped explain </a:t>
            </a:r>
            <a:r>
              <a:rPr lang="en-US" sz="2400" dirty="0">
                <a:solidFill>
                  <a:schemeClr val="tx1"/>
                </a:solidFill>
              </a:rPr>
              <a:t>how traits were independently passed from parent to </a:t>
            </a:r>
            <a:r>
              <a:rPr lang="en-US" sz="2400" dirty="0" smtClean="0">
                <a:solidFill>
                  <a:schemeClr val="tx1"/>
                </a:solidFill>
              </a:rPr>
              <a:t>offspring</a:t>
            </a:r>
          </a:p>
          <a:p>
            <a:r>
              <a:rPr lang="en-US" sz="2400" dirty="0" smtClean="0">
                <a:solidFill>
                  <a:schemeClr val="tx1"/>
                </a:solidFill>
              </a:rPr>
              <a:t>Presence </a:t>
            </a:r>
            <a:r>
              <a:rPr lang="en-US" sz="2400" dirty="0">
                <a:solidFill>
                  <a:schemeClr val="tx1"/>
                </a:solidFill>
              </a:rPr>
              <a:t>of randomness in all biological </a:t>
            </a:r>
            <a:r>
              <a:rPr lang="en-US" sz="2400" dirty="0" smtClean="0">
                <a:solidFill>
                  <a:schemeClr val="tx1"/>
                </a:solidFill>
              </a:rPr>
              <a:t>systems</a:t>
            </a:r>
            <a:endParaRPr lang="en-US" sz="2400" dirty="0">
              <a:solidFill>
                <a:schemeClr val="tx1"/>
              </a:solidFill>
            </a:endParaRPr>
          </a:p>
          <a:p>
            <a:endParaRPr lang="en-US" sz="2400" dirty="0">
              <a:solidFill>
                <a:schemeClr val="tx1"/>
              </a:solidFill>
            </a:endParaRPr>
          </a:p>
        </p:txBody>
      </p:sp>
      <p:sp>
        <p:nvSpPr>
          <p:cNvPr id="4" name="TextBox 3"/>
          <p:cNvSpPr txBox="1"/>
          <p:nvPr/>
        </p:nvSpPr>
        <p:spPr>
          <a:xfrm>
            <a:off x="236713" y="5571417"/>
            <a:ext cx="6878462" cy="1015663"/>
          </a:xfrm>
          <a:prstGeom prst="rect">
            <a:avLst/>
          </a:prstGeom>
          <a:noFill/>
        </p:spPr>
        <p:txBody>
          <a:bodyPr wrap="square" rtlCol="0">
            <a:spAutoFit/>
          </a:bodyPr>
          <a:lstStyle/>
          <a:p>
            <a:r>
              <a:rPr lang="en-US" sz="1200" dirty="0" err="1"/>
              <a:t>Olby</a:t>
            </a:r>
            <a:r>
              <a:rPr lang="en-US" sz="1200" dirty="0"/>
              <a:t>, R.C., 1997. Mendel, </a:t>
            </a:r>
            <a:r>
              <a:rPr lang="en-US" sz="1200" dirty="0" err="1"/>
              <a:t>Mendelism</a:t>
            </a:r>
            <a:r>
              <a:rPr lang="en-US" sz="1200" dirty="0"/>
              <a:t> and genetics. Mendel-Web, URL: www. </a:t>
            </a:r>
            <a:r>
              <a:rPr lang="en-US" sz="1200" dirty="0" err="1"/>
              <a:t>netspace</a:t>
            </a:r>
            <a:r>
              <a:rPr lang="en-US" sz="1200" dirty="0"/>
              <a:t>. org/</a:t>
            </a:r>
            <a:r>
              <a:rPr lang="en-US" sz="1200" dirty="0" err="1"/>
              <a:t>MendelWeb</a:t>
            </a:r>
            <a:r>
              <a:rPr lang="en-US" sz="1200" dirty="0"/>
              <a:t>/</a:t>
            </a:r>
            <a:r>
              <a:rPr lang="en-US" sz="1200" dirty="0" err="1"/>
              <a:t>MWolby</a:t>
            </a:r>
            <a:r>
              <a:rPr lang="en-US" sz="1200" dirty="0"/>
              <a:t>. intro. html</a:t>
            </a:r>
            <a:r>
              <a:rPr lang="en-US" sz="1200" dirty="0" smtClean="0"/>
              <a:t>.</a:t>
            </a:r>
          </a:p>
          <a:p>
            <a:endParaRPr lang="en-US" sz="1200" dirty="0"/>
          </a:p>
          <a:p>
            <a:r>
              <a:rPr lang="en-US" sz="1200" dirty="0"/>
              <a:t>Bateson, W., 2007. Mendel's principles of heredity. </a:t>
            </a:r>
            <a:r>
              <a:rPr lang="en-US" sz="1200" dirty="0" err="1"/>
              <a:t>Cosimo</a:t>
            </a:r>
            <a:r>
              <a:rPr lang="en-US" sz="1200" dirty="0"/>
              <a:t>, Inc</a:t>
            </a:r>
            <a:r>
              <a:rPr lang="en-US" sz="1200" dirty="0" smtClean="0"/>
              <a:t>.</a:t>
            </a:r>
          </a:p>
          <a:p>
            <a:r>
              <a:rPr lang="en-US" sz="1200" dirty="0" smtClean="0"/>
              <a:t>Georges Lemaitre</a:t>
            </a:r>
            <a:endParaRPr lang="en-US" sz="1200" dirty="0"/>
          </a:p>
        </p:txBody>
      </p:sp>
      <p:pic>
        <p:nvPicPr>
          <p:cNvPr id="2" name="Picture 1"/>
          <p:cNvPicPr>
            <a:picLocks noChangeAspect="1"/>
          </p:cNvPicPr>
          <p:nvPr/>
        </p:nvPicPr>
        <p:blipFill>
          <a:blip r:embed="rId2"/>
          <a:stretch>
            <a:fillRect/>
          </a:stretch>
        </p:blipFill>
        <p:spPr>
          <a:xfrm>
            <a:off x="7254816" y="4697249"/>
            <a:ext cx="1670109" cy="2004131"/>
          </a:xfrm>
          <a:prstGeom prst="rect">
            <a:avLst/>
          </a:prstGeom>
        </p:spPr>
      </p:pic>
    </p:spTree>
    <p:extLst>
      <p:ext uri="{BB962C8B-B14F-4D97-AF65-F5344CB8AC3E}">
        <p14:creationId xmlns:p14="http://schemas.microsoft.com/office/powerpoint/2010/main" val="28234949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52750" y="3524250"/>
            <a:ext cx="6191250" cy="3333750"/>
          </a:xfrm>
          <a:prstGeom prst="rect">
            <a:avLst/>
          </a:prstGeom>
        </p:spPr>
      </p:pic>
      <p:sp>
        <p:nvSpPr>
          <p:cNvPr id="3" name="Content Placeholder 2"/>
          <p:cNvSpPr>
            <a:spLocks noGrp="1"/>
          </p:cNvSpPr>
          <p:nvPr>
            <p:ph idx="1"/>
          </p:nvPr>
        </p:nvSpPr>
        <p:spPr>
          <a:xfrm>
            <a:off x="200025" y="0"/>
            <a:ext cx="8772525" cy="3772252"/>
          </a:xfrm>
        </p:spPr>
        <p:txBody>
          <a:bodyPr>
            <a:noAutofit/>
          </a:bodyPr>
          <a:lstStyle/>
          <a:p>
            <a:r>
              <a:rPr lang="en-US" sz="2400" dirty="0" smtClean="0">
                <a:solidFill>
                  <a:schemeClr val="tx1"/>
                </a:solidFill>
              </a:rPr>
              <a:t>Yield </a:t>
            </a:r>
            <a:r>
              <a:rPr lang="en-US" sz="2400" dirty="0">
                <a:solidFill>
                  <a:schemeClr val="tx1"/>
                </a:solidFill>
              </a:rPr>
              <a:t>level from one year to the next was documented to be </a:t>
            </a:r>
            <a:r>
              <a:rPr lang="en-US" sz="2400" u="sng" dirty="0">
                <a:solidFill>
                  <a:schemeClr val="tx1"/>
                </a:solidFill>
              </a:rPr>
              <a:t>random</a:t>
            </a:r>
            <a:r>
              <a:rPr lang="en-US" sz="2400" dirty="0">
                <a:solidFill>
                  <a:schemeClr val="tx1"/>
                </a:solidFill>
              </a:rPr>
              <a:t> and unpredictable, while the response to fertilizer </a:t>
            </a:r>
            <a:r>
              <a:rPr lang="en-US" sz="2400" dirty="0" smtClean="0">
                <a:solidFill>
                  <a:schemeClr val="tx1"/>
                </a:solidFill>
              </a:rPr>
              <a:t>N </a:t>
            </a:r>
            <a:r>
              <a:rPr lang="en-US" sz="2400" dirty="0">
                <a:solidFill>
                  <a:schemeClr val="tx1"/>
                </a:solidFill>
              </a:rPr>
              <a:t>year to year was also random (</a:t>
            </a:r>
            <a:r>
              <a:rPr lang="en-US" sz="2400" dirty="0" smtClean="0">
                <a:solidFill>
                  <a:schemeClr val="tx1"/>
                </a:solidFill>
              </a:rPr>
              <a:t>Dhital 2016, Lamb </a:t>
            </a:r>
            <a:r>
              <a:rPr lang="en-US" sz="2400" dirty="0">
                <a:solidFill>
                  <a:schemeClr val="tx1"/>
                </a:solidFill>
              </a:rPr>
              <a:t>et al., 1997</a:t>
            </a:r>
            <a:r>
              <a:rPr lang="en-US" sz="2400" dirty="0" smtClean="0">
                <a:solidFill>
                  <a:schemeClr val="tx1"/>
                </a:solidFill>
              </a:rPr>
              <a:t>)</a:t>
            </a:r>
            <a:endParaRPr lang="en-US" sz="2400" dirty="0">
              <a:solidFill>
                <a:schemeClr val="tx1"/>
              </a:solidFill>
            </a:endParaRPr>
          </a:p>
          <a:p>
            <a:r>
              <a:rPr lang="en-US" sz="2400" dirty="0" smtClean="0">
                <a:solidFill>
                  <a:schemeClr val="tx1"/>
                </a:solidFill>
              </a:rPr>
              <a:t>Because </a:t>
            </a:r>
            <a:r>
              <a:rPr lang="en-US" sz="2400" dirty="0">
                <a:solidFill>
                  <a:schemeClr val="tx1"/>
                </a:solidFill>
              </a:rPr>
              <a:t>both affect the demand for fertilizer </a:t>
            </a:r>
            <a:r>
              <a:rPr lang="en-US" sz="2400" dirty="0" smtClean="0">
                <a:solidFill>
                  <a:schemeClr val="tx1"/>
                </a:solidFill>
              </a:rPr>
              <a:t>N (yield level and N response), </a:t>
            </a:r>
            <a:r>
              <a:rPr lang="en-US" sz="2400" u="sng" dirty="0">
                <a:solidFill>
                  <a:schemeClr val="tx1"/>
                </a:solidFill>
              </a:rPr>
              <a:t>independent estimates of both</a:t>
            </a:r>
            <a:r>
              <a:rPr lang="en-US" sz="2400" dirty="0">
                <a:solidFill>
                  <a:schemeClr val="tx1"/>
                </a:solidFill>
              </a:rPr>
              <a:t> were suggested to calculate realistic in-season fertilizer N </a:t>
            </a:r>
            <a:r>
              <a:rPr lang="en-US" sz="2400" dirty="0" smtClean="0">
                <a:solidFill>
                  <a:schemeClr val="tx1"/>
                </a:solidFill>
              </a:rPr>
              <a:t>rates (</a:t>
            </a:r>
            <a:r>
              <a:rPr lang="en-US" sz="2400" dirty="0" err="1" smtClean="0">
                <a:solidFill>
                  <a:schemeClr val="tx1"/>
                </a:solidFill>
              </a:rPr>
              <a:t>Agron</a:t>
            </a:r>
            <a:r>
              <a:rPr lang="en-US" sz="2400" dirty="0" smtClean="0">
                <a:solidFill>
                  <a:schemeClr val="tx1"/>
                </a:solidFill>
              </a:rPr>
              <a:t> J. 2013 (105)  </a:t>
            </a:r>
            <a:endParaRPr lang="en-US" sz="2400" dirty="0">
              <a:solidFill>
                <a:schemeClr val="tx1"/>
              </a:solidFill>
            </a:endParaRPr>
          </a:p>
        </p:txBody>
      </p:sp>
      <p:sp>
        <p:nvSpPr>
          <p:cNvPr id="4" name="TextBox 3"/>
          <p:cNvSpPr txBox="1"/>
          <p:nvPr/>
        </p:nvSpPr>
        <p:spPr>
          <a:xfrm>
            <a:off x="200025" y="5556606"/>
            <a:ext cx="8858250" cy="1061829"/>
          </a:xfrm>
          <a:prstGeom prst="rect">
            <a:avLst/>
          </a:prstGeom>
          <a:noFill/>
        </p:spPr>
        <p:txBody>
          <a:bodyPr wrap="square" rtlCol="0">
            <a:spAutoFit/>
          </a:bodyPr>
          <a:lstStyle/>
          <a:p>
            <a:r>
              <a:rPr lang="en-US" sz="900" dirty="0"/>
              <a:t>Dhital, S., and W. R. Raun. 2016. Variability in Optimum Nitrogen Rates for Maize. </a:t>
            </a:r>
            <a:r>
              <a:rPr lang="en-US" sz="900" dirty="0" err="1"/>
              <a:t>Agron</a:t>
            </a:r>
            <a:r>
              <a:rPr lang="en-US" sz="900" dirty="0"/>
              <a:t>. J. 108:2165-2173. </a:t>
            </a:r>
            <a:r>
              <a:rPr lang="en-US" sz="900" dirty="0" smtClean="0"/>
              <a:t>doi:10.2134/agronj2016.03.0139</a:t>
            </a:r>
          </a:p>
          <a:p>
            <a:endParaRPr lang="en-US" sz="900" dirty="0"/>
          </a:p>
          <a:p>
            <a:r>
              <a:rPr lang="en-US" sz="900" dirty="0"/>
              <a:t>Lamb, J. A., R. H. Dowdy, J. L. Anderson, and G. W. </a:t>
            </a:r>
            <a:r>
              <a:rPr lang="en-US" sz="900" dirty="0" err="1"/>
              <a:t>Rehm</a:t>
            </a:r>
            <a:r>
              <a:rPr lang="en-US" sz="900" dirty="0"/>
              <a:t>. 1997. Spatial and Temporal Stability of Corn Grain Yields. J. Prod. Agric. 10:410-414. doi:10.2134/jpa1997.0410</a:t>
            </a:r>
            <a:r>
              <a:rPr lang="en-US" sz="900" dirty="0" smtClean="0"/>
              <a:t>.</a:t>
            </a:r>
          </a:p>
          <a:p>
            <a:endParaRPr lang="en-US" sz="900" dirty="0"/>
          </a:p>
          <a:p>
            <a:r>
              <a:rPr lang="en-US" sz="900" dirty="0" smtClean="0"/>
              <a:t>Arnall</a:t>
            </a:r>
            <a:r>
              <a:rPr lang="en-US" sz="900" dirty="0"/>
              <a:t>, D.B., A.P. </a:t>
            </a:r>
            <a:r>
              <a:rPr lang="en-US" sz="900" dirty="0" err="1"/>
              <a:t>Mallarino</a:t>
            </a:r>
            <a:r>
              <a:rPr lang="en-US" sz="900" dirty="0"/>
              <a:t>, M.D. Ruark, G.E. Varvel, J.B. Solie, M.L. Stone, J. L. Mullock, R.K. Taylor, and W.R. Raun*. 2013. Relationship between grain crop yield potential and nitrogen response.  </a:t>
            </a:r>
            <a:r>
              <a:rPr lang="en-US" sz="900" dirty="0" err="1"/>
              <a:t>Agron</a:t>
            </a:r>
            <a:r>
              <a:rPr lang="en-US" sz="900" dirty="0"/>
              <a:t>. J. </a:t>
            </a:r>
            <a:r>
              <a:rPr lang="en-US" sz="900" dirty="0" smtClean="0"/>
              <a:t>105:1335–1344</a:t>
            </a:r>
            <a:endParaRPr lang="en-US" sz="900" dirty="0"/>
          </a:p>
        </p:txBody>
      </p:sp>
    </p:spTree>
    <p:extLst>
      <p:ext uri="{BB962C8B-B14F-4D97-AF65-F5344CB8AC3E}">
        <p14:creationId xmlns:p14="http://schemas.microsoft.com/office/powerpoint/2010/main" val="27929912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9075" y="950884"/>
            <a:ext cx="4619625" cy="4834820"/>
          </a:xfrm>
        </p:spPr>
        <p:txBody>
          <a:bodyPr>
            <a:noAutofit/>
          </a:bodyPr>
          <a:lstStyle/>
          <a:p>
            <a:r>
              <a:rPr lang="en-US" b="1" u="sng" dirty="0">
                <a:solidFill>
                  <a:schemeClr val="tx1"/>
                </a:solidFill>
              </a:rPr>
              <a:t>Entropy and Randomness</a:t>
            </a:r>
            <a:endParaRPr lang="en-US" dirty="0">
              <a:solidFill>
                <a:schemeClr val="tx1"/>
              </a:solidFill>
            </a:endParaRPr>
          </a:p>
          <a:p>
            <a:r>
              <a:rPr lang="en-US" dirty="0" smtClean="0">
                <a:solidFill>
                  <a:schemeClr val="tx1"/>
                </a:solidFill>
              </a:rPr>
              <a:t>Mann </a:t>
            </a:r>
            <a:r>
              <a:rPr lang="en-US" dirty="0">
                <a:solidFill>
                  <a:schemeClr val="tx1"/>
                </a:solidFill>
              </a:rPr>
              <a:t>(1970) recognized randomness in fundamental biological processes and organic </a:t>
            </a:r>
            <a:r>
              <a:rPr lang="en-US" dirty="0" smtClean="0">
                <a:solidFill>
                  <a:schemeClr val="tx1"/>
                </a:solidFill>
              </a:rPr>
              <a:t>evolution</a:t>
            </a:r>
          </a:p>
          <a:p>
            <a:r>
              <a:rPr lang="en-US" dirty="0" smtClean="0">
                <a:solidFill>
                  <a:schemeClr val="tx1"/>
                </a:solidFill>
              </a:rPr>
              <a:t>Entropy </a:t>
            </a:r>
            <a:r>
              <a:rPr lang="en-US" dirty="0">
                <a:solidFill>
                  <a:schemeClr val="tx1"/>
                </a:solidFill>
              </a:rPr>
              <a:t>is </a:t>
            </a:r>
            <a:r>
              <a:rPr lang="en-US" dirty="0" smtClean="0">
                <a:solidFill>
                  <a:schemeClr val="tx1"/>
                </a:solidFill>
              </a:rPr>
              <a:t>a </a:t>
            </a:r>
            <a:r>
              <a:rPr lang="en-US" dirty="0">
                <a:solidFill>
                  <a:schemeClr val="tx1"/>
                </a:solidFill>
              </a:rPr>
              <a:t>gauge of randomness or chaos within a closed system. As usable energy is irretrievably lost, disorganization, randomness, and chaos increase (</a:t>
            </a:r>
            <a:r>
              <a:rPr lang="en-US" u="sng" dirty="0">
                <a:solidFill>
                  <a:schemeClr val="tx1"/>
                </a:solidFill>
                <a:hlinkClick r:id="rId3"/>
              </a:rPr>
              <a:t>https://</a:t>
            </a:r>
            <a:r>
              <a:rPr lang="en-US" u="sng" dirty="0" smtClean="0">
                <a:solidFill>
                  <a:schemeClr val="tx1"/>
                </a:solidFill>
                <a:hlinkClick r:id="rId3"/>
              </a:rPr>
              <a:t>www.allaboutscience.org</a:t>
            </a:r>
            <a:r>
              <a:rPr lang="en-US" u="sng" dirty="0" smtClean="0">
                <a:solidFill>
                  <a:schemeClr val="tx1"/>
                </a:solidFill>
              </a:rPr>
              <a:t>)</a:t>
            </a:r>
            <a:endParaRPr lang="en-US" dirty="0" smtClean="0">
              <a:solidFill>
                <a:schemeClr val="tx1"/>
              </a:solidFill>
            </a:endParaRPr>
          </a:p>
          <a:p>
            <a:r>
              <a:rPr lang="en-US" dirty="0" smtClean="0">
                <a:solidFill>
                  <a:schemeClr val="tx1"/>
                </a:solidFill>
              </a:rPr>
              <a:t>Second </a:t>
            </a:r>
            <a:r>
              <a:rPr lang="en-US" dirty="0">
                <a:solidFill>
                  <a:schemeClr val="tx1"/>
                </a:solidFill>
              </a:rPr>
              <a:t>law of </a:t>
            </a:r>
            <a:r>
              <a:rPr lang="en-US" dirty="0" smtClean="0">
                <a:solidFill>
                  <a:schemeClr val="tx1"/>
                </a:solidFill>
              </a:rPr>
              <a:t>thermodynamics: </a:t>
            </a:r>
            <a:r>
              <a:rPr lang="en-US" u="sng" dirty="0" smtClean="0">
                <a:solidFill>
                  <a:schemeClr val="tx1"/>
                </a:solidFill>
              </a:rPr>
              <a:t>total </a:t>
            </a:r>
            <a:r>
              <a:rPr lang="en-US" u="sng" dirty="0">
                <a:solidFill>
                  <a:schemeClr val="tx1"/>
                </a:solidFill>
              </a:rPr>
              <a:t>entropy </a:t>
            </a:r>
            <a:r>
              <a:rPr lang="en-US" u="sng" dirty="0" smtClean="0">
                <a:solidFill>
                  <a:schemeClr val="tx1"/>
                </a:solidFill>
              </a:rPr>
              <a:t>(disorder or randomness) of </a:t>
            </a:r>
            <a:r>
              <a:rPr lang="en-US" u="sng" dirty="0">
                <a:solidFill>
                  <a:schemeClr val="tx1"/>
                </a:solidFill>
              </a:rPr>
              <a:t>an isolated system can never decrease over </a:t>
            </a:r>
            <a:r>
              <a:rPr lang="en-US" u="sng" dirty="0" smtClean="0">
                <a:solidFill>
                  <a:schemeClr val="tx1"/>
                </a:solidFill>
              </a:rPr>
              <a:t>time (</a:t>
            </a:r>
            <a:r>
              <a:rPr lang="en-US" dirty="0" smtClean="0">
                <a:solidFill>
                  <a:schemeClr val="tx1"/>
                </a:solidFill>
              </a:rPr>
              <a:t>Costa </a:t>
            </a:r>
            <a:r>
              <a:rPr lang="en-US" dirty="0">
                <a:solidFill>
                  <a:schemeClr val="tx1"/>
                </a:solidFill>
              </a:rPr>
              <a:t>et al., 2002). </a:t>
            </a:r>
          </a:p>
        </p:txBody>
      </p:sp>
      <p:sp>
        <p:nvSpPr>
          <p:cNvPr id="4" name="TextBox 3"/>
          <p:cNvSpPr txBox="1"/>
          <p:nvPr/>
        </p:nvSpPr>
        <p:spPr>
          <a:xfrm>
            <a:off x="5210175" y="3460865"/>
            <a:ext cx="3619500" cy="1169551"/>
          </a:xfrm>
          <a:prstGeom prst="rect">
            <a:avLst/>
          </a:prstGeom>
          <a:noFill/>
        </p:spPr>
        <p:txBody>
          <a:bodyPr wrap="square" rtlCol="0">
            <a:spAutoFit/>
          </a:bodyPr>
          <a:lstStyle/>
          <a:p>
            <a:r>
              <a:rPr lang="en-US" sz="1000" dirty="0"/>
              <a:t>Mann, J. C. (1970).  Randomness in Nature. GSA Bulletin ; 81 (1): 95–104. </a:t>
            </a:r>
            <a:r>
              <a:rPr lang="en-US" sz="1000" dirty="0" err="1"/>
              <a:t>doi</a:t>
            </a:r>
            <a:r>
              <a:rPr lang="en-US" sz="1000" dirty="0"/>
              <a:t>: </a:t>
            </a:r>
            <a:r>
              <a:rPr lang="en-US" sz="1000" dirty="0">
                <a:hlinkClick r:id="rId4"/>
              </a:rPr>
              <a:t>https://</a:t>
            </a:r>
            <a:r>
              <a:rPr lang="en-US" sz="1000" dirty="0" smtClean="0">
                <a:hlinkClick r:id="rId4"/>
              </a:rPr>
              <a:t>doi.org/10.1130/0016-7606(1970)81[95:RIN]2.0.CO</a:t>
            </a:r>
            <a:endParaRPr lang="en-US" sz="1000" dirty="0" smtClean="0"/>
          </a:p>
          <a:p>
            <a:endParaRPr lang="en-US" sz="1000" dirty="0"/>
          </a:p>
          <a:p>
            <a:r>
              <a:rPr lang="en-US" sz="1000" dirty="0"/>
              <a:t>Costa, M., A. L. Goldberger, and C.K. Peng. 2002. Multiscale entropy analysis of complex physiologic time series. Physical Review Letters: 89(6) 68-102</a:t>
            </a:r>
            <a:r>
              <a:rPr lang="en-US" sz="1000" dirty="0" smtClean="0"/>
              <a:t>.</a:t>
            </a:r>
            <a:endParaRPr lang="en-US" sz="1000" dirty="0"/>
          </a:p>
        </p:txBody>
      </p:sp>
      <p:pic>
        <p:nvPicPr>
          <p:cNvPr id="5" name="Picture 4"/>
          <p:cNvPicPr>
            <a:picLocks noChangeAspect="1"/>
          </p:cNvPicPr>
          <p:nvPr/>
        </p:nvPicPr>
        <p:blipFill>
          <a:blip r:embed="rId5"/>
          <a:stretch>
            <a:fillRect/>
          </a:stretch>
        </p:blipFill>
        <p:spPr>
          <a:xfrm>
            <a:off x="4763064" y="76200"/>
            <a:ext cx="4247585" cy="2828926"/>
          </a:xfrm>
          <a:prstGeom prst="rect">
            <a:avLst/>
          </a:prstGeom>
        </p:spPr>
      </p:pic>
    </p:spTree>
    <p:extLst>
      <p:ext uri="{BB962C8B-B14F-4D97-AF65-F5344CB8AC3E}">
        <p14:creationId xmlns:p14="http://schemas.microsoft.com/office/powerpoint/2010/main" val="39505225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29058" y="0"/>
            <a:ext cx="5414942" cy="3524250"/>
          </a:xfrm>
          <a:prstGeom prst="rect">
            <a:avLst/>
          </a:prstGeom>
        </p:spPr>
      </p:pic>
      <p:sp>
        <p:nvSpPr>
          <p:cNvPr id="3" name="Content Placeholder 2"/>
          <p:cNvSpPr>
            <a:spLocks noGrp="1"/>
          </p:cNvSpPr>
          <p:nvPr>
            <p:ph idx="1"/>
          </p:nvPr>
        </p:nvSpPr>
        <p:spPr>
          <a:xfrm>
            <a:off x="152400" y="1231812"/>
            <a:ext cx="3576658" cy="4351338"/>
          </a:xfrm>
        </p:spPr>
        <p:txBody>
          <a:bodyPr>
            <a:noAutofit/>
          </a:bodyPr>
          <a:lstStyle/>
          <a:p>
            <a:r>
              <a:rPr lang="en-US" sz="2400" dirty="0" err="1">
                <a:solidFill>
                  <a:schemeClr val="tx1"/>
                </a:solidFill>
              </a:rPr>
              <a:t>Heams</a:t>
            </a:r>
            <a:r>
              <a:rPr lang="en-US" sz="2400" dirty="0">
                <a:solidFill>
                  <a:schemeClr val="tx1"/>
                </a:solidFill>
              </a:rPr>
              <a:t> (2014) </a:t>
            </a:r>
            <a:r>
              <a:rPr lang="en-US" sz="2400" dirty="0" smtClean="0">
                <a:solidFill>
                  <a:schemeClr val="tx1"/>
                </a:solidFill>
              </a:rPr>
              <a:t>randomness </a:t>
            </a:r>
            <a:r>
              <a:rPr lang="en-US" sz="2400" dirty="0">
                <a:solidFill>
                  <a:schemeClr val="tx1"/>
                </a:solidFill>
              </a:rPr>
              <a:t>is </a:t>
            </a:r>
            <a:r>
              <a:rPr lang="en-US" sz="2400" dirty="0" smtClean="0">
                <a:solidFill>
                  <a:schemeClr val="tx1"/>
                </a:solidFill>
              </a:rPr>
              <a:t>an </a:t>
            </a:r>
            <a:r>
              <a:rPr lang="en-US" sz="2400" dirty="0">
                <a:solidFill>
                  <a:schemeClr val="tx1"/>
                </a:solidFill>
              </a:rPr>
              <a:t>inherent feature of evolutionary biology and </a:t>
            </a:r>
            <a:r>
              <a:rPr lang="en-US" sz="2400" dirty="0" smtClean="0">
                <a:solidFill>
                  <a:schemeClr val="tx1"/>
                </a:solidFill>
              </a:rPr>
              <a:t>genetics</a:t>
            </a:r>
          </a:p>
          <a:p>
            <a:r>
              <a:rPr lang="en-US" sz="2400" dirty="0" err="1" smtClean="0">
                <a:solidFill>
                  <a:schemeClr val="tx1"/>
                </a:solidFill>
              </a:rPr>
              <a:t>Udgaonkar</a:t>
            </a:r>
            <a:r>
              <a:rPr lang="en-US" sz="2400" dirty="0" smtClean="0">
                <a:solidFill>
                  <a:schemeClr val="tx1"/>
                </a:solidFill>
              </a:rPr>
              <a:t> </a:t>
            </a:r>
            <a:r>
              <a:rPr lang="en-US" sz="2400" dirty="0">
                <a:solidFill>
                  <a:schemeClr val="tx1"/>
                </a:solidFill>
              </a:rPr>
              <a:t>(2001) </a:t>
            </a:r>
            <a:r>
              <a:rPr lang="en-US" sz="2400" dirty="0" smtClean="0">
                <a:solidFill>
                  <a:schemeClr val="tx1"/>
                </a:solidFill>
              </a:rPr>
              <a:t>second </a:t>
            </a:r>
            <a:r>
              <a:rPr lang="en-US" sz="2400" dirty="0">
                <a:solidFill>
                  <a:schemeClr val="tx1"/>
                </a:solidFill>
              </a:rPr>
              <a:t>law of thermodynamics does not distinguish between living and non-living </a:t>
            </a:r>
            <a:r>
              <a:rPr lang="en-US" sz="2400" dirty="0" smtClean="0">
                <a:solidFill>
                  <a:schemeClr val="tx1"/>
                </a:solidFill>
              </a:rPr>
              <a:t>things</a:t>
            </a:r>
          </a:p>
          <a:p>
            <a:r>
              <a:rPr lang="en-US" sz="2400" dirty="0" smtClean="0">
                <a:solidFill>
                  <a:schemeClr val="tx1"/>
                </a:solidFill>
              </a:rPr>
              <a:t>Concepts </a:t>
            </a:r>
            <a:r>
              <a:rPr lang="en-US" sz="2400" dirty="0">
                <a:solidFill>
                  <a:schemeClr val="tx1"/>
                </a:solidFill>
              </a:rPr>
              <a:t>of thermodynamics constitute the unifying principles of physics, chemistry, and </a:t>
            </a:r>
            <a:r>
              <a:rPr lang="en-US" sz="2400" dirty="0" smtClean="0">
                <a:solidFill>
                  <a:schemeClr val="tx1"/>
                </a:solidFill>
              </a:rPr>
              <a:t>biology</a:t>
            </a:r>
            <a:endParaRPr lang="en-US" sz="2400" dirty="0">
              <a:solidFill>
                <a:schemeClr val="tx1"/>
              </a:solidFill>
            </a:endParaRPr>
          </a:p>
        </p:txBody>
      </p:sp>
      <p:sp>
        <p:nvSpPr>
          <p:cNvPr id="4" name="TextBox 3"/>
          <p:cNvSpPr txBox="1"/>
          <p:nvPr/>
        </p:nvSpPr>
        <p:spPr>
          <a:xfrm>
            <a:off x="4570941" y="3757437"/>
            <a:ext cx="4020609" cy="1815882"/>
          </a:xfrm>
          <a:prstGeom prst="rect">
            <a:avLst/>
          </a:prstGeom>
          <a:noFill/>
        </p:spPr>
        <p:txBody>
          <a:bodyPr wrap="square" rtlCol="0">
            <a:spAutoFit/>
          </a:bodyPr>
          <a:lstStyle/>
          <a:p>
            <a:r>
              <a:rPr lang="en-US" sz="1400" dirty="0" err="1"/>
              <a:t>Heams</a:t>
            </a:r>
            <a:r>
              <a:rPr lang="en-US" sz="1400" dirty="0"/>
              <a:t>, T.. 2014. Randomness in biology. Mathematical Structures in Computer Science, 24(3), E240308. </a:t>
            </a:r>
            <a:r>
              <a:rPr lang="en-US" sz="1400" dirty="0" smtClean="0"/>
              <a:t>doi:10.1017/S096012951200076X</a:t>
            </a:r>
          </a:p>
          <a:p>
            <a:endParaRPr lang="en-US" sz="1400" dirty="0"/>
          </a:p>
          <a:p>
            <a:r>
              <a:rPr lang="en-US" sz="1400" dirty="0" err="1"/>
              <a:t>Udgaonkar</a:t>
            </a:r>
            <a:r>
              <a:rPr lang="en-US" sz="1400" dirty="0"/>
              <a:t>, J.B., 2001. Entropy in biology. Resonance 6: 61-66. https://</a:t>
            </a:r>
            <a:r>
              <a:rPr lang="en-US" sz="1400" dirty="0" smtClean="0"/>
              <a:t>doi.org/10.1007/BF02837738</a:t>
            </a:r>
            <a:endParaRPr lang="en-US" sz="1400" dirty="0"/>
          </a:p>
        </p:txBody>
      </p:sp>
    </p:spTree>
    <p:extLst>
      <p:ext uri="{BB962C8B-B14F-4D97-AF65-F5344CB8AC3E}">
        <p14:creationId xmlns:p14="http://schemas.microsoft.com/office/powerpoint/2010/main" val="26055085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799" y="2628900"/>
            <a:ext cx="8620125" cy="2300820"/>
          </a:xfrm>
        </p:spPr>
        <p:txBody>
          <a:bodyPr>
            <a:normAutofit/>
          </a:bodyPr>
          <a:lstStyle/>
          <a:p>
            <a:r>
              <a:rPr lang="en-US" sz="2400" dirty="0" err="1">
                <a:solidFill>
                  <a:schemeClr val="tx1"/>
                </a:solidFill>
              </a:rPr>
              <a:t>Udgaonkar</a:t>
            </a:r>
            <a:r>
              <a:rPr lang="en-US" sz="2400" dirty="0">
                <a:solidFill>
                  <a:schemeClr val="tx1"/>
                </a:solidFill>
              </a:rPr>
              <a:t> (2001) S</a:t>
            </a:r>
            <a:r>
              <a:rPr lang="en-US" sz="2400" dirty="0" smtClean="0">
                <a:solidFill>
                  <a:schemeClr val="tx1"/>
                </a:solidFill>
              </a:rPr>
              <a:t>econd </a:t>
            </a:r>
            <a:r>
              <a:rPr lang="en-US" sz="2400" dirty="0">
                <a:solidFill>
                  <a:schemeClr val="tx1"/>
                </a:solidFill>
              </a:rPr>
              <a:t>law of thermodynamics implies that the principle of total entropy, as a measure of disorder, must steadily increase.  </a:t>
            </a:r>
            <a:r>
              <a:rPr lang="en-US" sz="2400" dirty="0" smtClean="0">
                <a:solidFill>
                  <a:schemeClr val="tx1"/>
                </a:solidFill>
              </a:rPr>
              <a:t>This work included </a:t>
            </a:r>
            <a:r>
              <a:rPr lang="en-US" sz="2400" u="sng" dirty="0" smtClean="0">
                <a:solidFill>
                  <a:schemeClr val="tx1"/>
                </a:solidFill>
              </a:rPr>
              <a:t>biology</a:t>
            </a:r>
            <a:r>
              <a:rPr lang="en-US" sz="2400" dirty="0" smtClean="0">
                <a:solidFill>
                  <a:schemeClr val="tx1"/>
                </a:solidFill>
              </a:rPr>
              <a:t> and tied </a:t>
            </a:r>
            <a:r>
              <a:rPr lang="en-US" sz="2400" dirty="0">
                <a:solidFill>
                  <a:schemeClr val="tx1"/>
                </a:solidFill>
              </a:rPr>
              <a:t>the second law of thermodynamics to plant and crop production </a:t>
            </a:r>
            <a:r>
              <a:rPr lang="en-US" sz="2400" dirty="0" smtClean="0">
                <a:solidFill>
                  <a:schemeClr val="tx1"/>
                </a:solidFill>
              </a:rPr>
              <a:t>systems</a:t>
            </a:r>
          </a:p>
        </p:txBody>
      </p:sp>
      <p:sp>
        <p:nvSpPr>
          <p:cNvPr id="4" name="TextBox 3"/>
          <p:cNvSpPr txBox="1"/>
          <p:nvPr/>
        </p:nvSpPr>
        <p:spPr>
          <a:xfrm>
            <a:off x="822702" y="5559756"/>
            <a:ext cx="6863973" cy="923330"/>
          </a:xfrm>
          <a:prstGeom prst="rect">
            <a:avLst/>
          </a:prstGeom>
          <a:noFill/>
        </p:spPr>
        <p:txBody>
          <a:bodyPr wrap="square" rtlCol="0">
            <a:spAutoFit/>
          </a:bodyPr>
          <a:lstStyle/>
          <a:p>
            <a:r>
              <a:rPr lang="en-US" sz="1800" dirty="0" err="1"/>
              <a:t>Udgaonkar</a:t>
            </a:r>
            <a:r>
              <a:rPr lang="en-US" sz="1800" dirty="0"/>
              <a:t>, J.B., 2001. Entropy in biology. Resonance 6: 61-66. https://doi.org/10.1007/BF02837738</a:t>
            </a:r>
          </a:p>
          <a:p>
            <a:endParaRPr lang="en-US" sz="1800" dirty="0"/>
          </a:p>
        </p:txBody>
      </p:sp>
      <p:pic>
        <p:nvPicPr>
          <p:cNvPr id="8" name="Picture 7"/>
          <p:cNvPicPr>
            <a:picLocks noChangeAspect="1"/>
          </p:cNvPicPr>
          <p:nvPr/>
        </p:nvPicPr>
        <p:blipFill>
          <a:blip r:embed="rId2"/>
          <a:stretch>
            <a:fillRect/>
          </a:stretch>
        </p:blipFill>
        <p:spPr>
          <a:xfrm>
            <a:off x="4262997" y="152400"/>
            <a:ext cx="4728603" cy="2657475"/>
          </a:xfrm>
          <a:prstGeom prst="rect">
            <a:avLst/>
          </a:prstGeom>
        </p:spPr>
      </p:pic>
    </p:spTree>
    <p:extLst>
      <p:ext uri="{BB962C8B-B14F-4D97-AF65-F5344CB8AC3E}">
        <p14:creationId xmlns:p14="http://schemas.microsoft.com/office/powerpoint/2010/main" val="33265676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708" y="537991"/>
            <a:ext cx="8852971" cy="3476625"/>
          </a:xfrm>
        </p:spPr>
        <p:txBody>
          <a:bodyPr>
            <a:noAutofit/>
          </a:bodyPr>
          <a:lstStyle/>
          <a:p>
            <a:r>
              <a:rPr lang="en-US" sz="2300" dirty="0">
                <a:solidFill>
                  <a:schemeClr val="tx1"/>
                </a:solidFill>
              </a:rPr>
              <a:t>2</a:t>
            </a:r>
            <a:r>
              <a:rPr lang="en-US" sz="2300" baseline="30000" dirty="0">
                <a:solidFill>
                  <a:schemeClr val="tx1"/>
                </a:solidFill>
              </a:rPr>
              <a:t>nd</a:t>
            </a:r>
            <a:r>
              <a:rPr lang="en-US" sz="2300" dirty="0">
                <a:solidFill>
                  <a:schemeClr val="tx1"/>
                </a:solidFill>
              </a:rPr>
              <a:t> law of thermodynamics helps </a:t>
            </a:r>
            <a:r>
              <a:rPr lang="en-US" sz="2300" dirty="0" smtClean="0">
                <a:solidFill>
                  <a:schemeClr val="tx1"/>
                </a:solidFill>
              </a:rPr>
              <a:t>explain </a:t>
            </a:r>
            <a:r>
              <a:rPr lang="en-US" sz="2300" dirty="0">
                <a:solidFill>
                  <a:schemeClr val="tx1"/>
                </a:solidFill>
              </a:rPr>
              <a:t>why ostensibly similar biological components (RI and YP0) were </a:t>
            </a:r>
            <a:r>
              <a:rPr lang="en-US" sz="2300" dirty="0" smtClean="0">
                <a:solidFill>
                  <a:schemeClr val="tx1"/>
                </a:solidFill>
              </a:rPr>
              <a:t>independent. Law </a:t>
            </a:r>
            <a:r>
              <a:rPr lang="en-US" sz="2300" dirty="0">
                <a:solidFill>
                  <a:schemeClr val="tx1"/>
                </a:solidFill>
              </a:rPr>
              <a:t>delineates that everything is becoming more and more random with </a:t>
            </a:r>
            <a:r>
              <a:rPr lang="en-US" sz="2300" dirty="0" smtClean="0">
                <a:solidFill>
                  <a:schemeClr val="tx1"/>
                </a:solidFill>
              </a:rPr>
              <a:t>time (</a:t>
            </a:r>
            <a:r>
              <a:rPr lang="en-US" sz="2300" dirty="0" err="1">
                <a:solidFill>
                  <a:schemeClr val="tx1"/>
                </a:solidFill>
              </a:rPr>
              <a:t>Agron</a:t>
            </a:r>
            <a:r>
              <a:rPr lang="en-US" sz="2300" dirty="0">
                <a:solidFill>
                  <a:schemeClr val="tx1"/>
                </a:solidFill>
              </a:rPr>
              <a:t> J. </a:t>
            </a:r>
            <a:r>
              <a:rPr lang="en-US" sz="2300" dirty="0" smtClean="0">
                <a:solidFill>
                  <a:schemeClr val="tx1"/>
                </a:solidFill>
              </a:rPr>
              <a:t>105, 2013; </a:t>
            </a:r>
            <a:br>
              <a:rPr lang="en-US" sz="2300" dirty="0" smtClean="0">
                <a:solidFill>
                  <a:schemeClr val="tx1"/>
                </a:solidFill>
              </a:rPr>
            </a:br>
            <a:r>
              <a:rPr lang="en-US" sz="2300" dirty="0" smtClean="0">
                <a:solidFill>
                  <a:schemeClr val="tx1"/>
                </a:solidFill>
              </a:rPr>
              <a:t>Prec</a:t>
            </a:r>
            <a:r>
              <a:rPr lang="en-US" sz="2300" dirty="0">
                <a:solidFill>
                  <a:schemeClr val="tx1"/>
                </a:solidFill>
              </a:rPr>
              <a:t>. Ag. 2011).</a:t>
            </a:r>
            <a:endParaRPr lang="en-US" sz="2300" dirty="0" smtClean="0">
              <a:solidFill>
                <a:schemeClr val="tx1"/>
              </a:solidFill>
            </a:endParaRPr>
          </a:p>
          <a:p>
            <a:r>
              <a:rPr lang="en-US" sz="2300" dirty="0" smtClean="0">
                <a:solidFill>
                  <a:schemeClr val="tx1"/>
                </a:solidFill>
              </a:rPr>
              <a:t>Mendel’s </a:t>
            </a:r>
            <a:r>
              <a:rPr lang="en-US" sz="2300" dirty="0">
                <a:solidFill>
                  <a:schemeClr val="tx1"/>
                </a:solidFill>
              </a:rPr>
              <a:t>Law of Independent Assortment (traits passed on independently), and the 2</a:t>
            </a:r>
            <a:r>
              <a:rPr lang="en-US" sz="2300" baseline="30000" dirty="0">
                <a:solidFill>
                  <a:schemeClr val="tx1"/>
                </a:solidFill>
              </a:rPr>
              <a:t>nd</a:t>
            </a:r>
            <a:r>
              <a:rPr lang="en-US" sz="2300" dirty="0">
                <a:solidFill>
                  <a:schemeClr val="tx1"/>
                </a:solidFill>
              </a:rPr>
              <a:t> law of </a:t>
            </a:r>
            <a:r>
              <a:rPr lang="en-US" sz="2300" dirty="0" smtClean="0">
                <a:solidFill>
                  <a:schemeClr val="tx1"/>
                </a:solidFill>
              </a:rPr>
              <a:t>thermodynamics (impact/influence of randomness on all biological properties) leads to understanding </a:t>
            </a:r>
            <a:r>
              <a:rPr lang="en-US" sz="2300" dirty="0">
                <a:solidFill>
                  <a:schemeClr val="tx1"/>
                </a:solidFill>
              </a:rPr>
              <a:t>that </a:t>
            </a:r>
            <a:r>
              <a:rPr lang="en-US" sz="2300" dirty="0" smtClean="0">
                <a:solidFill>
                  <a:schemeClr val="tx1"/>
                </a:solidFill>
              </a:rPr>
              <a:t>any </a:t>
            </a:r>
            <a:r>
              <a:rPr lang="en-US" sz="2300" dirty="0">
                <a:solidFill>
                  <a:schemeClr val="tx1"/>
                </a:solidFill>
              </a:rPr>
              <a:t>one of these biological variables should not be related. </a:t>
            </a:r>
          </a:p>
          <a:p>
            <a:endParaRPr lang="en-US" sz="2300" dirty="0">
              <a:solidFill>
                <a:schemeClr val="tx1"/>
              </a:solidFill>
            </a:endParaRPr>
          </a:p>
        </p:txBody>
      </p:sp>
      <p:pic>
        <p:nvPicPr>
          <p:cNvPr id="2" name="Picture 1"/>
          <p:cNvPicPr>
            <a:picLocks noChangeAspect="1"/>
          </p:cNvPicPr>
          <p:nvPr/>
        </p:nvPicPr>
        <p:blipFill>
          <a:blip r:embed="rId2"/>
          <a:stretch>
            <a:fillRect/>
          </a:stretch>
        </p:blipFill>
        <p:spPr>
          <a:xfrm>
            <a:off x="3734718" y="3866666"/>
            <a:ext cx="5409282" cy="2991333"/>
          </a:xfrm>
          <a:prstGeom prst="rect">
            <a:avLst/>
          </a:prstGeom>
        </p:spPr>
      </p:pic>
    </p:spTree>
    <p:extLst>
      <p:ext uri="{BB962C8B-B14F-4D97-AF65-F5344CB8AC3E}">
        <p14:creationId xmlns:p14="http://schemas.microsoft.com/office/powerpoint/2010/main" val="33715795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0500" y="3945819"/>
            <a:ext cx="3873500" cy="2905125"/>
          </a:xfrm>
          <a:prstGeom prst="rect">
            <a:avLst/>
          </a:prstGeom>
        </p:spPr>
      </p:pic>
      <p:sp>
        <p:nvSpPr>
          <p:cNvPr id="3" name="Content Placeholder 2"/>
          <p:cNvSpPr>
            <a:spLocks noGrp="1"/>
          </p:cNvSpPr>
          <p:nvPr>
            <p:ph idx="1"/>
          </p:nvPr>
        </p:nvSpPr>
        <p:spPr>
          <a:xfrm>
            <a:off x="1" y="233893"/>
            <a:ext cx="9001124" cy="4351338"/>
          </a:xfrm>
        </p:spPr>
        <p:txBody>
          <a:bodyPr>
            <a:normAutofit fontScale="92500" lnSpcReduction="10000"/>
          </a:bodyPr>
          <a:lstStyle/>
          <a:p>
            <a:r>
              <a:rPr lang="en-US" dirty="0" smtClean="0">
                <a:solidFill>
                  <a:schemeClr val="tx1"/>
                </a:solidFill>
              </a:rPr>
              <a:t>Stochastic </a:t>
            </a:r>
            <a:r>
              <a:rPr lang="en-US" dirty="0">
                <a:solidFill>
                  <a:schemeClr val="tx1"/>
                </a:solidFill>
              </a:rPr>
              <a:t>process and random process are used interchangeably, Randomness is the lack of pattern or predictability. </a:t>
            </a:r>
            <a:endParaRPr lang="en-US" dirty="0" smtClean="0">
              <a:solidFill>
                <a:schemeClr val="tx1"/>
              </a:solidFill>
            </a:endParaRPr>
          </a:p>
          <a:p>
            <a:r>
              <a:rPr lang="en-US" dirty="0" smtClean="0">
                <a:solidFill>
                  <a:schemeClr val="tx1"/>
                </a:solidFill>
              </a:rPr>
              <a:t>Saunders </a:t>
            </a:r>
            <a:r>
              <a:rPr lang="en-US" dirty="0">
                <a:solidFill>
                  <a:schemeClr val="tx1"/>
                </a:solidFill>
              </a:rPr>
              <a:t>and Ho (1976) </a:t>
            </a:r>
            <a:r>
              <a:rPr lang="en-US" dirty="0" smtClean="0">
                <a:solidFill>
                  <a:schemeClr val="tx1"/>
                </a:solidFill>
              </a:rPr>
              <a:t>evolution tends </a:t>
            </a:r>
            <a:r>
              <a:rPr lang="en-US" dirty="0">
                <a:solidFill>
                  <a:schemeClr val="tx1"/>
                </a:solidFill>
              </a:rPr>
              <a:t>to produce organisms which are more and more complex, as such more and more </a:t>
            </a:r>
            <a:r>
              <a:rPr lang="en-US" dirty="0" smtClean="0">
                <a:solidFill>
                  <a:schemeClr val="tx1"/>
                </a:solidFill>
              </a:rPr>
              <a:t>random</a:t>
            </a:r>
            <a:endParaRPr lang="en-US" dirty="0">
              <a:solidFill>
                <a:schemeClr val="tx1"/>
              </a:solidFill>
            </a:endParaRPr>
          </a:p>
          <a:p>
            <a:r>
              <a:rPr lang="en-US" dirty="0">
                <a:solidFill>
                  <a:schemeClr val="tx1"/>
                </a:solidFill>
              </a:rPr>
              <a:t>Systems do not necessarily tend toward chaos, but to a situation that is inherently unstable and unpredictable. At any given moment, random variations occur with varying consequences and varying degrees of predictability (</a:t>
            </a:r>
            <a:r>
              <a:rPr lang="en-US" dirty="0" err="1">
                <a:solidFill>
                  <a:schemeClr val="tx1"/>
                </a:solidFill>
              </a:rPr>
              <a:t>Spielman</a:t>
            </a:r>
            <a:r>
              <a:rPr lang="en-US" dirty="0">
                <a:solidFill>
                  <a:schemeClr val="tx1"/>
                </a:solidFill>
              </a:rPr>
              <a:t> et al., 2009</a:t>
            </a:r>
            <a:r>
              <a:rPr lang="en-US" dirty="0" smtClean="0">
                <a:solidFill>
                  <a:schemeClr val="tx1"/>
                </a:solidFill>
              </a:rPr>
              <a:t>)</a:t>
            </a:r>
            <a:endParaRPr lang="en-US" dirty="0">
              <a:solidFill>
                <a:schemeClr val="tx1"/>
              </a:solidFill>
            </a:endParaRPr>
          </a:p>
          <a:p>
            <a:r>
              <a:rPr lang="en-US" dirty="0">
                <a:solidFill>
                  <a:schemeClr val="tx1"/>
                </a:solidFill>
              </a:rPr>
              <a:t>Olson et al. (1976) </a:t>
            </a:r>
            <a:r>
              <a:rPr lang="en-US" dirty="0" smtClean="0">
                <a:solidFill>
                  <a:schemeClr val="tx1"/>
                </a:solidFill>
              </a:rPr>
              <a:t>Residual </a:t>
            </a:r>
            <a:r>
              <a:rPr lang="en-US" dirty="0">
                <a:solidFill>
                  <a:schemeClr val="tx1"/>
                </a:solidFill>
              </a:rPr>
              <a:t>mineral N influenced both wheat and corn grain protein levels, and </a:t>
            </a:r>
            <a:r>
              <a:rPr lang="en-US" dirty="0" smtClean="0">
                <a:solidFill>
                  <a:schemeClr val="tx1"/>
                </a:solidFill>
              </a:rPr>
              <a:t>differed </a:t>
            </a:r>
            <a:r>
              <a:rPr lang="en-US" dirty="0">
                <a:solidFill>
                  <a:schemeClr val="tx1"/>
                </a:solidFill>
              </a:rPr>
              <a:t>by environment. </a:t>
            </a:r>
            <a:r>
              <a:rPr lang="en-US" dirty="0" smtClean="0">
                <a:solidFill>
                  <a:schemeClr val="tx1"/>
                </a:solidFill>
              </a:rPr>
              <a:t>A </a:t>
            </a:r>
            <a:r>
              <a:rPr lang="en-US" dirty="0">
                <a:solidFill>
                  <a:schemeClr val="tx1"/>
                </a:solidFill>
              </a:rPr>
              <a:t>consequence of unpredictable weather effects on crop requirements has been to use reference plots (high N rates) and crop sensing before in-season N application (Tremblay and </a:t>
            </a:r>
            <a:r>
              <a:rPr lang="en-US" dirty="0" err="1">
                <a:solidFill>
                  <a:schemeClr val="tx1"/>
                </a:solidFill>
              </a:rPr>
              <a:t>Belec</a:t>
            </a:r>
            <a:r>
              <a:rPr lang="en-US" dirty="0">
                <a:solidFill>
                  <a:schemeClr val="tx1"/>
                </a:solidFill>
              </a:rPr>
              <a:t>, 2006). </a:t>
            </a:r>
          </a:p>
          <a:p>
            <a:pPr marL="0" indent="0">
              <a:buNone/>
            </a:pPr>
            <a:r>
              <a:rPr lang="en-US" dirty="0" smtClean="0">
                <a:solidFill>
                  <a:schemeClr val="tx1"/>
                </a:solidFill>
              </a:rPr>
              <a:t> </a:t>
            </a:r>
            <a:endParaRPr lang="en-US" dirty="0">
              <a:solidFill>
                <a:schemeClr val="tx1"/>
              </a:solidFill>
            </a:endParaRPr>
          </a:p>
        </p:txBody>
      </p:sp>
      <p:sp>
        <p:nvSpPr>
          <p:cNvPr id="4" name="TextBox 3"/>
          <p:cNvSpPr txBox="1"/>
          <p:nvPr/>
        </p:nvSpPr>
        <p:spPr>
          <a:xfrm>
            <a:off x="106892" y="4214484"/>
            <a:ext cx="5036608" cy="2839239"/>
          </a:xfrm>
          <a:prstGeom prst="rect">
            <a:avLst/>
          </a:prstGeom>
          <a:noFill/>
        </p:spPr>
        <p:txBody>
          <a:bodyPr wrap="square" rtlCol="0">
            <a:spAutoFit/>
          </a:bodyPr>
          <a:lstStyle/>
          <a:p>
            <a:r>
              <a:rPr lang="en-US" sz="1050" dirty="0"/>
              <a:t>Saunders, P.T., and M.W. Ho. 1976. On the increase in complexity in evolution. J. Theo. Biol. 63: 375-384. </a:t>
            </a:r>
            <a:endParaRPr lang="en-US" sz="1050" dirty="0" smtClean="0"/>
          </a:p>
          <a:p>
            <a:endParaRPr lang="en-US" sz="1050" dirty="0"/>
          </a:p>
          <a:p>
            <a:r>
              <a:rPr lang="en-US" sz="1050" dirty="0" err="1"/>
              <a:t>Spielman</a:t>
            </a:r>
            <a:r>
              <a:rPr lang="en-US" sz="1050" dirty="0"/>
              <a:t>, D.F., J. </a:t>
            </a:r>
            <a:r>
              <a:rPr lang="en-US" sz="1050" dirty="0" err="1"/>
              <a:t>Ekboir</a:t>
            </a:r>
            <a:r>
              <a:rPr lang="en-US" sz="1050" dirty="0"/>
              <a:t>, and K. Davis. 2009.  The art and science of innovation systems inquiry: Applications to Sub-Saharan African agriculture.  Tech. in Society: </a:t>
            </a:r>
            <a:r>
              <a:rPr lang="en-US" sz="1050" dirty="0" smtClean="0"/>
              <a:t>3:399-405</a:t>
            </a:r>
          </a:p>
          <a:p>
            <a:endParaRPr lang="en-US" sz="1050" dirty="0"/>
          </a:p>
          <a:p>
            <a:r>
              <a:rPr lang="en-US" sz="1050" dirty="0"/>
              <a:t>Olson, R. A., K. D. Frank, E. J. </a:t>
            </a:r>
            <a:r>
              <a:rPr lang="en-US" sz="1050" dirty="0" err="1"/>
              <a:t>Deibert</a:t>
            </a:r>
            <a:r>
              <a:rPr lang="en-US" sz="1050" dirty="0"/>
              <a:t>, A. F. Dreier, D. H. Sander, and V. A. Johnson. 1976. Impact of Residual Mineral N in Soil on Grain Protein Yields of Winter Wheat and Corn. </a:t>
            </a:r>
            <a:r>
              <a:rPr lang="en-US" sz="1050" dirty="0" err="1"/>
              <a:t>Agron</a:t>
            </a:r>
            <a:r>
              <a:rPr lang="en-US" sz="1050" dirty="0"/>
              <a:t>. J. 68:769-772. </a:t>
            </a:r>
            <a:r>
              <a:rPr lang="en-US" sz="1050" dirty="0" smtClean="0"/>
              <a:t>doi:10.2134/agronj1976.00021962006800050021x</a:t>
            </a:r>
          </a:p>
          <a:p>
            <a:endParaRPr lang="en-US" sz="1050" dirty="0"/>
          </a:p>
          <a:p>
            <a:r>
              <a:rPr lang="en-US" sz="1050" dirty="0"/>
              <a:t>Tremblay, N., and C. </a:t>
            </a:r>
            <a:r>
              <a:rPr lang="en-US" sz="1050" dirty="0" err="1"/>
              <a:t>Belec</a:t>
            </a:r>
            <a:r>
              <a:rPr lang="en-US" sz="1050" dirty="0"/>
              <a:t>. 2006. Adapting nitrogen fertilization to unpredictable seasonal conditions with the least impact on the environment. Horticulture Technology, 16:408-412.</a:t>
            </a:r>
          </a:p>
          <a:p>
            <a:endParaRPr lang="en-US" sz="1050" dirty="0"/>
          </a:p>
          <a:p>
            <a:endParaRPr lang="en-US" sz="1050" dirty="0"/>
          </a:p>
        </p:txBody>
      </p:sp>
    </p:spTree>
    <p:extLst>
      <p:ext uri="{BB962C8B-B14F-4D97-AF65-F5344CB8AC3E}">
        <p14:creationId xmlns:p14="http://schemas.microsoft.com/office/powerpoint/2010/main" val="30936246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8125" y="3304291"/>
            <a:ext cx="8686800" cy="2564871"/>
          </a:xfrm>
        </p:spPr>
        <p:txBody>
          <a:bodyPr>
            <a:normAutofit/>
          </a:bodyPr>
          <a:lstStyle/>
          <a:p>
            <a:r>
              <a:rPr lang="en-US" dirty="0" smtClean="0">
                <a:solidFill>
                  <a:schemeClr val="tx1"/>
                </a:solidFill>
              </a:rPr>
              <a:t>One </a:t>
            </a:r>
            <a:r>
              <a:rPr lang="en-US" dirty="0">
                <a:solidFill>
                  <a:schemeClr val="tx1"/>
                </a:solidFill>
              </a:rPr>
              <a:t>of the reasons that yield potential and N response are independent is because residual N from the previous year is always different, and likely random due to last year’s environment (</a:t>
            </a:r>
            <a:r>
              <a:rPr lang="en-US" dirty="0" err="1">
                <a:solidFill>
                  <a:schemeClr val="tx1"/>
                </a:solidFill>
              </a:rPr>
              <a:t>Jokela</a:t>
            </a:r>
            <a:r>
              <a:rPr lang="en-US" dirty="0">
                <a:solidFill>
                  <a:schemeClr val="tx1"/>
                </a:solidFill>
              </a:rPr>
              <a:t> and Randall 1989).  </a:t>
            </a:r>
            <a:endParaRPr lang="en-US" dirty="0" smtClean="0">
              <a:solidFill>
                <a:schemeClr val="tx1"/>
              </a:solidFill>
            </a:endParaRPr>
          </a:p>
        </p:txBody>
      </p:sp>
      <p:sp>
        <p:nvSpPr>
          <p:cNvPr id="4" name="TextBox 3"/>
          <p:cNvSpPr txBox="1"/>
          <p:nvPr/>
        </p:nvSpPr>
        <p:spPr>
          <a:xfrm>
            <a:off x="1067153" y="5735812"/>
            <a:ext cx="6886222" cy="584775"/>
          </a:xfrm>
          <a:prstGeom prst="rect">
            <a:avLst/>
          </a:prstGeom>
          <a:noFill/>
        </p:spPr>
        <p:txBody>
          <a:bodyPr wrap="square" rtlCol="0">
            <a:spAutoFit/>
          </a:bodyPr>
          <a:lstStyle/>
          <a:p>
            <a:r>
              <a:rPr lang="en-US" sz="1600" dirty="0" err="1"/>
              <a:t>Jokela</a:t>
            </a:r>
            <a:r>
              <a:rPr lang="en-US" sz="1600" dirty="0"/>
              <a:t>, W.E., and G.W. Randall. 1989. Corn yield and residual soil nitrate as affected by time and rate of nitrogen application.  </a:t>
            </a:r>
            <a:r>
              <a:rPr lang="en-US" sz="1600" dirty="0" err="1"/>
              <a:t>Agron</a:t>
            </a:r>
            <a:r>
              <a:rPr lang="en-US" sz="1600" dirty="0"/>
              <a:t>. J. 81:720-726</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4253" y="142876"/>
            <a:ext cx="4646872" cy="3485154"/>
          </a:xfrm>
          <a:prstGeom prst="rect">
            <a:avLst/>
          </a:prstGeom>
        </p:spPr>
      </p:pic>
      <p:pic>
        <p:nvPicPr>
          <p:cNvPr id="2" name="Picture 1"/>
          <p:cNvPicPr>
            <a:picLocks noChangeAspect="1"/>
          </p:cNvPicPr>
          <p:nvPr/>
        </p:nvPicPr>
        <p:blipFill>
          <a:blip r:embed="rId3"/>
          <a:stretch>
            <a:fillRect/>
          </a:stretch>
        </p:blipFill>
        <p:spPr>
          <a:xfrm>
            <a:off x="133350" y="142875"/>
            <a:ext cx="5219700" cy="3485154"/>
          </a:xfrm>
          <a:prstGeom prst="rect">
            <a:avLst/>
          </a:prstGeom>
        </p:spPr>
      </p:pic>
    </p:spTree>
    <p:extLst>
      <p:ext uri="{BB962C8B-B14F-4D97-AF65-F5344CB8AC3E}">
        <p14:creationId xmlns:p14="http://schemas.microsoft.com/office/powerpoint/2010/main" val="23565231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37109" y="6581422"/>
            <a:ext cx="2952750" cy="253916"/>
          </a:xfrm>
          <a:prstGeom prst="rect">
            <a:avLst/>
          </a:prstGeom>
          <a:noFill/>
        </p:spPr>
        <p:txBody>
          <a:bodyPr wrap="square" rtlCol="0">
            <a:spAutoFit/>
          </a:bodyPr>
          <a:lstStyle/>
          <a:p>
            <a:r>
              <a:rPr lang="en-US" sz="1050" dirty="0"/>
              <a:t>doi:10.2134/agronj2019.04.0291</a:t>
            </a:r>
          </a:p>
        </p:txBody>
      </p:sp>
      <p:pic>
        <p:nvPicPr>
          <p:cNvPr id="6" name="Picture 5"/>
          <p:cNvPicPr>
            <a:picLocks noChangeAspect="1"/>
          </p:cNvPicPr>
          <p:nvPr/>
        </p:nvPicPr>
        <p:blipFill>
          <a:blip r:embed="rId2"/>
          <a:stretch>
            <a:fillRect/>
          </a:stretch>
        </p:blipFill>
        <p:spPr>
          <a:xfrm>
            <a:off x="7319533" y="1838325"/>
            <a:ext cx="1670326" cy="82021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704" y="419100"/>
            <a:ext cx="6727296" cy="602897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8603097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533400"/>
            <a:ext cx="8410575" cy="3767670"/>
          </a:xfrm>
        </p:spPr>
        <p:txBody>
          <a:bodyPr>
            <a:noAutofit/>
          </a:bodyPr>
          <a:lstStyle/>
          <a:p>
            <a:r>
              <a:rPr lang="en-US" sz="2400" dirty="0" smtClean="0">
                <a:solidFill>
                  <a:schemeClr val="tx1"/>
                </a:solidFill>
              </a:rPr>
              <a:t>Unpredictable </a:t>
            </a:r>
            <a:r>
              <a:rPr lang="en-US" sz="2400" dirty="0">
                <a:solidFill>
                  <a:schemeClr val="tx1"/>
                </a:solidFill>
              </a:rPr>
              <a:t>nature that environment has on N demand and the unpredictable nature that environment has on final yield dictate that both be estimated independently of one </a:t>
            </a:r>
            <a:r>
              <a:rPr lang="en-US" sz="2400" dirty="0" smtClean="0">
                <a:solidFill>
                  <a:schemeClr val="tx1"/>
                </a:solidFill>
              </a:rPr>
              <a:t>another </a:t>
            </a:r>
            <a:endParaRPr lang="en-US" sz="2400" dirty="0">
              <a:solidFill>
                <a:schemeClr val="tx1"/>
              </a:solidFill>
            </a:endParaRPr>
          </a:p>
          <a:p>
            <a:r>
              <a:rPr lang="en-US" sz="2400" dirty="0">
                <a:solidFill>
                  <a:schemeClr val="tx1"/>
                </a:solidFill>
              </a:rPr>
              <a:t>Algorithms of the future are likely to take on independent estimates of more and more properties.  If these individual properties are known to impact and affect the output parameter (e.g., estimate of fertilizer N rate), each should be estimated </a:t>
            </a:r>
            <a:r>
              <a:rPr lang="en-US" sz="2400" dirty="0" smtClean="0">
                <a:solidFill>
                  <a:schemeClr val="tx1"/>
                </a:solidFill>
              </a:rPr>
              <a:t>independently</a:t>
            </a:r>
            <a:endParaRPr lang="en-US" sz="2400" dirty="0">
              <a:solidFill>
                <a:schemeClr val="tx1"/>
              </a:solidFill>
            </a:endParaRPr>
          </a:p>
          <a:p>
            <a:endParaRPr lang="en-US" sz="2400" dirty="0">
              <a:solidFill>
                <a:schemeClr val="tx1"/>
              </a:solidFill>
            </a:endParaRPr>
          </a:p>
        </p:txBody>
      </p:sp>
      <p:pic>
        <p:nvPicPr>
          <p:cNvPr id="2" name="Picture 1"/>
          <p:cNvPicPr>
            <a:picLocks noChangeAspect="1"/>
          </p:cNvPicPr>
          <p:nvPr/>
        </p:nvPicPr>
        <p:blipFill>
          <a:blip r:embed="rId2"/>
          <a:stretch>
            <a:fillRect/>
          </a:stretch>
        </p:blipFill>
        <p:spPr>
          <a:xfrm>
            <a:off x="4659967" y="3867150"/>
            <a:ext cx="4484033" cy="2990850"/>
          </a:xfrm>
          <a:prstGeom prst="rect">
            <a:avLst/>
          </a:prstGeom>
        </p:spPr>
      </p:pic>
    </p:spTree>
    <p:extLst>
      <p:ext uri="{BB962C8B-B14F-4D97-AF65-F5344CB8AC3E}">
        <p14:creationId xmlns:p14="http://schemas.microsoft.com/office/powerpoint/2010/main" val="21685354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00202" y="1257300"/>
            <a:ext cx="5968031" cy="2743200"/>
          </a:xfrm>
        </p:spPr>
      </p:pic>
      <p:sp>
        <p:nvSpPr>
          <p:cNvPr id="6" name="TextBox 5"/>
          <p:cNvSpPr txBox="1"/>
          <p:nvPr/>
        </p:nvSpPr>
        <p:spPr>
          <a:xfrm>
            <a:off x="457200" y="5331076"/>
            <a:ext cx="8001000" cy="830997"/>
          </a:xfrm>
          <a:prstGeom prst="rect">
            <a:avLst/>
          </a:prstGeom>
          <a:noFill/>
        </p:spPr>
        <p:txBody>
          <a:bodyPr wrap="square" rtlCol="0">
            <a:spAutoFit/>
          </a:bodyPr>
          <a:lstStyle/>
          <a:p>
            <a:pPr algn="ctr">
              <a:tabLst>
                <a:tab pos="3041971" algn="l"/>
              </a:tabLst>
            </a:pPr>
            <a:r>
              <a:rPr lang="en-US" sz="2400" dirty="0">
                <a:latin typeface="Verdana" charset="0"/>
                <a:ea typeface="Verdana" charset="0"/>
                <a:cs typeface="Verdana" charset="0"/>
              </a:rPr>
              <a:t>Norman Borlaug </a:t>
            </a:r>
            <a:r>
              <a:rPr lang="en-US" sz="2400" dirty="0" smtClean="0">
                <a:latin typeface="Verdana" charset="0"/>
                <a:ea typeface="Verdana" charset="0"/>
                <a:cs typeface="Verdana" charset="0"/>
              </a:rPr>
              <a:t>     </a:t>
            </a:r>
            <a:r>
              <a:rPr lang="en-US" sz="2400" dirty="0">
                <a:latin typeface="Verdana" charset="0"/>
                <a:ea typeface="Verdana" charset="0"/>
                <a:cs typeface="Verdana" charset="0"/>
              </a:rPr>
              <a:t>Mother Teresa</a:t>
            </a:r>
            <a:br>
              <a:rPr lang="en-US" sz="2400" dirty="0">
                <a:latin typeface="Verdana" charset="0"/>
                <a:ea typeface="Verdana" charset="0"/>
                <a:cs typeface="Verdana" charset="0"/>
              </a:rPr>
            </a:br>
            <a:r>
              <a:rPr lang="en-US" sz="2400" dirty="0" smtClean="0">
                <a:latin typeface="Verdana" charset="0"/>
                <a:ea typeface="Verdana" charset="0"/>
                <a:cs typeface="Verdana" charset="0"/>
              </a:rPr>
              <a:t> 1914 </a:t>
            </a:r>
            <a:r>
              <a:rPr lang="en-US" sz="2400" dirty="0">
                <a:latin typeface="Verdana" charset="0"/>
                <a:ea typeface="Verdana" charset="0"/>
                <a:cs typeface="Verdana" charset="0"/>
              </a:rPr>
              <a:t>– 2009       </a:t>
            </a:r>
            <a:r>
              <a:rPr lang="en-US" sz="2400" dirty="0" smtClean="0">
                <a:latin typeface="Verdana" charset="0"/>
                <a:ea typeface="Verdana" charset="0"/>
                <a:cs typeface="Verdana" charset="0"/>
              </a:rPr>
              <a:t> </a:t>
            </a:r>
            <a:r>
              <a:rPr lang="en-US" sz="2400" dirty="0">
                <a:latin typeface="Verdana" charset="0"/>
                <a:ea typeface="Verdana" charset="0"/>
                <a:cs typeface="Verdana" charset="0"/>
              </a:rPr>
              <a:t>	1910 - 1997</a:t>
            </a:r>
          </a:p>
        </p:txBody>
      </p:sp>
      <p:pic>
        <p:nvPicPr>
          <p:cNvPr id="5" name="Picture 4"/>
          <p:cNvPicPr/>
          <p:nvPr/>
        </p:nvPicPr>
        <p:blipFill rotWithShape="1">
          <a:blip r:embed="rId4" cstate="print">
            <a:extLst>
              <a:ext uri="{28A0092B-C50C-407E-A947-70E740481C1C}">
                <a14:useLocalDpi xmlns:a14="http://schemas.microsoft.com/office/drawing/2010/main" val="0"/>
              </a:ext>
            </a:extLst>
          </a:blip>
          <a:srcRect l="70718" t="10293"/>
          <a:stretch/>
        </p:blipFill>
        <p:spPr bwMode="auto">
          <a:xfrm>
            <a:off x="1371602" y="4435717"/>
            <a:ext cx="1807369" cy="684848"/>
          </a:xfrm>
          <a:prstGeom prst="roundRect">
            <a:avLst>
              <a:gd name="adj" fmla="val 8594"/>
            </a:avLst>
          </a:prstGeom>
          <a:solidFill>
            <a:srgbClr val="FFFFFF">
              <a:shade val="85000"/>
            </a:srgbClr>
          </a:solidFill>
          <a:ln w="22225">
            <a:solidFill>
              <a:schemeClr val="tx1"/>
            </a:solidFill>
          </a:ln>
          <a:effectLst/>
          <a:extLst>
            <a:ext uri="{53640926-AAD7-44D8-BBD7-CCE9431645EC}">
              <a14:shadowObscured xmlns:a14="http://schemas.microsoft.com/office/drawing/2010/main"/>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97169" y="4282600"/>
            <a:ext cx="1371064" cy="896066"/>
          </a:xfrm>
          <a:prstGeom prst="rect">
            <a:avLst/>
          </a:prstGeom>
          <a:ln w="19050">
            <a:solidFill>
              <a:schemeClr val="bg1">
                <a:lumMod val="50000"/>
                <a:lumOff val="50000"/>
              </a:schemeClr>
            </a:solidFill>
          </a:ln>
        </p:spPr>
      </p:pic>
      <p:pic>
        <p:nvPicPr>
          <p:cNvPr id="4" name="Picture 3"/>
          <p:cNvPicPr>
            <a:picLocks noChangeAspect="1"/>
          </p:cNvPicPr>
          <p:nvPr/>
        </p:nvPicPr>
        <p:blipFill>
          <a:blip r:embed="rId6"/>
          <a:stretch>
            <a:fillRect/>
          </a:stretch>
        </p:blipFill>
        <p:spPr>
          <a:xfrm>
            <a:off x="0" y="0"/>
            <a:ext cx="9144000" cy="4203065"/>
          </a:xfrm>
          <a:prstGeom prst="rect">
            <a:avLst/>
          </a:prstGeom>
        </p:spPr>
      </p:pic>
    </p:spTree>
    <p:extLst>
      <p:ext uri="{BB962C8B-B14F-4D97-AF65-F5344CB8AC3E}">
        <p14:creationId xmlns:p14="http://schemas.microsoft.com/office/powerpoint/2010/main" val="37960103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1800" dirty="0">
                <a:solidFill>
                  <a:schemeClr val="tx1"/>
                </a:solidFill>
              </a:rPr>
              <a:t>The implication is that a yield component, as such, does not necessarily need to be included in development of an in-season N recommendation </a:t>
            </a:r>
            <a:r>
              <a:rPr lang="en-US" sz="1800" dirty="0" smtClean="0">
                <a:solidFill>
                  <a:schemeClr val="tx1"/>
                </a:solidFill>
              </a:rPr>
              <a:t>algorithm</a:t>
            </a:r>
          </a:p>
          <a:p>
            <a:endParaRPr lang="en-US" sz="1800" dirty="0">
              <a:solidFill>
                <a:schemeClr val="tx1"/>
              </a:solidFill>
            </a:endParaRPr>
          </a:p>
          <a:p>
            <a:r>
              <a:rPr lang="en-US" sz="1800" dirty="0" err="1" smtClean="0">
                <a:solidFill>
                  <a:schemeClr val="tx1"/>
                </a:solidFill>
              </a:rPr>
              <a:t>Schepers</a:t>
            </a:r>
            <a:r>
              <a:rPr lang="en-US" sz="1800" dirty="0" smtClean="0">
                <a:solidFill>
                  <a:schemeClr val="tx1"/>
                </a:solidFill>
              </a:rPr>
              <a:t> and Holland, 2012, Prec. Agric. 13:276</a:t>
            </a:r>
            <a:endParaRPr lang="en-US" sz="1800" dirty="0">
              <a:solidFill>
                <a:schemeClr val="tx1"/>
              </a:solidFill>
            </a:endParaRPr>
          </a:p>
        </p:txBody>
      </p:sp>
    </p:spTree>
    <p:extLst>
      <p:ext uri="{BB962C8B-B14F-4D97-AF65-F5344CB8AC3E}">
        <p14:creationId xmlns:p14="http://schemas.microsoft.com/office/powerpoint/2010/main" val="16166824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250827"/>
            <a:ext cx="9144000" cy="6858000"/>
          </a:xfrm>
          <a:prstGeom prst="rect">
            <a:avLst/>
          </a:prstGeom>
        </p:spPr>
      </p:pic>
      <p:sp>
        <p:nvSpPr>
          <p:cNvPr id="2" name="Title 1"/>
          <p:cNvSpPr>
            <a:spLocks noGrp="1"/>
          </p:cNvSpPr>
          <p:nvPr>
            <p:ph type="title"/>
          </p:nvPr>
        </p:nvSpPr>
        <p:spPr>
          <a:xfrm>
            <a:off x="133349" y="400709"/>
            <a:ext cx="3114675" cy="461665"/>
          </a:xfrm>
          <a:solidFill>
            <a:srgbClr val="008000"/>
          </a:solidFill>
          <a:ln w="19050">
            <a:solidFill>
              <a:schemeClr val="tx1"/>
            </a:solidFill>
          </a:ln>
        </p:spPr>
        <p:txBody>
          <a:bodyPr wrap="square" rtlCol="0">
            <a:spAutoFit/>
          </a:bodyPr>
          <a:lstStyle/>
          <a:p>
            <a:pPr eaLnBrk="0" fontAlgn="base" hangingPunct="0">
              <a:spcAft>
                <a:spcPct val="0"/>
              </a:spcAft>
            </a:pPr>
            <a:r>
              <a:rPr lang="en-US" sz="2400" b="1" dirty="0" err="1">
                <a:latin typeface="Arial" panose="020B0604020202020204" pitchFamily="34" charset="0"/>
                <a:ea typeface="+mn-ea"/>
                <a:cs typeface="+mn-cs"/>
              </a:rPr>
              <a:t>Magruder</a:t>
            </a:r>
            <a:r>
              <a:rPr lang="en-US" sz="2400" b="1" dirty="0">
                <a:latin typeface="Arial" panose="020B0604020202020204" pitchFamily="34" charset="0"/>
                <a:ea typeface="+mn-ea"/>
                <a:cs typeface="+mn-cs"/>
              </a:rPr>
              <a:t> Plots</a:t>
            </a:r>
          </a:p>
        </p:txBody>
      </p:sp>
      <p:sp>
        <p:nvSpPr>
          <p:cNvPr id="3" name="Content Placeholder 2"/>
          <p:cNvSpPr>
            <a:spLocks noGrp="1"/>
          </p:cNvSpPr>
          <p:nvPr>
            <p:ph idx="1"/>
          </p:nvPr>
        </p:nvSpPr>
        <p:spPr>
          <a:xfrm>
            <a:off x="228599" y="949325"/>
            <a:ext cx="8696325" cy="2174875"/>
          </a:xfrm>
        </p:spPr>
        <p:txBody>
          <a:bodyPr>
            <a:normAutofit/>
          </a:bodyPr>
          <a:lstStyle/>
          <a:p>
            <a:pPr marL="0" lvl="0" indent="0">
              <a:buNone/>
            </a:pPr>
            <a:r>
              <a:rPr lang="en-US" dirty="0" smtClean="0"/>
              <a:t>Free living cyanobacteria (blue green algae) found in the check plot.  </a:t>
            </a:r>
          </a:p>
          <a:p>
            <a:pPr marL="0" lvl="0" indent="0">
              <a:buNone/>
            </a:pPr>
            <a:r>
              <a:rPr lang="en-US" dirty="0" smtClean="0"/>
              <a:t>Sun</a:t>
            </a:r>
            <a:r>
              <a:rPr lang="en-US" dirty="0"/>
              <a:t>, </a:t>
            </a:r>
            <a:r>
              <a:rPr lang="en-US" dirty="0" smtClean="0"/>
              <a:t>et al., 2004</a:t>
            </a:r>
            <a:r>
              <a:rPr lang="en-US" dirty="0"/>
              <a:t>. Bacterial community structure and diversity in a century-old manure-treated agroecosystem.  Appl. Environ. Micro. 70:5868-5874.</a:t>
            </a:r>
          </a:p>
          <a:p>
            <a:endParaRPr lang="en-US" dirty="0"/>
          </a:p>
        </p:txBody>
      </p:sp>
      <p:sp>
        <p:nvSpPr>
          <p:cNvPr id="5" name="TextBox 4"/>
          <p:cNvSpPr txBox="1"/>
          <p:nvPr/>
        </p:nvSpPr>
        <p:spPr>
          <a:xfrm>
            <a:off x="7997952" y="6315202"/>
            <a:ext cx="1146048" cy="523220"/>
          </a:xfrm>
          <a:prstGeom prst="rect">
            <a:avLst/>
          </a:prstGeom>
          <a:noFill/>
        </p:spPr>
        <p:txBody>
          <a:bodyPr wrap="square" rtlCol="0">
            <a:spAutoFit/>
          </a:bodyPr>
          <a:lstStyle/>
          <a:p>
            <a:r>
              <a:rPr lang="en-US" sz="2800" b="1" dirty="0" smtClean="0"/>
              <a:t>1892</a:t>
            </a:r>
            <a:endParaRPr lang="en-US" sz="2800" b="1" dirty="0"/>
          </a:p>
        </p:txBody>
      </p:sp>
      <p:pic>
        <p:nvPicPr>
          <p:cNvPr id="6" name="Picture 5"/>
          <p:cNvPicPr>
            <a:picLocks noChangeAspect="1"/>
          </p:cNvPicPr>
          <p:nvPr/>
        </p:nvPicPr>
        <p:blipFill>
          <a:blip r:embed="rId4"/>
          <a:stretch>
            <a:fillRect/>
          </a:stretch>
        </p:blipFill>
        <p:spPr>
          <a:xfrm>
            <a:off x="7078230" y="6230046"/>
            <a:ext cx="919722" cy="621836"/>
          </a:xfrm>
          <a:prstGeom prst="rect">
            <a:avLst/>
          </a:prstGeom>
        </p:spPr>
      </p:pic>
      <p:pic>
        <p:nvPicPr>
          <p:cNvPr id="7" name="Picture 6"/>
          <p:cNvPicPr>
            <a:picLocks noChangeAspect="1"/>
          </p:cNvPicPr>
          <p:nvPr/>
        </p:nvPicPr>
        <p:blipFill>
          <a:blip r:embed="rId5"/>
          <a:stretch>
            <a:fillRect/>
          </a:stretch>
        </p:blipFill>
        <p:spPr>
          <a:xfrm>
            <a:off x="6407589" y="3228621"/>
            <a:ext cx="2388990" cy="2741779"/>
          </a:xfrm>
          <a:prstGeom prst="rect">
            <a:avLst/>
          </a:prstGeom>
        </p:spPr>
      </p:pic>
    </p:spTree>
    <p:extLst>
      <p:ext uri="{BB962C8B-B14F-4D97-AF65-F5344CB8AC3E}">
        <p14:creationId xmlns:p14="http://schemas.microsoft.com/office/powerpoint/2010/main" val="31905934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42999" y="533400"/>
            <a:ext cx="6543675" cy="3664458"/>
          </a:xfrm>
          <a:prstGeom prst="rect">
            <a:avLst/>
          </a:prstGeom>
        </p:spPr>
      </p:pic>
    </p:spTree>
    <p:extLst>
      <p:ext uri="{BB962C8B-B14F-4D97-AF65-F5344CB8AC3E}">
        <p14:creationId xmlns:p14="http://schemas.microsoft.com/office/powerpoint/2010/main" val="15204171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88622" y="178865"/>
            <a:ext cx="8040687" cy="6153496"/>
          </a:xfrm>
          <a:prstGeom prst="rect">
            <a:avLst/>
          </a:prstGeom>
        </p:spPr>
      </p:pic>
      <p:sp>
        <p:nvSpPr>
          <p:cNvPr id="5" name="TextBox 4"/>
          <p:cNvSpPr txBox="1"/>
          <p:nvPr/>
        </p:nvSpPr>
        <p:spPr>
          <a:xfrm>
            <a:off x="1377244" y="6389511"/>
            <a:ext cx="4549423" cy="338554"/>
          </a:xfrm>
          <a:prstGeom prst="rect">
            <a:avLst/>
          </a:prstGeom>
          <a:noFill/>
        </p:spPr>
        <p:txBody>
          <a:bodyPr wrap="square" rtlCol="0">
            <a:spAutoFit/>
          </a:bodyPr>
          <a:lstStyle/>
          <a:p>
            <a:r>
              <a:rPr lang="en-US" sz="1600" dirty="0" smtClean="0"/>
              <a:t>Nafziger, 2019</a:t>
            </a:r>
            <a:endParaRPr lang="en-US" sz="1600" dirty="0"/>
          </a:p>
        </p:txBody>
      </p:sp>
    </p:spTree>
    <p:extLst>
      <p:ext uri="{BB962C8B-B14F-4D97-AF65-F5344CB8AC3E}">
        <p14:creationId xmlns:p14="http://schemas.microsoft.com/office/powerpoint/2010/main" val="19065303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7650" y="155575"/>
            <a:ext cx="8648700" cy="6343650"/>
          </a:xfrm>
          <a:prstGeom prst="rect">
            <a:avLst/>
          </a:prstGeom>
          <a:ln w="19050">
            <a:solidFill>
              <a:schemeClr val="tx1"/>
            </a:solidFill>
          </a:ln>
        </p:spPr>
      </p:pic>
      <p:sp>
        <p:nvSpPr>
          <p:cNvPr id="6" name="TextBox 5"/>
          <p:cNvSpPr txBox="1"/>
          <p:nvPr/>
        </p:nvSpPr>
        <p:spPr>
          <a:xfrm>
            <a:off x="2348088" y="6499225"/>
            <a:ext cx="4549423" cy="338554"/>
          </a:xfrm>
          <a:prstGeom prst="rect">
            <a:avLst/>
          </a:prstGeom>
          <a:noFill/>
        </p:spPr>
        <p:txBody>
          <a:bodyPr wrap="square" rtlCol="0">
            <a:spAutoFit/>
          </a:bodyPr>
          <a:lstStyle/>
          <a:p>
            <a:r>
              <a:rPr lang="en-US" sz="1600" dirty="0" smtClean="0"/>
              <a:t>Nafziger, 2019</a:t>
            </a:r>
            <a:endParaRPr lang="en-US" sz="1600" dirty="0"/>
          </a:p>
        </p:txBody>
      </p:sp>
    </p:spTree>
    <p:extLst>
      <p:ext uri="{BB962C8B-B14F-4D97-AF65-F5344CB8AC3E}">
        <p14:creationId xmlns:p14="http://schemas.microsoft.com/office/powerpoint/2010/main" val="33899732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3095160216"/>
              </p:ext>
            </p:extLst>
          </p:nvPr>
        </p:nvGraphicFramePr>
        <p:xfrm>
          <a:off x="323849" y="465667"/>
          <a:ext cx="5118483" cy="297159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a:graphicFrameLocks/>
          </p:cNvGraphicFramePr>
          <p:nvPr>
            <p:extLst>
              <p:ext uri="{D42A27DB-BD31-4B8C-83A1-F6EECF244321}">
                <p14:modId xmlns:p14="http://schemas.microsoft.com/office/powerpoint/2010/main" val="477596452"/>
              </p:ext>
            </p:extLst>
          </p:nvPr>
        </p:nvGraphicFramePr>
        <p:xfrm>
          <a:off x="2093206" y="3731895"/>
          <a:ext cx="5134804" cy="29112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332907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nue.okstate.edu/Nitrogen_Uptake/Feekes_GDD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4377"/>
            <a:ext cx="9144000" cy="5825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03938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71451"/>
            <a:ext cx="7772400" cy="1143000"/>
          </a:xfrm>
        </p:spPr>
        <p:txBody>
          <a:bodyPr>
            <a:normAutofit/>
          </a:bodyPr>
          <a:lstStyle/>
          <a:p>
            <a:r>
              <a:rPr lang="en-US" cap="none" dirty="0" smtClean="0">
                <a:latin typeface="Arial" panose="020B0604020202020204" pitchFamily="34" charset="0"/>
                <a:cs typeface="Arial" panose="020B0604020202020204" pitchFamily="34" charset="0"/>
              </a:rPr>
              <a:t>Independence of Yield Potential and Nitrogen response</a:t>
            </a:r>
            <a:endParaRPr lang="en-US" cap="none" dirty="0">
              <a:latin typeface="Arial" panose="020B0604020202020204" pitchFamily="34" charset="0"/>
              <a:cs typeface="Arial" panose="020B0604020202020204" pitchFamily="34" charset="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314452"/>
            <a:ext cx="4935576" cy="296820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5542" y="3685351"/>
            <a:ext cx="4984682" cy="299081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77249" y="4804335"/>
            <a:ext cx="3878293" cy="1600438"/>
          </a:xfrm>
          <a:prstGeom prst="rect">
            <a:avLst/>
          </a:prstGeom>
          <a:noFill/>
        </p:spPr>
        <p:txBody>
          <a:bodyPr wrap="square" rtlCol="0">
            <a:spAutoFit/>
          </a:bodyPr>
          <a:lstStyle/>
          <a:p>
            <a:pPr lvl="0"/>
            <a:r>
              <a:rPr lang="en-US" sz="1400" dirty="0" smtClean="0"/>
              <a:t>2013</a:t>
            </a:r>
            <a:r>
              <a:rPr lang="en-US" sz="1400" dirty="0"/>
              <a:t>. Relationship between grain crop yield potential and nitrogen response.  </a:t>
            </a:r>
            <a:r>
              <a:rPr lang="en-US" sz="1400" dirty="0" err="1"/>
              <a:t>Agron</a:t>
            </a:r>
            <a:r>
              <a:rPr lang="en-US" sz="1400" dirty="0"/>
              <a:t>. J. 105:1335–1344.</a:t>
            </a:r>
          </a:p>
          <a:p>
            <a:pPr lvl="0"/>
            <a:endParaRPr lang="en-US" sz="1400" dirty="0"/>
          </a:p>
          <a:p>
            <a:r>
              <a:rPr lang="en-US" sz="1400" dirty="0" smtClean="0"/>
              <a:t>2010. Independence </a:t>
            </a:r>
            <a:r>
              <a:rPr lang="en-US" sz="1400" dirty="0"/>
              <a:t>of yield potential and crop nitrogen response.  </a:t>
            </a:r>
            <a:r>
              <a:rPr lang="en-US" sz="1400" dirty="0" smtClean="0"/>
              <a:t>Prec. </a:t>
            </a:r>
            <a:r>
              <a:rPr lang="en-US" sz="1400" dirty="0"/>
              <a:t>Agric. 12:508-518.</a:t>
            </a:r>
          </a:p>
          <a:p>
            <a:endParaRPr lang="en-US" sz="1400" dirty="0"/>
          </a:p>
        </p:txBody>
      </p:sp>
      <p:sp>
        <p:nvSpPr>
          <p:cNvPr id="5" name="Rounded Rectangle 4"/>
          <p:cNvSpPr/>
          <p:nvPr/>
        </p:nvSpPr>
        <p:spPr>
          <a:xfrm>
            <a:off x="5553075" y="2496461"/>
            <a:ext cx="1924050" cy="1073152"/>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latin typeface="Verdana" panose="020B0604030504040204" pitchFamily="34" charset="0"/>
                <a:ea typeface="Verdana" panose="020B0604030504040204" pitchFamily="34" charset="0"/>
                <a:cs typeface="Verdana" panose="020B0604030504040204" pitchFamily="34" charset="0"/>
              </a:rPr>
              <a:t>Iowa</a:t>
            </a:r>
            <a:r>
              <a:rPr lang="en-US" sz="1050" dirty="0" smtClean="0">
                <a:latin typeface="Verdana" panose="020B0604030504040204" pitchFamily="34" charset="0"/>
                <a:ea typeface="Verdana" panose="020B0604030504040204" pitchFamily="34" charset="0"/>
                <a:cs typeface="Verdana" panose="020B0604030504040204" pitchFamily="34" charset="0"/>
              </a:rPr>
              <a:t/>
            </a:r>
            <a:br>
              <a:rPr lang="en-US" sz="1050" dirty="0" smtClean="0">
                <a:latin typeface="Verdana" panose="020B0604030504040204" pitchFamily="34" charset="0"/>
                <a:ea typeface="Verdana" panose="020B0604030504040204" pitchFamily="34" charset="0"/>
                <a:cs typeface="Verdana" panose="020B0604030504040204" pitchFamily="34" charset="0"/>
              </a:rPr>
            </a:br>
            <a:r>
              <a:rPr lang="en-US" sz="1400" dirty="0" smtClean="0">
                <a:latin typeface="Verdana" panose="020B0604030504040204" pitchFamily="34" charset="0"/>
                <a:ea typeface="Verdana" panose="020B0604030504040204" pitchFamily="34" charset="0"/>
                <a:cs typeface="Verdana" panose="020B0604030504040204" pitchFamily="34" charset="0"/>
              </a:rPr>
              <a:t>Wisconsin</a:t>
            </a:r>
          </a:p>
          <a:p>
            <a:pPr algn="ctr"/>
            <a:r>
              <a:rPr lang="en-US" sz="1400" dirty="0" smtClean="0">
                <a:latin typeface="Verdana" panose="020B0604030504040204" pitchFamily="34" charset="0"/>
                <a:ea typeface="Verdana" panose="020B0604030504040204" pitchFamily="34" charset="0"/>
                <a:cs typeface="Verdana" panose="020B0604030504040204" pitchFamily="34" charset="0"/>
              </a:rPr>
              <a:t>Nebraska</a:t>
            </a:r>
            <a:br>
              <a:rPr lang="en-US" sz="1400" dirty="0" smtClean="0">
                <a:latin typeface="Verdana" panose="020B0604030504040204" pitchFamily="34" charset="0"/>
                <a:ea typeface="Verdana" panose="020B0604030504040204" pitchFamily="34" charset="0"/>
                <a:cs typeface="Verdana" panose="020B0604030504040204" pitchFamily="34" charset="0"/>
              </a:rPr>
            </a:br>
            <a:r>
              <a:rPr lang="en-US" sz="1400" dirty="0" smtClean="0">
                <a:latin typeface="Verdana" panose="020B0604030504040204" pitchFamily="34" charset="0"/>
                <a:ea typeface="Verdana" panose="020B0604030504040204" pitchFamily="34" charset="0"/>
                <a:cs typeface="Verdana" panose="020B0604030504040204" pitchFamily="34" charset="0"/>
              </a:rPr>
              <a:t>Oklahoma</a:t>
            </a:r>
            <a:endParaRPr lang="en-US" sz="1400"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p:cNvSpPr txBox="1"/>
          <p:nvPr/>
        </p:nvSpPr>
        <p:spPr>
          <a:xfrm>
            <a:off x="5111261" y="743118"/>
            <a:ext cx="3793588" cy="1631216"/>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99FF33"/>
                </a:solidFill>
              </a:rPr>
              <a:t>R</a:t>
            </a:r>
            <a:r>
              <a:rPr lang="en-US" sz="2000" dirty="0" smtClean="0">
                <a:solidFill>
                  <a:srgbClr val="99FF33"/>
                </a:solidFill>
              </a:rPr>
              <a:t>andom influence </a:t>
            </a:r>
            <a:br>
              <a:rPr lang="en-US" sz="2000" dirty="0" smtClean="0">
                <a:solidFill>
                  <a:srgbClr val="99FF33"/>
                </a:solidFill>
              </a:rPr>
            </a:br>
            <a:r>
              <a:rPr lang="en-US" sz="2000" dirty="0" smtClean="0">
                <a:solidFill>
                  <a:srgbClr val="99FF33"/>
                </a:solidFill>
              </a:rPr>
              <a:t>of the environment</a:t>
            </a:r>
          </a:p>
          <a:p>
            <a:pPr marL="342900" indent="-342900">
              <a:buFont typeface="Arial" panose="020B0604020202020204" pitchFamily="34" charset="0"/>
              <a:buChar char="•"/>
            </a:pPr>
            <a:r>
              <a:rPr lang="en-US" sz="2000" dirty="0" smtClean="0">
                <a:solidFill>
                  <a:srgbClr val="99FF33"/>
                </a:solidFill>
              </a:rPr>
              <a:t>Total </a:t>
            </a:r>
            <a:r>
              <a:rPr lang="en-US" sz="2000" dirty="0">
                <a:solidFill>
                  <a:srgbClr val="99FF33"/>
                </a:solidFill>
              </a:rPr>
              <a:t>entropy always increases and the process is </a:t>
            </a:r>
            <a:r>
              <a:rPr lang="en-US" sz="2000" dirty="0" smtClean="0"/>
              <a:t>irreversible</a:t>
            </a:r>
            <a:endParaRPr lang="en-US" sz="2000" dirty="0"/>
          </a:p>
        </p:txBody>
      </p:sp>
    </p:spTree>
    <p:extLst>
      <p:ext uri="{BB962C8B-B14F-4D97-AF65-F5344CB8AC3E}">
        <p14:creationId xmlns:p14="http://schemas.microsoft.com/office/powerpoint/2010/main" val="32137132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471908025"/>
              </p:ext>
            </p:extLst>
          </p:nvPr>
        </p:nvGraphicFramePr>
        <p:xfrm>
          <a:off x="457200" y="561975"/>
          <a:ext cx="8172450" cy="52768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271346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376002407"/>
              </p:ext>
            </p:extLst>
          </p:nvPr>
        </p:nvGraphicFramePr>
        <p:xfrm>
          <a:off x="288365" y="702962"/>
          <a:ext cx="8627035" cy="5546979"/>
        </p:xfrm>
        <a:graphic>
          <a:graphicData uri="http://schemas.openxmlformats.org/drawingml/2006/table">
            <a:tbl>
              <a:tblPr firstRow="1" firstCol="1" bandRow="1">
                <a:tableStyleId>{5C22544A-7EE6-4342-B048-85BDC9FD1C3A}</a:tableStyleId>
              </a:tblPr>
              <a:tblGrid>
                <a:gridCol w="2307130">
                  <a:extLst>
                    <a:ext uri="{9D8B030D-6E8A-4147-A177-3AD203B41FA5}">
                      <a16:colId xmlns:a16="http://schemas.microsoft.com/office/drawing/2014/main" val="20000"/>
                    </a:ext>
                  </a:extLst>
                </a:gridCol>
                <a:gridCol w="757114">
                  <a:extLst>
                    <a:ext uri="{9D8B030D-6E8A-4147-A177-3AD203B41FA5}">
                      <a16:colId xmlns:a16="http://schemas.microsoft.com/office/drawing/2014/main" val="20001"/>
                    </a:ext>
                  </a:extLst>
                </a:gridCol>
                <a:gridCol w="577367">
                  <a:extLst>
                    <a:ext uri="{9D8B030D-6E8A-4147-A177-3AD203B41FA5}">
                      <a16:colId xmlns:a16="http://schemas.microsoft.com/office/drawing/2014/main" val="20002"/>
                    </a:ext>
                  </a:extLst>
                </a:gridCol>
                <a:gridCol w="980432">
                  <a:extLst>
                    <a:ext uri="{9D8B030D-6E8A-4147-A177-3AD203B41FA5}">
                      <a16:colId xmlns:a16="http://schemas.microsoft.com/office/drawing/2014/main" val="20003"/>
                    </a:ext>
                  </a:extLst>
                </a:gridCol>
                <a:gridCol w="1050465">
                  <a:extLst>
                    <a:ext uri="{9D8B030D-6E8A-4147-A177-3AD203B41FA5}">
                      <a16:colId xmlns:a16="http://schemas.microsoft.com/office/drawing/2014/main" val="20004"/>
                    </a:ext>
                  </a:extLst>
                </a:gridCol>
                <a:gridCol w="1171071">
                  <a:extLst>
                    <a:ext uri="{9D8B030D-6E8A-4147-A177-3AD203B41FA5}">
                      <a16:colId xmlns:a16="http://schemas.microsoft.com/office/drawing/2014/main" val="20005"/>
                    </a:ext>
                  </a:extLst>
                </a:gridCol>
                <a:gridCol w="448199">
                  <a:extLst>
                    <a:ext uri="{9D8B030D-6E8A-4147-A177-3AD203B41FA5}">
                      <a16:colId xmlns:a16="http://schemas.microsoft.com/office/drawing/2014/main" val="20006"/>
                    </a:ext>
                  </a:extLst>
                </a:gridCol>
                <a:gridCol w="470763">
                  <a:extLst>
                    <a:ext uri="{9D8B030D-6E8A-4147-A177-3AD203B41FA5}">
                      <a16:colId xmlns:a16="http://schemas.microsoft.com/office/drawing/2014/main" val="20007"/>
                    </a:ext>
                  </a:extLst>
                </a:gridCol>
                <a:gridCol w="480102">
                  <a:extLst>
                    <a:ext uri="{9D8B030D-6E8A-4147-A177-3AD203B41FA5}">
                      <a16:colId xmlns:a16="http://schemas.microsoft.com/office/drawing/2014/main" val="20008"/>
                    </a:ext>
                  </a:extLst>
                </a:gridCol>
                <a:gridCol w="384392">
                  <a:extLst>
                    <a:ext uri="{9D8B030D-6E8A-4147-A177-3AD203B41FA5}">
                      <a16:colId xmlns:a16="http://schemas.microsoft.com/office/drawing/2014/main" val="20009"/>
                    </a:ext>
                  </a:extLst>
                </a:gridCol>
              </a:tblGrid>
              <a:tr h="301372">
                <a:tc>
                  <a:txBody>
                    <a:bodyPr/>
                    <a:lstStyle/>
                    <a:p>
                      <a:pPr marL="0" marR="0" algn="l">
                        <a:lnSpc>
                          <a:spcPct val="115000"/>
                        </a:lnSpc>
                        <a:spcBef>
                          <a:spcPts val="0"/>
                        </a:spcBef>
                        <a:spcAft>
                          <a:spcPts val="0"/>
                        </a:spcAft>
                      </a:pPr>
                      <a:r>
                        <a:rPr lang="en-US" sz="1600" dirty="0">
                          <a:solidFill>
                            <a:schemeClr val="tx1"/>
                          </a:solidFill>
                          <a:effectLst/>
                        </a:rPr>
                        <a:t>Source</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accent3">
                        <a:lumMod val="75000"/>
                      </a:schemeClr>
                    </a:solidFill>
                  </a:tcPr>
                </a:tc>
                <a:tc>
                  <a:txBody>
                    <a:bodyPr/>
                    <a:lstStyle/>
                    <a:p>
                      <a:pPr marL="0" marR="0" algn="l">
                        <a:lnSpc>
                          <a:spcPct val="115000"/>
                        </a:lnSpc>
                        <a:spcBef>
                          <a:spcPts val="0"/>
                        </a:spcBef>
                        <a:spcAft>
                          <a:spcPts val="0"/>
                        </a:spcAft>
                      </a:pPr>
                      <a:r>
                        <a:rPr lang="en-US" sz="1000" dirty="0">
                          <a:solidFill>
                            <a:schemeClr val="tx1"/>
                          </a:solidFill>
                          <a:effectLst/>
                        </a:rPr>
                        <a:t>Location</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accent3">
                        <a:lumMod val="75000"/>
                      </a:schemeClr>
                    </a:solidFill>
                  </a:tcPr>
                </a:tc>
                <a:tc>
                  <a:txBody>
                    <a:bodyPr/>
                    <a:lstStyle/>
                    <a:p>
                      <a:pPr marL="0" marR="0" algn="l">
                        <a:lnSpc>
                          <a:spcPct val="115000"/>
                        </a:lnSpc>
                        <a:spcBef>
                          <a:spcPts val="0"/>
                        </a:spcBef>
                        <a:spcAft>
                          <a:spcPts val="0"/>
                        </a:spcAft>
                      </a:pPr>
                      <a:r>
                        <a:rPr lang="en-US" sz="1000">
                          <a:solidFill>
                            <a:schemeClr val="tx1"/>
                          </a:solidFill>
                          <a:effectLst/>
                        </a:rPr>
                        <a:t>Years</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accent3">
                        <a:lumMod val="75000"/>
                      </a:schemeClr>
                    </a:solidFill>
                  </a:tcPr>
                </a:tc>
                <a:tc>
                  <a:txBody>
                    <a:bodyPr/>
                    <a:lstStyle/>
                    <a:p>
                      <a:pPr marL="0" marR="0" algn="ctr">
                        <a:lnSpc>
                          <a:spcPct val="115000"/>
                        </a:lnSpc>
                        <a:spcBef>
                          <a:spcPts val="0"/>
                        </a:spcBef>
                        <a:spcAft>
                          <a:spcPts val="0"/>
                        </a:spcAft>
                      </a:pPr>
                      <a:r>
                        <a:rPr lang="en-US" sz="1000">
                          <a:solidFill>
                            <a:schemeClr val="tx1"/>
                          </a:solidFill>
                          <a:effectLst/>
                        </a:rPr>
                        <a:t>Time period</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accent3">
                        <a:lumMod val="75000"/>
                      </a:schemeClr>
                    </a:solidFill>
                  </a:tcPr>
                </a:tc>
                <a:tc>
                  <a:txBody>
                    <a:bodyPr/>
                    <a:lstStyle/>
                    <a:p>
                      <a:pPr marL="0" marR="0" algn="ctr">
                        <a:lnSpc>
                          <a:spcPct val="115000"/>
                        </a:lnSpc>
                        <a:spcBef>
                          <a:spcPts val="0"/>
                        </a:spcBef>
                        <a:spcAft>
                          <a:spcPts val="0"/>
                        </a:spcAft>
                      </a:pPr>
                      <a:r>
                        <a:rPr lang="en-US" sz="1000">
                          <a:solidFill>
                            <a:schemeClr val="tx1"/>
                          </a:solidFill>
                          <a:effectLst/>
                        </a:rPr>
                        <a:t> † (0-N) Yield Range</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accent3">
                        <a:lumMod val="75000"/>
                      </a:schemeClr>
                    </a:solidFill>
                  </a:tcPr>
                </a:tc>
                <a:tc>
                  <a:txBody>
                    <a:bodyPr/>
                    <a:lstStyle/>
                    <a:p>
                      <a:pPr marL="0" marR="0" algn="ctr">
                        <a:lnSpc>
                          <a:spcPct val="115000"/>
                        </a:lnSpc>
                        <a:spcBef>
                          <a:spcPts val="0"/>
                        </a:spcBef>
                        <a:spcAft>
                          <a:spcPts val="0"/>
                        </a:spcAft>
                      </a:pPr>
                      <a:r>
                        <a:rPr lang="en-US" sz="1000">
                          <a:solidFill>
                            <a:schemeClr val="tx1"/>
                          </a:solidFill>
                          <a:effectLst/>
                        </a:rPr>
                        <a:t>‡ High N Yield Range</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accent3">
                        <a:lumMod val="75000"/>
                      </a:schemeClr>
                    </a:solidFill>
                  </a:tcPr>
                </a:tc>
                <a:tc gridSpan="4">
                  <a:txBody>
                    <a:bodyPr/>
                    <a:lstStyle/>
                    <a:p>
                      <a:pPr marL="0" marR="0" algn="ctr">
                        <a:lnSpc>
                          <a:spcPct val="115000"/>
                        </a:lnSpc>
                        <a:spcBef>
                          <a:spcPts val="0"/>
                        </a:spcBef>
                        <a:spcAft>
                          <a:spcPts val="0"/>
                        </a:spcAft>
                      </a:pPr>
                      <a:r>
                        <a:rPr lang="en-US" sz="1000" dirty="0">
                          <a:solidFill>
                            <a:schemeClr val="tx1"/>
                          </a:solidFill>
                          <a:effectLst/>
                        </a:rPr>
                        <a:t>*Optimum N rate </a:t>
                      </a:r>
                      <a:endParaRPr lang="en-US" sz="1050" dirty="0">
                        <a:solidFill>
                          <a:schemeClr val="tx1"/>
                        </a:solidFill>
                        <a:effectLst/>
                      </a:endParaRPr>
                    </a:p>
                    <a:p>
                      <a:pPr marL="0" marR="0" algn="ctr">
                        <a:lnSpc>
                          <a:spcPct val="115000"/>
                        </a:lnSpc>
                        <a:spcBef>
                          <a:spcPts val="0"/>
                        </a:spcBef>
                        <a:spcAft>
                          <a:spcPts val="0"/>
                        </a:spcAft>
                      </a:pPr>
                      <a:r>
                        <a:rPr lang="en-US" sz="1000" dirty="0">
                          <a:solidFill>
                            <a:schemeClr val="tx1"/>
                          </a:solidFill>
                          <a:effectLst/>
                        </a:rPr>
                        <a:t>kg ha</a:t>
                      </a:r>
                      <a:r>
                        <a:rPr lang="en-US" sz="1000" baseline="30000" dirty="0">
                          <a:solidFill>
                            <a:schemeClr val="tx1"/>
                          </a:solidFill>
                          <a:effectLst/>
                        </a:rPr>
                        <a:t>-1</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accent3">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71589">
                <a:tc>
                  <a:txBody>
                    <a:bodyPr/>
                    <a:lstStyle/>
                    <a:p>
                      <a:pPr marL="0" marR="0" algn="l">
                        <a:lnSpc>
                          <a:spcPct val="115000"/>
                        </a:lnSpc>
                        <a:spcBef>
                          <a:spcPts val="0"/>
                        </a:spcBef>
                        <a:spcAft>
                          <a:spcPts val="0"/>
                        </a:spcAft>
                      </a:pPr>
                      <a:r>
                        <a:rPr lang="en-US" sz="1000" dirty="0" smtClean="0">
                          <a:solidFill>
                            <a:schemeClr val="tx1"/>
                          </a:solidFill>
                          <a:effectLst/>
                        </a:rPr>
                        <a:t> </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2"/>
                    </a:solidFill>
                  </a:tcPr>
                </a:tc>
                <a:tc>
                  <a:txBody>
                    <a:bodyPr/>
                    <a:lstStyle/>
                    <a:p>
                      <a:pPr marL="0" marR="0" algn="l">
                        <a:lnSpc>
                          <a:spcPct val="115000"/>
                        </a:lnSpc>
                        <a:spcBef>
                          <a:spcPts val="0"/>
                        </a:spcBef>
                        <a:spcAft>
                          <a:spcPts val="0"/>
                        </a:spcAft>
                      </a:pPr>
                      <a:r>
                        <a:rPr lang="en-US" sz="1000" dirty="0">
                          <a:solidFill>
                            <a:schemeClr val="tx1"/>
                          </a:solidFill>
                          <a:effectLst/>
                        </a:rPr>
                        <a:t> </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0"/>
                        </a:spcAft>
                      </a:pPr>
                      <a:r>
                        <a:rPr lang="en-US" sz="1000" dirty="0">
                          <a:solidFill>
                            <a:schemeClr val="tx1"/>
                          </a:solidFill>
                          <a:effectLst/>
                        </a:rPr>
                        <a:t> </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0"/>
                        </a:spcAft>
                      </a:pPr>
                      <a:r>
                        <a:rPr lang="en-US" sz="1000">
                          <a:solidFill>
                            <a:schemeClr val="tx1"/>
                          </a:solidFill>
                          <a:effectLst/>
                        </a:rPr>
                        <a:t> </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gridSpan="2">
                  <a:txBody>
                    <a:bodyPr/>
                    <a:lstStyle/>
                    <a:p>
                      <a:pPr marL="0" marR="0" algn="ctr">
                        <a:lnSpc>
                          <a:spcPct val="115000"/>
                        </a:lnSpc>
                        <a:spcBef>
                          <a:spcPts val="0"/>
                        </a:spcBef>
                        <a:spcAft>
                          <a:spcPts val="0"/>
                        </a:spcAft>
                      </a:pPr>
                      <a:r>
                        <a:rPr lang="en-US" sz="1000">
                          <a:solidFill>
                            <a:schemeClr val="tx1"/>
                          </a:solidFill>
                          <a:effectLst/>
                        </a:rPr>
                        <a:t>---- Mg ha</a:t>
                      </a:r>
                      <a:r>
                        <a:rPr lang="en-US" sz="1000" baseline="30000">
                          <a:solidFill>
                            <a:schemeClr val="tx1"/>
                          </a:solidFill>
                          <a:effectLst/>
                        </a:rPr>
                        <a:t>-1</a:t>
                      </a:r>
                      <a:r>
                        <a:rPr lang="en-US" sz="1000">
                          <a:solidFill>
                            <a:schemeClr val="tx1"/>
                          </a:solidFill>
                          <a:effectLst/>
                        </a:rPr>
                        <a:t> ----</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hMerge="1">
                  <a:txBody>
                    <a:bodyPr/>
                    <a:lstStyle/>
                    <a:p>
                      <a:endParaRPr lang="en-US"/>
                    </a:p>
                  </a:txBody>
                  <a:tcPr/>
                </a:tc>
                <a:tc>
                  <a:txBody>
                    <a:bodyPr/>
                    <a:lstStyle/>
                    <a:p>
                      <a:pPr marL="0" marR="0" algn="ctr">
                        <a:lnSpc>
                          <a:spcPct val="115000"/>
                        </a:lnSpc>
                        <a:spcBef>
                          <a:spcPts val="0"/>
                        </a:spcBef>
                        <a:spcAft>
                          <a:spcPts val="0"/>
                        </a:spcAft>
                      </a:pPr>
                      <a:r>
                        <a:rPr lang="en-US" sz="1000">
                          <a:solidFill>
                            <a:schemeClr val="tx1"/>
                          </a:solidFill>
                          <a:effectLst/>
                        </a:rPr>
                        <a:t>Min</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Max</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Avg.</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SD</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01"/>
                  </a:ext>
                </a:extLst>
              </a:tr>
              <a:tr h="137271">
                <a:tc>
                  <a:txBody>
                    <a:bodyPr/>
                    <a:lstStyle/>
                    <a:p>
                      <a:pPr marL="0" marR="0" algn="l">
                        <a:lnSpc>
                          <a:spcPct val="115000"/>
                        </a:lnSpc>
                        <a:spcBef>
                          <a:spcPts val="0"/>
                        </a:spcBef>
                        <a:spcAft>
                          <a:spcPts val="0"/>
                        </a:spcAft>
                      </a:pPr>
                      <a:r>
                        <a:rPr lang="en-US" sz="1000" dirty="0" smtClean="0">
                          <a:solidFill>
                            <a:schemeClr val="tx1"/>
                          </a:solidFill>
                          <a:effectLst/>
                        </a:rPr>
                        <a:t>Bundy et al. (2011)</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2"/>
                    </a:solidFill>
                  </a:tcPr>
                </a:tc>
                <a:tc>
                  <a:txBody>
                    <a:bodyPr/>
                    <a:lstStyle/>
                    <a:p>
                      <a:pPr marL="0" marR="0" algn="ctr">
                        <a:lnSpc>
                          <a:spcPct val="115000"/>
                        </a:lnSpc>
                        <a:spcBef>
                          <a:spcPts val="0"/>
                        </a:spcBef>
                        <a:spcAft>
                          <a:spcPts val="0"/>
                        </a:spcAft>
                      </a:pPr>
                      <a:r>
                        <a:rPr lang="en-US" sz="1000" dirty="0">
                          <a:solidFill>
                            <a:schemeClr val="tx1"/>
                          </a:solidFill>
                          <a:effectLst/>
                        </a:rPr>
                        <a:t>WI</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dirty="0">
                          <a:solidFill>
                            <a:schemeClr val="tx1"/>
                          </a:solidFill>
                          <a:effectLst/>
                        </a:rPr>
                        <a:t>21</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dirty="0">
                          <a:solidFill>
                            <a:schemeClr val="tx1"/>
                          </a:solidFill>
                          <a:effectLst/>
                        </a:rPr>
                        <a:t>1958-1983</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1.6-7.6</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4.3-8.8</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50</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233</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130</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53</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02"/>
                  </a:ext>
                </a:extLst>
              </a:tr>
              <a:tr h="149208">
                <a:tc>
                  <a:txBody>
                    <a:bodyPr/>
                    <a:lstStyle/>
                    <a:p>
                      <a:pPr marL="0" marR="0" algn="l">
                        <a:lnSpc>
                          <a:spcPct val="115000"/>
                        </a:lnSpc>
                        <a:spcBef>
                          <a:spcPts val="0"/>
                        </a:spcBef>
                        <a:spcAft>
                          <a:spcPts val="0"/>
                        </a:spcAft>
                      </a:pPr>
                      <a:r>
                        <a:rPr lang="en-US" sz="1000" dirty="0" smtClean="0">
                          <a:solidFill>
                            <a:schemeClr val="tx1"/>
                          </a:solidFill>
                          <a:effectLst/>
                        </a:rPr>
                        <a:t>Bundy et al. (2011)</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2"/>
                    </a:solidFill>
                  </a:tcPr>
                </a:tc>
                <a:tc>
                  <a:txBody>
                    <a:bodyPr/>
                    <a:lstStyle/>
                    <a:p>
                      <a:pPr marL="0" marR="0" algn="ctr">
                        <a:lnSpc>
                          <a:spcPct val="115000"/>
                        </a:lnSpc>
                        <a:spcBef>
                          <a:spcPts val="0"/>
                        </a:spcBef>
                        <a:spcAft>
                          <a:spcPts val="0"/>
                        </a:spcAft>
                      </a:pPr>
                      <a:r>
                        <a:rPr lang="en-US" sz="1000">
                          <a:solidFill>
                            <a:schemeClr val="tx1"/>
                          </a:solidFill>
                          <a:effectLst/>
                        </a:rPr>
                        <a:t>WI</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9</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dirty="0">
                          <a:solidFill>
                            <a:schemeClr val="tx1"/>
                          </a:solidFill>
                          <a:effectLst/>
                        </a:rPr>
                        <a:t>1984-1997</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2.7-5.6</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5.7-9.96</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58</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235</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179</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51</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03"/>
                  </a:ext>
                </a:extLst>
              </a:tr>
              <a:tr h="149208">
                <a:tc>
                  <a:txBody>
                    <a:bodyPr/>
                    <a:lstStyle/>
                    <a:p>
                      <a:pPr marL="0" marR="0" algn="l">
                        <a:lnSpc>
                          <a:spcPct val="115000"/>
                        </a:lnSpc>
                        <a:spcBef>
                          <a:spcPts val="0"/>
                        </a:spcBef>
                        <a:spcAft>
                          <a:spcPts val="0"/>
                        </a:spcAft>
                      </a:pPr>
                      <a:r>
                        <a:rPr lang="en-US" sz="1000" dirty="0" err="1" smtClean="0">
                          <a:solidFill>
                            <a:schemeClr val="tx1"/>
                          </a:solidFill>
                          <a:effectLst/>
                        </a:rPr>
                        <a:t>Mallarino</a:t>
                      </a:r>
                      <a:r>
                        <a:rPr lang="en-US" sz="1000" dirty="0" smtClean="0">
                          <a:solidFill>
                            <a:schemeClr val="tx1"/>
                          </a:solidFill>
                          <a:effectLst/>
                        </a:rPr>
                        <a:t> and Torres (2006)</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2"/>
                    </a:solidFill>
                  </a:tcPr>
                </a:tc>
                <a:tc>
                  <a:txBody>
                    <a:bodyPr/>
                    <a:lstStyle/>
                    <a:p>
                      <a:pPr marL="0" marR="0" algn="ctr">
                        <a:lnSpc>
                          <a:spcPct val="115000"/>
                        </a:lnSpc>
                        <a:spcBef>
                          <a:spcPts val="0"/>
                        </a:spcBef>
                        <a:spcAft>
                          <a:spcPts val="0"/>
                        </a:spcAft>
                      </a:pPr>
                      <a:r>
                        <a:rPr lang="en-US" sz="1000" dirty="0">
                          <a:solidFill>
                            <a:schemeClr val="tx1"/>
                          </a:solidFill>
                          <a:effectLst/>
                        </a:rPr>
                        <a:t>IA</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20</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dirty="0">
                          <a:solidFill>
                            <a:schemeClr val="tx1"/>
                          </a:solidFill>
                          <a:effectLst/>
                        </a:rPr>
                        <a:t>1979-2003</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0.8-5.9</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5.1-12.4</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81</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237</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165</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49</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04"/>
                  </a:ext>
                </a:extLst>
              </a:tr>
              <a:tr h="149208">
                <a:tc>
                  <a:txBody>
                    <a:bodyPr/>
                    <a:lstStyle/>
                    <a:p>
                      <a:pPr marL="0" marR="0" algn="l">
                        <a:lnSpc>
                          <a:spcPct val="115000"/>
                        </a:lnSpc>
                        <a:spcBef>
                          <a:spcPts val="0"/>
                        </a:spcBef>
                        <a:spcAft>
                          <a:spcPts val="0"/>
                        </a:spcAft>
                      </a:pPr>
                      <a:r>
                        <a:rPr lang="en-US" sz="1000" dirty="0" err="1" smtClean="0">
                          <a:solidFill>
                            <a:schemeClr val="tx1"/>
                          </a:solidFill>
                          <a:effectLst/>
                        </a:rPr>
                        <a:t>Mallarino</a:t>
                      </a:r>
                      <a:r>
                        <a:rPr lang="en-US" sz="1000" dirty="0" smtClean="0">
                          <a:solidFill>
                            <a:schemeClr val="tx1"/>
                          </a:solidFill>
                          <a:effectLst/>
                        </a:rPr>
                        <a:t> and Torres (2006)</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2"/>
                    </a:solidFill>
                  </a:tcPr>
                </a:tc>
                <a:tc>
                  <a:txBody>
                    <a:bodyPr/>
                    <a:lstStyle/>
                    <a:p>
                      <a:pPr marL="0" marR="0" algn="ctr">
                        <a:lnSpc>
                          <a:spcPct val="115000"/>
                        </a:lnSpc>
                        <a:spcBef>
                          <a:spcPts val="0"/>
                        </a:spcBef>
                        <a:spcAft>
                          <a:spcPts val="0"/>
                        </a:spcAft>
                      </a:pPr>
                      <a:r>
                        <a:rPr lang="en-US" sz="1000">
                          <a:solidFill>
                            <a:schemeClr val="tx1"/>
                          </a:solidFill>
                          <a:effectLst/>
                        </a:rPr>
                        <a:t>IA</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dirty="0">
                          <a:solidFill>
                            <a:schemeClr val="tx1"/>
                          </a:solidFill>
                          <a:effectLst/>
                        </a:rPr>
                        <a:t>14</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dirty="0">
                          <a:solidFill>
                            <a:schemeClr val="tx1"/>
                          </a:solidFill>
                          <a:effectLst/>
                        </a:rPr>
                        <a:t>1985-2010</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1.4-6.2</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5.3-12.8</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134</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239</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197</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32</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05"/>
                  </a:ext>
                </a:extLst>
              </a:tr>
              <a:tr h="149208">
                <a:tc>
                  <a:txBody>
                    <a:bodyPr/>
                    <a:lstStyle/>
                    <a:p>
                      <a:pPr marL="0" marR="0" algn="l">
                        <a:lnSpc>
                          <a:spcPct val="115000"/>
                        </a:lnSpc>
                        <a:spcBef>
                          <a:spcPts val="0"/>
                        </a:spcBef>
                        <a:spcAft>
                          <a:spcPts val="0"/>
                        </a:spcAft>
                      </a:pPr>
                      <a:r>
                        <a:rPr lang="en-US" sz="1000" dirty="0" smtClean="0">
                          <a:solidFill>
                            <a:schemeClr val="tx1"/>
                          </a:solidFill>
                          <a:effectLst/>
                        </a:rPr>
                        <a:t>Varvel et al. (2007)</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2"/>
                    </a:solidFill>
                  </a:tcPr>
                </a:tc>
                <a:tc>
                  <a:txBody>
                    <a:bodyPr/>
                    <a:lstStyle/>
                    <a:p>
                      <a:pPr marL="0" marR="0" algn="ctr">
                        <a:lnSpc>
                          <a:spcPct val="115000"/>
                        </a:lnSpc>
                        <a:spcBef>
                          <a:spcPts val="0"/>
                        </a:spcBef>
                        <a:spcAft>
                          <a:spcPts val="0"/>
                        </a:spcAft>
                      </a:pPr>
                      <a:r>
                        <a:rPr lang="en-US" sz="1000">
                          <a:solidFill>
                            <a:schemeClr val="tx1"/>
                          </a:solidFill>
                          <a:effectLst/>
                        </a:rPr>
                        <a:t>NE</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dirty="0">
                          <a:solidFill>
                            <a:schemeClr val="tx1"/>
                          </a:solidFill>
                          <a:effectLst/>
                        </a:rPr>
                        <a:t>5</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dirty="0">
                          <a:solidFill>
                            <a:schemeClr val="tx1"/>
                          </a:solidFill>
                          <a:effectLst/>
                        </a:rPr>
                        <a:t>1995-2005</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6.6-10.9</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10.4-13.3</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73</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193</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131</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49</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06"/>
                  </a:ext>
                </a:extLst>
              </a:tr>
              <a:tr h="149208">
                <a:tc>
                  <a:txBody>
                    <a:bodyPr/>
                    <a:lstStyle/>
                    <a:p>
                      <a:pPr marL="0" marR="0" algn="l">
                        <a:lnSpc>
                          <a:spcPct val="115000"/>
                        </a:lnSpc>
                        <a:spcBef>
                          <a:spcPts val="0"/>
                        </a:spcBef>
                        <a:spcAft>
                          <a:spcPts val="0"/>
                        </a:spcAft>
                      </a:pPr>
                      <a:r>
                        <a:rPr lang="en-US" sz="1000" dirty="0" err="1" smtClean="0">
                          <a:solidFill>
                            <a:schemeClr val="tx1"/>
                          </a:solidFill>
                          <a:effectLst/>
                        </a:rPr>
                        <a:t>Jokela</a:t>
                      </a:r>
                      <a:r>
                        <a:rPr lang="en-US" sz="1000" dirty="0" smtClean="0">
                          <a:solidFill>
                            <a:schemeClr val="tx1"/>
                          </a:solidFill>
                          <a:effectLst/>
                        </a:rPr>
                        <a:t> et al. (1989) Carroll</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2"/>
                    </a:solidFill>
                  </a:tcPr>
                </a:tc>
                <a:tc>
                  <a:txBody>
                    <a:bodyPr/>
                    <a:lstStyle/>
                    <a:p>
                      <a:pPr marL="0" marR="0" algn="ctr">
                        <a:lnSpc>
                          <a:spcPct val="115000"/>
                        </a:lnSpc>
                        <a:spcBef>
                          <a:spcPts val="0"/>
                        </a:spcBef>
                        <a:spcAft>
                          <a:spcPts val="0"/>
                        </a:spcAft>
                      </a:pPr>
                      <a:r>
                        <a:rPr lang="en-US" sz="1000">
                          <a:solidFill>
                            <a:schemeClr val="tx1"/>
                          </a:solidFill>
                          <a:effectLst/>
                        </a:rPr>
                        <a:t>MN</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dirty="0">
                          <a:solidFill>
                            <a:schemeClr val="tx1"/>
                          </a:solidFill>
                          <a:effectLst/>
                        </a:rPr>
                        <a:t>3</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dirty="0">
                          <a:solidFill>
                            <a:schemeClr val="tx1"/>
                          </a:solidFill>
                          <a:effectLst/>
                        </a:rPr>
                        <a:t>1982-1984</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5.5-7.3</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7.1-9.1</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5</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131</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84</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69</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07"/>
                  </a:ext>
                </a:extLst>
              </a:tr>
              <a:tr h="149208">
                <a:tc>
                  <a:txBody>
                    <a:bodyPr/>
                    <a:lstStyle/>
                    <a:p>
                      <a:pPr marL="0" marR="0" algn="l">
                        <a:lnSpc>
                          <a:spcPct val="115000"/>
                        </a:lnSpc>
                        <a:spcBef>
                          <a:spcPts val="0"/>
                        </a:spcBef>
                        <a:spcAft>
                          <a:spcPts val="0"/>
                        </a:spcAft>
                      </a:pPr>
                      <a:r>
                        <a:rPr lang="en-US" sz="1000" dirty="0" err="1" smtClean="0">
                          <a:solidFill>
                            <a:schemeClr val="tx1"/>
                          </a:solidFill>
                          <a:effectLst/>
                        </a:rPr>
                        <a:t>Jokela</a:t>
                      </a:r>
                      <a:r>
                        <a:rPr lang="en-US" sz="1000" dirty="0" smtClean="0">
                          <a:solidFill>
                            <a:schemeClr val="tx1"/>
                          </a:solidFill>
                          <a:effectLst/>
                        </a:rPr>
                        <a:t> et al. (1989) Webster</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2"/>
                    </a:solidFill>
                  </a:tcPr>
                </a:tc>
                <a:tc>
                  <a:txBody>
                    <a:bodyPr/>
                    <a:lstStyle/>
                    <a:p>
                      <a:pPr marL="0" marR="0" algn="ctr">
                        <a:lnSpc>
                          <a:spcPct val="115000"/>
                        </a:lnSpc>
                        <a:spcBef>
                          <a:spcPts val="0"/>
                        </a:spcBef>
                        <a:spcAft>
                          <a:spcPts val="0"/>
                        </a:spcAft>
                      </a:pPr>
                      <a:r>
                        <a:rPr lang="en-US" sz="1000">
                          <a:solidFill>
                            <a:schemeClr val="tx1"/>
                          </a:solidFill>
                          <a:effectLst/>
                        </a:rPr>
                        <a:t>MN</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3</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dirty="0">
                          <a:solidFill>
                            <a:schemeClr val="tx1"/>
                          </a:solidFill>
                          <a:effectLst/>
                        </a:rPr>
                        <a:t>1982-1984</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1.7-5.6</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1.8-8.7</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70</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113</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91</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21</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08"/>
                  </a:ext>
                </a:extLst>
              </a:tr>
              <a:tr h="149208">
                <a:tc>
                  <a:txBody>
                    <a:bodyPr/>
                    <a:lstStyle/>
                    <a:p>
                      <a:pPr marL="0" marR="0" algn="l">
                        <a:lnSpc>
                          <a:spcPct val="115000"/>
                        </a:lnSpc>
                        <a:spcBef>
                          <a:spcPts val="0"/>
                        </a:spcBef>
                        <a:spcAft>
                          <a:spcPts val="0"/>
                        </a:spcAft>
                      </a:pPr>
                      <a:r>
                        <a:rPr lang="en-US" sz="1000" dirty="0" err="1" smtClean="0">
                          <a:solidFill>
                            <a:schemeClr val="tx1"/>
                          </a:solidFill>
                          <a:effectLst/>
                        </a:rPr>
                        <a:t>Fenster</a:t>
                      </a:r>
                      <a:r>
                        <a:rPr lang="en-US" sz="1000" dirty="0" smtClean="0">
                          <a:solidFill>
                            <a:schemeClr val="tx1"/>
                          </a:solidFill>
                          <a:effectLst/>
                        </a:rPr>
                        <a:t> et al. (1976) Waseca</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2"/>
                    </a:solidFill>
                  </a:tcPr>
                </a:tc>
                <a:tc>
                  <a:txBody>
                    <a:bodyPr/>
                    <a:lstStyle/>
                    <a:p>
                      <a:pPr marL="0" marR="0" algn="ctr">
                        <a:lnSpc>
                          <a:spcPct val="115000"/>
                        </a:lnSpc>
                        <a:spcBef>
                          <a:spcPts val="0"/>
                        </a:spcBef>
                        <a:spcAft>
                          <a:spcPts val="0"/>
                        </a:spcAft>
                      </a:pPr>
                      <a:r>
                        <a:rPr lang="en-US" sz="1000">
                          <a:solidFill>
                            <a:schemeClr val="tx1"/>
                          </a:solidFill>
                          <a:effectLst/>
                        </a:rPr>
                        <a:t>MN</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5</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1970-1975</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3.2-7.4</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7.1-10.6</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60</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199</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135</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50</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09"/>
                  </a:ext>
                </a:extLst>
              </a:tr>
              <a:tr h="149208">
                <a:tc>
                  <a:txBody>
                    <a:bodyPr/>
                    <a:lstStyle/>
                    <a:p>
                      <a:pPr marL="0" marR="0" algn="l">
                        <a:lnSpc>
                          <a:spcPct val="115000"/>
                        </a:lnSpc>
                        <a:spcBef>
                          <a:spcPts val="0"/>
                        </a:spcBef>
                        <a:spcAft>
                          <a:spcPts val="0"/>
                        </a:spcAft>
                      </a:pPr>
                      <a:r>
                        <a:rPr lang="en-US" sz="1000" smtClean="0">
                          <a:solidFill>
                            <a:schemeClr val="tx1"/>
                          </a:solidFill>
                          <a:effectLst/>
                        </a:rPr>
                        <a:t>Fenster et al. (1976) Martin A</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2"/>
                    </a:solidFill>
                  </a:tcPr>
                </a:tc>
                <a:tc>
                  <a:txBody>
                    <a:bodyPr/>
                    <a:lstStyle/>
                    <a:p>
                      <a:pPr marL="0" marR="0" algn="ctr">
                        <a:lnSpc>
                          <a:spcPct val="115000"/>
                        </a:lnSpc>
                        <a:spcBef>
                          <a:spcPts val="0"/>
                        </a:spcBef>
                        <a:spcAft>
                          <a:spcPts val="0"/>
                        </a:spcAft>
                      </a:pPr>
                      <a:r>
                        <a:rPr lang="en-US" sz="1000">
                          <a:solidFill>
                            <a:schemeClr val="tx1"/>
                          </a:solidFill>
                          <a:effectLst/>
                        </a:rPr>
                        <a:t>MN</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7</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1970-1976</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3.8-8.2</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4.0-9.6</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23</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126</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69</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36</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10"/>
                  </a:ext>
                </a:extLst>
              </a:tr>
              <a:tr h="149208">
                <a:tc>
                  <a:txBody>
                    <a:bodyPr/>
                    <a:lstStyle/>
                    <a:p>
                      <a:pPr marL="0" marR="0" algn="l">
                        <a:lnSpc>
                          <a:spcPct val="115000"/>
                        </a:lnSpc>
                        <a:spcBef>
                          <a:spcPts val="0"/>
                        </a:spcBef>
                        <a:spcAft>
                          <a:spcPts val="0"/>
                        </a:spcAft>
                      </a:pPr>
                      <a:r>
                        <a:rPr lang="en-US" sz="1000" smtClean="0">
                          <a:solidFill>
                            <a:schemeClr val="tx1"/>
                          </a:solidFill>
                          <a:effectLst/>
                        </a:rPr>
                        <a:t>Fenster et al. (1976) Martin B</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2"/>
                    </a:solidFill>
                  </a:tcPr>
                </a:tc>
                <a:tc>
                  <a:txBody>
                    <a:bodyPr/>
                    <a:lstStyle/>
                    <a:p>
                      <a:pPr marL="0" marR="0" algn="ctr">
                        <a:lnSpc>
                          <a:spcPct val="115000"/>
                        </a:lnSpc>
                        <a:spcBef>
                          <a:spcPts val="0"/>
                        </a:spcBef>
                        <a:spcAft>
                          <a:spcPts val="0"/>
                        </a:spcAft>
                      </a:pPr>
                      <a:r>
                        <a:rPr lang="en-US" sz="1000">
                          <a:solidFill>
                            <a:schemeClr val="tx1"/>
                          </a:solidFill>
                          <a:effectLst/>
                        </a:rPr>
                        <a:t>MN</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6</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1971-1976</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6.2-11.3</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6.2-12.0</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0</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37</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18</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15</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11"/>
                  </a:ext>
                </a:extLst>
              </a:tr>
              <a:tr h="149208">
                <a:tc>
                  <a:txBody>
                    <a:bodyPr/>
                    <a:lstStyle/>
                    <a:p>
                      <a:pPr marL="0" marR="0" algn="l">
                        <a:lnSpc>
                          <a:spcPct val="115000"/>
                        </a:lnSpc>
                        <a:spcBef>
                          <a:spcPts val="0"/>
                        </a:spcBef>
                        <a:spcAft>
                          <a:spcPts val="0"/>
                        </a:spcAft>
                      </a:pPr>
                      <a:r>
                        <a:rPr lang="en-US" sz="1000" dirty="0" smtClean="0">
                          <a:solidFill>
                            <a:schemeClr val="tx1"/>
                          </a:solidFill>
                          <a:effectLst/>
                        </a:rPr>
                        <a:t>Al </a:t>
                      </a:r>
                      <a:r>
                        <a:rPr lang="en-US" sz="1000" dirty="0" err="1" smtClean="0">
                          <a:solidFill>
                            <a:schemeClr val="tx1"/>
                          </a:solidFill>
                          <a:effectLst/>
                        </a:rPr>
                        <a:t>Kaisi</a:t>
                      </a:r>
                      <a:r>
                        <a:rPr lang="en-US" sz="1000" dirty="0" smtClean="0">
                          <a:solidFill>
                            <a:schemeClr val="tx1"/>
                          </a:solidFill>
                          <a:effectLst/>
                        </a:rPr>
                        <a:t> et al. (2003)</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2"/>
                    </a:solidFill>
                  </a:tcPr>
                </a:tc>
                <a:tc>
                  <a:txBody>
                    <a:bodyPr/>
                    <a:lstStyle/>
                    <a:p>
                      <a:pPr marL="0" marR="0" algn="ctr">
                        <a:lnSpc>
                          <a:spcPct val="115000"/>
                        </a:lnSpc>
                        <a:spcBef>
                          <a:spcPts val="0"/>
                        </a:spcBef>
                        <a:spcAft>
                          <a:spcPts val="0"/>
                        </a:spcAft>
                      </a:pPr>
                      <a:r>
                        <a:rPr lang="en-US" sz="1000">
                          <a:solidFill>
                            <a:schemeClr val="tx1"/>
                          </a:solidFill>
                          <a:effectLst/>
                        </a:rPr>
                        <a:t>CO</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3</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1998-2000</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5.6-10.2</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8.3-10.8</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66</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111</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91</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23</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12"/>
                  </a:ext>
                </a:extLst>
              </a:tr>
              <a:tr h="149208">
                <a:tc>
                  <a:txBody>
                    <a:bodyPr/>
                    <a:lstStyle/>
                    <a:p>
                      <a:pPr marL="0" marR="0" algn="l">
                        <a:lnSpc>
                          <a:spcPct val="115000"/>
                        </a:lnSpc>
                        <a:spcBef>
                          <a:spcPts val="0"/>
                        </a:spcBef>
                        <a:spcAft>
                          <a:spcPts val="0"/>
                        </a:spcAft>
                      </a:pPr>
                      <a:r>
                        <a:rPr lang="en-US" sz="1000" smtClean="0">
                          <a:solidFill>
                            <a:schemeClr val="tx1"/>
                          </a:solidFill>
                          <a:effectLst/>
                        </a:rPr>
                        <a:t>Ismail et al. (1994) NT</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2"/>
                    </a:solidFill>
                  </a:tcPr>
                </a:tc>
                <a:tc>
                  <a:txBody>
                    <a:bodyPr/>
                    <a:lstStyle/>
                    <a:p>
                      <a:pPr marL="0" marR="0" algn="ctr">
                        <a:lnSpc>
                          <a:spcPct val="115000"/>
                        </a:lnSpc>
                        <a:spcBef>
                          <a:spcPts val="0"/>
                        </a:spcBef>
                        <a:spcAft>
                          <a:spcPts val="0"/>
                        </a:spcAft>
                      </a:pPr>
                      <a:r>
                        <a:rPr lang="en-US" sz="1000">
                          <a:solidFill>
                            <a:schemeClr val="tx1"/>
                          </a:solidFill>
                          <a:effectLst/>
                        </a:rPr>
                        <a:t>KY</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20</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1998-2000</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2.1-7.4</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5.2-10.9</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35</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230</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128</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46</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13"/>
                  </a:ext>
                </a:extLst>
              </a:tr>
              <a:tr h="149208">
                <a:tc>
                  <a:txBody>
                    <a:bodyPr/>
                    <a:lstStyle/>
                    <a:p>
                      <a:pPr marL="0" marR="0" algn="l">
                        <a:lnSpc>
                          <a:spcPct val="115000"/>
                        </a:lnSpc>
                        <a:spcBef>
                          <a:spcPts val="0"/>
                        </a:spcBef>
                        <a:spcAft>
                          <a:spcPts val="0"/>
                        </a:spcAft>
                      </a:pPr>
                      <a:r>
                        <a:rPr lang="en-US" sz="1000" smtClean="0">
                          <a:solidFill>
                            <a:schemeClr val="tx1"/>
                          </a:solidFill>
                          <a:effectLst/>
                        </a:rPr>
                        <a:t>Ismail et al. (1994) CT</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2"/>
                    </a:solidFill>
                  </a:tcPr>
                </a:tc>
                <a:tc>
                  <a:txBody>
                    <a:bodyPr/>
                    <a:lstStyle/>
                    <a:p>
                      <a:pPr marL="0" marR="0" algn="ctr">
                        <a:lnSpc>
                          <a:spcPct val="115000"/>
                        </a:lnSpc>
                        <a:spcBef>
                          <a:spcPts val="0"/>
                        </a:spcBef>
                        <a:spcAft>
                          <a:spcPts val="0"/>
                        </a:spcAft>
                      </a:pPr>
                      <a:r>
                        <a:rPr lang="en-US" sz="1000">
                          <a:solidFill>
                            <a:schemeClr val="tx1"/>
                          </a:solidFill>
                          <a:effectLst/>
                        </a:rPr>
                        <a:t>KY</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20</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1970-1990</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1.9-9.5</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3.5-10.4</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0</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203</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98</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52</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14"/>
                  </a:ext>
                </a:extLst>
              </a:tr>
              <a:tr h="149208">
                <a:tc>
                  <a:txBody>
                    <a:bodyPr/>
                    <a:lstStyle/>
                    <a:p>
                      <a:pPr marL="0" marR="0" algn="l">
                        <a:lnSpc>
                          <a:spcPct val="115000"/>
                        </a:lnSpc>
                        <a:spcBef>
                          <a:spcPts val="0"/>
                        </a:spcBef>
                        <a:spcAft>
                          <a:spcPts val="0"/>
                        </a:spcAft>
                      </a:pPr>
                      <a:r>
                        <a:rPr lang="en-US" sz="1000" dirty="0" smtClean="0">
                          <a:solidFill>
                            <a:schemeClr val="tx1"/>
                          </a:solidFill>
                          <a:effectLst/>
                        </a:rPr>
                        <a:t>Rice et al. (1986) NT </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2"/>
                    </a:solidFill>
                  </a:tcPr>
                </a:tc>
                <a:tc>
                  <a:txBody>
                    <a:bodyPr/>
                    <a:lstStyle/>
                    <a:p>
                      <a:pPr marL="0" marR="0" algn="ctr">
                        <a:lnSpc>
                          <a:spcPct val="115000"/>
                        </a:lnSpc>
                        <a:spcBef>
                          <a:spcPts val="0"/>
                        </a:spcBef>
                        <a:spcAft>
                          <a:spcPts val="0"/>
                        </a:spcAft>
                      </a:pPr>
                      <a:r>
                        <a:rPr lang="en-US" sz="1000">
                          <a:solidFill>
                            <a:schemeClr val="tx1"/>
                          </a:solidFill>
                          <a:effectLst/>
                        </a:rPr>
                        <a:t>KY</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15</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1970-1985</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3.1-4.9</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5.7-9.2</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102</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178</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144</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30</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15"/>
                  </a:ext>
                </a:extLst>
              </a:tr>
              <a:tr h="149208">
                <a:tc>
                  <a:txBody>
                    <a:bodyPr/>
                    <a:lstStyle/>
                    <a:p>
                      <a:pPr marL="0" marR="0" algn="l">
                        <a:lnSpc>
                          <a:spcPct val="115000"/>
                        </a:lnSpc>
                        <a:spcBef>
                          <a:spcPts val="0"/>
                        </a:spcBef>
                        <a:spcAft>
                          <a:spcPts val="0"/>
                        </a:spcAft>
                      </a:pPr>
                      <a:r>
                        <a:rPr lang="en-US" sz="1000" smtClean="0">
                          <a:solidFill>
                            <a:schemeClr val="tx1"/>
                          </a:solidFill>
                          <a:effectLst/>
                        </a:rPr>
                        <a:t>Rice et al. (1986) CT</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2"/>
                    </a:solidFill>
                  </a:tcPr>
                </a:tc>
                <a:tc>
                  <a:txBody>
                    <a:bodyPr/>
                    <a:lstStyle/>
                    <a:p>
                      <a:pPr marL="0" marR="0" algn="ctr">
                        <a:lnSpc>
                          <a:spcPct val="115000"/>
                        </a:lnSpc>
                        <a:spcBef>
                          <a:spcPts val="0"/>
                        </a:spcBef>
                        <a:spcAft>
                          <a:spcPts val="0"/>
                        </a:spcAft>
                      </a:pPr>
                      <a:r>
                        <a:rPr lang="en-US" sz="1000">
                          <a:solidFill>
                            <a:schemeClr val="tx1"/>
                          </a:solidFill>
                          <a:effectLst/>
                        </a:rPr>
                        <a:t>KY</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15</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1970-1985</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1.9-6.1</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5.0-8.8</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69</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204</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124</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47</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16"/>
                  </a:ext>
                </a:extLst>
              </a:tr>
              <a:tr h="149208">
                <a:tc>
                  <a:txBody>
                    <a:bodyPr/>
                    <a:lstStyle/>
                    <a:p>
                      <a:pPr marL="0" marR="0" algn="l">
                        <a:lnSpc>
                          <a:spcPct val="115000"/>
                        </a:lnSpc>
                        <a:spcBef>
                          <a:spcPts val="0"/>
                        </a:spcBef>
                        <a:spcAft>
                          <a:spcPts val="0"/>
                        </a:spcAft>
                      </a:pPr>
                      <a:r>
                        <a:rPr lang="en-US" sz="1000" smtClean="0">
                          <a:solidFill>
                            <a:schemeClr val="tx1"/>
                          </a:solidFill>
                          <a:effectLst/>
                        </a:rPr>
                        <a:t>Stecker et al. (1993) Columbia</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2"/>
                    </a:solidFill>
                  </a:tcPr>
                </a:tc>
                <a:tc>
                  <a:txBody>
                    <a:bodyPr/>
                    <a:lstStyle/>
                    <a:p>
                      <a:pPr marL="0" marR="0" algn="ctr">
                        <a:lnSpc>
                          <a:spcPct val="115000"/>
                        </a:lnSpc>
                        <a:spcBef>
                          <a:spcPts val="0"/>
                        </a:spcBef>
                        <a:spcAft>
                          <a:spcPts val="0"/>
                        </a:spcAft>
                      </a:pPr>
                      <a:r>
                        <a:rPr lang="en-US" sz="1000">
                          <a:solidFill>
                            <a:schemeClr val="tx1"/>
                          </a:solidFill>
                          <a:effectLst/>
                        </a:rPr>
                        <a:t>MO</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3</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1988-1990</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3.3-5.6</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6.0-10.1</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99</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194</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153</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49</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17"/>
                  </a:ext>
                </a:extLst>
              </a:tr>
              <a:tr h="149208">
                <a:tc>
                  <a:txBody>
                    <a:bodyPr/>
                    <a:lstStyle/>
                    <a:p>
                      <a:pPr marL="0" marR="0" algn="l">
                        <a:lnSpc>
                          <a:spcPct val="115000"/>
                        </a:lnSpc>
                        <a:spcBef>
                          <a:spcPts val="0"/>
                        </a:spcBef>
                        <a:spcAft>
                          <a:spcPts val="0"/>
                        </a:spcAft>
                      </a:pPr>
                      <a:r>
                        <a:rPr lang="en-US" sz="1000" smtClean="0">
                          <a:solidFill>
                            <a:schemeClr val="tx1"/>
                          </a:solidFill>
                          <a:effectLst/>
                        </a:rPr>
                        <a:t>Stecker et al. (1993) Novelty</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2"/>
                    </a:solidFill>
                  </a:tcPr>
                </a:tc>
                <a:tc>
                  <a:txBody>
                    <a:bodyPr/>
                    <a:lstStyle/>
                    <a:p>
                      <a:pPr marL="0" marR="0" algn="ctr">
                        <a:lnSpc>
                          <a:spcPct val="115000"/>
                        </a:lnSpc>
                        <a:spcBef>
                          <a:spcPts val="0"/>
                        </a:spcBef>
                        <a:spcAft>
                          <a:spcPts val="0"/>
                        </a:spcAft>
                      </a:pPr>
                      <a:r>
                        <a:rPr lang="en-US" sz="1000">
                          <a:solidFill>
                            <a:schemeClr val="tx1"/>
                          </a:solidFill>
                          <a:effectLst/>
                        </a:rPr>
                        <a:t>MO</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3</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1988-1990</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4.5-7.2</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6.7-9.9</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45</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182</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103</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71</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18"/>
                  </a:ext>
                </a:extLst>
              </a:tr>
              <a:tr h="149208">
                <a:tc>
                  <a:txBody>
                    <a:bodyPr/>
                    <a:lstStyle/>
                    <a:p>
                      <a:pPr marL="0" marR="0" algn="l">
                        <a:lnSpc>
                          <a:spcPct val="115000"/>
                        </a:lnSpc>
                        <a:spcBef>
                          <a:spcPts val="0"/>
                        </a:spcBef>
                        <a:spcAft>
                          <a:spcPts val="0"/>
                        </a:spcAft>
                      </a:pPr>
                      <a:r>
                        <a:rPr lang="en-US" sz="1000" dirty="0" err="1" smtClean="0">
                          <a:solidFill>
                            <a:schemeClr val="tx1"/>
                          </a:solidFill>
                          <a:effectLst/>
                        </a:rPr>
                        <a:t>Stecker</a:t>
                      </a:r>
                      <a:r>
                        <a:rPr lang="en-US" sz="1000" dirty="0" smtClean="0">
                          <a:solidFill>
                            <a:schemeClr val="tx1"/>
                          </a:solidFill>
                          <a:effectLst/>
                        </a:rPr>
                        <a:t> et al. (1993) Corning</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2"/>
                    </a:solidFill>
                  </a:tcPr>
                </a:tc>
                <a:tc>
                  <a:txBody>
                    <a:bodyPr/>
                    <a:lstStyle/>
                    <a:p>
                      <a:pPr marL="0" marR="0" algn="ctr">
                        <a:lnSpc>
                          <a:spcPct val="115000"/>
                        </a:lnSpc>
                        <a:spcBef>
                          <a:spcPts val="0"/>
                        </a:spcBef>
                        <a:spcAft>
                          <a:spcPts val="0"/>
                        </a:spcAft>
                      </a:pPr>
                      <a:r>
                        <a:rPr lang="en-US" sz="1000">
                          <a:solidFill>
                            <a:schemeClr val="tx1"/>
                          </a:solidFill>
                          <a:effectLst/>
                        </a:rPr>
                        <a:t>MO</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2</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1989-1990</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5.0-6.0</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8.2-8.5</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90</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117</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104</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20</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19"/>
                  </a:ext>
                </a:extLst>
              </a:tr>
              <a:tr h="149208">
                <a:tc>
                  <a:txBody>
                    <a:bodyPr/>
                    <a:lstStyle/>
                    <a:p>
                      <a:pPr marL="0" marR="0" algn="l">
                        <a:lnSpc>
                          <a:spcPct val="115000"/>
                        </a:lnSpc>
                        <a:spcBef>
                          <a:spcPts val="0"/>
                        </a:spcBef>
                        <a:spcAft>
                          <a:spcPts val="0"/>
                        </a:spcAft>
                      </a:pPr>
                      <a:r>
                        <a:rPr lang="en-US" sz="1000" smtClean="0">
                          <a:solidFill>
                            <a:schemeClr val="tx1"/>
                          </a:solidFill>
                          <a:effectLst/>
                        </a:rPr>
                        <a:t>Peterson et al. (1989)</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2"/>
                    </a:solidFill>
                  </a:tcPr>
                </a:tc>
                <a:tc>
                  <a:txBody>
                    <a:bodyPr/>
                    <a:lstStyle/>
                    <a:p>
                      <a:pPr marL="0" marR="0" algn="ctr">
                        <a:lnSpc>
                          <a:spcPct val="115000"/>
                        </a:lnSpc>
                        <a:spcBef>
                          <a:spcPts val="0"/>
                        </a:spcBef>
                        <a:spcAft>
                          <a:spcPts val="0"/>
                        </a:spcAft>
                      </a:pPr>
                      <a:r>
                        <a:rPr lang="en-US" sz="1000">
                          <a:solidFill>
                            <a:schemeClr val="tx1"/>
                          </a:solidFill>
                          <a:effectLst/>
                        </a:rPr>
                        <a:t>NE</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4</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1983-1986</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2.1-6.4</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3.9-10.0</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11</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218</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104</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88</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20"/>
                  </a:ext>
                </a:extLst>
              </a:tr>
              <a:tr h="149208">
                <a:tc>
                  <a:txBody>
                    <a:bodyPr/>
                    <a:lstStyle/>
                    <a:p>
                      <a:pPr marL="0" marR="0" algn="l">
                        <a:lnSpc>
                          <a:spcPct val="115000"/>
                        </a:lnSpc>
                        <a:spcBef>
                          <a:spcPts val="0"/>
                        </a:spcBef>
                        <a:spcAft>
                          <a:spcPts val="0"/>
                        </a:spcAft>
                      </a:pPr>
                      <a:r>
                        <a:rPr lang="en-US" sz="1000" smtClean="0">
                          <a:solidFill>
                            <a:schemeClr val="tx1"/>
                          </a:solidFill>
                          <a:effectLst/>
                        </a:rPr>
                        <a:t>Eck (1982)</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2"/>
                    </a:solidFill>
                  </a:tcPr>
                </a:tc>
                <a:tc>
                  <a:txBody>
                    <a:bodyPr/>
                    <a:lstStyle/>
                    <a:p>
                      <a:pPr marL="0" marR="0" algn="ctr">
                        <a:lnSpc>
                          <a:spcPct val="115000"/>
                        </a:lnSpc>
                        <a:spcBef>
                          <a:spcPts val="0"/>
                        </a:spcBef>
                        <a:spcAft>
                          <a:spcPts val="0"/>
                        </a:spcAft>
                      </a:pPr>
                      <a:r>
                        <a:rPr lang="en-US" sz="1000">
                          <a:solidFill>
                            <a:schemeClr val="tx1"/>
                          </a:solidFill>
                          <a:effectLst/>
                        </a:rPr>
                        <a:t>TX</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2</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1977-1978</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2.7-4.4</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5.6-5.9</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59</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116</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88</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40</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21"/>
                  </a:ext>
                </a:extLst>
              </a:tr>
              <a:tr h="149208">
                <a:tc>
                  <a:txBody>
                    <a:bodyPr/>
                    <a:lstStyle/>
                    <a:p>
                      <a:pPr marL="0" marR="0" algn="l">
                        <a:lnSpc>
                          <a:spcPct val="115000"/>
                        </a:lnSpc>
                        <a:spcBef>
                          <a:spcPts val="0"/>
                        </a:spcBef>
                        <a:spcAft>
                          <a:spcPts val="0"/>
                        </a:spcAft>
                      </a:pPr>
                      <a:r>
                        <a:rPr lang="en-US" sz="1000" smtClean="0">
                          <a:solidFill>
                            <a:schemeClr val="tx1"/>
                          </a:solidFill>
                          <a:effectLst/>
                        </a:rPr>
                        <a:t>Shapiro et al. (2006) RS 51cm</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2"/>
                    </a:solidFill>
                  </a:tcPr>
                </a:tc>
                <a:tc>
                  <a:txBody>
                    <a:bodyPr/>
                    <a:lstStyle/>
                    <a:p>
                      <a:pPr marL="0" marR="0" algn="ctr">
                        <a:lnSpc>
                          <a:spcPct val="115000"/>
                        </a:lnSpc>
                        <a:spcBef>
                          <a:spcPts val="0"/>
                        </a:spcBef>
                        <a:spcAft>
                          <a:spcPts val="0"/>
                        </a:spcAft>
                      </a:pPr>
                      <a:r>
                        <a:rPr lang="en-US" sz="1000">
                          <a:solidFill>
                            <a:schemeClr val="tx1"/>
                          </a:solidFill>
                          <a:effectLst/>
                        </a:rPr>
                        <a:t>NE</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3</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1996-1998</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6.2-8.9</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9.4-11.1</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69</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96</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83</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13</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22"/>
                  </a:ext>
                </a:extLst>
              </a:tr>
              <a:tr h="149208">
                <a:tc>
                  <a:txBody>
                    <a:bodyPr/>
                    <a:lstStyle/>
                    <a:p>
                      <a:pPr marL="0" marR="0" algn="l">
                        <a:lnSpc>
                          <a:spcPct val="115000"/>
                        </a:lnSpc>
                        <a:spcBef>
                          <a:spcPts val="0"/>
                        </a:spcBef>
                        <a:spcAft>
                          <a:spcPts val="0"/>
                        </a:spcAft>
                      </a:pPr>
                      <a:r>
                        <a:rPr lang="en-US" sz="1000" dirty="0" smtClean="0">
                          <a:solidFill>
                            <a:schemeClr val="tx1"/>
                          </a:solidFill>
                          <a:effectLst/>
                        </a:rPr>
                        <a:t>Shapiro et al. (2006) RS 76cm</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2"/>
                    </a:solidFill>
                  </a:tcPr>
                </a:tc>
                <a:tc>
                  <a:txBody>
                    <a:bodyPr/>
                    <a:lstStyle/>
                    <a:p>
                      <a:pPr marL="0" marR="0" algn="ctr">
                        <a:lnSpc>
                          <a:spcPct val="115000"/>
                        </a:lnSpc>
                        <a:spcBef>
                          <a:spcPts val="0"/>
                        </a:spcBef>
                        <a:spcAft>
                          <a:spcPts val="0"/>
                        </a:spcAft>
                      </a:pPr>
                      <a:r>
                        <a:rPr lang="en-US" sz="1000">
                          <a:solidFill>
                            <a:schemeClr val="tx1"/>
                          </a:solidFill>
                          <a:effectLst/>
                        </a:rPr>
                        <a:t>NE</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3</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1996-1998</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5.0-8.9</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7.1-11.0</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13</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114</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75</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54</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23"/>
                  </a:ext>
                </a:extLst>
              </a:tr>
              <a:tr h="149208">
                <a:tc>
                  <a:txBody>
                    <a:bodyPr/>
                    <a:lstStyle/>
                    <a:p>
                      <a:pPr marL="0" marR="0" algn="l">
                        <a:lnSpc>
                          <a:spcPct val="115000"/>
                        </a:lnSpc>
                        <a:spcBef>
                          <a:spcPts val="0"/>
                        </a:spcBef>
                        <a:spcAft>
                          <a:spcPts val="0"/>
                        </a:spcAft>
                      </a:pPr>
                      <a:r>
                        <a:rPr lang="en-US" sz="1000" smtClean="0">
                          <a:solidFill>
                            <a:schemeClr val="tx1"/>
                          </a:solidFill>
                          <a:effectLst/>
                        </a:rPr>
                        <a:t>Meisinger et al. (1985) MT</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2"/>
                    </a:solidFill>
                  </a:tcPr>
                </a:tc>
                <a:tc>
                  <a:txBody>
                    <a:bodyPr/>
                    <a:lstStyle/>
                    <a:p>
                      <a:pPr marL="0" marR="0" algn="ctr">
                        <a:lnSpc>
                          <a:spcPct val="115000"/>
                        </a:lnSpc>
                        <a:spcBef>
                          <a:spcPts val="0"/>
                        </a:spcBef>
                        <a:spcAft>
                          <a:spcPts val="0"/>
                        </a:spcAft>
                      </a:pPr>
                      <a:r>
                        <a:rPr lang="en-US" sz="1000">
                          <a:solidFill>
                            <a:schemeClr val="tx1"/>
                          </a:solidFill>
                          <a:effectLst/>
                        </a:rPr>
                        <a:t>MD</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4</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1974-1977</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1.8-2.6</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5.8-8.2</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127</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233</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183</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45</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24"/>
                  </a:ext>
                </a:extLst>
              </a:tr>
              <a:tr h="149208">
                <a:tc>
                  <a:txBody>
                    <a:bodyPr/>
                    <a:lstStyle/>
                    <a:p>
                      <a:pPr marL="0" marR="0" algn="l">
                        <a:lnSpc>
                          <a:spcPct val="115000"/>
                        </a:lnSpc>
                        <a:spcBef>
                          <a:spcPts val="0"/>
                        </a:spcBef>
                        <a:spcAft>
                          <a:spcPts val="0"/>
                        </a:spcAft>
                      </a:pPr>
                      <a:r>
                        <a:rPr lang="en-US" sz="1000" smtClean="0">
                          <a:solidFill>
                            <a:schemeClr val="tx1"/>
                          </a:solidFill>
                          <a:effectLst/>
                        </a:rPr>
                        <a:t>Meisinger et al. (1985) PT</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2"/>
                    </a:solidFill>
                  </a:tcPr>
                </a:tc>
                <a:tc>
                  <a:txBody>
                    <a:bodyPr/>
                    <a:lstStyle/>
                    <a:p>
                      <a:pPr marL="0" marR="0" algn="ctr">
                        <a:lnSpc>
                          <a:spcPct val="115000"/>
                        </a:lnSpc>
                        <a:spcBef>
                          <a:spcPts val="0"/>
                        </a:spcBef>
                        <a:spcAft>
                          <a:spcPts val="0"/>
                        </a:spcAft>
                      </a:pPr>
                      <a:r>
                        <a:rPr lang="en-US" sz="1000">
                          <a:solidFill>
                            <a:schemeClr val="tx1"/>
                          </a:solidFill>
                          <a:effectLst/>
                        </a:rPr>
                        <a:t>MD</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4</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1974-1977</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2.7-4.2</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5.1-8.1</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36</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196</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142</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75</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25"/>
                  </a:ext>
                </a:extLst>
              </a:tr>
              <a:tr h="149208">
                <a:tc>
                  <a:txBody>
                    <a:bodyPr/>
                    <a:lstStyle/>
                    <a:p>
                      <a:pPr marL="0" marR="0" algn="l">
                        <a:lnSpc>
                          <a:spcPct val="115000"/>
                        </a:lnSpc>
                        <a:spcBef>
                          <a:spcPts val="0"/>
                        </a:spcBef>
                        <a:spcAft>
                          <a:spcPts val="0"/>
                        </a:spcAft>
                      </a:pPr>
                      <a:r>
                        <a:rPr lang="en-US" sz="1000" dirty="0" err="1" smtClean="0">
                          <a:solidFill>
                            <a:schemeClr val="tx1"/>
                          </a:solidFill>
                          <a:effectLst/>
                        </a:rPr>
                        <a:t>Gehl</a:t>
                      </a:r>
                      <a:r>
                        <a:rPr lang="en-US" sz="1000" dirty="0" smtClean="0">
                          <a:solidFill>
                            <a:schemeClr val="tx1"/>
                          </a:solidFill>
                          <a:effectLst/>
                        </a:rPr>
                        <a:t> et al. (2005) Rossville</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2"/>
                    </a:solidFill>
                  </a:tcPr>
                </a:tc>
                <a:tc>
                  <a:txBody>
                    <a:bodyPr/>
                    <a:lstStyle/>
                    <a:p>
                      <a:pPr marL="0" marR="0" algn="ctr">
                        <a:lnSpc>
                          <a:spcPct val="115000"/>
                        </a:lnSpc>
                        <a:spcBef>
                          <a:spcPts val="0"/>
                        </a:spcBef>
                        <a:spcAft>
                          <a:spcPts val="0"/>
                        </a:spcAft>
                      </a:pPr>
                      <a:r>
                        <a:rPr lang="en-US" sz="1000">
                          <a:solidFill>
                            <a:schemeClr val="tx1"/>
                          </a:solidFill>
                          <a:effectLst/>
                        </a:rPr>
                        <a:t>KS</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2</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2001-2002</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6.4-7.9</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11.3-12.6</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182</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204</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193</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15</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26"/>
                  </a:ext>
                </a:extLst>
              </a:tr>
              <a:tr h="149208">
                <a:tc>
                  <a:txBody>
                    <a:bodyPr/>
                    <a:lstStyle/>
                    <a:p>
                      <a:pPr marL="0" marR="0" algn="l">
                        <a:lnSpc>
                          <a:spcPct val="115000"/>
                        </a:lnSpc>
                        <a:spcBef>
                          <a:spcPts val="0"/>
                        </a:spcBef>
                        <a:spcAft>
                          <a:spcPts val="0"/>
                        </a:spcAft>
                      </a:pPr>
                      <a:r>
                        <a:rPr lang="en-US" sz="1000" smtClean="0">
                          <a:solidFill>
                            <a:schemeClr val="tx1"/>
                          </a:solidFill>
                          <a:effectLst/>
                        </a:rPr>
                        <a:t>Gehl et al. (2005) Scandia</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2"/>
                    </a:solidFill>
                  </a:tcPr>
                </a:tc>
                <a:tc>
                  <a:txBody>
                    <a:bodyPr/>
                    <a:lstStyle/>
                    <a:p>
                      <a:pPr marL="0" marR="0" algn="ctr">
                        <a:lnSpc>
                          <a:spcPct val="115000"/>
                        </a:lnSpc>
                        <a:spcBef>
                          <a:spcPts val="0"/>
                        </a:spcBef>
                        <a:spcAft>
                          <a:spcPts val="0"/>
                        </a:spcAft>
                      </a:pPr>
                      <a:r>
                        <a:rPr lang="en-US" sz="1000">
                          <a:solidFill>
                            <a:schemeClr val="tx1"/>
                          </a:solidFill>
                          <a:effectLst/>
                        </a:rPr>
                        <a:t>KS</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2</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2001-2002</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2.7-7.4</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3.8-11.5</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51</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160</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105</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77</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27"/>
                  </a:ext>
                </a:extLst>
              </a:tr>
              <a:tr h="154238">
                <a:tc>
                  <a:txBody>
                    <a:bodyPr/>
                    <a:lstStyle/>
                    <a:p>
                      <a:pPr marL="0" marR="0" algn="l">
                        <a:lnSpc>
                          <a:spcPct val="115000"/>
                        </a:lnSpc>
                        <a:spcBef>
                          <a:spcPts val="0"/>
                        </a:spcBef>
                        <a:spcAft>
                          <a:spcPts val="0"/>
                        </a:spcAft>
                      </a:pPr>
                      <a:r>
                        <a:rPr lang="en-US" sz="1000" smtClean="0">
                          <a:solidFill>
                            <a:schemeClr val="tx1"/>
                          </a:solidFill>
                          <a:effectLst/>
                        </a:rPr>
                        <a:t>Total</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2"/>
                    </a:solidFill>
                  </a:tcPr>
                </a:tc>
                <a:tc>
                  <a:txBody>
                    <a:bodyPr/>
                    <a:lstStyle/>
                    <a:p>
                      <a:pPr algn="l">
                        <a:lnSpc>
                          <a:spcPct val="115000"/>
                        </a:lnSpc>
                      </a:pPr>
                      <a:endParaRPr lang="en-US" sz="1050">
                        <a:solidFill>
                          <a:schemeClr val="tx1"/>
                        </a:solidFill>
                        <a:effectLst/>
                        <a:latin typeface="Calibri" panose="020F0502020204030204" pitchFamily="34"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198</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0"/>
                        </a:spcAft>
                      </a:pPr>
                      <a:r>
                        <a:rPr lang="en-US" sz="1000">
                          <a:solidFill>
                            <a:schemeClr val="tx1"/>
                          </a:solidFill>
                          <a:effectLst/>
                        </a:rPr>
                        <a:t> </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dirty="0">
                          <a:solidFill>
                            <a:schemeClr val="tx1"/>
                          </a:solidFill>
                          <a:effectLst/>
                        </a:rPr>
                        <a:t> </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Average</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600" b="1" dirty="0">
                          <a:solidFill>
                            <a:schemeClr val="tx1"/>
                          </a:solidFill>
                          <a:effectLst/>
                        </a:rPr>
                        <a:t>62</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600" b="1" dirty="0">
                          <a:solidFill>
                            <a:schemeClr val="tx1"/>
                          </a:solidFill>
                          <a:effectLst/>
                        </a:rPr>
                        <a:t>173</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600" b="1" dirty="0">
                          <a:solidFill>
                            <a:schemeClr val="tx1"/>
                          </a:solidFill>
                          <a:effectLst/>
                        </a:rPr>
                        <a:t>120</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600" b="1" dirty="0">
                          <a:solidFill>
                            <a:schemeClr val="tx1"/>
                          </a:solidFill>
                          <a:effectLst/>
                        </a:rPr>
                        <a:t>45</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28"/>
                  </a:ext>
                </a:extLst>
              </a:tr>
              <a:tr h="154238">
                <a:tc>
                  <a:txBody>
                    <a:bodyPr/>
                    <a:lstStyle/>
                    <a:p>
                      <a:pPr algn="l">
                        <a:lnSpc>
                          <a:spcPct val="115000"/>
                        </a:lnSpc>
                      </a:pPr>
                      <a:endParaRPr lang="en-US" sz="1050" dirty="0">
                        <a:solidFill>
                          <a:schemeClr val="tx1"/>
                        </a:solidFill>
                        <a:effectLst/>
                        <a:latin typeface="Calibri" panose="020F0502020204030204" pitchFamily="34" charset="0"/>
                      </a:endParaRPr>
                    </a:p>
                  </a:txBody>
                  <a:tcPr marL="48829" marR="48829" marT="0" marB="0" anchor="b">
                    <a:solidFill>
                      <a:schemeClr val="bg2"/>
                    </a:solidFill>
                  </a:tcPr>
                </a:tc>
                <a:tc>
                  <a:txBody>
                    <a:bodyPr/>
                    <a:lstStyle/>
                    <a:p>
                      <a:pPr marL="0" marR="0" algn="ctr">
                        <a:lnSpc>
                          <a:spcPct val="115000"/>
                        </a:lnSpc>
                        <a:spcBef>
                          <a:spcPts val="0"/>
                        </a:spcBef>
                        <a:spcAft>
                          <a:spcPts val="0"/>
                        </a:spcAft>
                      </a:pPr>
                      <a:r>
                        <a:rPr lang="en-US" sz="1000">
                          <a:solidFill>
                            <a:schemeClr val="bg1"/>
                          </a:solidFill>
                          <a:effectLst/>
                        </a:rPr>
                        <a:t> </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bg1"/>
                          </a:solidFill>
                          <a:effectLst/>
                        </a:rPr>
                        <a:t> </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0"/>
                        </a:spcAft>
                      </a:pPr>
                      <a:r>
                        <a:rPr lang="en-US" sz="1000">
                          <a:solidFill>
                            <a:schemeClr val="bg1"/>
                          </a:solidFill>
                          <a:effectLst/>
                        </a:rPr>
                        <a:t> </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bg1"/>
                          </a:solidFill>
                          <a:effectLst/>
                        </a:rPr>
                        <a:t> </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SD</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44</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55</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43</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20</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29"/>
                  </a:ext>
                </a:extLst>
              </a:tr>
            </a:tbl>
          </a:graphicData>
        </a:graphic>
      </p:graphicFrame>
      <p:sp>
        <p:nvSpPr>
          <p:cNvPr id="5" name="Rectangle 1"/>
          <p:cNvSpPr>
            <a:spLocks noChangeArrowheads="1"/>
          </p:cNvSpPr>
          <p:nvPr/>
        </p:nvSpPr>
        <p:spPr bwMode="auto">
          <a:xfrm>
            <a:off x="193115" y="19805"/>
            <a:ext cx="8571554" cy="907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altLang="en-US" sz="1400" b="1" dirty="0">
                <a:latin typeface="Verdana" panose="020B0604030504040204" pitchFamily="34" charset="0"/>
                <a:ea typeface="Verdana" panose="020B0604030504040204" pitchFamily="34" charset="0"/>
                <a:cs typeface="Verdana" panose="020B0604030504040204" pitchFamily="34" charset="0"/>
              </a:rPr>
              <a:t>Maize grain yield for the check (0N), high N treatment and optimum N rate in 26 field experiments , 213 site years of published data, 1958-2010</a:t>
            </a:r>
            <a:r>
              <a:rPr lang="en-US" altLang="en-US" sz="1400" b="1" dirty="0" smtClean="0">
                <a:latin typeface="Verdana" panose="020B0604030504040204" pitchFamily="34" charset="0"/>
                <a:ea typeface="Verdana" panose="020B0604030504040204" pitchFamily="34" charset="0"/>
                <a:cs typeface="Verdana" panose="020B0604030504040204" pitchFamily="34" charset="0"/>
              </a:rPr>
              <a:t>.</a:t>
            </a:r>
            <a:r>
              <a:rPr lang="es-ES" altLang="en-US" sz="1400" b="1" dirty="0">
                <a:latin typeface="Verdana" panose="020B0604030504040204" pitchFamily="34" charset="0"/>
                <a:ea typeface="Verdana" panose="020B0604030504040204" pitchFamily="34" charset="0"/>
                <a:cs typeface="Verdana" panose="020B0604030504040204" pitchFamily="34" charset="0"/>
              </a:rPr>
              <a:t> </a:t>
            </a:r>
            <a:r>
              <a:rPr lang="es-ES" altLang="en-US" sz="1400" b="1" dirty="0" smtClean="0">
                <a:latin typeface="Verdana" panose="020B0604030504040204" pitchFamily="34" charset="0"/>
                <a:ea typeface="Verdana" panose="020B0604030504040204" pitchFamily="34" charset="0"/>
                <a:cs typeface="Verdana" panose="020B0604030504040204" pitchFamily="34" charset="0"/>
              </a:rPr>
              <a:t/>
            </a:r>
            <a:br>
              <a:rPr lang="es-ES" altLang="en-US" sz="1400" b="1" dirty="0" smtClean="0">
                <a:latin typeface="Verdana" panose="020B0604030504040204" pitchFamily="34" charset="0"/>
                <a:ea typeface="Verdana" panose="020B0604030504040204" pitchFamily="34" charset="0"/>
                <a:cs typeface="Verdana" panose="020B0604030504040204" pitchFamily="34" charset="0"/>
              </a:rPr>
            </a:br>
            <a:r>
              <a:rPr lang="es-ES" altLang="en-US" sz="1400" dirty="0" smtClean="0">
                <a:latin typeface="Verdana" panose="020B0604030504040204" pitchFamily="34" charset="0"/>
                <a:ea typeface="Verdana" panose="020B0604030504040204" pitchFamily="34" charset="0"/>
                <a:cs typeface="Verdana" panose="020B0604030504040204" pitchFamily="34" charset="0"/>
              </a:rPr>
              <a:t>Dhital</a:t>
            </a:r>
            <a:r>
              <a:rPr lang="es-ES" altLang="en-US" sz="1400" dirty="0">
                <a:latin typeface="Verdana" panose="020B0604030504040204" pitchFamily="34" charset="0"/>
                <a:ea typeface="Verdana" panose="020B0604030504040204" pitchFamily="34" charset="0"/>
                <a:cs typeface="Verdana" panose="020B0604030504040204" pitchFamily="34" charset="0"/>
              </a:rPr>
              <a:t>, </a:t>
            </a:r>
            <a:r>
              <a:rPr lang="es-ES" altLang="en-US" sz="1400" dirty="0" err="1">
                <a:latin typeface="Verdana" panose="020B0604030504040204" pitchFamily="34" charset="0"/>
                <a:ea typeface="Verdana" panose="020B0604030504040204" pitchFamily="34" charset="0"/>
                <a:cs typeface="Verdana" panose="020B0604030504040204" pitchFamily="34" charset="0"/>
              </a:rPr>
              <a:t>Agron</a:t>
            </a:r>
            <a:r>
              <a:rPr lang="es-ES" altLang="en-US" sz="1400" dirty="0">
                <a:latin typeface="Verdana" panose="020B0604030504040204" pitchFamily="34" charset="0"/>
                <a:ea typeface="Verdana" panose="020B0604030504040204" pitchFamily="34" charset="0"/>
                <a:cs typeface="Verdana" panose="020B0604030504040204" pitchFamily="34" charset="0"/>
              </a:rPr>
              <a:t>. J. 108 (2016)</a:t>
            </a:r>
            <a:endParaRPr lang="en-US" altLang="en-US" sz="700" dirty="0">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endParaRPr>
          </a:p>
        </p:txBody>
      </p:sp>
      <p:sp>
        <p:nvSpPr>
          <p:cNvPr id="6" name="TextBox 5"/>
          <p:cNvSpPr txBox="1"/>
          <p:nvPr/>
        </p:nvSpPr>
        <p:spPr>
          <a:xfrm>
            <a:off x="47821" y="6263189"/>
            <a:ext cx="8935923" cy="584775"/>
          </a:xfrm>
          <a:prstGeom prst="rect">
            <a:avLst/>
          </a:prstGeom>
          <a:noFill/>
        </p:spPr>
        <p:txBody>
          <a:bodyPr wrap="square" rtlCol="0">
            <a:spAutoFit/>
          </a:bodyPr>
          <a:lstStyle/>
          <a:p>
            <a:pPr lvl="0" algn="just"/>
            <a:r>
              <a:rPr lang="en-US" altLang="en-US" dirty="0">
                <a:ea typeface="Calibri" panose="020F0502020204030204" pitchFamily="34" charset="0"/>
                <a:cs typeface="Arial" panose="020B0604020202020204" pitchFamily="34" charset="0"/>
              </a:rPr>
              <a:t>range in the recorded maize grain yields for the check plot where no N was applied</a:t>
            </a:r>
            <a:endParaRPr lang="en-US" altLang="en-US" dirty="0"/>
          </a:p>
          <a:p>
            <a:pPr lvl="0" algn="just"/>
            <a:r>
              <a:rPr lang="en-US" altLang="en-US" dirty="0">
                <a:ea typeface="Calibri" panose="020F0502020204030204" pitchFamily="34" charset="0"/>
                <a:cs typeface="Arial" panose="020B0604020202020204" pitchFamily="34" charset="0"/>
              </a:rPr>
              <a:t>‡ - range in the recorded maize grain yields for the high N rate treatment in each experiment. These high N rates ranged from 1.8 to13.3 Mg ha</a:t>
            </a:r>
            <a:r>
              <a:rPr lang="en-US" altLang="en-US" baseline="30000" dirty="0">
                <a:ea typeface="Calibri" panose="020F0502020204030204" pitchFamily="34" charset="0"/>
                <a:cs typeface="Arial" panose="020B0604020202020204" pitchFamily="34" charset="0"/>
              </a:rPr>
              <a:t>-1</a:t>
            </a:r>
            <a:endParaRPr lang="en-US" altLang="en-US" dirty="0"/>
          </a:p>
          <a:p>
            <a:pPr lvl="0" algn="just"/>
            <a:r>
              <a:rPr lang="en-US" altLang="en-US" b="1" dirty="0" smtClean="0">
                <a:ea typeface="Calibri" panose="020F0502020204030204" pitchFamily="34" charset="0"/>
                <a:cs typeface="Arial" panose="020B0604020202020204" pitchFamily="34" charset="0"/>
              </a:rPr>
              <a:t>* </a:t>
            </a:r>
            <a:r>
              <a:rPr lang="en-US" altLang="en-US" dirty="0" smtClean="0">
                <a:ea typeface="Calibri" panose="020F0502020204030204" pitchFamily="34" charset="0"/>
                <a:cs typeface="Arial" panose="020B0604020202020204" pitchFamily="34" charset="0"/>
              </a:rPr>
              <a:t>- optimum N rates determined by subtracting the yield the check (0N) treatment from the yield in the high N treatment, multiplying by a known N concentration, and dividing by a fixed nitrogen use efficiency (NUE), set at 0.33</a:t>
            </a:r>
            <a:endParaRPr lang="en-US" altLang="en-US" dirty="0"/>
          </a:p>
        </p:txBody>
      </p:sp>
    </p:spTree>
    <p:extLst>
      <p:ext uri="{BB962C8B-B14F-4D97-AF65-F5344CB8AC3E}">
        <p14:creationId xmlns:p14="http://schemas.microsoft.com/office/powerpoint/2010/main" val="3772745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625" y="1514475"/>
            <a:ext cx="8229600" cy="3767670"/>
          </a:xfrm>
        </p:spPr>
        <p:txBody>
          <a:bodyPr>
            <a:noAutofit/>
          </a:bodyPr>
          <a:lstStyle/>
          <a:p>
            <a:pPr marL="0" indent="0">
              <a:buNone/>
            </a:pPr>
            <a:r>
              <a:rPr lang="en-US" sz="2400" b="1" u="sng" dirty="0" smtClean="0">
                <a:solidFill>
                  <a:schemeClr val="tx1"/>
                </a:solidFill>
              </a:rPr>
              <a:t>Dhital, </a:t>
            </a:r>
            <a:r>
              <a:rPr lang="en-US" sz="2400" b="1" u="sng" dirty="0" err="1" smtClean="0">
                <a:solidFill>
                  <a:schemeClr val="tx1"/>
                </a:solidFill>
              </a:rPr>
              <a:t>Agron</a:t>
            </a:r>
            <a:r>
              <a:rPr lang="en-US" sz="2400" b="1" u="sng" dirty="0" smtClean="0">
                <a:solidFill>
                  <a:schemeClr val="tx1"/>
                </a:solidFill>
              </a:rPr>
              <a:t>. J. 108 (2016)</a:t>
            </a:r>
          </a:p>
          <a:p>
            <a:r>
              <a:rPr lang="en-US" sz="2400" dirty="0" smtClean="0">
                <a:solidFill>
                  <a:schemeClr val="tx1"/>
                </a:solidFill>
              </a:rPr>
              <a:t>Yield </a:t>
            </a:r>
            <a:r>
              <a:rPr lang="en-US" sz="2400" dirty="0">
                <a:solidFill>
                  <a:schemeClr val="tx1"/>
                </a:solidFill>
              </a:rPr>
              <a:t>level and N response contribute to the final optimum N rate. Nonetheless, yield level and N response need to be considered independent of one another before deciphering N rate recommendations for maize</a:t>
            </a:r>
            <a:r>
              <a:rPr lang="en-US" sz="2400" dirty="0" smtClean="0">
                <a:solidFill>
                  <a:schemeClr val="tx1"/>
                </a:solidFill>
              </a:rPr>
              <a:t>.</a:t>
            </a:r>
          </a:p>
          <a:p>
            <a:r>
              <a:rPr lang="en-US" sz="2400" dirty="0" smtClean="0">
                <a:solidFill>
                  <a:schemeClr val="tx1"/>
                </a:solidFill>
              </a:rPr>
              <a:t>If </a:t>
            </a:r>
            <a:r>
              <a:rPr lang="en-US" sz="2400" dirty="0">
                <a:solidFill>
                  <a:schemeClr val="tx1"/>
                </a:solidFill>
              </a:rPr>
              <a:t>the same N rates are applied each year, they will not include accurate accounting for variability in soil N and maize N uptake, which are dramatically influenced by the changing growing conditions from one year to the next. </a:t>
            </a:r>
          </a:p>
          <a:p>
            <a:r>
              <a:rPr lang="en-US" sz="2400" dirty="0">
                <a:solidFill>
                  <a:schemeClr val="tx1"/>
                </a:solidFill>
              </a:rPr>
              <a:t>E</a:t>
            </a:r>
            <a:r>
              <a:rPr lang="en-US" sz="2400" dirty="0" smtClean="0">
                <a:solidFill>
                  <a:schemeClr val="tx1"/>
                </a:solidFill>
              </a:rPr>
              <a:t>xtensive </a:t>
            </a:r>
            <a:r>
              <a:rPr lang="en-US" sz="2400" dirty="0">
                <a:solidFill>
                  <a:schemeClr val="tx1"/>
                </a:solidFill>
              </a:rPr>
              <a:t>variability in optimum N rates for maize </a:t>
            </a:r>
            <a:r>
              <a:rPr lang="en-US" sz="2400" dirty="0" smtClean="0">
                <a:solidFill>
                  <a:schemeClr val="tx1"/>
                </a:solidFill>
              </a:rPr>
              <a:t>should </a:t>
            </a:r>
            <a:r>
              <a:rPr lang="en-US" sz="2400" dirty="0">
                <a:solidFill>
                  <a:schemeClr val="tx1"/>
                </a:solidFill>
              </a:rPr>
              <a:t>be reflected in current day N </a:t>
            </a:r>
            <a:r>
              <a:rPr lang="en-US" sz="2400" dirty="0" smtClean="0">
                <a:solidFill>
                  <a:schemeClr val="tx1"/>
                </a:solidFill>
              </a:rPr>
              <a:t>recommendations</a:t>
            </a:r>
            <a:endParaRPr lang="en-US" sz="2400" dirty="0">
              <a:solidFill>
                <a:schemeClr val="tx1"/>
              </a:solidFill>
            </a:endParaRPr>
          </a:p>
        </p:txBody>
      </p:sp>
    </p:spTree>
    <p:extLst>
      <p:ext uri="{BB962C8B-B14F-4D97-AF65-F5344CB8AC3E}">
        <p14:creationId xmlns:p14="http://schemas.microsoft.com/office/powerpoint/2010/main" val="3478622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29075" y="0"/>
            <a:ext cx="5114925" cy="3714750"/>
          </a:xfrm>
          <a:prstGeom prst="rect">
            <a:avLst/>
          </a:prstGeom>
        </p:spPr>
      </p:pic>
      <p:sp>
        <p:nvSpPr>
          <p:cNvPr id="3" name="Content Placeholder 2"/>
          <p:cNvSpPr>
            <a:spLocks noGrp="1"/>
          </p:cNvSpPr>
          <p:nvPr>
            <p:ph idx="1"/>
          </p:nvPr>
        </p:nvSpPr>
        <p:spPr>
          <a:xfrm>
            <a:off x="228601" y="2251075"/>
            <a:ext cx="8810624" cy="4351338"/>
          </a:xfrm>
        </p:spPr>
        <p:txBody>
          <a:bodyPr>
            <a:noAutofit/>
          </a:bodyPr>
          <a:lstStyle/>
          <a:p>
            <a:pPr marL="0" indent="0">
              <a:buNone/>
            </a:pPr>
            <a:r>
              <a:rPr lang="en-US" sz="2400" b="1" u="sng" dirty="0" err="1" smtClean="0">
                <a:solidFill>
                  <a:schemeClr val="tx1"/>
                </a:solidFill>
              </a:rPr>
              <a:t>Agron</a:t>
            </a:r>
            <a:r>
              <a:rPr lang="en-US" sz="2400" b="1" u="sng" dirty="0" smtClean="0">
                <a:solidFill>
                  <a:schemeClr val="tx1"/>
                </a:solidFill>
              </a:rPr>
              <a:t>. </a:t>
            </a:r>
            <a:r>
              <a:rPr lang="en-US" sz="2400" b="1" u="sng" dirty="0">
                <a:solidFill>
                  <a:schemeClr val="tx1"/>
                </a:solidFill>
              </a:rPr>
              <a:t>Journal, 2019. doi:10.2134/agronj2019.04.0291</a:t>
            </a:r>
          </a:p>
          <a:p>
            <a:r>
              <a:rPr lang="en-US" dirty="0" smtClean="0">
                <a:solidFill>
                  <a:schemeClr val="tx1"/>
                </a:solidFill>
              </a:rPr>
              <a:t>Randomness </a:t>
            </a:r>
            <a:r>
              <a:rPr lang="en-US" dirty="0">
                <a:solidFill>
                  <a:schemeClr val="tx1"/>
                </a:solidFill>
              </a:rPr>
              <a:t>is </a:t>
            </a:r>
            <a:r>
              <a:rPr lang="en-US" dirty="0" smtClean="0">
                <a:solidFill>
                  <a:schemeClr val="tx1"/>
                </a:solidFill>
              </a:rPr>
              <a:t>increasing, more </a:t>
            </a:r>
            <a:r>
              <a:rPr lang="en-US" dirty="0">
                <a:solidFill>
                  <a:schemeClr val="tx1"/>
                </a:solidFill>
              </a:rPr>
              <a:t>and more processes are </a:t>
            </a:r>
            <a:r>
              <a:rPr lang="en-US" dirty="0" smtClean="0">
                <a:solidFill>
                  <a:schemeClr val="tx1"/>
                </a:solidFill>
              </a:rPr>
              <a:t>independent</a:t>
            </a:r>
          </a:p>
          <a:p>
            <a:r>
              <a:rPr lang="en-US" dirty="0" smtClean="0">
                <a:solidFill>
                  <a:schemeClr val="tx1"/>
                </a:solidFill>
              </a:rPr>
              <a:t>Residual </a:t>
            </a:r>
            <a:r>
              <a:rPr lang="en-US" dirty="0">
                <a:solidFill>
                  <a:schemeClr val="tx1"/>
                </a:solidFill>
              </a:rPr>
              <a:t>N in the soil following crop harvest is </a:t>
            </a:r>
            <a:r>
              <a:rPr lang="en-US" dirty="0" smtClean="0">
                <a:solidFill>
                  <a:schemeClr val="tx1"/>
                </a:solidFill>
              </a:rPr>
              <a:t>different</a:t>
            </a:r>
          </a:p>
          <a:p>
            <a:r>
              <a:rPr lang="en-US" dirty="0" smtClean="0">
                <a:solidFill>
                  <a:schemeClr val="tx1"/>
                </a:solidFill>
              </a:rPr>
              <a:t>Yield </a:t>
            </a:r>
            <a:r>
              <a:rPr lang="en-US" dirty="0">
                <a:solidFill>
                  <a:schemeClr val="tx1"/>
                </a:solidFill>
              </a:rPr>
              <a:t>levels change radically from year to </a:t>
            </a:r>
            <a:r>
              <a:rPr lang="en-US" dirty="0" smtClean="0">
                <a:solidFill>
                  <a:schemeClr val="tx1"/>
                </a:solidFill>
              </a:rPr>
              <a:t>year, a product </a:t>
            </a:r>
            <a:r>
              <a:rPr lang="en-US" dirty="0">
                <a:solidFill>
                  <a:schemeClr val="tx1"/>
                </a:solidFill>
              </a:rPr>
              <a:t>of an ever-changing and unpredictable/random </a:t>
            </a:r>
            <a:r>
              <a:rPr lang="en-US" dirty="0" smtClean="0">
                <a:solidFill>
                  <a:schemeClr val="tx1"/>
                </a:solidFill>
              </a:rPr>
              <a:t>environment</a:t>
            </a:r>
          </a:p>
          <a:p>
            <a:r>
              <a:rPr lang="en-US" dirty="0" smtClean="0">
                <a:solidFill>
                  <a:schemeClr val="tx1"/>
                </a:solidFill>
              </a:rPr>
              <a:t>Contribution </a:t>
            </a:r>
            <a:r>
              <a:rPr lang="en-US" dirty="0">
                <a:solidFill>
                  <a:schemeClr val="tx1"/>
                </a:solidFill>
              </a:rPr>
              <a:t>of residual soil N for next years’ growing crop, randomly influences N response or the response index (RI</a:t>
            </a:r>
            <a:r>
              <a:rPr lang="en-US" dirty="0" smtClean="0">
                <a:solidFill>
                  <a:schemeClr val="tx1"/>
                </a:solidFill>
              </a:rPr>
              <a:t>)</a:t>
            </a:r>
            <a:endParaRPr lang="en-US" dirty="0">
              <a:solidFill>
                <a:schemeClr val="tx1"/>
              </a:solidFill>
            </a:endParaRPr>
          </a:p>
          <a:p>
            <a:r>
              <a:rPr lang="en-US" dirty="0" smtClean="0">
                <a:solidFill>
                  <a:schemeClr val="tx1"/>
                </a:solidFill>
              </a:rPr>
              <a:t>2</a:t>
            </a:r>
            <a:r>
              <a:rPr lang="en-US" baseline="30000" dirty="0" smtClean="0">
                <a:solidFill>
                  <a:schemeClr val="tx1"/>
                </a:solidFill>
              </a:rPr>
              <a:t>nd</a:t>
            </a:r>
            <a:r>
              <a:rPr lang="en-US" dirty="0" smtClean="0">
                <a:solidFill>
                  <a:schemeClr val="tx1"/>
                </a:solidFill>
              </a:rPr>
              <a:t> </a:t>
            </a:r>
            <a:r>
              <a:rPr lang="en-US" dirty="0">
                <a:solidFill>
                  <a:schemeClr val="tx1"/>
                </a:solidFill>
              </a:rPr>
              <a:t>law of thermodynamics (entropy or orderliness increases with time and is </a:t>
            </a:r>
            <a:r>
              <a:rPr lang="en-US" dirty="0" smtClean="0">
                <a:solidFill>
                  <a:schemeClr val="tx1"/>
                </a:solidFill>
              </a:rPr>
              <a:t>irreversible</a:t>
            </a:r>
            <a:r>
              <a:rPr lang="en-US" dirty="0" smtClean="0">
                <a:solidFill>
                  <a:schemeClr val="tx1"/>
                </a:solidFill>
              </a:rPr>
              <a:t>)</a:t>
            </a:r>
            <a:endParaRPr lang="en-US" dirty="0" smtClean="0">
              <a:solidFill>
                <a:schemeClr val="tx1"/>
              </a:solidFill>
            </a:endParaRPr>
          </a:p>
          <a:p>
            <a:r>
              <a:rPr lang="en-US" dirty="0" smtClean="0">
                <a:solidFill>
                  <a:schemeClr val="tx1"/>
                </a:solidFill>
              </a:rPr>
              <a:t>Need </a:t>
            </a:r>
            <a:r>
              <a:rPr lang="en-US" dirty="0">
                <a:solidFill>
                  <a:schemeClr val="tx1"/>
                </a:solidFill>
              </a:rPr>
              <a:t>for independent estimation of multiple random variables </a:t>
            </a:r>
            <a:r>
              <a:rPr lang="en-US" dirty="0" smtClean="0">
                <a:solidFill>
                  <a:schemeClr val="tx1"/>
                </a:solidFill>
              </a:rPr>
              <a:t>for mid-season </a:t>
            </a:r>
            <a:r>
              <a:rPr lang="en-US" dirty="0">
                <a:solidFill>
                  <a:schemeClr val="tx1"/>
                </a:solidFill>
              </a:rPr>
              <a:t>biological algorithms of the </a:t>
            </a:r>
            <a:r>
              <a:rPr lang="en-US" dirty="0" smtClean="0">
                <a:solidFill>
                  <a:schemeClr val="tx1"/>
                </a:solidFill>
              </a:rPr>
              <a:t>future</a:t>
            </a:r>
          </a:p>
        </p:txBody>
      </p:sp>
    </p:spTree>
    <p:extLst>
      <p:ext uri="{BB962C8B-B14F-4D97-AF65-F5344CB8AC3E}">
        <p14:creationId xmlns:p14="http://schemas.microsoft.com/office/powerpoint/2010/main" val="40269344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second law of thermodynami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183" y="1076314"/>
            <a:ext cx="7751180" cy="43600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61975" y="5436353"/>
            <a:ext cx="8097661" cy="923330"/>
          </a:xfrm>
          <a:prstGeom prst="rect">
            <a:avLst/>
          </a:prstGeom>
          <a:noFill/>
        </p:spPr>
        <p:txBody>
          <a:bodyPr wrap="square" rtlCol="0">
            <a:spAutoFit/>
          </a:bodyPr>
          <a:lstStyle/>
          <a:p>
            <a:r>
              <a:rPr lang="en-US" sz="1800" b="1" dirty="0"/>
              <a:t>Delta S</a:t>
            </a:r>
            <a:r>
              <a:rPr lang="en-US" sz="1800" dirty="0"/>
              <a:t> is entropy. </a:t>
            </a:r>
            <a:r>
              <a:rPr lang="en-US" sz="1800" dirty="0" smtClean="0"/>
              <a:t>Measurement </a:t>
            </a:r>
            <a:r>
              <a:rPr lang="en-US" sz="1800" dirty="0"/>
              <a:t>of randomness or disorder. </a:t>
            </a:r>
            <a:endParaRPr lang="en-US" sz="1800" dirty="0" smtClean="0"/>
          </a:p>
          <a:p>
            <a:r>
              <a:rPr lang="en-US" sz="1800" dirty="0" smtClean="0"/>
              <a:t>Measure </a:t>
            </a:r>
            <a:r>
              <a:rPr lang="en-US" sz="1800" dirty="0"/>
              <a:t>the change </a:t>
            </a:r>
            <a:r>
              <a:rPr lang="en-US" sz="1800" dirty="0" smtClean="0"/>
              <a:t>through </a:t>
            </a:r>
            <a:r>
              <a:rPr lang="en-US" sz="1800" dirty="0"/>
              <a:t>a </a:t>
            </a:r>
            <a:r>
              <a:rPr lang="en-US" sz="1800" b="1" dirty="0"/>
              <a:t>chemical</a:t>
            </a:r>
            <a:r>
              <a:rPr lang="en-US" sz="1800" dirty="0"/>
              <a:t> </a:t>
            </a:r>
            <a:r>
              <a:rPr lang="en-US" sz="1800" dirty="0" smtClean="0"/>
              <a:t>process</a:t>
            </a:r>
            <a:br>
              <a:rPr lang="en-US" sz="1800" dirty="0" smtClean="0"/>
            </a:br>
            <a:r>
              <a:rPr lang="en-US" sz="1800" dirty="0" smtClean="0"/>
              <a:t>(Organic chemistry tutor)</a:t>
            </a:r>
            <a:endParaRPr lang="en-US" sz="1800" dirty="0"/>
          </a:p>
        </p:txBody>
      </p:sp>
      <p:sp>
        <p:nvSpPr>
          <p:cNvPr id="5" name="TextBox 4"/>
          <p:cNvSpPr txBox="1"/>
          <p:nvPr/>
        </p:nvSpPr>
        <p:spPr>
          <a:xfrm>
            <a:off x="628650" y="237067"/>
            <a:ext cx="6889750" cy="523220"/>
          </a:xfrm>
          <a:prstGeom prst="rect">
            <a:avLst/>
          </a:prstGeom>
          <a:noFill/>
        </p:spPr>
        <p:txBody>
          <a:bodyPr wrap="square" rtlCol="0">
            <a:spAutoFit/>
          </a:bodyPr>
          <a:lstStyle/>
          <a:p>
            <a:r>
              <a:rPr lang="en-US" sz="1400" dirty="0"/>
              <a:t>In an irreversible process, </a:t>
            </a:r>
            <a:r>
              <a:rPr lang="en-US" sz="1400" b="1" dirty="0"/>
              <a:t>entropy always increases</a:t>
            </a:r>
            <a:r>
              <a:rPr lang="en-US" sz="1400" dirty="0"/>
              <a:t>, so the change in </a:t>
            </a:r>
            <a:r>
              <a:rPr lang="en-US" sz="1400" b="1" dirty="0"/>
              <a:t>entropy</a:t>
            </a:r>
            <a:r>
              <a:rPr lang="en-US" sz="1400" dirty="0"/>
              <a:t> is positive. The total </a:t>
            </a:r>
            <a:r>
              <a:rPr lang="en-US" sz="1400" b="1" dirty="0"/>
              <a:t>entropy</a:t>
            </a:r>
            <a:r>
              <a:rPr lang="en-US" sz="1400" dirty="0"/>
              <a:t> of the universe is continually increasing.</a:t>
            </a:r>
          </a:p>
        </p:txBody>
      </p:sp>
    </p:spTree>
    <p:extLst>
      <p:ext uri="{BB962C8B-B14F-4D97-AF65-F5344CB8AC3E}">
        <p14:creationId xmlns:p14="http://schemas.microsoft.com/office/powerpoint/2010/main" val="10408445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Image result for second law of thermodynami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649562"/>
            <a:ext cx="8909893" cy="5011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293777"/>
      </p:ext>
    </p:extLst>
  </p:cSld>
  <p:clrMapOvr>
    <a:masterClrMapping/>
  </p:clrMapOvr>
  <p:timing>
    <p:tnLst>
      <p:par>
        <p:cTn id="1" dur="indefinite" restart="never" nodeType="tmRoot"/>
      </p:par>
    </p:tnLst>
  </p:timing>
</p:sld>
</file>

<file path=ppt/theme/theme1.xml><?xml version="1.0" encoding="utf-8"?>
<a:theme xmlns:a="http://schemas.openxmlformats.org/drawingml/2006/main" name="Slic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134498</TotalTime>
  <Words>2079</Words>
  <Application>Microsoft Office PowerPoint</Application>
  <PresentationFormat>Letter Paper (8.5x11 in)</PresentationFormat>
  <Paragraphs>403</Paragraphs>
  <Slides>28</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Century Gothic</vt:lpstr>
      <vt:lpstr>Times New Roman</vt:lpstr>
      <vt:lpstr>Verdana</vt:lpstr>
      <vt:lpstr>Wingdings 3</vt:lpstr>
      <vt:lpstr>Slice</vt:lpstr>
      <vt:lpstr>Unpredictable Nature of Environment on Nitrogen Supply and Demand  Convention Center 303C  November 13, 2019 8:50 – 9:05</vt:lpstr>
      <vt:lpstr>PowerPoint Presentation</vt:lpstr>
      <vt:lpstr>Independence of Yield Potential and Nitrogen response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Magruder Plots</vt:lpstr>
      <vt:lpstr>PowerPoint Presentation</vt:lpstr>
      <vt:lpstr>PowerPoint Presentation</vt:lpstr>
      <vt:lpstr>PowerPoint Presentation</vt:lpstr>
      <vt:lpstr>PowerPoint Presentation</vt:lpstr>
      <vt:lpstr>PowerPoint Presentation</vt:lpstr>
    </vt:vector>
  </TitlesOfParts>
  <Company>Oklahoma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Agronomy Farm</dc:creator>
  <cp:lastModifiedBy>william raun</cp:lastModifiedBy>
  <cp:revision>1639</cp:revision>
  <cp:lastPrinted>1999-04-28T13:51:21Z</cp:lastPrinted>
  <dcterms:created xsi:type="dcterms:W3CDTF">1998-02-02T17:19:48Z</dcterms:created>
  <dcterms:modified xsi:type="dcterms:W3CDTF">2019-11-09T12:57:07Z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1</vt:i4>
  </property>
  <property fmtid="{D5CDD505-2E9C-101B-9397-08002B2CF9AE}" pid="7" name="MailAddress">
    <vt:lpwstr>wrr@agr.okstate.edu</vt:lpwstr>
  </property>
  <property fmtid="{D5CDD505-2E9C-101B-9397-08002B2CF9AE}" pid="8" name="HomePage">
    <vt:lpwstr>nitrogen_use</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2</vt:i4>
  </property>
  <property fmtid="{D5CDD505-2E9C-101B-9397-08002B2CF9AE}" pid="19" name="ShowNotes">
    <vt:bool>false</vt:bool>
  </property>
  <property fmtid="{D5CDD505-2E9C-101B-9397-08002B2CF9AE}" pid="20" name="NavBtnPos">
    <vt:i4>1</vt:i4>
  </property>
  <property fmtid="{D5CDD505-2E9C-101B-9397-08002B2CF9AE}" pid="21" name="OutputDir">
    <vt:lpwstr>C:\NUE\NUE Web Page</vt:lpwstr>
  </property>
</Properties>
</file>