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69" r:id="rId1"/>
  </p:sldMasterIdLst>
  <p:notesMasterIdLst>
    <p:notesMasterId r:id="rId36"/>
  </p:notesMasterIdLst>
  <p:handoutMasterIdLst>
    <p:handoutMasterId r:id="rId37"/>
  </p:handoutMasterIdLst>
  <p:sldIdLst>
    <p:sldId id="420" r:id="rId2"/>
    <p:sldId id="502" r:id="rId3"/>
    <p:sldId id="503" r:id="rId4"/>
    <p:sldId id="504" r:id="rId5"/>
    <p:sldId id="505" r:id="rId6"/>
    <p:sldId id="483" r:id="rId7"/>
    <p:sldId id="421" r:id="rId8"/>
    <p:sldId id="497" r:id="rId9"/>
    <p:sldId id="499" r:id="rId10"/>
    <p:sldId id="488" r:id="rId11"/>
    <p:sldId id="501" r:id="rId12"/>
    <p:sldId id="500" r:id="rId13"/>
    <p:sldId id="435" r:id="rId14"/>
    <p:sldId id="487" r:id="rId15"/>
    <p:sldId id="369" r:id="rId16"/>
    <p:sldId id="484" r:id="rId17"/>
    <p:sldId id="485" r:id="rId18"/>
    <p:sldId id="486" r:id="rId19"/>
    <p:sldId id="431" r:id="rId20"/>
    <p:sldId id="424" r:id="rId21"/>
    <p:sldId id="345" r:id="rId22"/>
    <p:sldId id="356" r:id="rId23"/>
    <p:sldId id="362" r:id="rId24"/>
    <p:sldId id="489" r:id="rId25"/>
    <p:sldId id="361" r:id="rId26"/>
    <p:sldId id="375" r:id="rId27"/>
    <p:sldId id="433" r:id="rId28"/>
    <p:sldId id="358" r:id="rId29"/>
    <p:sldId id="401" r:id="rId30"/>
    <p:sldId id="428" r:id="rId31"/>
    <p:sldId id="492" r:id="rId32"/>
    <p:sldId id="458" r:id="rId33"/>
    <p:sldId id="376" r:id="rId34"/>
    <p:sldId id="370" r:id="rId35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CC00"/>
    <a:srgbClr val="99FF33"/>
    <a:srgbClr val="0099FF"/>
    <a:srgbClr val="33CCFF"/>
    <a:srgbClr val="FF9933"/>
    <a:srgbClr val="008000"/>
    <a:srgbClr val="FF0000"/>
    <a:srgbClr val="92D05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539" autoAdjust="0"/>
    <p:restoredTop sz="95479" autoAdjust="0"/>
  </p:normalViewPr>
  <p:slideViewPr>
    <p:cSldViewPr snapToGrid="0" snapToObjects="1">
      <p:cViewPr varScale="1">
        <p:scale>
          <a:sx n="70" d="100"/>
          <a:sy n="70" d="100"/>
        </p:scale>
        <p:origin x="17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2658" y="90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2812D590-B888-4B70-AF9E-BC6F3BAAA8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98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700088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D3191C3-32CE-45EE-83FA-8D457D702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025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191C3-32CE-45EE-83FA-8D457D70275F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061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191C3-32CE-45EE-83FA-8D457D70275F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55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68CA3-3C88-4A47-82C8-A629B20BC04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112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7541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13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4145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891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5195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998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269C6-E670-4C02-9F8B-E4FB4B7C5D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670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2970D-D47B-4CB6-8E58-3CB605E58F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03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17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6368D8-09E1-4F08-9AF6-6AC15FF801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90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401CD-EF8C-4F29-8DA7-431D605EF50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856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63F7E3-25E4-4E19-91D8-7C35D1669D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214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F709E-3D5C-4AED-A786-23D81712B7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174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78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C67CF-38EE-4B3F-86BB-648DABE95A1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039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FBB40-AF59-4CD1-AA0E-BD4110EC7F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63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chemeClr val="bg2">
                <a:lumMod val="50000"/>
              </a:schemeClr>
            </a:gs>
            <a:gs pos="50000">
              <a:schemeClr val="accent1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216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okstate.edu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microsoft.com/office/2007/relationships/hdphoto" Target="../media/hdphoto4.wdp"/><Relationship Id="rId7" Type="http://schemas.openxmlformats.org/officeDocument/2006/relationships/image" Target="../media/image34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hyperlink" Target="http://nue.okstate.edu/Hand_Planter.htm" TargetMode="Externa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8.wdp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16976" y="216977"/>
            <a:ext cx="7268705" cy="4339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Origin, Development and Delivery of the OSU Hand </a:t>
            </a:r>
            <a:r>
              <a:rPr lang="en-US" sz="3600" b="1" dirty="0" smtClean="0">
                <a:solidFill>
                  <a:schemeClr val="tx1"/>
                </a:solidFill>
              </a:rPr>
              <a:t>Planter</a:t>
            </a:r>
            <a:r>
              <a:rPr lang="en-US" sz="3600" b="1" dirty="0">
                <a:solidFill>
                  <a:schemeClr val="tx1"/>
                </a:solidFill>
              </a:rPr>
              <a:t/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>January 14</a:t>
            </a:r>
            <a:r>
              <a:rPr lang="en-US" sz="2400" b="1" dirty="0" smtClean="0">
                <a:solidFill>
                  <a:schemeClr val="tx1"/>
                </a:solidFill>
              </a:rPr>
              <a:t>, 2021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Dr. </a:t>
            </a:r>
            <a:r>
              <a:rPr lang="en-US" sz="2400" b="1" dirty="0" smtClean="0">
                <a:solidFill>
                  <a:schemeClr val="tx1"/>
                </a:solidFill>
              </a:rPr>
              <a:t>Dwayne Cartmell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3746" y="4864717"/>
            <a:ext cx="3304464" cy="62319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 eaLnBrk="1" latinLnBrk="0" hangingPunct="1">
              <a:lnSpc>
                <a:spcPct val="90000"/>
              </a:lnSpc>
              <a:buNone/>
              <a:defRPr sz="4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</a:rPr>
              <a:t>nue.okstate.edu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212" y="2011633"/>
            <a:ext cx="1619119" cy="16119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212" y="1027986"/>
            <a:ext cx="1615580" cy="85961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26" name="Picture 2" descr="Nitrogen Use Efficiency, Nitrogen Fertilizers,nitrogen algorithms, NUE, Nitrogen and the Environ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4916415"/>
            <a:ext cx="923925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42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7100711" y="6016978"/>
            <a:ext cx="1816277" cy="678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67242" y="114850"/>
            <a:ext cx="1776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1987 (33)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5641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423438"/>
            <a:ext cx="3143250" cy="59245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45" y="428625"/>
            <a:ext cx="3628543" cy="224789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97" y="2590068"/>
            <a:ext cx="2653786" cy="3810000"/>
          </a:xfrm>
          <a:prstGeom prst="rect">
            <a:avLst/>
          </a:prstGeom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6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04714" cy="6858000"/>
          </a:xfrm>
          <a:prstGeom prst="rect">
            <a:avLst/>
          </a:prstGeom>
        </p:spPr>
      </p:pic>
      <p:pic>
        <p:nvPicPr>
          <p:cNvPr id="12" name="Picture 11" descr="Oklahoma State University">
            <a:hlinkClick r:id="rId3" tooltip="&quot;Oklahoma State University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241" y="5887181"/>
            <a:ext cx="1068701" cy="575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613" y="543931"/>
            <a:ext cx="3270142" cy="4962836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3556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Pictures\Central_America\925097-R1-29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0"/>
            <a:ext cx="812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Pictures\Central_America\925097-R1-30-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69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Kenya/DSCN1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9050"/>
            <a:ext cx="91694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5400" y="-19049"/>
            <a:ext cx="1092200" cy="687704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447839" y="2918395"/>
            <a:ext cx="5864192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ZIMBABWE, UGANDA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025" y="174263"/>
            <a:ext cx="4524376" cy="276955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5920154" y="5369169"/>
            <a:ext cx="3135665" cy="1348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Remote Locations</a:t>
            </a:r>
            <a:b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applications of urea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94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518263" cy="3767029"/>
          </a:xfrm>
        </p:spPr>
      </p:pic>
      <p:pic>
        <p:nvPicPr>
          <p:cNvPr id="4" name="Picture 2" descr="http://nue.okstate.edu/Hand_Planter/drum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49" y="0"/>
            <a:ext cx="2052208" cy="43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292"/>
            <a:ext cx="3489496" cy="3234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38" y="-3336"/>
            <a:ext cx="3692162" cy="2086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44" y="2091403"/>
            <a:ext cx="2473234" cy="4766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9" y="3897663"/>
            <a:ext cx="2048232" cy="2968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6679" y="5240645"/>
            <a:ext cx="3141692" cy="14433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defTabSz="457200" eaLnBrk="1" latinLnBrk="0" hangingPunct="1">
              <a:buNone/>
              <a:defRPr sz="3200" b="0" i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Internal </a:t>
            </a:r>
            <a:r>
              <a:rPr lang="en-US" sz="1600" dirty="0" smtClean="0">
                <a:solidFill>
                  <a:schemeClr val="bg1"/>
                </a:solidFill>
              </a:rPr>
              <a:t>Brush/Strength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Drum size/material</a:t>
            </a:r>
          </a:p>
          <a:p>
            <a:r>
              <a:rPr lang="en-US" sz="1600" dirty="0">
                <a:solidFill>
                  <a:schemeClr val="bg1"/>
                </a:solidFill>
              </a:rPr>
              <a:t>Cavity size/angle</a:t>
            </a:r>
          </a:p>
          <a:p>
            <a:r>
              <a:rPr lang="en-US" sz="1600" dirty="0">
                <a:solidFill>
                  <a:schemeClr val="bg1"/>
                </a:solidFill>
              </a:rPr>
              <a:t>Tip size/design/material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Internal/Ext. spring/tension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63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personal\adrian\PhDAgroEng\OSU\handplanter\pictures\IMG_4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19225"/>
            <a:ext cx="6096225" cy="457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personal\adrian\PhDAgroEng\OSU\handplanter\pictures\DSC0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200400" cy="2400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46184" y="244507"/>
            <a:ext cx="4583723" cy="1008185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Singulation Design</a:t>
            </a:r>
            <a:b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 printing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7444" y="320245"/>
            <a:ext cx="2708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Rotary International</a:t>
            </a:r>
            <a:br>
              <a:rPr lang="en-US" sz="1400" dirty="0" smtClean="0"/>
            </a:br>
            <a:r>
              <a:rPr lang="en-US" sz="1400" dirty="0" smtClean="0"/>
              <a:t>AGCO</a:t>
            </a:r>
            <a:br>
              <a:rPr lang="en-US" sz="1400" dirty="0" smtClean="0"/>
            </a:br>
            <a:r>
              <a:rPr lang="en-US" sz="1400" dirty="0" err="1" smtClean="0"/>
              <a:t>Sitlington</a:t>
            </a:r>
            <a:r>
              <a:rPr lang="en-US" sz="1400" dirty="0" smtClean="0"/>
              <a:t> Chair</a:t>
            </a:r>
          </a:p>
          <a:p>
            <a:r>
              <a:rPr lang="en-US" sz="1400" dirty="0" smtClean="0"/>
              <a:t>ASA Reinvest, Jessica Davis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45477" y="1969477"/>
            <a:ext cx="2731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Tolerances</a:t>
            </a:r>
          </a:p>
          <a:p>
            <a:r>
              <a:rPr lang="en-US" sz="1600" dirty="0" smtClean="0"/>
              <a:t>Materials </a:t>
            </a:r>
          </a:p>
          <a:p>
            <a:r>
              <a:rPr lang="en-US" sz="1600" dirty="0" smtClean="0"/>
              <a:t>Failure analysis/testing</a:t>
            </a:r>
          </a:p>
        </p:txBody>
      </p:sp>
    </p:spTree>
    <p:extLst>
      <p:ext uri="{BB962C8B-B14F-4D97-AF65-F5344CB8AC3E}">
        <p14:creationId xmlns:p14="http://schemas.microsoft.com/office/powerpoint/2010/main" val="140845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6" y="243168"/>
            <a:ext cx="5821016" cy="4195762"/>
          </a:xfrm>
          <a:ln w="28575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434" y="3486150"/>
            <a:ext cx="5701285" cy="318475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85" y="1343660"/>
            <a:ext cx="2579234" cy="113347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05287"/>
            <a:ext cx="2286000" cy="1952625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6770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423438"/>
            <a:ext cx="3143250" cy="59245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45" y="428625"/>
            <a:ext cx="3628543" cy="224789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97" y="2590068"/>
            <a:ext cx="2653786" cy="3810000"/>
          </a:xfrm>
          <a:prstGeom prst="rect">
            <a:avLst/>
          </a:prstGeom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6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Rotary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3" y="0"/>
            <a:ext cx="4657578" cy="3493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909" y="117231"/>
            <a:ext cx="1981200" cy="40011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Wayne Kiner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058" y="4177031"/>
            <a:ext cx="2397604" cy="26150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3600" y="5456422"/>
            <a:ext cx="3106615" cy="1323439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Koemel Law, PLLC</a:t>
            </a:r>
            <a:br>
              <a:rPr lang="en-US" dirty="0"/>
            </a:br>
            <a:r>
              <a:rPr lang="en-US" dirty="0"/>
              <a:t>205 W. 7th Ave.</a:t>
            </a:r>
            <a:br>
              <a:rPr lang="en-US" dirty="0"/>
            </a:br>
            <a:r>
              <a:rPr lang="en-US" dirty="0"/>
              <a:t>Suite 101-B</a:t>
            </a:r>
            <a:br>
              <a:rPr lang="en-US" dirty="0"/>
            </a:br>
            <a:r>
              <a:rPr lang="en-US" dirty="0"/>
              <a:t>Stillwater, OK 74074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7909" y="6206378"/>
            <a:ext cx="4136091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>
                <a:hlinkClick r:id="rId5"/>
              </a:rPr>
              <a:t>http://</a:t>
            </a:r>
            <a:r>
              <a:rPr lang="en-US" sz="1600" b="0" dirty="0" smtClean="0">
                <a:hlinkClick r:id="rId5"/>
              </a:rPr>
              <a:t>nue.okstate.edu/Hand_Planter.htm</a:t>
            </a:r>
            <a:r>
              <a:rPr lang="en-US" sz="1600" b="0" dirty="0" smtClean="0"/>
              <a:t> 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6025662" y="144305"/>
            <a:ext cx="3024553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Kearney County Fair</a:t>
            </a:r>
            <a:br>
              <a:rPr lang="en-US" dirty="0"/>
            </a:br>
            <a:r>
              <a:rPr lang="en-US" dirty="0"/>
              <a:t>Minden, Nebraska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16" y="3043843"/>
            <a:ext cx="3293374" cy="28492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909" y="4779314"/>
            <a:ext cx="1981200" cy="677108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 smtClean="0"/>
              <a:t>Randy Taylor</a:t>
            </a:r>
            <a:br>
              <a:rPr lang="en-US" dirty="0" smtClean="0"/>
            </a:br>
            <a:r>
              <a:rPr lang="en-US" sz="1800" b="0" dirty="0" smtClean="0"/>
              <a:t>tolerance testing</a:t>
            </a:r>
            <a:endParaRPr lang="en-US" sz="18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3878590" y="153594"/>
            <a:ext cx="1778498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Institutional</a:t>
            </a:r>
            <a:r>
              <a:rPr lang="en-US" sz="2000" dirty="0" smtClean="0"/>
              <a:t> Memory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7762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6739128" y="2489454"/>
            <a:ext cx="1248156" cy="2119122"/>
          </a:xfrm>
          <a:custGeom>
            <a:avLst/>
            <a:gdLst>
              <a:gd name="connsiteX0" fmla="*/ 1481328 w 1664208"/>
              <a:gd name="connsiteY0" fmla="*/ 9144 h 2825496"/>
              <a:gd name="connsiteX1" fmla="*/ 0 w 1664208"/>
              <a:gd name="connsiteY1" fmla="*/ 2825496 h 2825496"/>
              <a:gd name="connsiteX2" fmla="*/ 1664208 w 1664208"/>
              <a:gd name="connsiteY2" fmla="*/ 2807208 h 2825496"/>
              <a:gd name="connsiteX3" fmla="*/ 1664208 w 1664208"/>
              <a:gd name="connsiteY3" fmla="*/ 0 h 2825496"/>
              <a:gd name="connsiteX4" fmla="*/ 1481328 w 1664208"/>
              <a:gd name="connsiteY4" fmla="*/ 9144 h 28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4208" h="2825496">
                <a:moveTo>
                  <a:pt x="1481328" y="9144"/>
                </a:moveTo>
                <a:lnTo>
                  <a:pt x="0" y="2825496"/>
                </a:lnTo>
                <a:lnTo>
                  <a:pt x="1664208" y="2807208"/>
                </a:lnTo>
                <a:lnTo>
                  <a:pt x="1664208" y="0"/>
                </a:lnTo>
                <a:lnTo>
                  <a:pt x="1481328" y="9144"/>
                </a:lnTo>
                <a:close/>
              </a:path>
            </a:pathLst>
          </a:custGeom>
          <a:solidFill>
            <a:srgbClr val="416E1D">
              <a:alpha val="57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447" y="2795874"/>
            <a:ext cx="2069828" cy="33138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45561" y="923402"/>
            <a:ext cx="1805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</a:t>
            </a:r>
            <a:r>
              <a:rPr lang="en-US" sz="6600" baseline="-25000" dirty="0">
                <a:solidFill>
                  <a:schemeClr val="bg1"/>
                </a:solidFill>
              </a:rPr>
              <a:t>222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4" y="365126"/>
            <a:ext cx="8466777" cy="5729962"/>
          </a:xfrm>
        </p:spPr>
      </p:pic>
      <p:sp>
        <p:nvSpPr>
          <p:cNvPr id="5" name="TextBox 4"/>
          <p:cNvSpPr txBox="1"/>
          <p:nvPr/>
        </p:nvSpPr>
        <p:spPr>
          <a:xfrm>
            <a:off x="750278" y="6248400"/>
            <a:ext cx="5511038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en-US" sz="2400" dirty="0"/>
              <a:t>Wayne Kiner, Mandela Fellows 2018</a:t>
            </a:r>
          </a:p>
        </p:txBody>
      </p:sp>
    </p:spTree>
    <p:extLst>
      <p:ext uri="{BB962C8B-B14F-4D97-AF65-F5344CB8AC3E}">
        <p14:creationId xmlns:p14="http://schemas.microsoft.com/office/powerpoint/2010/main" val="4111947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3931" y="386003"/>
            <a:ext cx="4866968" cy="295879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 Cost Estimates</a:t>
            </a: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Grand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Victory Ltd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Tsim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Tsui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Hong Kong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Rm 1604 16/F Lee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Bldg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Tsim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Tsui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1000, $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08" y="3515585"/>
            <a:ext cx="4133074" cy="3048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78" y="620127"/>
            <a:ext cx="2906156" cy="23897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6016238" y="3344795"/>
            <a:ext cx="2250560" cy="71510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Usman Ali, Nigeria, Mandela Fellows</a:t>
            </a:r>
            <a:endParaRPr lang="en-US" sz="600" dirty="0"/>
          </a:p>
        </p:txBody>
      </p:sp>
      <p:sp>
        <p:nvSpPr>
          <p:cNvPr id="10" name="TextBox 9"/>
          <p:cNvSpPr txBox="1"/>
          <p:nvPr/>
        </p:nvSpPr>
        <p:spPr>
          <a:xfrm>
            <a:off x="5124450" y="4812066"/>
            <a:ext cx="3644011" cy="115058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 eaLnBrk="1" latinLnBrk="0" hangingPunct="1">
              <a:lnSpc>
                <a:spcPct val="90000"/>
              </a:lnSpc>
              <a:buNone/>
              <a:defRPr sz="28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sz="1600" dirty="0"/>
              <a:t>July 11, 2019:  Bernard </a:t>
            </a:r>
            <a:r>
              <a:rPr lang="en-US" sz="1600" dirty="0" err="1"/>
              <a:t>Ato</a:t>
            </a:r>
            <a:r>
              <a:rPr lang="en-US" sz="1600" dirty="0"/>
              <a:t> Brown , Kumasi</a:t>
            </a:r>
            <a:r>
              <a:rPr lang="en-US" dirty="0"/>
              <a:t> Ghana </a:t>
            </a:r>
            <a:r>
              <a:rPr lang="en-US" sz="1800" dirty="0"/>
              <a:t>(Agricultural Engineer)</a:t>
            </a:r>
          </a:p>
        </p:txBody>
      </p:sp>
    </p:spTree>
    <p:extLst>
      <p:ext uri="{BB962C8B-B14F-4D97-AF65-F5344CB8AC3E}">
        <p14:creationId xmlns:p14="http://schemas.microsoft.com/office/powerpoint/2010/main" val="30989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433335" cy="6721163"/>
          </a:xfrm>
        </p:spPr>
      </p:pic>
      <p:sp>
        <p:nvSpPr>
          <p:cNvPr id="6" name="TextBox 5"/>
          <p:cNvSpPr txBox="1"/>
          <p:nvPr/>
        </p:nvSpPr>
        <p:spPr>
          <a:xfrm>
            <a:off x="1143000" y="6324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Social aspects/technology transfer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376944" y="3148595"/>
            <a:ext cx="3766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EL SALVADOR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35" y="1690689"/>
            <a:ext cx="2034985" cy="34058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434613" y="184764"/>
            <a:ext cx="2867756" cy="86750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Opico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Quezaltepeque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 Salvador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75624" y="738554"/>
            <a:ext cx="3636788" cy="880695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LIRA UGANDA</a:t>
            </a:r>
            <a:endParaRPr lang="en-US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51938" y="5158154"/>
            <a:ext cx="3760474" cy="153577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 Apart 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Farm Size:  1 ha</a:t>
            </a: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Avg. Maize Grain Yield, 2 Mg/ha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seed, Hybrids (US, others)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0535" y="4780049"/>
            <a:ext cx="203498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Peter Omara MS 2013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62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30" y="1319560"/>
            <a:ext cx="6105689" cy="363135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762984" y="490171"/>
            <a:ext cx="3880337" cy="586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Singulation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03960" y="5343525"/>
            <a:ext cx="6962775" cy="1143000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0.76m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Row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Heterogeneity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plant spacing, and plant stands reduce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www.agry.purdue.edu/ext/corn/pubs/agry9101.htm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38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447675"/>
            <a:ext cx="5181600" cy="6143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Homogeneity of plant stands</a:t>
            </a:r>
            <a:endParaRPr lang="en-US" dirty="0"/>
          </a:p>
        </p:txBody>
      </p:sp>
      <p:pic>
        <p:nvPicPr>
          <p:cNvPr id="1026" name="Picture 2" descr="http://nue.okstate.edu/Index_Resolution/by_row_corn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1414462"/>
            <a:ext cx="7096125" cy="5038726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303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742642"/>
              </p:ext>
            </p:extLst>
          </p:nvPr>
        </p:nvGraphicFramePr>
        <p:xfrm>
          <a:off x="2690445" y="1235075"/>
          <a:ext cx="6324600" cy="48895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4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3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09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Combined, </a:t>
                      </a:r>
                      <a:r>
                        <a:rPr lang="en-US" sz="20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Efaw</a:t>
                      </a: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and </a:t>
                      </a:r>
                      <a:r>
                        <a:rPr lang="en-US" sz="2000" u="none" strike="noStrike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Perkins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Topdress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N, Corn, V12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70,000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plants/ha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Methods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N, kg/ha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Check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planter </a:t>
                      </a:r>
                      <a:r>
                        <a:rPr lang="en-US" sz="1600" u="none" strike="noStrike" kern="1200" dirty="0" smtClean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(0.9 g/plant)</a:t>
                      </a:r>
                      <a:endParaRPr lang="en-US" sz="1600" u="none" strike="noStrike" kern="1200" dirty="0">
                        <a:solidFill>
                          <a:srgbClr val="0066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planter (1.8</a:t>
                      </a:r>
                      <a:r>
                        <a:rPr lang="en-US" sz="16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g/plant)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SED = 1.81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3928736"/>
            <a:ext cx="2514600" cy="2706524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18" y="785444"/>
            <a:ext cx="1351113" cy="2775259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2391509" y="328246"/>
            <a:ext cx="3634153" cy="586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 Season Fertilizer 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4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97895"/>
            <a:ext cx="4502795" cy="65178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4902646" y="285463"/>
            <a:ext cx="4042062" cy="622084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endParaRPr lang="en-US" sz="20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chemically treated seeds from the hands of producers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soil erosion via improved plant spacing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Accommodate mid-season N application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Urea placed below the surface reducing NH</a:t>
            </a:r>
            <a:r>
              <a:rPr lang="en-US" sz="2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</a:t>
            </a:r>
          </a:p>
          <a:p>
            <a:pPr>
              <a:buClr>
                <a:srgbClr val="92D05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r>
              <a:rPr lang="en-US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Uses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Seed, all types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chemicals, EPA, mosquito abatement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plots/hunters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Gardeners</a:t>
            </a:r>
          </a:p>
        </p:txBody>
      </p:sp>
    </p:spTree>
    <p:extLst>
      <p:ext uri="{BB962C8B-B14F-4D97-AF65-F5344CB8AC3E}">
        <p14:creationId xmlns:p14="http://schemas.microsoft.com/office/powerpoint/2010/main" val="3988219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5" y="-47626"/>
            <a:ext cx="3882473" cy="69056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76" y="0"/>
            <a:ext cx="385569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5697" cy="685800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25" y="104774"/>
            <a:ext cx="3882473" cy="69056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72326" y="5652719"/>
            <a:ext cx="781049" cy="921727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$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7403" y="4852658"/>
            <a:ext cx="377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NOT DONE YET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2523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38650"/>
            <a:ext cx="7772400" cy="50167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000" b="1" i="0" u="sng" cap="none" spc="30" baseline="0">
                <a:cs typeface="Tahoma" pitchFamily="34" charset="0"/>
              </a:defRPr>
            </a:lvl1pPr>
            <a:lvl2pPr marL="171450" indent="-17145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2pPr>
            <a:lvl3pPr marL="344488" indent="-16510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3pPr>
            <a:lvl4pPr marL="517525" indent="-169863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4pPr>
            <a:lvl5pPr marL="688975" indent="-173038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5pPr>
            <a:lvl6pPr marL="8686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06984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24358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40817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>
              <a:buClr>
                <a:srgbClr val="FF6600"/>
              </a:buClr>
            </a:pPr>
            <a:endParaRPr lang="en-US" sz="1800" b="0" u="none" dirty="0"/>
          </a:p>
        </p:txBody>
      </p:sp>
      <p:sp>
        <p:nvSpPr>
          <p:cNvPr id="6" name="Rounded Rectangle 5"/>
          <p:cNvSpPr/>
          <p:nvPr/>
        </p:nvSpPr>
        <p:spPr>
          <a:xfrm>
            <a:off x="1078525" y="1563612"/>
            <a:ext cx="3634153" cy="586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(FAOSTAT.COM)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6254" y="2458761"/>
            <a:ext cx="8932244" cy="2394593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Clr>
                <a:srgbClr val="92D05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Area, ha   	 Production, Mt	Avg. Mg/ha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	183,319,737 	1,038,281,035	5.7	(90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	</a:t>
            </a:r>
            <a:r>
              <a:rPr lang="en-US" sz="2000" b="1" u="sng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33,644,310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361,091,140	10.9	(174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	35,981,005	215,812,100	6.2	(98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Brazil	15,450,180	80,516,571	5.2	(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83 </a:t>
            </a:r>
            <a:r>
              <a:rPr lang="en-US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  <a:endParaRPr lang="en-US" sz="2000" b="1" dirty="0" smtClean="0">
              <a:solidFill>
                <a:srgbClr val="99FF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5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40" y="1093469"/>
            <a:ext cx="4038600" cy="3028950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1" y="1093469"/>
            <a:ext cx="3590925" cy="4257675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240037" y="269512"/>
            <a:ext cx="3467088" cy="65394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Dr. Robert L. Westerman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1485" y="1599593"/>
            <a:ext cx="1638300" cy="400110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Opportunity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186" y="269512"/>
            <a:ext cx="1266099" cy="66335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2225" y="3130899"/>
            <a:ext cx="2619375" cy="3571875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11" name="Rounded Rectangle 10"/>
          <p:cNvSpPr/>
          <p:nvPr/>
        </p:nvSpPr>
        <p:spPr>
          <a:xfrm>
            <a:off x="2763678" y="5849776"/>
            <a:ext cx="3467088" cy="65394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Professor R.A. Olson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962" y="4915242"/>
            <a:ext cx="871804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857251"/>
            <a:ext cx="6908798" cy="38861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86" y="4553722"/>
            <a:ext cx="8922890" cy="24069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350" dirty="0"/>
              <a:t>Nitrogen Use Efficiency (NUE) </a:t>
            </a:r>
          </a:p>
          <a:p>
            <a:pPr marL="0" indent="0">
              <a:buNone/>
            </a:pPr>
            <a:r>
              <a:rPr lang="en-US" sz="1350" dirty="0"/>
              <a:t>Relative balance between amount of fertilizer taken up and used by the crop versus amount of fertilizer lost (Nielsen, 2006)</a:t>
            </a:r>
          </a:p>
          <a:p>
            <a:pPr marL="0" indent="0">
              <a:buNone/>
            </a:pPr>
            <a:r>
              <a:rPr lang="en-US" sz="1350" dirty="0"/>
              <a:t>Grain dry weight or grain nitrogen as a function of N supply (Van Sanford &amp; </a:t>
            </a:r>
            <a:r>
              <a:rPr lang="en-US" sz="1350" dirty="0" err="1"/>
              <a:t>MacKown</a:t>
            </a:r>
            <a:r>
              <a:rPr lang="en-US" sz="1350" dirty="0"/>
              <a:t>, 1986)</a:t>
            </a:r>
          </a:p>
          <a:p>
            <a:pPr marL="0" indent="0">
              <a:buNone/>
            </a:pPr>
            <a:r>
              <a:rPr lang="en-US" sz="1350" dirty="0"/>
              <a:t>World cereal grain NUE estimated at 33% (Raun and Johnson, 1999)</a:t>
            </a:r>
          </a:p>
        </p:txBody>
      </p:sp>
      <p:sp>
        <p:nvSpPr>
          <p:cNvPr id="7" name="Rectangle 6"/>
          <p:cNvSpPr/>
          <p:nvPr/>
        </p:nvSpPr>
        <p:spPr>
          <a:xfrm>
            <a:off x="1380146" y="2965391"/>
            <a:ext cx="3429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Plant losses, </a:t>
            </a:r>
            <a:r>
              <a:rPr lang="en-US" sz="600" dirty="0" err="1"/>
              <a:t>denitrification</a:t>
            </a:r>
            <a:r>
              <a:rPr lang="en-US" sz="600" dirty="0"/>
              <a:t>, surface runoff and leaching, volatilization</a:t>
            </a:r>
          </a:p>
          <a:p>
            <a:pPr>
              <a:buNone/>
            </a:pPr>
            <a:r>
              <a:rPr lang="en-US" sz="450" dirty="0"/>
              <a:t>					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95849" y="827768"/>
            <a:ext cx="1805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</a:t>
            </a:r>
            <a:r>
              <a:rPr lang="en-US" sz="6600" baseline="-25000" dirty="0">
                <a:solidFill>
                  <a:schemeClr val="bg1"/>
                </a:solidFill>
              </a:rPr>
              <a:t>502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415" y="1018774"/>
            <a:ext cx="1047079" cy="9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8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2" y="1257300"/>
            <a:ext cx="5968031" cy="2743200"/>
          </a:xfrm>
        </p:spPr>
      </p:pic>
      <p:sp>
        <p:nvSpPr>
          <p:cNvPr id="6" name="TextBox 5"/>
          <p:cNvSpPr txBox="1"/>
          <p:nvPr/>
        </p:nvSpPr>
        <p:spPr>
          <a:xfrm>
            <a:off x="457200" y="5331076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041971" algn="l"/>
              </a:tabLst>
            </a:pP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Norman Borlaug </a:t>
            </a: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   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Mother Teresa</a:t>
            </a:r>
            <a:br>
              <a:rPr lang="en-US" sz="24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1914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– 2009       </a:t>
            </a: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	1910 - 1997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371602" y="4435717"/>
            <a:ext cx="1807369" cy="684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69" y="4282600"/>
            <a:ext cx="1371064" cy="896066"/>
          </a:xfrm>
          <a:prstGeom prst="rect">
            <a:avLst/>
          </a:prstGeom>
          <a:ln w="190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42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1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0" y="0"/>
            <a:ext cx="7272885" cy="6777783"/>
          </a:xfrm>
        </p:spPr>
      </p:pic>
    </p:spTree>
    <p:extLst>
      <p:ext uri="{BB962C8B-B14F-4D97-AF65-F5344CB8AC3E}">
        <p14:creationId xmlns:p14="http://schemas.microsoft.com/office/powerpoint/2010/main" val="3539531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7165" cy="50673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919" y="3810000"/>
            <a:ext cx="4271418" cy="28487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738553" y="5228492"/>
            <a:ext cx="4618893" cy="1289537"/>
          </a:xfrm>
          <a:prstGeom prst="round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Coffee </a:t>
            </a:r>
            <a:r>
              <a:rPr lang="en-US" sz="2800" i="1" dirty="0" smtClean="0"/>
              <a:t>Coffea </a:t>
            </a:r>
            <a:r>
              <a:rPr lang="en-US" sz="2800" i="1" dirty="0" err="1" smtClean="0"/>
              <a:t>arabica</a:t>
            </a:r>
            <a:endParaRPr lang="en-US" sz="2800" i="1" dirty="0" smtClean="0"/>
          </a:p>
          <a:p>
            <a:pPr algn="ctr"/>
            <a:r>
              <a:rPr lang="en-US" sz="2800" b="1" dirty="0" smtClean="0"/>
              <a:t>Rubber </a:t>
            </a:r>
            <a:r>
              <a:rPr lang="en-US" sz="2800" i="1" dirty="0" err="1"/>
              <a:t>Hevea</a:t>
            </a:r>
            <a:r>
              <a:rPr lang="en-US" sz="2800" i="1" dirty="0"/>
              <a:t> </a:t>
            </a:r>
            <a:r>
              <a:rPr lang="en-US" sz="2800" i="1" dirty="0" err="1" smtClean="0"/>
              <a:t>brasiliensis</a:t>
            </a:r>
            <a:r>
              <a:rPr lang="en-US" sz="2800" i="1" dirty="0" smtClean="0"/>
              <a:t>, </a:t>
            </a:r>
            <a:r>
              <a:rPr lang="en-US" sz="2000" dirty="0" smtClean="0"/>
              <a:t>1940 USDA</a:t>
            </a:r>
            <a:endParaRPr lang="en-US" sz="72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6627154" y="3563815"/>
            <a:ext cx="1969571" cy="492369"/>
          </a:xfrm>
          <a:prstGeom prst="round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2500-6000 </a:t>
            </a:r>
            <a:r>
              <a:rPr lang="en-US" sz="1800" dirty="0" err="1" smtClean="0"/>
              <a:t>ft</a:t>
            </a:r>
            <a:r>
              <a:rPr lang="en-US" sz="1800" dirty="0" smtClean="0"/>
              <a:t> </a:t>
            </a:r>
            <a:r>
              <a:rPr lang="en-US" sz="1800" dirty="0" err="1" smtClean="0"/>
              <a:t>asl</a:t>
            </a:r>
            <a:endParaRPr lang="en-US" sz="1800" dirty="0"/>
          </a:p>
        </p:txBody>
      </p:sp>
      <p:sp>
        <p:nvSpPr>
          <p:cNvPr id="3" name="Rounded Rectangle 2"/>
          <p:cNvSpPr/>
          <p:nvPr/>
        </p:nvSpPr>
        <p:spPr>
          <a:xfrm>
            <a:off x="158262" y="216875"/>
            <a:ext cx="2567354" cy="1146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Hemileia</a:t>
            </a:r>
            <a:r>
              <a:rPr lang="en-US" sz="2000" dirty="0"/>
              <a:t> </a:t>
            </a:r>
            <a:r>
              <a:rPr lang="en-US" sz="2000" dirty="0" err="1" smtClean="0"/>
              <a:t>vastatrix</a:t>
            </a:r>
            <a:r>
              <a:rPr lang="en-US" sz="2000" dirty="0" smtClean="0"/>
              <a:t>, leaf rust</a:t>
            </a:r>
          </a:p>
          <a:p>
            <a:pPr algn="ctr"/>
            <a:r>
              <a:rPr lang="en-US" sz="1600" dirty="0" smtClean="0"/>
              <a:t>(more at lower altitudes)</a:t>
            </a:r>
            <a:endParaRPr lang="en-US" sz="1600" dirty="0"/>
          </a:p>
        </p:txBody>
      </p:sp>
      <p:sp>
        <p:nvSpPr>
          <p:cNvPr id="6" name="Rounded Rectangle 5"/>
          <p:cNvSpPr/>
          <p:nvPr/>
        </p:nvSpPr>
        <p:spPr>
          <a:xfrm>
            <a:off x="4829175" y="216875"/>
            <a:ext cx="4171171" cy="2857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u="sng" dirty="0"/>
              <a:t>Coffee Imports to the US (</a:t>
            </a:r>
            <a:r>
              <a:rPr lang="en-US" sz="1700" u="sng" dirty="0" smtClean="0"/>
              <a:t>2019)</a:t>
            </a:r>
            <a:endParaRPr lang="en-US" sz="1700" u="sng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Colombia	$1.14 B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Brazil	$1.03 </a:t>
            </a:r>
            <a:r>
              <a:rPr lang="en-US" sz="1700" dirty="0"/>
              <a:t>B</a:t>
            </a:r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Vietnam	$300 </a:t>
            </a:r>
            <a:r>
              <a:rPr lang="en-US" sz="1700" dirty="0"/>
              <a:t>M</a:t>
            </a:r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Guatemala	$320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Indonesia	$280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Honduras	$297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Nicaragua	$295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Costa Rica	$140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Mexico</a:t>
            </a:r>
            <a:r>
              <a:rPr lang="en-US" sz="1700" smtClean="0"/>
              <a:t>	$160 </a:t>
            </a:r>
            <a:r>
              <a:rPr lang="en-US" sz="1700" dirty="0" smtClean="0"/>
              <a:t>M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17477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846" y="2304233"/>
            <a:ext cx="8733692" cy="4195481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13.3 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acres of corn IA</a:t>
            </a: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9.5 million acres of corn NE (200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 irrigated, 147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 dryland)</a:t>
            </a:r>
            <a:endParaRPr lang="en-US" sz="1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7.6 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acres of wheat, KS (48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en-US" sz="1800" cap="none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5.3 million acres of wheat, OK (39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2015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1.0 million acres of wheat, NE, (46 </a:t>
            </a:r>
            <a:r>
              <a:rPr lang="en-US" sz="18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2017</a:t>
            </a:r>
            <a:endParaRPr lang="en-US" cap="none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5.7 million acres of soybeans, NE (58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2017</a:t>
            </a:r>
            <a:endParaRPr lang="en-US" sz="1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12.6 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cattle (cows + CAFO’s Texas)</a:t>
            </a: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6.6 million cattle (cows + CAFO’s Nebraska)</a:t>
            </a:r>
          </a:p>
          <a:p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5.1 million cattle (cows + CAFO’s Oklahoma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800" cap="none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John Deere invented the steel plow in 1837, Barbed wire 1874, extensive tillage/first tractor, </a:t>
            </a:r>
            <a:r>
              <a:rPr lang="en-US" sz="1800" cap="non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1892 (John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Froelich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Clayton County IA)</a:t>
            </a:r>
            <a:b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1880 (290 ppm)</a:t>
            </a:r>
            <a:br>
              <a:rPr lang="en-US" sz="18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2010 (407 ppm)</a:t>
            </a:r>
            <a:br>
              <a:rPr lang="en-US" sz="18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2016 (411 ppm)</a:t>
            </a:r>
            <a:br>
              <a:rPr lang="en-US" sz="18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2020 (414 ppm)</a:t>
            </a: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Animal agriculture accounts for 18% of all GHG emissions (CO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equivalent, CH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=20x that of CO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O=300x that of CO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Tillage 1890 forward, responsible for 25% of the CO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increase</a:t>
            </a:r>
            <a:endParaRPr lang="en-US" sz="1800" cap="non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cap="none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342185" y="1524000"/>
            <a:ext cx="2567353" cy="2098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u="sng" dirty="0" smtClean="0"/>
              <a:t>Population</a:t>
            </a:r>
            <a:br>
              <a:rPr lang="en-US" sz="2000" b="1" u="sng" dirty="0" smtClean="0"/>
            </a:br>
            <a:r>
              <a:rPr lang="en-US" sz="2000" dirty="0" smtClean="0"/>
              <a:t>Nebraska 1.92</a:t>
            </a:r>
          </a:p>
          <a:p>
            <a:r>
              <a:rPr lang="en-US" sz="2000" dirty="0"/>
              <a:t>Kansas 2.78</a:t>
            </a:r>
          </a:p>
          <a:p>
            <a:r>
              <a:rPr lang="en-US" sz="2000" dirty="0" smtClean="0"/>
              <a:t>Iowa 3.03</a:t>
            </a:r>
          </a:p>
          <a:p>
            <a:r>
              <a:rPr lang="en-US" sz="2000" dirty="0" smtClean="0"/>
              <a:t>Oklahoma  3.93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1092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91662" y="578642"/>
            <a:ext cx="3118337" cy="586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Time, $, Products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038600" y="723019"/>
            <a:ext cx="3300779" cy="288755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 PhD, 1985-present, 34 years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138738" y="1654142"/>
            <a:ext cx="5553777" cy="1579946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Greenseeker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Years: 1991–2001, 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years, $4.7M </a:t>
            </a:r>
          </a:p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Delivery, 2002-present </a:t>
            </a:r>
          </a:p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Stone, Solie, students</a:t>
            </a:r>
            <a:endParaRPr lang="en-US" sz="2000" b="1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61937" y="3686476"/>
            <a:ext cx="6516303" cy="2213810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OSU Hand Planter (</a:t>
            </a:r>
            <a:r>
              <a:rPr lang="en-US" sz="2000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Greenseeder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Years: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1987-2020, </a:t>
            </a: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 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years, $175K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Taylor, Koller, many students, </a:t>
            </a:r>
          </a:p>
          <a:p>
            <a:pPr lvl="1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Delivery,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&gt;450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plans for more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OSU graduates, Kenya, Uganda, El Salvador, Mexico, Dr. Joshua Ringer, Dr. Craig Edwards, Mandela Washington Fellows </a:t>
            </a:r>
          </a:p>
        </p:txBody>
      </p:sp>
    </p:spTree>
    <p:extLst>
      <p:ext uri="{BB962C8B-B14F-4D97-AF65-F5344CB8AC3E}">
        <p14:creationId xmlns:p14="http://schemas.microsoft.com/office/powerpoint/2010/main" val="2767603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88187"/>
            <a:ext cx="6858000" cy="38336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456" y="3479721"/>
            <a:ext cx="4524545" cy="25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5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42621"/>
            <a:ext cx="6858000" cy="446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7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9" y="763132"/>
            <a:ext cx="8811657" cy="5861449"/>
          </a:xfrm>
          <a:prstGeom prst="rect">
            <a:avLst/>
          </a:prstGeom>
          <a:ln w="28575">
            <a:solidFill>
              <a:schemeClr val="accent1"/>
            </a:solidFill>
          </a:ln>
          <a:scene3d>
            <a:camera prst="orthographicFront">
              <a:rot lat="21299999" lon="0" rev="0"/>
            </a:camera>
            <a:lightRig rig="threePt" dir="t"/>
          </a:scene3d>
        </p:spPr>
      </p:pic>
      <p:sp>
        <p:nvSpPr>
          <p:cNvPr id="6" name="Rounded Rectangle 5"/>
          <p:cNvSpPr/>
          <p:nvPr/>
        </p:nvSpPr>
        <p:spPr>
          <a:xfrm>
            <a:off x="177360" y="152412"/>
            <a:ext cx="4861060" cy="2048528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Minden, Nebraska, 1957-1959</a:t>
            </a:r>
            <a:b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Mexico City, Mexico, 1960-1963</a:t>
            </a:r>
            <a:b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Bogota, Colombia, 1964-1967</a:t>
            </a:r>
            <a:b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Cali, Colombia, 1968-1974</a:t>
            </a:r>
          </a:p>
          <a:p>
            <a:pPr algn="ctr"/>
            <a:r>
              <a:rPr lang="en-US" sz="1600" dirty="0" smtClean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Oklahoma </a:t>
            </a: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State University, </a:t>
            </a:r>
            <a:r>
              <a:rPr lang="en-US" sz="1600" dirty="0" smtClean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1975-1982</a:t>
            </a: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University of Nebraska, 1982-1985</a:t>
            </a:r>
            <a:b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CIMMYT, Mexico, Guatemala, </a:t>
            </a: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1985-1991</a:t>
            </a:r>
            <a:b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Oklahoma State University, </a:t>
            </a:r>
            <a:r>
              <a:rPr lang="en-US" sz="1600" dirty="0" smtClean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1991-present</a:t>
            </a:r>
            <a:endParaRPr lang="en-US" sz="1600" dirty="0">
              <a:solidFill>
                <a:srgbClr val="99FF3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704866" y="480646"/>
            <a:ext cx="1562100" cy="633742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CaSO</a:t>
            </a:r>
            <a:r>
              <a:rPr lang="en-US" sz="16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DAP, 3-17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77952" y="2381250"/>
            <a:ext cx="1818681" cy="40448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Volcan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fuego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99" y="4492870"/>
            <a:ext cx="3298401" cy="23651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638800" y="5737745"/>
            <a:ext cx="189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Middle America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502" y="5051336"/>
            <a:ext cx="1725388" cy="135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1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4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7592" y="94584"/>
            <a:ext cx="6960676" cy="3046988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Planter Chronology  (35 years)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1985, CIMMYT </a:t>
            </a:r>
          </a:p>
          <a:p>
            <a:r>
              <a:rPr lang="en-US" sz="2400" dirty="0" smtClean="0"/>
              <a:t>1987, Regional Agronomist Central America</a:t>
            </a:r>
          </a:p>
          <a:p>
            <a:r>
              <a:rPr lang="en-US" sz="2400" dirty="0" smtClean="0"/>
              <a:t>1991, Faculty OSU</a:t>
            </a:r>
          </a:p>
          <a:p>
            <a:r>
              <a:rPr lang="en-US" sz="2400" dirty="0" smtClean="0"/>
              <a:t>1999, FP - Hand Planter work</a:t>
            </a:r>
          </a:p>
          <a:p>
            <a:r>
              <a:rPr lang="en-US" sz="2400" dirty="0" smtClean="0"/>
              <a:t>2000, Design/construction started</a:t>
            </a:r>
          </a:p>
          <a:p>
            <a:r>
              <a:rPr lang="en-US" sz="2400" dirty="0" smtClean="0"/>
              <a:t>2013, OSU-MS, Aula, Omara</a:t>
            </a:r>
          </a:p>
          <a:p>
            <a:r>
              <a:rPr lang="en-US" sz="2400" dirty="0" smtClean="0"/>
              <a:t>2019, Planter redesign, Rotary Grant / Importance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264" y="2646242"/>
            <a:ext cx="876397" cy="8156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48375" y="3645877"/>
            <a:ext cx="2708763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Rotary Contributions </a:t>
            </a:r>
            <a:br>
              <a:rPr lang="en-US" sz="2000" dirty="0" smtClean="0"/>
            </a:br>
            <a:r>
              <a:rPr lang="en-US" sz="2000" dirty="0" smtClean="0"/>
              <a:t>(OK, NE, Nigeria)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99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1" y="30480"/>
            <a:ext cx="9136380" cy="68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176" y="4475987"/>
            <a:ext cx="3021330" cy="226599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2784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2800"/>
            <a:ext cx="9144000" cy="616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126163</TotalTime>
  <Words>607</Words>
  <Application>Microsoft Office PowerPoint</Application>
  <PresentationFormat>Letter Paper (8.5x11 in)</PresentationFormat>
  <Paragraphs>168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Arial Rounded MT Bold</vt:lpstr>
      <vt:lpstr>Century Gothic</vt:lpstr>
      <vt:lpstr>Tahoma</vt:lpstr>
      <vt:lpstr>Times New Roman</vt:lpstr>
      <vt:lpstr>Verdana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Homogeneity of plant stands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Agronomy Farm</dc:creator>
  <cp:lastModifiedBy>Raun, Bill</cp:lastModifiedBy>
  <cp:revision>1585</cp:revision>
  <cp:lastPrinted>1999-04-28T13:51:21Z</cp:lastPrinted>
  <dcterms:created xsi:type="dcterms:W3CDTF">1998-02-02T17:19:48Z</dcterms:created>
  <dcterms:modified xsi:type="dcterms:W3CDTF">2021-01-14T15:12:35Z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1</vt:i4>
  </property>
  <property fmtid="{D5CDD505-2E9C-101B-9397-08002B2CF9AE}" pid="7" name="MailAddress">
    <vt:lpwstr>wrr@agr.okstate.edu</vt:lpwstr>
  </property>
  <property fmtid="{D5CDD505-2E9C-101B-9397-08002B2CF9AE}" pid="8" name="HomePage">
    <vt:lpwstr>nitrogen_use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C:\NUE\NUE Web Page</vt:lpwstr>
  </property>
</Properties>
</file>