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handoutMasterIdLst>
    <p:handoutMasterId r:id="rId43"/>
  </p:handoutMasterIdLst>
  <p:sldIdLst>
    <p:sldId id="295" r:id="rId2"/>
    <p:sldId id="292" r:id="rId3"/>
    <p:sldId id="291" r:id="rId4"/>
    <p:sldId id="293" r:id="rId5"/>
    <p:sldId id="294"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262" r:id="rId22"/>
    <p:sldId id="284" r:id="rId23"/>
    <p:sldId id="270" r:id="rId24"/>
    <p:sldId id="265" r:id="rId25"/>
    <p:sldId id="272" r:id="rId26"/>
    <p:sldId id="289" r:id="rId27"/>
    <p:sldId id="273" r:id="rId28"/>
    <p:sldId id="280" r:id="rId29"/>
    <p:sldId id="266" r:id="rId30"/>
    <p:sldId id="278" r:id="rId31"/>
    <p:sldId id="287" r:id="rId32"/>
    <p:sldId id="286" r:id="rId33"/>
    <p:sldId id="290" r:id="rId34"/>
    <p:sldId id="277" r:id="rId35"/>
    <p:sldId id="260" r:id="rId36"/>
    <p:sldId id="288" r:id="rId37"/>
    <p:sldId id="276" r:id="rId38"/>
    <p:sldId id="258" r:id="rId39"/>
    <p:sldId id="267" r:id="rId40"/>
    <p:sldId id="281" r:id="rId4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41" autoAdjust="0"/>
    <p:restoredTop sz="94660"/>
  </p:normalViewPr>
  <p:slideViewPr>
    <p:cSldViewPr snapToGrid="0">
      <p:cViewPr varScale="1">
        <p:scale>
          <a:sx n="112" d="100"/>
          <a:sy n="112" d="100"/>
        </p:scale>
        <p:origin x="342" y="10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a:t>NH3 Volatilization (UAN Index)</a:t>
            </a:r>
          </a:p>
        </c:rich>
      </c:tx>
      <c:overlay val="0"/>
      <c:spPr>
        <a:noFill/>
        <a:ln>
          <a:noFill/>
        </a:ln>
        <a:effectLst/>
      </c:spPr>
    </c:title>
    <c:autoTitleDeleted val="0"/>
    <c:plotArea>
      <c:layout>
        <c:manualLayout>
          <c:layoutTarget val="inner"/>
          <c:xMode val="edge"/>
          <c:yMode val="edge"/>
          <c:x val="0.12719907684727028"/>
          <c:y val="0.15406022845275183"/>
          <c:w val="0.68208407644098579"/>
          <c:h val="0.66150235893410525"/>
        </c:manualLayout>
      </c:layout>
      <c:scatterChart>
        <c:scatterStyle val="lineMarker"/>
        <c:varyColors val="0"/>
        <c:ser>
          <c:idx val="0"/>
          <c:order val="0"/>
          <c:tx>
            <c:strRef>
              <c:f>UAN_INDEX!$A$2</c:f>
              <c:strCache>
                <c:ptCount val="1"/>
                <c:pt idx="0">
                  <c:v>NH4NO3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UAN_INDEX!$B$1:$K$1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UAN_INDEX!$B$2:$K$2</c:f>
              <c:numCache>
                <c:formatCode>0.00</c:formatCode>
                <c:ptCount val="10"/>
                <c:pt idx="0">
                  <c:v>-1</c:v>
                </c:pt>
                <c:pt idx="1">
                  <c:v>-1</c:v>
                </c:pt>
                <c:pt idx="2">
                  <c:v>-1</c:v>
                </c:pt>
                <c:pt idx="3">
                  <c:v>-0.94285714285714284</c:v>
                </c:pt>
                <c:pt idx="4">
                  <c:v>-1</c:v>
                </c:pt>
                <c:pt idx="5" formatCode="General">
                  <c:v>-1</c:v>
                </c:pt>
                <c:pt idx="6">
                  <c:v>-1</c:v>
                </c:pt>
                <c:pt idx="7">
                  <c:v>-1</c:v>
                </c:pt>
                <c:pt idx="8" formatCode="General">
                  <c:v>-1</c:v>
                </c:pt>
                <c:pt idx="9" formatCode="General">
                  <c:v>-1</c:v>
                </c:pt>
              </c:numCache>
            </c:numRef>
          </c:yVal>
          <c:smooth val="0"/>
        </c:ser>
        <c:ser>
          <c:idx val="1"/>
          <c:order val="1"/>
          <c:tx>
            <c:strRef>
              <c:f>UAN_INDEX!$A$3</c:f>
              <c:strCache>
                <c:ptCount val="1"/>
                <c:pt idx="0">
                  <c:v>AGROTAIN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UAN_INDEX!$B$1:$K$1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UAN_INDEX!$B$3:$K$3</c:f>
              <c:numCache>
                <c:formatCode>0.00</c:formatCode>
                <c:ptCount val="10"/>
                <c:pt idx="0">
                  <c:v>-0.95000000000000007</c:v>
                </c:pt>
                <c:pt idx="1">
                  <c:v>-0.96774193548387089</c:v>
                </c:pt>
                <c:pt idx="2">
                  <c:v>-0.81196581196581197</c:v>
                </c:pt>
                <c:pt idx="3">
                  <c:v>-0.68571428571428572</c:v>
                </c:pt>
                <c:pt idx="4">
                  <c:v>-0.4</c:v>
                </c:pt>
                <c:pt idx="5" formatCode="General">
                  <c:v>0.22222222222222218</c:v>
                </c:pt>
                <c:pt idx="6">
                  <c:v>0.22222222222222218</c:v>
                </c:pt>
                <c:pt idx="7">
                  <c:v>0.35000000000000009</c:v>
                </c:pt>
                <c:pt idx="8" formatCode="General">
                  <c:v>3.4482758620689648E-2</c:v>
                </c:pt>
                <c:pt idx="9" formatCode="General">
                  <c:v>-0.60000000000000009</c:v>
                </c:pt>
              </c:numCache>
            </c:numRef>
          </c:yVal>
          <c:smooth val="0"/>
        </c:ser>
        <c:ser>
          <c:idx val="2"/>
          <c:order val="2"/>
          <c:tx>
            <c:strRef>
              <c:f>UAN_INDEX!$A$4</c:f>
              <c:strCache>
                <c:ptCount val="1"/>
                <c:pt idx="0">
                  <c:v>VLS3003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UAN_INDEX!$B$1:$K$1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UAN_INDEX!$B$4:$K$4</c:f>
              <c:numCache>
                <c:formatCode>0.00</c:formatCode>
                <c:ptCount val="10"/>
                <c:pt idx="0">
                  <c:v>-0.85</c:v>
                </c:pt>
                <c:pt idx="1">
                  <c:v>-0.72580645161290325</c:v>
                </c:pt>
                <c:pt idx="2">
                  <c:v>-0.17948717948717943</c:v>
                </c:pt>
                <c:pt idx="3">
                  <c:v>-0.11428571428571425</c:v>
                </c:pt>
                <c:pt idx="4">
                  <c:v>-4.0000000000000126E-2</c:v>
                </c:pt>
                <c:pt idx="5" formatCode="General">
                  <c:v>0.55555555555555569</c:v>
                </c:pt>
                <c:pt idx="6">
                  <c:v>0.55555555555555569</c:v>
                </c:pt>
                <c:pt idx="7">
                  <c:v>0.60000000000000009</c:v>
                </c:pt>
                <c:pt idx="8" formatCode="General">
                  <c:v>-0.55172413793103448</c:v>
                </c:pt>
                <c:pt idx="9" formatCode="General">
                  <c:v>-0.23333333333333339</c:v>
                </c:pt>
              </c:numCache>
            </c:numRef>
          </c:yVal>
          <c:smooth val="0"/>
        </c:ser>
        <c:ser>
          <c:idx val="3"/>
          <c:order val="3"/>
          <c:tx>
            <c:strRef>
              <c:f>UAN_INDEX!$A$5</c:f>
              <c:strCache>
                <c:ptCount val="1"/>
                <c:pt idx="0">
                  <c:v>VLS3007</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UAN_INDEX!$B$1:$K$1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UAN_INDEX!$B$5:$K$5</c:f>
              <c:numCache>
                <c:formatCode>0.00</c:formatCode>
                <c:ptCount val="10"/>
                <c:pt idx="0">
                  <c:v>-0.82</c:v>
                </c:pt>
                <c:pt idx="1">
                  <c:v>-0.85483870967741937</c:v>
                </c:pt>
                <c:pt idx="2">
                  <c:v>-0.74358974358974361</c:v>
                </c:pt>
                <c:pt idx="3">
                  <c:v>-0.61428571428571432</c:v>
                </c:pt>
                <c:pt idx="4">
                  <c:v>-0.58000000000000007</c:v>
                </c:pt>
                <c:pt idx="5" formatCode="General">
                  <c:v>-8.3333333333333329E-2</c:v>
                </c:pt>
                <c:pt idx="6">
                  <c:v>-8.3333333333333329E-2</c:v>
                </c:pt>
                <c:pt idx="7">
                  <c:v>0.12500000000000006</c:v>
                </c:pt>
                <c:pt idx="8" formatCode="General">
                  <c:v>-0.12068965517241383</c:v>
                </c:pt>
                <c:pt idx="9" formatCode="General">
                  <c:v>-0.5</c:v>
                </c:pt>
              </c:numCache>
            </c:numRef>
          </c:yVal>
          <c:smooth val="0"/>
        </c:ser>
        <c:dLbls>
          <c:showLegendKey val="0"/>
          <c:showVal val="0"/>
          <c:showCatName val="0"/>
          <c:showSerName val="0"/>
          <c:showPercent val="0"/>
          <c:showBubbleSize val="0"/>
        </c:dLbls>
        <c:axId val="247504144"/>
        <c:axId val="247505264"/>
      </c:scatterChart>
      <c:valAx>
        <c:axId val="24750414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Days After Treatment Application</a:t>
                </a:r>
              </a:p>
            </c:rich>
          </c:tx>
          <c:overlay val="0"/>
          <c:spPr>
            <a:noFill/>
            <a:ln>
              <a:noFill/>
            </a:ln>
            <a:effectLst/>
          </c:spPr>
        </c:title>
        <c:numFmt formatCode="General" sourceLinked="1"/>
        <c:majorTickMark val="none"/>
        <c:minorTickMark val="none"/>
        <c:tickLblPos val="low"/>
        <c:spPr>
          <a:noFill/>
          <a:ln w="9525" cap="flat" cmpd="sng" algn="ctr">
            <a:solidFill>
              <a:schemeClr val="accent2">
                <a:alpha val="7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505264"/>
        <c:crosses val="autoZero"/>
        <c:crossBetween val="midCat"/>
      </c:valAx>
      <c:valAx>
        <c:axId val="247505264"/>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Loss Index (UAN = 0)</a:t>
                </a:r>
              </a:p>
            </c:rich>
          </c:tx>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504144"/>
        <c:crosses val="autoZero"/>
        <c:crossBetween val="midCat"/>
      </c:valAx>
      <c:spPr>
        <a:noFill/>
        <a:ln>
          <a:noFill/>
        </a:ln>
        <a:effectLst/>
      </c:spPr>
    </c:plotArea>
    <c:legend>
      <c:legendPos val="r"/>
      <c:layout>
        <c:manualLayout>
          <c:xMode val="edge"/>
          <c:yMode val="edge"/>
          <c:x val="0.81709866591757818"/>
          <c:y val="0.29769372286408124"/>
          <c:w val="0.16896396580637243"/>
          <c:h val="0.396679013254184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175" cap="flat" cmpd="sng" algn="ctr">
      <a:solidFill>
        <a:schemeClr val="accent2"/>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Effect of SulfurTrap on NDVI in winter canola</a:t>
            </a:r>
          </a:p>
        </c:rich>
      </c:tx>
      <c:overlay val="0"/>
      <c:spPr>
        <a:noFill/>
        <a:ln>
          <a:noFill/>
        </a:ln>
        <a:effectLst/>
      </c:spPr>
    </c:title>
    <c:autoTitleDeleted val="0"/>
    <c:plotArea>
      <c:layout/>
      <c:barChart>
        <c:barDir val="col"/>
        <c:grouping val="clustered"/>
        <c:varyColors val="0"/>
        <c:ser>
          <c:idx val="0"/>
          <c:order val="0"/>
          <c:tx>
            <c:strRef>
              <c:f>'12-15-2015_(PreFreeze)'!$O$51</c:f>
              <c:strCache>
                <c:ptCount val="1"/>
                <c:pt idx="0">
                  <c:v>st</c:v>
                </c:pt>
              </c:strCache>
            </c:strRef>
          </c:tx>
          <c:spPr>
            <a:solidFill>
              <a:schemeClr val="accent1"/>
            </a:solidFill>
            <a:ln w="25400">
              <a:noFill/>
            </a:ln>
            <a:effectLst/>
          </c:spPr>
          <c:invertIfNegative val="0"/>
          <c:cat>
            <c:numRef>
              <c:f>'12-15-2015_(PreFreeze)'!$N$50:$N$53</c:f>
              <c:numCache>
                <c:formatCode>General</c:formatCode>
                <c:ptCount val="4"/>
                <c:pt idx="0">
                  <c:v>0</c:v>
                </c:pt>
                <c:pt idx="1">
                  <c:v>5</c:v>
                </c:pt>
                <c:pt idx="2">
                  <c:v>10</c:v>
                </c:pt>
                <c:pt idx="3">
                  <c:v>20</c:v>
                </c:pt>
              </c:numCache>
            </c:numRef>
          </c:cat>
          <c:val>
            <c:numRef>
              <c:f>'12-15-2015_(PreFreeze)'!$L$50:$L$53</c:f>
              <c:numCache>
                <c:formatCode>General</c:formatCode>
                <c:ptCount val="4"/>
                <c:pt idx="0">
                  <c:v>0.58728746087423844</c:v>
                </c:pt>
                <c:pt idx="1">
                  <c:v>0.48672722012623176</c:v>
                </c:pt>
                <c:pt idx="2">
                  <c:v>0.57758273481934796</c:v>
                </c:pt>
                <c:pt idx="3">
                  <c:v>0.59752650760177339</c:v>
                </c:pt>
              </c:numCache>
            </c:numRef>
          </c:val>
        </c:ser>
        <c:ser>
          <c:idx val="1"/>
          <c:order val="1"/>
          <c:tx>
            <c:strRef>
              <c:f>'12-15-2015_(PreFreeze)'!$O$55</c:f>
              <c:strCache>
                <c:ptCount val="1"/>
                <c:pt idx="0">
                  <c:v>pas</c:v>
                </c:pt>
              </c:strCache>
            </c:strRef>
          </c:tx>
          <c:spPr>
            <a:solidFill>
              <a:schemeClr val="accent2"/>
            </a:solidFill>
            <a:ln w="25400">
              <a:noFill/>
            </a:ln>
            <a:effectLst/>
          </c:spPr>
          <c:invertIfNegative val="0"/>
          <c:cat>
            <c:numRef>
              <c:f>'12-15-2015_(PreFreeze)'!$N$54:$N$57</c:f>
              <c:numCache>
                <c:formatCode>General</c:formatCode>
                <c:ptCount val="4"/>
                <c:pt idx="0">
                  <c:v>0</c:v>
                </c:pt>
                <c:pt idx="1">
                  <c:v>5</c:v>
                </c:pt>
                <c:pt idx="2">
                  <c:v>10</c:v>
                </c:pt>
                <c:pt idx="3">
                  <c:v>20</c:v>
                </c:pt>
              </c:numCache>
            </c:numRef>
          </c:cat>
          <c:val>
            <c:numRef>
              <c:f>'12-15-2015_(PreFreeze)'!$L$54:$L$57</c:f>
              <c:numCache>
                <c:formatCode>General</c:formatCode>
                <c:ptCount val="4"/>
                <c:pt idx="0">
                  <c:v>0.58728746087423844</c:v>
                </c:pt>
                <c:pt idx="1">
                  <c:v>0.60215445030036741</c:v>
                </c:pt>
                <c:pt idx="2">
                  <c:v>0.59581714376158812</c:v>
                </c:pt>
                <c:pt idx="3">
                  <c:v>0.63632379219249979</c:v>
                </c:pt>
              </c:numCache>
            </c:numRef>
          </c:val>
        </c:ser>
        <c:dLbls>
          <c:showLegendKey val="0"/>
          <c:showVal val="0"/>
          <c:showCatName val="0"/>
          <c:showSerName val="0"/>
          <c:showPercent val="0"/>
          <c:showBubbleSize val="0"/>
        </c:dLbls>
        <c:gapWidth val="150"/>
        <c:axId val="247507504"/>
        <c:axId val="247508064"/>
      </c:barChart>
      <c:catAx>
        <c:axId val="247507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 (GpA)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508064"/>
        <c:crosses val="autoZero"/>
        <c:auto val="1"/>
        <c:lblAlgn val="ctr"/>
        <c:lblOffset val="100"/>
        <c:noMultiLvlLbl val="0"/>
      </c:catAx>
      <c:valAx>
        <c:axId val="247508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NDVI</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5075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Effect of </a:t>
            </a:r>
            <a:r>
              <a:rPr lang="en-US" dirty="0" smtClean="0"/>
              <a:t>Liquid ST </a:t>
            </a:r>
            <a:r>
              <a:rPr lang="en-US" dirty="0"/>
              <a:t>application on soil pH</a:t>
            </a:r>
          </a:p>
        </c:rich>
      </c:tx>
      <c:overlay val="0"/>
      <c:spPr>
        <a:noFill/>
        <a:ln>
          <a:noFill/>
        </a:ln>
        <a:effectLst/>
      </c:spPr>
    </c:title>
    <c:autoTitleDeleted val="0"/>
    <c:plotArea>
      <c:layout>
        <c:manualLayout>
          <c:layoutTarget val="inner"/>
          <c:xMode val="edge"/>
          <c:yMode val="edge"/>
          <c:x val="0.12033834719782896"/>
          <c:y val="0.25037500000000001"/>
          <c:w val="0.84005708489102826"/>
          <c:h val="0.56461122047244094"/>
        </c:manualLayout>
      </c:layout>
      <c:scatterChart>
        <c:scatterStyle val="lineMarker"/>
        <c:varyColors val="0"/>
        <c:ser>
          <c:idx val="0"/>
          <c:order val="0"/>
          <c:tx>
            <c:strRef>
              <c:f>Sheet1!$D$2</c:f>
              <c:strCache>
                <c:ptCount val="1"/>
                <c:pt idx="0">
                  <c:v>Lah1</c:v>
                </c:pt>
              </c:strCache>
            </c:strRef>
          </c:tx>
          <c:spPr>
            <a:ln w="25400" cap="rnd">
              <a:noFill/>
              <a:round/>
            </a:ln>
            <a:effectLst/>
          </c:spPr>
          <c:marker>
            <c:symbol val="circle"/>
            <c:size val="5"/>
            <c:spPr>
              <a:solidFill>
                <a:schemeClr val="accent1"/>
              </a:solidFill>
              <a:ln w="9525">
                <a:solidFill>
                  <a:schemeClr val="accent1"/>
                </a:solidFill>
              </a:ln>
              <a:effectLst/>
            </c:spPr>
          </c:marker>
          <c:trendline>
            <c:trendlineType val="log"/>
            <c:dispRSqr val="1"/>
            <c:dispEq val="0"/>
            <c:trendlineLbl>
              <c:numFmt formatCode="General" sourceLinked="0"/>
            </c:trendlineLbl>
          </c:trendline>
          <c:xVal>
            <c:numRef>
              <c:f>Sheet1!$E$2:$E$6</c:f>
              <c:numCache>
                <c:formatCode>General</c:formatCode>
                <c:ptCount val="5"/>
                <c:pt idx="0">
                  <c:v>0</c:v>
                </c:pt>
                <c:pt idx="1">
                  <c:v>1</c:v>
                </c:pt>
                <c:pt idx="2">
                  <c:v>2</c:v>
                </c:pt>
                <c:pt idx="3">
                  <c:v>4</c:v>
                </c:pt>
                <c:pt idx="4">
                  <c:v>8</c:v>
                </c:pt>
              </c:numCache>
            </c:numRef>
          </c:xVal>
          <c:yVal>
            <c:numRef>
              <c:f>Sheet1!$B$2:$B$6</c:f>
              <c:numCache>
                <c:formatCode>General</c:formatCode>
                <c:ptCount val="5"/>
                <c:pt idx="0">
                  <c:v>4.75</c:v>
                </c:pt>
                <c:pt idx="1">
                  <c:v>4.76</c:v>
                </c:pt>
                <c:pt idx="2">
                  <c:v>4.8600000000000003</c:v>
                </c:pt>
                <c:pt idx="3">
                  <c:v>5.03</c:v>
                </c:pt>
                <c:pt idx="4">
                  <c:v>5.58</c:v>
                </c:pt>
              </c:numCache>
            </c:numRef>
          </c:yVal>
          <c:smooth val="0"/>
        </c:ser>
        <c:ser>
          <c:idx val="1"/>
          <c:order val="1"/>
          <c:tx>
            <c:strRef>
              <c:f>Sheet1!$D$7</c:f>
              <c:strCache>
                <c:ptCount val="1"/>
                <c:pt idx="0">
                  <c:v>Lah2</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Sheet1!$E$7:$E$11</c:f>
              <c:numCache>
                <c:formatCode>General</c:formatCode>
                <c:ptCount val="5"/>
                <c:pt idx="0">
                  <c:v>0</c:v>
                </c:pt>
                <c:pt idx="1">
                  <c:v>1</c:v>
                </c:pt>
                <c:pt idx="2">
                  <c:v>2</c:v>
                </c:pt>
                <c:pt idx="3">
                  <c:v>4</c:v>
                </c:pt>
                <c:pt idx="4">
                  <c:v>8</c:v>
                </c:pt>
              </c:numCache>
            </c:numRef>
          </c:xVal>
          <c:yVal>
            <c:numRef>
              <c:f>Sheet1!$B$7:$B$11</c:f>
              <c:numCache>
                <c:formatCode>General</c:formatCode>
                <c:ptCount val="5"/>
                <c:pt idx="0">
                  <c:v>6.2</c:v>
                </c:pt>
                <c:pt idx="1">
                  <c:v>6.13</c:v>
                </c:pt>
                <c:pt idx="2">
                  <c:v>6.18</c:v>
                </c:pt>
                <c:pt idx="3">
                  <c:v>6.56</c:v>
                </c:pt>
                <c:pt idx="4">
                  <c:v>7.05</c:v>
                </c:pt>
              </c:numCache>
            </c:numRef>
          </c:yVal>
          <c:smooth val="0"/>
        </c:ser>
        <c:ser>
          <c:idx val="2"/>
          <c:order val="2"/>
          <c:tx>
            <c:strRef>
              <c:f>Sheet1!$D$12</c:f>
              <c:strCache>
                <c:ptCount val="1"/>
                <c:pt idx="0">
                  <c:v>Perk1</c:v>
                </c:pt>
              </c:strCache>
            </c:strRef>
          </c:tx>
          <c:spPr>
            <a:ln w="25400" cap="rnd">
              <a:noFill/>
              <a:round/>
            </a:ln>
            <a:effectLst/>
          </c:spPr>
          <c:marker>
            <c:symbol val="circle"/>
            <c:size val="5"/>
            <c:spPr>
              <a:solidFill>
                <a:schemeClr val="accent3"/>
              </a:solidFill>
              <a:ln w="9525">
                <a:solidFill>
                  <a:schemeClr val="accent3"/>
                </a:solidFill>
              </a:ln>
              <a:effectLst/>
            </c:spPr>
          </c:marker>
          <c:xVal>
            <c:numRef>
              <c:f>Sheet1!$E$12:$E$16</c:f>
              <c:numCache>
                <c:formatCode>General</c:formatCode>
                <c:ptCount val="5"/>
                <c:pt idx="0">
                  <c:v>0</c:v>
                </c:pt>
                <c:pt idx="1">
                  <c:v>1</c:v>
                </c:pt>
                <c:pt idx="2">
                  <c:v>2</c:v>
                </c:pt>
                <c:pt idx="3">
                  <c:v>4</c:v>
                </c:pt>
                <c:pt idx="4">
                  <c:v>8</c:v>
                </c:pt>
              </c:numCache>
            </c:numRef>
          </c:xVal>
          <c:yVal>
            <c:numRef>
              <c:f>Sheet1!$B$12:$B$16</c:f>
              <c:numCache>
                <c:formatCode>General</c:formatCode>
                <c:ptCount val="5"/>
                <c:pt idx="0">
                  <c:v>5.97</c:v>
                </c:pt>
                <c:pt idx="1">
                  <c:v>5.33</c:v>
                </c:pt>
                <c:pt idx="2">
                  <c:v>5.38</c:v>
                </c:pt>
                <c:pt idx="3">
                  <c:v>5.75</c:v>
                </c:pt>
                <c:pt idx="4">
                  <c:v>6.1</c:v>
                </c:pt>
              </c:numCache>
            </c:numRef>
          </c:yVal>
          <c:smooth val="0"/>
        </c:ser>
        <c:ser>
          <c:idx val="3"/>
          <c:order val="3"/>
          <c:tx>
            <c:strRef>
              <c:f>Sheet1!$D$17</c:f>
              <c:strCache>
                <c:ptCount val="1"/>
                <c:pt idx="0">
                  <c:v>Perk2</c:v>
                </c:pt>
              </c:strCache>
            </c:strRef>
          </c:tx>
          <c:spPr>
            <a:ln w="25400" cap="rnd">
              <a:noFill/>
              <a:round/>
            </a:ln>
            <a:effectLst/>
          </c:spPr>
          <c:marker>
            <c:symbol val="circle"/>
            <c:size val="5"/>
            <c:spPr>
              <a:solidFill>
                <a:schemeClr val="accent4"/>
              </a:solidFill>
              <a:ln w="9525">
                <a:solidFill>
                  <a:schemeClr val="accent4"/>
                </a:solidFill>
              </a:ln>
              <a:effectLst/>
            </c:spPr>
          </c:marker>
          <c:xVal>
            <c:numRef>
              <c:f>Sheet1!$E$17:$E$21</c:f>
              <c:numCache>
                <c:formatCode>General</c:formatCode>
                <c:ptCount val="5"/>
                <c:pt idx="0">
                  <c:v>0</c:v>
                </c:pt>
                <c:pt idx="1">
                  <c:v>1</c:v>
                </c:pt>
                <c:pt idx="2">
                  <c:v>2</c:v>
                </c:pt>
                <c:pt idx="3">
                  <c:v>4</c:v>
                </c:pt>
                <c:pt idx="4">
                  <c:v>8</c:v>
                </c:pt>
              </c:numCache>
            </c:numRef>
          </c:xVal>
          <c:yVal>
            <c:numRef>
              <c:f>Sheet1!$B$17:$B$21</c:f>
              <c:numCache>
                <c:formatCode>General</c:formatCode>
                <c:ptCount val="5"/>
                <c:pt idx="0">
                  <c:v>5.9</c:v>
                </c:pt>
                <c:pt idx="1">
                  <c:v>5.49</c:v>
                </c:pt>
                <c:pt idx="2">
                  <c:v>5.49</c:v>
                </c:pt>
                <c:pt idx="3">
                  <c:v>5.69</c:v>
                </c:pt>
                <c:pt idx="4">
                  <c:v>6.81</c:v>
                </c:pt>
              </c:numCache>
            </c:numRef>
          </c:yVal>
          <c:smooth val="0"/>
        </c:ser>
        <c:dLbls>
          <c:showLegendKey val="0"/>
          <c:showVal val="0"/>
          <c:showCatName val="0"/>
          <c:showSerName val="0"/>
          <c:showPercent val="0"/>
          <c:showBubbleSize val="0"/>
        </c:dLbls>
        <c:axId val="249630432"/>
        <c:axId val="249630992"/>
      </c:scatterChart>
      <c:valAx>
        <c:axId val="249630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 applied (tons ECCE)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9630992"/>
        <c:crosses val="autoZero"/>
        <c:crossBetween val="midCat"/>
      </c:valAx>
      <c:valAx>
        <c:axId val="249630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Soil pH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9630432"/>
        <c:crosses val="autoZero"/>
        <c:crossBetween val="midCat"/>
      </c:valAx>
      <c:spPr>
        <a:noFill/>
        <a:ln>
          <a:noFill/>
        </a:ln>
        <a:effectLst/>
      </c:spPr>
    </c:plotArea>
    <c:legend>
      <c:legendPos val="r"/>
      <c:legendEntry>
        <c:idx val="4"/>
        <c:delete val="1"/>
      </c:legendEntry>
      <c:layout>
        <c:manualLayout>
          <c:xMode val="edge"/>
          <c:yMode val="edge"/>
          <c:x val="0.26279510658272692"/>
          <c:y val="0.15122801837270342"/>
          <c:w val="0.46757513797615063"/>
          <c:h val="6.87519685039369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8EA89B9-069D-45A3-B7D3-40B79C54A1AB}" type="datetimeFigureOut">
              <a:rPr lang="en-US" smtClean="0"/>
              <a:t>5/20/2016</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19281BA-5A30-4055-824B-5B62E0EE851C}" type="slidenum">
              <a:rPr lang="en-US" smtClean="0"/>
              <a:t>‹#›</a:t>
            </a:fld>
            <a:endParaRPr lang="en-US"/>
          </a:p>
        </p:txBody>
      </p:sp>
    </p:spTree>
    <p:extLst>
      <p:ext uri="{BB962C8B-B14F-4D97-AF65-F5344CB8AC3E}">
        <p14:creationId xmlns:p14="http://schemas.microsoft.com/office/powerpoint/2010/main" val="1382852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55CE7D7-CF48-4777-ACA1-F756019452B5}" type="datetimeFigureOut">
              <a:rPr lang="en-US" smtClean="0"/>
              <a:t>5/20/2016</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D50102A-585D-4973-A226-20C9877ECE6E}" type="slidenum">
              <a:rPr lang="en-US" smtClean="0"/>
              <a:t>‹#›</a:t>
            </a:fld>
            <a:endParaRPr lang="en-US"/>
          </a:p>
        </p:txBody>
      </p:sp>
    </p:spTree>
    <p:extLst>
      <p:ext uri="{BB962C8B-B14F-4D97-AF65-F5344CB8AC3E}">
        <p14:creationId xmlns:p14="http://schemas.microsoft.com/office/powerpoint/2010/main" val="80591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9C5DC-7661-453E-9CF9-EF87E5614EC3}" type="slidenum">
              <a:rPr lang="en-US" smtClean="0"/>
              <a:t>9</a:t>
            </a:fld>
            <a:endParaRPr lang="en-US"/>
          </a:p>
        </p:txBody>
      </p:sp>
    </p:spTree>
    <p:extLst>
      <p:ext uri="{BB962C8B-B14F-4D97-AF65-F5344CB8AC3E}">
        <p14:creationId xmlns:p14="http://schemas.microsoft.com/office/powerpoint/2010/main" val="270319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00D0C-EDE3-46BC-AB65-0078974DA0C4}" type="slidenum">
              <a:rPr lang="en-US" smtClean="0"/>
              <a:t>28</a:t>
            </a:fld>
            <a:endParaRPr lang="en-US"/>
          </a:p>
        </p:txBody>
      </p:sp>
    </p:spTree>
    <p:extLst>
      <p:ext uri="{BB962C8B-B14F-4D97-AF65-F5344CB8AC3E}">
        <p14:creationId xmlns:p14="http://schemas.microsoft.com/office/powerpoint/2010/main" val="193129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FDFB3B-3BFE-4085-BBB2-3FEA9451D4B7}" type="datetimeFigureOut">
              <a:rPr lang="en-US" smtClean="0"/>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45118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DFB3B-3BFE-4085-BBB2-3FEA9451D4B7}" type="datetimeFigureOut">
              <a:rPr lang="en-US" smtClean="0"/>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226393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DFB3B-3BFE-4085-BBB2-3FEA9451D4B7}" type="datetimeFigureOut">
              <a:rPr lang="en-US" smtClean="0"/>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255651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FDFB3B-3BFE-4085-BBB2-3FEA9451D4B7}" type="datetimeFigureOut">
              <a:rPr lang="en-US" smtClean="0"/>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410211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DFB3B-3BFE-4085-BBB2-3FEA9451D4B7}" type="datetimeFigureOut">
              <a:rPr lang="en-US" smtClean="0"/>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221068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FDFB3B-3BFE-4085-BBB2-3FEA9451D4B7}" type="datetimeFigureOut">
              <a:rPr lang="en-US" smtClean="0"/>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82606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FDFB3B-3BFE-4085-BBB2-3FEA9451D4B7}" type="datetimeFigureOut">
              <a:rPr lang="en-US" smtClean="0"/>
              <a:t>5/20/2016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351009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FDFB3B-3BFE-4085-BBB2-3FEA9451D4B7}" type="datetimeFigureOut">
              <a:rPr lang="en-US" smtClean="0"/>
              <a:t>5/20/2016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69073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DFB3B-3BFE-4085-BBB2-3FEA9451D4B7}" type="datetimeFigureOut">
              <a:rPr lang="en-US" smtClean="0"/>
              <a:t>5/20/2016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717108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DFB3B-3BFE-4085-BBB2-3FEA9451D4B7}" type="datetimeFigureOut">
              <a:rPr lang="en-US" smtClean="0"/>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105426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DFB3B-3BFE-4085-BBB2-3FEA9451D4B7}" type="datetimeFigureOut">
              <a:rPr lang="en-US" smtClean="0"/>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FDA49-3FE0-4B98-B3FB-6F345DEBF978}" type="slidenum">
              <a:rPr lang="en-US" smtClean="0"/>
              <a:t>‹#›</a:t>
            </a:fld>
            <a:endParaRPr lang="en-US"/>
          </a:p>
        </p:txBody>
      </p:sp>
    </p:spTree>
    <p:extLst>
      <p:ext uri="{BB962C8B-B14F-4D97-AF65-F5344CB8AC3E}">
        <p14:creationId xmlns:p14="http://schemas.microsoft.com/office/powerpoint/2010/main" val="324379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DFB3B-3BFE-4085-BBB2-3FEA9451D4B7}" type="datetimeFigureOut">
              <a:rPr lang="en-US" smtClean="0"/>
              <a:t>5/20/2016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FDA49-3FE0-4B98-B3FB-6F345DEBF978}" type="slidenum">
              <a:rPr lang="en-US" smtClean="0"/>
              <a:t>‹#›</a:t>
            </a:fld>
            <a:endParaRPr lang="en-US"/>
          </a:p>
        </p:txBody>
      </p:sp>
    </p:spTree>
    <p:extLst>
      <p:ext uri="{BB962C8B-B14F-4D97-AF65-F5344CB8AC3E}">
        <p14:creationId xmlns:p14="http://schemas.microsoft.com/office/powerpoint/2010/main" val="30186225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7.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hyperlink" Target="http://nue.okstate.edu/checkoff.htm"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6.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6.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g"/><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hyperlink" Target="http://www.nue.okstate.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0" y="1390651"/>
            <a:ext cx="7600950" cy="4801314"/>
          </a:xfrm>
          <a:prstGeom prst="rect">
            <a:avLst/>
          </a:prstGeom>
          <a:noFill/>
        </p:spPr>
        <p:txBody>
          <a:bodyPr wrap="square" rtlCol="0">
            <a:spAutoFit/>
          </a:bodyPr>
          <a:lstStyle/>
          <a:p>
            <a:pPr>
              <a:tabLst>
                <a:tab pos="1485900" algn="l"/>
              </a:tabLst>
            </a:pPr>
            <a:r>
              <a:rPr lang="en-US" b="1" dirty="0" smtClean="0"/>
              <a:t>Soil </a:t>
            </a:r>
            <a:r>
              <a:rPr lang="en-US" b="1" dirty="0"/>
              <a:t>Fertility Research and Education Advisory </a:t>
            </a:r>
            <a:r>
              <a:rPr lang="en-US" b="1" dirty="0" smtClean="0"/>
              <a:t>Board </a:t>
            </a:r>
            <a:r>
              <a:rPr lang="en-US" b="1" dirty="0"/>
              <a:t>Meeting,</a:t>
            </a:r>
            <a:r>
              <a:rPr lang="en-US" dirty="0"/>
              <a:t> </a:t>
            </a:r>
            <a:br>
              <a:rPr lang="en-US" dirty="0"/>
            </a:br>
            <a:r>
              <a:rPr lang="en-US" dirty="0"/>
              <a:t>Friday May 20, 2016</a:t>
            </a:r>
            <a:br>
              <a:rPr lang="en-US" dirty="0"/>
            </a:br>
            <a:r>
              <a:rPr lang="en-US" dirty="0"/>
              <a:t>Building 615, Agronomy Experiment Station</a:t>
            </a:r>
            <a:br>
              <a:rPr lang="en-US" dirty="0"/>
            </a:br>
            <a:r>
              <a:rPr lang="en-US" dirty="0"/>
              <a:t>Stillwater, OK 74078</a:t>
            </a:r>
            <a:br>
              <a:rPr lang="en-US" dirty="0"/>
            </a:br>
            <a:r>
              <a:rPr lang="en-US" dirty="0"/>
              <a:t>405 744-1722</a:t>
            </a:r>
          </a:p>
          <a:p>
            <a:pPr>
              <a:tabLst>
                <a:tab pos="1485900" algn="l"/>
              </a:tabLst>
            </a:pPr>
            <a:r>
              <a:rPr lang="en-US" b="1" u="sng" dirty="0"/>
              <a:t>Agenda</a:t>
            </a:r>
            <a:endParaRPr lang="en-US" dirty="0"/>
          </a:p>
          <a:p>
            <a:pPr>
              <a:tabLst>
                <a:tab pos="1485900" algn="l"/>
              </a:tabLst>
            </a:pPr>
            <a:r>
              <a:rPr lang="en-US" dirty="0"/>
              <a:t>11:30 </a:t>
            </a:r>
            <a:r>
              <a:rPr lang="en-US" dirty="0" smtClean="0"/>
              <a:t>am</a:t>
            </a:r>
            <a:r>
              <a:rPr lang="en-US" dirty="0"/>
              <a:t>	Convene at the Soil Fertility Shop, Lunch will be </a:t>
            </a:r>
            <a:r>
              <a:rPr lang="en-US" dirty="0" smtClean="0"/>
              <a:t>served</a:t>
            </a:r>
            <a:endParaRPr lang="en-US" dirty="0"/>
          </a:p>
          <a:p>
            <a:pPr>
              <a:tabLst>
                <a:tab pos="1485900" algn="l"/>
              </a:tabLst>
            </a:pPr>
            <a:r>
              <a:rPr lang="en-US" dirty="0"/>
              <a:t>12:00 	Opening Remarks, Dr. Jeff Edwards, Dr. Brian Arnall</a:t>
            </a:r>
          </a:p>
          <a:p>
            <a:pPr>
              <a:tabLst>
                <a:tab pos="1485900" algn="l"/>
              </a:tabLst>
            </a:pPr>
            <a:r>
              <a:rPr lang="en-US" dirty="0"/>
              <a:t>12:15	Soil Fertility Progress Report and Overview </a:t>
            </a:r>
          </a:p>
          <a:p>
            <a:pPr>
              <a:tabLst>
                <a:tab pos="1485900" algn="l"/>
              </a:tabLst>
            </a:pPr>
            <a:r>
              <a:rPr lang="en-US" dirty="0"/>
              <a:t>	B. Arnall, B. Raun, H. Zhang</a:t>
            </a:r>
          </a:p>
          <a:p>
            <a:pPr>
              <a:tabLst>
                <a:tab pos="1485900" algn="l"/>
              </a:tabLst>
            </a:pPr>
            <a:r>
              <a:rPr lang="en-US" dirty="0"/>
              <a:t>12:30	Update on current projects, Brian Arnall</a:t>
            </a:r>
          </a:p>
          <a:p>
            <a:pPr>
              <a:tabLst>
                <a:tab pos="1485900" algn="l"/>
              </a:tabLst>
            </a:pPr>
            <a:r>
              <a:rPr lang="en-US" dirty="0"/>
              <a:t>12:40	</a:t>
            </a:r>
            <a:r>
              <a:rPr lang="en-US" dirty="0" smtClean="0"/>
              <a:t>Engineering Update, Randy Taylor</a:t>
            </a:r>
            <a:endParaRPr lang="en-US" dirty="0"/>
          </a:p>
          <a:p>
            <a:pPr>
              <a:tabLst>
                <a:tab pos="1485900" algn="l"/>
              </a:tabLst>
            </a:pPr>
            <a:r>
              <a:rPr lang="en-US" dirty="0"/>
              <a:t>12:50	Agronomic applications, iPhone apps, Brian Arnall</a:t>
            </a:r>
          </a:p>
          <a:p>
            <a:pPr>
              <a:tabLst>
                <a:tab pos="1485900" algn="l"/>
              </a:tabLst>
            </a:pPr>
            <a:r>
              <a:rPr lang="en-US" dirty="0"/>
              <a:t>1:00	New Projects</a:t>
            </a:r>
          </a:p>
          <a:p>
            <a:pPr>
              <a:tabLst>
                <a:tab pos="1485900" algn="l"/>
              </a:tabLst>
            </a:pPr>
            <a:r>
              <a:rPr lang="en-US" dirty="0"/>
              <a:t>1:15 	Open Discussion</a:t>
            </a:r>
          </a:p>
          <a:p>
            <a:pPr>
              <a:tabLst>
                <a:tab pos="1485900" algn="l"/>
              </a:tabLst>
            </a:pPr>
            <a:r>
              <a:rPr lang="en-US" dirty="0"/>
              <a:t>2:00 	</a:t>
            </a:r>
            <a:r>
              <a:rPr lang="en-US" dirty="0" smtClean="0"/>
              <a:t>Adjourn</a:t>
            </a:r>
            <a:endParaRPr lang="en-US" dirty="0"/>
          </a:p>
          <a:p>
            <a:endParaRPr lang="en-US" dirty="0"/>
          </a:p>
        </p:txBody>
      </p:sp>
      <p:pic>
        <p:nvPicPr>
          <p:cNvPr id="3" name="Picture 2"/>
          <p:cNvPicPr>
            <a:picLocks noChangeAspect="1"/>
          </p:cNvPicPr>
          <p:nvPr/>
        </p:nvPicPr>
        <p:blipFill>
          <a:blip r:embed="rId2"/>
          <a:stretch>
            <a:fillRect/>
          </a:stretch>
        </p:blipFill>
        <p:spPr>
          <a:xfrm>
            <a:off x="1238250" y="266826"/>
            <a:ext cx="1504762" cy="1000000"/>
          </a:xfrm>
          <a:prstGeom prst="rect">
            <a:avLst/>
          </a:prstGeom>
        </p:spPr>
      </p:pic>
    </p:spTree>
    <p:extLst>
      <p:ext uri="{BB962C8B-B14F-4D97-AF65-F5344CB8AC3E}">
        <p14:creationId xmlns:p14="http://schemas.microsoft.com/office/powerpoint/2010/main" val="8877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55601"/>
            <a:ext cx="7886700" cy="1325563"/>
          </a:xfrm>
        </p:spPr>
        <p:txBody>
          <a:bodyPr>
            <a:normAutofit/>
          </a:bodyPr>
          <a:lstStyle/>
          <a:p>
            <a:r>
              <a:rPr lang="en-US" dirty="0" smtClean="0"/>
              <a:t>Evaluation of SulfurTrap in </a:t>
            </a:r>
            <a:r>
              <a:rPr lang="en-US" smtClean="0"/>
              <a:t>canola production</a:t>
            </a:r>
            <a:endParaRPr lang="en-US"/>
          </a:p>
        </p:txBody>
      </p:sp>
      <p:sp>
        <p:nvSpPr>
          <p:cNvPr id="4" name="Text Placeholder 3"/>
          <p:cNvSpPr>
            <a:spLocks noGrp="1"/>
          </p:cNvSpPr>
          <p:nvPr>
            <p:ph type="body" idx="1"/>
          </p:nvPr>
        </p:nvSpPr>
        <p:spPr/>
        <p:txBody>
          <a:bodyPr/>
          <a:lstStyle/>
          <a:p>
            <a:r>
              <a:rPr lang="en-US" dirty="0" smtClean="0"/>
              <a:t>Description</a:t>
            </a:r>
            <a:endParaRPr lang="en-US" dirty="0"/>
          </a:p>
        </p:txBody>
      </p:sp>
      <p:sp>
        <p:nvSpPr>
          <p:cNvPr id="5" name="Content Placeholder 4"/>
          <p:cNvSpPr>
            <a:spLocks noGrp="1"/>
          </p:cNvSpPr>
          <p:nvPr>
            <p:ph sz="half" idx="2"/>
          </p:nvPr>
        </p:nvSpPr>
        <p:spPr/>
        <p:txBody>
          <a:bodyPr>
            <a:normAutofit fontScale="55000" lnSpcReduction="20000"/>
          </a:bodyPr>
          <a:lstStyle/>
          <a:p>
            <a:r>
              <a:rPr lang="en-US" dirty="0" smtClean="0"/>
              <a:t>SulfurTrap is a caustic material used in desulfurization of hydrocarbon stream processes</a:t>
            </a:r>
          </a:p>
          <a:p>
            <a:r>
              <a:rPr lang="en-US" dirty="0" smtClean="0"/>
              <a:t>pH&gt;14</a:t>
            </a:r>
          </a:p>
          <a:p>
            <a:r>
              <a:rPr lang="en-US" dirty="0" smtClean="0"/>
              <a:t>Nutrient analysis: 0-0-60-15 + Fe solids</a:t>
            </a:r>
          </a:p>
          <a:p>
            <a:r>
              <a:rPr lang="en-US" dirty="0" smtClean="0"/>
              <a:t>Study conducted at 2 locations this year (LCB and Chickasha)</a:t>
            </a:r>
          </a:p>
          <a:p>
            <a:r>
              <a:rPr lang="en-US" dirty="0" smtClean="0"/>
              <a:t>4 rates (0,5,10,20 </a:t>
            </a:r>
            <a:r>
              <a:rPr lang="en-US" dirty="0" err="1" smtClean="0"/>
              <a:t>gpa</a:t>
            </a:r>
            <a:r>
              <a:rPr lang="en-US" dirty="0" smtClean="0"/>
              <a:t>) and 2 timing (PP&amp;TD)</a:t>
            </a:r>
          </a:p>
          <a:p>
            <a:r>
              <a:rPr lang="en-US" dirty="0" smtClean="0"/>
              <a:t>Analyses include NDVI, grain yield, grain nutrient</a:t>
            </a:r>
          </a:p>
          <a:p>
            <a:r>
              <a:rPr lang="en-US" dirty="0" smtClean="0"/>
              <a:t>NDVI collected pre-freeze, at green-up, and at bolt for all locations</a:t>
            </a:r>
          </a:p>
          <a:p>
            <a:r>
              <a:rPr lang="en-US" dirty="0" smtClean="0"/>
              <a:t>Study in progress!!</a:t>
            </a:r>
            <a:endParaRPr lang="en-US" dirty="0"/>
          </a:p>
        </p:txBody>
      </p:sp>
      <p:sp>
        <p:nvSpPr>
          <p:cNvPr id="6" name="Text Placeholder 5"/>
          <p:cNvSpPr>
            <a:spLocks noGrp="1"/>
          </p:cNvSpPr>
          <p:nvPr>
            <p:ph type="body" sz="quarter" idx="3"/>
          </p:nvPr>
        </p:nvSpPr>
        <p:spPr/>
        <p:txBody>
          <a:bodyPr/>
          <a:lstStyle/>
          <a:p>
            <a:r>
              <a:rPr lang="en-US" dirty="0" smtClean="0"/>
              <a:t>Results</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498" y="5257800"/>
            <a:ext cx="1200502" cy="160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Content Placeholder 12"/>
          <p:cNvGraphicFramePr>
            <a:graphicFrameLocks noGrp="1"/>
          </p:cNvGraphicFramePr>
          <p:nvPr>
            <p:ph sz="quarter" idx="4"/>
            <p:extLst/>
          </p:nvPr>
        </p:nvGraphicFramePr>
        <p:xfrm>
          <a:off x="4648200" y="2133600"/>
          <a:ext cx="4438650" cy="32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447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Liming potential of SulfurTrap</a:t>
            </a:r>
            <a:endParaRPr lang="en-US" dirty="0"/>
          </a:p>
        </p:txBody>
      </p:sp>
      <p:sp>
        <p:nvSpPr>
          <p:cNvPr id="3" name="Subtitle 2"/>
          <p:cNvSpPr>
            <a:spLocks noGrp="1"/>
          </p:cNvSpPr>
          <p:nvPr>
            <p:ph type="body" idx="1"/>
          </p:nvPr>
        </p:nvSpPr>
        <p:spPr/>
        <p:txBody>
          <a:bodyPr/>
          <a:lstStyle/>
          <a:p>
            <a:r>
              <a:rPr lang="en-US" dirty="0" smtClean="0"/>
              <a:t>Description</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smtClean="0"/>
              <a:t>SulfurTrap: pH&gt;14; 0-0-60-15</a:t>
            </a:r>
          </a:p>
          <a:p>
            <a:r>
              <a:rPr lang="en-US" dirty="0" smtClean="0"/>
              <a:t>Alternative liquid liming agent?</a:t>
            </a:r>
          </a:p>
          <a:p>
            <a:r>
              <a:rPr lang="en-US" dirty="0" smtClean="0"/>
              <a:t>Raw material consists of solid and liquid components</a:t>
            </a:r>
          </a:p>
          <a:p>
            <a:r>
              <a:rPr lang="en-US" dirty="0" smtClean="0"/>
              <a:t>Raw material filtered using </a:t>
            </a:r>
            <a:r>
              <a:rPr lang="en-US" dirty="0" err="1" smtClean="0"/>
              <a:t>Whatman</a:t>
            </a:r>
            <a:r>
              <a:rPr lang="en-US" dirty="0" smtClean="0"/>
              <a:t> #40; liquid and solid fractions analyzed separately</a:t>
            </a:r>
          </a:p>
          <a:p>
            <a:r>
              <a:rPr lang="en-US" dirty="0" smtClean="0"/>
              <a:t>acid titration </a:t>
            </a:r>
            <a:r>
              <a:rPr lang="en-US" dirty="0" smtClean="0">
                <a:sym typeface="Wingdings" panose="05000000000000000000" pitchFamily="2" charset="2"/>
              </a:rPr>
              <a:t> soil incubation</a:t>
            </a:r>
          </a:p>
          <a:p>
            <a:r>
              <a:rPr lang="en-US" dirty="0" smtClean="0">
                <a:sym typeface="Wingdings" panose="05000000000000000000" pitchFamily="2" charset="2"/>
              </a:rPr>
              <a:t>4 low pH soils from 2 locations (</a:t>
            </a:r>
            <a:r>
              <a:rPr lang="en-US" dirty="0" err="1" smtClean="0">
                <a:sym typeface="Wingdings" panose="05000000000000000000" pitchFamily="2" charset="2"/>
              </a:rPr>
              <a:t>Lahoma</a:t>
            </a:r>
            <a:r>
              <a:rPr lang="en-US" dirty="0" smtClean="0">
                <a:sym typeface="Wingdings" panose="05000000000000000000" pitchFamily="2" charset="2"/>
              </a:rPr>
              <a:t>, Perkins)</a:t>
            </a:r>
          </a:p>
          <a:p>
            <a:r>
              <a:rPr lang="en-US" dirty="0" smtClean="0">
                <a:sym typeface="Wingdings" panose="05000000000000000000" pitchFamily="2" charset="2"/>
              </a:rPr>
              <a:t>Study in progress…</a:t>
            </a:r>
          </a:p>
        </p:txBody>
      </p:sp>
      <p:sp>
        <p:nvSpPr>
          <p:cNvPr id="5" name="Text Placeholder 4"/>
          <p:cNvSpPr>
            <a:spLocks noGrp="1"/>
          </p:cNvSpPr>
          <p:nvPr>
            <p:ph type="body" sz="quarter" idx="3"/>
          </p:nvPr>
        </p:nvSpPr>
        <p:spPr/>
        <p:txBody>
          <a:bodyPr/>
          <a:lstStyle/>
          <a:p>
            <a:r>
              <a:rPr lang="en-US" dirty="0" smtClean="0"/>
              <a:t>Results</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498" y="5257800"/>
            <a:ext cx="1200502" cy="160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8"/>
          <p:cNvGraphicFramePr>
            <a:graphicFrameLocks noGrp="1"/>
          </p:cNvGraphicFramePr>
          <p:nvPr>
            <p:ph sz="quarter" idx="4"/>
            <p:extLst/>
          </p:nvPr>
        </p:nvGraphicFramePr>
        <p:xfrm>
          <a:off x="4648200" y="2133600"/>
          <a:ext cx="4286248"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922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Starter Fertilizer in Wheat</a:t>
            </a:r>
            <a:endParaRPr lang="en-US" dirty="0"/>
          </a:p>
        </p:txBody>
      </p:sp>
      <p:sp>
        <p:nvSpPr>
          <p:cNvPr id="3" name="Content Placeholder 2"/>
          <p:cNvSpPr>
            <a:spLocks noGrp="1"/>
          </p:cNvSpPr>
          <p:nvPr>
            <p:ph idx="1"/>
          </p:nvPr>
        </p:nvSpPr>
        <p:spPr>
          <a:xfrm>
            <a:off x="191931" y="1524000"/>
            <a:ext cx="8229600" cy="4525963"/>
          </a:xfrm>
        </p:spPr>
        <p:txBody>
          <a:bodyPr>
            <a:normAutofit/>
          </a:bodyPr>
          <a:lstStyle/>
          <a:p>
            <a:pPr marL="285750" indent="-285750"/>
            <a:r>
              <a:rPr lang="en-US" sz="2000" dirty="0" smtClean="0"/>
              <a:t>12 </a:t>
            </a:r>
            <a:r>
              <a:rPr lang="en-US" sz="2000" dirty="0"/>
              <a:t>treatments </a:t>
            </a:r>
            <a:endParaRPr lang="en-US" sz="2000" dirty="0" smtClean="0"/>
          </a:p>
          <a:p>
            <a:pPr marL="285750" indent="-285750"/>
            <a:r>
              <a:rPr lang="en-US" sz="2000" dirty="0" smtClean="0"/>
              <a:t>Variable </a:t>
            </a:r>
            <a:r>
              <a:rPr lang="en-US" sz="2000" dirty="0"/>
              <a:t>no-till conditions- 3 locations</a:t>
            </a:r>
          </a:p>
          <a:p>
            <a:pPr marL="285750" indent="-285750"/>
            <a:r>
              <a:rPr lang="en-US" sz="2000" dirty="0" smtClean="0"/>
              <a:t>Phosphorus Source</a:t>
            </a:r>
          </a:p>
          <a:p>
            <a:pPr marL="285750" indent="-285750"/>
            <a:r>
              <a:rPr lang="en-US" sz="2000" dirty="0" smtClean="0"/>
              <a:t>S, Zn, K, B.</a:t>
            </a:r>
          </a:p>
          <a:p>
            <a:pPr marL="285750" indent="-285750"/>
            <a:r>
              <a:rPr lang="en-US" sz="2000" dirty="0" smtClean="0"/>
              <a:t>Liquid </a:t>
            </a:r>
            <a:r>
              <a:rPr lang="en-US" sz="2000" dirty="0"/>
              <a:t>vs. Dry</a:t>
            </a:r>
          </a:p>
          <a:p>
            <a:pPr marL="285750" indent="-285750"/>
            <a:r>
              <a:rPr lang="en-US" sz="2000" dirty="0"/>
              <a:t>Proprietary vs. Generic</a:t>
            </a:r>
          </a:p>
          <a:p>
            <a:pPr marL="285750" indent="-285750"/>
            <a:r>
              <a:rPr lang="en-US" sz="2000" dirty="0"/>
              <a:t>Evaluate yield, grain mineral, and economical differences</a:t>
            </a:r>
          </a:p>
          <a:p>
            <a:pPr marL="285750" indent="-285750"/>
            <a:r>
              <a:rPr lang="en-US" sz="2000" dirty="0"/>
              <a:t>Compare soil test recommendation and fertilizer application. </a:t>
            </a:r>
          </a:p>
          <a:p>
            <a:endParaRPr lang="en-US" sz="1400" dirty="0"/>
          </a:p>
        </p:txBody>
      </p:sp>
      <p:pic>
        <p:nvPicPr>
          <p:cNvPr id="4" name="Picture 6" descr="C:\Users\Brian Arnall\Desktop\osu_npk\Willia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301" y="5030789"/>
            <a:ext cx="1429701" cy="18272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524000"/>
            <a:ext cx="3697288" cy="22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Brian Arnall\Desktop\Williams Pics\20151002-349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572000"/>
            <a:ext cx="3323008"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Brian Arnall\Desktop\Williams Pics\20151002-34817a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537" y="4571999"/>
            <a:ext cx="3323009"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78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Starter Fertilizer in Soybean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493" y="4956177"/>
            <a:ext cx="1328737"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24065"/>
            <a:ext cx="3429000" cy="303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4"/>
          <p:cNvSpPr txBox="1">
            <a:spLocks noChangeArrowheads="1"/>
          </p:cNvSpPr>
          <p:nvPr/>
        </p:nvSpPr>
        <p:spPr bwMode="auto">
          <a:xfrm>
            <a:off x="68702" y="1307612"/>
            <a:ext cx="8818896" cy="251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indent="-285750"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Results </a:t>
            </a:r>
            <a:r>
              <a:rPr lang="en-US" sz="1600" b="1" dirty="0" smtClean="0">
                <a:latin typeface="Times New Roman" panose="02020603050405020304" pitchFamily="18" charset="0"/>
                <a:cs typeface="Times New Roman" panose="02020603050405020304" pitchFamily="18" charset="0"/>
              </a:rPr>
              <a:t>(Stillwater and Perkins - 2015) </a:t>
            </a:r>
            <a:endParaRPr lang="en-US" sz="1600" b="1" dirty="0">
              <a:latin typeface="Times New Roman" panose="02020603050405020304" pitchFamily="18" charset="0"/>
              <a:cs typeface="Times New Roman" panose="02020603050405020304" pitchFamily="18" charset="0"/>
            </a:endParaRPr>
          </a:p>
          <a:p>
            <a:pPr marL="457200" lvl="1" indent="0" eaLnBrk="1" fontAlgn="auto" hangingPunct="1">
              <a:spcBef>
                <a:spcPts val="0"/>
              </a:spcBef>
              <a:spcAft>
                <a:spcPts val="0"/>
              </a:spcAft>
              <a:defRPr/>
            </a:pPr>
            <a:endParaRPr lang="en-US" sz="1600" dirty="0" smtClean="0">
              <a:latin typeface="Times New Roman" panose="02020603050405020304" pitchFamily="18" charset="0"/>
              <a:cs typeface="Times New Roman" panose="02020603050405020304" pitchFamily="18" charset="0"/>
            </a:endParaRP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Stand count</a:t>
            </a: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NDVI</a:t>
            </a: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Canopeo</a:t>
            </a:r>
          </a:p>
          <a:p>
            <a:pPr lvl="1" eaLnBrk="1" fontAlgn="auto" hangingPunct="1">
              <a:spcBef>
                <a:spcPts val="0"/>
              </a:spcBef>
              <a:spcAft>
                <a:spcPts val="0"/>
              </a:spcAft>
              <a:buFontTx/>
              <a:buChar char="-"/>
              <a:defRPr/>
            </a:pPr>
            <a:endParaRPr lang="en-US" sz="1600" dirty="0" smtClean="0">
              <a:latin typeface="Times New Roman" panose="02020603050405020304" pitchFamily="18" charset="0"/>
              <a:cs typeface="Times New Roman" panose="02020603050405020304" pitchFamily="18" charset="0"/>
            </a:endParaRP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Yield </a:t>
            </a: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Protein content</a:t>
            </a:r>
          </a:p>
          <a:p>
            <a:pPr lvl="1" eaLnBrk="1" fontAlgn="auto" hangingPunct="1">
              <a:spcBef>
                <a:spcPts val="0"/>
              </a:spcBef>
              <a:spcAft>
                <a:spcPts val="0"/>
              </a:spcAft>
              <a:buFontTx/>
              <a:buChar char="-"/>
              <a:defRPr/>
            </a:pPr>
            <a:r>
              <a:rPr lang="en-US" sz="1600" dirty="0" smtClean="0">
                <a:latin typeface="Times New Roman" panose="02020603050405020304" pitchFamily="18" charset="0"/>
                <a:cs typeface="Times New Roman" panose="02020603050405020304" pitchFamily="18" charset="0"/>
              </a:rPr>
              <a:t>Oil </a:t>
            </a:r>
            <a:r>
              <a:rPr lang="en-US" sz="1600" dirty="0">
                <a:latin typeface="Times New Roman" panose="02020603050405020304" pitchFamily="18" charset="0"/>
                <a:cs typeface="Times New Roman" panose="02020603050405020304" pitchFamily="18" charset="0"/>
              </a:rPr>
              <a:t>content</a:t>
            </a:r>
          </a:p>
          <a:p>
            <a:pPr marL="457200" lvl="1" indent="0" eaLnBrk="1" fontAlgn="auto" hangingPunct="1">
              <a:spcBef>
                <a:spcPts val="0"/>
              </a:spcBef>
              <a:spcAft>
                <a:spcPts val="0"/>
              </a:spcAft>
              <a:defRPr/>
            </a:pPr>
            <a:endParaRPr lang="en-US" sz="1600" dirty="0">
              <a:latin typeface="Times New Roman" panose="02020603050405020304" pitchFamily="18" charset="0"/>
              <a:cs typeface="Times New Roman" panose="02020603050405020304" pitchFamily="18" charset="0"/>
            </a:endParaRPr>
          </a:p>
          <a:p>
            <a:pPr eaLnBrk="1" hangingPunct="1">
              <a:defRPr/>
            </a:pPr>
            <a:endParaRPr lang="en-US" altLang="en-US" sz="1600" dirty="0" smtClean="0">
              <a:latin typeface="Times New Roman" pitchFamily="18" charset="0"/>
              <a:cs typeface="Times New Roman" pitchFamily="18" charset="0"/>
            </a:endParaRPr>
          </a:p>
        </p:txBody>
      </p:sp>
      <p:sp>
        <p:nvSpPr>
          <p:cNvPr id="10" name="TextBox 1"/>
          <p:cNvSpPr txBox="1">
            <a:spLocks noChangeArrowheads="1"/>
          </p:cNvSpPr>
          <p:nvPr/>
        </p:nvSpPr>
        <p:spPr bwMode="auto">
          <a:xfrm>
            <a:off x="2346077" y="1828800"/>
            <a:ext cx="6439074" cy="64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lvl="1"/>
            <a:r>
              <a:rPr lang="en-US" altLang="en-US" sz="1600" i="1" dirty="0">
                <a:latin typeface="Times New Roman" pitchFamily="18" charset="0"/>
                <a:cs typeface="Times New Roman" pitchFamily="18" charset="0"/>
              </a:rPr>
              <a:t>Stillwater and Perkins: </a:t>
            </a:r>
            <a:r>
              <a:rPr lang="en-US" altLang="en-US" sz="1600" dirty="0">
                <a:latin typeface="Times New Roman" pitchFamily="18" charset="0"/>
                <a:cs typeface="Times New Roman" pitchFamily="18" charset="0"/>
              </a:rPr>
              <a:t>Significant statistical difference (p &lt; 0.05) between treatments by location, but no statistical difference or lower values when compared to the check</a:t>
            </a:r>
          </a:p>
        </p:txBody>
      </p:sp>
      <p:sp>
        <p:nvSpPr>
          <p:cNvPr id="11" name="TextBox 8"/>
          <p:cNvSpPr txBox="1">
            <a:spLocks noChangeArrowheads="1"/>
          </p:cNvSpPr>
          <p:nvPr/>
        </p:nvSpPr>
        <p:spPr bwMode="auto">
          <a:xfrm>
            <a:off x="2448524" y="3054981"/>
            <a:ext cx="6439074" cy="2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600" i="1" dirty="0">
                <a:latin typeface="Times New Roman" pitchFamily="18" charset="0"/>
                <a:cs typeface="Times New Roman" pitchFamily="18" charset="0"/>
              </a:rPr>
              <a:t>Stillwater: </a:t>
            </a:r>
            <a:r>
              <a:rPr lang="en-US" altLang="en-US" sz="1600" dirty="0">
                <a:latin typeface="Times New Roman" pitchFamily="18" charset="0"/>
                <a:cs typeface="Times New Roman" pitchFamily="18" charset="0"/>
              </a:rPr>
              <a:t>There were no statistical difference among the treatment.</a:t>
            </a:r>
          </a:p>
        </p:txBody>
      </p:sp>
      <p:sp>
        <p:nvSpPr>
          <p:cNvPr id="12" name="Right Brace 11"/>
          <p:cNvSpPr/>
          <p:nvPr/>
        </p:nvSpPr>
        <p:spPr>
          <a:xfrm>
            <a:off x="2169973" y="1970541"/>
            <a:ext cx="200432" cy="59529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Right Brace 12"/>
          <p:cNvSpPr/>
          <p:nvPr/>
        </p:nvSpPr>
        <p:spPr>
          <a:xfrm>
            <a:off x="2245861" y="2896170"/>
            <a:ext cx="200432" cy="57942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4" name="Picture 5" descr="C:\Users\Brian Arnall\Desktop\Pictures\2014 Pictures\Summer PLant\photo 3s.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733800" y="3962400"/>
            <a:ext cx="3474508" cy="260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8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 A novel use for an oil and gas industry by-product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493" y="4956177"/>
            <a:ext cx="1328737"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748909"/>
            <a:ext cx="8305800" cy="5109091"/>
          </a:xfrm>
          <a:prstGeom prst="rect">
            <a:avLst/>
          </a:prstGeom>
          <a:noFill/>
        </p:spPr>
        <p:txBody>
          <a:bodyPr>
            <a:spAutoFit/>
          </a:bodyPr>
          <a:lstStyle/>
          <a:p>
            <a:pPr marL="285750" indent="-285750" eaLnBrk="1" fontAlgn="auto" hangingPunct="1">
              <a:spcBef>
                <a:spcPts val="0"/>
              </a:spcBef>
              <a:spcAft>
                <a:spcPts val="0"/>
              </a:spcAft>
              <a:buFontTx/>
              <a:buChar char="-"/>
              <a:defRPr/>
            </a:pPr>
            <a:r>
              <a:rPr lang="en-US" sz="1600" b="1" dirty="0">
                <a:latin typeface="Times New Roman" panose="02020603050405020304" pitchFamily="18" charset="0"/>
                <a:cs typeface="Times New Roman" panose="02020603050405020304" pitchFamily="18" charset="0"/>
              </a:rPr>
              <a:t>Description</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Sulfurtrap is a by-product derived from the cleaning of oil and natural gas;</a:t>
            </a:r>
          </a:p>
          <a:p>
            <a:pPr marL="971550" lvl="2" indent="-228600" eaLnBrk="1" fontAlgn="auto" hangingPunct="1">
              <a:spcBef>
                <a:spcPts val="0"/>
              </a:spcBef>
              <a:spcAft>
                <a:spcPts val="0"/>
              </a:spcAft>
              <a:buFontTx/>
              <a:buChar char="-"/>
              <a:defRPr/>
            </a:pPr>
            <a:r>
              <a:rPr lang="en-US" sz="1400" dirty="0">
                <a:latin typeface="Times New Roman" panose="02020603050405020304" pitchFamily="18" charset="0"/>
                <a:cs typeface="Times New Roman" panose="02020603050405020304" pitchFamily="18" charset="0"/>
              </a:rPr>
              <a:t>High potassium and sulfur concentration (liquid 0-0-60-15);</a:t>
            </a:r>
          </a:p>
          <a:p>
            <a:pPr marL="971550" lvl="2" indent="-228600" eaLnBrk="1" fontAlgn="auto" hangingPunct="1">
              <a:spcBef>
                <a:spcPts val="0"/>
              </a:spcBef>
              <a:spcAft>
                <a:spcPts val="0"/>
              </a:spcAft>
              <a:buFontTx/>
              <a:buChar char="-"/>
              <a:defRPr/>
            </a:pPr>
            <a:r>
              <a:rPr lang="en-US" sz="1400" dirty="0">
                <a:latin typeface="Times New Roman" panose="02020603050405020304" pitchFamily="18" charset="0"/>
                <a:cs typeface="Times New Roman" panose="02020603050405020304" pitchFamily="18" charset="0"/>
              </a:rPr>
              <a:t>High pH (&gt;14);</a:t>
            </a:r>
          </a:p>
          <a:p>
            <a:pPr marL="971550" lvl="2" indent="-228600" eaLnBrk="1" fontAlgn="auto" hangingPunct="1">
              <a:spcBef>
                <a:spcPts val="0"/>
              </a:spcBef>
              <a:spcAft>
                <a:spcPts val="0"/>
              </a:spcAft>
              <a:buFontTx/>
              <a:buChar char="-"/>
              <a:defRPr/>
            </a:pPr>
            <a:r>
              <a:rPr lang="en-US" sz="1400" dirty="0">
                <a:latin typeface="Times New Roman" panose="02020603050405020304" pitchFamily="18" charset="0"/>
                <a:cs typeface="Times New Roman" panose="02020603050405020304" pitchFamily="18" charset="0"/>
              </a:rPr>
              <a:t>25% of ECCE;</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There is no information about the utility of this product as fertilizer or liming source;</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The objective is to analyze the effect of high volume of Sulfurtrap on the soil nutrient concentration and pH, as well as, on the leachate solution.  </a:t>
            </a:r>
          </a:p>
          <a:p>
            <a:pPr marL="285750" indent="-285750" eaLnBrk="1" fontAlgn="auto" hangingPunct="1">
              <a:spcBef>
                <a:spcPts val="0"/>
              </a:spcBef>
              <a:spcAft>
                <a:spcPts val="0"/>
              </a:spcAft>
              <a:buFontTx/>
              <a:buChar char="-"/>
              <a:defRPr/>
            </a:pPr>
            <a:endParaRPr lang="en-US" sz="1600" dirty="0">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Tx/>
              <a:buChar char="-"/>
              <a:defRPr/>
            </a:pPr>
            <a:r>
              <a:rPr lang="en-US" sz="1600" b="1" dirty="0">
                <a:latin typeface="Times New Roman" panose="02020603050405020304" pitchFamily="18" charset="0"/>
                <a:cs typeface="Times New Roman" panose="02020603050405020304" pitchFamily="18" charset="0"/>
              </a:rPr>
              <a:t>Material and Methods</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8 treatments / 4 replication</a:t>
            </a:r>
          </a:p>
          <a:p>
            <a:pPr marL="971550" lvl="2" indent="-228600" eaLnBrk="1" fontAlgn="auto" hangingPunct="1">
              <a:spcBef>
                <a:spcPts val="0"/>
              </a:spcBef>
              <a:spcAft>
                <a:spcPts val="0"/>
              </a:spcAft>
              <a:buFontTx/>
              <a:buChar char="-"/>
              <a:defRPr/>
            </a:pPr>
            <a:r>
              <a:rPr lang="en-US" sz="1400" dirty="0">
                <a:latin typeface="Times New Roman" panose="02020603050405020304" pitchFamily="18" charset="0"/>
                <a:cs typeface="Times New Roman" panose="02020603050405020304" pitchFamily="18" charset="0"/>
              </a:rPr>
              <a:t>4 rates</a:t>
            </a:r>
          </a:p>
          <a:p>
            <a:pPr marL="971550" lvl="2" indent="-228600" eaLnBrk="1" fontAlgn="auto" hangingPunct="1">
              <a:spcBef>
                <a:spcPts val="0"/>
              </a:spcBef>
              <a:spcAft>
                <a:spcPts val="0"/>
              </a:spcAft>
              <a:buFontTx/>
              <a:buChar char="-"/>
              <a:defRPr/>
            </a:pPr>
            <a:r>
              <a:rPr lang="en-US" sz="1400" dirty="0">
                <a:latin typeface="Times New Roman" panose="02020603050405020304" pitchFamily="18" charset="0"/>
                <a:cs typeface="Times New Roman" panose="02020603050405020304" pitchFamily="18" charset="0"/>
              </a:rPr>
              <a:t>2 soil texture (loam soil and sandy loam soil)</a:t>
            </a:r>
          </a:p>
          <a:p>
            <a:pPr lvl="2" eaLnBrk="1" fontAlgn="auto" hangingPunct="1">
              <a:spcBef>
                <a:spcPts val="0"/>
              </a:spcBef>
              <a:spcAft>
                <a:spcPts val="0"/>
              </a:spcAft>
              <a:defRPr/>
            </a:pPr>
            <a:endParaRPr lang="en-US" sz="1600" dirty="0">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Tx/>
              <a:buChar char="-"/>
              <a:defRPr/>
            </a:pPr>
            <a:r>
              <a:rPr lang="en-US" sz="1600" b="1" dirty="0">
                <a:latin typeface="Times New Roman" panose="02020603050405020304" pitchFamily="18" charset="0"/>
                <a:cs typeface="Times New Roman" panose="02020603050405020304" pitchFamily="18" charset="0"/>
              </a:rPr>
              <a:t>Proposed analysis</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Soil analysis</a:t>
            </a:r>
          </a:p>
          <a:p>
            <a:pPr marL="1200150" lvl="2"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Nutrient concentration;</a:t>
            </a:r>
          </a:p>
          <a:p>
            <a:pPr marL="1200150" lvl="2"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pH</a:t>
            </a:r>
          </a:p>
          <a:p>
            <a:pPr marL="742950" lvl="1"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Leachate analysis</a:t>
            </a:r>
          </a:p>
          <a:p>
            <a:pPr marL="1200150" lvl="2"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Leachate volume;</a:t>
            </a:r>
          </a:p>
          <a:p>
            <a:pPr marL="1200150" lvl="2" indent="-285750" eaLnBrk="1" fontAlgn="auto" hangingPunct="1">
              <a:spcBef>
                <a:spcPts val="0"/>
              </a:spcBef>
              <a:spcAft>
                <a:spcPts val="0"/>
              </a:spcAft>
              <a:buFontTx/>
              <a:buChar char="-"/>
              <a:defRPr/>
            </a:pPr>
            <a:r>
              <a:rPr lang="en-US" sz="1600" dirty="0">
                <a:latin typeface="Times New Roman" panose="02020603050405020304" pitchFamily="18" charset="0"/>
                <a:cs typeface="Times New Roman" panose="02020603050405020304" pitchFamily="18" charset="0"/>
              </a:rPr>
              <a:t>Nutrient </a:t>
            </a:r>
            <a:r>
              <a:rPr lang="en-US" sz="1600" dirty="0" smtClean="0">
                <a:latin typeface="Times New Roman" panose="02020603050405020304" pitchFamily="18" charset="0"/>
                <a:cs typeface="Times New Roman" panose="02020603050405020304" pitchFamily="18" charset="0"/>
              </a:rPr>
              <a:t>concentration </a:t>
            </a:r>
            <a:endParaRPr lang="en-US" sz="16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923981"/>
            <a:ext cx="2805113" cy="180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05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Tissue Nutrient Concentrations of Canola and Corn as Affected by Temporal Variability</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Results</a:t>
            </a:r>
          </a:p>
          <a:p>
            <a:r>
              <a:rPr lang="en-US" dirty="0" smtClean="0"/>
              <a:t>Tissue </a:t>
            </a:r>
            <a:r>
              <a:rPr lang="en-US" dirty="0"/>
              <a:t>concentration of all nutrients varied among stages, days, and time-of-day </a:t>
            </a:r>
            <a:r>
              <a:rPr lang="en-US" dirty="0" smtClean="0"/>
              <a:t>samplings</a:t>
            </a:r>
            <a:endParaRPr lang="en-US" dirty="0"/>
          </a:p>
          <a:p>
            <a:pPr lvl="1"/>
            <a:r>
              <a:rPr lang="en-US" dirty="0" smtClean="0"/>
              <a:t>No </a:t>
            </a:r>
            <a:r>
              <a:rPr lang="en-US" dirty="0"/>
              <a:t>distinct trend/indication of when to best                                  conduct tissue sampling</a:t>
            </a:r>
          </a:p>
          <a:p>
            <a:pPr lvl="1"/>
            <a:r>
              <a:rPr lang="en-US" dirty="0" smtClean="0"/>
              <a:t>Environment </a:t>
            </a:r>
            <a:r>
              <a:rPr lang="en-US" dirty="0"/>
              <a:t>significantly influenced nutrient concentration levels</a:t>
            </a:r>
            <a:r>
              <a:rPr lang="en-US" dirty="0" smtClean="0"/>
              <a:t>.</a:t>
            </a:r>
          </a:p>
          <a:p>
            <a:pPr marL="457200" lvl="1" indent="0">
              <a:buNone/>
            </a:pPr>
            <a:endParaRPr lang="en-US" dirty="0"/>
          </a:p>
          <a:p>
            <a:r>
              <a:rPr lang="en-US" dirty="0" smtClean="0"/>
              <a:t>Use </a:t>
            </a:r>
            <a:r>
              <a:rPr lang="en-US" dirty="0"/>
              <a:t>of plant analysis remains a useful tool in observing crop status, however, it should not be used alone to provide mid-season </a:t>
            </a:r>
            <a:r>
              <a:rPr lang="en-US" dirty="0" smtClean="0"/>
              <a:t>nutrie</a:t>
            </a:r>
            <a:r>
              <a:rPr lang="en-US" dirty="0"/>
              <a:t>n</a:t>
            </a:r>
            <a:r>
              <a:rPr lang="en-US" dirty="0" smtClean="0"/>
              <a:t>t </a:t>
            </a:r>
            <a:r>
              <a:rPr lang="en-US" dirty="0"/>
              <a:t>recommendations for canola and corn in Oklahoma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211" r="22368" b="-711"/>
          <a:stretch/>
        </p:blipFill>
        <p:spPr>
          <a:xfrm>
            <a:off x="7962899" y="5381622"/>
            <a:ext cx="1181101" cy="1476378"/>
          </a:xfrm>
          <a:prstGeom prst="rect">
            <a:avLst/>
          </a:prstGeom>
        </p:spPr>
      </p:pic>
    </p:spTree>
    <p:extLst>
      <p:ext uri="{BB962C8B-B14F-4D97-AF65-F5344CB8AC3E}">
        <p14:creationId xmlns:p14="http://schemas.microsoft.com/office/powerpoint/2010/main" val="22460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 Row Fertilization</a:t>
            </a:r>
            <a:endParaRPr lang="en-US" dirty="0"/>
          </a:p>
        </p:txBody>
      </p:sp>
      <p:sp>
        <p:nvSpPr>
          <p:cNvPr id="3" name="Content Placeholder 2"/>
          <p:cNvSpPr>
            <a:spLocks noGrp="1"/>
          </p:cNvSpPr>
          <p:nvPr>
            <p:ph idx="1"/>
          </p:nvPr>
        </p:nvSpPr>
        <p:spPr/>
        <p:txBody>
          <a:bodyPr/>
          <a:lstStyle/>
          <a:p>
            <a:r>
              <a:rPr lang="en-US" dirty="0" smtClean="0"/>
              <a:t>Using an air seeder for sorghum and canola. </a:t>
            </a:r>
          </a:p>
          <a:p>
            <a:r>
              <a:rPr lang="en-US" dirty="0" smtClean="0"/>
              <a:t>Plant on 15” fertilizer on 7.5”</a:t>
            </a:r>
          </a:p>
          <a:p>
            <a:r>
              <a:rPr lang="en-US" dirty="0" smtClean="0"/>
              <a:t>N, P and K. </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8439" y="5410200"/>
            <a:ext cx="14555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Brian Arnall\Desktop\Pictures\airseeders_spreaders\2012-JOHN-DEERE-1870-56-FT-Air-Drill---574x2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41545"/>
            <a:ext cx="4004514"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836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NPKS Response in Double Crop</a:t>
            </a:r>
            <a:endParaRPr lang="en-US" dirty="0"/>
          </a:p>
        </p:txBody>
      </p:sp>
      <p:sp>
        <p:nvSpPr>
          <p:cNvPr id="3" name="Content Placeholder 2"/>
          <p:cNvSpPr>
            <a:spLocks noGrp="1"/>
          </p:cNvSpPr>
          <p:nvPr>
            <p:ph idx="1"/>
          </p:nvPr>
        </p:nvSpPr>
        <p:spPr/>
        <p:txBody>
          <a:bodyPr/>
          <a:lstStyle/>
          <a:p>
            <a:r>
              <a:rPr lang="en-US" dirty="0" smtClean="0"/>
              <a:t>NPKS Strips applied in</a:t>
            </a:r>
            <a:br>
              <a:rPr lang="en-US" dirty="0" smtClean="0"/>
            </a:br>
            <a:r>
              <a:rPr lang="en-US" dirty="0" smtClean="0"/>
              <a:t>Double Crop Sorghum </a:t>
            </a:r>
            <a:br>
              <a:rPr lang="en-US" dirty="0" smtClean="0"/>
            </a:br>
            <a:r>
              <a:rPr lang="en-US" dirty="0" smtClean="0"/>
              <a:t>and Soybean. </a:t>
            </a:r>
          </a:p>
          <a:p>
            <a:r>
              <a:rPr lang="en-US" dirty="0" smtClean="0"/>
              <a:t>At planting soil samples</a:t>
            </a:r>
          </a:p>
          <a:p>
            <a:r>
              <a:rPr lang="en-US" dirty="0" smtClean="0"/>
              <a:t>Field history</a:t>
            </a:r>
          </a:p>
          <a:p>
            <a:r>
              <a:rPr lang="en-US" dirty="0" smtClean="0"/>
              <a:t>Current Practices</a:t>
            </a:r>
          </a:p>
          <a:p>
            <a:r>
              <a:rPr lang="en-US" dirty="0" smtClean="0"/>
              <a:t>Grain samples harvested. </a:t>
            </a:r>
            <a:endParaRPr lang="en-US" dirty="0"/>
          </a:p>
        </p:txBody>
      </p:sp>
      <p:pic>
        <p:nvPicPr>
          <p:cNvPr id="4098" name="Picture 2" descr="C:\Users\Brian Arnall\Desktop\NPKS PIcs\P1000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002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2" y="4800601"/>
            <a:ext cx="1331913" cy="198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46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Soil Sampling</a:t>
            </a:r>
            <a:endParaRPr lang="en-US" dirty="0"/>
          </a:p>
        </p:txBody>
      </p:sp>
      <p:sp>
        <p:nvSpPr>
          <p:cNvPr id="3" name="Content Placeholder 2"/>
          <p:cNvSpPr>
            <a:spLocks noGrp="1"/>
          </p:cNvSpPr>
          <p:nvPr>
            <p:ph idx="1"/>
          </p:nvPr>
        </p:nvSpPr>
        <p:spPr/>
        <p:txBody>
          <a:bodyPr/>
          <a:lstStyle/>
          <a:p>
            <a:r>
              <a:rPr lang="en-US" dirty="0" smtClean="0"/>
              <a:t>Have nearly 200 fields worth of data.</a:t>
            </a:r>
          </a:p>
          <a:p>
            <a:r>
              <a:rPr lang="en-US" dirty="0" smtClean="0"/>
              <a:t>Agronomic and Economic analysis.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22" y="3276600"/>
            <a:ext cx="863307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633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Work</a:t>
            </a:r>
            <a:endParaRPr lang="en-US" dirty="0"/>
          </a:p>
        </p:txBody>
      </p:sp>
      <p:sp>
        <p:nvSpPr>
          <p:cNvPr id="3" name="Content Placeholder 2"/>
          <p:cNvSpPr>
            <a:spLocks noGrp="1"/>
          </p:cNvSpPr>
          <p:nvPr>
            <p:ph idx="1"/>
          </p:nvPr>
        </p:nvSpPr>
        <p:spPr/>
        <p:txBody>
          <a:bodyPr/>
          <a:lstStyle/>
          <a:p>
            <a:endParaRPr lang="en-US" dirty="0"/>
          </a:p>
        </p:txBody>
      </p:sp>
      <p:pic>
        <p:nvPicPr>
          <p:cNvPr id="6" name="Picture 2" descr="C:\Users\Brian Arnall\Desktop\DJI\4.22.16 ElrenoUAVLahoma\DJI006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46" t="16452" r="27946" b="14736"/>
          <a:stretch/>
        </p:blipFill>
        <p:spPr bwMode="auto">
          <a:xfrm>
            <a:off x="3040380" y="4343400"/>
            <a:ext cx="2971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osunpk.files.wordpress.com/2015/08/n_dr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352800"/>
            <a:ext cx="235897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1590 No-Till Dr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021580"/>
            <a:ext cx="2358972" cy="1607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041" b="45985"/>
          <a:stretch/>
        </p:blipFill>
        <p:spPr bwMode="auto">
          <a:xfrm>
            <a:off x="152400" y="1600200"/>
            <a:ext cx="235897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828800"/>
            <a:ext cx="3048000" cy="18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Users\Brian Arnall\Desktop\4R CIG Pics\Fairview 2015\IMG_94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238" y="1600201"/>
            <a:ext cx="2531605"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238" y="3360420"/>
            <a:ext cx="251636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Brian Arnall\Desktop\4R CIG Pics\Fairview 2015\IMG_947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5239" y="5094837"/>
            <a:ext cx="2562562" cy="17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2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2209800"/>
            <a:ext cx="8658225" cy="4524315"/>
          </a:xfrm>
          <a:prstGeom prst="rect">
            <a:avLst/>
          </a:prstGeom>
          <a:noFill/>
        </p:spPr>
        <p:txBody>
          <a:bodyPr wrap="square" rtlCol="0">
            <a:spAutoFit/>
          </a:bodyPr>
          <a:lstStyle/>
          <a:p>
            <a:r>
              <a:rPr lang="en-US" dirty="0"/>
              <a:t> </a:t>
            </a:r>
          </a:p>
          <a:p>
            <a:r>
              <a:rPr lang="en-US" dirty="0"/>
              <a:t>1.	Fertilizer Advisory Board Chair, Rick Howard</a:t>
            </a:r>
          </a:p>
          <a:p>
            <a:r>
              <a:rPr lang="en-US" dirty="0"/>
              <a:t>2.	Fertilizer manufacturer,  </a:t>
            </a:r>
          </a:p>
          <a:p>
            <a:r>
              <a:rPr lang="en-US" dirty="0"/>
              <a:t>3.	Fertilizer retail dealer (1) Mike Rosen, Wheeler Brothers</a:t>
            </a:r>
          </a:p>
          <a:p>
            <a:r>
              <a:rPr lang="en-US" dirty="0"/>
              <a:t>4.	Fertilizer retail dealer (2) Kevin Brown, WB Johnston Grain Co.</a:t>
            </a:r>
          </a:p>
          <a:p>
            <a:r>
              <a:rPr lang="en-US" dirty="0"/>
              <a:t>5.	Fertilizer retail dealer (3) Allan </a:t>
            </a:r>
            <a:r>
              <a:rPr lang="en-US" dirty="0" err="1"/>
              <a:t>Nusser</a:t>
            </a:r>
            <a:endParaRPr lang="en-US" dirty="0"/>
          </a:p>
          <a:p>
            <a:r>
              <a:rPr lang="en-US" dirty="0"/>
              <a:t>6.	Producer/Farmer, at large (1)  Jimmy Kinder</a:t>
            </a:r>
          </a:p>
          <a:p>
            <a:r>
              <a:rPr lang="en-US" dirty="0"/>
              <a:t>7.	Producer/Farmer, at large (2)  Brent Rendel</a:t>
            </a:r>
          </a:p>
          <a:p>
            <a:r>
              <a:rPr lang="en-US" dirty="0"/>
              <a:t>8.	CCA Board Chair, Jeff Ball</a:t>
            </a:r>
          </a:p>
          <a:p>
            <a:r>
              <a:rPr lang="en-US" dirty="0"/>
              <a:t>9.	OARA  President and CEO, Joe Neal Hampton</a:t>
            </a:r>
          </a:p>
          <a:p>
            <a:r>
              <a:rPr lang="en-US" dirty="0"/>
              <a:t>10.	OARA Board Chair, Randy Gilbert, Bayer </a:t>
            </a:r>
            <a:r>
              <a:rPr lang="en-US" dirty="0" err="1"/>
              <a:t>CropScience</a:t>
            </a:r>
            <a:r>
              <a:rPr lang="en-US" dirty="0"/>
              <a:t>, Bethany, OK</a:t>
            </a:r>
          </a:p>
          <a:p>
            <a:r>
              <a:rPr lang="en-US" dirty="0"/>
              <a:t>11.	Oklahoma Farm Bureau, Marla Peek</a:t>
            </a:r>
          </a:p>
          <a:p>
            <a:r>
              <a:rPr lang="en-US" dirty="0"/>
              <a:t>12.	American Farmers and Ranchers, Terry </a:t>
            </a:r>
            <a:r>
              <a:rPr lang="en-US" dirty="0" smtClean="0"/>
              <a:t>Detrick</a:t>
            </a:r>
            <a:endParaRPr lang="en-US" dirty="0"/>
          </a:p>
          <a:p>
            <a:r>
              <a:rPr lang="en-US" dirty="0"/>
              <a:t>13.	Oklahoma Department of Agriculture, Food and Forestry,  Lance </a:t>
            </a:r>
            <a:r>
              <a:rPr lang="en-US" dirty="0" err="1"/>
              <a:t>Kunneman</a:t>
            </a:r>
            <a:endParaRPr lang="en-US" dirty="0"/>
          </a:p>
          <a:p>
            <a:r>
              <a:rPr lang="en-US" dirty="0"/>
              <a:t>14.	Oklahoma Department of Environmental Quality, Robert Huber</a:t>
            </a:r>
          </a:p>
          <a:p>
            <a:endParaRPr lang="en-US" dirty="0"/>
          </a:p>
        </p:txBody>
      </p:sp>
      <p:sp>
        <p:nvSpPr>
          <p:cNvPr id="3" name="TextBox 2"/>
          <p:cNvSpPr txBox="1"/>
          <p:nvPr/>
        </p:nvSpPr>
        <p:spPr>
          <a:xfrm>
            <a:off x="2171511" y="495300"/>
            <a:ext cx="6818485" cy="1815882"/>
          </a:xfrm>
          <a:prstGeom prst="rect">
            <a:avLst/>
          </a:prstGeom>
          <a:noFill/>
        </p:spPr>
        <p:txBody>
          <a:bodyPr wrap="square" rtlCol="0">
            <a:spAutoFit/>
          </a:bodyPr>
          <a:lstStyle/>
          <a:p>
            <a:r>
              <a:rPr lang="en-US" sz="1400" dirty="0" smtClean="0"/>
              <a:t>Fertilizer </a:t>
            </a:r>
            <a:r>
              <a:rPr lang="en-US" sz="1400" dirty="0"/>
              <a:t>Advisory Board will meet in the spring of each year.  The primary purpose of the Fertilizer Advisory Board is to ensure that fertilizer dealers and fertilizer manufacturers, farmers that use fertilizers, and other clientele that SB-432 (previously SB-314) serves, have a mechanism for input to suggest priority research areas that (a) benefit agricultural producers in the state of Oklahoma; (b) promote efficient use of fertilizers in agronomic crop and forage production while protecting the environment and groundwater supplies; and (c) fulfill the spirit and intent of SB-432.  </a:t>
            </a:r>
          </a:p>
          <a:p>
            <a:endParaRPr lang="en-US" sz="1400" dirty="0"/>
          </a:p>
        </p:txBody>
      </p:sp>
      <p:pic>
        <p:nvPicPr>
          <p:cNvPr id="6" name="Picture 5"/>
          <p:cNvPicPr>
            <a:picLocks noChangeAspect="1"/>
          </p:cNvPicPr>
          <p:nvPr/>
        </p:nvPicPr>
        <p:blipFill>
          <a:blip r:embed="rId2"/>
          <a:stretch>
            <a:fillRect/>
          </a:stretch>
        </p:blipFill>
        <p:spPr>
          <a:xfrm>
            <a:off x="666749" y="633475"/>
            <a:ext cx="1504762" cy="1000000"/>
          </a:xfrm>
          <a:prstGeom prst="rect">
            <a:avLst/>
          </a:prstGeom>
        </p:spPr>
      </p:pic>
    </p:spTree>
    <p:extLst>
      <p:ext uri="{BB962C8B-B14F-4D97-AF65-F5344CB8AC3E}">
        <p14:creationId xmlns:p14="http://schemas.microsoft.com/office/powerpoint/2010/main" val="951226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APPs New or in Process</a:t>
            </a:r>
            <a:endParaRPr lang="en-US" dirty="0"/>
          </a:p>
        </p:txBody>
      </p:sp>
      <p:sp>
        <p:nvSpPr>
          <p:cNvPr id="5" name="Content Placeholder 4"/>
          <p:cNvSpPr>
            <a:spLocks noGrp="1"/>
          </p:cNvSpPr>
          <p:nvPr>
            <p:ph idx="1"/>
          </p:nvPr>
        </p:nvSpPr>
        <p:spPr>
          <a:xfrm>
            <a:off x="5105400" y="1600201"/>
            <a:ext cx="3581400" cy="4525963"/>
          </a:xfrm>
        </p:spPr>
        <p:txBody>
          <a:bodyPr/>
          <a:lstStyle/>
          <a:p>
            <a:r>
              <a:rPr lang="en-US" dirty="0" smtClean="0"/>
              <a:t>Catching Android up to iOS</a:t>
            </a:r>
          </a:p>
          <a:p>
            <a:r>
              <a:rPr lang="en-US" dirty="0" smtClean="0"/>
              <a:t>iOS GDD&gt;0</a:t>
            </a:r>
          </a:p>
          <a:p>
            <a:r>
              <a:rPr lang="en-US" dirty="0" smtClean="0"/>
              <a:t>Trimble Handheld</a:t>
            </a:r>
          </a:p>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88" y="1524001"/>
            <a:ext cx="2189212" cy="3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35" r="4497"/>
          <a:stretch/>
        </p:blipFill>
        <p:spPr bwMode="auto">
          <a:xfrm>
            <a:off x="2743200" y="1676401"/>
            <a:ext cx="2057400" cy="1712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82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9348" y="1135032"/>
            <a:ext cx="6335889" cy="208360"/>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2100"/>
          </a:p>
        </p:txBody>
      </p:sp>
      <p:sp>
        <p:nvSpPr>
          <p:cNvPr id="29" name="Rectangle 28"/>
          <p:cNvSpPr/>
          <p:nvPr/>
        </p:nvSpPr>
        <p:spPr>
          <a:xfrm>
            <a:off x="1136826" y="853035"/>
            <a:ext cx="6878411" cy="3540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dirty="0"/>
          </a:p>
        </p:txBody>
      </p:sp>
      <p:sp>
        <p:nvSpPr>
          <p:cNvPr id="6" name="Subtitle 2"/>
          <p:cNvSpPr>
            <a:spLocks noGrp="1"/>
          </p:cNvSpPr>
          <p:nvPr>
            <p:ph type="subTitle" idx="1"/>
          </p:nvPr>
        </p:nvSpPr>
        <p:spPr>
          <a:xfrm>
            <a:off x="1799679" y="1208996"/>
            <a:ext cx="6081007" cy="438578"/>
          </a:xfrm>
        </p:spPr>
        <p:txBody>
          <a:bodyPr>
            <a:normAutofit fontScale="32500" lnSpcReduction="20000"/>
          </a:bodyPr>
          <a:lstStyle/>
          <a:p>
            <a:r>
              <a:rPr lang="en-US" sz="2700" dirty="0">
                <a:solidFill>
                  <a:srgbClr val="13130D"/>
                </a:solidFill>
                <a:latin typeface="+mj-lt"/>
                <a:cs typeface="Eurostile"/>
              </a:rPr>
              <a:t>Ryan Bryant-</a:t>
            </a:r>
            <a:r>
              <a:rPr lang="en-US" sz="2700" dirty="0" err="1">
                <a:solidFill>
                  <a:srgbClr val="13130D"/>
                </a:solidFill>
                <a:latin typeface="+mj-lt"/>
                <a:cs typeface="Eurostile"/>
              </a:rPr>
              <a:t>Schlobohm</a:t>
            </a:r>
            <a:endParaRPr lang="en-US" sz="2700" dirty="0">
              <a:solidFill>
                <a:srgbClr val="13130D"/>
              </a:solidFill>
              <a:latin typeface="+mj-lt"/>
              <a:cs typeface="Eurostile"/>
            </a:endParaRPr>
          </a:p>
          <a:p>
            <a:r>
              <a:rPr lang="en-US" sz="2700" dirty="0">
                <a:latin typeface="+mj-lt"/>
                <a:cs typeface="Eurostile"/>
              </a:rPr>
              <a:t>Department of Plant and Soil Sciences, Oklahoma State University</a:t>
            </a:r>
          </a:p>
          <a:p>
            <a:endParaRPr lang="en-US" sz="2700" dirty="0">
              <a:latin typeface="+mj-lt"/>
              <a:cs typeface="Eurostile"/>
            </a:endParaRPr>
          </a:p>
          <a:p>
            <a:endParaRPr lang="en-US" sz="900" dirty="0"/>
          </a:p>
        </p:txBody>
      </p:sp>
      <p:cxnSp>
        <p:nvCxnSpPr>
          <p:cNvPr id="7" name="Straight Connector 6"/>
          <p:cNvCxnSpPr/>
          <p:nvPr/>
        </p:nvCxnSpPr>
        <p:spPr>
          <a:xfrm>
            <a:off x="1213184" y="1634633"/>
            <a:ext cx="6667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51547" y="1747063"/>
            <a:ext cx="3048000" cy="175667"/>
          </a:xfrm>
          <a:prstGeom prst="rect">
            <a:avLst/>
          </a:prstGeom>
          <a:solidFill>
            <a:srgbClr val="13130D"/>
          </a:solidFill>
          <a:ln>
            <a:noFill/>
          </a:ln>
        </p:spPr>
        <p:txBody>
          <a:bodyPr wrap="square" lIns="13949" tIns="6974" rIns="13949" bIns="6974" rtlCol="0">
            <a:spAutoFit/>
          </a:bodyPr>
          <a:lstStyle/>
          <a:p>
            <a:pPr algn="ctr"/>
            <a:r>
              <a:rPr lang="en-US" sz="1050" b="1" dirty="0">
                <a:solidFill>
                  <a:schemeClr val="bg1"/>
                </a:solidFill>
              </a:rPr>
              <a:t>Objective</a:t>
            </a:r>
          </a:p>
        </p:txBody>
      </p:sp>
      <p:sp>
        <p:nvSpPr>
          <p:cNvPr id="31" name="TextBox 30"/>
          <p:cNvSpPr txBox="1"/>
          <p:nvPr/>
        </p:nvSpPr>
        <p:spPr>
          <a:xfrm>
            <a:off x="4568913" y="1747063"/>
            <a:ext cx="3048000" cy="175667"/>
          </a:xfrm>
          <a:prstGeom prst="rect">
            <a:avLst/>
          </a:prstGeom>
          <a:solidFill>
            <a:srgbClr val="DE5B21"/>
          </a:solidFill>
          <a:ln>
            <a:noFill/>
          </a:ln>
        </p:spPr>
        <p:txBody>
          <a:bodyPr wrap="square" lIns="13949" tIns="6974" rIns="13949" bIns="6974" rtlCol="0">
            <a:spAutoFit/>
          </a:bodyPr>
          <a:lstStyle/>
          <a:p>
            <a:pPr algn="ctr"/>
            <a:r>
              <a:rPr lang="en-US" sz="1050" b="1" dirty="0">
                <a:solidFill>
                  <a:schemeClr val="bg1"/>
                </a:solidFill>
              </a:rPr>
              <a:t>Treatment</a:t>
            </a:r>
            <a:r>
              <a:rPr lang="en-US" sz="600" b="1" dirty="0">
                <a:solidFill>
                  <a:schemeClr val="bg1"/>
                </a:solidFill>
              </a:rPr>
              <a:t> </a:t>
            </a:r>
            <a:r>
              <a:rPr lang="en-US" sz="1050" b="1" dirty="0">
                <a:solidFill>
                  <a:schemeClr val="bg1"/>
                </a:solidFill>
              </a:rPr>
              <a:t>Structure</a:t>
            </a:r>
          </a:p>
        </p:txBody>
      </p:sp>
      <p:sp>
        <p:nvSpPr>
          <p:cNvPr id="11" name="Rectangle 10"/>
          <p:cNvSpPr/>
          <p:nvPr/>
        </p:nvSpPr>
        <p:spPr>
          <a:xfrm>
            <a:off x="1135945" y="853035"/>
            <a:ext cx="748967" cy="42344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9" name="Isosceles Triangle 18"/>
          <p:cNvSpPr/>
          <p:nvPr/>
        </p:nvSpPr>
        <p:spPr>
          <a:xfrm rot="10800000">
            <a:off x="1136060" y="1276474"/>
            <a:ext cx="748851" cy="3581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0"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365" y="845046"/>
            <a:ext cx="607901" cy="439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alphaModFix amt="16000"/>
          </a:blip>
          <a:stretch>
            <a:fillRect/>
          </a:stretch>
        </p:blipFill>
        <p:spPr>
          <a:xfrm>
            <a:off x="4541202" y="2553743"/>
            <a:ext cx="3075712" cy="1567185"/>
          </a:xfrm>
          <a:prstGeom prst="rect">
            <a:avLst/>
          </a:prstGeom>
        </p:spPr>
      </p:pic>
      <p:sp>
        <p:nvSpPr>
          <p:cNvPr id="3" name="TextBox 2"/>
          <p:cNvSpPr txBox="1"/>
          <p:nvPr/>
        </p:nvSpPr>
        <p:spPr>
          <a:xfrm>
            <a:off x="1351547" y="1966369"/>
            <a:ext cx="3295714" cy="577081"/>
          </a:xfrm>
          <a:prstGeom prst="rect">
            <a:avLst/>
          </a:prstGeom>
          <a:noFill/>
        </p:spPr>
        <p:txBody>
          <a:bodyPr wrap="square" rtlCol="0">
            <a:spAutoFit/>
          </a:bodyPr>
          <a:lstStyle/>
          <a:p>
            <a:pPr marL="128588" indent="-128588" algn="ctr">
              <a:buFont typeface="Arial" panose="020B0604020202020204" pitchFamily="34" charset="0"/>
              <a:buChar char="•"/>
            </a:pPr>
            <a:r>
              <a:rPr lang="en-US" sz="1050" dirty="0"/>
              <a:t>Objective: Identify midseason application depths of UAN that provide the greatest NUE in corn and winter wheat</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99659" y="4376845"/>
            <a:ext cx="1617965" cy="121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2708326" y="4983582"/>
            <a:ext cx="1803671" cy="473206"/>
          </a:xfrm>
          <a:prstGeom prst="rect">
            <a:avLst/>
          </a:prstGeom>
          <a:noFill/>
        </p:spPr>
        <p:txBody>
          <a:bodyPr wrap="square" rtlCol="0">
            <a:spAutoFit/>
          </a:bodyPr>
          <a:lstStyle/>
          <a:p>
            <a:r>
              <a:rPr lang="en-US" sz="825" i="1" dirty="0"/>
              <a:t>Figure 2. </a:t>
            </a:r>
            <a:r>
              <a:rPr lang="en-US" sz="825" dirty="0"/>
              <a:t>Rolling coulters of the variable rate applicator used to apply subsurface N applications</a:t>
            </a:r>
            <a:endParaRPr lang="en-US" sz="825" i="1"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99661" y="2629508"/>
            <a:ext cx="1617964" cy="1213473"/>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4" name="TextBox 23"/>
          <p:cNvSpPr txBox="1"/>
          <p:nvPr/>
        </p:nvSpPr>
        <p:spPr>
          <a:xfrm>
            <a:off x="2708326" y="2500537"/>
            <a:ext cx="1697612" cy="577338"/>
          </a:xfrm>
          <a:prstGeom prst="rect">
            <a:avLst/>
          </a:prstGeom>
          <a:noFill/>
        </p:spPr>
        <p:txBody>
          <a:bodyPr wrap="square" rtlCol="0">
            <a:spAutoFit/>
          </a:bodyPr>
          <a:lstStyle/>
          <a:p>
            <a:r>
              <a:rPr lang="en-US" sz="788" i="1" dirty="0"/>
              <a:t>Figure 1. </a:t>
            </a:r>
            <a:r>
              <a:rPr lang="en-US" sz="788" dirty="0"/>
              <a:t>Visible response to fertilized N between treatment 7 (60 lbs. N/acre at 4 inches) and the check (0 lbs. N/acre)</a:t>
            </a:r>
            <a:endParaRPr lang="en-US" sz="788" i="1" dirty="0"/>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814130" y="3469770"/>
            <a:ext cx="1634381" cy="1225786"/>
          </a:xfrm>
          <a:prstGeom prst="rect">
            <a:avLst/>
          </a:prstGeom>
          <a:ln w="38100">
            <a:solidFill>
              <a:schemeClr val="tx1"/>
            </a:solidFill>
          </a:ln>
        </p:spPr>
      </p:pic>
      <p:graphicFrame>
        <p:nvGraphicFramePr>
          <p:cNvPr id="8" name="Table 7"/>
          <p:cNvGraphicFramePr>
            <a:graphicFrameLocks noGrp="1"/>
          </p:cNvGraphicFramePr>
          <p:nvPr>
            <p:extLst>
              <p:ext uri="{D42A27DB-BD31-4B8C-83A1-F6EECF244321}">
                <p14:modId xmlns:p14="http://schemas.microsoft.com/office/powerpoint/2010/main" val="2207448455"/>
              </p:ext>
            </p:extLst>
          </p:nvPr>
        </p:nvGraphicFramePr>
        <p:xfrm>
          <a:off x="4647261" y="2039390"/>
          <a:ext cx="2834391" cy="3674584"/>
        </p:xfrm>
        <a:graphic>
          <a:graphicData uri="http://schemas.openxmlformats.org/drawingml/2006/table">
            <a:tbl>
              <a:tblPr firstRow="1" bandRow="1">
                <a:tableStyleId>{5940675A-B579-460E-94D1-54222C63F5DA}</a:tableStyleId>
              </a:tblPr>
              <a:tblGrid>
                <a:gridCol w="944797">
                  <a:extLst>
                    <a:ext uri="{9D8B030D-6E8A-4147-A177-3AD203B41FA5}">
                      <a16:colId xmlns="" xmlns:a16="http://schemas.microsoft.com/office/drawing/2014/main" val="20000"/>
                    </a:ext>
                  </a:extLst>
                </a:gridCol>
                <a:gridCol w="944797">
                  <a:extLst>
                    <a:ext uri="{9D8B030D-6E8A-4147-A177-3AD203B41FA5}">
                      <a16:colId xmlns="" xmlns:a16="http://schemas.microsoft.com/office/drawing/2014/main" val="20001"/>
                    </a:ext>
                  </a:extLst>
                </a:gridCol>
                <a:gridCol w="944797">
                  <a:extLst>
                    <a:ext uri="{9D8B030D-6E8A-4147-A177-3AD203B41FA5}">
                      <a16:colId xmlns="" xmlns:a16="http://schemas.microsoft.com/office/drawing/2014/main" val="20002"/>
                    </a:ext>
                  </a:extLst>
                </a:gridCol>
              </a:tblGrid>
              <a:tr h="521090">
                <a:tc>
                  <a:txBody>
                    <a:bodyPr/>
                    <a:lstStyle/>
                    <a:p>
                      <a:pPr algn="ctr"/>
                      <a:r>
                        <a:rPr lang="en-US" sz="1100" b="1" dirty="0" smtClean="0"/>
                        <a:t>Treatment</a:t>
                      </a:r>
                      <a:endParaRPr lang="en-US" sz="1100" b="1" dirty="0"/>
                    </a:p>
                  </a:txBody>
                  <a:tcPr marL="41030" marR="41030" marT="20515" marB="20515"/>
                </a:tc>
                <a:tc>
                  <a:txBody>
                    <a:bodyPr/>
                    <a:lstStyle/>
                    <a:p>
                      <a:pPr algn="ctr"/>
                      <a:r>
                        <a:rPr lang="en-US" sz="1100" b="1" dirty="0" smtClean="0"/>
                        <a:t>Midseason N</a:t>
                      </a:r>
                      <a:r>
                        <a:rPr lang="en-US" sz="1100" b="1" baseline="0" dirty="0" smtClean="0"/>
                        <a:t> Rate (lbs. N/acre)</a:t>
                      </a:r>
                      <a:endParaRPr lang="en-US" sz="1100" b="1" dirty="0"/>
                    </a:p>
                  </a:txBody>
                  <a:tcPr marL="41030" marR="41030" marT="20515" marB="20515"/>
                </a:tc>
                <a:tc>
                  <a:txBody>
                    <a:bodyPr/>
                    <a:lstStyle/>
                    <a:p>
                      <a:pPr algn="ctr"/>
                      <a:r>
                        <a:rPr lang="en-US" sz="1100" b="1" dirty="0" smtClean="0"/>
                        <a:t>Application Depth</a:t>
                      </a:r>
                      <a:endParaRPr lang="en-US" sz="1100" b="1" dirty="0"/>
                    </a:p>
                  </a:txBody>
                  <a:tcPr marL="41030" marR="41030" marT="20515" marB="20515"/>
                </a:tc>
                <a:extLst>
                  <a:ext uri="{0D108BD9-81ED-4DB2-BD59-A6C34878D82A}">
                    <a16:rowId xmlns="" xmlns:a16="http://schemas.microsoft.com/office/drawing/2014/main" val="10000"/>
                  </a:ext>
                </a:extLst>
              </a:tr>
              <a:tr h="240818">
                <a:tc>
                  <a:txBody>
                    <a:bodyPr/>
                    <a:lstStyle/>
                    <a:p>
                      <a:pPr algn="ctr"/>
                      <a:r>
                        <a:rPr lang="en-US" sz="1200" b="1" dirty="0" smtClean="0"/>
                        <a:t>1</a:t>
                      </a:r>
                      <a:endParaRPr lang="en-US" sz="1200" b="1" dirty="0"/>
                    </a:p>
                  </a:txBody>
                  <a:tcPr marL="41030" marR="41030" marT="20515" marB="20515"/>
                </a:tc>
                <a:tc>
                  <a:txBody>
                    <a:bodyPr/>
                    <a:lstStyle/>
                    <a:p>
                      <a:pPr algn="l"/>
                      <a:r>
                        <a:rPr lang="en-US" sz="1200" b="1" dirty="0" smtClean="0"/>
                        <a:t>0</a:t>
                      </a:r>
                      <a:endParaRPr lang="en-US" sz="1200" b="1" dirty="0"/>
                    </a:p>
                  </a:txBody>
                  <a:tcPr marL="41030" marR="41030" marT="20515" marB="20515"/>
                </a:tc>
                <a:tc>
                  <a:txBody>
                    <a:bodyPr/>
                    <a:lstStyle/>
                    <a:p>
                      <a:pPr algn="ctr"/>
                      <a:r>
                        <a:rPr lang="en-US" sz="1200" b="1" dirty="0" smtClean="0"/>
                        <a:t>--</a:t>
                      </a:r>
                      <a:endParaRPr lang="en-US" sz="1200" b="1" dirty="0"/>
                    </a:p>
                  </a:txBody>
                  <a:tcPr marL="41030" marR="41030" marT="20515" marB="20515"/>
                </a:tc>
                <a:extLst>
                  <a:ext uri="{0D108BD9-81ED-4DB2-BD59-A6C34878D82A}">
                    <a16:rowId xmlns="" xmlns:a16="http://schemas.microsoft.com/office/drawing/2014/main" val="10001"/>
                  </a:ext>
                </a:extLst>
              </a:tr>
              <a:tr h="240818">
                <a:tc>
                  <a:txBody>
                    <a:bodyPr/>
                    <a:lstStyle/>
                    <a:p>
                      <a:pPr algn="ctr"/>
                      <a:r>
                        <a:rPr lang="en-US" sz="1200" b="1" dirty="0" smtClean="0"/>
                        <a:t>2</a:t>
                      </a:r>
                      <a:endParaRPr lang="en-US" sz="1200" b="1" dirty="0"/>
                    </a:p>
                  </a:txBody>
                  <a:tcPr marL="41030" marR="41030" marT="20515" marB="20515"/>
                </a:tc>
                <a:tc>
                  <a:txBody>
                    <a:bodyPr/>
                    <a:lstStyle/>
                    <a:p>
                      <a:r>
                        <a:rPr lang="en-US" sz="1200" b="1" dirty="0" smtClean="0"/>
                        <a:t>30</a:t>
                      </a:r>
                      <a:endParaRPr lang="en-US" sz="1200" b="1" dirty="0"/>
                    </a:p>
                  </a:txBody>
                  <a:tcPr marL="41030" marR="41030" marT="20515" marB="20515"/>
                </a:tc>
                <a:tc>
                  <a:txBody>
                    <a:bodyPr/>
                    <a:lstStyle/>
                    <a:p>
                      <a:pPr algn="ctr"/>
                      <a:r>
                        <a:rPr lang="en-US" sz="1200" b="1" dirty="0" smtClean="0"/>
                        <a:t>Surface</a:t>
                      </a:r>
                      <a:endParaRPr lang="en-US" sz="1200" b="1" dirty="0"/>
                    </a:p>
                  </a:txBody>
                  <a:tcPr marL="41030" marR="41030" marT="20515" marB="20515"/>
                </a:tc>
                <a:extLst>
                  <a:ext uri="{0D108BD9-81ED-4DB2-BD59-A6C34878D82A}">
                    <a16:rowId xmlns="" xmlns:a16="http://schemas.microsoft.com/office/drawing/2014/main" val="10002"/>
                  </a:ext>
                </a:extLst>
              </a:tr>
              <a:tr h="240818">
                <a:tc>
                  <a:txBody>
                    <a:bodyPr/>
                    <a:lstStyle/>
                    <a:p>
                      <a:pPr algn="ctr"/>
                      <a:r>
                        <a:rPr lang="en-US" sz="1200" b="1" dirty="0" smtClean="0"/>
                        <a:t>3</a:t>
                      </a:r>
                      <a:endParaRPr lang="en-US" sz="1200" b="1" dirty="0"/>
                    </a:p>
                  </a:txBody>
                  <a:tcPr marL="41030" marR="41030" marT="20515" marB="20515"/>
                </a:tc>
                <a:tc>
                  <a:txBody>
                    <a:bodyPr/>
                    <a:lstStyle/>
                    <a:p>
                      <a:r>
                        <a:rPr lang="en-US" sz="1200" b="1" dirty="0" smtClean="0"/>
                        <a:t>30</a:t>
                      </a:r>
                      <a:endParaRPr lang="en-US" sz="1200" b="1" dirty="0"/>
                    </a:p>
                  </a:txBody>
                  <a:tcPr marL="41030" marR="41030" marT="20515" marB="20515"/>
                </a:tc>
                <a:tc>
                  <a:txBody>
                    <a:bodyPr/>
                    <a:lstStyle/>
                    <a:p>
                      <a:pPr algn="ctr"/>
                      <a:r>
                        <a:rPr lang="en-US" sz="1200" b="1" dirty="0" smtClean="0"/>
                        <a:t>2</a:t>
                      </a:r>
                      <a:endParaRPr lang="en-US" sz="1200" b="1" dirty="0"/>
                    </a:p>
                  </a:txBody>
                  <a:tcPr marL="41030" marR="41030" marT="20515" marB="20515"/>
                </a:tc>
                <a:extLst>
                  <a:ext uri="{0D108BD9-81ED-4DB2-BD59-A6C34878D82A}">
                    <a16:rowId xmlns="" xmlns:a16="http://schemas.microsoft.com/office/drawing/2014/main" val="10003"/>
                  </a:ext>
                </a:extLst>
              </a:tr>
              <a:tr h="240818">
                <a:tc>
                  <a:txBody>
                    <a:bodyPr/>
                    <a:lstStyle/>
                    <a:p>
                      <a:pPr algn="ctr"/>
                      <a:r>
                        <a:rPr lang="en-US" sz="1200" b="1" dirty="0" smtClean="0"/>
                        <a:t>4</a:t>
                      </a:r>
                      <a:endParaRPr lang="en-US" sz="1200" b="1" dirty="0"/>
                    </a:p>
                  </a:txBody>
                  <a:tcPr marL="41030" marR="41030" marT="20515" marB="20515"/>
                </a:tc>
                <a:tc>
                  <a:txBody>
                    <a:bodyPr/>
                    <a:lstStyle/>
                    <a:p>
                      <a:r>
                        <a:rPr lang="en-US" sz="1200" b="1" dirty="0" smtClean="0"/>
                        <a:t>30</a:t>
                      </a:r>
                      <a:endParaRPr lang="en-US" sz="1200" b="1" dirty="0"/>
                    </a:p>
                  </a:txBody>
                  <a:tcPr marL="41030" marR="41030" marT="20515" marB="20515"/>
                </a:tc>
                <a:tc>
                  <a:txBody>
                    <a:bodyPr/>
                    <a:lstStyle/>
                    <a:p>
                      <a:pPr algn="ctr"/>
                      <a:r>
                        <a:rPr lang="en-US" sz="1200" b="1" dirty="0" smtClean="0"/>
                        <a:t>4</a:t>
                      </a:r>
                      <a:endParaRPr lang="en-US" sz="1200" b="1" dirty="0"/>
                    </a:p>
                  </a:txBody>
                  <a:tcPr marL="41030" marR="41030" marT="20515" marB="20515"/>
                </a:tc>
                <a:extLst>
                  <a:ext uri="{0D108BD9-81ED-4DB2-BD59-A6C34878D82A}">
                    <a16:rowId xmlns="" xmlns:a16="http://schemas.microsoft.com/office/drawing/2014/main" val="10004"/>
                  </a:ext>
                </a:extLst>
              </a:tr>
              <a:tr h="240818">
                <a:tc>
                  <a:txBody>
                    <a:bodyPr/>
                    <a:lstStyle/>
                    <a:p>
                      <a:pPr algn="ctr"/>
                      <a:r>
                        <a:rPr lang="en-US" sz="1200" b="1" dirty="0" smtClean="0"/>
                        <a:t>5</a:t>
                      </a:r>
                      <a:endParaRPr lang="en-US" sz="1200" b="1" dirty="0"/>
                    </a:p>
                  </a:txBody>
                  <a:tcPr marL="41030" marR="41030" marT="20515" marB="20515"/>
                </a:tc>
                <a:tc>
                  <a:txBody>
                    <a:bodyPr/>
                    <a:lstStyle/>
                    <a:p>
                      <a:r>
                        <a:rPr lang="en-US" sz="1200" b="1" dirty="0" smtClean="0"/>
                        <a:t>60</a:t>
                      </a:r>
                      <a:endParaRPr lang="en-US" sz="1200" b="1" dirty="0"/>
                    </a:p>
                  </a:txBody>
                  <a:tcPr marL="41030" marR="41030" marT="20515" marB="20515"/>
                </a:tc>
                <a:tc>
                  <a:txBody>
                    <a:bodyPr/>
                    <a:lstStyle/>
                    <a:p>
                      <a:pPr algn="ctr"/>
                      <a:r>
                        <a:rPr lang="en-US" sz="1200" b="1" dirty="0" smtClean="0"/>
                        <a:t>Surface</a:t>
                      </a:r>
                      <a:endParaRPr lang="en-US" sz="1200" b="1" dirty="0"/>
                    </a:p>
                  </a:txBody>
                  <a:tcPr marL="41030" marR="41030" marT="20515" marB="20515"/>
                </a:tc>
                <a:extLst>
                  <a:ext uri="{0D108BD9-81ED-4DB2-BD59-A6C34878D82A}">
                    <a16:rowId xmlns="" xmlns:a16="http://schemas.microsoft.com/office/drawing/2014/main" val="10005"/>
                  </a:ext>
                </a:extLst>
              </a:tr>
              <a:tr h="240818">
                <a:tc>
                  <a:txBody>
                    <a:bodyPr/>
                    <a:lstStyle/>
                    <a:p>
                      <a:pPr algn="ctr"/>
                      <a:r>
                        <a:rPr lang="en-US" sz="1200" b="1" dirty="0" smtClean="0"/>
                        <a:t>6</a:t>
                      </a:r>
                      <a:endParaRPr lang="en-US" sz="1200" b="1" dirty="0"/>
                    </a:p>
                  </a:txBody>
                  <a:tcPr marL="41030" marR="41030" marT="20515" marB="20515"/>
                </a:tc>
                <a:tc>
                  <a:txBody>
                    <a:bodyPr/>
                    <a:lstStyle/>
                    <a:p>
                      <a:r>
                        <a:rPr lang="en-US" sz="1200" b="1" dirty="0" smtClean="0"/>
                        <a:t>60</a:t>
                      </a:r>
                      <a:endParaRPr lang="en-US" sz="1200" b="1" dirty="0"/>
                    </a:p>
                  </a:txBody>
                  <a:tcPr marL="41030" marR="41030" marT="20515" marB="20515"/>
                </a:tc>
                <a:tc>
                  <a:txBody>
                    <a:bodyPr/>
                    <a:lstStyle/>
                    <a:p>
                      <a:pPr algn="ctr"/>
                      <a:r>
                        <a:rPr lang="en-US" sz="1200" b="1" dirty="0" smtClean="0"/>
                        <a:t>2</a:t>
                      </a:r>
                      <a:endParaRPr lang="en-US" sz="1200" b="1" dirty="0"/>
                    </a:p>
                  </a:txBody>
                  <a:tcPr marL="41030" marR="41030" marT="20515" marB="20515"/>
                </a:tc>
                <a:extLst>
                  <a:ext uri="{0D108BD9-81ED-4DB2-BD59-A6C34878D82A}">
                    <a16:rowId xmlns="" xmlns:a16="http://schemas.microsoft.com/office/drawing/2014/main" val="10006"/>
                  </a:ext>
                </a:extLst>
              </a:tr>
              <a:tr h="240818">
                <a:tc>
                  <a:txBody>
                    <a:bodyPr/>
                    <a:lstStyle/>
                    <a:p>
                      <a:pPr algn="ctr"/>
                      <a:r>
                        <a:rPr lang="en-US" sz="1200" b="1" dirty="0" smtClean="0"/>
                        <a:t>7</a:t>
                      </a:r>
                      <a:endParaRPr lang="en-US" sz="1200" b="1" dirty="0"/>
                    </a:p>
                  </a:txBody>
                  <a:tcPr marL="41030" marR="41030" marT="20515" marB="20515"/>
                </a:tc>
                <a:tc>
                  <a:txBody>
                    <a:bodyPr/>
                    <a:lstStyle/>
                    <a:p>
                      <a:r>
                        <a:rPr lang="en-US" sz="1200" b="1" dirty="0" smtClean="0"/>
                        <a:t>60</a:t>
                      </a:r>
                      <a:endParaRPr lang="en-US" sz="1200" b="1" dirty="0"/>
                    </a:p>
                  </a:txBody>
                  <a:tcPr marL="41030" marR="41030" marT="20515" marB="20515"/>
                </a:tc>
                <a:tc>
                  <a:txBody>
                    <a:bodyPr/>
                    <a:lstStyle/>
                    <a:p>
                      <a:pPr algn="ctr"/>
                      <a:r>
                        <a:rPr lang="en-US" sz="1200" b="1" dirty="0" smtClean="0"/>
                        <a:t>4</a:t>
                      </a:r>
                      <a:endParaRPr lang="en-US" sz="1200" b="1" dirty="0"/>
                    </a:p>
                  </a:txBody>
                  <a:tcPr marL="41030" marR="41030" marT="20515" marB="20515"/>
                </a:tc>
                <a:extLst>
                  <a:ext uri="{0D108BD9-81ED-4DB2-BD59-A6C34878D82A}">
                    <a16:rowId xmlns="" xmlns:a16="http://schemas.microsoft.com/office/drawing/2014/main" val="10007"/>
                  </a:ext>
                </a:extLst>
              </a:tr>
              <a:tr h="240818">
                <a:tc>
                  <a:txBody>
                    <a:bodyPr/>
                    <a:lstStyle/>
                    <a:p>
                      <a:pPr algn="ctr"/>
                      <a:r>
                        <a:rPr lang="en-US" sz="1200" b="1" dirty="0" smtClean="0"/>
                        <a:t>8</a:t>
                      </a:r>
                      <a:endParaRPr lang="en-US" sz="1200" b="1" dirty="0"/>
                    </a:p>
                  </a:txBody>
                  <a:tcPr marL="41030" marR="41030" marT="20515" marB="20515"/>
                </a:tc>
                <a:tc>
                  <a:txBody>
                    <a:bodyPr/>
                    <a:lstStyle/>
                    <a:p>
                      <a:r>
                        <a:rPr lang="en-US" sz="1200" b="1" dirty="0" smtClean="0"/>
                        <a:t>90</a:t>
                      </a:r>
                      <a:endParaRPr lang="en-US" sz="1200" b="1" dirty="0"/>
                    </a:p>
                  </a:txBody>
                  <a:tcPr marL="41030" marR="41030" marT="20515" marB="20515"/>
                </a:tc>
                <a:tc>
                  <a:txBody>
                    <a:bodyPr/>
                    <a:lstStyle/>
                    <a:p>
                      <a:pPr algn="ctr"/>
                      <a:r>
                        <a:rPr lang="en-US" sz="1200" b="1" dirty="0" smtClean="0"/>
                        <a:t>Surface</a:t>
                      </a:r>
                      <a:endParaRPr lang="en-US" sz="1200" b="1" dirty="0"/>
                    </a:p>
                  </a:txBody>
                  <a:tcPr marL="41030" marR="41030" marT="20515" marB="20515"/>
                </a:tc>
                <a:extLst>
                  <a:ext uri="{0D108BD9-81ED-4DB2-BD59-A6C34878D82A}">
                    <a16:rowId xmlns="" xmlns:a16="http://schemas.microsoft.com/office/drawing/2014/main" val="10008"/>
                  </a:ext>
                </a:extLst>
              </a:tr>
              <a:tr h="240818">
                <a:tc>
                  <a:txBody>
                    <a:bodyPr/>
                    <a:lstStyle/>
                    <a:p>
                      <a:pPr algn="ctr"/>
                      <a:r>
                        <a:rPr lang="en-US" sz="1200" b="1" dirty="0" smtClean="0"/>
                        <a:t>9</a:t>
                      </a:r>
                      <a:endParaRPr lang="en-US" sz="1200" b="1" dirty="0"/>
                    </a:p>
                  </a:txBody>
                  <a:tcPr marL="41030" marR="41030" marT="20515" marB="20515"/>
                </a:tc>
                <a:tc>
                  <a:txBody>
                    <a:bodyPr/>
                    <a:lstStyle/>
                    <a:p>
                      <a:r>
                        <a:rPr lang="en-US" sz="1200" b="1" dirty="0" smtClean="0"/>
                        <a:t>90</a:t>
                      </a:r>
                      <a:endParaRPr lang="en-US" sz="1200" b="1" dirty="0"/>
                    </a:p>
                  </a:txBody>
                  <a:tcPr marL="41030" marR="41030" marT="20515" marB="20515"/>
                </a:tc>
                <a:tc>
                  <a:txBody>
                    <a:bodyPr/>
                    <a:lstStyle/>
                    <a:p>
                      <a:pPr algn="ctr"/>
                      <a:r>
                        <a:rPr lang="en-US" sz="1200" b="1" dirty="0" smtClean="0"/>
                        <a:t>2</a:t>
                      </a:r>
                      <a:endParaRPr lang="en-US" sz="1200" b="1" dirty="0"/>
                    </a:p>
                  </a:txBody>
                  <a:tcPr marL="41030" marR="41030" marT="20515" marB="20515"/>
                </a:tc>
                <a:extLst>
                  <a:ext uri="{0D108BD9-81ED-4DB2-BD59-A6C34878D82A}">
                    <a16:rowId xmlns="" xmlns:a16="http://schemas.microsoft.com/office/drawing/2014/main" val="10009"/>
                  </a:ext>
                </a:extLst>
              </a:tr>
              <a:tr h="240818">
                <a:tc>
                  <a:txBody>
                    <a:bodyPr/>
                    <a:lstStyle/>
                    <a:p>
                      <a:pPr algn="ctr"/>
                      <a:r>
                        <a:rPr lang="en-US" sz="1200" b="1" dirty="0" smtClean="0"/>
                        <a:t>10</a:t>
                      </a:r>
                      <a:endParaRPr lang="en-US" sz="1200" b="1" dirty="0"/>
                    </a:p>
                  </a:txBody>
                  <a:tcPr marL="41030" marR="41030" marT="20515" marB="20515"/>
                </a:tc>
                <a:tc>
                  <a:txBody>
                    <a:bodyPr/>
                    <a:lstStyle/>
                    <a:p>
                      <a:r>
                        <a:rPr lang="en-US" sz="1200" b="1" dirty="0" smtClean="0"/>
                        <a:t>90</a:t>
                      </a:r>
                      <a:endParaRPr lang="en-US" sz="1200" b="1" dirty="0"/>
                    </a:p>
                  </a:txBody>
                  <a:tcPr marL="41030" marR="41030" marT="20515" marB="20515"/>
                </a:tc>
                <a:tc>
                  <a:txBody>
                    <a:bodyPr/>
                    <a:lstStyle/>
                    <a:p>
                      <a:pPr algn="ctr"/>
                      <a:r>
                        <a:rPr lang="en-US" sz="1200" b="1" dirty="0" smtClean="0"/>
                        <a:t>4</a:t>
                      </a:r>
                      <a:endParaRPr lang="en-US" sz="1200" b="1" dirty="0"/>
                    </a:p>
                  </a:txBody>
                  <a:tcPr marL="41030" marR="41030" marT="20515" marB="20515"/>
                </a:tc>
                <a:extLst>
                  <a:ext uri="{0D108BD9-81ED-4DB2-BD59-A6C34878D82A}">
                    <a16:rowId xmlns="" xmlns:a16="http://schemas.microsoft.com/office/drawing/2014/main" val="10010"/>
                  </a:ext>
                </a:extLst>
              </a:tr>
              <a:tr h="240818">
                <a:tc>
                  <a:txBody>
                    <a:bodyPr/>
                    <a:lstStyle/>
                    <a:p>
                      <a:pPr algn="ctr"/>
                      <a:r>
                        <a:rPr lang="en-US" sz="1200" b="1" dirty="0" smtClean="0"/>
                        <a:t>11</a:t>
                      </a:r>
                      <a:endParaRPr lang="en-US" sz="1200" b="1" dirty="0"/>
                    </a:p>
                  </a:txBody>
                  <a:tcPr marL="41030" marR="41030" marT="20515" marB="20515"/>
                </a:tc>
                <a:tc>
                  <a:txBody>
                    <a:bodyPr/>
                    <a:lstStyle/>
                    <a:p>
                      <a:r>
                        <a:rPr lang="en-US" sz="1200" b="1" dirty="0" smtClean="0"/>
                        <a:t>120</a:t>
                      </a:r>
                      <a:endParaRPr lang="en-US" sz="1200" b="1" dirty="0"/>
                    </a:p>
                  </a:txBody>
                  <a:tcPr marL="41030" marR="41030" marT="20515" marB="20515"/>
                </a:tc>
                <a:tc>
                  <a:txBody>
                    <a:bodyPr/>
                    <a:lstStyle/>
                    <a:p>
                      <a:pPr algn="ctr"/>
                      <a:r>
                        <a:rPr lang="en-US" sz="1200" b="1" dirty="0" smtClean="0"/>
                        <a:t>Surface</a:t>
                      </a:r>
                      <a:endParaRPr lang="en-US" sz="1200" b="1" dirty="0"/>
                    </a:p>
                  </a:txBody>
                  <a:tcPr marL="41030" marR="41030" marT="20515" marB="20515"/>
                </a:tc>
                <a:extLst>
                  <a:ext uri="{0D108BD9-81ED-4DB2-BD59-A6C34878D82A}">
                    <a16:rowId xmlns="" xmlns:a16="http://schemas.microsoft.com/office/drawing/2014/main" val="10011"/>
                  </a:ext>
                </a:extLst>
              </a:tr>
              <a:tr h="240818">
                <a:tc>
                  <a:txBody>
                    <a:bodyPr/>
                    <a:lstStyle/>
                    <a:p>
                      <a:pPr algn="ctr"/>
                      <a:r>
                        <a:rPr lang="en-US" sz="1200" b="1" dirty="0" smtClean="0"/>
                        <a:t>12</a:t>
                      </a:r>
                      <a:endParaRPr lang="en-US" sz="1200" b="1" dirty="0"/>
                    </a:p>
                  </a:txBody>
                  <a:tcPr marL="41030" marR="41030" marT="20515" marB="20515"/>
                </a:tc>
                <a:tc>
                  <a:txBody>
                    <a:bodyPr/>
                    <a:lstStyle/>
                    <a:p>
                      <a:r>
                        <a:rPr lang="en-US" sz="1200" b="1" dirty="0" smtClean="0"/>
                        <a:t>120</a:t>
                      </a:r>
                      <a:endParaRPr lang="en-US" sz="1200" b="1" dirty="0"/>
                    </a:p>
                  </a:txBody>
                  <a:tcPr marL="41030" marR="41030" marT="20515" marB="20515"/>
                </a:tc>
                <a:tc>
                  <a:txBody>
                    <a:bodyPr/>
                    <a:lstStyle/>
                    <a:p>
                      <a:pPr algn="ctr"/>
                      <a:r>
                        <a:rPr lang="en-US" sz="1200" b="1" dirty="0" smtClean="0"/>
                        <a:t>2</a:t>
                      </a:r>
                      <a:endParaRPr lang="en-US" sz="1200" b="1" dirty="0"/>
                    </a:p>
                  </a:txBody>
                  <a:tcPr marL="41030" marR="41030" marT="20515" marB="20515"/>
                </a:tc>
                <a:extLst>
                  <a:ext uri="{0D108BD9-81ED-4DB2-BD59-A6C34878D82A}">
                    <a16:rowId xmlns="" xmlns:a16="http://schemas.microsoft.com/office/drawing/2014/main" val="10012"/>
                  </a:ext>
                </a:extLst>
              </a:tr>
              <a:tr h="240818">
                <a:tc>
                  <a:txBody>
                    <a:bodyPr/>
                    <a:lstStyle/>
                    <a:p>
                      <a:pPr algn="ctr"/>
                      <a:r>
                        <a:rPr lang="en-US" sz="1200" b="1" dirty="0" smtClean="0"/>
                        <a:t>13</a:t>
                      </a:r>
                      <a:endParaRPr lang="en-US" sz="1200" b="1" dirty="0"/>
                    </a:p>
                  </a:txBody>
                  <a:tcPr marL="41030" marR="41030" marT="20515" marB="20515"/>
                </a:tc>
                <a:tc>
                  <a:txBody>
                    <a:bodyPr/>
                    <a:lstStyle/>
                    <a:p>
                      <a:r>
                        <a:rPr lang="en-US" sz="1200" b="1" dirty="0" smtClean="0"/>
                        <a:t>120</a:t>
                      </a:r>
                      <a:endParaRPr lang="en-US" sz="1200" b="1" dirty="0"/>
                    </a:p>
                  </a:txBody>
                  <a:tcPr marL="41030" marR="41030" marT="20515" marB="20515"/>
                </a:tc>
                <a:tc>
                  <a:txBody>
                    <a:bodyPr/>
                    <a:lstStyle/>
                    <a:p>
                      <a:pPr algn="ctr"/>
                      <a:r>
                        <a:rPr lang="en-US" sz="1200" b="1" dirty="0" smtClean="0"/>
                        <a:t>4</a:t>
                      </a:r>
                      <a:endParaRPr lang="en-US" sz="1200" b="1" dirty="0"/>
                    </a:p>
                  </a:txBody>
                  <a:tcPr marL="41030" marR="41030" marT="20515" marB="20515"/>
                </a:tc>
                <a:extLst>
                  <a:ext uri="{0D108BD9-81ED-4DB2-BD59-A6C34878D82A}">
                    <a16:rowId xmlns="" xmlns:a16="http://schemas.microsoft.com/office/drawing/2014/main" val="10013"/>
                  </a:ext>
                </a:extLst>
              </a:tr>
            </a:tbl>
          </a:graphicData>
        </a:graphic>
      </p:graphicFrame>
      <p:pic>
        <p:nvPicPr>
          <p:cNvPr id="2" name="Picture 1"/>
          <p:cNvPicPr>
            <a:picLocks noChangeAspect="1"/>
          </p:cNvPicPr>
          <p:nvPr/>
        </p:nvPicPr>
        <p:blipFill>
          <a:blip r:embed="rId7"/>
          <a:stretch>
            <a:fillRect/>
          </a:stretch>
        </p:blipFill>
        <p:spPr>
          <a:xfrm>
            <a:off x="8210854" y="4594452"/>
            <a:ext cx="842897" cy="1212801"/>
          </a:xfrm>
          <a:prstGeom prst="rect">
            <a:avLst/>
          </a:prstGeom>
        </p:spPr>
      </p:pic>
      <p:sp>
        <p:nvSpPr>
          <p:cNvPr id="9" name="Rectangle 8"/>
          <p:cNvSpPr/>
          <p:nvPr/>
        </p:nvSpPr>
        <p:spPr>
          <a:xfrm>
            <a:off x="7323838" y="5757982"/>
            <a:ext cx="1870192" cy="300082"/>
          </a:xfrm>
          <a:prstGeom prst="rect">
            <a:avLst/>
          </a:prstGeom>
        </p:spPr>
        <p:txBody>
          <a:bodyPr wrap="none">
            <a:spAutoFit/>
          </a:bodyPr>
          <a:lstStyle/>
          <a:p>
            <a:r>
              <a:rPr lang="en-US" sz="1350" dirty="0"/>
              <a:t>Ryan Bryant-Schlobohm</a:t>
            </a:r>
          </a:p>
        </p:txBody>
      </p:sp>
      <p:sp>
        <p:nvSpPr>
          <p:cNvPr id="12" name="TextBox 11"/>
          <p:cNvSpPr txBox="1"/>
          <p:nvPr/>
        </p:nvSpPr>
        <p:spPr>
          <a:xfrm>
            <a:off x="1962556" y="952095"/>
            <a:ext cx="34289" cy="300082"/>
          </a:xfrm>
          <a:prstGeom prst="rect">
            <a:avLst/>
          </a:prstGeom>
          <a:noFill/>
        </p:spPr>
        <p:txBody>
          <a:bodyPr wrap="square" rtlCol="0">
            <a:spAutoFit/>
          </a:bodyPr>
          <a:lstStyle/>
          <a:p>
            <a:endParaRPr lang="en-US" sz="1350" dirty="0"/>
          </a:p>
        </p:txBody>
      </p:sp>
      <p:sp>
        <p:nvSpPr>
          <p:cNvPr id="13" name="TextBox 12"/>
          <p:cNvSpPr txBox="1"/>
          <p:nvPr/>
        </p:nvSpPr>
        <p:spPr>
          <a:xfrm>
            <a:off x="2064696" y="857250"/>
            <a:ext cx="5552217" cy="323165"/>
          </a:xfrm>
          <a:prstGeom prst="rect">
            <a:avLst/>
          </a:prstGeom>
          <a:noFill/>
        </p:spPr>
        <p:txBody>
          <a:bodyPr wrap="square" rtlCol="0">
            <a:spAutoFit/>
          </a:bodyPr>
          <a:lstStyle/>
          <a:p>
            <a:r>
              <a:rPr lang="en-US" sz="1500" b="1" dirty="0">
                <a:solidFill>
                  <a:schemeClr val="bg1"/>
                </a:solidFill>
                <a:latin typeface="+mj-lt"/>
              </a:rPr>
              <a:t>Evaluation of Midseason UAN Application Depth in Winter Wheat</a:t>
            </a:r>
          </a:p>
        </p:txBody>
      </p:sp>
    </p:spTree>
    <p:extLst>
      <p:ext uri="{BB962C8B-B14F-4D97-AF65-F5344CB8AC3E}">
        <p14:creationId xmlns:p14="http://schemas.microsoft.com/office/powerpoint/2010/main" val="1493712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12" y="3324931"/>
            <a:ext cx="3538988" cy="1784069"/>
          </a:xfrm>
          <a:prstGeom prst="rect">
            <a:avLst/>
          </a:prstGeom>
        </p:spPr>
      </p:pic>
      <p:grpSp>
        <p:nvGrpSpPr>
          <p:cNvPr id="11" name="Group 10"/>
          <p:cNvGrpSpPr/>
          <p:nvPr/>
        </p:nvGrpSpPr>
        <p:grpSpPr>
          <a:xfrm>
            <a:off x="1" y="834794"/>
            <a:ext cx="9143999" cy="1419225"/>
            <a:chOff x="-9407" y="-5621"/>
            <a:chExt cx="9153407" cy="1042131"/>
          </a:xfrm>
        </p:grpSpPr>
        <p:sp>
          <p:nvSpPr>
            <p:cNvPr id="13" name="Rectangle 12"/>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16" name="Rectangle 15"/>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7" name="Rectangle 16"/>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8" name="Isosceles Triangle 17"/>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9" name="Picture 2" descr="research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a:xfrm>
            <a:off x="1300142" y="738191"/>
            <a:ext cx="8146405" cy="857250"/>
          </a:xfrm>
        </p:spPr>
        <p:txBody>
          <a:bodyPr>
            <a:noAutofit/>
          </a:bodyPr>
          <a:lstStyle/>
          <a:p>
            <a:r>
              <a:rPr lang="pt-BR" sz="2100" b="1" dirty="0">
                <a:ln w="3175">
                  <a:noFill/>
                </a:ln>
                <a:solidFill>
                  <a:schemeClr val="bg1"/>
                </a:solidFill>
              </a:rPr>
              <a:t>Effect of Micronutrient Fertilizers on Winter Wheat Grain Yield</a:t>
            </a:r>
            <a:endParaRPr lang="en-US" sz="2100" dirty="0">
              <a:solidFill>
                <a:schemeClr val="bg1"/>
              </a:solidFill>
            </a:endParaRPr>
          </a:p>
        </p:txBody>
      </p:sp>
      <p:sp>
        <p:nvSpPr>
          <p:cNvPr id="6" name="Content Placeholder 5"/>
          <p:cNvSpPr>
            <a:spLocks noGrp="1"/>
          </p:cNvSpPr>
          <p:nvPr>
            <p:ph sz="half" idx="1"/>
          </p:nvPr>
        </p:nvSpPr>
        <p:spPr>
          <a:xfrm>
            <a:off x="544919" y="1989452"/>
            <a:ext cx="3421432" cy="1780322"/>
          </a:xfrm>
        </p:spPr>
        <p:txBody>
          <a:bodyPr>
            <a:normAutofit/>
          </a:bodyPr>
          <a:lstStyle/>
          <a:p>
            <a:pPr marL="0" indent="0">
              <a:lnSpc>
                <a:spcPct val="107000"/>
              </a:lnSpc>
              <a:spcAft>
                <a:spcPts val="600"/>
              </a:spcAft>
              <a:buNone/>
            </a:pPr>
            <a:r>
              <a:rPr lang="en-US" sz="1800" b="1" dirty="0">
                <a:ea typeface="Calibri" panose="020F0502020204030204" pitchFamily="34" charset="0"/>
                <a:cs typeface="Times New Roman" panose="02020603050405020304" pitchFamily="18" charset="0"/>
              </a:rPr>
              <a:t>Objective: </a:t>
            </a:r>
            <a:r>
              <a:rPr lang="en-US" sz="1800" dirty="0">
                <a:ea typeface="Calibri" panose="020F0502020204030204" pitchFamily="34" charset="0"/>
                <a:cs typeface="Times New Roman" panose="02020603050405020304" pitchFamily="18" charset="0"/>
              </a:rPr>
              <a:t> Evaluate micronutrient fertilization in winter wheat, combined with tillage and method of application.</a:t>
            </a:r>
          </a:p>
          <a:p>
            <a:pPr marL="0" indent="0">
              <a:buNone/>
            </a:pPr>
            <a:endParaRPr lang="en-US" dirty="0"/>
          </a:p>
        </p:txBody>
      </p:sp>
      <p:sp>
        <p:nvSpPr>
          <p:cNvPr id="10" name="TextBox 9"/>
          <p:cNvSpPr txBox="1"/>
          <p:nvPr/>
        </p:nvSpPr>
        <p:spPr>
          <a:xfrm>
            <a:off x="164551" y="5170215"/>
            <a:ext cx="3506921" cy="461665"/>
          </a:xfrm>
          <a:prstGeom prst="rect">
            <a:avLst/>
          </a:prstGeom>
          <a:noFill/>
        </p:spPr>
        <p:txBody>
          <a:bodyPr wrap="square" rtlCol="0">
            <a:spAutoFit/>
          </a:bodyPr>
          <a:lstStyle/>
          <a:p>
            <a:r>
              <a:rPr lang="en-US" sz="1200" dirty="0"/>
              <a:t>Figure 1. Great Plains no-till drill adapted with CO</a:t>
            </a:r>
            <a:r>
              <a:rPr lang="en-US" sz="1200" baseline="-25000" dirty="0"/>
              <a:t>2</a:t>
            </a:r>
            <a:r>
              <a:rPr lang="en-US" sz="1200" dirty="0"/>
              <a:t> system for liquid fertilizer.</a:t>
            </a:r>
          </a:p>
        </p:txBody>
      </p:sp>
      <p:sp>
        <p:nvSpPr>
          <p:cNvPr id="12" name="Rectangle 11"/>
          <p:cNvSpPr/>
          <p:nvPr/>
        </p:nvSpPr>
        <p:spPr>
          <a:xfrm>
            <a:off x="4160802" y="1843512"/>
            <a:ext cx="3926620" cy="461665"/>
          </a:xfrm>
          <a:prstGeom prst="rect">
            <a:avLst/>
          </a:prstGeom>
        </p:spPr>
        <p:txBody>
          <a:bodyPr wrap="square">
            <a:spAutoFit/>
          </a:bodyPr>
          <a:lstStyle/>
          <a:p>
            <a:pPr algn="ctr"/>
            <a:r>
              <a:rPr lang="en-US" sz="1200" dirty="0"/>
              <a:t>Table 1. Mean wheat grain yields in </a:t>
            </a:r>
            <a:r>
              <a:rPr lang="en-US" sz="1200" dirty="0" err="1"/>
              <a:t>bu</a:t>
            </a:r>
            <a:r>
              <a:rPr lang="en-US" sz="1200" dirty="0"/>
              <a:t>/ac for growing season 2014-15.</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179" y="4798129"/>
            <a:ext cx="835822" cy="120262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38181742"/>
              </p:ext>
            </p:extLst>
          </p:nvPr>
        </p:nvGraphicFramePr>
        <p:xfrm>
          <a:off x="4160801" y="2250182"/>
          <a:ext cx="4001891" cy="2714541"/>
        </p:xfrm>
        <a:graphic>
          <a:graphicData uri="http://schemas.openxmlformats.org/drawingml/2006/table">
            <a:tbl>
              <a:tblPr firstRow="1" firstCol="1" bandRow="1">
                <a:tableStyleId>{5940675A-B579-460E-94D1-54222C63F5DA}</a:tableStyleId>
              </a:tblPr>
              <a:tblGrid>
                <a:gridCol w="1333964">
                  <a:extLst>
                    <a:ext uri="{9D8B030D-6E8A-4147-A177-3AD203B41FA5}">
                      <a16:colId xmlns="" xmlns:a16="http://schemas.microsoft.com/office/drawing/2014/main" val="902125291"/>
                    </a:ext>
                  </a:extLst>
                </a:gridCol>
                <a:gridCol w="1333964">
                  <a:extLst>
                    <a:ext uri="{9D8B030D-6E8A-4147-A177-3AD203B41FA5}">
                      <a16:colId xmlns="" xmlns:a16="http://schemas.microsoft.com/office/drawing/2014/main" val="723577196"/>
                    </a:ext>
                  </a:extLst>
                </a:gridCol>
                <a:gridCol w="1333964">
                  <a:extLst>
                    <a:ext uri="{9D8B030D-6E8A-4147-A177-3AD203B41FA5}">
                      <a16:colId xmlns="" xmlns:a16="http://schemas.microsoft.com/office/drawing/2014/main" val="408779648"/>
                    </a:ext>
                  </a:extLst>
                </a:gridCol>
              </a:tblGrid>
              <a:tr h="308022">
                <a:tc rowSpan="2">
                  <a:txBody>
                    <a:bodyPr/>
                    <a:lstStyle/>
                    <a:p>
                      <a:pPr marL="0" marR="0">
                        <a:lnSpc>
                          <a:spcPct val="107000"/>
                        </a:lnSpc>
                        <a:spcBef>
                          <a:spcPts val="0"/>
                        </a:spcBef>
                        <a:spcAft>
                          <a:spcPts val="0"/>
                        </a:spcAft>
                      </a:pPr>
                      <a:r>
                        <a:rPr lang="en-US" sz="1200" dirty="0">
                          <a:effectLst/>
                        </a:rPr>
                        <a:t>Treatments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gridSpan="2">
                  <a:txBody>
                    <a:bodyPr/>
                    <a:lstStyle/>
                    <a:p>
                      <a:pPr marL="0" marR="0" algn="ctr">
                        <a:lnSpc>
                          <a:spcPct val="107000"/>
                        </a:lnSpc>
                        <a:spcBef>
                          <a:spcPts val="0"/>
                        </a:spcBef>
                        <a:spcAft>
                          <a:spcPts val="0"/>
                        </a:spcAft>
                      </a:pPr>
                      <a:r>
                        <a:rPr lang="en-US" sz="1200" dirty="0" smtClean="0">
                          <a:effectLst/>
                        </a:rPr>
                        <a:t>Yields </a:t>
                      </a:r>
                      <a:r>
                        <a:rPr lang="en-US" sz="1200" dirty="0">
                          <a:effectLst/>
                        </a:rPr>
                        <a:t>(</a:t>
                      </a:r>
                      <a:r>
                        <a:rPr lang="en-US" sz="1200" dirty="0" err="1">
                          <a:effectLst/>
                        </a:rPr>
                        <a:t>bu</a:t>
                      </a:r>
                      <a:r>
                        <a:rPr lang="en-US" sz="1200" dirty="0">
                          <a:effectLst/>
                        </a:rPr>
                        <a:t>/ac</a:t>
                      </a:r>
                      <a:r>
                        <a:rPr lang="en-US" sz="1200" dirty="0" smtClean="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 xmlns:a16="http://schemas.microsoft.com/office/drawing/2014/main" val="3361701655"/>
                  </a:ext>
                </a:extLst>
              </a:tr>
              <a:tr h="200543">
                <a:tc vMerge="1">
                  <a:txBody>
                    <a:bodyPr/>
                    <a:lstStyle/>
                    <a:p>
                      <a:endParaRPr lang="en-US"/>
                    </a:p>
                  </a:txBody>
                  <a:tcPr/>
                </a:tc>
                <a:tc>
                  <a:txBody>
                    <a:bodyPr/>
                    <a:lstStyle/>
                    <a:p>
                      <a:pPr marL="0" marR="0" algn="ctr">
                        <a:lnSpc>
                          <a:spcPct val="107000"/>
                        </a:lnSpc>
                        <a:spcBef>
                          <a:spcPts val="0"/>
                        </a:spcBef>
                        <a:spcAft>
                          <a:spcPts val="0"/>
                        </a:spcAft>
                      </a:pPr>
                      <a:r>
                        <a:rPr lang="en-US" sz="1200">
                          <a:effectLst/>
                        </a:rPr>
                        <a:t>Perkins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LCB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868642745"/>
                  </a:ext>
                </a:extLst>
              </a:tr>
              <a:tr h="200543">
                <a:tc>
                  <a:txBody>
                    <a:bodyPr/>
                    <a:lstStyle/>
                    <a:p>
                      <a:pPr marL="0" marR="0">
                        <a:lnSpc>
                          <a:spcPct val="107000"/>
                        </a:lnSpc>
                        <a:spcBef>
                          <a:spcPts val="0"/>
                        </a:spcBef>
                        <a:spcAft>
                          <a:spcPts val="0"/>
                        </a:spcAft>
                      </a:pPr>
                      <a:r>
                        <a:rPr lang="en-US" sz="1200" dirty="0">
                          <a:effectLst/>
                        </a:rPr>
                        <a:t>Check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smtClean="0">
                          <a:effectLst/>
                        </a:rPr>
                        <a:t>40.149*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smtClean="0">
                          <a:effectLst/>
                        </a:rPr>
                        <a:t>37.175*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94533658"/>
                  </a:ext>
                </a:extLst>
              </a:tr>
              <a:tr h="200543">
                <a:tc>
                  <a:txBody>
                    <a:bodyPr/>
                    <a:lstStyle/>
                    <a:p>
                      <a:pPr marL="0" marR="0">
                        <a:lnSpc>
                          <a:spcPct val="107000"/>
                        </a:lnSpc>
                        <a:spcBef>
                          <a:spcPts val="0"/>
                        </a:spcBef>
                        <a:spcAft>
                          <a:spcPts val="0"/>
                        </a:spcAft>
                      </a:pPr>
                      <a:r>
                        <a:rPr lang="en-US" sz="1200" dirty="0">
                          <a:effectLst/>
                        </a:rPr>
                        <a:t>Check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47.584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43.123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080981111"/>
                  </a:ext>
                </a:extLst>
              </a:tr>
              <a:tr h="200543">
                <a:tc>
                  <a:txBody>
                    <a:bodyPr/>
                    <a:lstStyle/>
                    <a:p>
                      <a:pPr marL="0" marR="0">
                        <a:lnSpc>
                          <a:spcPct val="107000"/>
                        </a:lnSpc>
                        <a:spcBef>
                          <a:spcPts val="0"/>
                        </a:spcBef>
                        <a:spcAft>
                          <a:spcPts val="0"/>
                        </a:spcAft>
                      </a:pPr>
                      <a:r>
                        <a:rPr lang="en-US" sz="1200">
                          <a:effectLst/>
                        </a:rPr>
                        <a:t>Foliar Calcium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49.071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44.61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64488191"/>
                  </a:ext>
                </a:extLst>
              </a:tr>
              <a:tr h="200543">
                <a:tc>
                  <a:txBody>
                    <a:bodyPr/>
                    <a:lstStyle/>
                    <a:p>
                      <a:pPr marL="0" marR="0">
                        <a:lnSpc>
                          <a:spcPct val="107000"/>
                        </a:lnSpc>
                        <a:spcBef>
                          <a:spcPts val="0"/>
                        </a:spcBef>
                        <a:spcAft>
                          <a:spcPts val="0"/>
                        </a:spcAft>
                      </a:pPr>
                      <a:r>
                        <a:rPr lang="en-US" sz="1200" dirty="0">
                          <a:effectLst/>
                        </a:rPr>
                        <a:t>Soil Boron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44.61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40.149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507015330"/>
                  </a:ext>
                </a:extLst>
              </a:tr>
              <a:tr h="200543">
                <a:tc>
                  <a:txBody>
                    <a:bodyPr/>
                    <a:lstStyle/>
                    <a:p>
                      <a:pPr marL="0" marR="0">
                        <a:lnSpc>
                          <a:spcPct val="107000"/>
                        </a:lnSpc>
                        <a:spcBef>
                          <a:spcPts val="0"/>
                        </a:spcBef>
                        <a:spcAft>
                          <a:spcPts val="0"/>
                        </a:spcAft>
                      </a:pPr>
                      <a:r>
                        <a:rPr lang="en-US" sz="1200" dirty="0">
                          <a:effectLst/>
                        </a:rPr>
                        <a:t>Foliar Boron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43.123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40.149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492830778"/>
                  </a:ext>
                </a:extLst>
              </a:tr>
              <a:tr h="200543">
                <a:tc>
                  <a:txBody>
                    <a:bodyPr/>
                    <a:lstStyle/>
                    <a:p>
                      <a:pPr marL="0" marR="0">
                        <a:lnSpc>
                          <a:spcPct val="107000"/>
                        </a:lnSpc>
                        <a:spcBef>
                          <a:spcPts val="0"/>
                        </a:spcBef>
                        <a:spcAft>
                          <a:spcPts val="0"/>
                        </a:spcAft>
                      </a:pPr>
                      <a:r>
                        <a:rPr lang="en-US" sz="1200" dirty="0">
                          <a:effectLst/>
                        </a:rPr>
                        <a:t>Soil Chlorine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46.097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41.636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560811721"/>
                  </a:ext>
                </a:extLst>
              </a:tr>
              <a:tr h="200543">
                <a:tc>
                  <a:txBody>
                    <a:bodyPr/>
                    <a:lstStyle/>
                    <a:p>
                      <a:pPr marL="0" marR="0">
                        <a:lnSpc>
                          <a:spcPct val="107000"/>
                        </a:lnSpc>
                        <a:spcBef>
                          <a:spcPts val="0"/>
                        </a:spcBef>
                        <a:spcAft>
                          <a:spcPts val="0"/>
                        </a:spcAft>
                      </a:pPr>
                      <a:r>
                        <a:rPr lang="en-US" sz="1200" dirty="0">
                          <a:effectLst/>
                        </a:rPr>
                        <a:t>Foliar Chlorine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43.123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40.149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264279813"/>
                  </a:ext>
                </a:extLst>
              </a:tr>
              <a:tr h="200543">
                <a:tc>
                  <a:txBody>
                    <a:bodyPr/>
                    <a:lstStyle/>
                    <a:p>
                      <a:pPr marL="0" marR="0">
                        <a:lnSpc>
                          <a:spcPct val="107000"/>
                        </a:lnSpc>
                        <a:spcBef>
                          <a:spcPts val="0"/>
                        </a:spcBef>
                        <a:spcAft>
                          <a:spcPts val="0"/>
                        </a:spcAft>
                      </a:pPr>
                      <a:r>
                        <a:rPr lang="en-US" sz="1200">
                          <a:effectLst/>
                        </a:rPr>
                        <a:t>Soil Copper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44.61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40.149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864558178"/>
                  </a:ext>
                </a:extLst>
              </a:tr>
              <a:tr h="200543">
                <a:tc>
                  <a:txBody>
                    <a:bodyPr/>
                    <a:lstStyle/>
                    <a:p>
                      <a:pPr marL="0" marR="0">
                        <a:lnSpc>
                          <a:spcPct val="107000"/>
                        </a:lnSpc>
                        <a:spcBef>
                          <a:spcPts val="0"/>
                        </a:spcBef>
                        <a:spcAft>
                          <a:spcPts val="0"/>
                        </a:spcAft>
                      </a:pPr>
                      <a:r>
                        <a:rPr lang="en-US" sz="1200">
                          <a:effectLst/>
                        </a:rPr>
                        <a:t>Foliar Copper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52.045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47.584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426507284"/>
                  </a:ext>
                </a:extLst>
              </a:tr>
              <a:tr h="200543">
                <a:tc>
                  <a:txBody>
                    <a:bodyPr/>
                    <a:lstStyle/>
                    <a:p>
                      <a:pPr marL="0" marR="0">
                        <a:lnSpc>
                          <a:spcPct val="107000"/>
                        </a:lnSpc>
                        <a:spcBef>
                          <a:spcPts val="0"/>
                        </a:spcBef>
                        <a:spcAft>
                          <a:spcPts val="0"/>
                        </a:spcAft>
                      </a:pPr>
                      <a:r>
                        <a:rPr lang="en-US" sz="1200">
                          <a:effectLst/>
                        </a:rPr>
                        <a:t>Soil Zinc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a:effectLst/>
                        </a:rPr>
                        <a:t>46.097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41.636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451533177"/>
                  </a:ext>
                </a:extLst>
              </a:tr>
              <a:tr h="200543">
                <a:tc>
                  <a:txBody>
                    <a:bodyPr/>
                    <a:lstStyle/>
                    <a:p>
                      <a:pPr marL="0" marR="0">
                        <a:lnSpc>
                          <a:spcPct val="107000"/>
                        </a:lnSpc>
                        <a:spcBef>
                          <a:spcPts val="0"/>
                        </a:spcBef>
                        <a:spcAft>
                          <a:spcPts val="0"/>
                        </a:spcAft>
                      </a:pPr>
                      <a:r>
                        <a:rPr lang="en-US" sz="1200">
                          <a:effectLst/>
                        </a:rPr>
                        <a:t>Foliar Zinc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47.584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dirty="0">
                          <a:effectLst/>
                        </a:rPr>
                        <a:t>43.123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927180968"/>
                  </a:ext>
                </a:extLst>
              </a:tr>
            </a:tbl>
          </a:graphicData>
        </a:graphic>
      </p:graphicFrame>
      <p:sp>
        <p:nvSpPr>
          <p:cNvPr id="14" name="TextBox 13"/>
          <p:cNvSpPr txBox="1"/>
          <p:nvPr/>
        </p:nvSpPr>
        <p:spPr>
          <a:xfrm>
            <a:off x="6486365" y="5746835"/>
            <a:ext cx="1848966" cy="461665"/>
          </a:xfrm>
          <a:prstGeom prst="rect">
            <a:avLst/>
          </a:prstGeom>
          <a:noFill/>
        </p:spPr>
        <p:txBody>
          <a:bodyPr wrap="square" rtlCol="0">
            <a:spAutoFit/>
          </a:bodyPr>
          <a:lstStyle/>
          <a:p>
            <a:r>
              <a:rPr lang="en-US" sz="1200" dirty="0"/>
              <a:t>Bruno </a:t>
            </a:r>
            <a:r>
              <a:rPr lang="en-US" sz="1200" dirty="0" err="1"/>
              <a:t>Morandin</a:t>
            </a:r>
            <a:r>
              <a:rPr lang="en-US" sz="1200" dirty="0"/>
              <a:t> </a:t>
            </a:r>
            <a:r>
              <a:rPr lang="en-US" sz="1200" dirty="0" err="1"/>
              <a:t>Figueiredo</a:t>
            </a:r>
            <a:endParaRPr lang="en-US" sz="1200" dirty="0"/>
          </a:p>
        </p:txBody>
      </p:sp>
      <p:sp>
        <p:nvSpPr>
          <p:cNvPr id="15" name="TextBox 14"/>
          <p:cNvSpPr txBox="1"/>
          <p:nvPr/>
        </p:nvSpPr>
        <p:spPr>
          <a:xfrm>
            <a:off x="4416944" y="4999214"/>
            <a:ext cx="3489606" cy="461665"/>
          </a:xfrm>
          <a:prstGeom prst="rect">
            <a:avLst/>
          </a:prstGeom>
          <a:noFill/>
        </p:spPr>
        <p:txBody>
          <a:bodyPr wrap="square" rtlCol="0">
            <a:spAutoFit/>
          </a:bodyPr>
          <a:lstStyle/>
          <a:p>
            <a:r>
              <a:rPr lang="en-US" sz="1200" dirty="0"/>
              <a:t>* No significant differences at the 5 % probability level</a:t>
            </a:r>
          </a:p>
        </p:txBody>
      </p:sp>
      <p:sp>
        <p:nvSpPr>
          <p:cNvPr id="2" name="Rectangle 1"/>
          <p:cNvSpPr/>
          <p:nvPr/>
        </p:nvSpPr>
        <p:spPr>
          <a:xfrm>
            <a:off x="3771900" y="1465172"/>
            <a:ext cx="2132892" cy="300082"/>
          </a:xfrm>
          <a:prstGeom prst="rect">
            <a:avLst/>
          </a:prstGeom>
        </p:spPr>
        <p:txBody>
          <a:bodyPr wrap="none">
            <a:spAutoFit/>
          </a:bodyPr>
          <a:lstStyle/>
          <a:p>
            <a:r>
              <a:rPr lang="en-US" sz="1350" dirty="0"/>
              <a:t>Bruno </a:t>
            </a:r>
            <a:r>
              <a:rPr lang="en-US" sz="1350" dirty="0" err="1"/>
              <a:t>Morandin</a:t>
            </a:r>
            <a:r>
              <a:rPr lang="en-US" sz="1350" dirty="0"/>
              <a:t> </a:t>
            </a:r>
            <a:r>
              <a:rPr lang="en-US" sz="1350" dirty="0" err="1"/>
              <a:t>Figueiredo</a:t>
            </a:r>
            <a:endParaRPr lang="en-US" sz="1350" dirty="0"/>
          </a:p>
        </p:txBody>
      </p:sp>
    </p:spTree>
    <p:extLst>
      <p:ext uri="{BB962C8B-B14F-4D97-AF65-F5344CB8AC3E}">
        <p14:creationId xmlns:p14="http://schemas.microsoft.com/office/powerpoint/2010/main" val="3378729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78902" y="3381720"/>
            <a:ext cx="2927048" cy="2195286"/>
          </a:xfrm>
          <a:prstGeom prst="rect">
            <a:avLst/>
          </a:prstGeom>
        </p:spPr>
      </p:pic>
      <p:sp>
        <p:nvSpPr>
          <p:cNvPr id="7" name="TextBox 6"/>
          <p:cNvSpPr txBox="1"/>
          <p:nvPr/>
        </p:nvSpPr>
        <p:spPr>
          <a:xfrm>
            <a:off x="6564643" y="5650378"/>
            <a:ext cx="3324278" cy="300082"/>
          </a:xfrm>
          <a:prstGeom prst="rect">
            <a:avLst/>
          </a:prstGeom>
          <a:noFill/>
        </p:spPr>
        <p:txBody>
          <a:bodyPr wrap="square" rtlCol="0">
            <a:spAutoFit/>
          </a:bodyPr>
          <a:lstStyle/>
          <a:p>
            <a:r>
              <a:rPr lang="en-US" sz="1350" dirty="0"/>
              <a:t>Mariana Ramos Del Corso</a:t>
            </a:r>
          </a:p>
        </p:txBody>
      </p:sp>
      <p:sp>
        <p:nvSpPr>
          <p:cNvPr id="2" name="Rectangle 1"/>
          <p:cNvSpPr/>
          <p:nvPr/>
        </p:nvSpPr>
        <p:spPr>
          <a:xfrm>
            <a:off x="4106918" y="1953303"/>
            <a:ext cx="4520402" cy="1384995"/>
          </a:xfrm>
          <a:prstGeom prst="rect">
            <a:avLst/>
          </a:prstGeom>
          <a:ln>
            <a:noFill/>
          </a:ln>
        </p:spPr>
        <p:txBody>
          <a:bodyPr wrap="square">
            <a:spAutoFit/>
          </a:bodyPr>
          <a:lstStyle/>
          <a:p>
            <a:pPr lvl="1" algn="ctr"/>
            <a:r>
              <a:rPr lang="en-US" sz="2100" b="1" dirty="0"/>
              <a:t>Objective: </a:t>
            </a:r>
            <a:r>
              <a:rPr lang="en-US" sz="2100" dirty="0"/>
              <a:t>Determine the amount of UAN that can be applied in foliar form for optimizing yield and grain protein</a:t>
            </a:r>
          </a:p>
        </p:txBody>
      </p:sp>
      <p:graphicFrame>
        <p:nvGraphicFramePr>
          <p:cNvPr id="5" name="Table 4"/>
          <p:cNvGraphicFramePr>
            <a:graphicFrameLocks noGrp="1"/>
          </p:cNvGraphicFramePr>
          <p:nvPr>
            <p:extLst>
              <p:ext uri="{D42A27DB-BD31-4B8C-83A1-F6EECF244321}">
                <p14:modId xmlns:p14="http://schemas.microsoft.com/office/powerpoint/2010/main" val="2249602600"/>
              </p:ext>
            </p:extLst>
          </p:nvPr>
        </p:nvGraphicFramePr>
        <p:xfrm>
          <a:off x="442456" y="2424036"/>
          <a:ext cx="3519524" cy="3227639"/>
        </p:xfrm>
        <a:graphic>
          <a:graphicData uri="http://schemas.openxmlformats.org/drawingml/2006/table">
            <a:tbl>
              <a:tblPr>
                <a:tableStyleId>{2D5ABB26-0587-4C30-8999-92F81FD0307C}</a:tableStyleId>
              </a:tblPr>
              <a:tblGrid>
                <a:gridCol w="719903">
                  <a:extLst>
                    <a:ext uri="{9D8B030D-6E8A-4147-A177-3AD203B41FA5}">
                      <a16:colId xmlns="" xmlns:a16="http://schemas.microsoft.com/office/drawing/2014/main" val="20000"/>
                    </a:ext>
                  </a:extLst>
                </a:gridCol>
                <a:gridCol w="959870">
                  <a:extLst>
                    <a:ext uri="{9D8B030D-6E8A-4147-A177-3AD203B41FA5}">
                      <a16:colId xmlns="" xmlns:a16="http://schemas.microsoft.com/office/drawing/2014/main" val="20001"/>
                    </a:ext>
                  </a:extLst>
                </a:gridCol>
                <a:gridCol w="679908">
                  <a:extLst>
                    <a:ext uri="{9D8B030D-6E8A-4147-A177-3AD203B41FA5}">
                      <a16:colId xmlns="" xmlns:a16="http://schemas.microsoft.com/office/drawing/2014/main" val="20002"/>
                    </a:ext>
                  </a:extLst>
                </a:gridCol>
                <a:gridCol w="1159843">
                  <a:extLst>
                    <a:ext uri="{9D8B030D-6E8A-4147-A177-3AD203B41FA5}">
                      <a16:colId xmlns="" xmlns:a16="http://schemas.microsoft.com/office/drawing/2014/main" val="20003"/>
                    </a:ext>
                  </a:extLst>
                </a:gridCol>
              </a:tblGrid>
              <a:tr h="537940">
                <a:tc>
                  <a:txBody>
                    <a:bodyPr/>
                    <a:lstStyle/>
                    <a:p>
                      <a:pPr algn="ctr" fontAlgn="b"/>
                      <a:r>
                        <a:rPr lang="en-US" sz="1200" u="none" strike="noStrike" dirty="0" smtClean="0">
                          <a:effectLst/>
                        </a:rPr>
                        <a:t>Treat.</a:t>
                      </a:r>
                      <a:endParaRPr lang="en-US" sz="12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UAN (Ib N/ac) </a:t>
                      </a:r>
                      <a:endParaRPr lang="en-US" sz="1200" b="1"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Timing</a:t>
                      </a:r>
                      <a:endParaRPr lang="en-US" sz="12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Spray nozzle</a:t>
                      </a:r>
                      <a:endParaRPr lang="en-US" sz="12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37940">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Check</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Feekes 4</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37940">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err="1">
                          <a:effectLst/>
                        </a:rPr>
                        <a:t>Feekes</a:t>
                      </a:r>
                      <a:r>
                        <a:rPr lang="en-US" sz="1200" u="none" strike="noStrike" dirty="0">
                          <a:effectLst/>
                        </a:rPr>
                        <a:t> 4</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u="none" strike="noStrike" dirty="0">
                          <a:effectLst/>
                        </a:rPr>
                        <a:t>80015 20psi 8mph</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37940">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28</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Feekes 4</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u="none" strike="noStrike" dirty="0">
                          <a:effectLst/>
                        </a:rPr>
                        <a:t>8002 20psi 5mph</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537940">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Feekes 4</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u="none" strike="noStrike">
                          <a:effectLst/>
                        </a:rPr>
                        <a:t>8002 45psi 5mph</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37940">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rPr>
                        <a:t>Feekes 10</a:t>
                      </a:r>
                      <a:endParaRPr lang="en-US" sz="12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n-US" sz="1200" u="none" strike="noStrike" dirty="0">
                          <a:effectLst/>
                        </a:rPr>
                        <a:t>80015 20psi 8mph</a:t>
                      </a:r>
                      <a:endParaRPr lang="en-US" sz="12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450" t="21579" r="57252" b="28948"/>
          <a:stretch/>
        </p:blipFill>
        <p:spPr>
          <a:xfrm>
            <a:off x="8535652" y="5007480"/>
            <a:ext cx="581168" cy="993270"/>
          </a:xfrm>
          <a:prstGeom prst="rect">
            <a:avLst/>
          </a:prstGeom>
        </p:spPr>
      </p:pic>
      <p:grpSp>
        <p:nvGrpSpPr>
          <p:cNvPr id="10" name="Group 9"/>
          <p:cNvGrpSpPr/>
          <p:nvPr/>
        </p:nvGrpSpPr>
        <p:grpSpPr>
          <a:xfrm>
            <a:off x="1" y="857251"/>
            <a:ext cx="9143999" cy="1419225"/>
            <a:chOff x="-9407" y="-5621"/>
            <a:chExt cx="9153407" cy="1042131"/>
          </a:xfrm>
        </p:grpSpPr>
        <p:sp>
          <p:nvSpPr>
            <p:cNvPr id="11" name="Rectangle 10"/>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solidFill>
                  <a:schemeClr val="tx1"/>
                </a:solidFill>
              </a:endParaRPr>
            </a:p>
          </p:txBody>
        </p:sp>
        <p:sp>
          <p:nvSpPr>
            <p:cNvPr id="12" name="Rectangle 1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1500" dirty="0">
                  <a:solidFill>
                    <a:schemeClr val="bg1"/>
                  </a:solidFill>
                </a:rPr>
                <a:t>Foliar UAN and Timing on Grain Yield and Nitrogen </a:t>
              </a:r>
            </a:p>
            <a:p>
              <a:pPr algn="ctr"/>
              <a:r>
                <a:rPr lang="en-US" sz="1500" dirty="0">
                  <a:solidFill>
                    <a:schemeClr val="bg1"/>
                  </a:solidFill>
                </a:rPr>
                <a:t>Concentration in Winter Wheat (</a:t>
              </a:r>
              <a:r>
                <a:rPr lang="en-US" sz="1500" dirty="0" err="1">
                  <a:solidFill>
                    <a:schemeClr val="bg1"/>
                  </a:solidFill>
                </a:rPr>
                <a:t>Triticum</a:t>
              </a:r>
              <a:r>
                <a:rPr lang="en-US" sz="1500" dirty="0">
                  <a:solidFill>
                    <a:schemeClr val="bg1"/>
                  </a:solidFill>
                </a:rPr>
                <a:t> </a:t>
              </a:r>
              <a:r>
                <a:rPr lang="en-US" sz="1500" dirty="0" err="1">
                  <a:solidFill>
                    <a:schemeClr val="bg1"/>
                  </a:solidFill>
                </a:rPr>
                <a:t>aestivum</a:t>
              </a:r>
              <a:r>
                <a:rPr lang="en-US" sz="1500" dirty="0">
                  <a:solidFill>
                    <a:schemeClr val="bg1"/>
                  </a:solidFill>
                </a:rPr>
                <a:t> L.) </a:t>
              </a:r>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pic>
          <p:nvPicPr>
            <p:cNvPr id="15" name="Picture 2" descr="research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887602" y="1485716"/>
            <a:ext cx="1997919" cy="300082"/>
          </a:xfrm>
          <a:prstGeom prst="rect">
            <a:avLst/>
          </a:prstGeom>
        </p:spPr>
        <p:txBody>
          <a:bodyPr wrap="none">
            <a:spAutoFit/>
          </a:bodyPr>
          <a:lstStyle/>
          <a:p>
            <a:r>
              <a:rPr lang="en-US" sz="1350" dirty="0"/>
              <a:t>Mariana Ramos Del Corso</a:t>
            </a:r>
          </a:p>
        </p:txBody>
      </p:sp>
    </p:spTree>
    <p:extLst>
      <p:ext uri="{BB962C8B-B14F-4D97-AF65-F5344CB8AC3E}">
        <p14:creationId xmlns:p14="http://schemas.microsoft.com/office/powerpoint/2010/main" val="2102586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 y="857251"/>
            <a:ext cx="9143999" cy="1419225"/>
            <a:chOff x="-9407" y="-5621"/>
            <a:chExt cx="9153407" cy="1042131"/>
          </a:xfrm>
        </p:grpSpPr>
        <p:sp>
          <p:nvSpPr>
            <p:cNvPr id="31" name="Rectangle 30"/>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32" name="Rectangle 3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33" name="Rectangle 3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34" name="Isosceles Triangle 3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35"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257300" y="946942"/>
            <a:ext cx="6858000" cy="519725"/>
          </a:xfrm>
        </p:spPr>
        <p:txBody>
          <a:bodyPr>
            <a:noAutofit/>
          </a:bodyPr>
          <a:lstStyle/>
          <a:p>
            <a:r>
              <a:rPr lang="en-US" sz="1800" dirty="0">
                <a:solidFill>
                  <a:schemeClr val="bg1"/>
                </a:solidFill>
                <a:latin typeface="+mn-lt"/>
              </a:rPr>
              <a:t>Use of qualitative and quantitative measures of canopy cover to adjust yield for heterogeneous plant stands</a:t>
            </a:r>
          </a:p>
        </p:txBody>
      </p:sp>
      <p:grpSp>
        <p:nvGrpSpPr>
          <p:cNvPr id="15" name="Group 14"/>
          <p:cNvGrpSpPr/>
          <p:nvPr/>
        </p:nvGrpSpPr>
        <p:grpSpPr>
          <a:xfrm>
            <a:off x="757786" y="1992503"/>
            <a:ext cx="2771981" cy="3484427"/>
            <a:chOff x="1003300" y="1691405"/>
            <a:chExt cx="3695974" cy="4645903"/>
          </a:xfrm>
        </p:grpSpPr>
        <p:grpSp>
          <p:nvGrpSpPr>
            <p:cNvPr id="9" name="Group 8"/>
            <p:cNvGrpSpPr/>
            <p:nvPr/>
          </p:nvGrpSpPr>
          <p:grpSpPr>
            <a:xfrm>
              <a:off x="1003300" y="2131891"/>
              <a:ext cx="3675945" cy="4205417"/>
              <a:chOff x="669470" y="342503"/>
              <a:chExt cx="3675945" cy="420541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59" y="2481376"/>
                <a:ext cx="3673856" cy="2066544"/>
              </a:xfrm>
              <a:prstGeom prst="rect">
                <a:avLst/>
              </a:prstGeom>
              <a:ln w="50800">
                <a:solidFill>
                  <a:schemeClr val="accent2">
                    <a:lumMod val="75000"/>
                  </a:schemeClr>
                </a:solidFill>
                <a:miter lim="800000"/>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70" y="342503"/>
                <a:ext cx="3675945" cy="2067719"/>
              </a:xfrm>
              <a:prstGeom prst="rect">
                <a:avLst/>
              </a:prstGeom>
              <a:ln w="50800">
                <a:solidFill>
                  <a:schemeClr val="accent2">
                    <a:lumMod val="75000"/>
                  </a:schemeClr>
                </a:solidFill>
                <a:miter lim="800000"/>
              </a:ln>
            </p:spPr>
          </p:pic>
        </p:grpSp>
        <p:sp>
          <p:nvSpPr>
            <p:cNvPr id="12" name="TextBox 11"/>
            <p:cNvSpPr txBox="1"/>
            <p:nvPr/>
          </p:nvSpPr>
          <p:spPr>
            <a:xfrm>
              <a:off x="1089387" y="1691405"/>
              <a:ext cx="3609887" cy="369332"/>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Average Canopy Cover: 33%</a:t>
              </a:r>
            </a:p>
          </p:txBody>
        </p:sp>
      </p:grpSp>
      <p:grpSp>
        <p:nvGrpSpPr>
          <p:cNvPr id="14" name="Group 13"/>
          <p:cNvGrpSpPr/>
          <p:nvPr/>
        </p:nvGrpSpPr>
        <p:grpSpPr>
          <a:xfrm>
            <a:off x="5681084" y="1992503"/>
            <a:ext cx="2755392" cy="3485602"/>
            <a:chOff x="7603744" y="1693710"/>
            <a:chExt cx="3673856" cy="4647469"/>
          </a:xfrm>
        </p:grpSpPr>
        <p:grpSp>
          <p:nvGrpSpPr>
            <p:cNvPr id="11" name="Group 10"/>
            <p:cNvGrpSpPr/>
            <p:nvPr/>
          </p:nvGrpSpPr>
          <p:grpSpPr>
            <a:xfrm>
              <a:off x="7603744" y="2131891"/>
              <a:ext cx="3673856" cy="4209288"/>
              <a:chOff x="4673599" y="1564262"/>
              <a:chExt cx="3673856" cy="4209288"/>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599" y="3707006"/>
                <a:ext cx="3673855" cy="2066544"/>
              </a:xfrm>
              <a:prstGeom prst="rect">
                <a:avLst/>
              </a:prstGeom>
              <a:ln w="50800" cmpd="sng">
                <a:solidFill>
                  <a:schemeClr val="accent2">
                    <a:lumMod val="75000"/>
                  </a:schemeClr>
                </a:solidFill>
                <a:miter lim="800000"/>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599" y="1564262"/>
                <a:ext cx="3673856" cy="2066544"/>
              </a:xfrm>
              <a:prstGeom prst="rect">
                <a:avLst/>
              </a:prstGeom>
              <a:ln w="50800">
                <a:solidFill>
                  <a:schemeClr val="accent2">
                    <a:lumMod val="75000"/>
                  </a:schemeClr>
                </a:solidFill>
                <a:miter lim="800000"/>
              </a:ln>
            </p:spPr>
          </p:pic>
        </p:grpSp>
        <p:sp>
          <p:nvSpPr>
            <p:cNvPr id="13" name="TextBox 12"/>
            <p:cNvSpPr txBox="1"/>
            <p:nvPr/>
          </p:nvSpPr>
          <p:spPr>
            <a:xfrm>
              <a:off x="7603744" y="1693710"/>
              <a:ext cx="3673855" cy="369332"/>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Average Canopy Cover: 88%</a:t>
              </a:r>
            </a:p>
          </p:txBody>
        </p:sp>
      </p:grpSp>
      <p:sp>
        <p:nvSpPr>
          <p:cNvPr id="16" name="TextBox 15"/>
          <p:cNvSpPr txBox="1"/>
          <p:nvPr/>
        </p:nvSpPr>
        <p:spPr>
          <a:xfrm>
            <a:off x="3949973" y="2177317"/>
            <a:ext cx="1493262" cy="3831818"/>
          </a:xfrm>
          <a:prstGeom prst="rect">
            <a:avLst/>
          </a:prstGeom>
          <a:noFill/>
        </p:spPr>
        <p:txBody>
          <a:bodyPr wrap="square" rtlCol="0">
            <a:spAutoFit/>
          </a:bodyPr>
          <a:lstStyle/>
          <a:p>
            <a:pPr algn="ctr"/>
            <a:r>
              <a:rPr lang="en-US" sz="1350" b="1" dirty="0"/>
              <a:t>Objective: </a:t>
            </a:r>
            <a:r>
              <a:rPr lang="en-US" sz="1350" dirty="0"/>
              <a:t>Measured percent canopy cover with the </a:t>
            </a:r>
            <a:r>
              <a:rPr lang="en-US" sz="1350" dirty="0" err="1"/>
              <a:t>Canopeo</a:t>
            </a:r>
            <a:r>
              <a:rPr lang="en-US" sz="1350" dirty="0"/>
              <a:t> mobile application video setting.</a:t>
            </a:r>
          </a:p>
          <a:p>
            <a:pPr algn="ctr"/>
            <a:r>
              <a:rPr lang="en-US" sz="1350" dirty="0"/>
              <a:t>Will allow for an analysis of the covariate to be performed in order to make final yield more accurately reflect treatment response independent of heterogeneous plant stands</a:t>
            </a:r>
          </a:p>
        </p:txBody>
      </p:sp>
      <p:sp>
        <p:nvSpPr>
          <p:cNvPr id="17" name="TextBox 16"/>
          <p:cNvSpPr txBox="1"/>
          <p:nvPr/>
        </p:nvSpPr>
        <p:spPr>
          <a:xfrm>
            <a:off x="3212695" y="1766604"/>
            <a:ext cx="2956179" cy="369332"/>
          </a:xfrm>
          <a:prstGeom prst="rect">
            <a:avLst/>
          </a:prstGeom>
          <a:noFill/>
        </p:spPr>
        <p:txBody>
          <a:bodyPr wrap="square" rtlCol="0">
            <a:spAutoFit/>
          </a:bodyPr>
          <a:lstStyle/>
          <a:p>
            <a:pPr algn="ctr"/>
            <a:r>
              <a:rPr lang="en-US" b="1" dirty="0">
                <a:solidFill>
                  <a:schemeClr val="accent2">
                    <a:lumMod val="75000"/>
                  </a:schemeClr>
                </a:solidFill>
              </a:rPr>
              <a:t>Experiment 502, </a:t>
            </a:r>
            <a:r>
              <a:rPr lang="en-US" b="1" dirty="0" err="1">
                <a:solidFill>
                  <a:schemeClr val="accent2">
                    <a:lumMod val="75000"/>
                  </a:schemeClr>
                </a:solidFill>
              </a:rPr>
              <a:t>Lahoma</a:t>
            </a:r>
            <a:r>
              <a:rPr lang="en-US" b="1" dirty="0">
                <a:solidFill>
                  <a:schemeClr val="accent2">
                    <a:lumMod val="75000"/>
                  </a:schemeClr>
                </a:solidFill>
              </a:rPr>
              <a:t>, OK</a:t>
            </a:r>
          </a:p>
        </p:txBody>
      </p:sp>
      <p:sp>
        <p:nvSpPr>
          <p:cNvPr id="19" name="TextBox 18"/>
          <p:cNvSpPr txBox="1"/>
          <p:nvPr/>
        </p:nvSpPr>
        <p:spPr>
          <a:xfrm>
            <a:off x="457704" y="4204022"/>
            <a:ext cx="323165" cy="772239"/>
          </a:xfrm>
          <a:prstGeom prst="rect">
            <a:avLst/>
          </a:prstGeom>
          <a:noFill/>
        </p:spPr>
        <p:txBody>
          <a:bodyPr vert="vert270"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Processed</a:t>
            </a:r>
          </a:p>
        </p:txBody>
      </p:sp>
      <p:sp>
        <p:nvSpPr>
          <p:cNvPr id="20" name="TextBox 19"/>
          <p:cNvSpPr txBox="1"/>
          <p:nvPr/>
        </p:nvSpPr>
        <p:spPr>
          <a:xfrm>
            <a:off x="483669" y="2747926"/>
            <a:ext cx="323165" cy="599006"/>
          </a:xfrm>
          <a:prstGeom prst="rect">
            <a:avLst/>
          </a:prstGeom>
          <a:noFill/>
        </p:spPr>
        <p:txBody>
          <a:bodyPr vert="vert270"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Original </a:t>
            </a:r>
          </a:p>
        </p:txBody>
      </p:sp>
      <p:sp>
        <p:nvSpPr>
          <p:cNvPr id="21" name="TextBox 20"/>
          <p:cNvSpPr txBox="1"/>
          <p:nvPr/>
        </p:nvSpPr>
        <p:spPr>
          <a:xfrm rot="10800000">
            <a:off x="8435116" y="2959061"/>
            <a:ext cx="346249" cy="544122"/>
          </a:xfrm>
          <a:prstGeom prst="rect">
            <a:avLst/>
          </a:prstGeom>
          <a:noFill/>
        </p:spPr>
        <p:txBody>
          <a:bodyPr vert="vert270" wrap="square" rtlCol="0">
            <a:spAutoFit/>
          </a:bodyPr>
          <a:lstStyle/>
          <a:p>
            <a:r>
              <a:rPr lang="en-US" sz="1050" dirty="0"/>
              <a:t>Original</a:t>
            </a:r>
            <a:r>
              <a:rPr lang="en-US" sz="1050" dirty="0">
                <a:latin typeface="Baskerville Old Face" panose="02020602080505020303" pitchFamily="18" charset="0"/>
              </a:rPr>
              <a:t> </a:t>
            </a:r>
          </a:p>
        </p:txBody>
      </p:sp>
      <p:sp>
        <p:nvSpPr>
          <p:cNvPr id="22" name="TextBox 21"/>
          <p:cNvSpPr txBox="1"/>
          <p:nvPr/>
        </p:nvSpPr>
        <p:spPr>
          <a:xfrm rot="10800000">
            <a:off x="8435116" y="4231071"/>
            <a:ext cx="346249" cy="925883"/>
          </a:xfrm>
          <a:prstGeom prst="rect">
            <a:avLst/>
          </a:prstGeom>
          <a:noFill/>
        </p:spPr>
        <p:txBody>
          <a:bodyPr vert="vert270" wrap="square" rtlCol="0">
            <a:spAutoFit/>
          </a:bodyPr>
          <a:lstStyle/>
          <a:p>
            <a:r>
              <a:rPr lang="en-US" sz="1050" dirty="0"/>
              <a:t>Processed</a:t>
            </a:r>
          </a:p>
        </p:txBody>
      </p:sp>
      <p:pic>
        <p:nvPicPr>
          <p:cNvPr id="1026" name="Picture 2" descr="https://lh3.googleusercontent.com/XYFD57jFIx6hybP8kSZh8WwakgvfCMUZhDdIoDmL3J0UidGl08r__s4QUeeggNwchQ=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5867" y="865627"/>
            <a:ext cx="1029728" cy="10297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0322" y="5060761"/>
            <a:ext cx="675920" cy="902041"/>
          </a:xfrm>
          <a:prstGeom prst="rect">
            <a:avLst/>
          </a:prstGeom>
        </p:spPr>
      </p:pic>
      <p:sp>
        <p:nvSpPr>
          <p:cNvPr id="3" name="Rectangle 2"/>
          <p:cNvSpPr/>
          <p:nvPr/>
        </p:nvSpPr>
        <p:spPr>
          <a:xfrm>
            <a:off x="7217151" y="5661771"/>
            <a:ext cx="1265090" cy="300082"/>
          </a:xfrm>
          <a:prstGeom prst="rect">
            <a:avLst/>
          </a:prstGeom>
        </p:spPr>
        <p:txBody>
          <a:bodyPr wrap="none">
            <a:spAutoFit/>
          </a:bodyPr>
          <a:lstStyle/>
          <a:p>
            <a:r>
              <a:rPr lang="en-US" sz="1350" dirty="0"/>
              <a:t>Melissa Golden</a:t>
            </a:r>
          </a:p>
        </p:txBody>
      </p:sp>
    </p:spTree>
    <p:extLst>
      <p:ext uri="{BB962C8B-B14F-4D97-AF65-F5344CB8AC3E}">
        <p14:creationId xmlns:p14="http://schemas.microsoft.com/office/powerpoint/2010/main" val="710671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115" y="2154280"/>
            <a:ext cx="4350350" cy="1047979"/>
          </a:xfrm>
          <a:prstGeom prst="rect">
            <a:avLst/>
          </a:prstGeom>
          <a:ln>
            <a:noFill/>
          </a:ln>
        </p:spPr>
        <p:txBody>
          <a:bodyPr wrap="square">
            <a:spAutoFit/>
          </a:bodyPr>
          <a:lstStyle/>
          <a:p>
            <a:pPr indent="171450" algn="ctr">
              <a:lnSpc>
                <a:spcPct val="115000"/>
              </a:lnSpc>
            </a:pPr>
            <a:r>
              <a:rPr lang="en-US" b="1" dirty="0">
                <a:ea typeface="Calibri" panose="020F0502020204030204" pitchFamily="34" charset="0"/>
                <a:cs typeface="Times New Roman" panose="02020603050405020304" pitchFamily="18" charset="0"/>
              </a:rPr>
              <a:t>Objective:</a:t>
            </a:r>
            <a:r>
              <a:rPr lang="en-US" dirty="0">
                <a:ea typeface="Calibri" panose="020F0502020204030204" pitchFamily="34" charset="0"/>
                <a:cs typeface="Times New Roman" panose="02020603050405020304" pitchFamily="18" charset="0"/>
              </a:rPr>
              <a:t> to document the relationship between soil organic carbon (OC), total nitrogen (TN), and pH over 25 years    </a:t>
            </a:r>
          </a:p>
        </p:txBody>
      </p:sp>
      <p:pic>
        <p:nvPicPr>
          <p:cNvPr id="1026" name="Picture 2" descr="http://www.nue.okstate.edu/Long_Term_Experiments/magruder_pl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09" y="3373256"/>
            <a:ext cx="3450563" cy="24229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450" t="21579" r="57252" b="28948"/>
          <a:stretch/>
        </p:blipFill>
        <p:spPr>
          <a:xfrm>
            <a:off x="8489731" y="4965369"/>
            <a:ext cx="594872" cy="1016691"/>
          </a:xfrm>
          <a:prstGeom prst="rect">
            <a:avLst/>
          </a:prstGeom>
        </p:spPr>
      </p:pic>
      <p:sp>
        <p:nvSpPr>
          <p:cNvPr id="10" name="TextBox 9"/>
          <p:cNvSpPr txBox="1"/>
          <p:nvPr/>
        </p:nvSpPr>
        <p:spPr>
          <a:xfrm>
            <a:off x="6553587" y="5657723"/>
            <a:ext cx="1936144" cy="507831"/>
          </a:xfrm>
          <a:prstGeom prst="rect">
            <a:avLst/>
          </a:prstGeom>
          <a:noFill/>
        </p:spPr>
        <p:txBody>
          <a:bodyPr wrap="square" rtlCol="0">
            <a:spAutoFit/>
          </a:bodyPr>
          <a:lstStyle/>
          <a:p>
            <a:r>
              <a:rPr lang="en-US" sz="1350" dirty="0"/>
              <a:t>Mariana Ramos Del Corso</a:t>
            </a:r>
          </a:p>
        </p:txBody>
      </p:sp>
      <p:grpSp>
        <p:nvGrpSpPr>
          <p:cNvPr id="8" name="Group 7"/>
          <p:cNvGrpSpPr/>
          <p:nvPr/>
        </p:nvGrpSpPr>
        <p:grpSpPr>
          <a:xfrm>
            <a:off x="1" y="857251"/>
            <a:ext cx="9143999" cy="1419225"/>
            <a:chOff x="-9407" y="-5621"/>
            <a:chExt cx="9153407" cy="1042131"/>
          </a:xfrm>
        </p:grpSpPr>
        <p:sp>
          <p:nvSpPr>
            <p:cNvPr id="9" name="Rectangle 8"/>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dirty="0"/>
            </a:p>
          </p:txBody>
        </p:sp>
        <p:sp>
          <p:nvSpPr>
            <p:cNvPr id="11" name="Rectangle 10"/>
            <p:cNvSpPr/>
            <p:nvPr/>
          </p:nvSpPr>
          <p:spPr>
            <a:xfrm>
              <a:off x="-9407"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dirty="0"/>
                <a:t>Effects of Climate on Total Organic Carbon (SOC), </a:t>
              </a:r>
            </a:p>
            <a:p>
              <a:pPr algn="ctr"/>
              <a:r>
                <a:rPr lang="en-US" dirty="0"/>
                <a:t>Soil pH, and Total Nitrogen in a Long Term Experiment in Oklahoma </a:t>
              </a:r>
            </a:p>
          </p:txBody>
        </p:sp>
        <p:sp>
          <p:nvSpPr>
            <p:cNvPr id="12" name="Rectangle 11"/>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3" name="Isosceles Triangle 12"/>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4" name="Picture 2" descr="research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659002" y="1492869"/>
            <a:ext cx="1997919" cy="300082"/>
          </a:xfrm>
          <a:prstGeom prst="rect">
            <a:avLst/>
          </a:prstGeom>
        </p:spPr>
        <p:txBody>
          <a:bodyPr wrap="none">
            <a:spAutoFit/>
          </a:bodyPr>
          <a:lstStyle/>
          <a:p>
            <a:r>
              <a:rPr lang="en-US" sz="1350" dirty="0"/>
              <a:t>Mariana Ramos Del Corso</a:t>
            </a:r>
          </a:p>
        </p:txBody>
      </p:sp>
      <p:pic>
        <p:nvPicPr>
          <p:cNvPr id="3" name="Picture 2"/>
          <p:cNvPicPr>
            <a:picLocks noChangeAspect="1"/>
          </p:cNvPicPr>
          <p:nvPr/>
        </p:nvPicPr>
        <p:blipFill>
          <a:blip r:embed="rId5"/>
          <a:stretch>
            <a:fillRect/>
          </a:stretch>
        </p:blipFill>
        <p:spPr>
          <a:xfrm>
            <a:off x="4472465" y="2201825"/>
            <a:ext cx="4225250" cy="2900630"/>
          </a:xfrm>
          <a:prstGeom prst="rect">
            <a:avLst/>
          </a:prstGeom>
        </p:spPr>
      </p:pic>
    </p:spTree>
    <p:extLst>
      <p:ext uri="{BB962C8B-B14F-4D97-AF65-F5344CB8AC3E}">
        <p14:creationId xmlns:p14="http://schemas.microsoft.com/office/powerpoint/2010/main" val="1283278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857251"/>
            <a:ext cx="9143999" cy="1419225"/>
            <a:chOff x="-9407" y="-5621"/>
            <a:chExt cx="9153407" cy="1042131"/>
          </a:xfrm>
        </p:grpSpPr>
        <p:sp>
          <p:nvSpPr>
            <p:cNvPr id="13" name="Rectangle 12"/>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14" name="Rectangle 13"/>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5" name="Rectangle 14"/>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6" name="Isosceles Triangle 15"/>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7"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1127447" y="998241"/>
            <a:ext cx="7886700" cy="590351"/>
          </a:xfrm>
        </p:spPr>
        <p:txBody>
          <a:bodyPr>
            <a:noAutofit/>
          </a:bodyPr>
          <a:lstStyle/>
          <a:p>
            <a:r>
              <a:rPr lang="en-US" sz="1650" b="1" dirty="0">
                <a:solidFill>
                  <a:schemeClr val="bg1"/>
                </a:solidFill>
              </a:rPr>
              <a:t>Effect of Irrigation, Nitrogen and Population Rate on Winter Wheat Grain Yield</a:t>
            </a:r>
            <a:r>
              <a:rPr lang="en-US" sz="1650" dirty="0"/>
              <a:t/>
            </a:r>
            <a:br>
              <a:rPr lang="en-US" sz="1650" dirty="0"/>
            </a:br>
            <a:endParaRPr lang="en-US" sz="1650" dirty="0"/>
          </a:p>
        </p:txBody>
      </p:sp>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75182" y="5088336"/>
            <a:ext cx="1014153" cy="1296785"/>
          </a:xfrm>
          <a:prstGeom prst="rect">
            <a:avLst/>
          </a:prstGeom>
        </p:spPr>
      </p:pic>
      <p:sp>
        <p:nvSpPr>
          <p:cNvPr id="6" name="TextBox 27"/>
          <p:cNvSpPr txBox="1">
            <a:spLocks noChangeArrowheads="1"/>
          </p:cNvSpPr>
          <p:nvPr/>
        </p:nvSpPr>
        <p:spPr bwMode="auto">
          <a:xfrm>
            <a:off x="6896805" y="1956963"/>
            <a:ext cx="2048134" cy="1131079"/>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50" b="1" dirty="0">
                <a:latin typeface="+mn-lt"/>
                <a:cs typeface="Times New Roman" panose="02020603050405020304" pitchFamily="18" charset="0"/>
              </a:rPr>
              <a:t>Objective: </a:t>
            </a:r>
          </a:p>
          <a:p>
            <a:pPr>
              <a:spcBef>
                <a:spcPct val="0"/>
              </a:spcBef>
              <a:buFontTx/>
              <a:buNone/>
            </a:pPr>
            <a:r>
              <a:rPr lang="en-US" altLang="en-US" sz="1350" dirty="0">
                <a:latin typeface="+mn-lt"/>
                <a:cs typeface="Times New Roman" panose="02020603050405020304" pitchFamily="18" charset="0"/>
              </a:rPr>
              <a:t>effect of soil moisture at planting on seeding density and </a:t>
            </a:r>
            <a:r>
              <a:rPr lang="en-US" altLang="en-US" sz="1350" dirty="0" err="1">
                <a:latin typeface="+mn-lt"/>
                <a:cs typeface="Times New Roman" panose="02020603050405020304" pitchFamily="18" charset="0"/>
              </a:rPr>
              <a:t>preplant</a:t>
            </a:r>
            <a:r>
              <a:rPr lang="en-US" altLang="en-US" sz="1350" dirty="0">
                <a:latin typeface="+mn-lt"/>
                <a:cs typeface="Times New Roman" panose="02020603050405020304" pitchFamily="18" charset="0"/>
              </a:rPr>
              <a:t> N rate  </a:t>
            </a:r>
          </a:p>
        </p:txBody>
      </p:sp>
      <p:sp>
        <p:nvSpPr>
          <p:cNvPr id="7" name="TextBox 28"/>
          <p:cNvSpPr txBox="1">
            <a:spLocks noChangeArrowheads="1"/>
          </p:cNvSpPr>
          <p:nvPr/>
        </p:nvSpPr>
        <p:spPr bwMode="auto">
          <a:xfrm>
            <a:off x="6952411" y="3425562"/>
            <a:ext cx="1936924" cy="1338828"/>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b="1" dirty="0">
                <a:latin typeface="+mn-lt"/>
                <a:cs typeface="Times New Roman" panose="02020603050405020304" pitchFamily="18" charset="0"/>
              </a:rPr>
              <a:t>Data Collection:</a:t>
            </a:r>
          </a:p>
          <a:p>
            <a:pPr eaLnBrk="1" hangingPunct="1">
              <a:spcBef>
                <a:spcPct val="0"/>
              </a:spcBef>
              <a:buFontTx/>
              <a:buNone/>
            </a:pPr>
            <a:r>
              <a:rPr lang="en-US" altLang="en-US" sz="1350" dirty="0" err="1">
                <a:latin typeface="+mn-lt"/>
                <a:cs typeface="Times New Roman" panose="02020603050405020304" pitchFamily="18" charset="0"/>
              </a:rPr>
              <a:t>Preplant</a:t>
            </a:r>
            <a:r>
              <a:rPr lang="en-US" altLang="en-US" sz="1350" dirty="0">
                <a:latin typeface="+mn-lt"/>
                <a:cs typeface="Times New Roman" panose="02020603050405020304" pitchFamily="18" charset="0"/>
              </a:rPr>
              <a:t> soil moisture, NDVI (F1 – F10; CV), </a:t>
            </a:r>
            <a:r>
              <a:rPr lang="en-US" altLang="en-US" sz="1350" dirty="0" err="1">
                <a:latin typeface="+mn-lt"/>
                <a:cs typeface="Times New Roman" panose="02020603050405020304" pitchFamily="18" charset="0"/>
              </a:rPr>
              <a:t>Feekes</a:t>
            </a:r>
            <a:r>
              <a:rPr lang="en-US" altLang="en-US" sz="1350" dirty="0">
                <a:latin typeface="+mn-lt"/>
                <a:cs typeface="Times New Roman" panose="02020603050405020304" pitchFamily="18" charset="0"/>
              </a:rPr>
              <a:t> 5 biomass, head counts at harvest, Grain yield.</a:t>
            </a:r>
          </a:p>
        </p:txBody>
      </p:sp>
      <p:pic>
        <p:nvPicPr>
          <p:cNvPr id="9" name="table"/>
          <p:cNvPicPr>
            <a:picLocks noChangeAspect="1"/>
          </p:cNvPicPr>
          <p:nvPr/>
        </p:nvPicPr>
        <p:blipFill>
          <a:blip r:embed="rId4"/>
          <a:stretch>
            <a:fillRect/>
          </a:stretch>
        </p:blipFill>
        <p:spPr>
          <a:xfrm>
            <a:off x="498799" y="1865660"/>
            <a:ext cx="6128963" cy="2503313"/>
          </a:xfrm>
          <a:prstGeom prst="rect">
            <a:avLst/>
          </a:prstGeom>
          <a:ln w="127000" cap="sq">
            <a:noFill/>
            <a:miter lim="800000"/>
          </a:ln>
          <a:effectLst>
            <a:outerShdw blurRad="57150" dist="50800" dir="2700000" algn="tl" rotWithShape="0">
              <a:srgbClr val="000000">
                <a:alpha val="40000"/>
              </a:srgbClr>
            </a:outerShdw>
          </a:effectLst>
        </p:spPr>
      </p:pic>
      <p:sp>
        <p:nvSpPr>
          <p:cNvPr id="3" name="Rectangle 2"/>
          <p:cNvSpPr/>
          <p:nvPr/>
        </p:nvSpPr>
        <p:spPr>
          <a:xfrm>
            <a:off x="2506094" y="4580505"/>
            <a:ext cx="2564703" cy="507831"/>
          </a:xfrm>
          <a:prstGeom prst="rect">
            <a:avLst/>
          </a:prstGeom>
        </p:spPr>
        <p:txBody>
          <a:bodyPr wrap="square">
            <a:spAutoFit/>
          </a:bodyPr>
          <a:lstStyle/>
          <a:p>
            <a:r>
              <a:rPr lang="en-US" sz="900" dirty="0"/>
              <a:t>*Significant at </a:t>
            </a:r>
            <a:r>
              <a:rPr lang="en-US" sz="900" i="1" dirty="0"/>
              <a:t>P</a:t>
            </a:r>
            <a:r>
              <a:rPr lang="en-US" sz="900" dirty="0"/>
              <a:t> = 0.05. ns, not significant at </a:t>
            </a:r>
            <a:r>
              <a:rPr lang="en-US" sz="900" i="1" dirty="0"/>
              <a:t>P</a:t>
            </a:r>
            <a:r>
              <a:rPr lang="en-US" sz="900" dirty="0"/>
              <a:t> =0.05</a:t>
            </a:r>
          </a:p>
          <a:p>
            <a:r>
              <a:rPr lang="en-US" sz="900" dirty="0"/>
              <a:t>**Significant at </a:t>
            </a:r>
            <a:r>
              <a:rPr lang="en-US" sz="900" i="1" dirty="0"/>
              <a:t>P</a:t>
            </a:r>
            <a:r>
              <a:rPr lang="en-US" sz="900" dirty="0"/>
              <a:t> = 0.01.</a:t>
            </a:r>
          </a:p>
        </p:txBody>
      </p:sp>
      <p:sp>
        <p:nvSpPr>
          <p:cNvPr id="10" name="Rectangle 9"/>
          <p:cNvSpPr/>
          <p:nvPr/>
        </p:nvSpPr>
        <p:spPr>
          <a:xfrm>
            <a:off x="402123" y="4926754"/>
            <a:ext cx="601205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b="1" dirty="0"/>
              <a:t>Conclusions:</a:t>
            </a:r>
          </a:p>
          <a:p>
            <a:r>
              <a:rPr lang="en-US" sz="1200" dirty="0"/>
              <a:t>Two and three way interaction between seeding rate, N rate and moisture was not significant</a:t>
            </a:r>
          </a:p>
          <a:p>
            <a:r>
              <a:rPr lang="en-US" sz="1200" dirty="0"/>
              <a:t>Early irrigation had no influence in areas receiving higher rainfall during the growing season</a:t>
            </a:r>
          </a:p>
        </p:txBody>
      </p:sp>
      <p:sp>
        <p:nvSpPr>
          <p:cNvPr id="11" name="TextBox 10"/>
          <p:cNvSpPr txBox="1"/>
          <p:nvPr/>
        </p:nvSpPr>
        <p:spPr>
          <a:xfrm>
            <a:off x="6245702" y="5980825"/>
            <a:ext cx="1413417" cy="300082"/>
          </a:xfrm>
          <a:prstGeom prst="rect">
            <a:avLst/>
          </a:prstGeom>
          <a:noFill/>
        </p:spPr>
        <p:txBody>
          <a:bodyPr wrap="square" rtlCol="0">
            <a:spAutoFit/>
          </a:bodyPr>
          <a:lstStyle/>
          <a:p>
            <a:r>
              <a:rPr lang="en-US" sz="1350" dirty="0"/>
              <a:t>Sulochana Dhital</a:t>
            </a:r>
          </a:p>
        </p:txBody>
      </p:sp>
      <p:sp>
        <p:nvSpPr>
          <p:cNvPr id="4" name="Rectangle 3"/>
          <p:cNvSpPr/>
          <p:nvPr/>
        </p:nvSpPr>
        <p:spPr>
          <a:xfrm>
            <a:off x="4344791" y="1485376"/>
            <a:ext cx="1365567" cy="300082"/>
          </a:xfrm>
          <a:prstGeom prst="rect">
            <a:avLst/>
          </a:prstGeom>
        </p:spPr>
        <p:txBody>
          <a:bodyPr wrap="none">
            <a:spAutoFit/>
          </a:bodyPr>
          <a:lstStyle/>
          <a:p>
            <a:r>
              <a:rPr lang="en-US" sz="1350" dirty="0"/>
              <a:t>Sulochana Dhital</a:t>
            </a:r>
          </a:p>
        </p:txBody>
      </p:sp>
    </p:spTree>
    <p:extLst>
      <p:ext uri="{BB962C8B-B14F-4D97-AF65-F5344CB8AC3E}">
        <p14:creationId xmlns:p14="http://schemas.microsoft.com/office/powerpoint/2010/main" val="1412541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28650" y="2267008"/>
            <a:ext cx="4231071" cy="1649222"/>
          </a:xfrm>
        </p:spPr>
        <p:txBody>
          <a:bodyPr>
            <a:normAutofit lnSpcReduction="10000"/>
          </a:bodyPr>
          <a:lstStyle/>
          <a:p>
            <a:pPr marL="0" indent="0">
              <a:buNone/>
            </a:pPr>
            <a:r>
              <a:rPr lang="en-US" sz="2400" b="1" dirty="0"/>
              <a:t>Objective: </a:t>
            </a:r>
            <a:r>
              <a:rPr lang="en-US" sz="2400" dirty="0"/>
              <a:t>to determine the minimum amount of N that could be applied preplant, and still optimize yields and N use efficiency.</a:t>
            </a:r>
          </a:p>
          <a:p>
            <a:endParaRPr lang="en-US" dirty="0"/>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4608" y="1933839"/>
            <a:ext cx="3135908" cy="364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923283" y="5656381"/>
            <a:ext cx="2400300" cy="300082"/>
          </a:xfrm>
          <a:prstGeom prst="rect">
            <a:avLst/>
          </a:prstGeom>
          <a:noFill/>
        </p:spPr>
        <p:txBody>
          <a:bodyPr wrap="square" rtlCol="0">
            <a:spAutoFit/>
          </a:bodyPr>
          <a:lstStyle/>
          <a:p>
            <a:pPr algn="r"/>
            <a:r>
              <a:rPr lang="en-US" sz="1350" dirty="0"/>
              <a:t>Ethan Driver</a:t>
            </a:r>
          </a:p>
        </p:txBody>
      </p:sp>
      <p:pic>
        <p:nvPicPr>
          <p:cNvPr id="1028" name="Picture 4" descr="C:\Users\Jeremiah\OneDrive\Pictures\WinterCrops15-16\Optimum N Rate\Hennessey\3-22-16\NE Corn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82" t="14423"/>
          <a:stretch/>
        </p:blipFill>
        <p:spPr bwMode="auto">
          <a:xfrm>
            <a:off x="1020636" y="3875690"/>
            <a:ext cx="3208283" cy="1919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583" y="4893764"/>
            <a:ext cx="658497" cy="103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 y="857250"/>
            <a:ext cx="9143999" cy="1419225"/>
            <a:chOff x="-9407" y="-5621"/>
            <a:chExt cx="9153407" cy="1042131"/>
          </a:xfrm>
        </p:grpSpPr>
        <p:sp>
          <p:nvSpPr>
            <p:cNvPr id="10" name="Rectangle 9"/>
            <p:cNvSpPr/>
            <p:nvPr/>
          </p:nvSpPr>
          <p:spPr>
            <a:xfrm>
              <a:off x="696148" y="41326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Ethan Driver</a:t>
              </a:r>
            </a:p>
          </p:txBody>
        </p:sp>
        <p:sp>
          <p:nvSpPr>
            <p:cNvPr id="11" name="Rectangle 10"/>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400" dirty="0"/>
                <a:t>Optimum </a:t>
              </a:r>
              <a:r>
                <a:rPr lang="en-US" sz="2400" dirty="0" err="1"/>
                <a:t>Preplant</a:t>
              </a:r>
              <a:r>
                <a:rPr lang="en-US" sz="2400" dirty="0"/>
                <a:t> N Rate for Winter Wheat</a:t>
              </a:r>
              <a:endParaRPr lang="en-US" sz="2400" dirty="0">
                <a:solidFill>
                  <a:schemeClr val="bg1"/>
                </a:solidFill>
              </a:endParaRPr>
            </a:p>
          </p:txBody>
        </p:sp>
        <p:sp>
          <p:nvSpPr>
            <p:cNvPr id="12" name="Rectangle 11"/>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3" name="Isosceles Triangle 12"/>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4" name="Picture 2" descr="research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0785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9580" y="857250"/>
            <a:ext cx="6172200" cy="857250"/>
          </a:xfrm>
        </p:spPr>
        <p:txBody>
          <a:bodyPr/>
          <a:lstStyle/>
          <a:p>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1"/>
          </p:nvPr>
        </p:nvSpPr>
        <p:spPr>
          <a:xfrm>
            <a:off x="117369" y="2261865"/>
            <a:ext cx="4274282" cy="1756025"/>
          </a:xfrm>
        </p:spPr>
        <p:txBody>
          <a:bodyPr>
            <a:normAutofit/>
          </a:bodyPr>
          <a:lstStyle/>
          <a:p>
            <a:pPr marL="0" indent="0">
              <a:buNone/>
            </a:pPr>
            <a:r>
              <a:rPr lang="en-US" sz="1800" b="1" dirty="0">
                <a:cs typeface="Times New Roman" panose="02020603050405020304" pitchFamily="18" charset="0"/>
              </a:rPr>
              <a:t>Objective: </a:t>
            </a:r>
            <a:r>
              <a:rPr lang="en-US" sz="1800" dirty="0">
                <a:cs typeface="Times New Roman" panose="02020603050405020304" pitchFamily="18" charset="0"/>
              </a:rPr>
              <a:t>Sequential NDVI measurements from two long-term nutrient management experiments to illustrate growth changes over the life cycle with NDVI. Further evaluation/refinement of the response index (RI) over time.</a:t>
            </a:r>
          </a:p>
          <a:p>
            <a:endParaRPr lang="en-US" dirty="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359556" y="1870428"/>
            <a:ext cx="4437993" cy="196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641614" y="5697492"/>
            <a:ext cx="2400300" cy="276999"/>
          </a:xfrm>
          <a:prstGeom prst="rect">
            <a:avLst/>
          </a:prstGeom>
          <a:noFill/>
        </p:spPr>
        <p:txBody>
          <a:bodyPr wrap="square" rtlCol="0">
            <a:spAutoFit/>
          </a:bodyPr>
          <a:lstStyle/>
          <a:p>
            <a:pPr algn="r"/>
            <a:r>
              <a:rPr lang="en-US" sz="1200" dirty="0">
                <a:latin typeface="Times New Roman" panose="02020603050405020304" pitchFamily="18" charset="0"/>
                <a:cs typeface="Times New Roman" panose="02020603050405020304" pitchFamily="18" charset="0"/>
              </a:rPr>
              <a:t>Nicole </a:t>
            </a:r>
            <a:r>
              <a:rPr lang="en-US" sz="1200" dirty="0" err="1">
                <a:latin typeface="Times New Roman" panose="02020603050405020304" pitchFamily="18" charset="0"/>
                <a:cs typeface="Times New Roman" panose="02020603050405020304" pitchFamily="18" charset="0"/>
              </a:rPr>
              <a:t>Remondet</a:t>
            </a:r>
            <a:endParaRPr lang="en-US" sz="1200" dirty="0">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1650" y="3832862"/>
            <a:ext cx="4133165" cy="253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s://scontent-dfw1-1.xx.fbcdn.net/v/t1.0-9/12650909_4517725028195_7932134611065346205_n.jpg?oh=e075f10032dece88d485291605c958a0&amp;oe=57A2B5C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9722" y="3778034"/>
            <a:ext cx="1986370" cy="19884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 name="Picture 1"/>
          <p:cNvPicPr>
            <a:picLocks noChangeAspect="1"/>
          </p:cNvPicPr>
          <p:nvPr/>
        </p:nvPicPr>
        <p:blipFill>
          <a:blip r:embed="rId6"/>
          <a:stretch>
            <a:fillRect/>
          </a:stretch>
        </p:blipFill>
        <p:spPr>
          <a:xfrm>
            <a:off x="8023127" y="4486348"/>
            <a:ext cx="774422" cy="1114277"/>
          </a:xfrm>
          <a:prstGeom prst="rect">
            <a:avLst/>
          </a:prstGeom>
        </p:spPr>
      </p:pic>
      <p:grpSp>
        <p:nvGrpSpPr>
          <p:cNvPr id="10" name="Group 9"/>
          <p:cNvGrpSpPr/>
          <p:nvPr/>
        </p:nvGrpSpPr>
        <p:grpSpPr>
          <a:xfrm>
            <a:off x="1" y="853310"/>
            <a:ext cx="9143999" cy="1419225"/>
            <a:chOff x="-9407" y="-5621"/>
            <a:chExt cx="9153407" cy="1042131"/>
          </a:xfrm>
        </p:grpSpPr>
        <p:sp>
          <p:nvSpPr>
            <p:cNvPr id="11" name="Rectangle 10"/>
            <p:cNvSpPr/>
            <p:nvPr/>
          </p:nvSpPr>
          <p:spPr>
            <a:xfrm>
              <a:off x="696148" y="417369"/>
              <a:ext cx="8447852" cy="252746"/>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Nicole Remondet</a:t>
              </a:r>
            </a:p>
          </p:txBody>
        </p:sp>
        <p:sp>
          <p:nvSpPr>
            <p:cNvPr id="12" name="Rectangle 1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400" dirty="0">
                  <a:solidFill>
                    <a:schemeClr val="bg1"/>
                  </a:solidFill>
                </a:rPr>
                <a:t>Wheat Response Index Evaluation</a:t>
              </a:r>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pic>
          <p:nvPicPr>
            <p:cNvPr id="15" name="Picture 2" descr="research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3536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634" t="9127" r="6697" b="13889"/>
          <a:stretch/>
        </p:blipFill>
        <p:spPr>
          <a:xfrm>
            <a:off x="4858950" y="2731336"/>
            <a:ext cx="4214630" cy="2411912"/>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0496" y="2350294"/>
            <a:ext cx="4265676" cy="2836221"/>
          </a:xfrm>
        </p:spPr>
      </p:pic>
      <p:sp>
        <p:nvSpPr>
          <p:cNvPr id="6" name="TextBox 5"/>
          <p:cNvSpPr txBox="1"/>
          <p:nvPr/>
        </p:nvSpPr>
        <p:spPr>
          <a:xfrm>
            <a:off x="443217" y="5186515"/>
            <a:ext cx="3795408" cy="715581"/>
          </a:xfrm>
          <a:prstGeom prst="rect">
            <a:avLst/>
          </a:prstGeom>
          <a:noFill/>
        </p:spPr>
        <p:txBody>
          <a:bodyPr wrap="square" rtlCol="0">
            <a:spAutoFit/>
          </a:bodyPr>
          <a:lstStyle/>
          <a:p>
            <a:r>
              <a:rPr lang="en-US" sz="1350" dirty="0">
                <a:latin typeface="Verdana" panose="020B0604030504040204" pitchFamily="34" charset="0"/>
                <a:ea typeface="Verdana" panose="020B0604030504040204" pitchFamily="34" charset="0"/>
                <a:cs typeface="Verdana" panose="020B0604030504040204" pitchFamily="34" charset="0"/>
              </a:rPr>
              <a:t>Experiment 502, </a:t>
            </a:r>
            <a:r>
              <a:rPr lang="en-US" sz="1350" dirty="0" err="1">
                <a:latin typeface="Verdana" panose="020B0604030504040204" pitchFamily="34" charset="0"/>
                <a:ea typeface="Verdana" panose="020B0604030504040204" pitchFamily="34" charset="0"/>
                <a:cs typeface="Verdana" panose="020B0604030504040204" pitchFamily="34" charset="0"/>
              </a:rPr>
              <a:t>Lahoma</a:t>
            </a:r>
            <a:r>
              <a:rPr lang="en-US" sz="1350" dirty="0">
                <a:latin typeface="Verdana" panose="020B0604030504040204" pitchFamily="34" charset="0"/>
                <a:ea typeface="Verdana" panose="020B0604030504040204" pitchFamily="34" charset="0"/>
                <a:cs typeface="Verdana" panose="020B0604030504040204" pitchFamily="34" charset="0"/>
              </a:rPr>
              <a:t>, OK</a:t>
            </a:r>
          </a:p>
          <a:p>
            <a:r>
              <a:rPr lang="en-US" sz="1350" dirty="0">
                <a:latin typeface="Verdana" panose="020B0604030504040204" pitchFamily="34" charset="0"/>
                <a:ea typeface="Verdana" panose="020B0604030504040204" pitchFamily="34" charset="0"/>
                <a:cs typeface="Verdana" panose="020B0604030504040204" pitchFamily="34" charset="0"/>
              </a:rPr>
              <a:t>10 NDVI readings were taken from Dec. 18, 2015 to April 07, 2016</a:t>
            </a:r>
          </a:p>
        </p:txBody>
      </p:sp>
      <p:sp>
        <p:nvSpPr>
          <p:cNvPr id="7" name="TextBox 6"/>
          <p:cNvSpPr txBox="1"/>
          <p:nvPr/>
        </p:nvSpPr>
        <p:spPr>
          <a:xfrm>
            <a:off x="5322386" y="3644265"/>
            <a:ext cx="3690755" cy="784830"/>
          </a:xfrm>
          <a:prstGeom prst="rect">
            <a:avLst/>
          </a:prstGeom>
          <a:noFill/>
          <a:ln w="38100">
            <a:solidFill>
              <a:srgbClr val="FF0000"/>
            </a:solidFill>
          </a:ln>
        </p:spPr>
        <p:txBody>
          <a:bodyPr wrap="square" rtlCol="0">
            <a:spAutoFit/>
          </a:bodyPr>
          <a:lstStyle/>
          <a:p>
            <a:endParaRPr lang="en-US" sz="45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877" y="5186515"/>
            <a:ext cx="581745" cy="814235"/>
          </a:xfrm>
          <a:prstGeom prst="rect">
            <a:avLst/>
          </a:prstGeom>
        </p:spPr>
      </p:pic>
      <p:sp>
        <p:nvSpPr>
          <p:cNvPr id="3" name="Rectangle 2"/>
          <p:cNvSpPr/>
          <p:nvPr/>
        </p:nvSpPr>
        <p:spPr>
          <a:xfrm>
            <a:off x="5733840" y="5374341"/>
            <a:ext cx="2043573" cy="461665"/>
          </a:xfrm>
          <a:prstGeom prst="rect">
            <a:avLst/>
          </a:prstGeom>
        </p:spPr>
        <p:txBody>
          <a:bodyPr wrap="none">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Melissa Golden (left)</a:t>
            </a:r>
          </a:p>
          <a:p>
            <a:r>
              <a:rPr lang="en-US" sz="1200" dirty="0">
                <a:latin typeface="Verdana" panose="020B0604030504040204" pitchFamily="34" charset="0"/>
                <a:ea typeface="Verdana" panose="020B0604030504040204" pitchFamily="34" charset="0"/>
                <a:cs typeface="Verdana" panose="020B0604030504040204" pitchFamily="34" charset="0"/>
              </a:rPr>
              <a:t>Nicole Remondet (right)</a:t>
            </a:r>
          </a:p>
        </p:txBody>
      </p:sp>
      <p:pic>
        <p:nvPicPr>
          <p:cNvPr id="11" name="Picture 10"/>
          <p:cNvPicPr>
            <a:picLocks noChangeAspect="1"/>
          </p:cNvPicPr>
          <p:nvPr/>
        </p:nvPicPr>
        <p:blipFill>
          <a:blip r:embed="rId5"/>
          <a:stretch>
            <a:fillRect/>
          </a:stretch>
        </p:blipFill>
        <p:spPr>
          <a:xfrm>
            <a:off x="4924415" y="1947496"/>
            <a:ext cx="3840813" cy="781880"/>
          </a:xfrm>
          <a:prstGeom prst="rect">
            <a:avLst/>
          </a:prstGeom>
        </p:spPr>
      </p:pic>
      <p:pic>
        <p:nvPicPr>
          <p:cNvPr id="8" name="Picture 7"/>
          <p:cNvPicPr>
            <a:picLocks noChangeAspect="1"/>
          </p:cNvPicPr>
          <p:nvPr/>
        </p:nvPicPr>
        <p:blipFill>
          <a:blip r:embed="rId6"/>
          <a:stretch>
            <a:fillRect/>
          </a:stretch>
        </p:blipFill>
        <p:spPr>
          <a:xfrm>
            <a:off x="8447248" y="5186515"/>
            <a:ext cx="565893" cy="814235"/>
          </a:xfrm>
          <a:prstGeom prst="rect">
            <a:avLst/>
          </a:prstGeom>
        </p:spPr>
      </p:pic>
      <p:grpSp>
        <p:nvGrpSpPr>
          <p:cNvPr id="12" name="Group 11"/>
          <p:cNvGrpSpPr/>
          <p:nvPr/>
        </p:nvGrpSpPr>
        <p:grpSpPr>
          <a:xfrm>
            <a:off x="-17120" y="837835"/>
            <a:ext cx="9161120" cy="1399925"/>
            <a:chOff x="-26545" y="-46102"/>
            <a:chExt cx="9170545" cy="1027959"/>
          </a:xfrm>
        </p:grpSpPr>
        <p:sp>
          <p:nvSpPr>
            <p:cNvPr id="13" name="Rectangle 12"/>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Melissa Golden</a:t>
              </a:r>
            </a:p>
          </p:txBody>
        </p:sp>
        <p:sp>
          <p:nvSpPr>
            <p:cNvPr id="14" name="Rectangle 13"/>
            <p:cNvSpPr/>
            <p:nvPr/>
          </p:nvSpPr>
          <p:spPr>
            <a:xfrm>
              <a:off x="-9407" y="-31846"/>
              <a:ext cx="9153407"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dirty="0">
                  <a:solidFill>
                    <a:schemeClr val="bg1"/>
                  </a:solidFill>
                </a:rPr>
                <a:t>Sequential NDVI Measurements in Winter Wheat for Improved Prediction of </a:t>
              </a:r>
            </a:p>
            <a:p>
              <a:pPr algn="ctr"/>
              <a:r>
                <a:rPr lang="en-US" dirty="0">
                  <a:solidFill>
                    <a:schemeClr val="bg1"/>
                  </a:solidFill>
                </a:rPr>
                <a:t>Winter Wheat Grain Yields and Mid-Season Fertilizer Rates</a:t>
              </a:r>
            </a:p>
          </p:txBody>
        </p:sp>
        <p:sp>
          <p:nvSpPr>
            <p:cNvPr id="15" name="Rectangle 14"/>
            <p:cNvSpPr/>
            <p:nvPr/>
          </p:nvSpPr>
          <p:spPr>
            <a:xfrm>
              <a:off x="-26545" y="-46102"/>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sp>
          <p:nvSpPr>
            <p:cNvPr id="16" name="Isosceles Triangle 15"/>
            <p:cNvSpPr/>
            <p:nvPr/>
          </p:nvSpPr>
          <p:spPr>
            <a:xfrm rot="10800000">
              <a:off x="-26391" y="504310"/>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pic>
          <p:nvPicPr>
            <p:cNvPr id="17" name="Picture 2" descr="research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044" y="2668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7028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Fertility Research Highlights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415989"/>
            <a:ext cx="3696131" cy="4942645"/>
          </a:xfrm>
        </p:spPr>
      </p:pic>
      <p:sp>
        <p:nvSpPr>
          <p:cNvPr id="5" name="Text Box 2"/>
          <p:cNvSpPr txBox="1">
            <a:spLocks noChangeArrowheads="1"/>
          </p:cNvSpPr>
          <p:nvPr/>
        </p:nvSpPr>
        <p:spPr bwMode="auto">
          <a:xfrm>
            <a:off x="5200707" y="1761620"/>
            <a:ext cx="3402519" cy="1203766"/>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ts val="600"/>
              </a:spcAft>
            </a:pPr>
            <a:r>
              <a:rPr lang="en-US" altLang="en-US" b="1" dirty="0">
                <a:latin typeface="Calibri" panose="020F0502020204030204" pitchFamily="34" charset="0"/>
              </a:rPr>
              <a:t>Research Highlights 2016</a:t>
            </a:r>
          </a:p>
          <a:p>
            <a:pPr defTabSz="685800" eaLnBrk="0" fontAlgn="base" hangingPunct="0">
              <a:spcBef>
                <a:spcPct val="0"/>
              </a:spcBef>
              <a:spcAft>
                <a:spcPts val="600"/>
              </a:spcAft>
            </a:pPr>
            <a:r>
              <a:rPr lang="en-US" altLang="en-US" sz="1600" dirty="0">
                <a:latin typeface="Calibri" panose="020F0502020204030204" pitchFamily="34" charset="0"/>
                <a:hlinkClick r:id="rId3"/>
              </a:rPr>
              <a:t>http://nue.okstate.edu/checkoff.htm</a:t>
            </a:r>
            <a:endParaRPr lang="en-US" altLang="en-US" sz="1600" dirty="0">
              <a:latin typeface="Times New Roman" panose="02020603050405020304" pitchFamily="18" charset="0"/>
            </a:endParaRPr>
          </a:p>
          <a:p>
            <a:pPr defTabSz="685800" eaLnBrk="0" fontAlgn="base" hangingPunct="0">
              <a:spcBef>
                <a:spcPct val="0"/>
              </a:spcBef>
              <a:spcAft>
                <a:spcPts val="600"/>
              </a:spcAft>
            </a:pPr>
            <a:r>
              <a:rPr lang="en-US" altLang="en-US" sz="1600" dirty="0">
                <a:latin typeface="Calibri" panose="020F0502020204030204" pitchFamily="34" charset="0"/>
              </a:rPr>
              <a:t>58 </a:t>
            </a:r>
            <a:r>
              <a:rPr lang="en-US" altLang="en-US" sz="1600" dirty="0" smtClean="0">
                <a:latin typeface="Calibri" panose="020F0502020204030204" pitchFamily="34" charset="0"/>
              </a:rPr>
              <a:t>pages</a:t>
            </a:r>
            <a:endParaRPr lang="en-US" altLang="en-US" dirty="0" smtClean="0">
              <a:latin typeface="Times New Roman" panose="02020603050405020304" pitchFamily="18" charset="0"/>
            </a:endParaRPr>
          </a:p>
          <a:p>
            <a:pPr defTabSz="685800" eaLnBrk="0" fontAlgn="base" hangingPunct="0">
              <a:spcBef>
                <a:spcPct val="0"/>
              </a:spcBef>
              <a:spcAft>
                <a:spcPts val="600"/>
              </a:spcAft>
            </a:pPr>
            <a:r>
              <a:rPr lang="en-US" altLang="en-US" dirty="0">
                <a:latin typeface="Times New Roman" panose="02020603050405020304" pitchFamily="18" charset="0"/>
              </a:rPr>
              <a:t/>
            </a:r>
            <a:br>
              <a:rPr lang="en-US" altLang="en-US" dirty="0">
                <a:latin typeface="Times New Roman" panose="02020603050405020304" pitchFamily="18" charset="0"/>
              </a:rPr>
            </a:br>
            <a:r>
              <a:rPr lang="en-US" altLang="en-US" dirty="0">
                <a:latin typeface="Calibri" panose="020F0502020204030204" pitchFamily="34" charset="0"/>
              </a:rPr>
              <a:t>- </a:t>
            </a:r>
            <a:r>
              <a:rPr lang="en-US" altLang="en-US" dirty="0" smtClean="0">
                <a:latin typeface="Calibri" panose="020F0502020204030204" pitchFamily="34" charset="0"/>
              </a:rPr>
              <a:t>Reduce </a:t>
            </a:r>
            <a:r>
              <a:rPr lang="en-US" altLang="en-US" dirty="0" err="1">
                <a:latin typeface="Calibri" panose="020F0502020204030204" pitchFamily="34" charset="0"/>
              </a:rPr>
              <a:t>preplant</a:t>
            </a:r>
            <a:r>
              <a:rPr lang="en-US" altLang="en-US" dirty="0">
                <a:latin typeface="Calibri" panose="020F0502020204030204" pitchFamily="34" charset="0"/>
              </a:rPr>
              <a:t> N</a:t>
            </a:r>
            <a:br>
              <a:rPr lang="en-US" altLang="en-US" dirty="0">
                <a:latin typeface="Calibri" panose="020F0502020204030204" pitchFamily="34" charset="0"/>
              </a:rPr>
            </a:br>
            <a:r>
              <a:rPr lang="en-US" altLang="en-US" dirty="0">
                <a:latin typeface="Calibri" panose="020F0502020204030204" pitchFamily="34" charset="0"/>
              </a:rPr>
              <a:t>- </a:t>
            </a:r>
            <a:r>
              <a:rPr lang="en-US" altLang="en-US" dirty="0" smtClean="0">
                <a:latin typeface="Calibri" panose="020F0502020204030204" pitchFamily="34" charset="0"/>
              </a:rPr>
              <a:t>Extend </a:t>
            </a:r>
            <a:r>
              <a:rPr lang="en-US" altLang="en-US" dirty="0">
                <a:latin typeface="Calibri" panose="020F0502020204030204" pitchFamily="34" charset="0"/>
              </a:rPr>
              <a:t>SBNRC (32</a:t>
            </a:r>
            <a:r>
              <a:rPr lang="en-US" altLang="en-US" dirty="0" smtClean="0">
                <a:latin typeface="Calibri" panose="020F0502020204030204" pitchFamily="34" charset="0"/>
              </a:rPr>
              <a:t>)</a:t>
            </a:r>
            <a:br>
              <a:rPr lang="en-US" altLang="en-US" dirty="0" smtClean="0">
                <a:latin typeface="Calibri" panose="020F0502020204030204" pitchFamily="34" charset="0"/>
              </a:rPr>
            </a:br>
            <a:r>
              <a:rPr lang="en-US" altLang="en-US" dirty="0" smtClean="0">
                <a:latin typeface="Calibri" panose="020F0502020204030204" pitchFamily="34" charset="0"/>
              </a:rPr>
              <a:t>- </a:t>
            </a:r>
            <a:r>
              <a:rPr lang="en-US" altLang="en-US" dirty="0">
                <a:latin typeface="Calibri" panose="020F0502020204030204" pitchFamily="34" charset="0"/>
              </a:rPr>
              <a:t>N Rich Strip</a:t>
            </a:r>
            <a:endParaRPr lang="en-US" altLang="en-US" sz="3600" dirty="0">
              <a:latin typeface="Arial" panose="020B0604020202020204" pitchFamily="34" charset="0"/>
            </a:endParaRPr>
          </a:p>
        </p:txBody>
      </p:sp>
    </p:spTree>
    <p:extLst>
      <p:ext uri="{BB962C8B-B14F-4D97-AF65-F5344CB8AC3E}">
        <p14:creationId xmlns:p14="http://schemas.microsoft.com/office/powerpoint/2010/main" val="2051412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666" y="2157427"/>
            <a:ext cx="5007488" cy="1707112"/>
          </a:xfrm>
        </p:spPr>
        <p:txBody>
          <a:bodyPr>
            <a:normAutofit fontScale="92500" lnSpcReduction="10000"/>
          </a:bodyPr>
          <a:lstStyle/>
          <a:p>
            <a:pPr marL="0" indent="0" algn="ctr">
              <a:buNone/>
            </a:pPr>
            <a:r>
              <a:rPr lang="en-US" b="1" dirty="0" smtClean="0"/>
              <a:t>Objective: </a:t>
            </a:r>
            <a:r>
              <a:rPr lang="en-US" dirty="0" smtClean="0"/>
              <a:t>To evaluate the use of coefficient variation (CV) from </a:t>
            </a:r>
            <a:r>
              <a:rPr lang="en-US" dirty="0"/>
              <a:t>Normalized Difference Vegetative Index (</a:t>
            </a:r>
            <a:r>
              <a:rPr lang="en-US" dirty="0" smtClean="0"/>
              <a:t>NDVI) readings for predicting wheat grain yield</a:t>
            </a:r>
            <a:endParaRPr lang="en-US" dirty="0"/>
          </a:p>
        </p:txBody>
      </p:sp>
      <p:pic>
        <p:nvPicPr>
          <p:cNvPr id="4" name="Picture 3"/>
          <p:cNvPicPr>
            <a:picLocks noChangeAspect="1"/>
          </p:cNvPicPr>
          <p:nvPr/>
        </p:nvPicPr>
        <p:blipFill rotWithShape="1">
          <a:blip r:embed="rId2">
            <a:duotone>
              <a:prstClr val="black"/>
              <a:schemeClr val="accent2">
                <a:tint val="45000"/>
                <a:satMod val="400000"/>
              </a:schemeClr>
            </a:duotone>
          </a:blip>
          <a:srcRect l="13438" t="62831" r="1830" b="1462"/>
          <a:stretch/>
        </p:blipFill>
        <p:spPr>
          <a:xfrm>
            <a:off x="147781" y="3989969"/>
            <a:ext cx="4146443" cy="187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l="17666" r="4662"/>
          <a:stretch/>
        </p:blipFill>
        <p:spPr>
          <a:xfrm>
            <a:off x="4584497" y="3989970"/>
            <a:ext cx="2195348" cy="1879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5607285" y="2007294"/>
            <a:ext cx="2865383" cy="1839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7228490" y="4640154"/>
            <a:ext cx="823031" cy="992210"/>
          </a:xfrm>
          <a:prstGeom prst="rect">
            <a:avLst/>
          </a:prstGeom>
        </p:spPr>
      </p:pic>
      <p:sp>
        <p:nvSpPr>
          <p:cNvPr id="8" name="TextBox 7"/>
          <p:cNvSpPr txBox="1"/>
          <p:nvPr/>
        </p:nvSpPr>
        <p:spPr>
          <a:xfrm>
            <a:off x="7228489" y="5640911"/>
            <a:ext cx="1915511" cy="253916"/>
          </a:xfrm>
          <a:prstGeom prst="rect">
            <a:avLst/>
          </a:prstGeom>
          <a:noFill/>
        </p:spPr>
        <p:txBody>
          <a:bodyPr wrap="square" rtlCol="0">
            <a:spAutoFit/>
          </a:bodyPr>
          <a:lstStyle/>
          <a:p>
            <a:r>
              <a:rPr lang="en-US" sz="1050" dirty="0"/>
              <a:t>Gwen Wehmeyer &amp; Eva Nambi</a:t>
            </a:r>
          </a:p>
        </p:txBody>
      </p:sp>
      <p:pic>
        <p:nvPicPr>
          <p:cNvPr id="9" name="Picture 8"/>
          <p:cNvPicPr>
            <a:picLocks noChangeAspect="1"/>
          </p:cNvPicPr>
          <p:nvPr/>
        </p:nvPicPr>
        <p:blipFill>
          <a:blip r:embed="rId6"/>
          <a:stretch>
            <a:fillRect/>
          </a:stretch>
        </p:blipFill>
        <p:spPr>
          <a:xfrm>
            <a:off x="8182304" y="4640153"/>
            <a:ext cx="756744" cy="965789"/>
          </a:xfrm>
          <a:prstGeom prst="rect">
            <a:avLst/>
          </a:prstGeom>
        </p:spPr>
      </p:pic>
      <p:grpSp>
        <p:nvGrpSpPr>
          <p:cNvPr id="10" name="Group 9"/>
          <p:cNvGrpSpPr/>
          <p:nvPr/>
        </p:nvGrpSpPr>
        <p:grpSpPr>
          <a:xfrm>
            <a:off x="1" y="857251"/>
            <a:ext cx="9143999" cy="1419225"/>
            <a:chOff x="-9407" y="-5621"/>
            <a:chExt cx="9153407" cy="1042131"/>
          </a:xfrm>
        </p:grpSpPr>
        <p:sp>
          <p:nvSpPr>
            <p:cNvPr id="11" name="Rectangle 10"/>
            <p:cNvSpPr/>
            <p:nvPr/>
          </p:nvSpPr>
          <p:spPr>
            <a:xfrm>
              <a:off x="696148" y="39885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Gwen Wehmeyer and Eva Nambi</a:t>
              </a:r>
            </a:p>
          </p:txBody>
        </p:sp>
        <p:sp>
          <p:nvSpPr>
            <p:cNvPr id="12" name="Rectangle 1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dirty="0"/>
                <a:t>Use of Coefficient Variation (CV) from NDVI, to Improve Yield Prediction</a:t>
              </a:r>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5" name="Picture 2" descr="research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2533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857251"/>
            <a:ext cx="9143999" cy="1419225"/>
            <a:chOff x="-9407" y="-5621"/>
            <a:chExt cx="9153407" cy="1042131"/>
          </a:xfrm>
        </p:grpSpPr>
        <p:sp>
          <p:nvSpPr>
            <p:cNvPr id="10" name="Rectangle 9"/>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11" name="Rectangle 10"/>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2" name="Rectangle 11"/>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3" name="Isosceles Triangle 12"/>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4"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a:xfrm>
            <a:off x="1431024" y="759118"/>
            <a:ext cx="6725341" cy="994172"/>
          </a:xfrm>
        </p:spPr>
        <p:txBody>
          <a:bodyPr>
            <a:noAutofit/>
          </a:bodyPr>
          <a:lstStyle/>
          <a:p>
            <a:pPr algn="ctr"/>
            <a:r>
              <a:rPr lang="en-US" sz="2400" dirty="0">
                <a:solidFill>
                  <a:schemeClr val="bg1"/>
                </a:solidFill>
              </a:rPr>
              <a:t>South Central Great Plains Winter Wheat N Algorithm</a:t>
            </a:r>
          </a:p>
        </p:txBody>
      </p:sp>
      <p:pic>
        <p:nvPicPr>
          <p:cNvPr id="1026" name="Picture 2" descr="http://ts1.mm.bing.net/th?&amp;id=HN.608012982358444090&amp;w=300&amp;h=300&amp;c=0&amp;pid=1.9&amp;rs=0&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491" y="922109"/>
            <a:ext cx="684213" cy="513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33880" y="5019529"/>
            <a:ext cx="3802195" cy="507831"/>
          </a:xfrm>
          <a:prstGeom prst="rect">
            <a:avLst/>
          </a:prstGeom>
          <a:noFill/>
        </p:spPr>
        <p:txBody>
          <a:bodyPr wrap="none" rtlCol="0">
            <a:spAutoFit/>
          </a:bodyPr>
          <a:lstStyle/>
          <a:p>
            <a:r>
              <a:rPr lang="en-US" sz="1350" u="sng" dirty="0">
                <a:solidFill>
                  <a:schemeClr val="accent2"/>
                </a:solidFill>
              </a:rPr>
              <a:t>http://nue.okstate.edu/SBNRC/mesonet.php</a:t>
            </a:r>
          </a:p>
          <a:p>
            <a:r>
              <a:rPr lang="en-US" sz="1350" dirty="0"/>
              <a:t>Option 3: Winter Wheat, South Central Great Plains</a:t>
            </a:r>
          </a:p>
        </p:txBody>
      </p:sp>
      <p:sp>
        <p:nvSpPr>
          <p:cNvPr id="2" name="TextBox 1"/>
          <p:cNvSpPr txBox="1"/>
          <p:nvPr/>
        </p:nvSpPr>
        <p:spPr>
          <a:xfrm>
            <a:off x="6489572" y="5735490"/>
            <a:ext cx="2821258" cy="276999"/>
          </a:xfrm>
          <a:prstGeom prst="rect">
            <a:avLst/>
          </a:prstGeom>
          <a:noFill/>
        </p:spPr>
        <p:txBody>
          <a:bodyPr wrap="square" rtlCol="0">
            <a:spAutoFit/>
          </a:bodyPr>
          <a:lstStyle/>
          <a:p>
            <a:r>
              <a:rPr lang="en-US" sz="1200" dirty="0"/>
              <a:t>Tyler Lynch &amp; Bruno Morandin Figueiredo</a:t>
            </a:r>
          </a:p>
        </p:txBody>
      </p:sp>
      <p:graphicFrame>
        <p:nvGraphicFramePr>
          <p:cNvPr id="5" name="Table 4"/>
          <p:cNvGraphicFramePr>
            <a:graphicFrameLocks noGrp="1"/>
          </p:cNvGraphicFramePr>
          <p:nvPr>
            <p:extLst>
              <p:ext uri="{D42A27DB-BD31-4B8C-83A1-F6EECF244321}">
                <p14:modId xmlns:p14="http://schemas.microsoft.com/office/powerpoint/2010/main" val="202592458"/>
              </p:ext>
            </p:extLst>
          </p:nvPr>
        </p:nvGraphicFramePr>
        <p:xfrm>
          <a:off x="2429462" y="2180721"/>
          <a:ext cx="4286250" cy="2653753"/>
        </p:xfrm>
        <a:graphic>
          <a:graphicData uri="http://schemas.openxmlformats.org/drawingml/2006/table">
            <a:tbl>
              <a:tblPr firstRow="1" bandRow="1"/>
              <a:tblGrid>
                <a:gridCol w="1143000">
                  <a:extLst>
                    <a:ext uri="{9D8B030D-6E8A-4147-A177-3AD203B41FA5}">
                      <a16:colId xmlns="" xmlns:a16="http://schemas.microsoft.com/office/drawing/2014/main" val="20000"/>
                    </a:ext>
                  </a:extLst>
                </a:gridCol>
                <a:gridCol w="85725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tblGrid>
              <a:tr h="490751">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200" dirty="0" smtClean="0"/>
                        <a:t>Treatment</a:t>
                      </a:r>
                      <a:endParaRPr lang="en-US" sz="1200" dirty="0"/>
                    </a:p>
                  </a:txBody>
                  <a:tcPr marL="68580" marR="68580" marT="34290" marB="3429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200" dirty="0" smtClean="0"/>
                        <a:t>N - Rate</a:t>
                      </a:r>
                    </a:p>
                    <a:p>
                      <a:pPr algn="ctr"/>
                      <a:r>
                        <a:rPr lang="en-US" sz="1200" dirty="0" smtClean="0"/>
                        <a:t>(</a:t>
                      </a:r>
                      <a:r>
                        <a:rPr lang="en-US" sz="1200" dirty="0" err="1" smtClean="0"/>
                        <a:t>lb</a:t>
                      </a:r>
                      <a:r>
                        <a:rPr lang="en-US" sz="1200" dirty="0" smtClean="0"/>
                        <a:t> N/ac)</a:t>
                      </a:r>
                      <a:endParaRPr lang="en-US" sz="1200" dirty="0"/>
                    </a:p>
                  </a:txBody>
                  <a:tcPr marL="68580" marR="68580" marT="34290" marB="3429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200" dirty="0" smtClean="0"/>
                        <a:t>Yield</a:t>
                      </a:r>
                    </a:p>
                    <a:p>
                      <a:pPr algn="ctr"/>
                      <a:r>
                        <a:rPr lang="en-US" sz="1200" dirty="0" smtClean="0"/>
                        <a:t>(</a:t>
                      </a:r>
                      <a:r>
                        <a:rPr lang="en-US" sz="1200" dirty="0" err="1" smtClean="0"/>
                        <a:t>bu</a:t>
                      </a:r>
                      <a:r>
                        <a:rPr lang="en-US" sz="1200" dirty="0" smtClean="0"/>
                        <a:t>/ac)</a:t>
                      </a:r>
                      <a:endParaRPr lang="en-US" sz="1200" dirty="0"/>
                    </a:p>
                  </a:txBody>
                  <a:tcPr marL="68580" marR="68580" marT="34290" marB="3429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200" dirty="0" smtClean="0"/>
                        <a:t>Net Return</a:t>
                      </a:r>
                    </a:p>
                    <a:p>
                      <a:pPr algn="ctr"/>
                      <a:r>
                        <a:rPr lang="en-US" sz="1200" dirty="0" smtClean="0"/>
                        <a:t>($/ac)</a:t>
                      </a:r>
                      <a:endParaRPr lang="en-US" sz="1200" dirty="0"/>
                    </a:p>
                  </a:txBody>
                  <a:tcPr marL="68580" marR="68580" marT="34290" marB="34290"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extLst>
                  <a:ext uri="{0D108BD9-81ED-4DB2-BD59-A6C34878D82A}">
                    <a16:rowId xmlns="" xmlns:a16="http://schemas.microsoft.com/office/drawing/2014/main" val="10000"/>
                  </a:ext>
                </a:extLst>
              </a:tr>
              <a:tr h="507881">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Split Application</a:t>
                      </a:r>
                      <a:endParaRPr lang="en-US" sz="1200" dirty="0"/>
                    </a:p>
                  </a:txBody>
                  <a:tcPr marL="68580" marR="68580" marT="34290" marB="3429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100</a:t>
                      </a:r>
                      <a:endParaRPr lang="en-US" sz="1200" dirty="0"/>
                    </a:p>
                  </a:txBody>
                  <a:tcPr marL="68580" marR="68580" marT="34290" marB="3429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35 </a:t>
                      </a:r>
                      <a:r>
                        <a:rPr lang="en-US" sz="1200" dirty="0" smtClean="0">
                          <a:sym typeface="Symbol"/>
                        </a:rPr>
                        <a:t> 16</a:t>
                      </a:r>
                      <a:endParaRPr lang="en-US" sz="1200" dirty="0"/>
                    </a:p>
                  </a:txBody>
                  <a:tcPr marL="68580" marR="68580" marT="34290" marB="3429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154 </a:t>
                      </a:r>
                      <a:r>
                        <a:rPr lang="en-US" sz="1200" dirty="0" smtClean="0">
                          <a:sym typeface="Symbol"/>
                        </a:rPr>
                        <a:t> 100</a:t>
                      </a:r>
                      <a:endParaRPr lang="en-US" sz="1200" dirty="0"/>
                    </a:p>
                  </a:txBody>
                  <a:tcPr marL="68580" marR="68580" marT="34290" marB="34290"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10001"/>
                  </a:ext>
                </a:extLst>
              </a:tr>
              <a:tr h="355517">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SBNRC</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sym typeface="Symbol"/>
                        </a:rPr>
                        <a:t>45  21</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34</a:t>
                      </a:r>
                      <a:r>
                        <a:rPr lang="en-US" sz="1200" baseline="0" dirty="0" smtClean="0"/>
                        <a:t> </a:t>
                      </a:r>
                      <a:r>
                        <a:rPr lang="en-US" sz="1200" dirty="0" smtClean="0">
                          <a:sym typeface="Symbol"/>
                        </a:rPr>
                        <a:t> 16</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172 </a:t>
                      </a:r>
                      <a:r>
                        <a:rPr lang="en-US" sz="1200" dirty="0" smtClean="0">
                          <a:sym typeface="Symbol"/>
                        </a:rPr>
                        <a:t> 94</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2"/>
                  </a:ext>
                </a:extLst>
              </a:tr>
              <a:tr h="286145">
                <a:tc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r"/>
                      <a:r>
                        <a:rPr lang="en-US" sz="1200" dirty="0" smtClean="0"/>
                        <a:t>Average Difference</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hMerge="1">
                  <a:txBody>
                    <a:bodyPr/>
                    <a:lstStyle/>
                    <a:p>
                      <a:pPr algn="r"/>
                      <a:endParaRPr lang="en-US" dirty="0"/>
                    </a:p>
                  </a:txBody>
                  <a:tcPr/>
                </a:tc>
                <a:tc hMerge="1">
                  <a:txBody>
                    <a:bodyPr/>
                    <a:lstStyle/>
                    <a:p>
                      <a:endParaRPr lang="en-US" dirty="0"/>
                    </a:p>
                  </a:txBody>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12 </a:t>
                      </a:r>
                      <a:r>
                        <a:rPr lang="en-US" sz="1200" dirty="0" smtClean="0">
                          <a:sym typeface="Symbol"/>
                        </a:rPr>
                        <a:t> 25</a:t>
                      </a:r>
                      <a:endParaRPr lang="en-US" sz="1200" dirty="0" smtClean="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10003"/>
                  </a:ext>
                </a:extLst>
              </a:tr>
              <a:tr h="251460">
                <a:tc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ysClr val="window" lastClr="FFFFFF"/>
                    </a:solidFill>
                  </a:tcPr>
                </a:tc>
                <a:tc hMerge="1">
                  <a:txBody>
                    <a:bodyPr/>
                    <a:lstStyle/>
                    <a:p>
                      <a:endParaRPr lang="en-US"/>
                    </a:p>
                  </a:txBody>
                  <a:tcPr/>
                </a:tc>
                <a:tc hMerge="1">
                  <a:txBody>
                    <a:bodyPr/>
                    <a:lstStyle/>
                    <a:p>
                      <a:endParaRPr lang="en-US"/>
                    </a:p>
                  </a:txBody>
                  <a:tcPr/>
                </a:tc>
                <a:tc rowSpan="2">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Max: 66</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0">
                <a:tc rowSpan="2"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rowSpan="2" hMerge="1">
                  <a:txBody>
                    <a:bodyPr/>
                    <a:lstStyle/>
                    <a:p>
                      <a:endParaRPr lang="en-US"/>
                    </a:p>
                  </a:txBody>
                  <a:tcPr/>
                </a:tc>
                <a:tc rowSpan="2" h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5"/>
                  </a:ext>
                </a:extLst>
              </a:tr>
              <a:tr h="251460">
                <a:tc gridSpan="3" vMerge="1">
                  <a:txBody>
                    <a:bodyPr/>
                    <a:lstStyle/>
                    <a:p>
                      <a:endParaRPr lang="en-US" dirty="0"/>
                    </a:p>
                  </a:txBody>
                  <a:tcPr/>
                </a:tc>
                <a:tc hMerge="1" vMerge="1">
                  <a:txBody>
                    <a:bodyPr/>
                    <a:lstStyle/>
                    <a:p>
                      <a:endParaRPr lang="en-US" dirty="0"/>
                    </a:p>
                  </a:txBody>
                  <a:tcPr/>
                </a:tc>
                <a:tc hMerge="1" vMerge="1">
                  <a:txBody>
                    <a:bodyPr/>
                    <a:lstStyle/>
                    <a:p>
                      <a:endParaRPr lang="en-US"/>
                    </a:p>
                  </a:txBody>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200" dirty="0" smtClean="0"/>
                        <a:t>Min:</a:t>
                      </a:r>
                      <a:r>
                        <a:rPr lang="en-US" sz="1200" baseline="0" dirty="0" smtClean="0"/>
                        <a:t> </a:t>
                      </a:r>
                      <a:r>
                        <a:rPr lang="en-US" sz="1200" dirty="0" smtClean="0"/>
                        <a:t>-52</a:t>
                      </a:r>
                      <a:endParaRPr lang="en-US" sz="1200" dirty="0"/>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28600">
                <a:tc gridSpan="4">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1100" dirty="0" smtClean="0"/>
                        <a:t>Fertilizer</a:t>
                      </a:r>
                      <a:r>
                        <a:rPr lang="en-US" sz="1100" baseline="0" dirty="0" smtClean="0"/>
                        <a:t> Price (28-0-0) = $0.56/</a:t>
                      </a:r>
                      <a:r>
                        <a:rPr lang="en-US" sz="1100" baseline="0" dirty="0" err="1" smtClean="0"/>
                        <a:t>lb</a:t>
                      </a:r>
                      <a:r>
                        <a:rPr lang="en-US" sz="1100" baseline="0" dirty="0" smtClean="0"/>
                        <a:t> N</a:t>
                      </a:r>
                      <a:endParaRPr lang="en-US" sz="1100" dirty="0"/>
                    </a:p>
                  </a:txBody>
                  <a:tcPr marL="68580" marR="68580" marT="34290" marB="34290">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10007"/>
                  </a:ext>
                </a:extLst>
              </a:tr>
              <a:tr h="228600">
                <a:tc gridSpan="4">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1100" dirty="0" smtClean="0"/>
                        <a:t>Grain Price = $6.00/</a:t>
                      </a:r>
                      <a:r>
                        <a:rPr lang="en-US" sz="1100" dirty="0" err="1" smtClean="0"/>
                        <a:t>bu</a:t>
                      </a:r>
                      <a:endParaRPr lang="en-US" sz="1100" dirty="0"/>
                    </a:p>
                  </a:txBody>
                  <a:tcPr marL="68580" marR="68580" marT="34290" marB="34290">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8"/>
                  </a:ext>
                </a:extLst>
              </a:tr>
            </a:tbl>
          </a:graphicData>
        </a:graphic>
      </p:graphicFrame>
      <p:pic>
        <p:nvPicPr>
          <p:cNvPr id="15" name="Picture 14"/>
          <p:cNvPicPr>
            <a:picLocks noChangeAspect="1"/>
          </p:cNvPicPr>
          <p:nvPr/>
        </p:nvPicPr>
        <p:blipFill>
          <a:blip r:embed="rId4"/>
          <a:stretch>
            <a:fillRect/>
          </a:stretch>
        </p:blipFill>
        <p:spPr>
          <a:xfrm>
            <a:off x="7429361" y="4613987"/>
            <a:ext cx="739059" cy="110777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491" y="4613987"/>
            <a:ext cx="769902" cy="1107773"/>
          </a:xfrm>
          <a:prstGeom prst="rect">
            <a:avLst/>
          </a:prstGeom>
        </p:spPr>
      </p:pic>
    </p:spTree>
    <p:extLst>
      <p:ext uri="{BB962C8B-B14F-4D97-AF65-F5344CB8AC3E}">
        <p14:creationId xmlns:p14="http://schemas.microsoft.com/office/powerpoint/2010/main" val="2456186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27795" y="4987825"/>
            <a:ext cx="675781" cy="1012925"/>
          </a:xfrm>
          <a:prstGeom prst="rect">
            <a:avLst/>
          </a:prstGeom>
        </p:spPr>
      </p:pic>
      <p:grpSp>
        <p:nvGrpSpPr>
          <p:cNvPr id="10" name="Group 9"/>
          <p:cNvGrpSpPr/>
          <p:nvPr/>
        </p:nvGrpSpPr>
        <p:grpSpPr>
          <a:xfrm>
            <a:off x="1" y="857251"/>
            <a:ext cx="9143999" cy="1419225"/>
            <a:chOff x="-9407" y="-5621"/>
            <a:chExt cx="9153407" cy="1042131"/>
          </a:xfrm>
        </p:grpSpPr>
        <p:sp>
          <p:nvSpPr>
            <p:cNvPr id="11" name="Rectangle 10"/>
            <p:cNvSpPr/>
            <p:nvPr/>
          </p:nvSpPr>
          <p:spPr>
            <a:xfrm>
              <a:off x="696148" y="44137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Tyler Lynch</a:t>
              </a:r>
            </a:p>
          </p:txBody>
        </p:sp>
        <p:sp>
          <p:nvSpPr>
            <p:cNvPr id="12" name="Rectangle 1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5" name="Picture 2" descr="research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829786" y="986024"/>
            <a:ext cx="8349476" cy="438582"/>
          </a:xfrm>
          <a:prstGeom prst="rect">
            <a:avLst/>
          </a:prstGeom>
          <a:noFill/>
        </p:spPr>
        <p:txBody>
          <a:bodyPr wrap="square" rtlCol="0">
            <a:spAutoFit/>
          </a:bodyPr>
          <a:lstStyle/>
          <a:p>
            <a:pPr algn="ctr"/>
            <a:r>
              <a:rPr lang="en-US" sz="2250" dirty="0">
                <a:solidFill>
                  <a:schemeClr val="bg1"/>
                </a:solidFill>
              </a:rPr>
              <a:t>Residual N Availability Following a Failed Crop (Wheat and Sorghum)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0797" y="2137448"/>
            <a:ext cx="3654072" cy="2740554"/>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extBox 6"/>
          <p:cNvSpPr txBox="1"/>
          <p:nvPr/>
        </p:nvSpPr>
        <p:spPr>
          <a:xfrm>
            <a:off x="598752" y="2141440"/>
            <a:ext cx="4472045" cy="646331"/>
          </a:xfrm>
          <a:prstGeom prst="rect">
            <a:avLst/>
          </a:prstGeom>
          <a:noFill/>
        </p:spPr>
        <p:txBody>
          <a:bodyPr wrap="square" rtlCol="0">
            <a:spAutoFit/>
          </a:bodyPr>
          <a:lstStyle/>
          <a:p>
            <a:r>
              <a:rPr lang="en-US" b="1" dirty="0"/>
              <a:t>Objective</a:t>
            </a:r>
            <a:r>
              <a:rPr lang="en-US" dirty="0"/>
              <a:t>: Residual N effect on crop growth following one failed crop cycle</a:t>
            </a:r>
            <a:endParaRPr lang="en-US" sz="1500" dirty="0"/>
          </a:p>
        </p:txBody>
      </p:sp>
      <p:graphicFrame>
        <p:nvGraphicFramePr>
          <p:cNvPr id="8" name="Table 7"/>
          <p:cNvGraphicFramePr>
            <a:graphicFrameLocks noGrp="1"/>
          </p:cNvGraphicFramePr>
          <p:nvPr>
            <p:extLst>
              <p:ext uri="{D42A27DB-BD31-4B8C-83A1-F6EECF244321}">
                <p14:modId xmlns:p14="http://schemas.microsoft.com/office/powerpoint/2010/main" val="587752234"/>
              </p:ext>
            </p:extLst>
          </p:nvPr>
        </p:nvGraphicFramePr>
        <p:xfrm>
          <a:off x="1013114" y="2946446"/>
          <a:ext cx="3200399" cy="2633472"/>
        </p:xfrm>
        <a:graphic>
          <a:graphicData uri="http://schemas.openxmlformats.org/drawingml/2006/table">
            <a:tbl>
              <a:tblPr>
                <a:tableStyleId>{616DA210-FB5B-4158-B5E0-FEB733F419BA}</a:tableStyleId>
              </a:tblPr>
              <a:tblGrid>
                <a:gridCol w="689783">
                  <a:extLst>
                    <a:ext uri="{9D8B030D-6E8A-4147-A177-3AD203B41FA5}">
                      <a16:colId xmlns="" xmlns:a16="http://schemas.microsoft.com/office/drawing/2014/main" val="20000"/>
                    </a:ext>
                  </a:extLst>
                </a:gridCol>
                <a:gridCol w="648566">
                  <a:extLst>
                    <a:ext uri="{9D8B030D-6E8A-4147-A177-3AD203B41FA5}">
                      <a16:colId xmlns="" xmlns:a16="http://schemas.microsoft.com/office/drawing/2014/main" val="20001"/>
                    </a:ext>
                  </a:extLst>
                </a:gridCol>
                <a:gridCol w="956180">
                  <a:extLst>
                    <a:ext uri="{9D8B030D-6E8A-4147-A177-3AD203B41FA5}">
                      <a16:colId xmlns="" xmlns:a16="http://schemas.microsoft.com/office/drawing/2014/main" val="20002"/>
                    </a:ext>
                  </a:extLst>
                </a:gridCol>
                <a:gridCol w="905870">
                  <a:extLst>
                    <a:ext uri="{9D8B030D-6E8A-4147-A177-3AD203B41FA5}">
                      <a16:colId xmlns="" xmlns:a16="http://schemas.microsoft.com/office/drawing/2014/main" val="20003"/>
                    </a:ext>
                  </a:extLst>
                </a:gridCol>
              </a:tblGrid>
              <a:tr h="4960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Treatment</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Previous Crop</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Previous Crop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 Pre 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a:t>
                      </a:r>
                      <a:r>
                        <a:rPr kumimoji="0" lang="en-US" sz="800" u="none" strike="noStrike" cap="none" normalizeH="0" baseline="0" dirty="0" err="1" smtClean="0">
                          <a:ln>
                            <a:noFill/>
                          </a:ln>
                          <a:effectLst/>
                        </a:rPr>
                        <a:t>lb</a:t>
                      </a:r>
                      <a:r>
                        <a:rPr kumimoji="0" lang="en-US" sz="800" u="none" strike="noStrike" cap="none" normalizeH="0" baseline="0" dirty="0" smtClean="0">
                          <a:ln>
                            <a:noFill/>
                          </a:ln>
                          <a:effectLst/>
                        </a:rPr>
                        <a:t> N/ac)</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Wheat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Pre 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a:t>
                      </a:r>
                      <a:r>
                        <a:rPr kumimoji="0" lang="en-US" sz="800" u="none" strike="noStrike" cap="none" normalizeH="0" baseline="0" dirty="0" err="1" smtClean="0">
                          <a:ln>
                            <a:noFill/>
                          </a:ln>
                          <a:effectLst/>
                        </a:rPr>
                        <a:t>lb</a:t>
                      </a:r>
                      <a:r>
                        <a:rPr kumimoji="0" lang="en-US" sz="800" u="none" strike="noStrike" cap="none" normalizeH="0" baseline="0" dirty="0" smtClean="0">
                          <a:ln>
                            <a:noFill/>
                          </a:ln>
                          <a:effectLst/>
                        </a:rPr>
                        <a:t> N/ac)</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0"/>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1"/>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2</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30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2"/>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3</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3"/>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4</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90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4"/>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5</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120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5"/>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6</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150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6"/>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7</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30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7"/>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8</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8"/>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9</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90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09"/>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smtClean="0">
                          <a:ln>
                            <a:noFill/>
                          </a:ln>
                          <a:effectLst/>
                        </a:rPr>
                        <a:t>10</a:t>
                      </a: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120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10"/>
                  </a:ext>
                </a:extLst>
              </a:tr>
              <a:tr h="1943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11</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Sorghum</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60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u="none" strike="noStrike" cap="none" normalizeH="0" baseline="0" dirty="0" smtClean="0">
                          <a:ln>
                            <a:noFill/>
                          </a:ln>
                          <a:effectLst/>
                        </a:rPr>
                        <a:t>150</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tc>
                <a:extLst>
                  <a:ext uri="{0D108BD9-81ED-4DB2-BD59-A6C34878D82A}">
                    <a16:rowId xmlns="" xmlns:a16="http://schemas.microsoft.com/office/drawing/2014/main" val="10011"/>
                  </a:ext>
                </a:extLst>
              </a:tr>
            </a:tbl>
          </a:graphicData>
        </a:graphic>
      </p:graphicFrame>
      <p:sp>
        <p:nvSpPr>
          <p:cNvPr id="9" name="TextBox 8"/>
          <p:cNvSpPr txBox="1"/>
          <p:nvPr/>
        </p:nvSpPr>
        <p:spPr>
          <a:xfrm>
            <a:off x="7451679" y="5723751"/>
            <a:ext cx="1314007" cy="300082"/>
          </a:xfrm>
          <a:prstGeom prst="rect">
            <a:avLst/>
          </a:prstGeom>
          <a:noFill/>
        </p:spPr>
        <p:txBody>
          <a:bodyPr wrap="square" rtlCol="0">
            <a:spAutoFit/>
          </a:bodyPr>
          <a:lstStyle/>
          <a:p>
            <a:r>
              <a:rPr lang="en-US" sz="1350" dirty="0"/>
              <a:t>Tyler Lynch</a:t>
            </a:r>
          </a:p>
        </p:txBody>
      </p:sp>
      <p:sp>
        <p:nvSpPr>
          <p:cNvPr id="2" name="AutoShape 2" descr="Displaying Headshot_pin.jp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715590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841559"/>
            <a:ext cx="9143999" cy="1419225"/>
            <a:chOff x="-9407" y="-5621"/>
            <a:chExt cx="9153407" cy="1042131"/>
          </a:xfrm>
        </p:grpSpPr>
        <p:sp>
          <p:nvSpPr>
            <p:cNvPr id="8" name="Rectangle 7"/>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9" name="Rectangle 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0" name="Rectangle 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1" name="Isosceles Triangle 1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2"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857998" y="806403"/>
            <a:ext cx="7886700" cy="994172"/>
          </a:xfrm>
        </p:spPr>
        <p:txBody>
          <a:bodyPr>
            <a:normAutofit/>
          </a:bodyPr>
          <a:lstStyle/>
          <a:p>
            <a:pPr algn="ctr"/>
            <a:r>
              <a:rPr lang="en-US" sz="1800" b="1" dirty="0">
                <a:solidFill>
                  <a:schemeClr val="bg1"/>
                </a:solidFill>
                <a:latin typeface="+mn-lt"/>
              </a:rPr>
              <a:t>In Season Prediction of Grain Sorghum Yield Using Red and Red Edge NDVI</a:t>
            </a:r>
            <a:r>
              <a:rPr lang="en-US" sz="1650" dirty="0"/>
              <a:t/>
            </a:r>
            <a:br>
              <a:rPr lang="en-US" sz="1650" dirty="0"/>
            </a:br>
            <a:endParaRPr lang="en-US" sz="165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92434" y="3130536"/>
            <a:ext cx="1359131" cy="1741516"/>
          </a:xfrm>
          <a:prstGeom prst="rect">
            <a:avLst/>
          </a:prstGeom>
        </p:spPr>
      </p:pic>
      <p:graphicFrame>
        <p:nvGraphicFramePr>
          <p:cNvPr id="5" name="Group 174"/>
          <p:cNvGraphicFramePr>
            <a:graphicFrameLocks noGrp="1"/>
          </p:cNvGraphicFramePr>
          <p:nvPr>
            <p:extLst>
              <p:ext uri="{D42A27DB-BD31-4B8C-83A1-F6EECF244321}">
                <p14:modId xmlns:p14="http://schemas.microsoft.com/office/powerpoint/2010/main" val="1770862023"/>
              </p:ext>
            </p:extLst>
          </p:nvPr>
        </p:nvGraphicFramePr>
        <p:xfrm>
          <a:off x="704830" y="2111035"/>
          <a:ext cx="4632428" cy="3505886"/>
        </p:xfrm>
        <a:graphic>
          <a:graphicData uri="http://schemas.openxmlformats.org/drawingml/2006/table">
            <a:tbl>
              <a:tblPr/>
              <a:tblGrid>
                <a:gridCol w="998429">
                  <a:extLst>
                    <a:ext uri="{9D8B030D-6E8A-4147-A177-3AD203B41FA5}">
                      <a16:colId xmlns="" xmlns:a16="http://schemas.microsoft.com/office/drawing/2014/main" val="20000"/>
                    </a:ext>
                  </a:extLst>
                </a:gridCol>
                <a:gridCol w="938768">
                  <a:extLst>
                    <a:ext uri="{9D8B030D-6E8A-4147-A177-3AD203B41FA5}">
                      <a16:colId xmlns="" xmlns:a16="http://schemas.microsoft.com/office/drawing/2014/main" val="20001"/>
                    </a:ext>
                  </a:extLst>
                </a:gridCol>
                <a:gridCol w="1010711">
                  <a:extLst>
                    <a:ext uri="{9D8B030D-6E8A-4147-A177-3AD203B41FA5}">
                      <a16:colId xmlns="" xmlns:a16="http://schemas.microsoft.com/office/drawing/2014/main" val="20002"/>
                    </a:ext>
                  </a:extLst>
                </a:gridCol>
                <a:gridCol w="1684520">
                  <a:extLst>
                    <a:ext uri="{9D8B030D-6E8A-4147-A177-3AD203B41FA5}">
                      <a16:colId xmlns="" xmlns:a16="http://schemas.microsoft.com/office/drawing/2014/main" val="20003"/>
                    </a:ext>
                  </a:extLst>
                </a:gridCol>
              </a:tblGrid>
              <a:tr h="4343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Treatment</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Preplant</a:t>
                      </a:r>
                      <a:r>
                        <a:rPr kumimoji="0" lang="en-US" sz="1200" b="0" i="0" u="none" strike="noStrike" cap="none" normalizeH="0" baseline="0" dirty="0" smtClean="0">
                          <a:ln>
                            <a:noFill/>
                          </a:ln>
                          <a:solidFill>
                            <a:schemeClr val="tx1"/>
                          </a:solidFill>
                          <a:effectLst/>
                          <a:latin typeface="Arial" charset="0"/>
                        </a:rPr>
                        <a:t> N (</a:t>
                      </a:r>
                      <a:r>
                        <a:rPr kumimoji="0" lang="en-US" sz="1200" b="0" i="0" u="none" strike="noStrike" cap="none" normalizeH="0" baseline="0" dirty="0" err="1" smtClean="0">
                          <a:ln>
                            <a:noFill/>
                          </a:ln>
                          <a:solidFill>
                            <a:schemeClr val="tx1"/>
                          </a:solidFill>
                          <a:effectLst/>
                          <a:latin typeface="Arial" charset="0"/>
                        </a:rPr>
                        <a:t>lb</a:t>
                      </a:r>
                      <a:r>
                        <a:rPr kumimoji="0" lang="en-US" sz="1200" b="0" i="0" u="none" strike="noStrike" cap="none" normalizeH="0" baseline="0" dirty="0" smtClean="0">
                          <a:ln>
                            <a:noFill/>
                          </a:ln>
                          <a:solidFill>
                            <a:schemeClr val="tx1"/>
                          </a:solidFill>
                          <a:effectLst/>
                          <a:latin typeface="Arial" charset="0"/>
                        </a:rPr>
                        <a:t> N/ac)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Sidedress N (</a:t>
                      </a:r>
                      <a:r>
                        <a:rPr kumimoji="0" lang="en-US" sz="1200" b="0" i="0" u="none" strike="noStrike" cap="none" normalizeH="0" baseline="0" dirty="0" err="1" smtClean="0">
                          <a:ln>
                            <a:noFill/>
                          </a:ln>
                          <a:solidFill>
                            <a:schemeClr val="tx1"/>
                          </a:solidFill>
                          <a:effectLst/>
                          <a:latin typeface="Arial" charset="0"/>
                        </a:rPr>
                        <a:t>lb</a:t>
                      </a:r>
                      <a:r>
                        <a:rPr kumimoji="0" lang="en-US" sz="1200" b="0" i="0" u="none" strike="noStrike" cap="none" normalizeH="0" baseline="0" dirty="0" smtClean="0">
                          <a:ln>
                            <a:noFill/>
                          </a:ln>
                          <a:solidFill>
                            <a:schemeClr val="tx1"/>
                          </a:solidFill>
                          <a:effectLst/>
                          <a:latin typeface="Arial" charset="0"/>
                        </a:rPr>
                        <a:t> N/ac)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Method of Application</a:t>
                      </a: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Check</a:t>
                      </a: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2</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150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 Rich Strip</a:t>
                      </a: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3</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4</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5</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60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6</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90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7</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120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8</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150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9</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180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10</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60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51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11</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05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12</a:t>
                      </a:r>
                    </a:p>
                  </a:txBody>
                  <a:tcPr marL="68580" marR="68580" marT="34290" marB="34290" horzOverflow="overflow">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120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
        <p:nvSpPr>
          <p:cNvPr id="3" name="Rectangle 2"/>
          <p:cNvSpPr/>
          <p:nvPr/>
        </p:nvSpPr>
        <p:spPr>
          <a:xfrm>
            <a:off x="5703848" y="2501453"/>
            <a:ext cx="3229290" cy="2031325"/>
          </a:xfrm>
          <a:prstGeom prst="rect">
            <a:avLst/>
          </a:prstGeom>
          <a:effectLst>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ea typeface="Calibri" panose="020F0502020204030204" pitchFamily="34" charset="0"/>
              </a:rPr>
              <a:t>Objective:</a:t>
            </a:r>
          </a:p>
          <a:p>
            <a:pPr algn="ctr"/>
            <a:r>
              <a:rPr lang="en-US" dirty="0">
                <a:ea typeface="Calibri" panose="020F0502020204030204" pitchFamily="34" charset="0"/>
              </a:rPr>
              <a:t>Use of two different active-optical sensors that employ red and red edge technology, and compare them to estimate the in-season yield potential (YP</a:t>
            </a:r>
            <a:r>
              <a:rPr lang="en-US" baseline="-25000" dirty="0">
                <a:ea typeface="Calibri" panose="020F0502020204030204" pitchFamily="34" charset="0"/>
              </a:rPr>
              <a:t>0</a:t>
            </a:r>
            <a:r>
              <a:rPr lang="en-US" dirty="0">
                <a:ea typeface="Calibri" panose="020F0502020204030204" pitchFamily="34" charset="0"/>
              </a:rPr>
              <a:t>) in grain sorghum</a:t>
            </a:r>
            <a:endParaRPr lang="en-US" dirty="0"/>
          </a:p>
        </p:txBody>
      </p:sp>
      <p:sp>
        <p:nvSpPr>
          <p:cNvPr id="6" name="TextBox 5"/>
          <p:cNvSpPr txBox="1"/>
          <p:nvPr/>
        </p:nvSpPr>
        <p:spPr>
          <a:xfrm>
            <a:off x="6836506" y="5757128"/>
            <a:ext cx="1413417" cy="300082"/>
          </a:xfrm>
          <a:prstGeom prst="rect">
            <a:avLst/>
          </a:prstGeom>
          <a:noFill/>
        </p:spPr>
        <p:txBody>
          <a:bodyPr wrap="square" rtlCol="0">
            <a:spAutoFit/>
          </a:bodyPr>
          <a:lstStyle/>
          <a:p>
            <a:r>
              <a:rPr lang="en-US" sz="1350" dirty="0"/>
              <a:t>Sulochana Dhital</a:t>
            </a:r>
          </a:p>
        </p:txBody>
      </p:sp>
      <p:sp>
        <p:nvSpPr>
          <p:cNvPr id="13" name="Rectangle 12"/>
          <p:cNvSpPr/>
          <p:nvPr/>
        </p:nvSpPr>
        <p:spPr>
          <a:xfrm>
            <a:off x="4212048" y="1471937"/>
            <a:ext cx="1365567" cy="300082"/>
          </a:xfrm>
          <a:prstGeom prst="rect">
            <a:avLst/>
          </a:prstGeom>
        </p:spPr>
        <p:txBody>
          <a:bodyPr wrap="none">
            <a:spAutoFit/>
          </a:bodyPr>
          <a:lstStyle/>
          <a:p>
            <a:r>
              <a:rPr lang="en-US" sz="1350" dirty="0"/>
              <a:t>Sulochana Dhital</a:t>
            </a:r>
          </a:p>
        </p:txBody>
      </p:sp>
    </p:spTree>
    <p:extLst>
      <p:ext uri="{BB962C8B-B14F-4D97-AF65-F5344CB8AC3E}">
        <p14:creationId xmlns:p14="http://schemas.microsoft.com/office/powerpoint/2010/main" val="1932109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6775"/>
          <a:stretch/>
        </p:blipFill>
        <p:spPr>
          <a:xfrm>
            <a:off x="4445478" y="3652159"/>
            <a:ext cx="1409798" cy="19555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438398" y="1931868"/>
            <a:ext cx="5596053" cy="1709209"/>
          </a:xfrm>
        </p:spPr>
        <p:txBody>
          <a:bodyPr>
            <a:noAutofit/>
          </a:bodyPr>
          <a:lstStyle/>
          <a:p>
            <a:pPr algn="ctr"/>
            <a:r>
              <a:rPr lang="en-US" sz="2400" b="1" dirty="0">
                <a:latin typeface="+mn-lt"/>
              </a:rPr>
              <a:t>Objective: </a:t>
            </a:r>
            <a:r>
              <a:rPr lang="en-US" sz="2400" dirty="0">
                <a:latin typeface="+mn-lt"/>
              </a:rPr>
              <a:t>Determine correct amount of nitrogen that can be applied </a:t>
            </a:r>
            <a:r>
              <a:rPr lang="en-US" sz="2400" dirty="0" err="1">
                <a:latin typeface="+mn-lt"/>
              </a:rPr>
              <a:t>preplant</a:t>
            </a:r>
            <a:r>
              <a:rPr lang="en-US" sz="2400" dirty="0">
                <a:latin typeface="+mn-lt"/>
              </a:rPr>
              <a:t> for  optimizing grain yields and NUE</a:t>
            </a:r>
          </a:p>
        </p:txBody>
      </p:sp>
      <p:pic>
        <p:nvPicPr>
          <p:cNvPr id="6" name="Picture 5"/>
          <p:cNvPicPr>
            <a:picLocks noChangeAspect="1"/>
          </p:cNvPicPr>
          <p:nvPr/>
        </p:nvPicPr>
        <p:blipFill rotWithShape="1">
          <a:blip r:embed="rId3"/>
          <a:srcRect b="33004"/>
          <a:stretch/>
        </p:blipFill>
        <p:spPr>
          <a:xfrm>
            <a:off x="2371453" y="3891458"/>
            <a:ext cx="1502045" cy="1677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TextBox 15"/>
          <p:cNvSpPr txBox="1"/>
          <p:nvPr/>
        </p:nvSpPr>
        <p:spPr>
          <a:xfrm>
            <a:off x="6237432" y="5592836"/>
            <a:ext cx="2624958" cy="276999"/>
          </a:xfrm>
          <a:prstGeom prst="rect">
            <a:avLst/>
          </a:prstGeom>
          <a:noFill/>
        </p:spPr>
        <p:txBody>
          <a:bodyPr wrap="square" rtlCol="0">
            <a:spAutoFit/>
          </a:bodyPr>
          <a:lstStyle/>
          <a:p>
            <a:pPr algn="ctr"/>
            <a:r>
              <a:rPr lang="en-US" sz="1200" dirty="0"/>
              <a:t>Gwen Wehmeyer &amp; Ethan Driver</a:t>
            </a:r>
          </a:p>
        </p:txBody>
      </p:sp>
      <p:graphicFrame>
        <p:nvGraphicFramePr>
          <p:cNvPr id="9" name="Table 8"/>
          <p:cNvGraphicFramePr>
            <a:graphicFrameLocks noGrp="1"/>
          </p:cNvGraphicFramePr>
          <p:nvPr>
            <p:extLst>
              <p:ext uri="{D42A27DB-BD31-4B8C-83A1-F6EECF244321}">
                <p14:modId xmlns:p14="http://schemas.microsoft.com/office/powerpoint/2010/main" val="294182728"/>
              </p:ext>
            </p:extLst>
          </p:nvPr>
        </p:nvGraphicFramePr>
        <p:xfrm>
          <a:off x="6077198" y="2000254"/>
          <a:ext cx="2538657" cy="2461614"/>
        </p:xfrm>
        <a:graphic>
          <a:graphicData uri="http://schemas.openxmlformats.org/drawingml/2006/table">
            <a:tbl>
              <a:tblPr/>
              <a:tblGrid>
                <a:gridCol w="576629">
                  <a:extLst>
                    <a:ext uri="{9D8B030D-6E8A-4147-A177-3AD203B41FA5}">
                      <a16:colId xmlns="" xmlns:a16="http://schemas.microsoft.com/office/drawing/2014/main" val="1780291565"/>
                    </a:ext>
                  </a:extLst>
                </a:gridCol>
                <a:gridCol w="999503">
                  <a:extLst>
                    <a:ext uri="{9D8B030D-6E8A-4147-A177-3AD203B41FA5}">
                      <a16:colId xmlns="" xmlns:a16="http://schemas.microsoft.com/office/drawing/2014/main" val="1349673602"/>
                    </a:ext>
                  </a:extLst>
                </a:gridCol>
                <a:gridCol w="962525">
                  <a:extLst>
                    <a:ext uri="{9D8B030D-6E8A-4147-A177-3AD203B41FA5}">
                      <a16:colId xmlns="" xmlns:a16="http://schemas.microsoft.com/office/drawing/2014/main" val="2770345093"/>
                    </a:ext>
                  </a:extLst>
                </a:gridCol>
              </a:tblGrid>
              <a:tr h="365329">
                <a:tc>
                  <a:txBody>
                    <a:bodyPr/>
                    <a:lstStyle/>
                    <a:p>
                      <a:pPr algn="ctr" fontAlgn="ctr"/>
                      <a:r>
                        <a:rPr lang="en-US" sz="800" b="1" i="0" u="none" strike="noStrike" dirty="0">
                          <a:solidFill>
                            <a:srgbClr val="000000"/>
                          </a:solidFill>
                          <a:effectLst/>
                          <a:latin typeface="Calibri" panose="020F0502020204030204" pitchFamily="34" charset="0"/>
                        </a:rPr>
                        <a:t>Treatment</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err="1">
                          <a:solidFill>
                            <a:srgbClr val="000000"/>
                          </a:solidFill>
                          <a:effectLst/>
                          <a:latin typeface="Calibri" panose="020F0502020204030204" pitchFamily="34" charset="0"/>
                        </a:rPr>
                        <a:t>Preplant</a:t>
                      </a:r>
                      <a:r>
                        <a:rPr lang="en-US" sz="800" b="1" i="0" u="none" strike="noStrike" dirty="0">
                          <a:solidFill>
                            <a:srgbClr val="000000"/>
                          </a:solidFill>
                          <a:effectLst/>
                          <a:latin typeface="Calibri" panose="020F0502020204030204" pitchFamily="34" charset="0"/>
                        </a:rPr>
                        <a:t> N </a:t>
                      </a:r>
                      <a:r>
                        <a:rPr kumimoji="0" lang="en-US" sz="800" b="1" i="0" u="none" strike="noStrike" cap="none" normalizeH="0" baseline="0" dirty="0" smtClean="0">
                          <a:ln>
                            <a:noFill/>
                          </a:ln>
                          <a:solidFill>
                            <a:schemeClr val="tx1"/>
                          </a:solidFill>
                          <a:effectLst/>
                          <a:latin typeface="Arial" charset="0"/>
                        </a:rPr>
                        <a:t>(</a:t>
                      </a:r>
                      <a:r>
                        <a:rPr kumimoji="0" lang="en-US" sz="800" b="1" i="0" u="none" strike="noStrike" cap="none" normalizeH="0" baseline="0" dirty="0" err="1" smtClean="0">
                          <a:ln>
                            <a:noFill/>
                          </a:ln>
                          <a:solidFill>
                            <a:schemeClr val="tx1"/>
                          </a:solidFill>
                          <a:effectLst/>
                          <a:latin typeface="Arial" charset="0"/>
                        </a:rPr>
                        <a:t>lbs</a:t>
                      </a:r>
                      <a:r>
                        <a:rPr kumimoji="0" lang="en-US" sz="800" b="1" i="0" u="none" strike="noStrike" cap="none" normalizeH="0" baseline="0" dirty="0" smtClean="0">
                          <a:ln>
                            <a:noFill/>
                          </a:ln>
                          <a:solidFill>
                            <a:schemeClr val="tx1"/>
                          </a:solidFill>
                          <a:effectLst/>
                          <a:latin typeface="Arial" charset="0"/>
                        </a:rPr>
                        <a:t>/ac)</a:t>
                      </a:r>
                      <a:endParaRPr lang="en-US" sz="8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1" i="0" u="none" strike="noStrike" dirty="0" err="1">
                          <a:solidFill>
                            <a:srgbClr val="000000"/>
                          </a:solidFill>
                          <a:effectLst/>
                          <a:latin typeface="Calibri" panose="020F0502020204030204" pitchFamily="34" charset="0"/>
                        </a:rPr>
                        <a:t>Sidedress</a:t>
                      </a:r>
                      <a:r>
                        <a:rPr lang="en-US" sz="800" b="1" i="0" u="none" strike="noStrike" dirty="0">
                          <a:solidFill>
                            <a:srgbClr val="000000"/>
                          </a:solidFill>
                          <a:effectLst/>
                          <a:latin typeface="Calibri" panose="020F0502020204030204" pitchFamily="34" charset="0"/>
                        </a:rPr>
                        <a:t> N </a:t>
                      </a:r>
                      <a:r>
                        <a:rPr kumimoji="0" lang="en-US" sz="800" b="1" i="0" u="none" strike="noStrike" cap="none" normalizeH="0" baseline="0" dirty="0" smtClean="0">
                          <a:ln>
                            <a:noFill/>
                          </a:ln>
                          <a:solidFill>
                            <a:schemeClr val="tx1"/>
                          </a:solidFill>
                          <a:effectLst/>
                          <a:latin typeface="Arial" charset="0"/>
                        </a:rPr>
                        <a:t>(</a:t>
                      </a:r>
                      <a:r>
                        <a:rPr kumimoji="0" lang="en-US" sz="800" b="1" i="0" u="none" strike="noStrike" cap="none" normalizeH="0" baseline="0" dirty="0" err="1" smtClean="0">
                          <a:ln>
                            <a:noFill/>
                          </a:ln>
                          <a:solidFill>
                            <a:schemeClr val="tx1"/>
                          </a:solidFill>
                          <a:effectLst/>
                          <a:latin typeface="Arial" charset="0"/>
                        </a:rPr>
                        <a:t>lbs</a:t>
                      </a:r>
                      <a:r>
                        <a:rPr kumimoji="0" lang="en-US" sz="800" b="1" i="0" u="none" strike="noStrike" cap="none" normalizeH="0" baseline="0" dirty="0" smtClean="0">
                          <a:ln>
                            <a:noFill/>
                          </a:ln>
                          <a:solidFill>
                            <a:schemeClr val="tx1"/>
                          </a:solidFill>
                          <a:effectLst/>
                          <a:latin typeface="Arial" charset="0"/>
                        </a:rPr>
                        <a:t>/ac)</a:t>
                      </a:r>
                      <a:endParaRPr lang="en-US" sz="8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67861869"/>
                  </a:ext>
                </a:extLst>
              </a:tr>
              <a:tr h="173966">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90310656"/>
                  </a:ext>
                </a:extLst>
              </a:tr>
              <a:tr h="173966">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17274150"/>
                  </a:ext>
                </a:extLst>
              </a:tr>
              <a:tr h="173966">
                <a:tc>
                  <a:txBody>
                    <a:bodyPr/>
                    <a:lstStyle/>
                    <a:p>
                      <a:pPr algn="ctr" fontAlgn="ctr"/>
                      <a:r>
                        <a:rPr lang="en-US" sz="800" b="0" i="0" u="none" strike="noStrike">
                          <a:solidFill>
                            <a:srgbClr val="000000"/>
                          </a:solidFill>
                          <a:effectLst/>
                          <a:latin typeface="Calibri" panose="020F0502020204030204" pitchFamily="34" charset="0"/>
                        </a:rPr>
                        <a:t>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38031991"/>
                  </a:ext>
                </a:extLst>
              </a:tr>
              <a:tr h="173966">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3825134"/>
                  </a:ext>
                </a:extLst>
              </a:tr>
              <a:tr h="173966">
                <a:tc>
                  <a:txBody>
                    <a:bodyPr/>
                    <a:lstStyle/>
                    <a:p>
                      <a:pPr algn="ctr" fontAlgn="ctr"/>
                      <a:r>
                        <a:rPr lang="en-US" sz="800" b="0" i="0" u="none" strike="noStrike">
                          <a:solidFill>
                            <a:srgbClr val="000000"/>
                          </a:solidFill>
                          <a:effectLst/>
                          <a:latin typeface="Calibri" panose="020F0502020204030204" pitchFamily="34" charset="0"/>
                        </a:rPr>
                        <a:t>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13657181"/>
                  </a:ext>
                </a:extLst>
              </a:tr>
              <a:tr h="173966">
                <a:tc>
                  <a:txBody>
                    <a:bodyPr/>
                    <a:lstStyle/>
                    <a:p>
                      <a:pPr algn="ctr" fontAlgn="ctr"/>
                      <a:r>
                        <a:rPr lang="en-US" sz="800" b="0" i="0" u="none" strike="noStrike" dirty="0">
                          <a:solidFill>
                            <a:srgbClr val="000000"/>
                          </a:solidFill>
                          <a:effectLst/>
                          <a:latin typeface="Calibri" panose="020F0502020204030204" pitchFamily="34" charset="0"/>
                        </a:rPr>
                        <a:t>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90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23350413"/>
                  </a:ext>
                </a:extLst>
              </a:tr>
              <a:tr h="173966">
                <a:tc>
                  <a:txBody>
                    <a:bodyPr/>
                    <a:lstStyle/>
                    <a:p>
                      <a:pPr algn="ctr" fontAlgn="ctr"/>
                      <a:r>
                        <a:rPr lang="en-US" sz="800" b="0" i="0" u="none" strike="noStrike">
                          <a:solidFill>
                            <a:srgbClr val="000000"/>
                          </a:solidFill>
                          <a:effectLst/>
                          <a:latin typeface="Calibri" panose="020F0502020204030204" pitchFamily="34" charset="0"/>
                        </a:rPr>
                        <a:t>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08256137"/>
                  </a:ext>
                </a:extLst>
              </a:tr>
              <a:tr h="173966">
                <a:tc>
                  <a:txBody>
                    <a:bodyPr/>
                    <a:lstStyle/>
                    <a:p>
                      <a:pPr algn="ctr" fontAlgn="ctr"/>
                      <a:r>
                        <a:rPr lang="en-US" sz="800" b="0" i="0" u="none" strike="noStrike">
                          <a:solidFill>
                            <a:srgbClr val="000000"/>
                          </a:solidFill>
                          <a:effectLst/>
                          <a:latin typeface="Calibri" panose="020F0502020204030204" pitchFamily="34" charset="0"/>
                        </a:rPr>
                        <a:t>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3789078"/>
                  </a:ext>
                </a:extLst>
              </a:tr>
              <a:tr h="173966">
                <a:tc>
                  <a:txBody>
                    <a:bodyPr/>
                    <a:lstStyle/>
                    <a:p>
                      <a:pPr algn="ctr" fontAlgn="ctr"/>
                      <a:r>
                        <a:rPr lang="en-US" sz="800" b="0" i="0" u="none" strike="noStrike">
                          <a:solidFill>
                            <a:srgbClr val="000000"/>
                          </a:solidFill>
                          <a:effectLst/>
                          <a:latin typeface="Calibri" panose="020F0502020204030204" pitchFamily="34" charset="0"/>
                        </a:rPr>
                        <a:t>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72018769"/>
                  </a:ext>
                </a:extLst>
              </a:tr>
              <a:tr h="173966">
                <a:tc>
                  <a:txBody>
                    <a:bodyPr/>
                    <a:lstStyle/>
                    <a:p>
                      <a:pPr algn="ctr" fontAlgn="ctr"/>
                      <a:r>
                        <a:rPr lang="en-US" sz="800" b="0" i="0" u="none" strike="noStrike">
                          <a:solidFill>
                            <a:srgbClr val="000000"/>
                          </a:solidFill>
                          <a:effectLst/>
                          <a:latin typeface="Calibri" panose="020F0502020204030204" pitchFamily="34" charset="0"/>
                        </a:rPr>
                        <a:t>10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3386270"/>
                  </a:ext>
                </a:extLst>
              </a:tr>
              <a:tr h="173966">
                <a:tc>
                  <a:txBody>
                    <a:bodyPr/>
                    <a:lstStyle/>
                    <a:p>
                      <a:pPr algn="ctr" fontAlgn="ctr"/>
                      <a:r>
                        <a:rPr lang="en-US" sz="800" b="0" i="0" u="none" strike="noStrike">
                          <a:solidFill>
                            <a:srgbClr val="000000"/>
                          </a:solidFill>
                          <a:effectLst/>
                          <a:latin typeface="Calibri" panose="020F0502020204030204" pitchFamily="34" charset="0"/>
                        </a:rPr>
                        <a:t>11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76262365"/>
                  </a:ext>
                </a:extLst>
              </a:tr>
              <a:tr h="182665">
                <a:tc>
                  <a:txBody>
                    <a:bodyPr/>
                    <a:lstStyle/>
                    <a:p>
                      <a:pPr algn="ctr" fontAlgn="ctr"/>
                      <a:r>
                        <a:rPr lang="en-US" sz="800" b="0" i="0" u="none" strike="noStrike">
                          <a:solidFill>
                            <a:srgbClr val="000000"/>
                          </a:solidFill>
                          <a:effectLst/>
                          <a:latin typeface="Calibri" panose="020F0502020204030204" pitchFamily="34" charset="0"/>
                        </a:rPr>
                        <a:t>12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90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92076325"/>
                  </a:ext>
                </a:extLst>
              </a:tr>
            </a:tbl>
          </a:graphicData>
        </a:graphic>
      </p:graphicFrame>
      <p:pic>
        <p:nvPicPr>
          <p:cNvPr id="8" name="Picture 7"/>
          <p:cNvPicPr>
            <a:picLocks noChangeAspect="1"/>
          </p:cNvPicPr>
          <p:nvPr/>
        </p:nvPicPr>
        <p:blipFill rotWithShape="1">
          <a:blip r:embed="rId4"/>
          <a:srcRect b="17979"/>
          <a:stretch/>
        </p:blipFill>
        <p:spPr>
          <a:xfrm>
            <a:off x="333985" y="3622825"/>
            <a:ext cx="1465487" cy="20464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a:blip r:embed="rId5"/>
          <a:stretch>
            <a:fillRect/>
          </a:stretch>
        </p:blipFill>
        <p:spPr>
          <a:xfrm>
            <a:off x="6598382" y="4606930"/>
            <a:ext cx="823031" cy="992210"/>
          </a:xfrm>
          <a:prstGeom prst="rect">
            <a:avLst/>
          </a:prstGeom>
        </p:spPr>
      </p:pic>
      <p:pic>
        <p:nvPicPr>
          <p:cNvPr id="7" name="Picture 6"/>
          <p:cNvPicPr>
            <a:picLocks noChangeAspect="1"/>
          </p:cNvPicPr>
          <p:nvPr/>
        </p:nvPicPr>
        <p:blipFill>
          <a:blip r:embed="rId6"/>
          <a:stretch>
            <a:fillRect/>
          </a:stretch>
        </p:blipFill>
        <p:spPr>
          <a:xfrm>
            <a:off x="7752517" y="4630197"/>
            <a:ext cx="595323" cy="938461"/>
          </a:xfrm>
          <a:prstGeom prst="rect">
            <a:avLst/>
          </a:prstGeom>
        </p:spPr>
      </p:pic>
      <p:grpSp>
        <p:nvGrpSpPr>
          <p:cNvPr id="11" name="Group 10"/>
          <p:cNvGrpSpPr/>
          <p:nvPr/>
        </p:nvGrpSpPr>
        <p:grpSpPr>
          <a:xfrm>
            <a:off x="1" y="857251"/>
            <a:ext cx="9143999" cy="1419225"/>
            <a:chOff x="-9407" y="-5621"/>
            <a:chExt cx="9153407" cy="1042131"/>
          </a:xfrm>
        </p:grpSpPr>
        <p:sp>
          <p:nvSpPr>
            <p:cNvPr id="12" name="Rectangle 11"/>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Gwen Wehmeyer</a:t>
              </a:r>
            </a:p>
          </p:txBody>
        </p:sp>
        <p:sp>
          <p:nvSpPr>
            <p:cNvPr id="13" name="Rectangle 12"/>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100" dirty="0">
                  <a:solidFill>
                    <a:schemeClr val="bg1"/>
                  </a:solidFill>
                </a:rPr>
                <a:t>Optimum </a:t>
              </a:r>
              <a:r>
                <a:rPr lang="en-US" sz="2100" dirty="0" err="1">
                  <a:solidFill>
                    <a:schemeClr val="bg1"/>
                  </a:solidFill>
                </a:rPr>
                <a:t>Preplant</a:t>
              </a:r>
              <a:r>
                <a:rPr lang="en-US" sz="2100" dirty="0">
                  <a:solidFill>
                    <a:schemeClr val="bg1"/>
                  </a:solidFill>
                </a:rPr>
                <a:t> Nitrogen (N) Rates in Sorghum</a:t>
              </a:r>
            </a:p>
          </p:txBody>
        </p:sp>
        <p:sp>
          <p:nvSpPr>
            <p:cNvPr id="14" name="Rectangle 13"/>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5" name="Isosceles Triangle 14"/>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7" name="Picture 2" descr="research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6701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111" y="1137048"/>
            <a:ext cx="6335889" cy="208360"/>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29" name="Rectangle 28"/>
          <p:cNvSpPr/>
          <p:nvPr/>
        </p:nvSpPr>
        <p:spPr>
          <a:xfrm>
            <a:off x="1136826" y="853035"/>
            <a:ext cx="6864174" cy="3540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2100"/>
          </a:p>
        </p:txBody>
      </p:sp>
      <p:sp>
        <p:nvSpPr>
          <p:cNvPr id="4" name="Title 1"/>
          <p:cNvSpPr>
            <a:spLocks noGrp="1"/>
          </p:cNvSpPr>
          <p:nvPr>
            <p:ph type="ctrTitle"/>
          </p:nvPr>
        </p:nvSpPr>
        <p:spPr>
          <a:xfrm>
            <a:off x="2525152" y="919244"/>
            <a:ext cx="5865395" cy="199641"/>
          </a:xfrm>
        </p:spPr>
        <p:txBody>
          <a:bodyPr vert="horz" lIns="68580" tIns="34290" rIns="68580" bIns="34290" rtlCol="0" anchor="ctr">
            <a:noAutofit/>
          </a:bodyPr>
          <a:lstStyle/>
          <a:p>
            <a:pPr algn="l"/>
            <a:r>
              <a:rPr lang="pt-BR" sz="1800" b="1" dirty="0">
                <a:ln w="3175">
                  <a:noFill/>
                </a:ln>
                <a:solidFill>
                  <a:schemeClr val="bg1"/>
                </a:solidFill>
              </a:rPr>
              <a:t>Sulfur Fertilization for Grain Sorghum in Oklahoma</a:t>
            </a:r>
            <a:endParaRPr lang="en-US" sz="1800" b="1" dirty="0">
              <a:ln w="3175">
                <a:noFill/>
              </a:ln>
              <a:solidFill>
                <a:schemeClr val="bg1"/>
              </a:solidFill>
            </a:endParaRPr>
          </a:p>
        </p:txBody>
      </p:sp>
      <p:sp>
        <p:nvSpPr>
          <p:cNvPr id="6" name="Subtitle 2"/>
          <p:cNvSpPr>
            <a:spLocks noGrp="1"/>
          </p:cNvSpPr>
          <p:nvPr>
            <p:ph type="subTitle" idx="1"/>
          </p:nvPr>
        </p:nvSpPr>
        <p:spPr>
          <a:xfrm>
            <a:off x="1764869" y="1208586"/>
            <a:ext cx="6081007" cy="465839"/>
          </a:xfrm>
        </p:spPr>
        <p:txBody>
          <a:bodyPr>
            <a:normAutofit fontScale="40000" lnSpcReduction="20000"/>
          </a:bodyPr>
          <a:lstStyle/>
          <a:p>
            <a:r>
              <a:rPr lang="en-US" sz="2700" dirty="0">
                <a:solidFill>
                  <a:srgbClr val="13130D"/>
                </a:solidFill>
                <a:latin typeface="+mj-lt"/>
                <a:cs typeface="Eurostile"/>
              </a:rPr>
              <a:t>Ryan Bryant-</a:t>
            </a:r>
            <a:r>
              <a:rPr lang="en-US" sz="2700" dirty="0" err="1">
                <a:solidFill>
                  <a:srgbClr val="13130D"/>
                </a:solidFill>
                <a:latin typeface="+mj-lt"/>
                <a:cs typeface="Eurostile"/>
              </a:rPr>
              <a:t>Schlobohm</a:t>
            </a:r>
            <a:endParaRPr lang="en-US" sz="2700" dirty="0">
              <a:solidFill>
                <a:srgbClr val="13130D"/>
              </a:solidFill>
              <a:latin typeface="+mj-lt"/>
              <a:cs typeface="Eurostile"/>
            </a:endParaRPr>
          </a:p>
          <a:p>
            <a:r>
              <a:rPr lang="en-US" sz="2700" dirty="0">
                <a:latin typeface="+mj-lt"/>
                <a:cs typeface="Eurostile"/>
              </a:rPr>
              <a:t>Department of Plant and Soil Sciences, Oklahoma State University</a:t>
            </a:r>
          </a:p>
          <a:p>
            <a:endParaRPr lang="en-US" sz="900" dirty="0"/>
          </a:p>
        </p:txBody>
      </p:sp>
      <p:cxnSp>
        <p:nvCxnSpPr>
          <p:cNvPr id="7" name="Straight Connector 6"/>
          <p:cNvCxnSpPr/>
          <p:nvPr/>
        </p:nvCxnSpPr>
        <p:spPr>
          <a:xfrm>
            <a:off x="1213184" y="1634633"/>
            <a:ext cx="6667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51547" y="1747063"/>
            <a:ext cx="3048000" cy="175667"/>
          </a:xfrm>
          <a:prstGeom prst="rect">
            <a:avLst/>
          </a:prstGeom>
          <a:solidFill>
            <a:srgbClr val="13130D"/>
          </a:solidFill>
          <a:ln>
            <a:noFill/>
          </a:ln>
        </p:spPr>
        <p:txBody>
          <a:bodyPr wrap="square" lIns="13949" tIns="6974" rIns="13949" bIns="6974" rtlCol="0">
            <a:spAutoFit/>
          </a:bodyPr>
          <a:lstStyle/>
          <a:p>
            <a:pPr algn="ctr"/>
            <a:r>
              <a:rPr lang="en-US" sz="1050" b="1" dirty="0">
                <a:solidFill>
                  <a:schemeClr val="bg1"/>
                </a:solidFill>
              </a:rPr>
              <a:t>Objective</a:t>
            </a:r>
          </a:p>
        </p:txBody>
      </p:sp>
      <p:sp>
        <p:nvSpPr>
          <p:cNvPr id="31" name="TextBox 30"/>
          <p:cNvSpPr txBox="1"/>
          <p:nvPr/>
        </p:nvSpPr>
        <p:spPr>
          <a:xfrm>
            <a:off x="4723958" y="1747063"/>
            <a:ext cx="3048000" cy="175667"/>
          </a:xfrm>
          <a:prstGeom prst="rect">
            <a:avLst/>
          </a:prstGeom>
          <a:solidFill>
            <a:srgbClr val="DE5B21"/>
          </a:solidFill>
          <a:ln>
            <a:noFill/>
          </a:ln>
        </p:spPr>
        <p:txBody>
          <a:bodyPr wrap="square" lIns="13949" tIns="6974" rIns="13949" bIns="6974" rtlCol="0">
            <a:spAutoFit/>
          </a:bodyPr>
          <a:lstStyle/>
          <a:p>
            <a:pPr algn="ctr"/>
            <a:r>
              <a:rPr lang="en-US" sz="1050" b="1" dirty="0">
                <a:solidFill>
                  <a:schemeClr val="bg1"/>
                </a:solidFill>
              </a:rPr>
              <a:t>Treatment</a:t>
            </a:r>
            <a:r>
              <a:rPr lang="en-US" sz="600" b="1" dirty="0">
                <a:solidFill>
                  <a:schemeClr val="bg1"/>
                </a:solidFill>
              </a:rPr>
              <a:t> </a:t>
            </a:r>
            <a:r>
              <a:rPr lang="en-US" sz="1050" b="1" dirty="0">
                <a:solidFill>
                  <a:schemeClr val="bg1"/>
                </a:solidFill>
              </a:rPr>
              <a:t>Structure</a:t>
            </a:r>
          </a:p>
        </p:txBody>
      </p:sp>
      <p:sp>
        <p:nvSpPr>
          <p:cNvPr id="11" name="Rectangle 10"/>
          <p:cNvSpPr/>
          <p:nvPr/>
        </p:nvSpPr>
        <p:spPr>
          <a:xfrm>
            <a:off x="1135945" y="853035"/>
            <a:ext cx="748967" cy="42344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9" name="Isosceles Triangle 18"/>
          <p:cNvSpPr/>
          <p:nvPr/>
        </p:nvSpPr>
        <p:spPr>
          <a:xfrm rot="10800000">
            <a:off x="1136060" y="1276474"/>
            <a:ext cx="748851" cy="3581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0"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062" y="853034"/>
            <a:ext cx="607901" cy="439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alphaModFix amt="16000"/>
          </a:blip>
          <a:stretch>
            <a:fillRect/>
          </a:stretch>
        </p:blipFill>
        <p:spPr>
          <a:xfrm>
            <a:off x="4696247" y="2553743"/>
            <a:ext cx="3075712" cy="1567185"/>
          </a:xfrm>
          <a:prstGeom prst="rect">
            <a:avLst/>
          </a:prstGeom>
        </p:spPr>
      </p:pic>
      <p:sp>
        <p:nvSpPr>
          <p:cNvPr id="3" name="TextBox 2"/>
          <p:cNvSpPr txBox="1"/>
          <p:nvPr/>
        </p:nvSpPr>
        <p:spPr>
          <a:xfrm>
            <a:off x="367747" y="2102134"/>
            <a:ext cx="4352041" cy="923330"/>
          </a:xfrm>
          <a:prstGeom prst="rect">
            <a:avLst/>
          </a:prstGeom>
          <a:noFill/>
        </p:spPr>
        <p:txBody>
          <a:bodyPr wrap="square" rtlCol="0">
            <a:spAutoFit/>
          </a:bodyPr>
          <a:lstStyle/>
          <a:p>
            <a:pPr algn="ctr"/>
            <a:r>
              <a:rPr lang="en-US" b="1" dirty="0"/>
              <a:t>Objective: </a:t>
            </a:r>
            <a:r>
              <a:rPr lang="en-US" dirty="0"/>
              <a:t>economic feasibility of applying sulfur for Oklahoma grain sorghum producers</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911" y="3002778"/>
            <a:ext cx="2035176" cy="1526381"/>
          </a:xfrm>
          <a:prstGeom prst="rect">
            <a:avLst/>
          </a:prstGeom>
          <a:ln w="38100">
            <a:solidFill>
              <a:schemeClr val="tx1"/>
            </a:solidFill>
          </a:ln>
        </p:spPr>
      </p:pic>
      <p:graphicFrame>
        <p:nvGraphicFramePr>
          <p:cNvPr id="8" name="Table 7"/>
          <p:cNvGraphicFramePr>
            <a:graphicFrameLocks noGrp="1"/>
          </p:cNvGraphicFramePr>
          <p:nvPr>
            <p:extLst>
              <p:ext uri="{D42A27DB-BD31-4B8C-83A1-F6EECF244321}">
                <p14:modId xmlns:p14="http://schemas.microsoft.com/office/powerpoint/2010/main" val="769696362"/>
              </p:ext>
            </p:extLst>
          </p:nvPr>
        </p:nvGraphicFramePr>
        <p:xfrm>
          <a:off x="4546935" y="1992784"/>
          <a:ext cx="3542420" cy="3672446"/>
        </p:xfrm>
        <a:graphic>
          <a:graphicData uri="http://schemas.openxmlformats.org/drawingml/2006/table">
            <a:tbl>
              <a:tblPr firstRow="1" bandRow="1">
                <a:tableStyleId>{5940675A-B579-460E-94D1-54222C63F5DA}</a:tableStyleId>
              </a:tblPr>
              <a:tblGrid>
                <a:gridCol w="1136007">
                  <a:extLst>
                    <a:ext uri="{9D8B030D-6E8A-4147-A177-3AD203B41FA5}">
                      <a16:colId xmlns="" xmlns:a16="http://schemas.microsoft.com/office/drawing/2014/main" val="20000"/>
                    </a:ext>
                  </a:extLst>
                </a:gridCol>
                <a:gridCol w="1136007">
                  <a:extLst>
                    <a:ext uri="{9D8B030D-6E8A-4147-A177-3AD203B41FA5}">
                      <a16:colId xmlns="" xmlns:a16="http://schemas.microsoft.com/office/drawing/2014/main" val="20001"/>
                    </a:ext>
                  </a:extLst>
                </a:gridCol>
                <a:gridCol w="1270406">
                  <a:extLst>
                    <a:ext uri="{9D8B030D-6E8A-4147-A177-3AD203B41FA5}">
                      <a16:colId xmlns="" xmlns:a16="http://schemas.microsoft.com/office/drawing/2014/main" val="20002"/>
                    </a:ext>
                  </a:extLst>
                </a:gridCol>
              </a:tblGrid>
              <a:tr h="572499">
                <a:tc>
                  <a:txBody>
                    <a:bodyPr/>
                    <a:lstStyle/>
                    <a:p>
                      <a:pPr algn="ctr"/>
                      <a:r>
                        <a:rPr lang="en-US" sz="1400" b="1" dirty="0" smtClean="0"/>
                        <a:t>Treatment</a:t>
                      </a:r>
                      <a:endParaRPr lang="en-US" sz="1400" b="1" dirty="0"/>
                    </a:p>
                  </a:txBody>
                  <a:tcPr marL="41030" marR="41030" marT="20515" marB="20515"/>
                </a:tc>
                <a:tc>
                  <a:txBody>
                    <a:bodyPr/>
                    <a:lstStyle/>
                    <a:p>
                      <a:pPr algn="ctr"/>
                      <a:r>
                        <a:rPr lang="en-US" sz="1400" b="1" dirty="0" smtClean="0"/>
                        <a:t>Side-Dress N Rate (</a:t>
                      </a:r>
                      <a:r>
                        <a:rPr lang="en-US" sz="1400" b="1" dirty="0" err="1" smtClean="0"/>
                        <a:t>lb</a:t>
                      </a:r>
                      <a:r>
                        <a:rPr lang="en-US" sz="1400" b="1" dirty="0" smtClean="0"/>
                        <a:t>/acre)</a:t>
                      </a:r>
                      <a:endParaRPr lang="en-US" sz="1400" b="1" dirty="0"/>
                    </a:p>
                  </a:txBody>
                  <a:tcPr marL="41030" marR="41030" marT="20515" marB="20515"/>
                </a:tc>
                <a:tc>
                  <a:txBody>
                    <a:bodyPr/>
                    <a:lstStyle/>
                    <a:p>
                      <a:pPr algn="ctr"/>
                      <a:r>
                        <a:rPr lang="en-US" sz="1400" b="1" dirty="0" smtClean="0"/>
                        <a:t>Sulfur Rate (</a:t>
                      </a:r>
                      <a:r>
                        <a:rPr lang="en-US" sz="1400" b="1" dirty="0" err="1" smtClean="0"/>
                        <a:t>lb</a:t>
                      </a:r>
                      <a:r>
                        <a:rPr lang="en-US" sz="1400" b="1" dirty="0" smtClean="0"/>
                        <a:t>/acre)</a:t>
                      </a:r>
                      <a:endParaRPr lang="en-US" sz="1400" b="1" dirty="0"/>
                    </a:p>
                  </a:txBody>
                  <a:tcPr marL="41030" marR="41030" marT="20515" marB="20515"/>
                </a:tc>
                <a:extLst>
                  <a:ext uri="{0D108BD9-81ED-4DB2-BD59-A6C34878D82A}">
                    <a16:rowId xmlns="" xmlns:a16="http://schemas.microsoft.com/office/drawing/2014/main" val="10000"/>
                  </a:ext>
                </a:extLst>
              </a:tr>
              <a:tr h="246770">
                <a:tc>
                  <a:txBody>
                    <a:bodyPr/>
                    <a:lstStyle/>
                    <a:p>
                      <a:pPr algn="ctr"/>
                      <a:r>
                        <a:rPr lang="en-US" sz="900" b="1" dirty="0" smtClean="0"/>
                        <a:t>1</a:t>
                      </a:r>
                      <a:endParaRPr lang="en-US" sz="900" b="1" dirty="0"/>
                    </a:p>
                  </a:txBody>
                  <a:tcPr marL="41030" marR="41030" marT="20515" marB="20515"/>
                </a:tc>
                <a:tc>
                  <a:txBody>
                    <a:bodyPr/>
                    <a:lstStyle/>
                    <a:p>
                      <a:pPr algn="ctr"/>
                      <a:r>
                        <a:rPr lang="en-US" sz="1400" dirty="0" smtClean="0"/>
                        <a:t>0</a:t>
                      </a:r>
                      <a:endParaRPr lang="en-US" sz="1400" dirty="0"/>
                    </a:p>
                  </a:txBody>
                  <a:tcPr marL="41030" marR="41030" marT="20515" marB="20515"/>
                </a:tc>
                <a:tc>
                  <a:txBody>
                    <a:bodyPr/>
                    <a:lstStyle/>
                    <a:p>
                      <a:pPr algn="ctr"/>
                      <a:r>
                        <a:rPr lang="en-US" sz="1400" dirty="0" smtClean="0"/>
                        <a:t>0</a:t>
                      </a:r>
                      <a:endParaRPr lang="en-US" sz="1400" dirty="0"/>
                    </a:p>
                  </a:txBody>
                  <a:tcPr marL="41030" marR="41030" marT="20515" marB="20515"/>
                </a:tc>
                <a:extLst>
                  <a:ext uri="{0D108BD9-81ED-4DB2-BD59-A6C34878D82A}">
                    <a16:rowId xmlns="" xmlns:a16="http://schemas.microsoft.com/office/drawing/2014/main" val="10001"/>
                  </a:ext>
                </a:extLst>
              </a:tr>
              <a:tr h="246770">
                <a:tc>
                  <a:txBody>
                    <a:bodyPr/>
                    <a:lstStyle/>
                    <a:p>
                      <a:pPr algn="ctr"/>
                      <a:r>
                        <a:rPr lang="en-US" sz="900" b="1" dirty="0" smtClean="0"/>
                        <a:t>2</a:t>
                      </a:r>
                      <a:endParaRPr lang="en-US" sz="900" b="1" dirty="0"/>
                    </a:p>
                  </a:txBody>
                  <a:tcPr marL="41030" marR="41030" marT="20515" marB="20515"/>
                </a:tc>
                <a:tc>
                  <a:txBody>
                    <a:bodyPr/>
                    <a:lstStyle/>
                    <a:p>
                      <a:pPr algn="ctr"/>
                      <a:r>
                        <a:rPr lang="en-US" sz="1400" dirty="0" smtClean="0"/>
                        <a:t>60</a:t>
                      </a:r>
                      <a:endParaRPr lang="en-US" sz="1400" dirty="0"/>
                    </a:p>
                  </a:txBody>
                  <a:tcPr marL="41030" marR="41030" marT="20515" marB="20515"/>
                </a:tc>
                <a:tc>
                  <a:txBody>
                    <a:bodyPr/>
                    <a:lstStyle/>
                    <a:p>
                      <a:pPr algn="ctr"/>
                      <a:r>
                        <a:rPr lang="en-US" sz="1400" dirty="0" smtClean="0"/>
                        <a:t>0</a:t>
                      </a:r>
                      <a:endParaRPr lang="en-US" sz="1400" dirty="0"/>
                    </a:p>
                  </a:txBody>
                  <a:tcPr marL="41030" marR="41030" marT="20515" marB="20515"/>
                </a:tc>
                <a:extLst>
                  <a:ext uri="{0D108BD9-81ED-4DB2-BD59-A6C34878D82A}">
                    <a16:rowId xmlns="" xmlns:a16="http://schemas.microsoft.com/office/drawing/2014/main" val="10002"/>
                  </a:ext>
                </a:extLst>
              </a:tr>
              <a:tr h="246770">
                <a:tc>
                  <a:txBody>
                    <a:bodyPr/>
                    <a:lstStyle/>
                    <a:p>
                      <a:pPr algn="ctr"/>
                      <a:r>
                        <a:rPr lang="en-US" sz="900" b="1" dirty="0" smtClean="0"/>
                        <a:t>3</a:t>
                      </a:r>
                      <a:endParaRPr lang="en-US" sz="900" b="1" dirty="0"/>
                    </a:p>
                  </a:txBody>
                  <a:tcPr marL="41030" marR="41030" marT="20515" marB="20515"/>
                </a:tc>
                <a:tc>
                  <a:txBody>
                    <a:bodyPr/>
                    <a:lstStyle/>
                    <a:p>
                      <a:pPr algn="ctr"/>
                      <a:r>
                        <a:rPr lang="en-US" sz="1400" dirty="0" smtClean="0"/>
                        <a:t>60</a:t>
                      </a:r>
                      <a:endParaRPr lang="en-US" sz="1400" dirty="0"/>
                    </a:p>
                  </a:txBody>
                  <a:tcPr marL="41030" marR="41030" marT="20515" marB="20515"/>
                </a:tc>
                <a:tc>
                  <a:txBody>
                    <a:bodyPr/>
                    <a:lstStyle/>
                    <a:p>
                      <a:pPr algn="ctr"/>
                      <a:r>
                        <a:rPr lang="en-US" sz="1400" dirty="0" smtClean="0"/>
                        <a:t>10</a:t>
                      </a:r>
                      <a:endParaRPr lang="en-US" sz="1400" dirty="0"/>
                    </a:p>
                  </a:txBody>
                  <a:tcPr marL="41030" marR="41030" marT="20515" marB="20515"/>
                </a:tc>
                <a:extLst>
                  <a:ext uri="{0D108BD9-81ED-4DB2-BD59-A6C34878D82A}">
                    <a16:rowId xmlns="" xmlns:a16="http://schemas.microsoft.com/office/drawing/2014/main" val="10003"/>
                  </a:ext>
                </a:extLst>
              </a:tr>
              <a:tr h="246770">
                <a:tc>
                  <a:txBody>
                    <a:bodyPr/>
                    <a:lstStyle/>
                    <a:p>
                      <a:pPr algn="ctr"/>
                      <a:r>
                        <a:rPr lang="en-US" sz="900" b="1" dirty="0" smtClean="0"/>
                        <a:t>4</a:t>
                      </a:r>
                      <a:endParaRPr lang="en-US" sz="900" b="1" dirty="0"/>
                    </a:p>
                  </a:txBody>
                  <a:tcPr marL="41030" marR="41030" marT="20515" marB="20515"/>
                </a:tc>
                <a:tc>
                  <a:txBody>
                    <a:bodyPr/>
                    <a:lstStyle/>
                    <a:p>
                      <a:pPr algn="ctr"/>
                      <a:r>
                        <a:rPr lang="en-US" sz="1400" dirty="0" smtClean="0"/>
                        <a:t>60</a:t>
                      </a:r>
                      <a:endParaRPr lang="en-US" sz="1400" dirty="0"/>
                    </a:p>
                  </a:txBody>
                  <a:tcPr marL="41030" marR="41030" marT="20515" marB="20515"/>
                </a:tc>
                <a:tc>
                  <a:txBody>
                    <a:bodyPr/>
                    <a:lstStyle/>
                    <a:p>
                      <a:pPr algn="ctr"/>
                      <a:r>
                        <a:rPr lang="en-US" sz="1400" dirty="0" smtClean="0"/>
                        <a:t>15</a:t>
                      </a:r>
                      <a:endParaRPr lang="en-US" sz="1400" dirty="0"/>
                    </a:p>
                  </a:txBody>
                  <a:tcPr marL="41030" marR="41030" marT="20515" marB="20515"/>
                </a:tc>
                <a:extLst>
                  <a:ext uri="{0D108BD9-81ED-4DB2-BD59-A6C34878D82A}">
                    <a16:rowId xmlns="" xmlns:a16="http://schemas.microsoft.com/office/drawing/2014/main" val="10004"/>
                  </a:ext>
                </a:extLst>
              </a:tr>
              <a:tr h="246770">
                <a:tc>
                  <a:txBody>
                    <a:bodyPr/>
                    <a:lstStyle/>
                    <a:p>
                      <a:pPr algn="ctr"/>
                      <a:r>
                        <a:rPr lang="en-US" sz="900" b="1" dirty="0" smtClean="0"/>
                        <a:t>5</a:t>
                      </a:r>
                      <a:endParaRPr lang="en-US" sz="900" b="1" dirty="0"/>
                    </a:p>
                  </a:txBody>
                  <a:tcPr marL="41030" marR="41030" marT="20515" marB="20515"/>
                </a:tc>
                <a:tc>
                  <a:txBody>
                    <a:bodyPr/>
                    <a:lstStyle/>
                    <a:p>
                      <a:pPr algn="ctr"/>
                      <a:r>
                        <a:rPr lang="en-US" sz="1400" dirty="0" smtClean="0"/>
                        <a:t>60</a:t>
                      </a:r>
                      <a:endParaRPr lang="en-US" sz="1400" dirty="0"/>
                    </a:p>
                  </a:txBody>
                  <a:tcPr marL="41030" marR="41030" marT="20515" marB="20515"/>
                </a:tc>
                <a:tc>
                  <a:txBody>
                    <a:bodyPr/>
                    <a:lstStyle/>
                    <a:p>
                      <a:pPr algn="ctr"/>
                      <a:r>
                        <a:rPr lang="en-US" sz="1400" dirty="0" smtClean="0"/>
                        <a:t>20</a:t>
                      </a:r>
                      <a:endParaRPr lang="en-US" sz="1400" dirty="0"/>
                    </a:p>
                  </a:txBody>
                  <a:tcPr marL="41030" marR="41030" marT="20515" marB="20515"/>
                </a:tc>
                <a:extLst>
                  <a:ext uri="{0D108BD9-81ED-4DB2-BD59-A6C34878D82A}">
                    <a16:rowId xmlns="" xmlns:a16="http://schemas.microsoft.com/office/drawing/2014/main" val="10005"/>
                  </a:ext>
                </a:extLst>
              </a:tr>
              <a:tr h="246770">
                <a:tc>
                  <a:txBody>
                    <a:bodyPr/>
                    <a:lstStyle/>
                    <a:p>
                      <a:pPr algn="ctr"/>
                      <a:r>
                        <a:rPr lang="en-US" sz="900" b="1" dirty="0" smtClean="0"/>
                        <a:t>6</a:t>
                      </a:r>
                      <a:endParaRPr lang="en-US" sz="900" b="1" dirty="0"/>
                    </a:p>
                  </a:txBody>
                  <a:tcPr marL="41030" marR="41030" marT="20515" marB="20515"/>
                </a:tc>
                <a:tc>
                  <a:txBody>
                    <a:bodyPr/>
                    <a:lstStyle/>
                    <a:p>
                      <a:pPr algn="ctr"/>
                      <a:r>
                        <a:rPr lang="en-US" sz="1400" dirty="0" smtClean="0"/>
                        <a:t>120</a:t>
                      </a:r>
                      <a:endParaRPr lang="en-US" sz="1400" dirty="0"/>
                    </a:p>
                  </a:txBody>
                  <a:tcPr marL="41030" marR="41030" marT="20515" marB="20515"/>
                </a:tc>
                <a:tc>
                  <a:txBody>
                    <a:bodyPr/>
                    <a:lstStyle/>
                    <a:p>
                      <a:pPr algn="ctr"/>
                      <a:r>
                        <a:rPr lang="en-US" sz="1400" dirty="0" smtClean="0"/>
                        <a:t>0</a:t>
                      </a:r>
                      <a:endParaRPr lang="en-US" sz="1400" dirty="0"/>
                    </a:p>
                  </a:txBody>
                  <a:tcPr marL="41030" marR="41030" marT="20515" marB="20515"/>
                </a:tc>
                <a:extLst>
                  <a:ext uri="{0D108BD9-81ED-4DB2-BD59-A6C34878D82A}">
                    <a16:rowId xmlns="" xmlns:a16="http://schemas.microsoft.com/office/drawing/2014/main" val="10006"/>
                  </a:ext>
                </a:extLst>
              </a:tr>
              <a:tr h="246770">
                <a:tc>
                  <a:txBody>
                    <a:bodyPr/>
                    <a:lstStyle/>
                    <a:p>
                      <a:pPr algn="ctr"/>
                      <a:r>
                        <a:rPr lang="en-US" sz="900" b="1" dirty="0" smtClean="0"/>
                        <a:t>7</a:t>
                      </a:r>
                      <a:endParaRPr lang="en-US" sz="900" b="1" dirty="0"/>
                    </a:p>
                  </a:txBody>
                  <a:tcPr marL="41030" marR="41030" marT="20515" marB="20515"/>
                </a:tc>
                <a:tc>
                  <a:txBody>
                    <a:bodyPr/>
                    <a:lstStyle/>
                    <a:p>
                      <a:pPr algn="ctr"/>
                      <a:r>
                        <a:rPr lang="en-US" sz="1400" dirty="0" smtClean="0"/>
                        <a:t>120</a:t>
                      </a:r>
                      <a:endParaRPr lang="en-US" sz="1400" dirty="0"/>
                    </a:p>
                  </a:txBody>
                  <a:tcPr marL="41030" marR="41030" marT="20515" marB="20515"/>
                </a:tc>
                <a:tc>
                  <a:txBody>
                    <a:bodyPr/>
                    <a:lstStyle/>
                    <a:p>
                      <a:pPr algn="ctr"/>
                      <a:r>
                        <a:rPr lang="en-US" sz="1400" dirty="0" smtClean="0"/>
                        <a:t>10</a:t>
                      </a:r>
                      <a:endParaRPr lang="en-US" sz="1400" dirty="0"/>
                    </a:p>
                  </a:txBody>
                  <a:tcPr marL="41030" marR="41030" marT="20515" marB="20515"/>
                </a:tc>
                <a:extLst>
                  <a:ext uri="{0D108BD9-81ED-4DB2-BD59-A6C34878D82A}">
                    <a16:rowId xmlns="" xmlns:a16="http://schemas.microsoft.com/office/drawing/2014/main" val="10007"/>
                  </a:ext>
                </a:extLst>
              </a:tr>
              <a:tr h="246770">
                <a:tc>
                  <a:txBody>
                    <a:bodyPr/>
                    <a:lstStyle/>
                    <a:p>
                      <a:pPr algn="ctr"/>
                      <a:r>
                        <a:rPr lang="en-US" sz="900" b="1" dirty="0" smtClean="0"/>
                        <a:t>8</a:t>
                      </a:r>
                      <a:endParaRPr lang="en-US" sz="900" b="1" dirty="0"/>
                    </a:p>
                  </a:txBody>
                  <a:tcPr marL="41030" marR="41030" marT="20515" marB="20515"/>
                </a:tc>
                <a:tc>
                  <a:txBody>
                    <a:bodyPr/>
                    <a:lstStyle/>
                    <a:p>
                      <a:pPr algn="ctr"/>
                      <a:r>
                        <a:rPr lang="en-US" sz="1400" dirty="0" smtClean="0"/>
                        <a:t>120</a:t>
                      </a:r>
                      <a:endParaRPr lang="en-US" sz="1400" dirty="0"/>
                    </a:p>
                  </a:txBody>
                  <a:tcPr marL="41030" marR="41030" marT="20515" marB="20515"/>
                </a:tc>
                <a:tc>
                  <a:txBody>
                    <a:bodyPr/>
                    <a:lstStyle/>
                    <a:p>
                      <a:pPr algn="ctr"/>
                      <a:r>
                        <a:rPr lang="en-US" sz="1400" dirty="0" smtClean="0"/>
                        <a:t>15</a:t>
                      </a:r>
                      <a:endParaRPr lang="en-US" sz="1400" dirty="0"/>
                    </a:p>
                  </a:txBody>
                  <a:tcPr marL="41030" marR="41030" marT="20515" marB="20515"/>
                </a:tc>
                <a:extLst>
                  <a:ext uri="{0D108BD9-81ED-4DB2-BD59-A6C34878D82A}">
                    <a16:rowId xmlns="" xmlns:a16="http://schemas.microsoft.com/office/drawing/2014/main" val="10008"/>
                  </a:ext>
                </a:extLst>
              </a:tr>
              <a:tr h="246770">
                <a:tc>
                  <a:txBody>
                    <a:bodyPr/>
                    <a:lstStyle/>
                    <a:p>
                      <a:pPr algn="ctr"/>
                      <a:r>
                        <a:rPr lang="en-US" sz="900" b="1" dirty="0" smtClean="0"/>
                        <a:t>9</a:t>
                      </a:r>
                      <a:endParaRPr lang="en-US" sz="900" b="1" dirty="0"/>
                    </a:p>
                  </a:txBody>
                  <a:tcPr marL="41030" marR="41030" marT="20515" marB="20515"/>
                </a:tc>
                <a:tc>
                  <a:txBody>
                    <a:bodyPr/>
                    <a:lstStyle/>
                    <a:p>
                      <a:pPr algn="ctr"/>
                      <a:r>
                        <a:rPr lang="en-US" sz="1400" dirty="0" smtClean="0"/>
                        <a:t>120</a:t>
                      </a:r>
                      <a:endParaRPr lang="en-US" sz="1400" dirty="0"/>
                    </a:p>
                  </a:txBody>
                  <a:tcPr marL="41030" marR="41030" marT="20515" marB="20515"/>
                </a:tc>
                <a:tc>
                  <a:txBody>
                    <a:bodyPr/>
                    <a:lstStyle/>
                    <a:p>
                      <a:pPr algn="ctr"/>
                      <a:r>
                        <a:rPr lang="en-US" sz="1400" dirty="0" smtClean="0"/>
                        <a:t>20</a:t>
                      </a:r>
                      <a:endParaRPr lang="en-US" sz="1400" dirty="0"/>
                    </a:p>
                  </a:txBody>
                  <a:tcPr marL="41030" marR="41030" marT="20515" marB="20515"/>
                </a:tc>
                <a:extLst>
                  <a:ext uri="{0D108BD9-81ED-4DB2-BD59-A6C34878D82A}">
                    <a16:rowId xmlns="" xmlns:a16="http://schemas.microsoft.com/office/drawing/2014/main" val="10009"/>
                  </a:ext>
                </a:extLst>
              </a:tr>
              <a:tr h="439511">
                <a:tc>
                  <a:txBody>
                    <a:bodyPr/>
                    <a:lstStyle/>
                    <a:p>
                      <a:pPr algn="ctr"/>
                      <a:r>
                        <a:rPr lang="en-US" sz="900" b="1" dirty="0" smtClean="0"/>
                        <a:t>10</a:t>
                      </a:r>
                      <a:endParaRPr lang="en-US" sz="900" b="1" dirty="0"/>
                    </a:p>
                  </a:txBody>
                  <a:tcPr marL="41030" marR="41030" marT="20515" marB="20515"/>
                </a:tc>
                <a:tc>
                  <a:txBody>
                    <a:bodyPr/>
                    <a:lstStyle/>
                    <a:p>
                      <a:pPr algn="ctr"/>
                      <a:r>
                        <a:rPr lang="en-US" sz="1400" dirty="0" smtClean="0"/>
                        <a:t>60</a:t>
                      </a:r>
                      <a:endParaRPr lang="en-US" sz="1400" dirty="0"/>
                    </a:p>
                  </a:txBody>
                  <a:tcPr marL="41030" marR="41030" marT="20515" marB="20515"/>
                </a:tc>
                <a:tc>
                  <a:txBody>
                    <a:bodyPr/>
                    <a:lstStyle/>
                    <a:p>
                      <a:pPr algn="ctr"/>
                      <a:r>
                        <a:rPr lang="en-US" sz="1100" dirty="0" smtClean="0"/>
                        <a:t>Soil SO</a:t>
                      </a:r>
                      <a:r>
                        <a:rPr lang="en-US" sz="1100" baseline="-25000" dirty="0" smtClean="0"/>
                        <a:t>4- </a:t>
                      </a:r>
                      <a:r>
                        <a:rPr lang="en-US" sz="1100" dirty="0" smtClean="0"/>
                        <a:t>Test Recommendation</a:t>
                      </a:r>
                      <a:endParaRPr lang="en-US" sz="1100" dirty="0"/>
                    </a:p>
                  </a:txBody>
                  <a:tcPr marL="41030" marR="41030" marT="20515" marB="20515"/>
                </a:tc>
                <a:extLst>
                  <a:ext uri="{0D108BD9-81ED-4DB2-BD59-A6C34878D82A}">
                    <a16:rowId xmlns="" xmlns:a16="http://schemas.microsoft.com/office/drawing/2014/main" val="10010"/>
                  </a:ext>
                </a:extLst>
              </a:tr>
              <a:tr h="439511">
                <a:tc>
                  <a:txBody>
                    <a:bodyPr/>
                    <a:lstStyle/>
                    <a:p>
                      <a:pPr algn="ctr"/>
                      <a:r>
                        <a:rPr lang="en-US" sz="900" b="1" dirty="0" smtClean="0"/>
                        <a:t>11</a:t>
                      </a:r>
                      <a:endParaRPr lang="en-US" sz="900" b="1" dirty="0"/>
                    </a:p>
                  </a:txBody>
                  <a:tcPr marL="41030" marR="41030" marT="20515" marB="20515"/>
                </a:tc>
                <a:tc>
                  <a:txBody>
                    <a:bodyPr/>
                    <a:lstStyle/>
                    <a:p>
                      <a:pPr algn="ctr"/>
                      <a:r>
                        <a:rPr lang="en-US" sz="1400" dirty="0" smtClean="0"/>
                        <a:t>120</a:t>
                      </a:r>
                      <a:endParaRPr lang="en-US" sz="1400"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100" dirty="0" smtClean="0"/>
                        <a:t>Soil SO</a:t>
                      </a:r>
                      <a:r>
                        <a:rPr lang="en-US" sz="1100" baseline="-25000" dirty="0" smtClean="0"/>
                        <a:t>4- </a:t>
                      </a:r>
                      <a:r>
                        <a:rPr lang="en-US" sz="1100" dirty="0" smtClean="0"/>
                        <a:t>Test Recommendation</a:t>
                      </a:r>
                    </a:p>
                  </a:txBody>
                  <a:tcPr marL="41030" marR="41030" marT="20515" marB="20515"/>
                </a:tc>
                <a:extLst>
                  <a:ext uri="{0D108BD9-81ED-4DB2-BD59-A6C34878D82A}">
                    <a16:rowId xmlns="" xmlns:a16="http://schemas.microsoft.com/office/drawing/2014/main" val="10011"/>
                  </a:ext>
                </a:extLst>
              </a:tr>
            </a:tbl>
          </a:graphicData>
        </a:graphic>
      </p:graphicFrame>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6435" y="3783136"/>
            <a:ext cx="2703838" cy="200084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6"/>
          <a:stretch>
            <a:fillRect/>
          </a:stretch>
        </p:blipFill>
        <p:spPr>
          <a:xfrm>
            <a:off x="8226619" y="4587923"/>
            <a:ext cx="842897" cy="1212801"/>
          </a:xfrm>
          <a:prstGeom prst="rect">
            <a:avLst/>
          </a:prstGeom>
        </p:spPr>
      </p:pic>
      <p:sp>
        <p:nvSpPr>
          <p:cNvPr id="2" name="Rectangle 1"/>
          <p:cNvSpPr/>
          <p:nvPr/>
        </p:nvSpPr>
        <p:spPr>
          <a:xfrm>
            <a:off x="6594297" y="5746835"/>
            <a:ext cx="1674113" cy="276999"/>
          </a:xfrm>
          <a:prstGeom prst="rect">
            <a:avLst/>
          </a:prstGeom>
        </p:spPr>
        <p:txBody>
          <a:bodyPr wrap="none">
            <a:spAutoFit/>
          </a:bodyPr>
          <a:lstStyle/>
          <a:p>
            <a:r>
              <a:rPr lang="en-US" sz="1200" dirty="0"/>
              <a:t>Ryan Bryant-Schlobohm</a:t>
            </a:r>
          </a:p>
        </p:txBody>
      </p:sp>
    </p:spTree>
    <p:extLst>
      <p:ext uri="{BB962C8B-B14F-4D97-AF65-F5344CB8AC3E}">
        <p14:creationId xmlns:p14="http://schemas.microsoft.com/office/powerpoint/2010/main" val="4104076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717" y="857250"/>
            <a:ext cx="9144001" cy="1419225"/>
            <a:chOff x="-9407" y="-5621"/>
            <a:chExt cx="9153408" cy="1042131"/>
          </a:xfrm>
        </p:grpSpPr>
        <p:sp>
          <p:nvSpPr>
            <p:cNvPr id="11" name="Rectangle 10"/>
            <p:cNvSpPr/>
            <p:nvPr/>
          </p:nvSpPr>
          <p:spPr>
            <a:xfrm>
              <a:off x="696149" y="442119"/>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12" name="Rectangle 11"/>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100" dirty="0">
                  <a:solidFill>
                    <a:schemeClr val="bg1"/>
                  </a:solidFill>
                </a:rPr>
                <a:t>              Variability in Optimum N Rates for Maize in the Central Great Plains</a:t>
              </a:r>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5"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 name="Content Placeholder 3"/>
          <p:cNvGraphicFramePr>
            <a:graphicFrameLocks noGrp="1"/>
          </p:cNvGraphicFramePr>
          <p:nvPr>
            <p:ph idx="1"/>
            <p:extLst>
              <p:ext uri="{D42A27DB-BD31-4B8C-83A1-F6EECF244321}">
                <p14:modId xmlns:p14="http://schemas.microsoft.com/office/powerpoint/2010/main" val="2909326065"/>
              </p:ext>
            </p:extLst>
          </p:nvPr>
        </p:nvGraphicFramePr>
        <p:xfrm>
          <a:off x="94652" y="1863245"/>
          <a:ext cx="4995277" cy="3667316"/>
        </p:xfrm>
        <a:graphic>
          <a:graphicData uri="http://schemas.openxmlformats.org/drawingml/2006/table">
            <a:tbl>
              <a:tblPr firstRow="1" firstCol="1" bandRow="1"/>
              <a:tblGrid>
                <a:gridCol w="1335888">
                  <a:extLst>
                    <a:ext uri="{9D8B030D-6E8A-4147-A177-3AD203B41FA5}">
                      <a16:colId xmlns="" xmlns:a16="http://schemas.microsoft.com/office/drawing/2014/main" val="20000"/>
                    </a:ext>
                  </a:extLst>
                </a:gridCol>
                <a:gridCol w="438387">
                  <a:extLst>
                    <a:ext uri="{9D8B030D-6E8A-4147-A177-3AD203B41FA5}">
                      <a16:colId xmlns="" xmlns:a16="http://schemas.microsoft.com/office/drawing/2014/main" val="20001"/>
                    </a:ext>
                  </a:extLst>
                </a:gridCol>
                <a:gridCol w="334310">
                  <a:extLst>
                    <a:ext uri="{9D8B030D-6E8A-4147-A177-3AD203B41FA5}">
                      <a16:colId xmlns="" xmlns:a16="http://schemas.microsoft.com/office/drawing/2014/main" val="20002"/>
                    </a:ext>
                  </a:extLst>
                </a:gridCol>
                <a:gridCol w="567698">
                  <a:extLst>
                    <a:ext uri="{9D8B030D-6E8A-4147-A177-3AD203B41FA5}">
                      <a16:colId xmlns="" xmlns:a16="http://schemas.microsoft.com/office/drawing/2014/main" val="20003"/>
                    </a:ext>
                  </a:extLst>
                </a:gridCol>
                <a:gridCol w="608246">
                  <a:extLst>
                    <a:ext uri="{9D8B030D-6E8A-4147-A177-3AD203B41FA5}">
                      <a16:colId xmlns="" xmlns:a16="http://schemas.microsoft.com/office/drawing/2014/main" val="20004"/>
                    </a:ext>
                  </a:extLst>
                </a:gridCol>
                <a:gridCol w="678081">
                  <a:extLst>
                    <a:ext uri="{9D8B030D-6E8A-4147-A177-3AD203B41FA5}">
                      <a16:colId xmlns="" xmlns:a16="http://schemas.microsoft.com/office/drawing/2014/main" val="20005"/>
                    </a:ext>
                  </a:extLst>
                </a:gridCol>
                <a:gridCol w="259520">
                  <a:extLst>
                    <a:ext uri="{9D8B030D-6E8A-4147-A177-3AD203B41FA5}">
                      <a16:colId xmlns="" xmlns:a16="http://schemas.microsoft.com/office/drawing/2014/main" val="20006"/>
                    </a:ext>
                  </a:extLst>
                </a:gridCol>
                <a:gridCol w="272584">
                  <a:extLst>
                    <a:ext uri="{9D8B030D-6E8A-4147-A177-3AD203B41FA5}">
                      <a16:colId xmlns="" xmlns:a16="http://schemas.microsoft.com/office/drawing/2014/main" val="20007"/>
                    </a:ext>
                  </a:extLst>
                </a:gridCol>
                <a:gridCol w="277991">
                  <a:extLst>
                    <a:ext uri="{9D8B030D-6E8A-4147-A177-3AD203B41FA5}">
                      <a16:colId xmlns="" xmlns:a16="http://schemas.microsoft.com/office/drawing/2014/main" val="20008"/>
                    </a:ext>
                  </a:extLst>
                </a:gridCol>
                <a:gridCol w="222573">
                  <a:extLst>
                    <a:ext uri="{9D8B030D-6E8A-4147-A177-3AD203B41FA5}">
                      <a16:colId xmlns="" xmlns:a16="http://schemas.microsoft.com/office/drawing/2014/main" val="20009"/>
                    </a:ext>
                  </a:extLst>
                </a:gridCol>
              </a:tblGrid>
              <a:tr h="236601">
                <a:tc>
                  <a:txBody>
                    <a:bodyPr/>
                    <a:lstStyle/>
                    <a:p>
                      <a:pPr marL="0" marR="0" algn="l">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Source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w="76200" cap="flat" cmpd="sng" algn="ctr">
                      <a:solidFill>
                        <a:schemeClr val="tx1"/>
                      </a:solidFill>
                      <a:prstDash val="solid"/>
                      <a:round/>
                      <a:headEnd type="none" w="med" len="med"/>
                      <a:tailEnd type="none" w="med" len="med"/>
                    </a:lnT>
                    <a:lnB>
                      <a:noFill/>
                    </a:lnB>
                  </a:tcPr>
                </a:tc>
                <a:tc>
                  <a:txBody>
                    <a:bodyPr/>
                    <a:lstStyle/>
                    <a:p>
                      <a:pPr marL="0" marR="0" algn="l">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Location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76200" cap="flat" cmpd="sng" algn="ctr">
                      <a:solidFill>
                        <a:schemeClr val="tx1"/>
                      </a:solidFill>
                      <a:prstDash val="solid"/>
                      <a:round/>
                      <a:headEnd type="none" w="med" len="med"/>
                      <a:tailEnd type="none" w="med" len="med"/>
                    </a:lnT>
                    <a:lnB>
                      <a:noFill/>
                    </a:lnB>
                  </a:tcPr>
                </a:tc>
                <a:tc>
                  <a:txBody>
                    <a:bodyPr/>
                    <a:lstStyle/>
                    <a:p>
                      <a:pPr marL="0" marR="0" algn="l">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Years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762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Time period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762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(0-N) Yield Range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76200" cap="flat" cmpd="sng" algn="ctr">
                      <a:solidFill>
                        <a:schemeClr val="tx1"/>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High N Yield Range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76200" cap="flat" cmpd="sng" algn="ctr">
                      <a:solidFill>
                        <a:schemeClr val="tx1"/>
                      </a:solidFill>
                      <a:prstDash val="solid"/>
                      <a:round/>
                      <a:headEnd type="none" w="med" len="med"/>
                      <a:tailEnd type="none" w="med" len="med"/>
                    </a:lnT>
                    <a:lnB>
                      <a:noFill/>
                    </a:lnB>
                  </a:tcPr>
                </a:tc>
                <a:tc gridSpan="4">
                  <a:txBody>
                    <a:bodyPr/>
                    <a:lstStyle/>
                    <a:p>
                      <a:pPr marL="0" marR="0" algn="ctr">
                        <a:lnSpc>
                          <a:spcPct val="115000"/>
                        </a:lnSpc>
                        <a:spcBef>
                          <a:spcPts val="0"/>
                        </a:spcBef>
                        <a:spcAft>
                          <a:spcPts val="0"/>
                        </a:spcAft>
                      </a:pPr>
                      <a:r>
                        <a:rPr lang="en-US" sz="7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Optimum N rate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ha</a:t>
                      </a:r>
                      <a:r>
                        <a:rPr lang="en-US" sz="7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Mg ha</a:t>
                      </a:r>
                      <a:r>
                        <a:rPr lang="en-US" sz="7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Max</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Avg.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Bundy et al. (2011)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l">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1958-1983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1.6-7.6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4.3-8.8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118301">
                <a:tc>
                  <a:txBody>
                    <a:bodyPr/>
                    <a:lstStyle/>
                    <a:p>
                      <a:pPr marL="0" marR="0" algn="l">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Bundy et al. (2011)</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1984-1997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2.7-5.6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5.7-9.96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3"/>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Mallarino and Torres (2006)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1979-2003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0.8-5.9</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5.1-12.4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4"/>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Mallarino and Torres (2006)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1985-2010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1.4-6.2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5.3-12.8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5"/>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Varvel et al. (2007)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1995-2005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6.6-10.9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10.4-13.3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6"/>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Jokela et al. (1989) Carroll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1982-1984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5.5-7.3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7.1-9.1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7"/>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Jokela et al. (1989) Webster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1982-1984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1.8-8.7</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8"/>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Fenster et al. (1976) Waseca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1970-1975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3.2-7.4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7.1-10.6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09"/>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Fenster et al. (1976) Martin 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1970-1976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effectLst/>
                          <a:latin typeface="Arial" panose="020B0604020202020204" pitchFamily="34" charset="0"/>
                          <a:ea typeface="Calibri" panose="020F0502020204030204" pitchFamily="34" charset="0"/>
                          <a:cs typeface="Times New Roman" panose="02020603050405020304" pitchFamily="18" charset="0"/>
                        </a:rPr>
                        <a:t>3.8-8.2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effectLst/>
                          <a:latin typeface="Arial" panose="020B0604020202020204" pitchFamily="34" charset="0"/>
                          <a:ea typeface="Calibri" panose="020F0502020204030204" pitchFamily="34" charset="0"/>
                          <a:cs typeface="Times New Roman" panose="02020603050405020304" pitchFamily="18" charset="0"/>
                        </a:rPr>
                        <a:t>4.0-9.6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effectLst/>
                          <a:latin typeface="Arial" panose="020B0604020202020204" pitchFamily="34" charset="0"/>
                          <a:ea typeface="Calibri" panose="020F0502020204030204" pitchFamily="34" charset="0"/>
                          <a:cs typeface="Times New Roman" panose="02020603050405020304" pitchFamily="18" charset="0"/>
                        </a:rPr>
                        <a:t>23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effectLst/>
                          <a:latin typeface="Arial" panose="020B0604020202020204" pitchFamily="34" charset="0"/>
                          <a:ea typeface="Calibri" panose="020F0502020204030204" pitchFamily="34" charset="0"/>
                          <a:cs typeface="Times New Roman" panose="02020603050405020304" pitchFamily="18" charset="0"/>
                        </a:rPr>
                        <a:t>126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effectLst/>
                          <a:latin typeface="Arial" panose="020B0604020202020204" pitchFamily="34" charset="0"/>
                          <a:ea typeface="Calibri" panose="020F0502020204030204" pitchFamily="34" charset="0"/>
                          <a:cs typeface="Times New Roman" panose="02020603050405020304" pitchFamily="18" charset="0"/>
                        </a:rPr>
                        <a:t>69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0"/>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Fenster et al. (1976) Martin 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1971-1976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6.2-11.3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6.2-12.0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1"/>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 Kaisi et al. (2003)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1998-2000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5.6-10.2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8.3-10.8</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2"/>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Ismail et al. (1994) 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1998-2000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2.1-7.4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5.2-10.9</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3"/>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Ismail et al. (1994) CT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1970-1990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3.5-10.4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4"/>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Rice et al. (1986) NT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1970-1985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3.1-4.9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5.7-9.2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102</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5"/>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Rice et al. (1986) CT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1970-1985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5.0-8.8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6"/>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Stecker et al. (1993) Columbia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1988-1990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3.3-5.6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6.0-10.1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7"/>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Stecker et al. (1993) Novelty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1988-1990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4.5-7.2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6.7-9.9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8"/>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Stecker et al. (1993) Corning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1989-1990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5.0-6.0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8.2-8.5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19"/>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Peterson et al. (1989)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1983-1986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2.1-6.4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3.9-10.0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0"/>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Eck (1982)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TX</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1977-1978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2.7-4.4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5.6-5.9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1"/>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Shapiro et al. (2006) RS 51cm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1996-1998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6.2-8.9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9.4-11.1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2"/>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Shapiro et al. (2006) RS 76cm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1996-1998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5.0-8.9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7.1-11.0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3"/>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Meisinger et al. (1985) MT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1974-1977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4"/>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Meisinger et al. (1985) PT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1974-1977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2.7-4.2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5.1-8.1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5"/>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Gehl et al. (2005) Rossville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2001-2002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6.4-7.9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11.3-12.6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6"/>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Gehl et al. (2005) Scandia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2001-2002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2.7-7.4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3.8-11.5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7"/>
                  </a:ext>
                </a:extLst>
              </a:tr>
              <a:tr h="118301">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a:noFill/>
                    </a:lnB>
                  </a:tcPr>
                </a:tc>
                <a:tc>
                  <a:txBody>
                    <a:bodyPr/>
                    <a:lstStyle/>
                    <a:p>
                      <a:pPr algn="l">
                        <a:lnSpc>
                          <a:spcPct val="115000"/>
                        </a:lnSpc>
                      </a:pPr>
                      <a:endParaRPr lang="en-US" sz="700">
                        <a:effectLst/>
                        <a:latin typeface="Calibri" panose="020F0502020204030204" pitchFamily="34"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l">
                        <a:lnSpc>
                          <a:spcPct val="115000"/>
                        </a:lnSpc>
                        <a:spcBef>
                          <a:spcPts val="0"/>
                        </a:spcBef>
                        <a:spcAft>
                          <a:spcPts val="1000"/>
                        </a:spcAft>
                      </a:pPr>
                      <a:r>
                        <a:rPr lang="en-US" sz="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Average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a:noFill/>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0028"/>
                  </a:ext>
                </a:extLst>
              </a:tr>
              <a:tr h="118301">
                <a:tc>
                  <a:txBody>
                    <a:bodyPr/>
                    <a:lstStyle/>
                    <a:p>
                      <a:pPr algn="l">
                        <a:lnSpc>
                          <a:spcPct val="115000"/>
                        </a:lnSpc>
                      </a:pPr>
                      <a:endParaRPr lang="en-US" sz="700">
                        <a:effectLst/>
                        <a:latin typeface="Calibri" panose="020F0502020204030204" pitchFamily="34" charset="0"/>
                      </a:endParaRPr>
                    </a:p>
                  </a:txBody>
                  <a:tcPr marL="37979" marR="37979" marT="0" marB="0" anchor="b">
                    <a:lnL w="76200" cap="flat" cmpd="sng" algn="ctr">
                      <a:solidFill>
                        <a:schemeClr val="tx1"/>
                      </a:solidFill>
                      <a:prstDash val="solid"/>
                      <a:round/>
                      <a:headEnd type="none" w="med" len="med"/>
                      <a:tailEnd type="none" w="med" len="med"/>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1000"/>
                        </a:spcAft>
                      </a:pPr>
                      <a:r>
                        <a:rPr lang="en-US" sz="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7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a:noFill/>
                    </a:lnR>
                    <a:lnT>
                      <a:noFill/>
                    </a:lnT>
                    <a:lnB w="762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7979" marR="37979" marT="0" marB="0" anchor="b">
                    <a:lnL>
                      <a:noFill/>
                    </a:lnL>
                    <a:lnR w="76200" cap="flat" cmpd="sng" algn="ctr">
                      <a:solidFill>
                        <a:schemeClr val="tx1"/>
                      </a:solidFill>
                      <a:prstDash val="solid"/>
                      <a:round/>
                      <a:headEnd type="none" w="med" len="med"/>
                      <a:tailEnd type="none" w="med" len="med"/>
                    </a:lnR>
                    <a:lnT>
                      <a:noFill/>
                    </a:lnT>
                    <a:lnB w="762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29"/>
                  </a:ext>
                </a:extLst>
              </a:tr>
            </a:tbl>
          </a:graphicData>
        </a:graphic>
      </p:graphicFrame>
      <p:sp>
        <p:nvSpPr>
          <p:cNvPr id="5" name="Rectangle 4"/>
          <p:cNvSpPr/>
          <p:nvPr/>
        </p:nvSpPr>
        <p:spPr>
          <a:xfrm>
            <a:off x="0" y="5550608"/>
            <a:ext cx="5295900" cy="530338"/>
          </a:xfrm>
          <a:prstGeom prst="rect">
            <a:avLst/>
          </a:prstGeom>
        </p:spPr>
        <p:txBody>
          <a:bodyPr wrap="square">
            <a:spAutoFit/>
          </a:bodyPr>
          <a:lstStyle/>
          <a:p>
            <a:pPr algn="ctr">
              <a:lnSpc>
                <a:spcPct val="115000"/>
              </a:lnSpc>
              <a:spcAft>
                <a:spcPts val="750"/>
              </a:spcAft>
            </a:pPr>
            <a:r>
              <a:rPr lang="en-US" sz="825" dirty="0">
                <a:ea typeface="Calibri" panose="020F0502020204030204" pitchFamily="34" charset="0"/>
                <a:cs typeface="Times New Roman" panose="02020603050405020304" pitchFamily="18" charset="0"/>
              </a:rPr>
              <a:t>Table 1. Maize grain yield for the zero-N treatment (check plot), high N treatment and a computed optimum N rate in 26 field experiments that encumbered 198 site years of published data in the Central Great Plains, United States 1958-2010.</a:t>
            </a:r>
          </a:p>
        </p:txBody>
      </p:sp>
      <p:sp>
        <p:nvSpPr>
          <p:cNvPr id="6" name="Rectangle 5"/>
          <p:cNvSpPr/>
          <p:nvPr/>
        </p:nvSpPr>
        <p:spPr>
          <a:xfrm>
            <a:off x="5492579" y="2101649"/>
            <a:ext cx="3132437" cy="113107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350" b="1" dirty="0">
                <a:ea typeface="Calibri" panose="020F0502020204030204" pitchFamily="34" charset="0"/>
              </a:rPr>
              <a:t>Objective: </a:t>
            </a:r>
            <a:r>
              <a:rPr lang="en-US" sz="1350" dirty="0">
                <a:ea typeface="Calibri" panose="020F0502020204030204" pitchFamily="34" charset="0"/>
              </a:rPr>
              <a:t>To document the relationship between maize grain yield levels and optimum N rates, over a wide range of locations and years, from published literature.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980" y="4715652"/>
            <a:ext cx="1002071" cy="1285098"/>
          </a:xfrm>
          <a:prstGeom prst="rect">
            <a:avLst/>
          </a:prstGeom>
        </p:spPr>
      </p:pic>
      <p:sp>
        <p:nvSpPr>
          <p:cNvPr id="9" name="Rectangle 8"/>
          <p:cNvSpPr/>
          <p:nvPr/>
        </p:nvSpPr>
        <p:spPr>
          <a:xfrm>
            <a:off x="5363768" y="3405301"/>
            <a:ext cx="2588009"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b="1" dirty="0">
                <a:solidFill>
                  <a:srgbClr val="000000"/>
                </a:solidFill>
                <a:ea typeface="Calibri" panose="020F0502020204030204" pitchFamily="34" charset="0"/>
              </a:rPr>
              <a:t>Conclusions:</a:t>
            </a:r>
          </a:p>
          <a:p>
            <a:r>
              <a:rPr lang="en-US" sz="1200" dirty="0">
                <a:solidFill>
                  <a:srgbClr val="000000"/>
                </a:solidFill>
                <a:ea typeface="Calibri" panose="020F0502020204030204" pitchFamily="34" charset="0"/>
              </a:rPr>
              <a:t>N applied each year in the Central Great Plains does not include accurate accounting for variability in soil N and corn N uptake which are dramatically influenced by changing growing conditions from one year to the next. </a:t>
            </a:r>
          </a:p>
          <a:p>
            <a:r>
              <a:rPr lang="en-US" sz="1200" dirty="0">
                <a:solidFill>
                  <a:srgbClr val="000000"/>
                </a:solidFill>
              </a:rPr>
              <a:t>Published results from multiple sites, years revealed extensive variability in optimum nitrogen rates for maize</a:t>
            </a:r>
            <a:endParaRPr lang="en-US" sz="1200" dirty="0"/>
          </a:p>
        </p:txBody>
      </p:sp>
      <p:sp>
        <p:nvSpPr>
          <p:cNvPr id="3" name="TextBox 2"/>
          <p:cNvSpPr txBox="1"/>
          <p:nvPr/>
        </p:nvSpPr>
        <p:spPr>
          <a:xfrm>
            <a:off x="6836506" y="5757128"/>
            <a:ext cx="1413417" cy="300082"/>
          </a:xfrm>
          <a:prstGeom prst="rect">
            <a:avLst/>
          </a:prstGeom>
          <a:noFill/>
        </p:spPr>
        <p:txBody>
          <a:bodyPr wrap="square" rtlCol="0">
            <a:spAutoFit/>
          </a:bodyPr>
          <a:lstStyle/>
          <a:p>
            <a:r>
              <a:rPr lang="en-US" sz="1350" dirty="0"/>
              <a:t>Sulochana Dhital</a:t>
            </a:r>
          </a:p>
        </p:txBody>
      </p:sp>
    </p:spTree>
    <p:extLst>
      <p:ext uri="{BB962C8B-B14F-4D97-AF65-F5344CB8AC3E}">
        <p14:creationId xmlns:p14="http://schemas.microsoft.com/office/powerpoint/2010/main" val="1621079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86" y="1765654"/>
            <a:ext cx="4905780" cy="2511675"/>
          </a:xfrm>
        </p:spPr>
        <p:txBody>
          <a:bodyPr>
            <a:noAutofit/>
          </a:bodyPr>
          <a:lstStyle/>
          <a:p>
            <a:pPr algn="ctr"/>
            <a:r>
              <a:rPr lang="en-US" sz="2400" b="1" dirty="0">
                <a:latin typeface="+mn-lt"/>
              </a:rPr>
              <a:t>Objective: </a:t>
            </a:r>
            <a:r>
              <a:rPr lang="en-US" sz="2400" dirty="0">
                <a:latin typeface="+mn-lt"/>
              </a:rPr>
              <a:t>Determine correct amount of </a:t>
            </a:r>
            <a:r>
              <a:rPr lang="en-US" sz="2400" dirty="0" err="1">
                <a:latin typeface="+mn-lt"/>
              </a:rPr>
              <a:t>preplant</a:t>
            </a:r>
            <a:r>
              <a:rPr lang="en-US" sz="2400" dirty="0">
                <a:latin typeface="+mn-lt"/>
              </a:rPr>
              <a:t> nitrogen that can be applied to optimize grain yields and nitrogen use efficiency</a:t>
            </a:r>
          </a:p>
        </p:txBody>
      </p:sp>
      <p:pic>
        <p:nvPicPr>
          <p:cNvPr id="11" name="Picture 10"/>
          <p:cNvPicPr>
            <a:picLocks noChangeAspect="1"/>
          </p:cNvPicPr>
          <p:nvPr/>
        </p:nvPicPr>
        <p:blipFill>
          <a:blip r:embed="rId2"/>
          <a:stretch>
            <a:fillRect/>
          </a:stretch>
        </p:blipFill>
        <p:spPr>
          <a:xfrm>
            <a:off x="2372793" y="4054597"/>
            <a:ext cx="1198133" cy="15975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p:cNvPicPr>
            <a:picLocks noChangeAspect="1"/>
          </p:cNvPicPr>
          <p:nvPr/>
        </p:nvPicPr>
        <p:blipFill rotWithShape="1">
          <a:blip r:embed="rId3"/>
          <a:srcRect t="11917" b="25746"/>
          <a:stretch/>
        </p:blipFill>
        <p:spPr>
          <a:xfrm>
            <a:off x="478144" y="4139073"/>
            <a:ext cx="1317065" cy="1464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rotWithShape="1">
          <a:blip r:embed="rId4"/>
          <a:srcRect b="33004"/>
          <a:stretch/>
        </p:blipFill>
        <p:spPr>
          <a:xfrm>
            <a:off x="4148510" y="4152106"/>
            <a:ext cx="1311116" cy="14640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Picture 14"/>
          <p:cNvPicPr>
            <a:picLocks noChangeAspect="1"/>
          </p:cNvPicPr>
          <p:nvPr/>
        </p:nvPicPr>
        <p:blipFill>
          <a:blip r:embed="rId5"/>
          <a:stretch>
            <a:fillRect/>
          </a:stretch>
        </p:blipFill>
        <p:spPr>
          <a:xfrm>
            <a:off x="6037210" y="1951303"/>
            <a:ext cx="1998686" cy="2679431"/>
          </a:xfrm>
          <a:prstGeom prst="rect">
            <a:avLst/>
          </a:prstGeom>
        </p:spPr>
      </p:pic>
      <p:sp>
        <p:nvSpPr>
          <p:cNvPr id="16" name="TextBox 15"/>
          <p:cNvSpPr txBox="1"/>
          <p:nvPr/>
        </p:nvSpPr>
        <p:spPr>
          <a:xfrm>
            <a:off x="6355480" y="5675875"/>
            <a:ext cx="2246585" cy="253916"/>
          </a:xfrm>
          <a:prstGeom prst="rect">
            <a:avLst/>
          </a:prstGeom>
          <a:noFill/>
        </p:spPr>
        <p:txBody>
          <a:bodyPr wrap="square" rtlCol="0">
            <a:spAutoFit/>
          </a:bodyPr>
          <a:lstStyle/>
          <a:p>
            <a:pPr algn="ctr"/>
            <a:r>
              <a:rPr lang="en-US" sz="1050" dirty="0"/>
              <a:t>Gwen Wehmeyer &amp; Ethan Driver</a:t>
            </a:r>
          </a:p>
        </p:txBody>
      </p:sp>
      <p:pic>
        <p:nvPicPr>
          <p:cNvPr id="3" name="Picture 2"/>
          <p:cNvPicPr>
            <a:picLocks noChangeAspect="1"/>
          </p:cNvPicPr>
          <p:nvPr/>
        </p:nvPicPr>
        <p:blipFill rotWithShape="1">
          <a:blip r:embed="rId6"/>
          <a:srcRect l="44396" t="661" r="18535" b="63564"/>
          <a:stretch/>
        </p:blipFill>
        <p:spPr>
          <a:xfrm>
            <a:off x="6552549" y="4699900"/>
            <a:ext cx="821773" cy="991383"/>
          </a:xfrm>
          <a:prstGeom prst="rect">
            <a:avLst/>
          </a:prstGeom>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9510" y="4699900"/>
            <a:ext cx="627946" cy="99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857251"/>
            <a:ext cx="9143999" cy="1419225"/>
            <a:chOff x="-9407" y="-5621"/>
            <a:chExt cx="9153407" cy="1042131"/>
          </a:xfrm>
        </p:grpSpPr>
        <p:sp>
          <p:nvSpPr>
            <p:cNvPr id="14" name="Rectangle 13"/>
            <p:cNvSpPr/>
            <p:nvPr/>
          </p:nvSpPr>
          <p:spPr>
            <a:xfrm>
              <a:off x="696148" y="400778"/>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Gwen Wehmeyer </a:t>
              </a:r>
            </a:p>
          </p:txBody>
        </p:sp>
        <p:sp>
          <p:nvSpPr>
            <p:cNvPr id="17" name="Rectangle 16"/>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400" dirty="0">
                  <a:solidFill>
                    <a:schemeClr val="bg1"/>
                  </a:solidFill>
                </a:rPr>
                <a:t>Optimum </a:t>
              </a:r>
              <a:r>
                <a:rPr lang="en-US" sz="2400" dirty="0" err="1">
                  <a:solidFill>
                    <a:schemeClr val="bg1"/>
                  </a:solidFill>
                </a:rPr>
                <a:t>Preplant</a:t>
              </a:r>
              <a:r>
                <a:rPr lang="en-US" sz="2400" dirty="0">
                  <a:solidFill>
                    <a:schemeClr val="bg1"/>
                  </a:solidFill>
                </a:rPr>
                <a:t> Nitrogen (N) Rates in Maize</a:t>
              </a:r>
            </a:p>
          </p:txBody>
        </p:sp>
        <p:sp>
          <p:nvSpPr>
            <p:cNvPr id="18" name="Rectangle 17"/>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sp>
          <p:nvSpPr>
            <p:cNvPr id="19" name="Isosceles Triangle 18"/>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solidFill>
                  <a:schemeClr val="bg1"/>
                </a:solidFill>
              </a:endParaRPr>
            </a:p>
          </p:txBody>
        </p:sp>
        <p:pic>
          <p:nvPicPr>
            <p:cNvPr id="20" name="Picture 2" descr="research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1319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111" y="1137048"/>
            <a:ext cx="6335889" cy="208360"/>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endParaRPr lang="en-US" sz="1350"/>
          </a:p>
        </p:txBody>
      </p:sp>
      <p:sp>
        <p:nvSpPr>
          <p:cNvPr id="29" name="Rectangle 28"/>
          <p:cNvSpPr/>
          <p:nvPr/>
        </p:nvSpPr>
        <p:spPr>
          <a:xfrm>
            <a:off x="1136826" y="853035"/>
            <a:ext cx="6864174" cy="3540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4" name="Title 1"/>
          <p:cNvSpPr>
            <a:spLocks noGrp="1"/>
          </p:cNvSpPr>
          <p:nvPr>
            <p:ph type="ctrTitle"/>
          </p:nvPr>
        </p:nvSpPr>
        <p:spPr>
          <a:xfrm>
            <a:off x="3067834" y="856574"/>
            <a:ext cx="3312247" cy="300082"/>
          </a:xfrm>
          <a:noFill/>
        </p:spPr>
        <p:txBody>
          <a:bodyPr wrap="square" rtlCol="0">
            <a:spAutoFit/>
          </a:bodyPr>
          <a:lstStyle/>
          <a:p>
            <a:pPr algn="l"/>
            <a:r>
              <a:rPr lang="pt-BR" sz="1500" b="1" dirty="0">
                <a:solidFill>
                  <a:schemeClr val="bg1"/>
                </a:solidFill>
                <a:ea typeface="+mn-ea"/>
                <a:cs typeface="+mn-cs"/>
              </a:rPr>
              <a:t>Mitigation of Late Spring Freeze in Maize</a:t>
            </a:r>
            <a:endParaRPr lang="en-US" sz="1500" b="1" dirty="0">
              <a:solidFill>
                <a:schemeClr val="bg1"/>
              </a:solidFill>
              <a:ea typeface="+mn-ea"/>
              <a:cs typeface="+mn-cs"/>
            </a:endParaRPr>
          </a:p>
        </p:txBody>
      </p:sp>
      <p:sp>
        <p:nvSpPr>
          <p:cNvPr id="6" name="Subtitle 2"/>
          <p:cNvSpPr>
            <a:spLocks noGrp="1"/>
          </p:cNvSpPr>
          <p:nvPr>
            <p:ph type="subTitle" idx="1"/>
          </p:nvPr>
        </p:nvSpPr>
        <p:spPr>
          <a:xfrm>
            <a:off x="1792554" y="1213044"/>
            <a:ext cx="6081007" cy="484803"/>
          </a:xfrm>
        </p:spPr>
        <p:txBody>
          <a:bodyPr>
            <a:noAutofit/>
          </a:bodyPr>
          <a:lstStyle/>
          <a:p>
            <a:r>
              <a:rPr lang="en-US" sz="1200" dirty="0">
                <a:solidFill>
                  <a:srgbClr val="13130D"/>
                </a:solidFill>
                <a:latin typeface="+mj-lt"/>
                <a:cs typeface="Eurostile"/>
              </a:rPr>
              <a:t>Ryan Bryant-Schlobohm</a:t>
            </a:r>
            <a:br>
              <a:rPr lang="en-US" sz="1200" dirty="0">
                <a:solidFill>
                  <a:srgbClr val="13130D"/>
                </a:solidFill>
                <a:latin typeface="+mj-lt"/>
                <a:cs typeface="Eurostile"/>
              </a:rPr>
            </a:br>
            <a:r>
              <a:rPr lang="en-US" sz="1200" dirty="0">
                <a:latin typeface="+mj-lt"/>
                <a:cs typeface="Eurostile"/>
              </a:rPr>
              <a:t>Department of Plant and Soil Sciences, Oklahoma State University</a:t>
            </a:r>
          </a:p>
          <a:p>
            <a:endParaRPr lang="en-US" sz="375" dirty="0"/>
          </a:p>
        </p:txBody>
      </p:sp>
      <p:cxnSp>
        <p:nvCxnSpPr>
          <p:cNvPr id="7" name="Straight Connector 6"/>
          <p:cNvCxnSpPr/>
          <p:nvPr/>
        </p:nvCxnSpPr>
        <p:spPr>
          <a:xfrm>
            <a:off x="1213184" y="1634633"/>
            <a:ext cx="6667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51547" y="1747063"/>
            <a:ext cx="3048000" cy="175667"/>
          </a:xfrm>
          <a:prstGeom prst="rect">
            <a:avLst/>
          </a:prstGeom>
          <a:solidFill>
            <a:srgbClr val="13130D"/>
          </a:solidFill>
          <a:ln>
            <a:noFill/>
          </a:ln>
        </p:spPr>
        <p:txBody>
          <a:bodyPr wrap="square" lIns="13949" tIns="6974" rIns="13949" bIns="6974" rtlCol="0">
            <a:spAutoFit/>
          </a:bodyPr>
          <a:lstStyle/>
          <a:p>
            <a:pPr algn="ctr"/>
            <a:r>
              <a:rPr lang="en-US" sz="1050" b="1" dirty="0">
                <a:solidFill>
                  <a:schemeClr val="bg1"/>
                </a:solidFill>
              </a:rPr>
              <a:t>Objective</a:t>
            </a:r>
          </a:p>
        </p:txBody>
      </p:sp>
      <p:sp>
        <p:nvSpPr>
          <p:cNvPr id="31" name="TextBox 30"/>
          <p:cNvSpPr txBox="1"/>
          <p:nvPr/>
        </p:nvSpPr>
        <p:spPr>
          <a:xfrm>
            <a:off x="4723958" y="1747063"/>
            <a:ext cx="3048000" cy="175667"/>
          </a:xfrm>
          <a:prstGeom prst="rect">
            <a:avLst/>
          </a:prstGeom>
          <a:solidFill>
            <a:srgbClr val="DE5B21"/>
          </a:solidFill>
          <a:ln>
            <a:noFill/>
          </a:ln>
        </p:spPr>
        <p:txBody>
          <a:bodyPr wrap="square" lIns="13949" tIns="6974" rIns="13949" bIns="6974" rtlCol="0">
            <a:spAutoFit/>
          </a:bodyPr>
          <a:lstStyle/>
          <a:p>
            <a:pPr algn="ctr"/>
            <a:r>
              <a:rPr lang="en-US" sz="1050" b="1" dirty="0">
                <a:solidFill>
                  <a:schemeClr val="bg1"/>
                </a:solidFill>
              </a:rPr>
              <a:t>Treatment</a:t>
            </a:r>
            <a:r>
              <a:rPr lang="en-US" sz="600" b="1" dirty="0">
                <a:solidFill>
                  <a:schemeClr val="bg1"/>
                </a:solidFill>
              </a:rPr>
              <a:t> </a:t>
            </a:r>
            <a:r>
              <a:rPr lang="en-US" sz="1050" b="1" dirty="0">
                <a:solidFill>
                  <a:schemeClr val="bg1"/>
                </a:solidFill>
              </a:rPr>
              <a:t>Structure</a:t>
            </a:r>
          </a:p>
        </p:txBody>
      </p:sp>
      <p:sp>
        <p:nvSpPr>
          <p:cNvPr id="11" name="Rectangle 10"/>
          <p:cNvSpPr/>
          <p:nvPr/>
        </p:nvSpPr>
        <p:spPr>
          <a:xfrm>
            <a:off x="1135945" y="853035"/>
            <a:ext cx="748967" cy="42344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9" name="Isosceles Triangle 18"/>
          <p:cNvSpPr/>
          <p:nvPr/>
        </p:nvSpPr>
        <p:spPr>
          <a:xfrm rot="10800000">
            <a:off x="1136060" y="1276474"/>
            <a:ext cx="748851" cy="3581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0" name="Picture 2" descr="research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062" y="853034"/>
            <a:ext cx="607901" cy="439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alphaModFix amt="16000"/>
          </a:blip>
          <a:stretch>
            <a:fillRect/>
          </a:stretch>
        </p:blipFill>
        <p:spPr>
          <a:xfrm>
            <a:off x="4696247" y="2553743"/>
            <a:ext cx="3075712" cy="1567185"/>
          </a:xfrm>
          <a:prstGeom prst="rect">
            <a:avLst/>
          </a:prstGeom>
        </p:spPr>
      </p:pic>
      <p:sp>
        <p:nvSpPr>
          <p:cNvPr id="3" name="TextBox 2"/>
          <p:cNvSpPr txBox="1"/>
          <p:nvPr/>
        </p:nvSpPr>
        <p:spPr>
          <a:xfrm>
            <a:off x="441960" y="1924627"/>
            <a:ext cx="4224364" cy="646331"/>
          </a:xfrm>
          <a:prstGeom prst="rect">
            <a:avLst/>
          </a:prstGeom>
          <a:noFill/>
        </p:spPr>
        <p:txBody>
          <a:bodyPr wrap="square" rtlCol="0">
            <a:spAutoFit/>
          </a:bodyPr>
          <a:lstStyle/>
          <a:p>
            <a:pPr marL="128588" indent="-128588" algn="ctr">
              <a:buFont typeface="Arial" panose="020B0604020202020204" pitchFamily="34" charset="0"/>
              <a:buChar char="•"/>
            </a:pPr>
            <a:r>
              <a:rPr lang="en-US" sz="1200" dirty="0"/>
              <a:t>Determine if low rates of foliar applied UAN fertilizer applied prior to an expected freeze can mitigate the damage caused to young corn plants.</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213" y="4086573"/>
            <a:ext cx="1935344" cy="1451507"/>
          </a:xfrm>
          <a:prstGeom prst="rect">
            <a:avLst/>
          </a:prstGeom>
          <a:ln w="38100">
            <a:solidFill>
              <a:schemeClr val="tx1"/>
            </a:solidFill>
          </a:ln>
        </p:spPr>
      </p:pic>
      <p:graphicFrame>
        <p:nvGraphicFramePr>
          <p:cNvPr id="8" name="Table 7"/>
          <p:cNvGraphicFramePr>
            <a:graphicFrameLocks noGrp="1"/>
          </p:cNvGraphicFramePr>
          <p:nvPr>
            <p:extLst>
              <p:ext uri="{D42A27DB-BD31-4B8C-83A1-F6EECF244321}">
                <p14:modId xmlns:p14="http://schemas.microsoft.com/office/powerpoint/2010/main" val="3679133269"/>
              </p:ext>
            </p:extLst>
          </p:nvPr>
        </p:nvGraphicFramePr>
        <p:xfrm>
          <a:off x="4723958" y="1983945"/>
          <a:ext cx="2990367" cy="2627715"/>
        </p:xfrm>
        <a:graphic>
          <a:graphicData uri="http://schemas.openxmlformats.org/drawingml/2006/table">
            <a:tbl>
              <a:tblPr firstRow="1" bandRow="1">
                <a:tableStyleId>{5940675A-B579-460E-94D1-54222C63F5DA}</a:tableStyleId>
              </a:tblPr>
              <a:tblGrid>
                <a:gridCol w="958971">
                  <a:extLst>
                    <a:ext uri="{9D8B030D-6E8A-4147-A177-3AD203B41FA5}">
                      <a16:colId xmlns="" xmlns:a16="http://schemas.microsoft.com/office/drawing/2014/main" val="20000"/>
                    </a:ext>
                  </a:extLst>
                </a:gridCol>
                <a:gridCol w="958971">
                  <a:extLst>
                    <a:ext uri="{9D8B030D-6E8A-4147-A177-3AD203B41FA5}">
                      <a16:colId xmlns="" xmlns:a16="http://schemas.microsoft.com/office/drawing/2014/main" val="20001"/>
                    </a:ext>
                  </a:extLst>
                </a:gridCol>
                <a:gridCol w="1072425">
                  <a:extLst>
                    <a:ext uri="{9D8B030D-6E8A-4147-A177-3AD203B41FA5}">
                      <a16:colId xmlns="" xmlns:a16="http://schemas.microsoft.com/office/drawing/2014/main" val="20002"/>
                    </a:ext>
                  </a:extLst>
                </a:gridCol>
              </a:tblGrid>
              <a:tr h="406790">
                <a:tc>
                  <a:txBody>
                    <a:bodyPr/>
                    <a:lstStyle/>
                    <a:p>
                      <a:pPr algn="ctr"/>
                      <a:r>
                        <a:rPr lang="en-US" sz="1200" b="1" dirty="0" smtClean="0"/>
                        <a:t>Treatment</a:t>
                      </a:r>
                      <a:endParaRPr lang="en-US" sz="1200" b="1" dirty="0"/>
                    </a:p>
                  </a:txBody>
                  <a:tcPr marL="41030" marR="41030" marT="20515" marB="20515"/>
                </a:tc>
                <a:tc>
                  <a:txBody>
                    <a:bodyPr/>
                    <a:lstStyle/>
                    <a:p>
                      <a:pPr algn="ctr"/>
                      <a:r>
                        <a:rPr lang="en-US" sz="1200" b="1" dirty="0" smtClean="0"/>
                        <a:t>Temperature</a:t>
                      </a:r>
                      <a:endParaRPr lang="en-US" sz="1200" b="1" dirty="0"/>
                    </a:p>
                  </a:txBody>
                  <a:tcPr marL="41030" marR="41030" marT="20515" marB="20515"/>
                </a:tc>
                <a:tc>
                  <a:txBody>
                    <a:bodyPr/>
                    <a:lstStyle/>
                    <a:p>
                      <a:pPr algn="ctr"/>
                      <a:r>
                        <a:rPr lang="en-US" sz="1200" b="1" dirty="0" smtClean="0"/>
                        <a:t>UAN Rate (lbs. N/acre)</a:t>
                      </a:r>
                      <a:endParaRPr lang="en-US" sz="1200" b="1" dirty="0"/>
                    </a:p>
                  </a:txBody>
                  <a:tcPr marL="41030" marR="41030" marT="20515" marB="20515"/>
                </a:tc>
                <a:extLst>
                  <a:ext uri="{0D108BD9-81ED-4DB2-BD59-A6C34878D82A}">
                    <a16:rowId xmlns="" xmlns:a16="http://schemas.microsoft.com/office/drawing/2014/main" val="10000"/>
                  </a:ext>
                </a:extLst>
              </a:tr>
              <a:tr h="216266">
                <a:tc>
                  <a:txBody>
                    <a:bodyPr/>
                    <a:lstStyle/>
                    <a:p>
                      <a:pPr algn="ctr"/>
                      <a:r>
                        <a:rPr lang="en-US" sz="900" b="1" dirty="0" smtClean="0"/>
                        <a:t>1</a:t>
                      </a:r>
                      <a:endParaRPr lang="en-US" sz="900" b="1" dirty="0"/>
                    </a:p>
                  </a:txBody>
                  <a:tcPr marL="41030" marR="41030" marT="20515" marB="20515"/>
                </a:tc>
                <a:tc>
                  <a:txBody>
                    <a:bodyPr/>
                    <a:lstStyle/>
                    <a:p>
                      <a:pPr algn="ctr"/>
                      <a:r>
                        <a:rPr lang="en-US" sz="1000" dirty="0" smtClean="0"/>
                        <a:t>No</a:t>
                      </a:r>
                      <a:r>
                        <a:rPr lang="en-US" sz="1000" baseline="0" dirty="0" smtClean="0"/>
                        <a:t> Freeze</a:t>
                      </a:r>
                      <a:endParaRPr lang="en-US" sz="1000" dirty="0"/>
                    </a:p>
                  </a:txBody>
                  <a:tcPr marL="41030" marR="41030" marT="20515" marB="20515"/>
                </a:tc>
                <a:tc>
                  <a:txBody>
                    <a:bodyPr/>
                    <a:lstStyle/>
                    <a:p>
                      <a:pPr algn="ctr"/>
                      <a:r>
                        <a:rPr lang="en-US" sz="1000" dirty="0" smtClean="0"/>
                        <a:t>0</a:t>
                      </a:r>
                      <a:endParaRPr lang="en-US" sz="1000" dirty="0"/>
                    </a:p>
                  </a:txBody>
                  <a:tcPr marL="41030" marR="41030" marT="20515" marB="20515"/>
                </a:tc>
                <a:extLst>
                  <a:ext uri="{0D108BD9-81ED-4DB2-BD59-A6C34878D82A}">
                    <a16:rowId xmlns="" xmlns:a16="http://schemas.microsoft.com/office/drawing/2014/main" val="10001"/>
                  </a:ext>
                </a:extLst>
              </a:tr>
              <a:tr h="216266">
                <a:tc>
                  <a:txBody>
                    <a:bodyPr/>
                    <a:lstStyle/>
                    <a:p>
                      <a:pPr algn="ctr"/>
                      <a:r>
                        <a:rPr lang="en-US" sz="900" b="1" dirty="0" smtClean="0"/>
                        <a:t>2</a:t>
                      </a:r>
                      <a:endParaRPr lang="en-US" sz="900" b="1" dirty="0"/>
                    </a:p>
                  </a:txBody>
                  <a:tcPr marL="41030" marR="41030" marT="20515" marB="20515"/>
                </a:tc>
                <a:tc>
                  <a:txBody>
                    <a:bodyPr/>
                    <a:lstStyle/>
                    <a:p>
                      <a:pPr algn="ctr"/>
                      <a:r>
                        <a:rPr lang="en-US" sz="1000" dirty="0" smtClean="0"/>
                        <a:t>No</a:t>
                      </a:r>
                      <a:r>
                        <a:rPr lang="en-US" sz="1000" baseline="0" dirty="0" smtClean="0"/>
                        <a:t> Freeze</a:t>
                      </a:r>
                      <a:endParaRPr lang="en-US" sz="1000" dirty="0"/>
                    </a:p>
                  </a:txBody>
                  <a:tcPr marL="41030" marR="41030" marT="20515" marB="20515"/>
                </a:tc>
                <a:tc>
                  <a:txBody>
                    <a:bodyPr/>
                    <a:lstStyle/>
                    <a:p>
                      <a:pPr algn="ctr"/>
                      <a:r>
                        <a:rPr lang="en-US" sz="1000" dirty="0" smtClean="0"/>
                        <a:t>5</a:t>
                      </a:r>
                      <a:endParaRPr lang="en-US" sz="1000" dirty="0"/>
                    </a:p>
                  </a:txBody>
                  <a:tcPr marL="41030" marR="41030" marT="20515" marB="20515"/>
                </a:tc>
                <a:extLst>
                  <a:ext uri="{0D108BD9-81ED-4DB2-BD59-A6C34878D82A}">
                    <a16:rowId xmlns="" xmlns:a16="http://schemas.microsoft.com/office/drawing/2014/main" val="10002"/>
                  </a:ext>
                </a:extLst>
              </a:tr>
              <a:tr h="216266">
                <a:tc>
                  <a:txBody>
                    <a:bodyPr/>
                    <a:lstStyle/>
                    <a:p>
                      <a:pPr algn="ctr"/>
                      <a:r>
                        <a:rPr lang="en-US" sz="900" b="1" dirty="0" smtClean="0"/>
                        <a:t>3</a:t>
                      </a:r>
                      <a:endParaRPr lang="en-US" sz="900" b="1" dirty="0"/>
                    </a:p>
                  </a:txBody>
                  <a:tcPr marL="41030" marR="41030" marT="20515" marB="20515"/>
                </a:tc>
                <a:tc>
                  <a:txBody>
                    <a:bodyPr/>
                    <a:lstStyle/>
                    <a:p>
                      <a:pPr algn="ctr"/>
                      <a:r>
                        <a:rPr lang="en-US" sz="1000" dirty="0" smtClean="0"/>
                        <a:t>No</a:t>
                      </a:r>
                      <a:r>
                        <a:rPr lang="en-US" sz="1000" baseline="0" dirty="0" smtClean="0"/>
                        <a:t> Freeze</a:t>
                      </a:r>
                      <a:endParaRPr lang="en-US" sz="1000" dirty="0"/>
                    </a:p>
                  </a:txBody>
                  <a:tcPr marL="41030" marR="41030" marT="20515" marB="20515"/>
                </a:tc>
                <a:tc>
                  <a:txBody>
                    <a:bodyPr/>
                    <a:lstStyle/>
                    <a:p>
                      <a:pPr algn="ctr"/>
                      <a:r>
                        <a:rPr lang="en-US" sz="1000" dirty="0" smtClean="0"/>
                        <a:t>10</a:t>
                      </a:r>
                      <a:endParaRPr lang="en-US" sz="1000" dirty="0"/>
                    </a:p>
                  </a:txBody>
                  <a:tcPr marL="41030" marR="41030" marT="20515" marB="20515"/>
                </a:tc>
                <a:extLst>
                  <a:ext uri="{0D108BD9-81ED-4DB2-BD59-A6C34878D82A}">
                    <a16:rowId xmlns="" xmlns:a16="http://schemas.microsoft.com/office/drawing/2014/main" val="10003"/>
                  </a:ext>
                </a:extLst>
              </a:tr>
              <a:tr h="216266">
                <a:tc>
                  <a:txBody>
                    <a:bodyPr/>
                    <a:lstStyle/>
                    <a:p>
                      <a:pPr algn="ctr"/>
                      <a:r>
                        <a:rPr lang="en-US" sz="900" b="1" dirty="0" smtClean="0"/>
                        <a:t>4</a:t>
                      </a:r>
                      <a:endParaRPr lang="en-US" sz="900" b="1" dirty="0"/>
                    </a:p>
                  </a:txBody>
                  <a:tcPr marL="41030" marR="41030" marT="20515" marB="20515"/>
                </a:tc>
                <a:tc>
                  <a:txBody>
                    <a:bodyPr/>
                    <a:lstStyle/>
                    <a:p>
                      <a:pPr algn="ctr"/>
                      <a:r>
                        <a:rPr lang="en-US" sz="1000" dirty="0" smtClean="0"/>
                        <a:t>32˚F</a:t>
                      </a:r>
                      <a:endParaRPr lang="en-US" sz="1000" dirty="0"/>
                    </a:p>
                  </a:txBody>
                  <a:tcPr marL="41030" marR="41030" marT="20515" marB="20515"/>
                </a:tc>
                <a:tc>
                  <a:txBody>
                    <a:bodyPr/>
                    <a:lstStyle/>
                    <a:p>
                      <a:pPr algn="ctr"/>
                      <a:r>
                        <a:rPr lang="en-US" sz="1000" dirty="0" smtClean="0"/>
                        <a:t>0</a:t>
                      </a:r>
                      <a:endParaRPr lang="en-US" sz="1000" dirty="0"/>
                    </a:p>
                  </a:txBody>
                  <a:tcPr marL="41030" marR="41030" marT="20515" marB="20515"/>
                </a:tc>
                <a:extLst>
                  <a:ext uri="{0D108BD9-81ED-4DB2-BD59-A6C34878D82A}">
                    <a16:rowId xmlns="" xmlns:a16="http://schemas.microsoft.com/office/drawing/2014/main" val="10004"/>
                  </a:ext>
                </a:extLst>
              </a:tr>
              <a:tr h="216266">
                <a:tc>
                  <a:txBody>
                    <a:bodyPr/>
                    <a:lstStyle/>
                    <a:p>
                      <a:pPr algn="ctr"/>
                      <a:r>
                        <a:rPr lang="en-US" sz="900" b="1" dirty="0" smtClean="0"/>
                        <a:t>5</a:t>
                      </a:r>
                      <a:endParaRPr lang="en-US" sz="900" b="1"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28˚F</a:t>
                      </a:r>
                    </a:p>
                  </a:txBody>
                  <a:tcPr marL="41030" marR="41030" marT="20515" marB="20515"/>
                </a:tc>
                <a:tc>
                  <a:txBody>
                    <a:bodyPr/>
                    <a:lstStyle/>
                    <a:p>
                      <a:pPr algn="ctr"/>
                      <a:r>
                        <a:rPr lang="en-US" sz="1000" dirty="0" smtClean="0"/>
                        <a:t>0</a:t>
                      </a:r>
                      <a:endParaRPr lang="en-US" sz="1000" dirty="0"/>
                    </a:p>
                  </a:txBody>
                  <a:tcPr marL="41030" marR="41030" marT="20515" marB="20515"/>
                </a:tc>
                <a:extLst>
                  <a:ext uri="{0D108BD9-81ED-4DB2-BD59-A6C34878D82A}">
                    <a16:rowId xmlns="" xmlns:a16="http://schemas.microsoft.com/office/drawing/2014/main" val="10005"/>
                  </a:ext>
                </a:extLst>
              </a:tr>
              <a:tr h="216266">
                <a:tc>
                  <a:txBody>
                    <a:bodyPr/>
                    <a:lstStyle/>
                    <a:p>
                      <a:pPr algn="ctr"/>
                      <a:r>
                        <a:rPr lang="en-US" sz="900" b="1" dirty="0" smtClean="0"/>
                        <a:t>6</a:t>
                      </a:r>
                      <a:endParaRPr lang="en-US" sz="900" b="1"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32˚F</a:t>
                      </a:r>
                    </a:p>
                  </a:txBody>
                  <a:tcPr marL="41030" marR="41030" marT="20515" marB="20515"/>
                </a:tc>
                <a:tc>
                  <a:txBody>
                    <a:bodyPr/>
                    <a:lstStyle/>
                    <a:p>
                      <a:pPr algn="ctr"/>
                      <a:r>
                        <a:rPr lang="en-US" sz="1000" dirty="0" smtClean="0"/>
                        <a:t>5</a:t>
                      </a:r>
                      <a:endParaRPr lang="en-US" sz="1000" dirty="0"/>
                    </a:p>
                  </a:txBody>
                  <a:tcPr marL="41030" marR="41030" marT="20515" marB="20515"/>
                </a:tc>
                <a:extLst>
                  <a:ext uri="{0D108BD9-81ED-4DB2-BD59-A6C34878D82A}">
                    <a16:rowId xmlns="" xmlns:a16="http://schemas.microsoft.com/office/drawing/2014/main" val="10006"/>
                  </a:ext>
                </a:extLst>
              </a:tr>
              <a:tr h="216266">
                <a:tc>
                  <a:txBody>
                    <a:bodyPr/>
                    <a:lstStyle/>
                    <a:p>
                      <a:pPr algn="ctr"/>
                      <a:r>
                        <a:rPr lang="en-US" sz="900" b="1" dirty="0" smtClean="0"/>
                        <a:t>7</a:t>
                      </a:r>
                      <a:endParaRPr lang="en-US" sz="900" b="1"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32˚F</a:t>
                      </a:r>
                    </a:p>
                  </a:txBody>
                  <a:tcPr marL="41030" marR="41030" marT="20515" marB="20515"/>
                </a:tc>
                <a:tc>
                  <a:txBody>
                    <a:bodyPr/>
                    <a:lstStyle/>
                    <a:p>
                      <a:pPr algn="ctr"/>
                      <a:r>
                        <a:rPr lang="en-US" sz="1000" dirty="0" smtClean="0"/>
                        <a:t>10</a:t>
                      </a:r>
                      <a:endParaRPr lang="en-US" sz="1000" dirty="0"/>
                    </a:p>
                  </a:txBody>
                  <a:tcPr marL="41030" marR="41030" marT="20515" marB="20515"/>
                </a:tc>
                <a:extLst>
                  <a:ext uri="{0D108BD9-81ED-4DB2-BD59-A6C34878D82A}">
                    <a16:rowId xmlns="" xmlns:a16="http://schemas.microsoft.com/office/drawing/2014/main" val="10007"/>
                  </a:ext>
                </a:extLst>
              </a:tr>
              <a:tr h="216266">
                <a:tc>
                  <a:txBody>
                    <a:bodyPr/>
                    <a:lstStyle/>
                    <a:p>
                      <a:pPr algn="ctr"/>
                      <a:r>
                        <a:rPr lang="en-US" sz="900" b="1" dirty="0" smtClean="0"/>
                        <a:t>8</a:t>
                      </a:r>
                      <a:endParaRPr lang="en-US" sz="900" b="1"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28˚F</a:t>
                      </a:r>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5</a:t>
                      </a:r>
                    </a:p>
                  </a:txBody>
                  <a:tcPr marL="41030" marR="41030" marT="20515" marB="20515"/>
                </a:tc>
                <a:extLst>
                  <a:ext uri="{0D108BD9-81ED-4DB2-BD59-A6C34878D82A}">
                    <a16:rowId xmlns="" xmlns:a16="http://schemas.microsoft.com/office/drawing/2014/main" val="10008"/>
                  </a:ext>
                </a:extLst>
              </a:tr>
              <a:tr h="216266">
                <a:tc>
                  <a:txBody>
                    <a:bodyPr/>
                    <a:lstStyle/>
                    <a:p>
                      <a:pPr algn="ctr"/>
                      <a:r>
                        <a:rPr lang="en-US" sz="900" b="1" dirty="0" smtClean="0"/>
                        <a:t>9</a:t>
                      </a:r>
                      <a:endParaRPr lang="en-US" sz="900" b="1" dirty="0"/>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28˚F</a:t>
                      </a:r>
                    </a:p>
                  </a:txBody>
                  <a:tcPr marL="41030" marR="41030" marT="20515" marB="20515"/>
                </a:tc>
                <a:tc>
                  <a:txBody>
                    <a:bodyPr/>
                    <a:lstStyle/>
                    <a:p>
                      <a:pPr marL="0" marR="0" indent="0" algn="ctr" defTabSz="669560" rtl="0" eaLnBrk="1" fontAlgn="auto" latinLnBrk="0" hangingPunct="1">
                        <a:lnSpc>
                          <a:spcPct val="100000"/>
                        </a:lnSpc>
                        <a:spcBef>
                          <a:spcPts val="0"/>
                        </a:spcBef>
                        <a:spcAft>
                          <a:spcPts val="0"/>
                        </a:spcAft>
                        <a:buClrTx/>
                        <a:buSzTx/>
                        <a:buFontTx/>
                        <a:buNone/>
                        <a:tabLst/>
                        <a:defRPr/>
                      </a:pPr>
                      <a:r>
                        <a:rPr lang="en-US" sz="1000" dirty="0" smtClean="0"/>
                        <a:t>10</a:t>
                      </a:r>
                    </a:p>
                  </a:txBody>
                  <a:tcPr marL="41030" marR="41030" marT="20515" marB="20515"/>
                </a:tc>
                <a:extLst>
                  <a:ext uri="{0D108BD9-81ED-4DB2-BD59-A6C34878D82A}">
                    <a16:rowId xmlns="" xmlns:a16="http://schemas.microsoft.com/office/drawing/2014/main" val="10009"/>
                  </a:ext>
                </a:extLst>
              </a:tr>
            </a:tbl>
          </a:graphicData>
        </a:graphic>
      </p:graphicFrame>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8049" y="4339837"/>
            <a:ext cx="1920216" cy="1440161"/>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8164" y="4527531"/>
            <a:ext cx="1669956" cy="1252467"/>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33" name="TextBox 32"/>
          <p:cNvSpPr txBox="1"/>
          <p:nvPr/>
        </p:nvSpPr>
        <p:spPr>
          <a:xfrm>
            <a:off x="1351547" y="2543450"/>
            <a:ext cx="3048000" cy="175667"/>
          </a:xfrm>
          <a:prstGeom prst="rect">
            <a:avLst/>
          </a:prstGeom>
          <a:solidFill>
            <a:srgbClr val="DE5B21"/>
          </a:solidFill>
          <a:ln>
            <a:noFill/>
          </a:ln>
        </p:spPr>
        <p:txBody>
          <a:bodyPr wrap="square" lIns="13949" tIns="6974" rIns="13949" bIns="6974" rtlCol="0">
            <a:spAutoFit/>
          </a:bodyPr>
          <a:lstStyle/>
          <a:p>
            <a:pPr algn="ctr"/>
            <a:r>
              <a:rPr lang="en-US" sz="1050" b="1" dirty="0">
                <a:solidFill>
                  <a:schemeClr val="bg1"/>
                </a:solidFill>
              </a:rPr>
              <a:t>Comments</a:t>
            </a:r>
          </a:p>
        </p:txBody>
      </p:sp>
      <p:sp>
        <p:nvSpPr>
          <p:cNvPr id="15" name="TextBox 14"/>
          <p:cNvSpPr txBox="1"/>
          <p:nvPr/>
        </p:nvSpPr>
        <p:spPr>
          <a:xfrm>
            <a:off x="563880" y="2811573"/>
            <a:ext cx="4399624" cy="646331"/>
          </a:xfrm>
          <a:prstGeom prst="rect">
            <a:avLst/>
          </a:prstGeom>
          <a:noFill/>
        </p:spPr>
        <p:txBody>
          <a:bodyPr wrap="square" rtlCol="0">
            <a:spAutoFit/>
          </a:bodyPr>
          <a:lstStyle/>
          <a:p>
            <a:pPr marL="128588" indent="-128588">
              <a:buFont typeface="Arial" panose="020B0604020202020204" pitchFamily="34" charset="0"/>
              <a:buChar char="•"/>
            </a:pPr>
            <a:r>
              <a:rPr lang="en-US" sz="1200" dirty="0"/>
              <a:t>Trial run showed us where to improve current methods</a:t>
            </a:r>
          </a:p>
          <a:p>
            <a:pPr marL="128588" indent="-128588">
              <a:buFont typeface="Arial" panose="020B0604020202020204" pitchFamily="34" charset="0"/>
              <a:buChar char="•"/>
            </a:pPr>
            <a:r>
              <a:rPr lang="en-US" sz="1200" dirty="0"/>
              <a:t>Future trials will be on winter wheat, simulating a late spring freeze after the growing point has moved above ground</a:t>
            </a:r>
          </a:p>
        </p:txBody>
      </p:sp>
      <p:pic>
        <p:nvPicPr>
          <p:cNvPr id="20" name="Picture 19"/>
          <p:cNvPicPr>
            <a:picLocks noChangeAspect="1"/>
          </p:cNvPicPr>
          <p:nvPr/>
        </p:nvPicPr>
        <p:blipFill>
          <a:blip r:embed="rId7"/>
          <a:stretch>
            <a:fillRect/>
          </a:stretch>
        </p:blipFill>
        <p:spPr>
          <a:xfrm>
            <a:off x="8233918" y="4567197"/>
            <a:ext cx="842897" cy="1212801"/>
          </a:xfrm>
          <a:prstGeom prst="rect">
            <a:avLst/>
          </a:prstGeom>
        </p:spPr>
      </p:pic>
      <p:sp>
        <p:nvSpPr>
          <p:cNvPr id="2" name="Rectangle 1"/>
          <p:cNvSpPr/>
          <p:nvPr/>
        </p:nvSpPr>
        <p:spPr>
          <a:xfrm>
            <a:off x="7323838" y="5765825"/>
            <a:ext cx="1870192" cy="300082"/>
          </a:xfrm>
          <a:prstGeom prst="rect">
            <a:avLst/>
          </a:prstGeom>
        </p:spPr>
        <p:txBody>
          <a:bodyPr wrap="none">
            <a:spAutoFit/>
          </a:bodyPr>
          <a:lstStyle/>
          <a:p>
            <a:r>
              <a:rPr lang="en-US" sz="1350" dirty="0"/>
              <a:t>Ryan Bryant-Schlobohm</a:t>
            </a:r>
          </a:p>
        </p:txBody>
      </p:sp>
    </p:spTree>
    <p:extLst>
      <p:ext uri="{BB962C8B-B14F-4D97-AF65-F5344CB8AC3E}">
        <p14:creationId xmlns:p14="http://schemas.microsoft.com/office/powerpoint/2010/main" val="242587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2452" y="946134"/>
            <a:ext cx="6858000" cy="582008"/>
          </a:xfrm>
        </p:spPr>
        <p:txBody>
          <a:bodyPr>
            <a:normAutofit/>
          </a:bodyPr>
          <a:lstStyle/>
          <a:p>
            <a:endParaRPr lang="en-US" sz="2100" dirty="0">
              <a:latin typeface="+mn-lt"/>
            </a:endParaRPr>
          </a:p>
        </p:txBody>
      </p:sp>
      <p:sp>
        <p:nvSpPr>
          <p:cNvPr id="3" name="Subtitle 2"/>
          <p:cNvSpPr>
            <a:spLocks noGrp="1"/>
          </p:cNvSpPr>
          <p:nvPr>
            <p:ph type="subTitle" idx="1"/>
          </p:nvPr>
        </p:nvSpPr>
        <p:spPr>
          <a:xfrm>
            <a:off x="522219" y="2160507"/>
            <a:ext cx="3522512" cy="1241822"/>
          </a:xfrm>
        </p:spPr>
        <p:txBody>
          <a:bodyPr>
            <a:normAutofit fontScale="92500" lnSpcReduction="10000"/>
          </a:bodyPr>
          <a:lstStyle/>
          <a:p>
            <a:r>
              <a:rPr lang="en-US" b="1" dirty="0" smtClean="0"/>
              <a:t>Objective: </a:t>
            </a:r>
            <a:r>
              <a:rPr lang="en-US" dirty="0" smtClean="0"/>
              <a:t>Refinement of the sensor based N rate calculator (SBNRC) and optimum N</a:t>
            </a:r>
            <a:endParaRPr lang="en-US" dirty="0"/>
          </a:p>
        </p:txBody>
      </p:sp>
      <p:graphicFrame>
        <p:nvGraphicFramePr>
          <p:cNvPr id="4" name="Group 174"/>
          <p:cNvGraphicFramePr>
            <a:graphicFrameLocks noGrp="1"/>
          </p:cNvGraphicFramePr>
          <p:nvPr>
            <p:extLst>
              <p:ext uri="{D42A27DB-BD31-4B8C-83A1-F6EECF244321}">
                <p14:modId xmlns:p14="http://schemas.microsoft.com/office/powerpoint/2010/main" val="1682422009"/>
              </p:ext>
            </p:extLst>
          </p:nvPr>
        </p:nvGraphicFramePr>
        <p:xfrm>
          <a:off x="4502653" y="2074633"/>
          <a:ext cx="3404413" cy="3541961"/>
        </p:xfrm>
        <a:graphic>
          <a:graphicData uri="http://schemas.openxmlformats.org/drawingml/2006/table">
            <a:tbl>
              <a:tblPr/>
              <a:tblGrid>
                <a:gridCol w="733754">
                  <a:extLst>
                    <a:ext uri="{9D8B030D-6E8A-4147-A177-3AD203B41FA5}">
                      <a16:colId xmlns="" xmlns:a16="http://schemas.microsoft.com/office/drawing/2014/main" val="20000"/>
                    </a:ext>
                  </a:extLst>
                </a:gridCol>
                <a:gridCol w="689909">
                  <a:extLst>
                    <a:ext uri="{9D8B030D-6E8A-4147-A177-3AD203B41FA5}">
                      <a16:colId xmlns="" xmlns:a16="http://schemas.microsoft.com/office/drawing/2014/main" val="20001"/>
                    </a:ext>
                  </a:extLst>
                </a:gridCol>
                <a:gridCol w="742781">
                  <a:extLst>
                    <a:ext uri="{9D8B030D-6E8A-4147-A177-3AD203B41FA5}">
                      <a16:colId xmlns="" xmlns:a16="http://schemas.microsoft.com/office/drawing/2014/main" val="20002"/>
                    </a:ext>
                  </a:extLst>
                </a:gridCol>
                <a:gridCol w="1237969">
                  <a:extLst>
                    <a:ext uri="{9D8B030D-6E8A-4147-A177-3AD203B41FA5}">
                      <a16:colId xmlns="" xmlns:a16="http://schemas.microsoft.com/office/drawing/2014/main" val="20003"/>
                    </a:ext>
                  </a:extLst>
                </a:gridCol>
              </a:tblGrid>
              <a:tr h="4152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Treatment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err="1" smtClean="0">
                          <a:ln>
                            <a:noFill/>
                          </a:ln>
                          <a:solidFill>
                            <a:schemeClr val="tx1"/>
                          </a:solidFill>
                          <a:effectLst/>
                          <a:latin typeface="Arial" charset="0"/>
                        </a:rPr>
                        <a:t>Preplant</a:t>
                      </a:r>
                      <a:r>
                        <a:rPr kumimoji="0" lang="en-US" sz="800" b="0" i="0" u="none" strike="noStrike" cap="none" normalizeH="0" baseline="0" dirty="0" smtClean="0">
                          <a:ln>
                            <a:noFill/>
                          </a:ln>
                          <a:solidFill>
                            <a:schemeClr val="tx1"/>
                          </a:solidFill>
                          <a:effectLst/>
                          <a:latin typeface="Arial" charset="0"/>
                        </a:rPr>
                        <a:t> N (</a:t>
                      </a:r>
                      <a:r>
                        <a:rPr kumimoji="0" lang="en-US" sz="800" b="0" i="0" u="none" strike="noStrike" cap="none" normalizeH="0" baseline="0" dirty="0" err="1" smtClean="0">
                          <a:ln>
                            <a:noFill/>
                          </a:ln>
                          <a:solidFill>
                            <a:schemeClr val="tx1"/>
                          </a:solidFill>
                          <a:effectLst/>
                          <a:latin typeface="Arial" charset="0"/>
                        </a:rPr>
                        <a:t>lb</a:t>
                      </a:r>
                      <a:r>
                        <a:rPr kumimoji="0" lang="en-US" sz="800" b="0" i="0" u="none" strike="noStrike" cap="none" normalizeH="0" baseline="0" dirty="0" smtClean="0">
                          <a:ln>
                            <a:noFill/>
                          </a:ln>
                          <a:solidFill>
                            <a:schemeClr val="tx1"/>
                          </a:solidFill>
                          <a:effectLst/>
                          <a:latin typeface="Arial" charset="0"/>
                        </a:rPr>
                        <a:t> N/ac)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Sidedress N (</a:t>
                      </a:r>
                      <a:r>
                        <a:rPr kumimoji="0" lang="en-US" sz="800" b="0" i="0" u="none" strike="noStrike" cap="none" normalizeH="0" baseline="0" dirty="0" err="1" smtClean="0">
                          <a:ln>
                            <a:noFill/>
                          </a:ln>
                          <a:solidFill>
                            <a:schemeClr val="tx1"/>
                          </a:solidFill>
                          <a:effectLst/>
                          <a:latin typeface="Arial" charset="0"/>
                        </a:rPr>
                        <a:t>lb</a:t>
                      </a:r>
                      <a:r>
                        <a:rPr kumimoji="0" lang="en-US" sz="800" b="0" i="0" u="none" strike="noStrike" cap="none" normalizeH="0" baseline="0" smtClean="0">
                          <a:ln>
                            <a:noFill/>
                          </a:ln>
                          <a:solidFill>
                            <a:schemeClr val="tx1"/>
                          </a:solidFill>
                          <a:effectLst/>
                          <a:latin typeface="Arial" charset="0"/>
                        </a:rPr>
                        <a:t> N/ac)</a:t>
                      </a: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Method of Application</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Check</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200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N Rich Strip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60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6</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90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7</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120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8</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150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9</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40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180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10</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80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52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11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120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53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12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160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033" y="3076378"/>
            <a:ext cx="3396698" cy="2638838"/>
          </a:xfrm>
          <a:prstGeom prst="rect">
            <a:avLst/>
          </a:prstGeom>
          <a:ln>
            <a:noFill/>
          </a:ln>
          <a:effectLst>
            <a:outerShdw blurRad="190500" algn="tl" rotWithShape="0">
              <a:srgbClr val="000000">
                <a:alpha val="70000"/>
              </a:srgbClr>
            </a:outerShdw>
          </a:effectLst>
        </p:spPr>
      </p:pic>
      <p:sp>
        <p:nvSpPr>
          <p:cNvPr id="7" name="TextBox 6"/>
          <p:cNvSpPr txBox="1"/>
          <p:nvPr/>
        </p:nvSpPr>
        <p:spPr>
          <a:xfrm>
            <a:off x="7789947" y="5723751"/>
            <a:ext cx="1255472" cy="300082"/>
          </a:xfrm>
          <a:prstGeom prst="rect">
            <a:avLst/>
          </a:prstGeom>
          <a:noFill/>
        </p:spPr>
        <p:txBody>
          <a:bodyPr wrap="none" rtlCol="0">
            <a:spAutoFit/>
          </a:bodyPr>
          <a:lstStyle/>
          <a:p>
            <a:r>
              <a:rPr lang="en-US" sz="1350" dirty="0"/>
              <a:t>Jagman Dhillon</a:t>
            </a:r>
          </a:p>
        </p:txBody>
      </p:sp>
      <p:pic>
        <p:nvPicPr>
          <p:cNvPr id="5" name="Picture 4"/>
          <p:cNvPicPr>
            <a:picLocks noChangeAspect="1"/>
          </p:cNvPicPr>
          <p:nvPr/>
        </p:nvPicPr>
        <p:blipFill>
          <a:blip r:embed="rId3"/>
          <a:stretch>
            <a:fillRect/>
          </a:stretch>
        </p:blipFill>
        <p:spPr>
          <a:xfrm>
            <a:off x="8263054" y="4674369"/>
            <a:ext cx="737802" cy="1061585"/>
          </a:xfrm>
          <a:prstGeom prst="rect">
            <a:avLst/>
          </a:prstGeom>
        </p:spPr>
      </p:pic>
      <p:grpSp>
        <p:nvGrpSpPr>
          <p:cNvPr id="8" name="Group 7"/>
          <p:cNvGrpSpPr/>
          <p:nvPr/>
        </p:nvGrpSpPr>
        <p:grpSpPr>
          <a:xfrm>
            <a:off x="1" y="857250"/>
            <a:ext cx="9143999" cy="1419225"/>
            <a:chOff x="-9407" y="-5621"/>
            <a:chExt cx="9153407" cy="1042131"/>
          </a:xfrm>
        </p:grpSpPr>
        <p:sp>
          <p:nvSpPr>
            <p:cNvPr id="9" name="Rectangle 8"/>
            <p:cNvSpPr/>
            <p:nvPr/>
          </p:nvSpPr>
          <p:spPr>
            <a:xfrm>
              <a:off x="696148" y="43072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solidFill>
                    <a:schemeClr val="tx1"/>
                  </a:solidFill>
                </a:rPr>
                <a:t>Jagman Dhillon </a:t>
              </a:r>
            </a:p>
          </p:txBody>
        </p:sp>
        <p:sp>
          <p:nvSpPr>
            <p:cNvPr id="10" name="Rectangle 9"/>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700" dirty="0">
                  <a:solidFill>
                    <a:schemeClr val="bg1"/>
                  </a:solidFill>
                </a:rPr>
                <a:t>Maize Regional Trial</a:t>
              </a:r>
            </a:p>
          </p:txBody>
        </p:sp>
        <p:sp>
          <p:nvSpPr>
            <p:cNvPr id="11" name="Rectangle 10"/>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2" name="Isosceles Triangle 11"/>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3" name="Picture 2" descr="research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17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Summary </a:t>
            </a:r>
            <a:r>
              <a:rPr lang="en-US" b="1" u="sng" dirty="0"/>
              <a:t>for </a:t>
            </a:r>
            <a:r>
              <a:rPr lang="en-US" b="1" u="sng" dirty="0" smtClean="0"/>
              <a:t>2015</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smtClean="0"/>
              <a:t>i-phone</a:t>
            </a:r>
            <a:r>
              <a:rPr lang="en-US" dirty="0"/>
              <a:t>, algorithms developed (3</a:t>
            </a:r>
            <a:r>
              <a:rPr lang="en-US" dirty="0" smtClean="0"/>
              <a:t>)</a:t>
            </a:r>
          </a:p>
          <a:p>
            <a:pPr lvl="0"/>
            <a:r>
              <a:rPr lang="en-US" dirty="0" smtClean="0"/>
              <a:t>Soil Fertility Handbook is in layout design (8</a:t>
            </a:r>
            <a:r>
              <a:rPr lang="en-US" baseline="30000" dirty="0" smtClean="0"/>
              <a:t>th</a:t>
            </a:r>
            <a:r>
              <a:rPr lang="en-US" dirty="0" smtClean="0"/>
              <a:t> Edition)</a:t>
            </a:r>
            <a:endParaRPr lang="en-US" dirty="0"/>
          </a:p>
          <a:p>
            <a:pPr lvl="0"/>
            <a:r>
              <a:rPr lang="en-US" dirty="0"/>
              <a:t>Trimble </a:t>
            </a:r>
            <a:r>
              <a:rPr lang="en-US" dirty="0" err="1"/>
              <a:t>Greenseeker</a:t>
            </a:r>
            <a:r>
              <a:rPr lang="en-US" dirty="0"/>
              <a:t> Hand Held Crop Sensors manufactured and now sold all over the world.  </a:t>
            </a:r>
          </a:p>
          <a:p>
            <a:pPr lvl="0"/>
            <a:r>
              <a:rPr lang="en-US" dirty="0"/>
              <a:t>Graduate students placed in leadership positions with Mosaic, Monsanto, IPNI, IITA, Potash Corp, Virginia Tech, Kansas State, Univ. Idaho, Louisiana State University, Washington State University, University of Wisconsin, Bayer </a:t>
            </a:r>
            <a:r>
              <a:rPr lang="en-US" dirty="0" err="1"/>
              <a:t>CropScience</a:t>
            </a:r>
            <a:r>
              <a:rPr lang="en-US" dirty="0"/>
              <a:t>, </a:t>
            </a:r>
            <a:r>
              <a:rPr lang="en-US" dirty="0" err="1"/>
              <a:t>Dupont</a:t>
            </a:r>
            <a:r>
              <a:rPr lang="en-US" dirty="0"/>
              <a:t>-Pioneer, University of Wisconsin, and Oklahoma State University.</a:t>
            </a:r>
          </a:p>
          <a:p>
            <a:pPr lvl="0"/>
            <a:r>
              <a:rPr lang="en-US" sz="2600" dirty="0" smtClean="0"/>
              <a:t>13</a:t>
            </a:r>
            <a:r>
              <a:rPr lang="en-US" sz="2600" baseline="30000" dirty="0" smtClean="0"/>
              <a:t>th</a:t>
            </a:r>
            <a:r>
              <a:rPr lang="en-US" sz="2600" dirty="0" smtClean="0"/>
              <a:t> </a:t>
            </a:r>
            <a:r>
              <a:rPr lang="en-US" sz="2600" dirty="0"/>
              <a:t>International NUE Conference, Aug 3-5, 2015, Auburn, AL</a:t>
            </a:r>
            <a:br>
              <a:rPr lang="en-US" sz="2600" dirty="0"/>
            </a:br>
            <a:r>
              <a:rPr lang="en-US" sz="2600" dirty="0"/>
              <a:t>Research Highlights, 2016, 58p. (http://nue.okstate.edu/checkoff.htm)</a:t>
            </a:r>
          </a:p>
          <a:p>
            <a:pPr lvl="0"/>
            <a:r>
              <a:rPr lang="en-US" sz="2600" dirty="0"/>
              <a:t>CSA NEWS, Cover story, March 2016</a:t>
            </a:r>
          </a:p>
          <a:p>
            <a:pPr lvl="0"/>
            <a:r>
              <a:rPr lang="en-US" sz="2600" dirty="0"/>
              <a:t>Agronomy Journal Editor</a:t>
            </a:r>
          </a:p>
          <a:p>
            <a:r>
              <a:rPr lang="en-US" sz="2600" dirty="0"/>
              <a:t>Commencement Speaker, December 2015</a:t>
            </a:r>
          </a:p>
        </p:txBody>
      </p:sp>
    </p:spTree>
    <p:extLst>
      <p:ext uri="{BB962C8B-B14F-4D97-AF65-F5344CB8AC3E}">
        <p14:creationId xmlns:p14="http://schemas.microsoft.com/office/powerpoint/2010/main" val="364915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165870" y="2477010"/>
            <a:ext cx="4797685" cy="1511644"/>
          </a:xfrm>
          <a:ln/>
        </p:spPr>
        <p:style>
          <a:lnRef idx="0">
            <a:schemeClr val="accent2"/>
          </a:lnRef>
          <a:fillRef idx="3">
            <a:schemeClr val="accent2"/>
          </a:fillRef>
          <a:effectRef idx="3">
            <a:schemeClr val="accent2"/>
          </a:effectRef>
          <a:fontRef idx="minor">
            <a:schemeClr val="lt1"/>
          </a:fontRef>
        </p:style>
        <p:txBody>
          <a:bodyPr>
            <a:normAutofit fontScale="62500" lnSpcReduction="20000"/>
          </a:bodyPr>
          <a:lstStyle/>
          <a:p>
            <a:pPr marL="0" indent="0">
              <a:buNone/>
            </a:pPr>
            <a:r>
              <a:rPr lang="en-US" b="1" dirty="0" smtClean="0"/>
              <a:t>Objective: </a:t>
            </a:r>
            <a:r>
              <a:rPr lang="en-US" dirty="0" smtClean="0"/>
              <a:t>To Refine the World estimate of PUE</a:t>
            </a:r>
            <a:endParaRPr lang="en-US" dirty="0"/>
          </a:p>
          <a:p>
            <a:pPr marL="0" indent="0">
              <a:buNone/>
            </a:pPr>
            <a:endParaRPr lang="en-US" dirty="0"/>
          </a:p>
          <a:p>
            <a:endParaRPr lang="en-US" dirty="0" smtClean="0"/>
          </a:p>
          <a:p>
            <a:pPr marL="0" indent="0">
              <a:buNone/>
            </a:pPr>
            <a:r>
              <a:rPr lang="en-US" dirty="0" smtClean="0"/>
              <a:t>Current estimate of World PUE in cereal crops is 16%</a:t>
            </a:r>
            <a:endParaRPr lang="en-US" dirty="0"/>
          </a:p>
        </p:txBody>
      </p:sp>
      <p:sp>
        <p:nvSpPr>
          <p:cNvPr id="8" name="TextBox 7"/>
          <p:cNvSpPr txBox="1"/>
          <p:nvPr/>
        </p:nvSpPr>
        <p:spPr>
          <a:xfrm>
            <a:off x="5832909" y="5546929"/>
            <a:ext cx="3232597" cy="461665"/>
          </a:xfrm>
          <a:prstGeom prst="rect">
            <a:avLst/>
          </a:prstGeom>
          <a:noFill/>
        </p:spPr>
        <p:txBody>
          <a:bodyPr wrap="square" rtlCol="0">
            <a:spAutoFit/>
          </a:bodyPr>
          <a:lstStyle/>
          <a:p>
            <a:pPr algn="r"/>
            <a:r>
              <a:rPr lang="en-US" sz="1200" dirty="0"/>
              <a:t>Guilherme Torres (not pictured), Ethan Driver, Jagman Dhillon, &amp; Ryan Bryant-Schlobohm</a:t>
            </a: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038" y="2887420"/>
            <a:ext cx="457151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Pictures\Me\Head Sho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9947" y="4456735"/>
            <a:ext cx="721717" cy="11344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250748" y="4464025"/>
            <a:ext cx="783389" cy="1130394"/>
          </a:xfrm>
          <a:prstGeom prst="rect">
            <a:avLst/>
          </a:prstGeom>
        </p:spPr>
      </p:pic>
      <p:pic>
        <p:nvPicPr>
          <p:cNvPr id="5" name="Picture 4"/>
          <p:cNvPicPr>
            <a:picLocks noChangeAspect="1"/>
          </p:cNvPicPr>
          <p:nvPr/>
        </p:nvPicPr>
        <p:blipFill>
          <a:blip r:embed="rId5"/>
          <a:stretch>
            <a:fillRect/>
          </a:stretch>
        </p:blipFill>
        <p:spPr>
          <a:xfrm>
            <a:off x="8183221" y="4464025"/>
            <a:ext cx="780335" cy="1127150"/>
          </a:xfrm>
          <a:prstGeom prst="rect">
            <a:avLst/>
          </a:prstGeom>
        </p:spPr>
      </p:pic>
      <p:grpSp>
        <p:nvGrpSpPr>
          <p:cNvPr id="9" name="Group 8"/>
          <p:cNvGrpSpPr/>
          <p:nvPr/>
        </p:nvGrpSpPr>
        <p:grpSpPr>
          <a:xfrm>
            <a:off x="0" y="857251"/>
            <a:ext cx="9144000" cy="1419225"/>
            <a:chOff x="-9407" y="-5621"/>
            <a:chExt cx="9153408" cy="1042131"/>
          </a:xfrm>
        </p:grpSpPr>
        <p:sp>
          <p:nvSpPr>
            <p:cNvPr id="10" name="Rectangle 9"/>
            <p:cNvSpPr/>
            <p:nvPr/>
          </p:nvSpPr>
          <p:spPr>
            <a:xfrm>
              <a:off x="696149" y="441020"/>
              <a:ext cx="8447852" cy="298536"/>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4" rIns="13949" bIns="6974" rtlCol="0" anchor="ctr"/>
            <a:lstStyle/>
            <a:p>
              <a:pPr algn="ctr"/>
              <a:r>
                <a:rPr lang="en-US" sz="1350" dirty="0"/>
                <a:t>Ethan Driver, Jagman Dhillon, &amp; Ryan Bryant-Schlobohm</a:t>
              </a:r>
            </a:p>
          </p:txBody>
        </p:sp>
        <p:sp>
          <p:nvSpPr>
            <p:cNvPr id="11" name="Rectangle 10"/>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r>
                <a:rPr lang="en-US" sz="2400" dirty="0">
                  <a:solidFill>
                    <a:schemeClr val="bg1"/>
                  </a:solidFill>
                </a:rPr>
                <a:t>World Phosphorus Use Efficiency (PUE)</a:t>
              </a:r>
            </a:p>
          </p:txBody>
        </p:sp>
        <p:sp>
          <p:nvSpPr>
            <p:cNvPr id="12" name="Rectangle 11"/>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sp>
          <p:nvSpPr>
            <p:cNvPr id="13" name="Isosceles Triangle 12"/>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4" rIns="13949" bIns="6974" rtlCol="0" anchor="ctr"/>
            <a:lstStyle/>
            <a:p>
              <a:pPr algn="ctr"/>
              <a:endParaRPr lang="en-US" sz="1350"/>
            </a:p>
          </p:txBody>
        </p:sp>
        <p:pic>
          <p:nvPicPr>
            <p:cNvPr id="14" name="Picture 2" descr="research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82" y="2091760"/>
            <a:ext cx="3716456" cy="3793787"/>
          </a:xfrm>
          <a:prstGeom prst="rect">
            <a:avLst/>
          </a:prstGeom>
          <a:ln w="38100">
            <a:solidFill>
              <a:schemeClr val="accent2"/>
            </a:solidFill>
          </a:ln>
        </p:spPr>
      </p:pic>
    </p:spTree>
    <p:extLst>
      <p:ext uri="{BB962C8B-B14F-4D97-AF65-F5344CB8AC3E}">
        <p14:creationId xmlns:p14="http://schemas.microsoft.com/office/powerpoint/2010/main" val="549725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Other milestones for </a:t>
            </a:r>
            <a:r>
              <a:rPr lang="en-US" sz="2800" dirty="0" smtClean="0"/>
              <a:t>2015:</a:t>
            </a:r>
            <a:endParaRPr lang="en-US" sz="2800" dirty="0"/>
          </a:p>
        </p:txBody>
      </p:sp>
      <p:sp>
        <p:nvSpPr>
          <p:cNvPr id="3" name="Content Placeholder 2"/>
          <p:cNvSpPr>
            <a:spLocks noGrp="1"/>
          </p:cNvSpPr>
          <p:nvPr>
            <p:ph idx="1"/>
          </p:nvPr>
        </p:nvSpPr>
        <p:spPr/>
        <p:txBody>
          <a:bodyPr>
            <a:normAutofit fontScale="62500" lnSpcReduction="20000"/>
          </a:bodyPr>
          <a:lstStyle/>
          <a:p>
            <a:pPr lvl="0"/>
            <a:r>
              <a:rPr lang="en-US" dirty="0" smtClean="0"/>
              <a:t>8 </a:t>
            </a:r>
            <a:r>
              <a:rPr lang="en-US" dirty="0"/>
              <a:t>students completed Graduate Degrees (4 M.S., 4 </a:t>
            </a:r>
            <a:r>
              <a:rPr lang="en-US" dirty="0" err="1"/>
              <a:t>Ph.D</a:t>
            </a:r>
            <a:r>
              <a:rPr lang="en-US" dirty="0"/>
              <a:t>)</a:t>
            </a:r>
          </a:p>
          <a:p>
            <a:pPr lvl="0"/>
            <a:r>
              <a:rPr lang="en-US" dirty="0"/>
              <a:t>21 refereed Journal Publications</a:t>
            </a:r>
          </a:p>
          <a:p>
            <a:pPr lvl="0"/>
            <a:r>
              <a:rPr lang="en-US" dirty="0"/>
              <a:t>9 students traveled to Ciudad Obregon, Mexico, to collect added spring wheat data and to assist in refining present algorithms with CIMMYT personnel. </a:t>
            </a:r>
          </a:p>
          <a:p>
            <a:pPr lvl="0"/>
            <a:r>
              <a:rPr lang="en-US" dirty="0"/>
              <a:t>Handheld </a:t>
            </a:r>
            <a:r>
              <a:rPr lang="en-US" dirty="0" err="1"/>
              <a:t>GreenSeekers</a:t>
            </a:r>
            <a:r>
              <a:rPr lang="en-US" dirty="0"/>
              <a:t> distributed to County level OCES</a:t>
            </a:r>
          </a:p>
          <a:p>
            <a:pPr lvl="0"/>
            <a:r>
              <a:rPr lang="en-US" dirty="0"/>
              <a:t>Web-based dissemination of field scale N fertilization rates based on our optical sensor-based technology (</a:t>
            </a:r>
            <a:r>
              <a:rPr lang="en-US" u="sng" dirty="0">
                <a:hlinkClick r:id="rId2"/>
              </a:rPr>
              <a:t>http://www.nue.okstate.edu</a:t>
            </a:r>
            <a:r>
              <a:rPr lang="en-US" dirty="0"/>
              <a:t>)</a:t>
            </a:r>
          </a:p>
          <a:p>
            <a:pPr lvl="0"/>
            <a:r>
              <a:rPr lang="en-US" dirty="0"/>
              <a:t>Two additional algorithms added (SBNRC)</a:t>
            </a:r>
          </a:p>
          <a:p>
            <a:pPr lvl="0"/>
            <a:r>
              <a:rPr lang="en-US" dirty="0"/>
              <a:t>5 mobile apps released, 11 apps in total </a:t>
            </a:r>
          </a:p>
          <a:p>
            <a:r>
              <a:rPr lang="en-US" dirty="0" smtClean="0"/>
              <a:t>Currently </a:t>
            </a:r>
            <a:r>
              <a:rPr lang="en-US" dirty="0"/>
              <a:t>have 18 graduate students supported by our program thanks to continued support from the Soil Fertility Research and Education Advisory Board.  These students are paid on average $15,660 per year, working full time in the summer and ½ time in the fall and spring semesters.  They are the life-blood of our program and we are most grateful to them.  </a:t>
            </a:r>
          </a:p>
          <a:p>
            <a:endParaRPr lang="en-US" dirty="0"/>
          </a:p>
        </p:txBody>
      </p:sp>
    </p:spTree>
    <p:extLst>
      <p:ext uri="{BB962C8B-B14F-4D97-AF65-F5344CB8AC3E}">
        <p14:creationId xmlns:p14="http://schemas.microsoft.com/office/powerpoint/2010/main" val="384085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Phosphorus </a:t>
            </a:r>
            <a:r>
              <a:rPr lang="en-US" dirty="0"/>
              <a:t>in No-Till</a:t>
            </a:r>
          </a:p>
        </p:txBody>
      </p:sp>
      <p:sp>
        <p:nvSpPr>
          <p:cNvPr id="3" name="Content Placeholder 2"/>
          <p:cNvSpPr>
            <a:spLocks noGrp="1"/>
          </p:cNvSpPr>
          <p:nvPr>
            <p:ph idx="1"/>
          </p:nvPr>
        </p:nvSpPr>
        <p:spPr/>
        <p:txBody>
          <a:bodyPr>
            <a:normAutofit/>
          </a:bodyPr>
          <a:lstStyle/>
          <a:p>
            <a:pPr marL="457200" indent="-457200"/>
            <a:r>
              <a:rPr lang="en-US" sz="1800" dirty="0"/>
              <a:t>Utilizing a 2 inch sectioned soil sample to a 6 inch depth there is Phosphorus stratification occurring in No-Till soils in central Oklahoma.</a:t>
            </a:r>
          </a:p>
          <a:p>
            <a:pPr marL="457200" indent="-457200"/>
            <a:r>
              <a:rPr lang="en-US" sz="1800" dirty="0"/>
              <a:t>Phosphorus concentrations appear to decrease about 1/3 in concentration from the sampling depth above it</a:t>
            </a:r>
            <a:r>
              <a:rPr lang="en-US" sz="1800" dirty="0" smtClean="0"/>
              <a:t>.</a:t>
            </a:r>
          </a:p>
          <a:p>
            <a:pPr marL="457200" indent="-457200"/>
            <a:r>
              <a:rPr lang="en-US" sz="1800" dirty="0" err="1" smtClean="0"/>
              <a:t>Mehlich</a:t>
            </a:r>
            <a:r>
              <a:rPr lang="en-US" sz="1800" dirty="0" smtClean="0"/>
              <a:t> </a:t>
            </a:r>
            <a:r>
              <a:rPr lang="en-US" sz="1800" dirty="0"/>
              <a:t>III </a:t>
            </a:r>
            <a:r>
              <a:rPr lang="en-US" sz="1800" dirty="0" smtClean="0"/>
              <a:t>extractable </a:t>
            </a:r>
            <a:r>
              <a:rPr lang="en-US" sz="1800" dirty="0"/>
              <a:t>P did not accurately predict yield response to surface applied fertilizers at our site locations.</a:t>
            </a:r>
          </a:p>
          <a:p>
            <a:pPr marL="457200" indent="-457200"/>
            <a:r>
              <a:rPr lang="en-US" sz="1800" dirty="0" err="1"/>
              <a:t>Mehlich</a:t>
            </a:r>
            <a:r>
              <a:rPr lang="en-US" sz="1800" dirty="0"/>
              <a:t> III extractable soil phosphorus needs to be re-evaluated as an acceptable method for determining wheat yield response to surface applied phosphorus fertilizers</a:t>
            </a:r>
            <a:r>
              <a:rPr lang="en-US" sz="1800" dirty="0" smtClean="0"/>
              <a:t>.</a:t>
            </a:r>
          </a:p>
          <a:p>
            <a:pPr marL="457200" indent="-457200"/>
            <a:r>
              <a:rPr lang="en-US" sz="1800" dirty="0" err="1" smtClean="0"/>
              <a:t>Mehlich</a:t>
            </a:r>
            <a:r>
              <a:rPr lang="en-US" sz="1800" dirty="0" smtClean="0"/>
              <a:t> </a:t>
            </a:r>
            <a:r>
              <a:rPr lang="en-US" sz="1800" dirty="0"/>
              <a:t>III extractable Phosphorus concentrations may be greatly affected by pH within the soil sampling depth and is currently being investigated. </a:t>
            </a:r>
            <a:endParaRPr lang="en-US" sz="1200" dirty="0"/>
          </a:p>
          <a:p>
            <a:pPr marL="457200" indent="-457200"/>
            <a:endParaRPr lang="en-US" sz="1800" dirty="0"/>
          </a:p>
          <a:p>
            <a:pPr marL="457200" indent="-457200"/>
            <a:endParaRPr lang="en-US"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5205867"/>
            <a:ext cx="1143000" cy="164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9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Evaluation of OSU </a:t>
            </a:r>
            <a:r>
              <a:rPr lang="en-US" sz="3200" dirty="0" smtClean="0"/>
              <a:t>Soil Sampling Methods and P Recommendations </a:t>
            </a:r>
            <a:r>
              <a:rPr lang="en-US" sz="3200" dirty="0"/>
              <a:t>in No-Till Winter Wheat</a:t>
            </a:r>
          </a:p>
        </p:txBody>
      </p:sp>
      <p:sp>
        <p:nvSpPr>
          <p:cNvPr id="3" name="Content Placeholder 2"/>
          <p:cNvSpPr>
            <a:spLocks noGrp="1"/>
          </p:cNvSpPr>
          <p:nvPr>
            <p:ph idx="1"/>
          </p:nvPr>
        </p:nvSpPr>
        <p:spPr/>
        <p:txBody>
          <a:bodyPr>
            <a:noAutofit/>
          </a:bodyPr>
          <a:lstStyle/>
          <a:p>
            <a:r>
              <a:rPr lang="en-US" sz="1800" u="sng" dirty="0"/>
              <a:t>SOIL SAMPLING IS GOOD!!! </a:t>
            </a:r>
            <a:r>
              <a:rPr lang="en-US" sz="1800" dirty="0"/>
              <a:t>Soil sampling is </a:t>
            </a:r>
            <a:r>
              <a:rPr lang="en-US" sz="1800" dirty="0" smtClean="0"/>
              <a:t>an </a:t>
            </a:r>
            <a:r>
              <a:rPr lang="en-US" sz="1800" dirty="0"/>
              <a:t>excellent method for determining plant response to applied nutrients and soil concentrations prior to planting.</a:t>
            </a:r>
          </a:p>
          <a:p>
            <a:r>
              <a:rPr lang="en-US" sz="1800" dirty="0" smtClean="0"/>
              <a:t>But </a:t>
            </a:r>
            <a:r>
              <a:rPr lang="en-US" sz="1800" dirty="0"/>
              <a:t>may not always provide accurate in season plant demands.</a:t>
            </a:r>
          </a:p>
          <a:p>
            <a:r>
              <a:rPr lang="en-US" sz="1800" dirty="0" smtClean="0"/>
              <a:t>Investigations </a:t>
            </a:r>
            <a:r>
              <a:rPr lang="en-US" sz="1800" dirty="0"/>
              <a:t>into the plant available soil phosphorus pools needs to be made with respect to non-labile pools.</a:t>
            </a:r>
          </a:p>
          <a:p>
            <a:r>
              <a:rPr lang="en-US" sz="1800" dirty="0"/>
              <a:t>Phosphorous availability and extractable </a:t>
            </a:r>
            <a:r>
              <a:rPr lang="en-US" sz="1800" dirty="0" smtClean="0"/>
              <a:t>P  appears </a:t>
            </a:r>
            <a:r>
              <a:rPr lang="en-US" sz="1800" dirty="0"/>
              <a:t>to be correlated with pH and binding ion concentration of </a:t>
            </a:r>
            <a:r>
              <a:rPr lang="en-US" sz="1800" dirty="0" smtClean="0"/>
              <a:t>Fe, Al, </a:t>
            </a:r>
            <a:r>
              <a:rPr lang="en-US" sz="1800" dirty="0"/>
              <a:t>and possibly other </a:t>
            </a:r>
            <a:r>
              <a:rPr lang="en-US" sz="1800" dirty="0" smtClean="0"/>
              <a:t>ions. </a:t>
            </a:r>
          </a:p>
          <a:p>
            <a:r>
              <a:rPr lang="en-US" sz="2800" b="1" dirty="0" smtClean="0"/>
              <a:t>Fertilizer </a:t>
            </a:r>
            <a:r>
              <a:rPr lang="en-US" sz="2800" b="1" dirty="0"/>
              <a:t>rich strips appear to be an excellent tool in determining in season plant demand for nutrients.</a:t>
            </a:r>
          </a:p>
          <a:p>
            <a:endParaRPr lang="en-US" sz="1800" dirty="0"/>
          </a:p>
          <a:p>
            <a:endParaRPr lang="en-US"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5205867"/>
            <a:ext cx="1143000" cy="164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96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 of soil pH on </a:t>
            </a:r>
            <a:r>
              <a:rPr lang="en-US" smtClean="0"/>
              <a:t>soil-P extractions</a:t>
            </a:r>
            <a:endParaRPr lang="en-US" dirty="0"/>
          </a:p>
        </p:txBody>
      </p:sp>
      <p:sp>
        <p:nvSpPr>
          <p:cNvPr id="4" name="Text Placeholder 3"/>
          <p:cNvSpPr>
            <a:spLocks noGrp="1"/>
          </p:cNvSpPr>
          <p:nvPr>
            <p:ph type="body" idx="1"/>
          </p:nvPr>
        </p:nvSpPr>
        <p:spPr/>
        <p:txBody>
          <a:bodyPr/>
          <a:lstStyle/>
          <a:p>
            <a:r>
              <a:rPr lang="en-US" dirty="0" smtClean="0"/>
              <a:t>Description</a:t>
            </a:r>
          </a:p>
        </p:txBody>
      </p:sp>
      <p:sp>
        <p:nvSpPr>
          <p:cNvPr id="5" name="Content Placeholder 4"/>
          <p:cNvSpPr>
            <a:spLocks noGrp="1"/>
          </p:cNvSpPr>
          <p:nvPr>
            <p:ph sz="half" idx="2"/>
          </p:nvPr>
        </p:nvSpPr>
        <p:spPr/>
        <p:txBody>
          <a:bodyPr>
            <a:normAutofit fontScale="92500" lnSpcReduction="10000"/>
          </a:bodyPr>
          <a:lstStyle/>
          <a:p>
            <a:r>
              <a:rPr lang="en-US" sz="2000" dirty="0" smtClean="0"/>
              <a:t>Phosphorus deficiencies are common in OK soils</a:t>
            </a:r>
          </a:p>
          <a:p>
            <a:r>
              <a:rPr lang="en-US" sz="2000" dirty="0" smtClean="0"/>
              <a:t>Soil-pH commonly varies by &gt;2 units within a single field; Is one extraction method appropriate?</a:t>
            </a:r>
          </a:p>
          <a:p>
            <a:r>
              <a:rPr lang="en-US" sz="2000" dirty="0" smtClean="0"/>
              <a:t>5 soil extractants will be tested on a wide range of soils (texture, and pH); M3, Bray, Olsen, Water, Organic-P, &amp; Chang-Jackson (Total-P)</a:t>
            </a:r>
          </a:p>
          <a:p>
            <a:r>
              <a:rPr lang="en-US" sz="2000" dirty="0" smtClean="0"/>
              <a:t>Extractions will be analyzed with ICAP</a:t>
            </a:r>
          </a:p>
          <a:p>
            <a:r>
              <a:rPr lang="en-US" sz="2000" dirty="0" smtClean="0"/>
              <a:t>Study </a:t>
            </a:r>
            <a:r>
              <a:rPr lang="en-US" sz="2000" smtClean="0"/>
              <a:t>in progress!!</a:t>
            </a:r>
            <a:endParaRPr lang="en-US" sz="2000" dirty="0" smtClean="0"/>
          </a:p>
          <a:p>
            <a:pPr marL="0" indent="0">
              <a:buNone/>
            </a:pPr>
            <a:endParaRPr lang="en-US" sz="2000" dirty="0" smtClean="0"/>
          </a:p>
        </p:txBody>
      </p:sp>
      <p:sp>
        <p:nvSpPr>
          <p:cNvPr id="6" name="Text Placeholder 5"/>
          <p:cNvSpPr>
            <a:spLocks noGrp="1"/>
          </p:cNvSpPr>
          <p:nvPr>
            <p:ph type="body" sz="quarter" idx="3"/>
          </p:nvPr>
        </p:nvSpPr>
        <p:spPr/>
        <p:txBody>
          <a:bodyPr>
            <a:normAutofit/>
          </a:bodyPr>
          <a:lstStyle/>
          <a:p>
            <a:r>
              <a:rPr lang="en-US" dirty="0" smtClean="0"/>
              <a:t>Preliminary Findings (Chickasha, OK)</a:t>
            </a:r>
            <a:endParaRPr lang="en-US" dirty="0"/>
          </a:p>
        </p:txBody>
      </p:sp>
      <p:pic>
        <p:nvPicPr>
          <p:cNvPr id="3" name="Content Placeholder 2"/>
          <p:cNvPicPr>
            <a:picLocks noGrp="1" noChangeAspect="1"/>
          </p:cNvPicPr>
          <p:nvPr>
            <p:ph sz="quarter" idx="4"/>
          </p:nvPr>
        </p:nvPicPr>
        <p:blipFill>
          <a:blip r:embed="rId2"/>
          <a:stretch>
            <a:fillRect/>
          </a:stretch>
        </p:blipFill>
        <p:spPr>
          <a:xfrm>
            <a:off x="4724400" y="1905000"/>
            <a:ext cx="3429000" cy="3683483"/>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664" y="5334000"/>
            <a:ext cx="1143336" cy="152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761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Ammonia volatilization from UAN applications</a:t>
            </a:r>
            <a:endParaRPr lang="en-US" dirty="0"/>
          </a:p>
        </p:txBody>
      </p:sp>
      <p:sp>
        <p:nvSpPr>
          <p:cNvPr id="4" name="Text Placeholder 3"/>
          <p:cNvSpPr>
            <a:spLocks noGrp="1"/>
          </p:cNvSpPr>
          <p:nvPr>
            <p:ph type="body" idx="1"/>
          </p:nvPr>
        </p:nvSpPr>
        <p:spPr/>
        <p:txBody>
          <a:bodyPr/>
          <a:lstStyle/>
          <a:p>
            <a:r>
              <a:rPr lang="en-US" dirty="0" smtClean="0"/>
              <a:t>Description</a:t>
            </a:r>
            <a:endParaRPr lang="en-US" dirty="0"/>
          </a:p>
        </p:txBody>
      </p:sp>
      <p:sp>
        <p:nvSpPr>
          <p:cNvPr id="3" name="Subtitle 2"/>
          <p:cNvSpPr>
            <a:spLocks noGrp="1"/>
          </p:cNvSpPr>
          <p:nvPr>
            <p:ph sz="half" idx="2"/>
          </p:nvPr>
        </p:nvSpPr>
        <p:spPr/>
        <p:txBody>
          <a:bodyPr>
            <a:normAutofit fontScale="92500" lnSpcReduction="20000"/>
          </a:bodyPr>
          <a:lstStyle/>
          <a:p>
            <a:r>
              <a:rPr lang="en-US" sz="2200" dirty="0" smtClean="0"/>
              <a:t>UAN is commonly used for liquid top-dress N applications</a:t>
            </a:r>
          </a:p>
          <a:p>
            <a:r>
              <a:rPr lang="en-US" sz="2200" dirty="0" smtClean="0"/>
              <a:t>Potential for NH</a:t>
            </a:r>
            <a:r>
              <a:rPr lang="en-US" sz="1300" dirty="0" smtClean="0"/>
              <a:t>3</a:t>
            </a:r>
            <a:r>
              <a:rPr lang="en-US" sz="2200" dirty="0" smtClean="0"/>
              <a:t> volatilization is dependent on environmental conditions and urease activity.</a:t>
            </a:r>
          </a:p>
          <a:p>
            <a:r>
              <a:rPr lang="en-US" sz="2200" dirty="0" smtClean="0"/>
              <a:t>Study intended to evaluate the effectiveness of 3 volatilization inhibitors (</a:t>
            </a:r>
            <a:r>
              <a:rPr lang="en-US" sz="2200" dirty="0" err="1" smtClean="0"/>
              <a:t>Agrotain</a:t>
            </a:r>
            <a:r>
              <a:rPr lang="en-US" sz="2200" dirty="0" smtClean="0"/>
              <a:t>, VLS3003, VLS3007) relative to UAN and NH</a:t>
            </a:r>
            <a:r>
              <a:rPr lang="en-US" sz="1300" dirty="0" smtClean="0"/>
              <a:t>4</a:t>
            </a:r>
            <a:r>
              <a:rPr lang="en-US" sz="2200" dirty="0" smtClean="0"/>
              <a:t>NO</a:t>
            </a:r>
            <a:r>
              <a:rPr lang="en-US" sz="1300" dirty="0" smtClean="0"/>
              <a:t>3</a:t>
            </a:r>
            <a:endParaRPr lang="en-US" sz="2200" dirty="0" smtClean="0"/>
          </a:p>
          <a:p>
            <a:r>
              <a:rPr lang="en-US" sz="2200" dirty="0" smtClean="0"/>
              <a:t>Applications made on 3/21/16; traps placed between rows; readings collected every 24 </a:t>
            </a:r>
            <a:r>
              <a:rPr lang="en-US" sz="2200" dirty="0" err="1" smtClean="0"/>
              <a:t>hrs</a:t>
            </a:r>
            <a:r>
              <a:rPr lang="en-US" sz="2200" dirty="0" smtClean="0"/>
              <a:t> with </a:t>
            </a:r>
            <a:r>
              <a:rPr lang="en-US" sz="2200" dirty="0" err="1" smtClean="0"/>
              <a:t>Draeger</a:t>
            </a:r>
            <a:r>
              <a:rPr lang="en-US" sz="2200" dirty="0" smtClean="0"/>
              <a:t> tubes (0.25-5.0 ppm) for 10 days; 3 replications</a:t>
            </a:r>
          </a:p>
          <a:p>
            <a:pPr marL="0" indent="0">
              <a:buNone/>
            </a:pPr>
            <a:endParaRPr lang="en-US" dirty="0" smtClean="0"/>
          </a:p>
          <a:p>
            <a:pPr marL="0" indent="0">
              <a:buNone/>
            </a:pPr>
            <a:endParaRPr lang="en-US" dirty="0" smtClean="0"/>
          </a:p>
          <a:p>
            <a:endParaRPr lang="en-US" dirty="0" smtClean="0"/>
          </a:p>
          <a:p>
            <a:pPr marL="0" indent="0">
              <a:buNone/>
            </a:pPr>
            <a:endParaRPr lang="en-US" dirty="0"/>
          </a:p>
        </p:txBody>
      </p:sp>
      <p:sp>
        <p:nvSpPr>
          <p:cNvPr id="5" name="Text Placeholder 4"/>
          <p:cNvSpPr>
            <a:spLocks noGrp="1"/>
          </p:cNvSpPr>
          <p:nvPr>
            <p:ph type="body" sz="quarter" idx="3"/>
          </p:nvPr>
        </p:nvSpPr>
        <p:spPr/>
        <p:txBody>
          <a:bodyPr/>
          <a:lstStyle/>
          <a:p>
            <a:r>
              <a:rPr lang="en-US" dirty="0" smtClean="0"/>
              <a:t>Results</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131306"/>
            <a:ext cx="1295400" cy="172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Content Placeholder 9"/>
          <p:cNvGraphicFramePr>
            <a:graphicFrameLocks noGrp="1"/>
          </p:cNvGraphicFramePr>
          <p:nvPr>
            <p:ph sz="quarter" idx="4"/>
            <p:extLst/>
          </p:nvPr>
        </p:nvGraphicFramePr>
        <p:xfrm>
          <a:off x="4419600" y="2133600"/>
          <a:ext cx="4724400" cy="3276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04293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1090</TotalTime>
  <Words>3464</Words>
  <Application>Microsoft Office PowerPoint</Application>
  <PresentationFormat>On-screen Show (4:3)</PresentationFormat>
  <Paragraphs>962</Paragraphs>
  <Slides>40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Baskerville Old Face</vt:lpstr>
      <vt:lpstr>Calibri</vt:lpstr>
      <vt:lpstr>Calibri Light</vt:lpstr>
      <vt:lpstr>Eurostile</vt:lpstr>
      <vt:lpstr>Lucida Sans Unicode</vt:lpstr>
      <vt:lpstr>Symbol</vt:lpstr>
      <vt:lpstr>Times New Roman</vt:lpstr>
      <vt:lpstr>Verdana</vt:lpstr>
      <vt:lpstr>Wingdings</vt:lpstr>
      <vt:lpstr>Office Theme</vt:lpstr>
      <vt:lpstr>PowerPoint Presentation</vt:lpstr>
      <vt:lpstr>PowerPoint Presentation</vt:lpstr>
      <vt:lpstr>Soil Fertility Research Highlights</vt:lpstr>
      <vt:lpstr>Summary for 2015</vt:lpstr>
      <vt:lpstr>Other milestones for 2015:</vt:lpstr>
      <vt:lpstr>Phosphorus in No-Till</vt:lpstr>
      <vt:lpstr>Evaluation of OSU Soil Sampling Methods and P Recommendations in No-Till Winter Wheat</vt:lpstr>
      <vt:lpstr>Impact of soil pH on soil-P extractions</vt:lpstr>
      <vt:lpstr>Ammonia volatilization from UAN applications</vt:lpstr>
      <vt:lpstr>Evaluation of SulfurTrap in canola production</vt:lpstr>
      <vt:lpstr>Liming potential of SulfurTrap</vt:lpstr>
      <vt:lpstr>Starter Fertilizer in Wheat</vt:lpstr>
      <vt:lpstr>Starter Fertilizer in Soybean</vt:lpstr>
      <vt:lpstr> A novel use for an oil and gas industry by-product </vt:lpstr>
      <vt:lpstr>Tissue Nutrient Concentrations of Canola and Corn as Affected by Temporal Variability</vt:lpstr>
      <vt:lpstr>Skip Row Fertilization</vt:lpstr>
      <vt:lpstr>NPKS Response in Double Crop</vt:lpstr>
      <vt:lpstr>Grid Soil Sampling</vt:lpstr>
      <vt:lpstr>Other Work</vt:lpstr>
      <vt:lpstr>APPs New or in Process</vt:lpstr>
      <vt:lpstr>PowerPoint Presentation</vt:lpstr>
      <vt:lpstr>Effect of Micronutrient Fertilizers on Winter Wheat Grain Yield</vt:lpstr>
      <vt:lpstr>PowerPoint Presentation</vt:lpstr>
      <vt:lpstr>Use of qualitative and quantitative measures of canopy cover to adjust yield for heterogeneous plant stands</vt:lpstr>
      <vt:lpstr>PowerPoint Presentation</vt:lpstr>
      <vt:lpstr>Effect of Irrigation, Nitrogen and Population Rate on Winter Wheat Grain Yield </vt:lpstr>
      <vt:lpstr>PowerPoint Presentation</vt:lpstr>
      <vt:lpstr>PowerPoint Presentation</vt:lpstr>
      <vt:lpstr>PowerPoint Presentation</vt:lpstr>
      <vt:lpstr>PowerPoint Presentation</vt:lpstr>
      <vt:lpstr>South Central Great Plains Winter Wheat N Algorithm</vt:lpstr>
      <vt:lpstr>PowerPoint Presentation</vt:lpstr>
      <vt:lpstr>In Season Prediction of Grain Sorghum Yield Using Red and Red Edge NDVI </vt:lpstr>
      <vt:lpstr>Objective: Determine correct amount of nitrogen that can be applied preplant for  optimizing grain yields and NUE</vt:lpstr>
      <vt:lpstr>Sulfur Fertilization for Grain Sorghum in Oklahoma</vt:lpstr>
      <vt:lpstr>PowerPoint Presentation</vt:lpstr>
      <vt:lpstr>Objective: Determine correct amount of preplant nitrogen that can be applied to optimize grain yields and nitrogen use efficiency</vt:lpstr>
      <vt:lpstr>Mitigation of Late Spring Freeze in Maize</vt:lpstr>
      <vt:lpstr>PowerPoint Presentation</vt:lpstr>
      <vt:lpstr>PowerPoint Presentation</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Soil Fertility</dc:creator>
  <cp:lastModifiedBy>bill raun</cp:lastModifiedBy>
  <cp:revision>74</cp:revision>
  <cp:lastPrinted>2016-05-20T12:08:25Z</cp:lastPrinted>
  <dcterms:created xsi:type="dcterms:W3CDTF">2016-05-11T21:15:09Z</dcterms:created>
  <dcterms:modified xsi:type="dcterms:W3CDTF">2016-05-20T14:08:17Z</dcterms:modified>
</cp:coreProperties>
</file>