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01" r:id="rId1"/>
  </p:sldMasterIdLst>
  <p:notesMasterIdLst>
    <p:notesMasterId r:id="rId25"/>
  </p:notesMasterIdLst>
  <p:sldIdLst>
    <p:sldId id="256" r:id="rId2"/>
    <p:sldId id="416" r:id="rId3"/>
    <p:sldId id="414" r:id="rId4"/>
    <p:sldId id="413" r:id="rId5"/>
    <p:sldId id="392" r:id="rId6"/>
    <p:sldId id="403" r:id="rId7"/>
    <p:sldId id="409" r:id="rId8"/>
    <p:sldId id="408" r:id="rId9"/>
    <p:sldId id="407" r:id="rId10"/>
    <p:sldId id="404" r:id="rId11"/>
    <p:sldId id="402" r:id="rId12"/>
    <p:sldId id="417" r:id="rId13"/>
    <p:sldId id="406" r:id="rId14"/>
    <p:sldId id="423" r:id="rId15"/>
    <p:sldId id="388" r:id="rId16"/>
    <p:sldId id="390" r:id="rId17"/>
    <p:sldId id="422" r:id="rId18"/>
    <p:sldId id="362" r:id="rId19"/>
    <p:sldId id="361" r:id="rId20"/>
    <p:sldId id="354" r:id="rId21"/>
    <p:sldId id="421" r:id="rId22"/>
    <p:sldId id="420" r:id="rId23"/>
    <p:sldId id="41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9900"/>
    <a:srgbClr val="33CC33"/>
    <a:srgbClr val="0F6FC6"/>
    <a:srgbClr val="00CC99"/>
    <a:srgbClr val="FFCC99"/>
    <a:srgbClr val="99CCFF"/>
    <a:srgbClr val="FF3300"/>
    <a:srgbClr val="CCE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96" autoAdjust="0"/>
    <p:restoredTop sz="82226" autoAdjust="0"/>
  </p:normalViewPr>
  <p:slideViewPr>
    <p:cSldViewPr snapToGrid="0">
      <p:cViewPr varScale="1">
        <p:scale>
          <a:sx n="93" d="100"/>
          <a:sy n="93" d="100"/>
        </p:scale>
        <p:origin x="226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54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F5709-2908-405F-9071-036024A1FF40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89DD8-6A8F-4A31-A7EA-BFABD7385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rgbClr val="000066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6421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9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84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5312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655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7773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23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6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31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1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rgbClr val="000066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2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rgbClr val="000066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8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rgbClr val="000066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261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651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rgbClr val="000066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25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6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49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2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18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  <p:sldLayoutId id="2147484313" r:id="rId13"/>
    <p:sldLayoutId id="2147484314" r:id="rId14"/>
    <p:sldLayoutId id="2147484315" r:id="rId15"/>
    <p:sldLayoutId id="2147484316" r:id="rId16"/>
    <p:sldLayoutId id="214748431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0066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hyperlink" Target="http://okstate.ed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55/2014/125258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mosquitocontrol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48258" y="3020602"/>
            <a:ext cx="7395742" cy="679395"/>
          </a:xfrm>
        </p:spPr>
        <p:txBody>
          <a:bodyPr>
            <a:normAutofit/>
          </a:bodyPr>
          <a:lstStyle/>
          <a:p>
            <a:r>
              <a:rPr lang="en-US" sz="3600" cap="none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Digitizing the Human Sensor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3166" y="5126394"/>
            <a:ext cx="3464790" cy="1223036"/>
          </a:xfrm>
          <a:solidFill>
            <a:srgbClr val="000066"/>
          </a:solidFill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Tampa, Florida, ASA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Monday, October 23, 2017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Marriott, Tampa Waterside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10:30 am, Grand Ballroom 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1610" y="532648"/>
            <a:ext cx="4418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Tyler Lynch, Bruno Figueiredo, </a:t>
            </a:r>
            <a:r>
              <a:rPr lang="en-US" dirty="0" err="1" smtClean="0"/>
              <a:t>Jagmandeep</a:t>
            </a:r>
            <a:r>
              <a:rPr lang="en-US" dirty="0" smtClean="0"/>
              <a:t> Dhillon, Peter Omara, Gwen Wehmeyer, Eva Nambi, Alimamy Fornah, Fikayo Oyebiyi, Robert Lemings, Elizabeth </a:t>
            </a:r>
            <a:r>
              <a:rPr lang="en-US" dirty="0" err="1" smtClean="0"/>
              <a:t>Eickhoff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398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472564"/>
            <a:ext cx="9144793" cy="5931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7026" y="161925"/>
            <a:ext cx="1762124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9CC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Stress</a:t>
            </a:r>
            <a:br>
              <a:rPr lang="en-US" dirty="0" smtClean="0"/>
            </a:br>
            <a:r>
              <a:rPr lang="en-US" dirty="0" smtClean="0"/>
              <a:t>Spacing</a:t>
            </a:r>
          </a:p>
          <a:p>
            <a:r>
              <a:rPr lang="en-US" dirty="0" smtClean="0"/>
              <a:t>Homogeneity</a:t>
            </a:r>
          </a:p>
          <a:p>
            <a:r>
              <a:rPr lang="en-US" dirty="0" smtClean="0"/>
              <a:t>Residue</a:t>
            </a:r>
          </a:p>
          <a:p>
            <a:r>
              <a:rPr lang="en-US" dirty="0" smtClean="0"/>
              <a:t>Harmony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1172156" y="2734258"/>
            <a:ext cx="3357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ETHIOPIA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1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2428875"/>
            <a:ext cx="6457950" cy="4429125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59865" cy="6858594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54220" y="352425"/>
            <a:ext cx="2665929" cy="1938992"/>
          </a:xfrm>
          <a:prstGeom prst="rect">
            <a:avLst/>
          </a:prstGeom>
          <a:solidFill>
            <a:srgbClr val="0F6FC6"/>
          </a:solidFill>
          <a:ln w="28575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Slope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Sustainability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Proximity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Placement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Weed density</a:t>
            </a:r>
          </a:p>
        </p:txBody>
      </p:sp>
    </p:spTree>
    <p:extLst>
      <p:ext uri="{BB962C8B-B14F-4D97-AF65-F5344CB8AC3E}">
        <p14:creationId xmlns:p14="http://schemas.microsoft.com/office/powerpoint/2010/main" val="50203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1585" y="921972"/>
            <a:ext cx="6684552" cy="4992782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145" y="170378"/>
            <a:ext cx="4952143" cy="625097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Lawrence Aula, OSU-MS-grad Lira, Uganda</a:t>
            </a:r>
            <a:endParaRPr lang="en-US" sz="2400" dirty="0"/>
          </a:p>
          <a:p>
            <a:r>
              <a:rPr lang="en-US" sz="2400" dirty="0"/>
              <a:t>There is absolutely no doubt in my mind that the planter is working. As an </a:t>
            </a:r>
            <a:r>
              <a:rPr lang="en-US" sz="2400" dirty="0" smtClean="0"/>
              <a:t>example, </a:t>
            </a:r>
            <a:r>
              <a:rPr lang="en-US" sz="2400" dirty="0"/>
              <a:t>a farmer supported with one HP in </a:t>
            </a:r>
            <a:r>
              <a:rPr lang="en-US" sz="2400" dirty="0" err="1"/>
              <a:t>Oyam</a:t>
            </a:r>
            <a:r>
              <a:rPr lang="en-US" sz="2400" dirty="0"/>
              <a:t> District reported a slightly higher yield advantage of HP (about 720 kg corn /ac) over conventional hand hoe (about 600kg corn /ac). </a:t>
            </a:r>
            <a:endParaRPr lang="en-US" sz="2400" dirty="0" smtClean="0"/>
          </a:p>
          <a:p>
            <a:r>
              <a:rPr lang="en-US" sz="2400" dirty="0" smtClean="0"/>
              <a:t>Smallholder </a:t>
            </a:r>
            <a:r>
              <a:rPr lang="en-US" sz="2400" dirty="0"/>
              <a:t>producers in </a:t>
            </a:r>
            <a:r>
              <a:rPr lang="en-US" sz="2400" dirty="0" smtClean="0"/>
              <a:t>Uganda, </a:t>
            </a:r>
            <a:r>
              <a:rPr lang="en-US" sz="2400" dirty="0"/>
              <a:t>who are the majority may still need a subsidy to acquire the planter perhaps through NGOs. </a:t>
            </a:r>
          </a:p>
        </p:txBody>
      </p:sp>
    </p:spTree>
    <p:extLst>
      <p:ext uri="{BB962C8B-B14F-4D97-AF65-F5344CB8AC3E}">
        <p14:creationId xmlns:p14="http://schemas.microsoft.com/office/powerpoint/2010/main" val="3602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9" y="415461"/>
            <a:ext cx="6215347" cy="61626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52756" y="1140431"/>
            <a:ext cx="5034337" cy="923330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is a by-plant nutrient management resolution so hard to understand when weed removal is targeted by-plant?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nue.okstate.edu/HISTORY/100_1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" y="-1"/>
            <a:ext cx="8973084" cy="598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0134" y="237336"/>
            <a:ext cx="2847975" cy="1200329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is this by-plant applicator any different from by-plant N fertilization by hand?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96034" y="2781438"/>
            <a:ext cx="1604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USA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150" y="2163781"/>
            <a:ext cx="1762125" cy="3619500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</p:spTree>
    <p:extLst>
      <p:ext uri="{BB962C8B-B14F-4D97-AF65-F5344CB8AC3E}">
        <p14:creationId xmlns:p14="http://schemas.microsoft.com/office/powerpoint/2010/main" val="36112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66752" y="333069"/>
            <a:ext cx="5082011" cy="807362"/>
          </a:xfrm>
          <a:solidFill>
            <a:srgbClr val="000066"/>
          </a:solidFill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Embedded Components from Research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28" y="1249340"/>
            <a:ext cx="874988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Woolfolk,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Agron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. J. 94:429-434</a:t>
            </a:r>
          </a:p>
          <a:p>
            <a:r>
              <a:rPr lang="en-US" sz="2000" cap="none" dirty="0"/>
              <a:t>Grain protein averaged over </a:t>
            </a:r>
            <a:r>
              <a:rPr lang="en-US" sz="2000" cap="none" dirty="0" smtClean="0"/>
              <a:t>years/</a:t>
            </a:r>
            <a:r>
              <a:rPr lang="en-US" sz="2000" cap="none" dirty="0" err="1" smtClean="0"/>
              <a:t>locs</a:t>
            </a:r>
            <a:r>
              <a:rPr lang="en-US" sz="2000" cap="none" dirty="0" smtClean="0"/>
              <a:t/>
            </a:r>
            <a:br>
              <a:rPr lang="en-US" sz="2000" cap="none" dirty="0" smtClean="0"/>
            </a:br>
            <a:r>
              <a:rPr lang="en-US" sz="2000" b="1" cap="none" dirty="0" smtClean="0"/>
              <a:t>14.9%, </a:t>
            </a:r>
            <a:r>
              <a:rPr lang="en-US" sz="2000" cap="none" dirty="0" smtClean="0"/>
              <a:t>no N</a:t>
            </a:r>
            <a:r>
              <a:rPr lang="en-US" sz="2000" dirty="0" smtClean="0"/>
              <a:t>, </a:t>
            </a:r>
            <a:br>
              <a:rPr lang="en-US" sz="2000" dirty="0" smtClean="0"/>
            </a:br>
            <a:r>
              <a:rPr lang="en-US" sz="2000" b="1" cap="none" dirty="0" smtClean="0"/>
              <a:t>16.5%</a:t>
            </a:r>
            <a:r>
              <a:rPr lang="en-US" sz="2000" cap="none" dirty="0" smtClean="0"/>
              <a:t>, 34 kg N ha</a:t>
            </a:r>
            <a:r>
              <a:rPr lang="en-US" sz="2000" cap="none" baseline="30000" dirty="0" smtClean="0"/>
              <a:t>-1</a:t>
            </a:r>
            <a:r>
              <a:rPr lang="en-US" sz="2000" cap="none" dirty="0" smtClean="0"/>
              <a:t>, pre flowering   </a:t>
            </a:r>
            <a:br>
              <a:rPr lang="en-US" sz="2000" cap="none" dirty="0" smtClean="0"/>
            </a:br>
            <a:r>
              <a:rPr lang="en-US" sz="2000" b="1" dirty="0" smtClean="0"/>
              <a:t>16.3%</a:t>
            </a:r>
            <a:r>
              <a:rPr lang="en-US" sz="2000" dirty="0" smtClean="0"/>
              <a:t>, 34 kg N ha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, post flowering</a:t>
            </a:r>
          </a:p>
          <a:p>
            <a:r>
              <a:rPr lang="en-US" sz="2000" cap="none" dirty="0" smtClean="0"/>
              <a:t>Seed Technology</a:t>
            </a:r>
          </a:p>
          <a:p>
            <a:pPr lvl="1"/>
            <a:r>
              <a:rPr lang="en-US" sz="1800" dirty="0" smtClean="0"/>
              <a:t>Insecticides</a:t>
            </a:r>
            <a:endParaRPr lang="en-US" sz="1800" cap="none" dirty="0"/>
          </a:p>
          <a:p>
            <a:pPr lvl="1"/>
            <a:r>
              <a:rPr lang="en-US" sz="1800" dirty="0" smtClean="0"/>
              <a:t>Incorporation of UREA to avoid NH3 loss</a:t>
            </a:r>
            <a:endParaRPr lang="en-US" sz="1800" cap="none" dirty="0"/>
          </a:p>
        </p:txBody>
      </p:sp>
    </p:spTree>
    <p:extLst>
      <p:ext uri="{BB962C8B-B14F-4D97-AF65-F5344CB8AC3E}">
        <p14:creationId xmlns:p14="http://schemas.microsoft.com/office/powerpoint/2010/main" val="284331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5" y="0"/>
            <a:ext cx="5394961" cy="685800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7796832" y="5983441"/>
            <a:ext cx="1671360" cy="59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660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6484" y="373758"/>
            <a:ext cx="4878288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http</a:t>
            </a:r>
            <a:r>
              <a:rPr lang="en-US" sz="1800" dirty="0">
                <a:solidFill>
                  <a:schemeClr val="bg1"/>
                </a:solidFill>
              </a:rPr>
              <a:t>://</a:t>
            </a:r>
            <a:r>
              <a:rPr lang="en-US" sz="1800" dirty="0" smtClean="0">
                <a:solidFill>
                  <a:schemeClr val="bg1"/>
                </a:solidFill>
              </a:rPr>
              <a:t>nue.okstate.edu/Hand_Planter.htm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" y="0"/>
            <a:ext cx="914398" cy="6858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45187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GREEN SEEDER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11" descr="Oklahoma State University">
            <a:hlinkClick r:id="rId4" tooltip="&quot;Oklahoma State University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003" y="293127"/>
            <a:ext cx="1467976" cy="8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86484" y="1028343"/>
            <a:ext cx="72839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Isn’t this a crop sensor?</a:t>
            </a:r>
          </a:p>
          <a:p>
            <a:r>
              <a:rPr lang="en-US" dirty="0" smtClean="0"/>
              <a:t>Fertilizing individual plants</a:t>
            </a:r>
          </a:p>
          <a:p>
            <a:r>
              <a:rPr lang="en-US" dirty="0" smtClean="0"/>
              <a:t>Not fertilizing weeds</a:t>
            </a:r>
          </a:p>
          <a:p>
            <a:endParaRPr lang="en-US" dirty="0"/>
          </a:p>
          <a:p>
            <a:r>
              <a:rPr lang="en-US" dirty="0" smtClean="0"/>
              <a:t>Homogeneity of plant spacing</a:t>
            </a:r>
          </a:p>
          <a:p>
            <a:r>
              <a:rPr lang="en-US" dirty="0" smtClean="0"/>
              <a:t>CV estimation</a:t>
            </a:r>
          </a:p>
          <a:p>
            <a:r>
              <a:rPr lang="en-US" dirty="0" smtClean="0"/>
              <a:t>Disease recognition</a:t>
            </a:r>
          </a:p>
          <a:p>
            <a:r>
              <a:rPr lang="en-US" dirty="0" smtClean="0"/>
              <a:t>Soil disturbance</a:t>
            </a:r>
          </a:p>
          <a:p>
            <a:r>
              <a:rPr lang="en-US" dirty="0" smtClean="0"/>
              <a:t>Surface residue</a:t>
            </a:r>
          </a:p>
          <a:p>
            <a:r>
              <a:rPr lang="en-US" dirty="0" smtClean="0"/>
              <a:t>Weed presence</a:t>
            </a:r>
          </a:p>
          <a:p>
            <a:r>
              <a:rPr lang="en-US" dirty="0" smtClean="0"/>
              <a:t>Crop vigor, </a:t>
            </a:r>
          </a:p>
          <a:p>
            <a:r>
              <a:rPr lang="en-US" dirty="0" smtClean="0"/>
              <a:t>Crop competition</a:t>
            </a:r>
          </a:p>
          <a:p>
            <a:r>
              <a:rPr lang="en-US" dirty="0" smtClean="0"/>
              <a:t>Instantaneous risk assessment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7" y="314324"/>
            <a:ext cx="2327252" cy="4074157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604135" y="227238"/>
            <a:ext cx="6060893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US" sz="2000" b="1" dirty="0" smtClean="0">
                <a:solidFill>
                  <a:srgbClr val="92D050"/>
                </a:solidFill>
              </a:rPr>
              <a:t>    </a:t>
            </a:r>
            <a:r>
              <a:rPr lang="en-US" sz="2000" b="1" u="sng" dirty="0" smtClean="0">
                <a:solidFill>
                  <a:srgbClr val="000066"/>
                </a:solidFill>
              </a:rPr>
              <a:t>Benefits</a:t>
            </a:r>
            <a:endParaRPr lang="en-US" sz="2000" u="sng" dirty="0" smtClean="0">
              <a:solidFill>
                <a:srgbClr val="000066"/>
              </a:solidFill>
            </a:endParaRP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Remove chemically treated seeds from the hands of producers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Decrease soil erosion via improved plant spacing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Accommodate mid-season application of urea-N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Place urea below the surface reducing NH3 loss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Potential to increase maize production and NUE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144" y="4530373"/>
            <a:ext cx="8599469" cy="2231380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Bee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Khim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Peter Omara, Jeremiah Mullock, Sulochana Dhital, Natasha Macnack, and William Raun. 2014. Effect of seed distribution and population on maize (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Zea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mays L.) grain yield. Int. J. Agronomy. V2014. . 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http://dx.doi.org/10.1155/2014/125258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Planting 1 seed, every 0.16m increased yields by an average of 1.15 Mg ha</a:t>
            </a:r>
            <a:r>
              <a:rPr lang="en-US" sz="11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(range, 0.33 to 2.46 Mg ha</a:t>
            </a:r>
            <a:r>
              <a:rPr lang="en-US" sz="11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1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compared to the farmer practice of placing 2 to 3 seeds per hill, every 0.48 cm.</a:t>
            </a:r>
          </a:p>
          <a:p>
            <a:pPr lvl="0"/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Omara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Peter, Lawrence, Aula, Bill Raun, Randy Taylor, Adrian Koller, Eric Lam, Joshua Ringer, Jeremiah Mullock, Sulochana Dhital and Natasha Macnack.  2015. Hand planter for maize (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Zea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mays L.) in the developing world.  J. Plant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DOI:10.1080/01904167.2015.1022186</a:t>
            </a:r>
          </a:p>
          <a:p>
            <a:pPr lvl="0"/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Dhillon, J.S., B. Figueiredo, L. Aula, T. Lynch, R.K. Taylor, and W.R. Raun. 2017. Evaluation of drum cavity size and planter tip on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singulation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plant emergence in maize (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Zea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mays L.).  J. Plant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DOI:10.1080/01904167.2017.1382532</a:t>
            </a:r>
            <a:r>
              <a:rPr lang="en-US" sz="1000" dirty="0" smtClean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576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24" y="685755"/>
            <a:ext cx="5637127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OSU Hand Planter</a:t>
            </a:r>
            <a:br>
              <a:rPr lang="en-US" dirty="0" smtClean="0"/>
            </a:br>
            <a:r>
              <a:rPr lang="en-US" dirty="0" smtClean="0"/>
              <a:t>Countries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299754"/>
              </p:ext>
            </p:extLst>
          </p:nvPr>
        </p:nvGraphicFramePr>
        <p:xfrm>
          <a:off x="2087081" y="2021804"/>
          <a:ext cx="6159499" cy="4040505"/>
        </p:xfrm>
        <a:graphic>
          <a:graphicData uri="http://schemas.openxmlformats.org/drawingml/2006/table">
            <a:tbl>
              <a:tblPr/>
              <a:tblGrid>
                <a:gridCol w="599766">
                  <a:extLst>
                    <a:ext uri="{9D8B030D-6E8A-4147-A177-3AD203B41FA5}">
                      <a16:colId xmlns:a16="http://schemas.microsoft.com/office/drawing/2014/main" val="3300671164"/>
                    </a:ext>
                  </a:extLst>
                </a:gridCol>
                <a:gridCol w="1307426">
                  <a:extLst>
                    <a:ext uri="{9D8B030D-6E8A-4147-A177-3AD203B41FA5}">
                      <a16:colId xmlns:a16="http://schemas.microsoft.com/office/drawing/2014/main" val="1275316989"/>
                    </a:ext>
                  </a:extLst>
                </a:gridCol>
                <a:gridCol w="977396">
                  <a:extLst>
                    <a:ext uri="{9D8B030D-6E8A-4147-A177-3AD203B41FA5}">
                      <a16:colId xmlns:a16="http://schemas.microsoft.com/office/drawing/2014/main" val="4195626619"/>
                    </a:ext>
                  </a:extLst>
                </a:gridCol>
                <a:gridCol w="1091637">
                  <a:extLst>
                    <a:ext uri="{9D8B030D-6E8A-4147-A177-3AD203B41FA5}">
                      <a16:colId xmlns:a16="http://schemas.microsoft.com/office/drawing/2014/main" val="45843393"/>
                    </a:ext>
                  </a:extLst>
                </a:gridCol>
                <a:gridCol w="952009">
                  <a:extLst>
                    <a:ext uri="{9D8B030D-6E8A-4147-A177-3AD203B41FA5}">
                      <a16:colId xmlns:a16="http://schemas.microsoft.com/office/drawing/2014/main" val="2746786530"/>
                    </a:ext>
                  </a:extLst>
                </a:gridCol>
                <a:gridCol w="1231265">
                  <a:extLst>
                    <a:ext uri="{9D8B030D-6E8A-4147-A177-3AD203B41FA5}">
                      <a16:colId xmlns:a16="http://schemas.microsoft.com/office/drawing/2014/main" val="3199210843"/>
                    </a:ext>
                  </a:extLst>
                </a:gridCol>
              </a:tblGrid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625745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Burundi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Australia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706921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Bangladesh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Belize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487316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Ethiopia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Brazil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48075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Equatorial Guinea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Malaysia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575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Ghana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Nepal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273169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Guinea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Philippines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Suriname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548660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Kenya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Vietnam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895472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Liberia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Cent.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Netherlands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223138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Malawi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Cent.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Switzerland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17558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Cent.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2311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Mozambique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Cent.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870004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NIgeria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Cent.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Panama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America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Mexico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65676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Rwanda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329010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Senegal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29637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Sierra Leone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817309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Tanzania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659404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66082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Uganda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825606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Zambia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062310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Zimbabwe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01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3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4476147" cy="660160"/>
          </a:xfrm>
          <a:solidFill>
            <a:srgbClr val="000066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Hand Planter (uses)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4" dirty="0"/>
              <a:t>Mosquito abatement USEPA, Northfield, IL</a:t>
            </a:r>
          </a:p>
          <a:p>
            <a:r>
              <a:rPr lang="en-US" sz="2204" dirty="0">
                <a:hlinkClick r:id="rId2"/>
              </a:rPr>
              <a:t>https://www.epa.gov/mosquitocontrol</a:t>
            </a:r>
            <a:endParaRPr lang="en-US" sz="2204" dirty="0"/>
          </a:p>
          <a:p>
            <a:r>
              <a:rPr lang="en-US" sz="2204" dirty="0"/>
              <a:t>Squash production, Valley Center, KS</a:t>
            </a:r>
          </a:p>
          <a:p>
            <a:r>
              <a:rPr lang="en-US" sz="2204" dirty="0"/>
              <a:t>Pumpkin production, Stillwater, OK</a:t>
            </a:r>
          </a:p>
          <a:p>
            <a:r>
              <a:rPr lang="en-US" sz="2204" dirty="0"/>
              <a:t>Wildlife food plots, </a:t>
            </a:r>
          </a:p>
          <a:p>
            <a:r>
              <a:rPr lang="en-US" sz="2204" dirty="0"/>
              <a:t>Home gardeners</a:t>
            </a:r>
          </a:p>
          <a:p>
            <a:r>
              <a:rPr lang="en-US" sz="2204" dirty="0"/>
              <a:t>Mid-row, maize, coffee plantations, Colombia</a:t>
            </a:r>
          </a:p>
        </p:txBody>
      </p:sp>
    </p:spTree>
    <p:extLst>
      <p:ext uri="{BB962C8B-B14F-4D97-AF65-F5344CB8AC3E}">
        <p14:creationId xmlns:p14="http://schemas.microsoft.com/office/powerpoint/2010/main" val="239276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670434"/>
          </a:xfrm>
        </p:spPr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098" y="1407208"/>
            <a:ext cx="7903524" cy="3537735"/>
          </a:xfrm>
        </p:spPr>
        <p:txBody>
          <a:bodyPr>
            <a:noAutofit/>
          </a:bodyPr>
          <a:lstStyle/>
          <a:p>
            <a:r>
              <a:rPr lang="en-US" sz="2800" dirty="0" smtClean="0"/>
              <a:t>Can we make better </a:t>
            </a:r>
            <a:r>
              <a:rPr lang="en-US" sz="2800" dirty="0"/>
              <a:t>use </a:t>
            </a:r>
            <a:r>
              <a:rPr lang="en-US" sz="2800" dirty="0" smtClean="0"/>
              <a:t>of the </a:t>
            </a:r>
            <a:r>
              <a:rPr lang="en-US" sz="2800" dirty="0"/>
              <a:t>human element, especially in the developing world where everything is done by </a:t>
            </a:r>
            <a:r>
              <a:rPr lang="en-US" sz="2800" dirty="0" smtClean="0"/>
              <a:t>hand?  </a:t>
            </a:r>
          </a:p>
          <a:p>
            <a:r>
              <a:rPr lang="en-US" sz="2800" dirty="0" smtClean="0"/>
              <a:t>How </a:t>
            </a:r>
            <a:r>
              <a:rPr lang="en-US" sz="2800" dirty="0"/>
              <a:t>do we improve the use of the human experience, human sensory facilities for, planting, weeding, fertilizing, harvesting, etc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 smtClean="0"/>
              <a:t>Equipment</a:t>
            </a:r>
          </a:p>
          <a:p>
            <a:r>
              <a:rPr lang="en-US" sz="2800" dirty="0" smtClean="0"/>
              <a:t>Instruction</a:t>
            </a:r>
          </a:p>
          <a:p>
            <a:pPr lvl="1"/>
            <a:r>
              <a:rPr lang="en-US" sz="2600" dirty="0" smtClean="0"/>
              <a:t>Research based</a:t>
            </a:r>
            <a:endParaRPr lang="en-US" sz="26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674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93" y="876893"/>
            <a:ext cx="5956299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400" dirty="0"/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technologies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more efficient in their use of scarce production resources than modern technologies. Modern researchers should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seek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understand the rationale behind traditional smallholder farmer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behavior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technology use. This will make their future technological interventions in smallholder agriculture more effective.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Muzari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al., 2012.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Dev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49" y="1328239"/>
            <a:ext cx="2346313" cy="486727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</p:spTree>
    <p:extLst>
      <p:ext uri="{BB962C8B-B14F-4D97-AF65-F5344CB8AC3E}">
        <p14:creationId xmlns:p14="http://schemas.microsoft.com/office/powerpoint/2010/main" val="199424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 SALVADOR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26167" y="390418"/>
            <a:ext cx="94522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1987</a:t>
            </a:r>
            <a:endParaRPr lang="en-US" sz="20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9" y="448652"/>
            <a:ext cx="8961691" cy="6049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27" y="1631446"/>
            <a:ext cx="1857375" cy="3714750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</p:spTree>
    <p:extLst>
      <p:ext uri="{BB962C8B-B14F-4D97-AF65-F5344CB8AC3E}">
        <p14:creationId xmlns:p14="http://schemas.microsoft.com/office/powerpoint/2010/main" val="2753279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412" y="151499"/>
            <a:ext cx="6589199" cy="1280890"/>
          </a:xfrm>
          <a:solidFill>
            <a:srgbClr val="000066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exactly do we Digitize the Human Sensor?	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707" y="1775020"/>
            <a:ext cx="4143375" cy="2486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90" y="3863084"/>
            <a:ext cx="4280736" cy="2853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630" y="4304871"/>
            <a:ext cx="4447706" cy="2418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57628" y="3708970"/>
            <a:ext cx="493159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35" y="2113051"/>
            <a:ext cx="5331687" cy="3777622"/>
          </a:xfrm>
          <a:solidFill>
            <a:srgbClr val="000066"/>
          </a:solidFill>
        </p:spPr>
        <p:txBody>
          <a:bodyPr>
            <a:normAutofit lnSpcReduction="10000"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(</a:t>
            </a:r>
            <a:r>
              <a:rPr lang="en-US" u="sng" dirty="0" err="1" smtClean="0">
                <a:solidFill>
                  <a:schemeClr val="bg1"/>
                </a:solidFill>
              </a:rPr>
              <a:t>Lawles</a:t>
            </a:r>
            <a:r>
              <a:rPr lang="en-US" u="sng" dirty="0" smtClean="0">
                <a:solidFill>
                  <a:schemeClr val="bg1"/>
                </a:solidFill>
              </a:rPr>
              <a:t>, et al., 2012) JPN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Over </a:t>
            </a:r>
            <a:r>
              <a:rPr lang="en-US" dirty="0">
                <a:solidFill>
                  <a:schemeClr val="bg1"/>
                </a:solidFill>
              </a:rPr>
              <a:t>all sites and years, for each day delay in emergence (one out of every 3 plants), corn grain yields decreased 0.225 to 1.379 Mg ha</a:t>
            </a:r>
            <a:r>
              <a:rPr lang="en-US" baseline="30000" dirty="0">
                <a:solidFill>
                  <a:schemeClr val="bg1"/>
                </a:solidFill>
              </a:rPr>
              <a:t>−1</a:t>
            </a:r>
            <a:r>
              <a:rPr lang="en-US" dirty="0">
                <a:solidFill>
                  <a:schemeClr val="bg1"/>
                </a:solidFill>
              </a:rPr>
              <a:t> day</a:t>
            </a:r>
            <a:r>
              <a:rPr lang="en-US" baseline="30000" dirty="0">
                <a:solidFill>
                  <a:schemeClr val="bg1"/>
                </a:solidFill>
              </a:rPr>
              <a:t>−1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Importance of depth of planting, gauged by human strength/force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(</a:t>
            </a:r>
            <a:r>
              <a:rPr lang="en-US" u="sng" dirty="0" err="1" smtClean="0">
                <a:solidFill>
                  <a:schemeClr val="bg1"/>
                </a:solidFill>
              </a:rPr>
              <a:t>Rutto</a:t>
            </a:r>
            <a:r>
              <a:rPr lang="en-US" u="sng" dirty="0" smtClean="0">
                <a:solidFill>
                  <a:schemeClr val="bg1"/>
                </a:solidFill>
              </a:rPr>
              <a:t>, et al. (2011) JPN</a:t>
            </a:r>
          </a:p>
          <a:p>
            <a:r>
              <a:rPr lang="en-US" dirty="0">
                <a:solidFill>
                  <a:schemeClr val="bg1"/>
                </a:solidFill>
              </a:rPr>
              <a:t> Over locations and years, the mean grain yield decrease of the delayed plant versus neighboring plants for each day delay was </a:t>
            </a:r>
            <a:r>
              <a:rPr lang="en-US" dirty="0" smtClean="0">
                <a:solidFill>
                  <a:schemeClr val="bg1"/>
                </a:solidFill>
              </a:rPr>
              <a:t>0.122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smtClean="0">
                <a:solidFill>
                  <a:schemeClr val="bg1"/>
                </a:solidFill>
              </a:rPr>
              <a:t>Mg </a:t>
            </a:r>
            <a:r>
              <a:rPr lang="en-US" dirty="0">
                <a:solidFill>
                  <a:schemeClr val="bg1"/>
                </a:solidFill>
              </a:rPr>
              <a:t>ha</a:t>
            </a:r>
            <a:r>
              <a:rPr lang="en-US" baseline="30000" dirty="0">
                <a:solidFill>
                  <a:schemeClr val="bg1"/>
                </a:solidFill>
              </a:rPr>
              <a:t>−1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94" y="2137023"/>
            <a:ext cx="3355795" cy="4643009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93" y="123290"/>
            <a:ext cx="3383675" cy="1962738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67" y="61646"/>
            <a:ext cx="5914529" cy="606175"/>
          </a:xfrm>
          <a:solidFill>
            <a:srgbClr val="000066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Homogeneity of plant stands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642" y="373753"/>
            <a:ext cx="6700837" cy="6402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3968" y="265303"/>
            <a:ext cx="5887092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Influence of Delayed Planting on Maize Grain Yield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465" y="6041876"/>
            <a:ext cx="2905570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Consequences of delayed emergence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58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5401" y="397380"/>
            <a:ext cx="4074558" cy="893036"/>
          </a:xfrm>
          <a:solidFill>
            <a:srgbClr val="000066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Value of Mid-Season Incorporated Fertilizer </a:t>
            </a:r>
            <a:r>
              <a:rPr lang="en-US" sz="2400" dirty="0">
                <a:solidFill>
                  <a:schemeClr val="bg1"/>
                </a:solidFill>
              </a:rPr>
              <a:t>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4698647"/>
              </p:ext>
            </p:extLst>
          </p:nvPr>
        </p:nvGraphicFramePr>
        <p:xfrm>
          <a:off x="3163730" y="1568296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5" y="3361157"/>
            <a:ext cx="2845135" cy="3062287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8" y="0"/>
            <a:ext cx="1540207" cy="3163668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904234" y="1160980"/>
            <a:ext cx="1921267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Plant Proximity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259" y="245617"/>
            <a:ext cx="1409700" cy="1200329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Color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Height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Vigor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2557" y="184588"/>
            <a:ext cx="5848350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 agriculture, it is not as if we haven’t been doing a good job, because we have.  But, because the focus has been on the developed world, some of our technologies have inadvertently imparted risk in the developing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0"/>
            <a:ext cx="6564312" cy="6858000"/>
          </a:xfrm>
          <a:solidFill>
            <a:schemeClr val="accent2">
              <a:lumMod val="75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3967216" y="403046"/>
            <a:ext cx="4067175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Social aspects/technology transfer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SALVADOR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58" y="968286"/>
            <a:ext cx="6154220" cy="1877656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  <p:sp>
        <p:nvSpPr>
          <p:cNvPr id="3" name="Oval 2"/>
          <p:cNvSpPr/>
          <p:nvPr/>
        </p:nvSpPr>
        <p:spPr>
          <a:xfrm>
            <a:off x="7983020" y="5260369"/>
            <a:ext cx="708917" cy="698643"/>
          </a:xfrm>
          <a:prstGeom prst="ellipse">
            <a:avLst/>
          </a:prstGeom>
          <a:solidFill>
            <a:srgbClr val="FFFF00">
              <a:alpha val="3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03569" y="5969285"/>
            <a:ext cx="883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Don Efrain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887" y="900700"/>
            <a:ext cx="2785726" cy="5447092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47" y="-594"/>
            <a:ext cx="6005080" cy="6858594"/>
          </a:xfrm>
          <a:prstGeom prst="rect">
            <a:avLst/>
          </a:prstGeom>
          <a:ln w="38100">
            <a:solidFill>
              <a:srgbClr val="00006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152900" y="121663"/>
            <a:ext cx="4248150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</a:rPr>
              <a:t>Worlds Apart 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(El Salvador, Uganda)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Avg. Farm Size:  1 ha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Avg. Maize Grain Yield, 2 Mg/ha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Maize seed, Hybrids (US, others)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3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50"/>
            <a:ext cx="9144000" cy="51103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986418" y="2998857"/>
            <a:ext cx="2947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UGANDA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42875"/>
            <a:ext cx="2498933" cy="1200329"/>
          </a:xfrm>
          <a:prstGeom prst="rect">
            <a:avLst/>
          </a:prstGeom>
          <a:solidFill>
            <a:srgbClr val="00CC99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Ergonomics</a:t>
            </a:r>
          </a:p>
          <a:p>
            <a:r>
              <a:rPr lang="en-US" dirty="0" smtClean="0"/>
              <a:t>Back Pain/Tension</a:t>
            </a:r>
          </a:p>
          <a:p>
            <a:r>
              <a:rPr lang="en-US" dirty="0" smtClean="0"/>
              <a:t>Texture</a:t>
            </a:r>
          </a:p>
          <a:p>
            <a:r>
              <a:rPr lang="en-US" dirty="0" smtClean="0"/>
              <a:t>Moisture</a:t>
            </a:r>
          </a:p>
        </p:txBody>
      </p:sp>
      <p:pic>
        <p:nvPicPr>
          <p:cNvPr id="1026" name="Picture 2" descr="http://nue.okstate.edu/Hand_Planter/Uganda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61" y="3471507"/>
            <a:ext cx="4298534" cy="3227569"/>
          </a:xfrm>
          <a:prstGeom prst="rect">
            <a:avLst/>
          </a:prstGeom>
          <a:noFill/>
          <a:ln w="28575"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6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99015</TotalTime>
  <Words>951</Words>
  <Application>Microsoft Office PowerPoint</Application>
  <PresentationFormat>On-screen Show (4:3)</PresentationFormat>
  <Paragraphs>228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Tahoma</vt:lpstr>
      <vt:lpstr>Verdana</vt:lpstr>
      <vt:lpstr>Wingdings 3</vt:lpstr>
      <vt:lpstr>Wisp</vt:lpstr>
      <vt:lpstr>Digitizing the Human Sensor</vt:lpstr>
      <vt:lpstr>Context</vt:lpstr>
      <vt:lpstr>Homogeneity of plant stands</vt:lpstr>
      <vt:lpstr>PowerPoint Presentation</vt:lpstr>
      <vt:lpstr>Value of Mid-Season Incorporated Fertilizer 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Embedded Components from Research</vt:lpstr>
      <vt:lpstr>PowerPoint Presentation</vt:lpstr>
      <vt:lpstr>PowerPoint Presentation</vt:lpstr>
      <vt:lpstr>OSU Hand Planter Countries </vt:lpstr>
      <vt:lpstr>Hand Planter (uses)</vt:lpstr>
      <vt:lpstr>PowerPoint Presentation</vt:lpstr>
      <vt:lpstr>PowerPoint Presentation</vt:lpstr>
      <vt:lpstr>PowerPoint Presentation</vt:lpstr>
      <vt:lpstr>How exactly do we Digitize the Human Sensor? 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 M Walsh</dc:title>
  <dc:creator>bill raun</dc:creator>
  <cp:lastModifiedBy>william raun</cp:lastModifiedBy>
  <cp:revision>718</cp:revision>
  <dcterms:created xsi:type="dcterms:W3CDTF">2016-03-21T21:21:29Z</dcterms:created>
  <dcterms:modified xsi:type="dcterms:W3CDTF">2017-10-20T20:32:56Z</dcterms:modified>
</cp:coreProperties>
</file>