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857" r:id="rId1"/>
  </p:sldMasterIdLst>
  <p:notesMasterIdLst>
    <p:notesMasterId r:id="rId32"/>
  </p:notesMasterIdLst>
  <p:handoutMasterIdLst>
    <p:handoutMasterId r:id="rId33"/>
  </p:handoutMasterIdLst>
  <p:sldIdLst>
    <p:sldId id="420" r:id="rId2"/>
    <p:sldId id="488" r:id="rId3"/>
    <p:sldId id="424" r:id="rId4"/>
    <p:sldId id="345" r:id="rId5"/>
    <p:sldId id="431" r:id="rId6"/>
    <p:sldId id="339" r:id="rId7"/>
    <p:sldId id="491" r:id="rId8"/>
    <p:sldId id="456" r:id="rId9"/>
    <p:sldId id="421" r:id="rId10"/>
    <p:sldId id="422" r:id="rId11"/>
    <p:sldId id="435" r:id="rId12"/>
    <p:sldId id="369" r:id="rId13"/>
    <p:sldId id="484" r:id="rId14"/>
    <p:sldId id="485" r:id="rId15"/>
    <p:sldId id="486" r:id="rId16"/>
    <p:sldId id="487" r:id="rId17"/>
    <p:sldId id="356" r:id="rId18"/>
    <p:sldId id="433" r:id="rId19"/>
    <p:sldId id="362" r:id="rId20"/>
    <p:sldId id="489" r:id="rId21"/>
    <p:sldId id="361" r:id="rId22"/>
    <p:sldId id="375" r:id="rId23"/>
    <p:sldId id="458" r:id="rId24"/>
    <p:sldId id="428" r:id="rId25"/>
    <p:sldId id="370" r:id="rId26"/>
    <p:sldId id="358" r:id="rId27"/>
    <p:sldId id="376" r:id="rId28"/>
    <p:sldId id="401" r:id="rId29"/>
    <p:sldId id="482" r:id="rId30"/>
    <p:sldId id="483" r:id="rId31"/>
  </p:sldIdLst>
  <p:sldSz cx="9144000" cy="6858000" type="letter"/>
  <p:notesSz cx="7010400" cy="9296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sz="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sz="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sz="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9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FF9933"/>
    <a:srgbClr val="008000"/>
    <a:srgbClr val="FF0000"/>
    <a:srgbClr val="00CC00"/>
    <a:srgbClr val="92D050"/>
    <a:srgbClr val="FF6600"/>
    <a:srgbClr val="99FF33"/>
    <a:srgbClr val="33CC33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4539" autoAdjust="0"/>
    <p:restoredTop sz="90960" autoAdjust="0"/>
  </p:normalViewPr>
  <p:slideViewPr>
    <p:cSldViewPr snapToGrid="0" snapToObjects="1">
      <p:cViewPr varScale="1">
        <p:scale>
          <a:sx n="101" d="100"/>
          <a:sy n="101" d="100"/>
        </p:scale>
        <p:origin x="3540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25" d="100"/>
        <a:sy n="125" d="100"/>
      </p:scale>
      <p:origin x="0" y="0"/>
    </p:cViewPr>
  </p:sorterViewPr>
  <p:notesViewPr>
    <p:cSldViewPr snapToGrid="0" snapToObjects="1">
      <p:cViewPr varScale="1">
        <p:scale>
          <a:sx n="96" d="100"/>
          <a:sy n="96" d="100"/>
        </p:scale>
        <p:origin x="2658" y="90"/>
      </p:cViewPr>
      <p:guideLst>
        <p:guide orient="horz" pos="2929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957" tIns="46479" rIns="92957" bIns="46479" numCol="1" anchor="t" anchorCtr="0" compatLnSpc="1">
            <a:prstTxWarp prst="textNoShape">
              <a:avLst/>
            </a:prstTxWarp>
          </a:bodyPr>
          <a:lstStyle>
            <a:lvl1pPr defTabSz="928688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1925" y="0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957" tIns="46479" rIns="92957" bIns="46479" numCol="1" anchor="t" anchorCtr="0" compatLnSpc="1">
            <a:prstTxWarp prst="textNoShape">
              <a:avLst/>
            </a:prstTxWarp>
          </a:bodyPr>
          <a:lstStyle>
            <a:lvl1pPr algn="r" defTabSz="928688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31263"/>
            <a:ext cx="3038475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957" tIns="46479" rIns="92957" bIns="46479" numCol="1" anchor="b" anchorCtr="0" compatLnSpc="1">
            <a:prstTxWarp prst="textNoShape">
              <a:avLst/>
            </a:prstTxWarp>
          </a:bodyPr>
          <a:lstStyle>
            <a:lvl1pPr defTabSz="928688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19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1925" y="8831263"/>
            <a:ext cx="3038475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957" tIns="46479" rIns="92957" bIns="46479" numCol="1" anchor="b" anchorCtr="0" compatLnSpc="1">
            <a:prstTxWarp prst="textNoShape">
              <a:avLst/>
            </a:prstTxWarp>
          </a:bodyPr>
          <a:lstStyle>
            <a:lvl1pPr algn="r" defTabSz="928688">
              <a:defRPr sz="1200"/>
            </a:lvl1pPr>
          </a:lstStyle>
          <a:p>
            <a:pPr>
              <a:defRPr/>
            </a:pPr>
            <a:fld id="{2812D590-B888-4B70-AF9E-BC6F3BAAA8B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1089858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627" tIns="46812" rIns="93627" bIns="46812" numCol="1" anchor="t" anchorCtr="0" compatLnSpc="1">
            <a:prstTxWarp prst="textNoShape">
              <a:avLst/>
            </a:prstTxWarp>
          </a:bodyPr>
          <a:lstStyle>
            <a:lvl1pPr defTabSz="938213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1925" y="0"/>
            <a:ext cx="303847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627" tIns="46812" rIns="93627" bIns="46812" numCol="1" anchor="t" anchorCtr="0" compatLnSpc="1">
            <a:prstTxWarp prst="textNoShape">
              <a:avLst/>
            </a:prstTxWarp>
          </a:bodyPr>
          <a:lstStyle>
            <a:lvl1pPr algn="r" defTabSz="938213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7450" y="700088"/>
            <a:ext cx="4641850" cy="34813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5038" y="4416425"/>
            <a:ext cx="5140325" cy="417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627" tIns="46812" rIns="93627" bIns="4681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noProof="0" smtClean="0"/>
              <a:t>Click to edit Master text styles</a:t>
            </a:r>
          </a:p>
          <a:p>
            <a:pPr lvl="1"/>
            <a:r>
              <a:rPr lang="en-US" altLang="en-US" noProof="0" smtClean="0"/>
              <a:t>Second level</a:t>
            </a:r>
          </a:p>
          <a:p>
            <a:pPr lvl="2"/>
            <a:r>
              <a:rPr lang="en-US" altLang="en-US" noProof="0" smtClean="0"/>
              <a:t>Third level</a:t>
            </a:r>
          </a:p>
          <a:p>
            <a:pPr lvl="3"/>
            <a:r>
              <a:rPr lang="en-US" altLang="en-US" noProof="0" smtClean="0"/>
              <a:t>Fourth level</a:t>
            </a:r>
          </a:p>
          <a:p>
            <a:pPr lvl="4"/>
            <a:r>
              <a:rPr lang="en-US" altLang="en-US" noProof="0" smtClean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32850"/>
            <a:ext cx="303847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627" tIns="46812" rIns="93627" bIns="46812" numCol="1" anchor="b" anchorCtr="0" compatLnSpc="1">
            <a:prstTxWarp prst="textNoShape">
              <a:avLst/>
            </a:prstTxWarp>
          </a:bodyPr>
          <a:lstStyle>
            <a:lvl1pPr defTabSz="938213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1925" y="8832850"/>
            <a:ext cx="303847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627" tIns="46812" rIns="93627" bIns="46812" numCol="1" anchor="b" anchorCtr="0" compatLnSpc="1">
            <a:prstTxWarp prst="textNoShape">
              <a:avLst/>
            </a:prstTxWarp>
          </a:bodyPr>
          <a:lstStyle>
            <a:lvl1pPr algn="r" defTabSz="938213">
              <a:defRPr sz="120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ED3191C3-32CE-45EE-83FA-8D457D70275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850251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D3191C3-32CE-45EE-83FA-8D457D70275F}" type="slidenum">
              <a:rPr lang="en-US" altLang="en-US" smtClean="0"/>
              <a:pPr>
                <a:defRPr/>
              </a:pPr>
              <a:t>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730618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B3ABFCBB-A6CE-46E8-9933-75CA1C3797B2}" type="slidenum">
              <a:rPr lang="en-US" altLang="en-US"/>
              <a:pPr eaLnBrk="1" hangingPunct="1"/>
              <a:t>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890820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D3191C3-32CE-45EE-83FA-8D457D70275F}" type="slidenum">
              <a:rPr lang="en-US" altLang="en-US" smtClean="0"/>
              <a:pPr>
                <a:defRPr/>
              </a:pPr>
              <a:t>24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715576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5868CA3-3C88-4A47-82C8-A629B20BC048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025676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A269C6-E670-4C02-9F8B-E4FB4B7C5D96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835610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22970D-D47B-4CB6-8E58-3CB605E58F05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595331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85688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6368D8-09E1-4F08-9AF6-6AC15FF801CE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67453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2401CD-EF8C-4F29-8DA7-431D605EF507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584884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63F7E3-25E4-4E19-91D8-7C35D1669D13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066271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BEF709E-3D5C-4AED-A786-23D81712B7E0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294611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48081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0C67CF-38EE-4B3F-86BB-648DABE95A1A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605786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7FBB40-AF59-4CD1-AA0E-BD4110EC7F97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540069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65A7BD5-DBD4-41E1-A87C-F8B524981B2C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157214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8" r:id="rId1"/>
    <p:sldLayoutId id="2147483859" r:id="rId2"/>
    <p:sldLayoutId id="2147483860" r:id="rId3"/>
    <p:sldLayoutId id="2147483861" r:id="rId4"/>
    <p:sldLayoutId id="2147483862" r:id="rId5"/>
    <p:sldLayoutId id="2147483863" r:id="rId6"/>
    <p:sldLayoutId id="2147483864" r:id="rId7"/>
    <p:sldLayoutId id="2147483865" r:id="rId8"/>
    <p:sldLayoutId id="2147483866" r:id="rId9"/>
    <p:sldLayoutId id="2147483867" r:id="rId10"/>
    <p:sldLayoutId id="2147483868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g"/><Relationship Id="rId3" Type="http://schemas.microsoft.com/office/2007/relationships/hdphoto" Target="../media/hdphoto2.wdp"/><Relationship Id="rId7" Type="http://schemas.openxmlformats.org/officeDocument/2006/relationships/image" Target="../media/image31.jp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g"/><Relationship Id="rId5" Type="http://schemas.microsoft.com/office/2007/relationships/hdphoto" Target="../media/hdphoto3.wdp"/><Relationship Id="rId4" Type="http://schemas.openxmlformats.org/officeDocument/2006/relationships/image" Target="../media/image29.png"/><Relationship Id="rId9" Type="http://schemas.openxmlformats.org/officeDocument/2006/relationships/image" Target="../media/image3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g"/><Relationship Id="rId5" Type="http://schemas.openxmlformats.org/officeDocument/2006/relationships/image" Target="../media/image38.jpg"/><Relationship Id="rId4" Type="http://schemas.microsoft.com/office/2007/relationships/hdphoto" Target="../media/hdphoto4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jpeg"/><Relationship Id="rId4" Type="http://schemas.openxmlformats.org/officeDocument/2006/relationships/image" Target="../media/image4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2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jpeg"/><Relationship Id="rId5" Type="http://schemas.openxmlformats.org/officeDocument/2006/relationships/image" Target="../media/image66.png"/><Relationship Id="rId4" Type="http://schemas.microsoft.com/office/2007/relationships/hdphoto" Target="../media/hdphoto7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hyperlink" Target="http://nue.okstate.edu/Hand_Planter.htm" TargetMode="Externa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2.jpeg"/><Relationship Id="rId7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hyperlink" Target="http://okstate.edu/" TargetMode="External"/><Relationship Id="rId4" Type="http://schemas.openxmlformats.org/officeDocument/2006/relationships/image" Target="../media/image13.png"/><Relationship Id="rId9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w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22.jp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6144" y="519027"/>
            <a:ext cx="6141911" cy="1862682"/>
          </a:xfrm>
          <a:solidFill>
            <a:srgbClr val="008000"/>
          </a:solidFill>
          <a:ln w="28575"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/>
          <a:p>
            <a:pPr algn="ctr" fontAlgn="base">
              <a:spcAft>
                <a:spcPct val="0"/>
              </a:spcAft>
            </a:pPr>
            <a:r>
              <a:rPr lang="en-US" sz="3600" b="1" dirty="0">
                <a:solidFill>
                  <a:schemeClr val="bg1"/>
                </a:solidFill>
              </a:rPr>
              <a:t>Origin, Development and Delivery of the OSU Hand Planter </a:t>
            </a:r>
            <a:r>
              <a:rPr lang="en-US" sz="3600" b="1" dirty="0" smtClean="0">
                <a:solidFill>
                  <a:schemeClr val="bg1"/>
                </a:solidFill>
              </a:rPr>
              <a:t/>
            </a:r>
            <a:br>
              <a:rPr lang="en-US" sz="3600" b="1" dirty="0" smtClean="0">
                <a:solidFill>
                  <a:schemeClr val="bg1"/>
                </a:solidFill>
              </a:rPr>
            </a:br>
            <a:r>
              <a:rPr lang="en-US" sz="2400" b="1" dirty="0" smtClean="0">
                <a:solidFill>
                  <a:schemeClr val="bg1"/>
                </a:solidFill>
              </a:rPr>
              <a:t>July 11, </a:t>
            </a:r>
            <a:r>
              <a:rPr lang="en-US" sz="2400" b="1" dirty="0" smtClean="0">
                <a:solidFill>
                  <a:schemeClr val="bg1"/>
                </a:solidFill>
              </a:rPr>
              <a:t>2019</a:t>
            </a:r>
            <a:endParaRPr lang="en-US" sz="20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5901" y="519027"/>
            <a:ext cx="1501505" cy="101431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96144" y="2640284"/>
            <a:ext cx="3304464" cy="623199"/>
          </a:xfrm>
          <a:prstGeom prst="rect">
            <a:avLst/>
          </a:prstGeom>
          <a:solidFill>
            <a:srgbClr val="008000"/>
          </a:solidFill>
          <a:ln w="28575"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algn="ctr" defTabSz="685800" eaLnBrk="1" latinLnBrk="0" hangingPunct="1">
              <a:lnSpc>
                <a:spcPct val="90000"/>
              </a:lnSpc>
              <a:buNone/>
              <a:defRPr sz="4000" b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defRPr>
            </a:lvl1pPr>
          </a:lstStyle>
          <a:p>
            <a:r>
              <a:rPr lang="en-US" sz="2800" dirty="0"/>
              <a:t>nue.okstate.edu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47650" y="4760357"/>
            <a:ext cx="250507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400" dirty="0" smtClean="0">
              <a:solidFill>
                <a:schemeClr val="bg1"/>
              </a:solidFill>
            </a:endParaRPr>
          </a:p>
          <a:p>
            <a:r>
              <a:rPr lang="en-US" sz="1400" dirty="0" smtClean="0">
                <a:solidFill>
                  <a:schemeClr val="bg1"/>
                </a:solidFill>
              </a:rPr>
              <a:t>NDVI, sensor calibration</a:t>
            </a:r>
          </a:p>
          <a:p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88287" y="1834322"/>
            <a:ext cx="1619119" cy="1611923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847423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4505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45060" name="Picture 3" descr="C:\Pictures\Field\El_Salvador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219075" y="17408"/>
            <a:ext cx="85344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OSU Hand Planter</a:t>
            </a:r>
          </a:p>
          <a:p>
            <a:r>
              <a:rPr lang="en-US" sz="2400" dirty="0" smtClean="0"/>
              <a:t>http://nue.okstate.edu/Hand_Planter/summary_HP1.pdf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136157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Pictures\Central_America\925097-R1-29-2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500" y="0"/>
            <a:ext cx="812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Pictures\Central_America\925097-R1-30-3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0"/>
            <a:ext cx="41148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-25400" y="0"/>
            <a:ext cx="10922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 rot="16200000">
            <a:off x="-1573144" y="2465457"/>
            <a:ext cx="4114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 smtClean="0"/>
              <a:t>HONDURAS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0693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3518263" cy="3767029"/>
          </a:xfrm>
        </p:spPr>
      </p:pic>
      <p:pic>
        <p:nvPicPr>
          <p:cNvPr id="4" name="Picture 2" descr="http://nue.okstate.edu/Hand_Planter/drums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5049" y="0"/>
            <a:ext cx="2052208" cy="4354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23292"/>
            <a:ext cx="3489496" cy="323470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1838" y="-3336"/>
            <a:ext cx="3692162" cy="20868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6744" y="2091403"/>
            <a:ext cx="2473234" cy="476659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0069" y="3897663"/>
            <a:ext cx="2048232" cy="29682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036679" y="5240645"/>
            <a:ext cx="3141692" cy="1443365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t">
            <a:noAutofit/>
          </a:bodyPr>
          <a:lstStyle>
            <a:lvl1pPr defTabSz="457200" eaLnBrk="1" latinLnBrk="0" hangingPunct="1">
              <a:buNone/>
              <a:defRPr sz="3200" b="0" i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r>
              <a:rPr lang="en-US" sz="1600" dirty="0">
                <a:solidFill>
                  <a:schemeClr val="bg1"/>
                </a:solidFill>
              </a:rPr>
              <a:t>Internal </a:t>
            </a:r>
            <a:r>
              <a:rPr lang="en-US" sz="1600" dirty="0" smtClean="0">
                <a:solidFill>
                  <a:schemeClr val="bg1"/>
                </a:solidFill>
              </a:rPr>
              <a:t>Brush/Strength</a:t>
            </a:r>
            <a:endParaRPr lang="en-US" sz="1600" dirty="0">
              <a:solidFill>
                <a:schemeClr val="bg1"/>
              </a:solidFill>
            </a:endParaRPr>
          </a:p>
          <a:p>
            <a:r>
              <a:rPr lang="en-US" sz="1600" dirty="0">
                <a:solidFill>
                  <a:schemeClr val="bg1"/>
                </a:solidFill>
              </a:rPr>
              <a:t>Drum size/material</a:t>
            </a:r>
          </a:p>
          <a:p>
            <a:r>
              <a:rPr lang="en-US" sz="1600" dirty="0">
                <a:solidFill>
                  <a:schemeClr val="bg1"/>
                </a:solidFill>
              </a:rPr>
              <a:t>Cavity size/angle</a:t>
            </a:r>
          </a:p>
          <a:p>
            <a:r>
              <a:rPr lang="en-US" sz="1600" dirty="0">
                <a:solidFill>
                  <a:schemeClr val="bg1"/>
                </a:solidFill>
              </a:rPr>
              <a:t>Tip size/design/material</a:t>
            </a:r>
          </a:p>
          <a:p>
            <a:r>
              <a:rPr lang="en-US" sz="1600" dirty="0" smtClean="0">
                <a:solidFill>
                  <a:schemeClr val="bg1"/>
                </a:solidFill>
              </a:rPr>
              <a:t>Internal/Ext. spring/tension</a:t>
            </a:r>
            <a:endParaRPr lang="en-US" sz="1600" dirty="0">
              <a:solidFill>
                <a:schemeClr val="bg1"/>
              </a:solidFill>
            </a:endParaRPr>
          </a:p>
          <a:p>
            <a:endParaRPr lang="en-US" sz="1600" dirty="0">
              <a:solidFill>
                <a:schemeClr val="bg1"/>
              </a:solidFill>
            </a:endParaRPr>
          </a:p>
          <a:p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82634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D:\personal\adrian\PhDAgroEng\OSU\handplanter\pictures\IMG_488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1419225"/>
            <a:ext cx="6096225" cy="45720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D:\personal\adrian\PhDAgroEng\OSU\handplanter\pictures\DSC0080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191000"/>
            <a:ext cx="3200400" cy="24003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246184" y="244507"/>
            <a:ext cx="4583723" cy="1008185"/>
          </a:xfrm>
          <a:prstGeom prst="roundRect">
            <a:avLst/>
          </a:prstGeom>
          <a:solidFill>
            <a:srgbClr val="008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Singulation Design</a:t>
            </a:r>
            <a:br>
              <a:rPr lang="en-US" sz="2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2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3D printing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5357444" y="320245"/>
            <a:ext cx="270803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Rotary International</a:t>
            </a:r>
            <a:br>
              <a:rPr lang="en-US" sz="1400" dirty="0" smtClean="0"/>
            </a:br>
            <a:r>
              <a:rPr lang="en-US" sz="1400" dirty="0" smtClean="0"/>
              <a:t>AGCO</a:t>
            </a:r>
            <a:br>
              <a:rPr lang="en-US" sz="1400" dirty="0" smtClean="0"/>
            </a:br>
            <a:r>
              <a:rPr lang="en-US" sz="1400" dirty="0" err="1" smtClean="0"/>
              <a:t>Sitlington</a:t>
            </a:r>
            <a:r>
              <a:rPr lang="en-US" sz="1400" dirty="0" smtClean="0"/>
              <a:t> Chair</a:t>
            </a:r>
          </a:p>
          <a:p>
            <a:r>
              <a:rPr lang="en-US" sz="1400" dirty="0" smtClean="0"/>
              <a:t>ASA Reinvest, Jessica Davis</a:t>
            </a:r>
            <a:endParaRPr lang="en-US" sz="1400" dirty="0"/>
          </a:p>
        </p:txBody>
      </p:sp>
      <p:sp>
        <p:nvSpPr>
          <p:cNvPr id="2" name="TextBox 1"/>
          <p:cNvSpPr txBox="1"/>
          <p:nvPr/>
        </p:nvSpPr>
        <p:spPr>
          <a:xfrm>
            <a:off x="445477" y="1969477"/>
            <a:ext cx="27314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Tolerances</a:t>
            </a:r>
          </a:p>
          <a:p>
            <a:r>
              <a:rPr lang="en-US" sz="1600" dirty="0" smtClean="0"/>
              <a:t>Materials </a:t>
            </a:r>
          </a:p>
          <a:p>
            <a:r>
              <a:rPr lang="en-US" sz="1600" dirty="0" smtClean="0"/>
              <a:t>Failure analysis/testing</a:t>
            </a:r>
          </a:p>
        </p:txBody>
      </p:sp>
    </p:spTree>
    <p:extLst>
      <p:ext uri="{BB962C8B-B14F-4D97-AF65-F5344CB8AC3E}">
        <p14:creationId xmlns:p14="http://schemas.microsoft.com/office/powerpoint/2010/main" val="1408455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926" y="243168"/>
            <a:ext cx="5821016" cy="4195762"/>
          </a:xfrm>
          <a:ln w="28575">
            <a:solidFill>
              <a:schemeClr val="accent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57000" contrast="1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45434" y="3486150"/>
            <a:ext cx="5701285" cy="3184758"/>
          </a:xfrm>
          <a:prstGeom prst="rect">
            <a:avLst/>
          </a:prstGeom>
          <a:ln w="28575">
            <a:solidFill>
              <a:schemeClr val="accent2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7485" y="1343660"/>
            <a:ext cx="2579234" cy="1133475"/>
          </a:xfrm>
          <a:prstGeom prst="rect">
            <a:avLst/>
          </a:prstGeom>
          <a:ln w="28575">
            <a:solidFill>
              <a:schemeClr val="accent2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4205287"/>
            <a:ext cx="2286000" cy="1952625"/>
          </a:xfrm>
          <a:prstGeom prst="rect">
            <a:avLst/>
          </a:prstGeom>
          <a:ln w="28575">
            <a:solidFill>
              <a:schemeClr val="accent3"/>
            </a:solidFill>
          </a:ln>
        </p:spPr>
      </p:pic>
    </p:spTree>
    <p:extLst>
      <p:ext uri="{BB962C8B-B14F-4D97-AF65-F5344CB8AC3E}">
        <p14:creationId xmlns:p14="http://schemas.microsoft.com/office/powerpoint/2010/main" val="2677055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050" y="423438"/>
            <a:ext cx="3143250" cy="5924550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4245" y="428625"/>
            <a:ext cx="3628543" cy="2247899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1397" y="2590068"/>
            <a:ext cx="2653786" cy="3810000"/>
          </a:xfrm>
          <a:prstGeom prst="rect">
            <a:avLst/>
          </a:prstGeom>
          <a:ln w="28575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0605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nue.okstate.edu/Kenya/DSCN125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00" y="-19050"/>
            <a:ext cx="9169400" cy="6877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-25400" y="0"/>
            <a:ext cx="1092200" cy="6858000"/>
          </a:xfrm>
          <a:prstGeom prst="rect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 rot="16200000">
            <a:off x="-2776363" y="2762790"/>
            <a:ext cx="6521239" cy="707886"/>
          </a:xfrm>
          <a:prstGeom prst="rect">
            <a:avLst/>
          </a:prstGeom>
          <a:solidFill>
            <a:srgbClr val="006600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 smtClean="0">
                <a:solidFill>
                  <a:schemeClr val="bg1"/>
                </a:solidFill>
              </a:rPr>
              <a:t>ZIMBABWE, UGANDA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91025" y="174263"/>
            <a:ext cx="4524376" cy="276955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Rounded Rectangle 5"/>
          <p:cNvSpPr/>
          <p:nvPr/>
        </p:nvSpPr>
        <p:spPr>
          <a:xfrm>
            <a:off x="5920154" y="5369169"/>
            <a:ext cx="3135665" cy="1348154"/>
          </a:xfrm>
          <a:prstGeom prst="roundRect">
            <a:avLst/>
          </a:prstGeom>
          <a:solidFill>
            <a:srgbClr val="008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Remote Locations</a:t>
            </a:r>
            <a:br>
              <a:rPr lang="en-US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Surface applications of urea</a:t>
            </a:r>
            <a:endParaRPr lang="en-US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4948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 smtClean="0"/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0"/>
            <a:ext cx="6433335" cy="6721163"/>
          </a:xfrm>
        </p:spPr>
      </p:pic>
      <p:sp>
        <p:nvSpPr>
          <p:cNvPr id="6" name="TextBox 5"/>
          <p:cNvSpPr txBox="1"/>
          <p:nvPr/>
        </p:nvSpPr>
        <p:spPr>
          <a:xfrm>
            <a:off x="1143000" y="6324600"/>
            <a:ext cx="510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Social aspects/technology transfer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" y="0"/>
            <a:ext cx="1066799" cy="6858000"/>
          </a:xfrm>
          <a:prstGeom prst="rect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 rot="16200000">
            <a:off x="-1376944" y="3148595"/>
            <a:ext cx="37665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EL SALVADOR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0535" y="1690689"/>
            <a:ext cx="2034985" cy="3405883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3" name="Rounded Rectangle 2"/>
          <p:cNvSpPr/>
          <p:nvPr/>
        </p:nvSpPr>
        <p:spPr>
          <a:xfrm>
            <a:off x="1434613" y="184764"/>
            <a:ext cx="2867756" cy="867508"/>
          </a:xfrm>
          <a:prstGeom prst="roundRect">
            <a:avLst/>
          </a:prstGeom>
          <a:solidFill>
            <a:srgbClr val="008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Opico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Quezaltepeque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El Salvador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5375624" y="738554"/>
            <a:ext cx="3636788" cy="880695"/>
          </a:xfrm>
          <a:prstGeom prst="roundRect">
            <a:avLst/>
          </a:prstGeom>
          <a:solidFill>
            <a:srgbClr val="008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LIRA UGANDA</a:t>
            </a:r>
            <a:endParaRPr lang="en-US" sz="36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5251938" y="5158154"/>
            <a:ext cx="3760474" cy="1535778"/>
          </a:xfrm>
          <a:prstGeom prst="roundRect">
            <a:avLst/>
          </a:prstGeom>
          <a:solidFill>
            <a:srgbClr val="008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Worlds Apart </a:t>
            </a:r>
          </a:p>
          <a:p>
            <a:r>
              <a:rPr lang="en-US" sz="1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Avg</a:t>
            </a: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Farm Size:  1 ha</a:t>
            </a:r>
          </a:p>
          <a:p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Avg. Maize Grain Yield, 2 Mg/ha</a:t>
            </a:r>
            <a:b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Maize seed, Hybrids (US, others)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930535" y="4780049"/>
            <a:ext cx="2034985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</a:rPr>
              <a:t>Peter Omara MS 2013</a:t>
            </a:r>
            <a:endParaRPr lang="en-US" sz="1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63622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1776" y="0"/>
            <a:ext cx="3855697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855697" cy="6858000"/>
          </a:xfrm>
          <a:prstGeom prst="rect">
            <a:avLst/>
          </a:prstGeom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7825" y="-47626"/>
            <a:ext cx="3882473" cy="6905626"/>
          </a:xfrm>
        </p:spPr>
      </p:pic>
      <p:pic>
        <p:nvPicPr>
          <p:cNvPr id="9" name="Content Placeholder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0225" y="104774"/>
            <a:ext cx="3882473" cy="6905626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7172326" y="5652719"/>
            <a:ext cx="781049" cy="921727"/>
          </a:xfrm>
          <a:prstGeom prst="roundRect">
            <a:avLst/>
          </a:prstGeom>
          <a:solidFill>
            <a:srgbClr val="008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92D050"/>
              </a:buClr>
            </a:pPr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$</a:t>
            </a:r>
            <a:endParaRPr lang="en-US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5239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9530" y="1319560"/>
            <a:ext cx="6105689" cy="3631351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2762984" y="490171"/>
            <a:ext cx="3880337" cy="586154"/>
          </a:xfrm>
          <a:prstGeom prst="roundRect">
            <a:avLst/>
          </a:prstGeom>
          <a:solidFill>
            <a:srgbClr val="008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Clr>
                <a:srgbClr val="92D050"/>
              </a:buClr>
            </a:pPr>
            <a:r>
              <a:rPr lang="en-US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Importance of Singulation</a:t>
            </a:r>
            <a:endParaRPr lang="en-US" sz="2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203960" y="5343525"/>
            <a:ext cx="6962775" cy="1143000"/>
          </a:xfrm>
          <a:prstGeom prst="roundRect">
            <a:avLst/>
          </a:prstGeom>
          <a:solidFill>
            <a:srgbClr val="0066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0.76m </a:t>
            </a:r>
            <a:r>
              <a:rPr lang="en-US" sz="16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Row </a:t>
            </a:r>
            <a:r>
              <a:rPr lang="en-US" sz="16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Spacing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Heterogeneity </a:t>
            </a:r>
            <a:r>
              <a:rPr lang="en-US" sz="16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 plant spacing, and plant stands reduce </a:t>
            </a:r>
            <a:r>
              <a:rPr lang="en-US" sz="16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yields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www.agry.purdue.edu/ext/corn/pubs/agry9101.htm</a:t>
            </a:r>
            <a:endParaRPr lang="en-US" sz="16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1386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http://nue.okstate.edu/Hand_Planter/img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3542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18" t="10293"/>
          <a:stretch/>
        </p:blipFill>
        <p:spPr bwMode="auto">
          <a:xfrm>
            <a:off x="7100711" y="6016978"/>
            <a:ext cx="1816277" cy="6780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tx1"/>
            </a:solidFill>
          </a:ln>
          <a:effectLst>
            <a:reflection blurRad="12700" stA="38000" endPos="28000" dist="5000" dir="5400000" sy="-100000" algn="bl" rotWithShape="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367242" y="114850"/>
            <a:ext cx="17767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1987 (32)</a:t>
            </a:r>
            <a:endParaRPr lang="en-US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6412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1475" y="447675"/>
            <a:ext cx="5181600" cy="614364"/>
          </a:xfrm>
        </p:spPr>
        <p:txBody>
          <a:bodyPr/>
          <a:lstStyle/>
          <a:p>
            <a:r>
              <a:rPr lang="en-US" dirty="0" smtClean="0"/>
              <a:t>Homogeneity of plant stands</a:t>
            </a:r>
            <a:endParaRPr lang="en-US" dirty="0"/>
          </a:p>
        </p:txBody>
      </p:sp>
      <p:pic>
        <p:nvPicPr>
          <p:cNvPr id="1026" name="Picture 2" descr="http://nue.okstate.edu/Index_Resolution/by_row_corn_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0550" y="1414462"/>
            <a:ext cx="7096125" cy="5038726"/>
          </a:xfrm>
          <a:prstGeom prst="rect">
            <a:avLst/>
          </a:prstGeom>
          <a:noFill/>
          <a:ln w="28575">
            <a:solidFill>
              <a:schemeClr val="accent6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33037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38742642"/>
              </p:ext>
            </p:extLst>
          </p:nvPr>
        </p:nvGraphicFramePr>
        <p:xfrm>
          <a:off x="2690445" y="1235075"/>
          <a:ext cx="6324600" cy="488958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8843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3724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0304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05098"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Combined, </a:t>
                      </a:r>
                      <a:r>
                        <a:rPr lang="en-US" sz="2000" u="none" strike="noStrike" dirty="0" err="1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Efaw</a:t>
                      </a:r>
                      <a:r>
                        <a:rPr lang="en-US" sz="2000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and </a:t>
                      </a:r>
                      <a:r>
                        <a:rPr lang="en-US" sz="2000" u="none" strike="noStrike" dirty="0" smtClean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Perkins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008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0202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 err="1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Topdress</a:t>
                      </a:r>
                      <a:r>
                        <a:rPr lang="en-US" sz="1800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N, Corn, V12</a:t>
                      </a:r>
                      <a:endParaRPr lang="en-US" sz="1800" b="1" i="0" u="none" strike="noStrike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008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70,000</a:t>
                      </a:r>
                      <a:r>
                        <a:rPr lang="en-US" sz="1800" b="0" i="0" u="none" strike="noStrike" baseline="0" dirty="0" smtClean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plants/ha</a:t>
                      </a:r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008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6938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u="sng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Methods</a:t>
                      </a:r>
                      <a:endParaRPr lang="en-US" sz="1800" b="1" i="0" u="sng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u="sng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N, kg/ha</a:t>
                      </a:r>
                      <a:endParaRPr lang="en-US" sz="1800" b="1" i="0" u="sng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u="sng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Mg/ha</a:t>
                      </a:r>
                      <a:endParaRPr lang="en-US" sz="1800" b="1" i="0" u="sng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6938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Check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0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6.6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6938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kern="1200" dirty="0">
                          <a:solidFill>
                            <a:srgbClr val="0066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Hand planter </a:t>
                      </a:r>
                      <a:r>
                        <a:rPr lang="en-US" sz="1600" u="none" strike="noStrike" kern="1200" dirty="0" smtClean="0">
                          <a:solidFill>
                            <a:srgbClr val="0066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(0.9 g/plant)</a:t>
                      </a:r>
                      <a:endParaRPr lang="en-US" sz="1600" u="none" strike="noStrike" kern="1200" dirty="0">
                        <a:solidFill>
                          <a:srgbClr val="0066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kern="1200" dirty="0">
                          <a:solidFill>
                            <a:srgbClr val="0066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30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kern="1200" dirty="0">
                          <a:solidFill>
                            <a:srgbClr val="0066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11.2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6938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Hand </a:t>
                      </a:r>
                      <a:r>
                        <a:rPr lang="en-US" sz="1600" u="none" strike="noStrike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planter (1.8</a:t>
                      </a:r>
                      <a:r>
                        <a:rPr lang="en-US" sz="1600" u="none" strike="noStrike" baseline="0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g/plant)</a:t>
                      </a:r>
                      <a:r>
                        <a:rPr lang="en-US" sz="1600" u="none" strike="noStrike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60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10.6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6938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Broadcast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30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6.4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6938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Broadcast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60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7.0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56938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Dribble urea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30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9.3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56938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Dribble urea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60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7.8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56938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Dribble UAN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30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7.3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56938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Dribble UAN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60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10.4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56938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SED = 1.81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84" y="3928736"/>
            <a:ext cx="2514600" cy="2706524"/>
          </a:xfrm>
          <a:prstGeom prst="rect">
            <a:avLst/>
          </a:prstGeom>
          <a:ln w="19050">
            <a:solidFill>
              <a:srgbClr val="008000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818" y="785444"/>
            <a:ext cx="1351113" cy="2775259"/>
          </a:xfrm>
          <a:prstGeom prst="rect">
            <a:avLst/>
          </a:prstGeom>
          <a:ln w="19050">
            <a:solidFill>
              <a:srgbClr val="008000"/>
            </a:solidFill>
          </a:ln>
        </p:spPr>
      </p:pic>
      <p:sp>
        <p:nvSpPr>
          <p:cNvPr id="7" name="Rounded Rectangle 6"/>
          <p:cNvSpPr/>
          <p:nvPr/>
        </p:nvSpPr>
        <p:spPr>
          <a:xfrm>
            <a:off x="2391509" y="328246"/>
            <a:ext cx="3634153" cy="586154"/>
          </a:xfrm>
          <a:prstGeom prst="roundRect">
            <a:avLst/>
          </a:prstGeom>
          <a:solidFill>
            <a:srgbClr val="008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Clr>
                <a:srgbClr val="92D050"/>
              </a:buClr>
            </a:pPr>
            <a:r>
              <a:rPr lang="en-US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MID Season Fertilizer N</a:t>
            </a:r>
            <a:endParaRPr lang="en-US" sz="2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70481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677" y="97895"/>
            <a:ext cx="4502795" cy="6517858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7" name="Rounded Rectangle 6"/>
          <p:cNvSpPr/>
          <p:nvPr/>
        </p:nvSpPr>
        <p:spPr>
          <a:xfrm>
            <a:off x="4902646" y="285463"/>
            <a:ext cx="4042062" cy="6220845"/>
          </a:xfrm>
          <a:prstGeom prst="roundRect">
            <a:avLst/>
          </a:prstGeom>
          <a:solidFill>
            <a:srgbClr val="008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Clr>
                <a:srgbClr val="92D050"/>
              </a:buClr>
            </a:pPr>
            <a:r>
              <a:rPr lang="en-US" sz="2000" b="1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Benefits</a:t>
            </a:r>
            <a:endParaRPr lang="en-US" sz="2000" u="sng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rgbClr val="92D050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Remove chemically treated seeds from the hands of producers </a:t>
            </a:r>
          </a:p>
          <a:p>
            <a:pPr marL="285750" indent="-285750">
              <a:buClr>
                <a:srgbClr val="92D050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Decrease soil erosion via improved plant spacing </a:t>
            </a:r>
          </a:p>
          <a:p>
            <a:pPr marL="285750" indent="-285750">
              <a:buClr>
                <a:srgbClr val="92D050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Accommodate mid-season N application</a:t>
            </a:r>
          </a:p>
          <a:p>
            <a:pPr marL="285750" indent="-285750">
              <a:buClr>
                <a:srgbClr val="92D050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Urea placed below the surface reducing NH</a:t>
            </a:r>
            <a:r>
              <a:rPr lang="en-US" sz="2000" baseline="-25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loss </a:t>
            </a:r>
          </a:p>
          <a:p>
            <a:pPr marL="285750" indent="-285750">
              <a:buClr>
                <a:srgbClr val="92D050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Increased </a:t>
            </a:r>
            <a:r>
              <a:rPr lang="en-US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production 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NUE</a:t>
            </a:r>
          </a:p>
          <a:p>
            <a:pPr>
              <a:buClr>
                <a:srgbClr val="92D050"/>
              </a:buClr>
            </a:pPr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92D050"/>
              </a:buClr>
            </a:pPr>
            <a:r>
              <a:rPr lang="en-US" sz="2000" b="1" u="sng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Uses</a:t>
            </a:r>
          </a:p>
          <a:p>
            <a:pPr marL="285750" indent="-285750">
              <a:buClr>
                <a:srgbClr val="92D050"/>
              </a:buClr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Seed, all types</a:t>
            </a:r>
          </a:p>
          <a:p>
            <a:pPr marL="285750" indent="-285750">
              <a:buClr>
                <a:srgbClr val="92D050"/>
              </a:buClr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Alternative chemicals, EPA, mosquito abatement</a:t>
            </a:r>
          </a:p>
          <a:p>
            <a:pPr marL="285750" indent="-285750">
              <a:buClr>
                <a:srgbClr val="92D050"/>
              </a:buClr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Food plots/hunters</a:t>
            </a:r>
          </a:p>
          <a:p>
            <a:pPr marL="285750" indent="-285750">
              <a:buClr>
                <a:srgbClr val="92D050"/>
              </a:buClr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Gardeners</a:t>
            </a:r>
          </a:p>
        </p:txBody>
      </p:sp>
    </p:spTree>
    <p:extLst>
      <p:ext uri="{BB962C8B-B14F-4D97-AF65-F5344CB8AC3E}">
        <p14:creationId xmlns:p14="http://schemas.microsoft.com/office/powerpoint/2010/main" val="398821990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507165" cy="5067337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4919" y="3810000"/>
            <a:ext cx="4271418" cy="2848707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8" name="Rounded Rectangle 7"/>
          <p:cNvSpPr/>
          <p:nvPr/>
        </p:nvSpPr>
        <p:spPr>
          <a:xfrm>
            <a:off x="738553" y="5228492"/>
            <a:ext cx="4618893" cy="1289537"/>
          </a:xfrm>
          <a:prstGeom prst="roundRect">
            <a:avLst/>
          </a:prstGeom>
          <a:solidFill>
            <a:srgbClr val="008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/>
              <a:t>Coffee </a:t>
            </a:r>
            <a:r>
              <a:rPr lang="en-US" sz="2800" i="1" dirty="0" smtClean="0"/>
              <a:t>Coffea </a:t>
            </a:r>
            <a:r>
              <a:rPr lang="en-US" sz="2800" i="1" dirty="0" err="1" smtClean="0"/>
              <a:t>arabica</a:t>
            </a:r>
            <a:endParaRPr lang="en-US" sz="2800" i="1" dirty="0" smtClean="0"/>
          </a:p>
          <a:p>
            <a:pPr algn="ctr"/>
            <a:r>
              <a:rPr lang="en-US" sz="2800" b="1" dirty="0" smtClean="0"/>
              <a:t>Rubber </a:t>
            </a:r>
            <a:r>
              <a:rPr lang="en-US" sz="2800" i="1" dirty="0" err="1"/>
              <a:t>Hevea</a:t>
            </a:r>
            <a:r>
              <a:rPr lang="en-US" sz="2800" i="1" dirty="0"/>
              <a:t> </a:t>
            </a:r>
            <a:r>
              <a:rPr lang="en-US" sz="2800" i="1" dirty="0" err="1" smtClean="0"/>
              <a:t>brasiliensis</a:t>
            </a:r>
            <a:r>
              <a:rPr lang="en-US" sz="2800" i="1" dirty="0" smtClean="0"/>
              <a:t>, </a:t>
            </a:r>
            <a:r>
              <a:rPr lang="en-US" sz="2000" dirty="0" smtClean="0"/>
              <a:t>1940 USDA</a:t>
            </a:r>
            <a:endParaRPr lang="en-US" sz="7200" b="1" dirty="0"/>
          </a:p>
        </p:txBody>
      </p:sp>
      <p:sp>
        <p:nvSpPr>
          <p:cNvPr id="9" name="Rounded Rectangle 8"/>
          <p:cNvSpPr/>
          <p:nvPr/>
        </p:nvSpPr>
        <p:spPr>
          <a:xfrm>
            <a:off x="6627154" y="3563815"/>
            <a:ext cx="1969571" cy="492369"/>
          </a:xfrm>
          <a:prstGeom prst="roundRect">
            <a:avLst/>
          </a:prstGeom>
          <a:solidFill>
            <a:srgbClr val="008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smtClean="0"/>
              <a:t>2500-6000 </a:t>
            </a:r>
            <a:r>
              <a:rPr lang="en-US" sz="1800" dirty="0" err="1" smtClean="0"/>
              <a:t>ft</a:t>
            </a:r>
            <a:r>
              <a:rPr lang="en-US" sz="1800" dirty="0" smtClean="0"/>
              <a:t> </a:t>
            </a:r>
            <a:r>
              <a:rPr lang="en-US" sz="1800" dirty="0" err="1" smtClean="0"/>
              <a:t>asl</a:t>
            </a:r>
            <a:endParaRPr lang="en-US" sz="1800" dirty="0"/>
          </a:p>
        </p:txBody>
      </p:sp>
      <p:sp>
        <p:nvSpPr>
          <p:cNvPr id="3" name="Rounded Rectangle 2"/>
          <p:cNvSpPr/>
          <p:nvPr/>
        </p:nvSpPr>
        <p:spPr>
          <a:xfrm>
            <a:off x="158262" y="216875"/>
            <a:ext cx="2567354" cy="97301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/>
              <a:t>Hemileia</a:t>
            </a:r>
            <a:r>
              <a:rPr lang="en-US" sz="2000" dirty="0"/>
              <a:t> </a:t>
            </a:r>
            <a:r>
              <a:rPr lang="en-US" sz="2000" dirty="0" err="1" smtClean="0"/>
              <a:t>vastatrix</a:t>
            </a:r>
            <a:r>
              <a:rPr lang="en-US" sz="2000" dirty="0" smtClean="0"/>
              <a:t>, leaf rust</a:t>
            </a:r>
          </a:p>
          <a:p>
            <a:pPr algn="ctr"/>
            <a:r>
              <a:rPr lang="en-US" sz="1600" dirty="0" smtClean="0"/>
              <a:t>(more at lower altitudes)</a:t>
            </a:r>
            <a:endParaRPr lang="en-US" sz="1600" dirty="0"/>
          </a:p>
        </p:txBody>
      </p:sp>
      <p:sp>
        <p:nvSpPr>
          <p:cNvPr id="6" name="Rounded Rectangle 5"/>
          <p:cNvSpPr/>
          <p:nvPr/>
        </p:nvSpPr>
        <p:spPr>
          <a:xfrm>
            <a:off x="5357446" y="443275"/>
            <a:ext cx="3642900" cy="28575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u="sng" dirty="0"/>
              <a:t>Coffee Imports to the US (2017)</a:t>
            </a:r>
          </a:p>
          <a:p>
            <a:pPr>
              <a:tabLst>
                <a:tab pos="1600200" algn="l"/>
              </a:tabLst>
            </a:pPr>
            <a:r>
              <a:rPr lang="en-US" sz="1800" dirty="0" smtClean="0"/>
              <a:t>Colombia	$1.3 B</a:t>
            </a:r>
            <a:endParaRPr lang="en-US" sz="1800" dirty="0"/>
          </a:p>
          <a:p>
            <a:pPr>
              <a:tabLst>
                <a:tab pos="1600200" algn="l"/>
              </a:tabLst>
            </a:pPr>
            <a:r>
              <a:rPr lang="en-US" sz="1800" dirty="0" smtClean="0"/>
              <a:t>Brazil	$1.1 </a:t>
            </a:r>
            <a:r>
              <a:rPr lang="en-US" sz="1800" dirty="0"/>
              <a:t>B</a:t>
            </a:r>
          </a:p>
          <a:p>
            <a:pPr>
              <a:tabLst>
                <a:tab pos="1600200" algn="l"/>
              </a:tabLst>
            </a:pPr>
            <a:r>
              <a:rPr lang="en-US" sz="1800" dirty="0" smtClean="0"/>
              <a:t>Vietnam	$541 </a:t>
            </a:r>
            <a:r>
              <a:rPr lang="en-US" sz="1800" dirty="0"/>
              <a:t>M</a:t>
            </a:r>
          </a:p>
          <a:p>
            <a:pPr>
              <a:tabLst>
                <a:tab pos="1600200" algn="l"/>
              </a:tabLst>
            </a:pPr>
            <a:r>
              <a:rPr lang="en-US" sz="1800" dirty="0" smtClean="0"/>
              <a:t>Guatemala	$336 M</a:t>
            </a:r>
            <a:endParaRPr lang="en-US" sz="1800" dirty="0"/>
          </a:p>
          <a:p>
            <a:pPr>
              <a:tabLst>
                <a:tab pos="1600200" algn="l"/>
              </a:tabLst>
            </a:pPr>
            <a:r>
              <a:rPr lang="en-US" sz="1800" dirty="0" smtClean="0"/>
              <a:t>Indonesia	$319 M</a:t>
            </a:r>
            <a:endParaRPr lang="en-US" sz="1800" dirty="0"/>
          </a:p>
          <a:p>
            <a:pPr>
              <a:tabLst>
                <a:tab pos="1600200" algn="l"/>
              </a:tabLst>
            </a:pPr>
            <a:r>
              <a:rPr lang="en-US" sz="1800" dirty="0" smtClean="0"/>
              <a:t>Honduras	$297 M</a:t>
            </a:r>
            <a:endParaRPr lang="en-US" sz="1800" dirty="0"/>
          </a:p>
          <a:p>
            <a:pPr>
              <a:tabLst>
                <a:tab pos="1600200" algn="l"/>
              </a:tabLst>
            </a:pPr>
            <a:r>
              <a:rPr lang="en-US" sz="1800" dirty="0" smtClean="0"/>
              <a:t>Nicaragua	$295 M</a:t>
            </a:r>
            <a:endParaRPr lang="en-US" sz="1800" dirty="0"/>
          </a:p>
          <a:p>
            <a:pPr>
              <a:tabLst>
                <a:tab pos="1600200" algn="l"/>
              </a:tabLst>
            </a:pPr>
            <a:r>
              <a:rPr lang="en-US" sz="1800" dirty="0" smtClean="0"/>
              <a:t>Peru	$227 M</a:t>
            </a:r>
            <a:endParaRPr lang="en-US" sz="1800" dirty="0"/>
          </a:p>
          <a:p>
            <a:pPr>
              <a:tabLst>
                <a:tab pos="1600200" algn="l"/>
              </a:tabLst>
            </a:pPr>
            <a:r>
              <a:rPr lang="en-US" sz="1800" dirty="0" smtClean="0"/>
              <a:t>Mexico	$225 M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4174775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12"/>
          <p:cNvPicPr>
            <a:picLocks noGrp="1" noChangeAspect="1"/>
          </p:cNvPicPr>
          <p:nvPr>
            <p:ph sz="quarter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2" y="1257300"/>
            <a:ext cx="5968031" cy="2743200"/>
          </a:xfrm>
        </p:spPr>
      </p:pic>
      <p:sp>
        <p:nvSpPr>
          <p:cNvPr id="6" name="TextBox 5"/>
          <p:cNvSpPr txBox="1"/>
          <p:nvPr/>
        </p:nvSpPr>
        <p:spPr>
          <a:xfrm>
            <a:off x="457200" y="5331076"/>
            <a:ext cx="8001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tabLst>
                <a:tab pos="3041971" algn="l"/>
              </a:tabLst>
            </a:pPr>
            <a:r>
              <a:rPr lang="en-US" sz="2400" dirty="0">
                <a:latin typeface="Verdana" charset="0"/>
                <a:ea typeface="Verdana" charset="0"/>
                <a:cs typeface="Verdana" charset="0"/>
              </a:rPr>
              <a:t>Norman Borlaug </a:t>
            </a:r>
            <a:r>
              <a:rPr lang="en-US" sz="2400" dirty="0" smtClean="0">
                <a:latin typeface="Verdana" charset="0"/>
                <a:ea typeface="Verdana" charset="0"/>
                <a:cs typeface="Verdana" charset="0"/>
              </a:rPr>
              <a:t>     </a:t>
            </a:r>
            <a:r>
              <a:rPr lang="en-US" sz="2400" dirty="0">
                <a:latin typeface="Verdana" charset="0"/>
                <a:ea typeface="Verdana" charset="0"/>
                <a:cs typeface="Verdana" charset="0"/>
              </a:rPr>
              <a:t>Mother Teresa</a:t>
            </a:r>
            <a:br>
              <a:rPr lang="en-US" sz="2400" dirty="0">
                <a:latin typeface="Verdana" charset="0"/>
                <a:ea typeface="Verdana" charset="0"/>
                <a:cs typeface="Verdana" charset="0"/>
              </a:rPr>
            </a:br>
            <a:r>
              <a:rPr lang="en-US" sz="2400" dirty="0" smtClean="0">
                <a:latin typeface="Verdana" charset="0"/>
                <a:ea typeface="Verdana" charset="0"/>
                <a:cs typeface="Verdana" charset="0"/>
              </a:rPr>
              <a:t> 1914 </a:t>
            </a:r>
            <a:r>
              <a:rPr lang="en-US" sz="2400" dirty="0">
                <a:latin typeface="Verdana" charset="0"/>
                <a:ea typeface="Verdana" charset="0"/>
                <a:cs typeface="Verdana" charset="0"/>
              </a:rPr>
              <a:t>– 2009       </a:t>
            </a:r>
            <a:r>
              <a:rPr lang="en-US" sz="2400" dirty="0" smtClean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2400" dirty="0">
                <a:latin typeface="Verdana" charset="0"/>
                <a:ea typeface="Verdana" charset="0"/>
                <a:cs typeface="Verdana" charset="0"/>
              </a:rPr>
              <a:t>	1910 - 1997</a:t>
            </a:r>
          </a:p>
        </p:txBody>
      </p:sp>
      <p:pic>
        <p:nvPicPr>
          <p:cNvPr id="5" name="Picture 4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18" t="10293"/>
          <a:stretch/>
        </p:blipFill>
        <p:spPr bwMode="auto">
          <a:xfrm>
            <a:off x="1371602" y="4435717"/>
            <a:ext cx="1807369" cy="6848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2225">
            <a:solidFill>
              <a:schemeClr val="tx1"/>
            </a:solidFill>
          </a:ln>
          <a:effectLst/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7169" y="4282600"/>
            <a:ext cx="1371064" cy="896066"/>
          </a:xfrm>
          <a:prstGeom prst="rect">
            <a:avLst/>
          </a:prstGeom>
          <a:ln w="19050">
            <a:solidFill>
              <a:schemeClr val="bg1">
                <a:lumMod val="50000"/>
                <a:lumOff val="50000"/>
              </a:schemeClr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144000" cy="4203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010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691662" y="578642"/>
            <a:ext cx="3118337" cy="586154"/>
          </a:xfrm>
          <a:prstGeom prst="roundRect">
            <a:avLst/>
          </a:prstGeom>
          <a:solidFill>
            <a:srgbClr val="008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Clr>
                <a:srgbClr val="92D050"/>
              </a:buClr>
            </a:pP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Time, $, Products</a:t>
            </a:r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4038600" y="723019"/>
            <a:ext cx="3300779" cy="288755"/>
          </a:xfrm>
          <a:prstGeom prst="roundRect">
            <a:avLst/>
          </a:prstGeom>
          <a:solidFill>
            <a:srgbClr val="008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post PhD, 1985-present, </a:t>
            </a:r>
            <a:r>
              <a:rPr lang="en-US" sz="12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34 </a:t>
            </a:r>
            <a:r>
              <a:rPr lang="en-US" sz="12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years</a:t>
            </a:r>
            <a:endParaRPr lang="en-US" sz="12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3138738" y="1654142"/>
            <a:ext cx="5553777" cy="1579946"/>
          </a:xfrm>
          <a:prstGeom prst="roundRect">
            <a:avLst/>
          </a:prstGeom>
          <a:solidFill>
            <a:srgbClr val="008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u="sng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Greenseeker</a:t>
            </a:r>
            <a:r>
              <a:rPr lang="en-US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en-US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Years: 1991–2001, </a:t>
            </a:r>
            <a:r>
              <a:rPr lang="en-US" sz="2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11 years, $4.7M </a:t>
            </a:r>
          </a:p>
          <a:p>
            <a:r>
              <a:rPr lang="en-US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 Delivery, 2002-present </a:t>
            </a:r>
          </a:p>
          <a:p>
            <a:r>
              <a:rPr lang="en-US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Stone, Solie, students</a:t>
            </a:r>
            <a:endParaRPr lang="en-US" sz="2000" b="1" u="sng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2261937" y="3686476"/>
            <a:ext cx="6516303" cy="2213810"/>
          </a:xfrm>
          <a:prstGeom prst="roundRect">
            <a:avLst/>
          </a:prstGeom>
          <a:solidFill>
            <a:srgbClr val="008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u="sng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OSU Hand Planter (</a:t>
            </a:r>
            <a:r>
              <a:rPr lang="en-US" sz="2000" u="sng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Greenseeder</a:t>
            </a:r>
            <a:r>
              <a:rPr lang="en-US" sz="2000" u="sng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</a:p>
          <a:p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Years: </a:t>
            </a:r>
            <a:r>
              <a:rPr lang="en-US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1987-2019, </a:t>
            </a:r>
            <a:r>
              <a:rPr lang="en-US" sz="20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32 </a:t>
            </a:r>
            <a:r>
              <a:rPr lang="en-US" sz="2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years, $175K</a:t>
            </a:r>
          </a:p>
          <a:p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Taylor, Koller, many students, </a:t>
            </a:r>
          </a:p>
          <a:p>
            <a:pPr lvl="1"/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Delivery, </a:t>
            </a:r>
            <a:r>
              <a:rPr lang="en-US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&gt;450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plans for more</a:t>
            </a:r>
          </a:p>
          <a:p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OSU graduates, Kenya, Uganda, El Salvador, Mexico, Dr. Joshua Ringer, Dr. Craig Edwards, Mandela Washington Fellows </a:t>
            </a:r>
          </a:p>
        </p:txBody>
      </p:sp>
    </p:spTree>
    <p:extLst>
      <p:ext uri="{BB962C8B-B14F-4D97-AF65-F5344CB8AC3E}">
        <p14:creationId xmlns:p14="http://schemas.microsoft.com/office/powerpoint/2010/main" val="276760310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5800" y="1138650"/>
            <a:ext cx="7772400" cy="5016758"/>
          </a:xfrm>
          <a:prstGeom prst="rect">
            <a:avLst/>
          </a:prstGeom>
        </p:spPr>
        <p:txBody>
          <a:bodyPr>
            <a:noAutofit/>
          </a:bodyPr>
          <a:lstStyle>
            <a:defPPr>
              <a:defRPr lang="en-US"/>
            </a:defPPr>
            <a:lvl1pPr indent="0">
              <a:spcBef>
                <a:spcPts val="1200"/>
              </a:spcBef>
              <a:spcAft>
                <a:spcPts val="0"/>
              </a:spcAft>
              <a:buClr>
                <a:schemeClr val="accent5"/>
              </a:buClr>
              <a:buFont typeface="Arial" pitchFamily="34" charset="0"/>
              <a:buNone/>
              <a:defRPr sz="2000" b="1" i="0" u="sng" cap="none" spc="30" baseline="0">
                <a:cs typeface="Tahoma" pitchFamily="34" charset="0"/>
              </a:defRPr>
            </a:lvl1pPr>
            <a:lvl2pPr marL="171450" indent="-171450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>
                <a:cs typeface="Tahoma" pitchFamily="34" charset="0"/>
              </a:defRPr>
            </a:lvl2pPr>
            <a:lvl3pPr marL="344488" indent="-165100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>
                <a:cs typeface="Tahoma" pitchFamily="34" charset="0"/>
              </a:defRPr>
            </a:lvl3pPr>
            <a:lvl4pPr marL="517525" indent="-169863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>
                <a:cs typeface="Tahoma" pitchFamily="34" charset="0"/>
              </a:defRPr>
            </a:lvl4pPr>
            <a:lvl5pPr marL="688975" indent="-173038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>
                <a:cs typeface="Tahoma" pitchFamily="34" charset="0"/>
              </a:defRPr>
            </a:lvl5pPr>
            <a:lvl6pPr marL="868680" indent="-173736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/>
            </a:lvl6pPr>
            <a:lvl7pPr marL="1069848" indent="-173736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/>
            </a:lvl7pPr>
            <a:lvl8pPr marL="1243584" indent="-173736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/>
            </a:lvl8pPr>
            <a:lvl9pPr marL="1408176" indent="-173736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/>
            </a:lvl9pPr>
          </a:lstStyle>
          <a:p>
            <a:pPr>
              <a:buClr>
                <a:srgbClr val="FF6600"/>
              </a:buClr>
            </a:pPr>
            <a:endParaRPr lang="en-US" sz="1800" b="0" u="none" dirty="0"/>
          </a:p>
        </p:txBody>
      </p:sp>
      <p:sp>
        <p:nvSpPr>
          <p:cNvPr id="6" name="Rounded Rectangle 5"/>
          <p:cNvSpPr/>
          <p:nvPr/>
        </p:nvSpPr>
        <p:spPr>
          <a:xfrm>
            <a:off x="1078525" y="1563612"/>
            <a:ext cx="3634153" cy="586154"/>
          </a:xfrm>
          <a:prstGeom prst="roundRect">
            <a:avLst/>
          </a:prstGeom>
          <a:solidFill>
            <a:srgbClr val="008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Clr>
                <a:srgbClr val="92D050"/>
              </a:buClr>
            </a:pPr>
            <a:r>
              <a:rPr lang="en-US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MAIZE (FAOSTAT.COM)</a:t>
            </a:r>
            <a:endParaRPr lang="en-US" sz="2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96254" y="2458761"/>
            <a:ext cx="8932244" cy="2394593"/>
          </a:xfrm>
          <a:prstGeom prst="roundRect">
            <a:avLst/>
          </a:prstGeom>
          <a:solidFill>
            <a:srgbClr val="008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>
              <a:buClr>
                <a:srgbClr val="92D050"/>
              </a:buClr>
              <a:buNone/>
              <a:tabLst>
                <a:tab pos="2686050" algn="r"/>
                <a:tab pos="4914900" algn="r"/>
                <a:tab pos="5486400" algn="l"/>
                <a:tab pos="8229600" algn="r"/>
              </a:tabLst>
            </a:pPr>
            <a:r>
              <a:rPr lang="en-US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</a:t>
            </a:r>
            <a:r>
              <a:rPr lang="en-US" sz="1800" u="sng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Area, ha   	 Production, Mt	Avg. Mg/ha</a:t>
            </a:r>
          </a:p>
          <a:p>
            <a:pPr marL="0" indent="0">
              <a:buClr>
                <a:srgbClr val="FF6600"/>
              </a:buClr>
              <a:buNone/>
              <a:tabLst>
                <a:tab pos="2686050" algn="r"/>
                <a:tab pos="4914900" algn="r"/>
                <a:tab pos="5486400" algn="l"/>
                <a:tab pos="8229600" algn="r"/>
              </a:tabLst>
            </a:pPr>
            <a:r>
              <a:rPr lang="en-US" sz="1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World	183,319,737 	1,038,281,035	5.7	(90 </a:t>
            </a:r>
            <a:r>
              <a:rPr lang="en-US" sz="18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bu</a:t>
            </a:r>
            <a:r>
              <a:rPr lang="en-US" sz="1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/ac)</a:t>
            </a:r>
          </a:p>
          <a:p>
            <a:pPr marL="0" indent="0">
              <a:buClr>
                <a:srgbClr val="FF6600"/>
              </a:buClr>
              <a:buNone/>
              <a:tabLst>
                <a:tab pos="2686050" algn="r"/>
                <a:tab pos="4914900" algn="r"/>
                <a:tab pos="5486400" algn="l"/>
                <a:tab pos="8229600" algn="r"/>
              </a:tabLst>
            </a:pPr>
            <a:r>
              <a:rPr lang="en-US" sz="1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USA	</a:t>
            </a:r>
            <a:r>
              <a:rPr lang="en-US" sz="1800" b="1" u="sng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33,644,310</a:t>
            </a:r>
            <a:r>
              <a:rPr lang="en-US" sz="1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361,091,140	10.9	(174 </a:t>
            </a:r>
            <a:r>
              <a:rPr lang="en-US" sz="18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bu</a:t>
            </a:r>
            <a:r>
              <a:rPr lang="en-US" sz="1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/ac)</a:t>
            </a:r>
          </a:p>
          <a:p>
            <a:pPr marL="0" indent="0">
              <a:buClr>
                <a:srgbClr val="FF6600"/>
              </a:buClr>
              <a:buNone/>
              <a:tabLst>
                <a:tab pos="2686050" algn="r"/>
                <a:tab pos="4914900" algn="r"/>
                <a:tab pos="5486400" algn="l"/>
                <a:tab pos="8229600" algn="r"/>
              </a:tabLst>
            </a:pPr>
            <a:r>
              <a:rPr lang="en-US" sz="1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China	35,981,005	215,812,100	6.2	(98 </a:t>
            </a:r>
            <a:r>
              <a:rPr lang="en-US" sz="18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bu</a:t>
            </a:r>
            <a:r>
              <a:rPr lang="en-US" sz="1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/ac)</a:t>
            </a:r>
          </a:p>
          <a:p>
            <a:pPr marL="0" indent="0">
              <a:buClr>
                <a:srgbClr val="FF6600"/>
              </a:buClr>
              <a:buNone/>
              <a:tabLst>
                <a:tab pos="2686050" algn="r"/>
                <a:tab pos="4914900" algn="r"/>
                <a:tab pos="5486400" algn="l"/>
                <a:tab pos="8229600" algn="r"/>
              </a:tabLst>
            </a:pPr>
            <a:r>
              <a:rPr lang="en-US" sz="1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Brazil	15,450,180	80,516,571	5.2	(</a:t>
            </a:r>
            <a:r>
              <a:rPr lang="en-US" sz="18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83 </a:t>
            </a:r>
            <a:r>
              <a:rPr lang="en-US" sz="1800" dirty="0" err="1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bu</a:t>
            </a:r>
            <a:r>
              <a:rPr lang="en-US" sz="18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/ac)</a:t>
            </a:r>
            <a:endParaRPr lang="en-US" sz="1800" b="1" dirty="0" smtClean="0">
              <a:solidFill>
                <a:srgbClr val="99FF33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Clr>
                <a:srgbClr val="FF6600"/>
              </a:buClr>
              <a:buNone/>
              <a:tabLst>
                <a:tab pos="2971800" algn="r"/>
                <a:tab pos="5257800" algn="r"/>
                <a:tab pos="7086600" algn="r"/>
              </a:tabLst>
            </a:pPr>
            <a:endParaRPr lang="en-US" sz="1600" b="1" u="sng" dirty="0">
              <a:solidFill>
                <a:srgbClr val="99FF33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69055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5846" y="183387"/>
            <a:ext cx="8733692" cy="4195481"/>
          </a:xfrm>
        </p:spPr>
        <p:txBody>
          <a:bodyPr>
            <a:noAutofit/>
          </a:bodyPr>
          <a:lstStyle/>
          <a:p>
            <a:r>
              <a:rPr lang="en-US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13.3 </a:t>
            </a:r>
            <a:r>
              <a:rPr lang="en-US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million acres of corn IA</a:t>
            </a:r>
          </a:p>
          <a:p>
            <a:r>
              <a:rPr lang="en-US" sz="1600" cap="none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9.5 million acres of corn NE (200 </a:t>
            </a:r>
            <a:r>
              <a:rPr lang="en-US" sz="1600" cap="none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bu</a:t>
            </a:r>
            <a:r>
              <a:rPr lang="en-US" sz="1600" cap="none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/ac irrigated, 147 </a:t>
            </a:r>
            <a:r>
              <a:rPr lang="en-US" sz="1600" cap="none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bu</a:t>
            </a:r>
            <a:r>
              <a:rPr lang="en-US" sz="1600" cap="none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/ac dryland)</a:t>
            </a:r>
          </a:p>
          <a:p>
            <a:pPr marL="0" indent="0">
              <a:buNone/>
            </a:pPr>
            <a:endParaRPr lang="en-US" sz="16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7.6 </a:t>
            </a:r>
            <a:r>
              <a:rPr lang="en-US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million acres of wheat, KS (48 </a:t>
            </a:r>
            <a:r>
              <a:rPr lang="en-US" sz="16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bu</a:t>
            </a:r>
            <a:r>
              <a:rPr lang="en-US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/ac) </a:t>
            </a:r>
            <a:r>
              <a:rPr lang="en-US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2017</a:t>
            </a:r>
            <a:endParaRPr lang="en-US" sz="1600" cap="none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sz="1600" cap="none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5.3 million acres of wheat, OK (39 </a:t>
            </a:r>
            <a:r>
              <a:rPr lang="en-US" sz="1600" cap="none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bu</a:t>
            </a:r>
            <a:r>
              <a:rPr lang="en-US" sz="1600" cap="none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/ac) 2015</a:t>
            </a:r>
          </a:p>
          <a:p>
            <a:r>
              <a:rPr lang="en-US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1.0 million acres of wheat, NE, (46 </a:t>
            </a:r>
            <a:r>
              <a:rPr lang="en-US" sz="16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bu</a:t>
            </a:r>
            <a:r>
              <a:rPr lang="en-US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/ac) 2017</a:t>
            </a:r>
          </a:p>
          <a:p>
            <a:endParaRPr lang="en-US" sz="1600" cap="none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sz="1600" cap="none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5.7 million acres of soybeans, NE (58 </a:t>
            </a:r>
            <a:r>
              <a:rPr lang="en-US" sz="1600" cap="none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bu</a:t>
            </a:r>
            <a:r>
              <a:rPr lang="en-US" sz="1600" cap="none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/ac) 2017</a:t>
            </a:r>
          </a:p>
          <a:p>
            <a:endParaRPr lang="en-US" sz="16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12.6 </a:t>
            </a:r>
            <a:r>
              <a:rPr lang="en-US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million cattle (cows + CAFO’s Texas)</a:t>
            </a:r>
          </a:p>
          <a:p>
            <a:r>
              <a:rPr lang="en-US" sz="1600" cap="none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6.6 million cattle (cows + CAFO’s Nebraska)</a:t>
            </a:r>
          </a:p>
          <a:p>
            <a:r>
              <a:rPr lang="en-US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5.1 million cattle (cows + CAFO’s Oklahoma)</a:t>
            </a:r>
          </a:p>
          <a:p>
            <a:endParaRPr lang="en-US" sz="1600" cap="none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sz="1600" cap="none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John Deere invented the steel plow in 1837, Barbed wire 1874, extensive tillage/first tractor, </a:t>
            </a:r>
            <a:r>
              <a:rPr lang="en-US" sz="1600" cap="none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1892 (John </a:t>
            </a:r>
            <a:r>
              <a:rPr lang="en-US" sz="1600" cap="none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Froelich</a:t>
            </a:r>
            <a:r>
              <a:rPr lang="en-US" sz="1600" cap="none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Clayton County IA)</a:t>
            </a:r>
            <a:br>
              <a:rPr lang="en-US" sz="1600" cap="none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1600" cap="none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en-US" sz="1600" cap="none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1600" cap="none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Atmospheric CO2, 1880 (290 ppm)</a:t>
            </a:r>
            <a:br>
              <a:rPr lang="en-US" sz="1600" cap="none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1600" cap="none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Atmospheric CO2, 2018 (408 ppm)</a:t>
            </a:r>
          </a:p>
          <a:p>
            <a:r>
              <a:rPr lang="en-US" sz="1600" cap="none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Animal agriculture accounts for 18% of all GHG emissions (CO</a:t>
            </a:r>
            <a:r>
              <a:rPr lang="en-US" sz="1600" cap="none" baseline="-25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  <a:r>
              <a:rPr lang="en-US" sz="1600" cap="none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equivalent, CH</a:t>
            </a:r>
            <a:r>
              <a:rPr lang="en-US" sz="1600" cap="none" baseline="-25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</a:t>
            </a:r>
            <a:r>
              <a:rPr lang="en-US" sz="1600" cap="none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=20x that of CO</a:t>
            </a:r>
            <a:r>
              <a:rPr lang="en-US" sz="1600" cap="none" baseline="-25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  <a:r>
              <a:rPr lang="en-US" sz="1600" cap="none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N</a:t>
            </a:r>
            <a:r>
              <a:rPr lang="en-US" sz="1600" cap="none" baseline="-25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  <a:r>
              <a:rPr lang="en-US" sz="1600" cap="none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O=300x that of CO</a:t>
            </a:r>
            <a:r>
              <a:rPr lang="en-US" sz="1600" cap="none" baseline="-25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  <a:r>
              <a:rPr lang="en-US" sz="1600" cap="none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</a:p>
          <a:p>
            <a:r>
              <a:rPr lang="en-US" sz="1600" cap="none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Tillage 1890 forward, responsible for 25% of the CO</a:t>
            </a:r>
            <a:r>
              <a:rPr lang="en-US" sz="1600" cap="none" baseline="-25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  <a:r>
              <a:rPr lang="en-US" sz="1600" cap="none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increase</a:t>
            </a:r>
            <a:endParaRPr lang="en-US" sz="1600" cap="none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US" sz="1600" cap="none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US" sz="16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US" sz="16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US" sz="16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US" sz="16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6154616" y="1524000"/>
            <a:ext cx="2567353" cy="209843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u="sng" dirty="0" smtClean="0"/>
              <a:t>Population</a:t>
            </a:r>
            <a:br>
              <a:rPr lang="en-US" sz="2000" b="1" u="sng" dirty="0" smtClean="0"/>
            </a:br>
            <a:r>
              <a:rPr lang="en-US" sz="2000" dirty="0" smtClean="0"/>
              <a:t>Nebraska 1.92</a:t>
            </a:r>
          </a:p>
          <a:p>
            <a:r>
              <a:rPr lang="en-US" sz="2000" dirty="0"/>
              <a:t>Kansas 2.78</a:t>
            </a:r>
          </a:p>
          <a:p>
            <a:r>
              <a:rPr lang="en-US" sz="2000" dirty="0" smtClean="0"/>
              <a:t>Iowa 3.03</a:t>
            </a:r>
          </a:p>
          <a:p>
            <a:r>
              <a:rPr lang="en-US" sz="2000" dirty="0" smtClean="0"/>
              <a:t>Oklahoma  3.93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8110929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7225" y="2062531"/>
            <a:ext cx="4038600" cy="3028950"/>
          </a:xfrm>
          <a:prstGeom prst="rect">
            <a:avLst/>
          </a:prstGeom>
          <a:ln w="28575">
            <a:solidFill>
              <a:srgbClr val="006600"/>
            </a:solidFill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11" y="1509771"/>
            <a:ext cx="3590925" cy="4257675"/>
          </a:xfrm>
          <a:prstGeom prst="rect">
            <a:avLst/>
          </a:prstGeom>
          <a:ln w="28575">
            <a:solidFill>
              <a:srgbClr val="006600"/>
            </a:solidFill>
          </a:ln>
        </p:spPr>
      </p:pic>
      <p:sp>
        <p:nvSpPr>
          <p:cNvPr id="8" name="Rounded Rectangle 7"/>
          <p:cNvSpPr/>
          <p:nvPr/>
        </p:nvSpPr>
        <p:spPr>
          <a:xfrm>
            <a:off x="689487" y="685814"/>
            <a:ext cx="3467088" cy="653947"/>
          </a:xfrm>
          <a:prstGeom prst="roundRect">
            <a:avLst/>
          </a:prstGeom>
          <a:solidFill>
            <a:srgbClr val="008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Dr. Robert L. Westerman</a:t>
            </a:r>
            <a:endParaRPr lang="en-US" sz="2000" dirty="0">
              <a:solidFill>
                <a:schemeClr val="bg1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83877" y="4801700"/>
            <a:ext cx="1207361" cy="813656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4600575" y="2262186"/>
            <a:ext cx="1638300" cy="400110"/>
          </a:xfrm>
          <a:prstGeom prst="rect">
            <a:avLst/>
          </a:prstGeom>
          <a:solidFill>
            <a:srgbClr val="008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 sz="2000">
                <a:solidFill>
                  <a:schemeClr val="bg1"/>
                </a:solidFill>
                <a:ea typeface="Verdana" panose="020B060403050404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r>
              <a:rPr lang="en-US" dirty="0"/>
              <a:t>Opportunity</a:t>
            </a:r>
          </a:p>
        </p:txBody>
      </p:sp>
    </p:spTree>
    <p:extLst>
      <p:ext uri="{BB962C8B-B14F-4D97-AF65-F5344CB8AC3E}">
        <p14:creationId xmlns:p14="http://schemas.microsoft.com/office/powerpoint/2010/main" val="357992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0488" y="-100013"/>
            <a:ext cx="9324975" cy="7058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959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314" y="365126"/>
            <a:ext cx="8466777" cy="5729962"/>
          </a:xfrm>
        </p:spPr>
      </p:pic>
      <p:sp>
        <p:nvSpPr>
          <p:cNvPr id="5" name="TextBox 4"/>
          <p:cNvSpPr txBox="1"/>
          <p:nvPr/>
        </p:nvSpPr>
        <p:spPr>
          <a:xfrm>
            <a:off x="750277" y="6248400"/>
            <a:ext cx="5720861" cy="461665"/>
          </a:xfrm>
          <a:prstGeom prst="rect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600" b="1"/>
            </a:lvl1pPr>
          </a:lstStyle>
          <a:p>
            <a:r>
              <a:rPr lang="en-US" sz="2400" dirty="0"/>
              <a:t>Wayne Kiner, Mandela Fellows 2018</a:t>
            </a:r>
          </a:p>
        </p:txBody>
      </p:sp>
    </p:spTree>
    <p:extLst>
      <p:ext uri="{BB962C8B-B14F-4D97-AF65-F5344CB8AC3E}">
        <p14:creationId xmlns:p14="http://schemas.microsoft.com/office/powerpoint/2010/main" val="411194744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955" y="660450"/>
            <a:ext cx="8683628" cy="5861449"/>
          </a:xfrm>
          <a:prstGeom prst="rect">
            <a:avLst/>
          </a:prstGeom>
          <a:ln w="28575">
            <a:solidFill>
              <a:srgbClr val="006600"/>
            </a:solidFill>
          </a:ln>
          <a:scene3d>
            <a:camera prst="orthographicFront">
              <a:rot lat="21299999" lon="0" rev="0"/>
            </a:camera>
            <a:lightRig rig="threePt" dir="t"/>
          </a:scene3d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68462" y="1383330"/>
            <a:ext cx="3216518" cy="225156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62371" y="4243754"/>
            <a:ext cx="4222609" cy="206176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Rounded Rectangle 5"/>
          <p:cNvSpPr/>
          <p:nvPr/>
        </p:nvSpPr>
        <p:spPr>
          <a:xfrm>
            <a:off x="375137" y="152406"/>
            <a:ext cx="5826370" cy="1406769"/>
          </a:xfrm>
          <a:prstGeom prst="roundRect">
            <a:avLst/>
          </a:prstGeom>
          <a:solidFill>
            <a:srgbClr val="008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Oklahoma State University</a:t>
            </a:r>
            <a:r>
              <a:rPr lang="en-US" sz="180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, </a:t>
            </a:r>
            <a:r>
              <a:rPr lang="en-US" sz="1800" smtClean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1976-1982</a:t>
            </a: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/>
            </a:r>
            <a:b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</a:b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University of Nebraska, 1982-1985</a:t>
            </a:r>
            <a:b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</a:br>
            <a:r>
              <a:rPr lang="en-US" sz="1800" dirty="0" smtClean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CIMMYT, Mexico, Guatemala, </a:t>
            </a: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1985-1991</a:t>
            </a:r>
            <a:b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</a:b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Oklahoma State University, </a:t>
            </a:r>
            <a:r>
              <a:rPr lang="en-US" sz="1800" dirty="0" smtClean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1991-present</a:t>
            </a:r>
            <a:endParaRPr lang="en-US" sz="1800" dirty="0">
              <a:solidFill>
                <a:schemeClr val="bg1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Image result for map minden nebraska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3242" y="4888523"/>
            <a:ext cx="2304606" cy="1194260"/>
          </a:xfrm>
          <a:prstGeom prst="rect">
            <a:avLst/>
          </a:prstGeom>
          <a:noFill/>
          <a:ln w="28575">
            <a:solidFill>
              <a:srgbClr val="0066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6704866" y="480646"/>
            <a:ext cx="1562100" cy="633742"/>
          </a:xfrm>
          <a:prstGeom prst="roundRect">
            <a:avLst/>
          </a:prstGeom>
          <a:solidFill>
            <a:srgbClr val="008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CaSO</a:t>
            </a:r>
            <a:r>
              <a:rPr lang="en-US" sz="1600" baseline="-25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</a:t>
            </a:r>
            <a:r>
              <a:rPr lang="en-US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en-US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DAP, 3-17</a:t>
            </a:r>
            <a:endParaRPr lang="en-US" sz="16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375137" y="2250831"/>
            <a:ext cx="1828801" cy="316523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err="1" smtClean="0"/>
              <a:t>Volcan</a:t>
            </a:r>
            <a:r>
              <a:rPr lang="en-US" sz="1800" dirty="0" smtClean="0"/>
              <a:t> de </a:t>
            </a:r>
            <a:r>
              <a:rPr lang="en-US" sz="1800" dirty="0" err="1" smtClean="0"/>
              <a:t>fuego</a:t>
            </a:r>
            <a:endParaRPr lang="en-US" sz="1800" dirty="0"/>
          </a:p>
        </p:txBody>
      </p:sp>
      <p:sp>
        <p:nvSpPr>
          <p:cNvPr id="7" name="Oval 6"/>
          <p:cNvSpPr/>
          <p:nvPr/>
        </p:nvSpPr>
        <p:spPr>
          <a:xfrm>
            <a:off x="3962400" y="5762625"/>
            <a:ext cx="85725" cy="762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214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383931" y="386003"/>
            <a:ext cx="4866968" cy="2958792"/>
          </a:xfrm>
          <a:prstGeom prst="roundRect">
            <a:avLst/>
          </a:prstGeom>
          <a:solidFill>
            <a:srgbClr val="008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u="sng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Current Cost Estimates</a:t>
            </a:r>
          </a:p>
          <a:p>
            <a:r>
              <a:rPr lang="en-US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Grand 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Victory Ltd </a:t>
            </a:r>
            <a:b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Tsim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Sha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Tsui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Hong Kong</a:t>
            </a:r>
            <a:b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Rm 1604 16/F Lee </a:t>
            </a:r>
            <a:r>
              <a:rPr lang="en-US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Wai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Coml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Bldg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Tsim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Sha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Tsui</a:t>
            </a:r>
            <a:endParaRPr lang="en-US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US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1000, $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25 </a:t>
            </a:r>
            <a:r>
              <a:rPr lang="en-US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each</a:t>
            </a:r>
            <a:endParaRPr lang="en-US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308" y="3515585"/>
            <a:ext cx="4133074" cy="304814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1178" y="620127"/>
            <a:ext cx="2906156" cy="238977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Rounded Rectangle 11"/>
          <p:cNvSpPr/>
          <p:nvPr/>
        </p:nvSpPr>
        <p:spPr>
          <a:xfrm>
            <a:off x="6016238" y="3344795"/>
            <a:ext cx="2250560" cy="715108"/>
          </a:xfrm>
          <a:prstGeom prst="roundRect">
            <a:avLst/>
          </a:prstGeom>
          <a:solidFill>
            <a:srgbClr val="008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Usman Ali, Nigeria, Mandela Fellows</a:t>
            </a:r>
            <a:endParaRPr lang="en-US" sz="600" dirty="0"/>
          </a:p>
        </p:txBody>
      </p:sp>
      <p:sp>
        <p:nvSpPr>
          <p:cNvPr id="10" name="TextBox 9"/>
          <p:cNvSpPr txBox="1"/>
          <p:nvPr/>
        </p:nvSpPr>
        <p:spPr>
          <a:xfrm>
            <a:off x="5124450" y="4812066"/>
            <a:ext cx="3644011" cy="1150584"/>
          </a:xfrm>
          <a:prstGeom prst="rect">
            <a:avLst/>
          </a:prstGeom>
          <a:solidFill>
            <a:srgbClr val="008000"/>
          </a:solidFill>
          <a:ln w="28575"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algn="ctr" defTabSz="685800" eaLnBrk="1" latinLnBrk="0" hangingPunct="1">
              <a:lnSpc>
                <a:spcPct val="90000"/>
              </a:lnSpc>
              <a:buNone/>
              <a:defRPr sz="2800" b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defRPr>
            </a:lvl1pPr>
          </a:lstStyle>
          <a:p>
            <a:r>
              <a:rPr lang="en-US" sz="1600" dirty="0"/>
              <a:t>July 11, 2019:  Bernard </a:t>
            </a:r>
            <a:r>
              <a:rPr lang="en-US" sz="1600" dirty="0" err="1"/>
              <a:t>Ato</a:t>
            </a:r>
            <a:r>
              <a:rPr lang="en-US" sz="1600" dirty="0"/>
              <a:t> Brown , Kumasi</a:t>
            </a:r>
            <a:r>
              <a:rPr lang="en-US" dirty="0"/>
              <a:t> Ghana </a:t>
            </a:r>
            <a:r>
              <a:rPr lang="en-US" sz="1800" dirty="0"/>
              <a:t>(Agricultural Engineer)</a:t>
            </a:r>
          </a:p>
        </p:txBody>
      </p:sp>
    </p:spTree>
    <p:extLst>
      <p:ext uri="{BB962C8B-B14F-4D97-AF65-F5344CB8AC3E}">
        <p14:creationId xmlns:p14="http://schemas.microsoft.com/office/powerpoint/2010/main" val="309891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nue.okstate.edu/Rotary/img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0"/>
            <a:ext cx="4572000" cy="609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73" y="0"/>
            <a:ext cx="4657578" cy="349318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57909" y="117231"/>
            <a:ext cx="1981200" cy="400110"/>
          </a:xfrm>
          <a:prstGeom prst="rect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000" b="1"/>
            </a:lvl1pPr>
          </a:lstStyle>
          <a:p>
            <a:r>
              <a:rPr lang="en-US" dirty="0"/>
              <a:t>Wayne Kiner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28058" y="4177031"/>
            <a:ext cx="2397604" cy="261502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943600" y="5456422"/>
            <a:ext cx="3106615" cy="1323439"/>
          </a:xfrm>
          <a:prstGeom prst="rect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000" b="1"/>
            </a:lvl1pPr>
          </a:lstStyle>
          <a:p>
            <a:r>
              <a:rPr lang="en-US" dirty="0"/>
              <a:t>Koemel Law, PLLC</a:t>
            </a:r>
            <a:br>
              <a:rPr lang="en-US" dirty="0"/>
            </a:br>
            <a:r>
              <a:rPr lang="en-US" dirty="0"/>
              <a:t>205 W. 7th Ave.</a:t>
            </a:r>
            <a:br>
              <a:rPr lang="en-US" dirty="0"/>
            </a:br>
            <a:r>
              <a:rPr lang="en-US" dirty="0"/>
              <a:t>Suite 101-B</a:t>
            </a:r>
            <a:br>
              <a:rPr lang="en-US" dirty="0"/>
            </a:br>
            <a:r>
              <a:rPr lang="en-US" dirty="0"/>
              <a:t>Stillwater, OK 74074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44781" y="6051395"/>
            <a:ext cx="3008728" cy="646331"/>
          </a:xfrm>
          <a:prstGeom prst="rect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000" b="1"/>
            </a:lvl1pPr>
          </a:lstStyle>
          <a:p>
            <a:r>
              <a:rPr lang="en-US" dirty="0">
                <a:hlinkClick r:id="rId5"/>
              </a:rPr>
              <a:t>http://</a:t>
            </a:r>
            <a:r>
              <a:rPr lang="en-US" sz="1600" b="0" dirty="0" smtClean="0">
                <a:hlinkClick r:id="rId5"/>
              </a:rPr>
              <a:t>nue.okstate.edu/Hand_Planter.htm</a:t>
            </a:r>
            <a:r>
              <a:rPr lang="en-US" sz="1600" b="0" dirty="0" smtClean="0"/>
              <a:t> </a:t>
            </a:r>
            <a:endParaRPr lang="en-US" b="0" dirty="0"/>
          </a:p>
        </p:txBody>
      </p:sp>
      <p:sp>
        <p:nvSpPr>
          <p:cNvPr id="10" name="TextBox 9"/>
          <p:cNvSpPr txBox="1"/>
          <p:nvPr/>
        </p:nvSpPr>
        <p:spPr>
          <a:xfrm>
            <a:off x="6025662" y="144305"/>
            <a:ext cx="3024553" cy="707886"/>
          </a:xfrm>
          <a:prstGeom prst="rect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000" b="1"/>
            </a:lvl1pPr>
          </a:lstStyle>
          <a:p>
            <a:r>
              <a:rPr lang="en-US" dirty="0"/>
              <a:t>Kearney County Fair</a:t>
            </a:r>
            <a:br>
              <a:rPr lang="en-US" dirty="0"/>
            </a:br>
            <a:r>
              <a:rPr lang="en-US" dirty="0"/>
              <a:t>Minden, Nebraska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5216" y="3043843"/>
            <a:ext cx="3293374" cy="284920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57909" y="4779314"/>
            <a:ext cx="1981200" cy="677108"/>
          </a:xfrm>
          <a:prstGeom prst="rect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000" b="1"/>
            </a:lvl1pPr>
          </a:lstStyle>
          <a:p>
            <a:r>
              <a:rPr lang="en-US" dirty="0" smtClean="0"/>
              <a:t>Randy Taylor</a:t>
            </a:r>
            <a:br>
              <a:rPr lang="en-US" dirty="0" smtClean="0"/>
            </a:br>
            <a:r>
              <a:rPr lang="en-US" sz="1800" b="0" dirty="0" smtClean="0"/>
              <a:t>tolerance testing</a:t>
            </a:r>
            <a:endParaRPr lang="en-US" sz="1800" b="0" dirty="0"/>
          </a:p>
        </p:txBody>
      </p:sp>
      <p:sp>
        <p:nvSpPr>
          <p:cNvPr id="4" name="TextBox 3"/>
          <p:cNvSpPr txBox="1"/>
          <p:nvPr/>
        </p:nvSpPr>
        <p:spPr>
          <a:xfrm>
            <a:off x="3878590" y="153594"/>
            <a:ext cx="1778498" cy="707886"/>
          </a:xfrm>
          <a:prstGeom prst="rect">
            <a:avLst/>
          </a:prstGeom>
          <a:solidFill>
            <a:srgbClr val="FF9933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Institutional</a:t>
            </a:r>
            <a:r>
              <a:rPr lang="en-US" sz="2000" dirty="0" smtClean="0"/>
              <a:t> Memory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7877626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18" t="10293"/>
          <a:stretch/>
        </p:blipFill>
        <p:spPr bwMode="auto">
          <a:xfrm>
            <a:off x="1148928" y="3472756"/>
            <a:ext cx="2409825" cy="9131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9050">
            <a:solidFill>
              <a:schemeClr val="accent1"/>
            </a:solidFill>
          </a:ln>
          <a:effectLst/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4531" y="4369701"/>
            <a:ext cx="1828085" cy="1194754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65928" y="3483285"/>
            <a:ext cx="1643900" cy="886416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pic>
        <p:nvPicPr>
          <p:cNvPr id="7" name="Picture 6" descr="Oklahoma State University">
            <a:hlinkClick r:id="rId5" tooltip="&quot;Oklahoma State University&quot;"/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278" y="2195793"/>
            <a:ext cx="1671929" cy="93270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8524" y="398401"/>
            <a:ext cx="1619119" cy="1611923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34889" y="4619624"/>
            <a:ext cx="847727" cy="847727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08574" y="2657458"/>
            <a:ext cx="1998439" cy="532917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984403" y="677134"/>
            <a:ext cx="470687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Frontier Rotary, Stillwater Oklahoma</a:t>
            </a:r>
            <a:br>
              <a:rPr lang="en-US" sz="1600" dirty="0" smtClean="0"/>
            </a:br>
            <a:r>
              <a:rPr lang="en-US" sz="1600" dirty="0" smtClean="0"/>
              <a:t>Stillwater Centennial, Stillwater, Oklahoma</a:t>
            </a:r>
            <a:br>
              <a:rPr lang="en-US" sz="1600" dirty="0" smtClean="0"/>
            </a:br>
            <a:r>
              <a:rPr lang="en-US" sz="1600" dirty="0" smtClean="0"/>
              <a:t>Mustang Rotary, Mustang, Oklahoma</a:t>
            </a:r>
            <a:br>
              <a:rPr lang="en-US" sz="1600" dirty="0" smtClean="0"/>
            </a:br>
            <a:r>
              <a:rPr lang="en-US" sz="1600" dirty="0" smtClean="0"/>
              <a:t>Minden Rotary, Minden, Nebraska</a:t>
            </a:r>
            <a:br>
              <a:rPr lang="en-US" sz="1600" dirty="0" smtClean="0"/>
            </a:br>
            <a:r>
              <a:rPr lang="en-US" sz="1600" dirty="0" smtClean="0"/>
              <a:t>Kearney Rotary, Kearney, Nebraska </a:t>
            </a:r>
            <a:endParaRPr lang="en-US" sz="1600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43" y="2195793"/>
            <a:ext cx="307144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District 5750, Oklahoma</a:t>
            </a:r>
            <a:endParaRPr lang="en-US" sz="1800" dirty="0"/>
          </a:p>
          <a:p>
            <a:r>
              <a:rPr lang="en-US" sz="1800" dirty="0" smtClean="0"/>
              <a:t>District 5630, Nebraska</a:t>
            </a:r>
          </a:p>
          <a:p>
            <a:r>
              <a:rPr lang="en-US" sz="1800" dirty="0" smtClean="0"/>
              <a:t>District 9211, Uganda 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6848975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0827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599" y="433133"/>
            <a:ext cx="3114675" cy="424732"/>
          </a:xfrm>
          <a:solidFill>
            <a:srgbClr val="008000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eaLnBrk="0" fontAlgn="base" hangingPunct="0">
              <a:spcAft>
                <a:spcPct val="0"/>
              </a:spcAft>
            </a:pP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rPr>
              <a:t>Magruder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rPr>
              <a:t> Plots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49325"/>
            <a:ext cx="7886700" cy="2174875"/>
          </a:xfrm>
        </p:spPr>
        <p:txBody>
          <a:bodyPr/>
          <a:lstStyle/>
          <a:p>
            <a:pPr marL="0" lvl="0" indent="0">
              <a:buNone/>
            </a:pPr>
            <a:r>
              <a:rPr lang="en-US" dirty="0" smtClean="0"/>
              <a:t>Free living cyanobacteria (blue green algae) found in the check plot.  </a:t>
            </a:r>
          </a:p>
          <a:p>
            <a:pPr marL="0" lvl="0" indent="0">
              <a:buNone/>
            </a:pPr>
            <a:endParaRPr lang="en-US" dirty="0"/>
          </a:p>
          <a:p>
            <a:pPr marL="0" lvl="0" indent="0">
              <a:buNone/>
            </a:pPr>
            <a:r>
              <a:rPr lang="en-US" dirty="0" smtClean="0"/>
              <a:t>Sun</a:t>
            </a:r>
            <a:r>
              <a:rPr lang="en-US" dirty="0"/>
              <a:t>, </a:t>
            </a:r>
            <a:r>
              <a:rPr lang="en-US" dirty="0" smtClean="0"/>
              <a:t>et al., 2004</a:t>
            </a:r>
            <a:r>
              <a:rPr lang="en-US" dirty="0"/>
              <a:t>. Bacterial community structure and diversity in a century-old manure-treated agroecosystem.  Appl. Environ. Micro. 70:5868-5874.</a:t>
            </a:r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997952" y="6315202"/>
            <a:ext cx="11460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1892</a:t>
            </a:r>
            <a:endParaRPr lang="en-US" sz="2800" b="1" dirty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8230" y="6230046"/>
            <a:ext cx="919722" cy="6218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7589" y="3228621"/>
            <a:ext cx="2388990" cy="2741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5934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Text Box 4"/>
          <p:cNvSpPr txBox="1">
            <a:spLocks noChangeArrowheads="1"/>
          </p:cNvSpPr>
          <p:nvPr/>
        </p:nvSpPr>
        <p:spPr bwMode="auto">
          <a:xfrm>
            <a:off x="-3179" y="13097"/>
            <a:ext cx="491490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ts val="0"/>
              </a:spcBef>
              <a:defRPr/>
            </a:pPr>
            <a:r>
              <a:rPr lang="en-US" sz="1400" b="1" dirty="0">
                <a:latin typeface="Arial" charset="0"/>
              </a:rPr>
              <a:t>W</a:t>
            </a:r>
            <a:r>
              <a:rPr lang="en-US" sz="1400" b="1" cap="small" dirty="0">
                <a:latin typeface="Arial" charset="0"/>
              </a:rPr>
              <a:t>heat Fertility Experiment No.</a:t>
            </a:r>
            <a:r>
              <a:rPr lang="en-US" sz="1400" b="1" dirty="0">
                <a:latin typeface="Arial" charset="0"/>
              </a:rPr>
              <a:t>502</a:t>
            </a:r>
          </a:p>
          <a:p>
            <a:pPr algn="ctr">
              <a:spcBef>
                <a:spcPts val="0"/>
              </a:spcBef>
              <a:defRPr/>
            </a:pPr>
            <a:r>
              <a:rPr lang="en-US" sz="1000" b="1" dirty="0">
                <a:latin typeface="Arial" charset="0"/>
              </a:rPr>
              <a:t>North Central Experiment Station</a:t>
            </a:r>
            <a:br>
              <a:rPr lang="en-US" sz="1000" b="1" dirty="0">
                <a:latin typeface="Arial" charset="0"/>
              </a:rPr>
            </a:br>
            <a:r>
              <a:rPr lang="en-US" sz="1000" b="1" dirty="0">
                <a:latin typeface="Arial" charset="0"/>
              </a:rPr>
              <a:t>Established 1970</a:t>
            </a:r>
          </a:p>
        </p:txBody>
      </p:sp>
      <p:sp>
        <p:nvSpPr>
          <p:cNvPr id="2051" name="Text Box 10"/>
          <p:cNvSpPr txBox="1">
            <a:spLocks noChangeArrowheads="1"/>
          </p:cNvSpPr>
          <p:nvPr/>
        </p:nvSpPr>
        <p:spPr bwMode="auto">
          <a:xfrm>
            <a:off x="158630" y="1193007"/>
            <a:ext cx="1143000" cy="715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900"/>
              <a:t>Plot size: 16’ x 60’</a:t>
            </a:r>
          </a:p>
          <a:p>
            <a:pPr eaLnBrk="1" hangingPunct="1"/>
            <a:r>
              <a:rPr lang="en-US" altLang="en-US" sz="900"/>
              <a:t>Alley: 20’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900"/>
              <a:t>Total Trial Area:        224’ x 300’ </a:t>
            </a:r>
          </a:p>
        </p:txBody>
      </p:sp>
      <p:graphicFrame>
        <p:nvGraphicFramePr>
          <p:cNvPr id="3104" name="Group 105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44345114"/>
              </p:ext>
            </p:extLst>
          </p:nvPr>
        </p:nvGraphicFramePr>
        <p:xfrm>
          <a:off x="2101731" y="628650"/>
          <a:ext cx="2686050" cy="3072868"/>
        </p:xfrm>
        <a:graphic>
          <a:graphicData uri="http://schemas.openxmlformats.org/drawingml/2006/table">
            <a:tbl>
              <a:tblPr/>
              <a:tblGrid>
                <a:gridCol w="4241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5397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5397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5397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6974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TRT</a:t>
                      </a:r>
                    </a:p>
                  </a:txBody>
                  <a:tcPr marL="68580" marR="68580" marT="34289" marB="34289" anchor="b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Pre-plant N rate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(lb N / ac)</a:t>
                      </a:r>
                      <a:endParaRPr kumimoji="0" lang="en-US" sz="600" b="0" i="0" u="none" strike="noStrike" cap="none" normalizeH="0" baseline="3000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89" marB="34289" anchor="b"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Pre-plant P rate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(lb P</a:t>
                      </a:r>
                      <a:r>
                        <a:rPr kumimoji="0" lang="en-US" sz="6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</a:t>
                      </a: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O</a:t>
                      </a:r>
                      <a:r>
                        <a:rPr kumimoji="0" lang="en-US" sz="6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</a:t>
                      </a: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/ ac)</a:t>
                      </a:r>
                      <a:endParaRPr kumimoji="0" lang="en-US" sz="600" b="0" i="0" u="none" strike="noStrike" cap="none" normalizeH="0" baseline="3000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89" marB="34289" anchor="b" horzOverflow="overflow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Pre-plant K rate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(lb K</a:t>
                      </a:r>
                      <a:r>
                        <a:rPr kumimoji="0" lang="en-US" sz="6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</a:t>
                      </a: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O / ac)</a:t>
                      </a:r>
                      <a:endParaRPr kumimoji="0" lang="en-US" sz="600" b="0" i="0" u="none" strike="noStrike" cap="none" normalizeH="0" baseline="3000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89" marB="34289" anchor="b" horzOverflow="overflow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001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1.*</a:t>
                      </a:r>
                    </a:p>
                  </a:txBody>
                  <a:tcPr marL="68580" marR="68580" marT="34289" marB="34289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68580" marR="68580" marT="34289" marB="34289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68580" marR="68580" marT="34289" marB="34289" horzOverflow="overflow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68580" marR="68580" marT="34289" marB="34289" horzOverflow="overflow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367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2.*</a:t>
                      </a:r>
                    </a:p>
                  </a:txBody>
                  <a:tcPr marL="68580" marR="68580" marT="34289" marB="34289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68580" marR="68580" marT="34289" marB="34289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40</a:t>
                      </a:r>
                    </a:p>
                  </a:txBody>
                  <a:tcPr marL="68580" marR="68580" marT="34289" marB="34289" horzOverflow="overflow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60</a:t>
                      </a:r>
                    </a:p>
                  </a:txBody>
                  <a:tcPr marL="68580" marR="68580" marT="34289" marB="34289" horzOverflow="overflow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001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3.*</a:t>
                      </a:r>
                    </a:p>
                  </a:txBody>
                  <a:tcPr marL="68580" marR="68580" marT="34289" marB="34289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</a:t>
                      </a:r>
                    </a:p>
                  </a:txBody>
                  <a:tcPr marL="68580" marR="68580" marT="34289" marB="34289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40</a:t>
                      </a:r>
                    </a:p>
                  </a:txBody>
                  <a:tcPr marL="68580" marR="68580" marT="34289" marB="34289" horzOverflow="overflow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60</a:t>
                      </a:r>
                    </a:p>
                  </a:txBody>
                  <a:tcPr marL="68580" marR="68580" marT="34289" marB="34289" horzOverflow="overflow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6001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4.*</a:t>
                      </a:r>
                    </a:p>
                  </a:txBody>
                  <a:tcPr marL="68580" marR="68580" marT="34289" marB="34289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40</a:t>
                      </a:r>
                    </a:p>
                  </a:txBody>
                  <a:tcPr marL="68580" marR="68580" marT="34289" marB="34289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40</a:t>
                      </a:r>
                    </a:p>
                  </a:txBody>
                  <a:tcPr marL="68580" marR="68580" marT="34289" marB="34289" horzOverflow="overflow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60</a:t>
                      </a:r>
                    </a:p>
                  </a:txBody>
                  <a:tcPr marL="68580" marR="68580" marT="34289" marB="34289" horzOverflow="overflow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6001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5.*</a:t>
                      </a:r>
                    </a:p>
                  </a:txBody>
                  <a:tcPr marL="68580" marR="68580" marT="34289" marB="34289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60</a:t>
                      </a:r>
                    </a:p>
                  </a:txBody>
                  <a:tcPr marL="68580" marR="68580" marT="34289" marB="34289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40</a:t>
                      </a:r>
                    </a:p>
                  </a:txBody>
                  <a:tcPr marL="68580" marR="68580" marT="34289" marB="34289" horzOverflow="overflow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60</a:t>
                      </a:r>
                    </a:p>
                  </a:txBody>
                  <a:tcPr marL="68580" marR="68580" marT="34289" marB="34289" horzOverflow="overflow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6001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6.*</a:t>
                      </a:r>
                    </a:p>
                  </a:txBody>
                  <a:tcPr marL="68580" marR="68580" marT="34289" marB="34289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80</a:t>
                      </a:r>
                    </a:p>
                  </a:txBody>
                  <a:tcPr marL="68580" marR="68580" marT="34289" marB="34289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40</a:t>
                      </a:r>
                    </a:p>
                  </a:txBody>
                  <a:tcPr marL="68580" marR="68580" marT="34289" marB="34289" horzOverflow="overflow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60</a:t>
                      </a:r>
                    </a:p>
                  </a:txBody>
                  <a:tcPr marL="68580" marR="68580" marT="34289" marB="34289" horzOverflow="overflow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6001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7.*</a:t>
                      </a:r>
                    </a:p>
                  </a:txBody>
                  <a:tcPr marL="68580" marR="68580" marT="34289" marB="34289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100</a:t>
                      </a:r>
                    </a:p>
                  </a:txBody>
                  <a:tcPr marL="68580" marR="68580" marT="34289" marB="34289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40</a:t>
                      </a:r>
                    </a:p>
                  </a:txBody>
                  <a:tcPr marL="68580" marR="68580" marT="34289" marB="34289" horzOverflow="overflow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60</a:t>
                      </a:r>
                    </a:p>
                  </a:txBody>
                  <a:tcPr marL="68580" marR="68580" marT="34289" marB="34289" horzOverflow="overflow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6001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8.</a:t>
                      </a:r>
                    </a:p>
                  </a:txBody>
                  <a:tcPr marL="68580" marR="68580" marT="34289" marB="34289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60</a:t>
                      </a:r>
                    </a:p>
                  </a:txBody>
                  <a:tcPr marL="68580" marR="68580" marT="34289" marB="34289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68580" marR="68580" marT="34289" marB="34289" horzOverflow="overflow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60</a:t>
                      </a:r>
                    </a:p>
                  </a:txBody>
                  <a:tcPr marL="68580" marR="68580" marT="34289" marB="34289" horzOverflow="overflow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6001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9.</a:t>
                      </a:r>
                    </a:p>
                  </a:txBody>
                  <a:tcPr marL="68580" marR="68580" marT="34289" marB="34289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60</a:t>
                      </a:r>
                    </a:p>
                  </a:txBody>
                  <a:tcPr marL="68580" marR="68580" marT="34289" marB="34289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</a:t>
                      </a:r>
                    </a:p>
                  </a:txBody>
                  <a:tcPr marL="68580" marR="68580" marT="34289" marB="34289" horzOverflow="overflow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60</a:t>
                      </a:r>
                    </a:p>
                  </a:txBody>
                  <a:tcPr marL="68580" marR="68580" marT="34289" marB="34289" horzOverflow="overflow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6001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10.</a:t>
                      </a:r>
                    </a:p>
                  </a:txBody>
                  <a:tcPr marL="68580" marR="68580" marT="34289" marB="34289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60</a:t>
                      </a:r>
                    </a:p>
                  </a:txBody>
                  <a:tcPr marL="68580" marR="68580" marT="34289" marB="34289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60</a:t>
                      </a:r>
                    </a:p>
                  </a:txBody>
                  <a:tcPr marL="68580" marR="68580" marT="34289" marB="34289" horzOverflow="overflow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60</a:t>
                      </a:r>
                    </a:p>
                  </a:txBody>
                  <a:tcPr marL="68580" marR="68580" marT="34289" marB="34289" horzOverflow="overflow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6001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11.</a:t>
                      </a:r>
                    </a:p>
                  </a:txBody>
                  <a:tcPr marL="68580" marR="68580" marT="34289" marB="34289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60</a:t>
                      </a:r>
                    </a:p>
                  </a:txBody>
                  <a:tcPr marL="68580" marR="68580" marT="34289" marB="34289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80</a:t>
                      </a:r>
                    </a:p>
                  </a:txBody>
                  <a:tcPr marL="68580" marR="68580" marT="34289" marB="34289" horzOverflow="overflow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60</a:t>
                      </a:r>
                    </a:p>
                  </a:txBody>
                  <a:tcPr marL="68580" marR="68580" marT="34289" marB="34289" horzOverflow="overflow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6001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12.</a:t>
                      </a:r>
                    </a:p>
                  </a:txBody>
                  <a:tcPr marL="68580" marR="68580" marT="34289" marB="34289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60</a:t>
                      </a:r>
                    </a:p>
                  </a:txBody>
                  <a:tcPr marL="68580" marR="68580" marT="34289" marB="34289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60</a:t>
                      </a:r>
                    </a:p>
                  </a:txBody>
                  <a:tcPr marL="68580" marR="68580" marT="34289" marB="34289" horzOverflow="overflow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68580" marR="68580" marT="34289" marB="34289" horzOverflow="overflow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6001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13.</a:t>
                      </a:r>
                    </a:p>
                  </a:txBody>
                  <a:tcPr marL="68580" marR="68580" marT="34289" marB="34289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100</a:t>
                      </a:r>
                    </a:p>
                  </a:txBody>
                  <a:tcPr marL="68580" marR="68580" marT="34289" marB="34289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80</a:t>
                      </a:r>
                    </a:p>
                  </a:txBody>
                  <a:tcPr marL="68580" marR="68580" marT="34289" marB="34289" horzOverflow="overflow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60</a:t>
                      </a:r>
                    </a:p>
                  </a:txBody>
                  <a:tcPr marL="68580" marR="68580" marT="34289" marB="34289" horzOverflow="overflow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6001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14.</a:t>
                      </a:r>
                    </a:p>
                  </a:txBody>
                  <a:tcPr marL="68580" marR="68580" marT="34289" marB="34289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60</a:t>
                      </a:r>
                    </a:p>
                  </a:txBody>
                  <a:tcPr marL="68580" marR="68580" marT="34289" marB="34289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40</a:t>
                      </a:r>
                    </a:p>
                  </a:txBody>
                  <a:tcPr marL="68580" marR="68580" marT="34289" marB="34289" horzOverflow="overflow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60 (</a:t>
                      </a:r>
                      <a:r>
                        <a:rPr kumimoji="0" lang="en-US" sz="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Sul</a:t>
                      </a: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-Po-</a:t>
                      </a:r>
                      <a:r>
                        <a:rPr kumimoji="0" lang="en-US" sz="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Mag</a:t>
                      </a: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)</a:t>
                      </a:r>
                    </a:p>
                  </a:txBody>
                  <a:tcPr marL="68580" marR="68580" marT="34289" marB="34289" horzOverflow="overflow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489203"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N applied as 46-0-0 (Urea)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P applied as 0-46-0 (Triple Super Phosphate)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K applied as 0-0-60 (Potash)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* - YP plot</a:t>
                      </a:r>
                      <a:endParaRPr kumimoji="0" lang="en-US" sz="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9" marB="34289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</a:tbl>
          </a:graphicData>
        </a:graphic>
      </p:graphicFrame>
      <p:grpSp>
        <p:nvGrpSpPr>
          <p:cNvPr id="2133" name="Group 1063"/>
          <p:cNvGrpSpPr>
            <a:grpSpLocks/>
          </p:cNvGrpSpPr>
          <p:nvPr/>
        </p:nvGrpSpPr>
        <p:grpSpPr bwMode="auto">
          <a:xfrm>
            <a:off x="1170662" y="1085850"/>
            <a:ext cx="873919" cy="914401"/>
            <a:chOff x="1103" y="1056"/>
            <a:chExt cx="734" cy="768"/>
          </a:xfrm>
        </p:grpSpPr>
        <p:pic>
          <p:nvPicPr>
            <p:cNvPr id="2413" name="Picture 1058" descr="dd01352_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1249" y="1234"/>
              <a:ext cx="445" cy="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14" name="Text Box 1059"/>
            <p:cNvSpPr txBox="1">
              <a:spLocks noChangeArrowheads="1"/>
            </p:cNvSpPr>
            <p:nvPr/>
          </p:nvSpPr>
          <p:spPr bwMode="auto">
            <a:xfrm>
              <a:off x="1103" y="1342"/>
              <a:ext cx="206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 eaLnBrk="1" hangingPunct="1">
                <a:spcBef>
                  <a:spcPct val="50000"/>
                </a:spcBef>
              </a:pPr>
              <a:r>
                <a:rPr lang="en-US" altLang="en-US" sz="900" b="1"/>
                <a:t>S</a:t>
              </a:r>
            </a:p>
          </p:txBody>
        </p:sp>
        <p:sp>
          <p:nvSpPr>
            <p:cNvPr id="2415" name="Text Box 1060"/>
            <p:cNvSpPr txBox="1">
              <a:spLocks noChangeArrowheads="1"/>
            </p:cNvSpPr>
            <p:nvPr/>
          </p:nvSpPr>
          <p:spPr bwMode="auto">
            <a:xfrm>
              <a:off x="1357" y="1056"/>
              <a:ext cx="240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900" b="1"/>
                <a:t>W</a:t>
              </a:r>
            </a:p>
          </p:txBody>
        </p:sp>
        <p:sp>
          <p:nvSpPr>
            <p:cNvPr id="2416" name="Text Box 1061"/>
            <p:cNvSpPr txBox="1">
              <a:spLocks noChangeArrowheads="1"/>
            </p:cNvSpPr>
            <p:nvPr/>
          </p:nvSpPr>
          <p:spPr bwMode="auto">
            <a:xfrm>
              <a:off x="1631" y="1342"/>
              <a:ext cx="206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900" b="1"/>
                <a:t>N</a:t>
              </a:r>
            </a:p>
          </p:txBody>
        </p:sp>
        <p:sp>
          <p:nvSpPr>
            <p:cNvPr id="2417" name="Text Box 1062"/>
            <p:cNvSpPr txBox="1">
              <a:spLocks noChangeArrowheads="1"/>
            </p:cNvSpPr>
            <p:nvPr/>
          </p:nvSpPr>
          <p:spPr bwMode="auto">
            <a:xfrm>
              <a:off x="1341" y="1630"/>
              <a:ext cx="256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900" b="1"/>
                <a:t>E</a:t>
              </a:r>
            </a:p>
          </p:txBody>
        </p:sp>
      </p:grpSp>
      <p:sp>
        <p:nvSpPr>
          <p:cNvPr id="2134" name="Text Box 116"/>
          <p:cNvSpPr txBox="1">
            <a:spLocks noChangeArrowheads="1"/>
          </p:cNvSpPr>
          <p:nvPr/>
        </p:nvSpPr>
        <p:spPr bwMode="auto">
          <a:xfrm>
            <a:off x="158630" y="685800"/>
            <a:ext cx="1200150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050">
                <a:solidFill>
                  <a:srgbClr val="000000"/>
                </a:solidFill>
                <a:latin typeface="Times New Roman" panose="02020603050405020304" pitchFamily="18" charset="0"/>
              </a:rPr>
              <a:t>Location: </a:t>
            </a:r>
            <a:r>
              <a:rPr lang="en-US" altLang="en-US" sz="1050" b="1">
                <a:solidFill>
                  <a:srgbClr val="000000"/>
                </a:solidFill>
                <a:latin typeface="Times New Roman" panose="02020603050405020304" pitchFamily="18" charset="0"/>
              </a:rPr>
              <a:t>Lahoma</a:t>
            </a:r>
          </a:p>
        </p:txBody>
      </p:sp>
      <p:graphicFrame>
        <p:nvGraphicFramePr>
          <p:cNvPr id="621" name="Table 6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3407667"/>
              </p:ext>
            </p:extLst>
          </p:nvPr>
        </p:nvGraphicFramePr>
        <p:xfrm>
          <a:off x="-69970" y="3714750"/>
          <a:ext cx="4914896" cy="6584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71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718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718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0718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0718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0718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0718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0718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07181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07181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07181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307181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307181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307181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307181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307181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160155">
                <a:tc>
                  <a:txBody>
                    <a:bodyPr/>
                    <a:lstStyle/>
                    <a:p>
                      <a:endParaRPr lang="en-US" sz="600" dirty="0"/>
                    </a:p>
                  </a:txBody>
                  <a:tcPr marL="68580" marR="68580" marT="34319" marB="34319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600" b="0" dirty="0" smtClean="0">
                          <a:solidFill>
                            <a:schemeClr val="tx1"/>
                          </a:solidFill>
                        </a:rPr>
                        <a:t>300</a:t>
                      </a:r>
                      <a:endParaRPr lang="en-US" sz="600" b="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34290" marT="0" marB="34319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u="sng" dirty="0" smtClean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en-US" sz="600" b="0" u="sng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u="sng" dirty="0" smtClean="0">
                          <a:solidFill>
                            <a:schemeClr val="tx1"/>
                          </a:solidFill>
                        </a:rPr>
                        <a:t>5</a:t>
                      </a:r>
                      <a:endParaRPr lang="en-US" sz="600" b="0" u="sng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u="sng" dirty="0" smtClean="0">
                          <a:solidFill>
                            <a:schemeClr val="tx1"/>
                          </a:solidFill>
                        </a:rPr>
                        <a:t>12</a:t>
                      </a:r>
                      <a:endParaRPr lang="en-US" sz="600" b="0" u="sng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u="sng" dirty="0" smtClean="0">
                          <a:solidFill>
                            <a:schemeClr val="tx1"/>
                          </a:solidFill>
                        </a:rPr>
                        <a:t>13</a:t>
                      </a:r>
                      <a:endParaRPr lang="en-US" sz="600" b="0" u="sng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u="sng" dirty="0" smtClean="0">
                          <a:solidFill>
                            <a:schemeClr val="tx1"/>
                          </a:solidFill>
                        </a:rPr>
                        <a:t>20</a:t>
                      </a:r>
                      <a:endParaRPr lang="en-US" sz="600" b="0" u="sng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u="sng" dirty="0" smtClean="0">
                          <a:solidFill>
                            <a:schemeClr val="tx1"/>
                          </a:solidFill>
                        </a:rPr>
                        <a:t>21</a:t>
                      </a:r>
                      <a:endParaRPr lang="en-US" sz="600" b="0" u="sng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u="sng" dirty="0" smtClean="0">
                          <a:solidFill>
                            <a:schemeClr val="tx1"/>
                          </a:solidFill>
                        </a:rPr>
                        <a:t>28</a:t>
                      </a:r>
                      <a:endParaRPr lang="en-US" sz="600" b="0" u="sng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u="sng" dirty="0" smtClean="0">
                          <a:solidFill>
                            <a:schemeClr val="tx1"/>
                          </a:solidFill>
                        </a:rPr>
                        <a:t>29</a:t>
                      </a:r>
                      <a:endParaRPr lang="en-US" sz="600" b="0" u="sng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u="sng" dirty="0" smtClean="0">
                          <a:solidFill>
                            <a:schemeClr val="tx1"/>
                          </a:solidFill>
                        </a:rPr>
                        <a:t>36</a:t>
                      </a:r>
                      <a:endParaRPr lang="en-US" sz="600" b="0" u="sng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u="sng" dirty="0" smtClean="0">
                          <a:solidFill>
                            <a:schemeClr val="tx1"/>
                          </a:solidFill>
                        </a:rPr>
                        <a:t>37</a:t>
                      </a:r>
                      <a:endParaRPr lang="en-US" sz="600" b="0" u="sng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u="sng" dirty="0" smtClean="0">
                          <a:solidFill>
                            <a:schemeClr val="tx1"/>
                          </a:solidFill>
                        </a:rPr>
                        <a:t>44</a:t>
                      </a:r>
                      <a:endParaRPr lang="en-US" sz="600" b="0" u="sng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u="sng" dirty="0" smtClean="0">
                          <a:solidFill>
                            <a:schemeClr val="tx1"/>
                          </a:solidFill>
                        </a:rPr>
                        <a:t>45</a:t>
                      </a:r>
                      <a:endParaRPr lang="en-US" sz="600" b="0" u="sng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u="sng" dirty="0" smtClean="0">
                          <a:solidFill>
                            <a:schemeClr val="tx1"/>
                          </a:solidFill>
                        </a:rPr>
                        <a:t>52</a:t>
                      </a:r>
                      <a:endParaRPr lang="en-US" sz="600" b="0" u="sng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u="sng" dirty="0" smtClean="0">
                          <a:solidFill>
                            <a:schemeClr val="tx1"/>
                          </a:solidFill>
                        </a:rPr>
                        <a:t>53</a:t>
                      </a:r>
                      <a:endParaRPr lang="en-US" sz="600" b="0" u="sng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8106">
                <a:tc gridSpan="2"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Rep 4</a:t>
                      </a:r>
                      <a:endParaRPr lang="en-US" sz="800" dirty="0"/>
                    </a:p>
                  </a:txBody>
                  <a:tcPr marL="68580" marR="68580" marT="34319" marB="34319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3</a:t>
                      </a:r>
                      <a:endParaRPr lang="en-US" sz="1200" b="1" dirty="0"/>
                    </a:p>
                  </a:txBody>
                  <a:tcPr marL="68580" marR="68580" marT="34319" marB="343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5</a:t>
                      </a:r>
                      <a:endParaRPr lang="en-US" sz="1200" b="1" dirty="0"/>
                    </a:p>
                  </a:txBody>
                  <a:tcPr marL="68580" marR="68580" marT="34319" marB="343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13</a:t>
                      </a:r>
                      <a:endParaRPr lang="en-US" sz="1200" b="1" dirty="0"/>
                    </a:p>
                  </a:txBody>
                  <a:tcPr marL="68580" marR="68580" marT="34319" marB="343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6</a:t>
                      </a:r>
                      <a:endParaRPr lang="en-US" sz="1200" b="1" dirty="0"/>
                    </a:p>
                  </a:txBody>
                  <a:tcPr marL="68580" marR="68580" marT="34319" marB="343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10</a:t>
                      </a:r>
                      <a:endParaRPr lang="en-US" sz="1200" b="1" dirty="0"/>
                    </a:p>
                  </a:txBody>
                  <a:tcPr marL="68580" marR="68580" marT="34319" marB="343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2</a:t>
                      </a:r>
                      <a:endParaRPr lang="en-US" sz="1200" b="1" dirty="0"/>
                    </a:p>
                  </a:txBody>
                  <a:tcPr marL="68580" marR="68580" marT="34319" marB="343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4</a:t>
                      </a:r>
                      <a:endParaRPr lang="en-US" sz="1200" b="1" dirty="0"/>
                    </a:p>
                  </a:txBody>
                  <a:tcPr marL="68580" marR="68580" marT="34319" marB="343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7</a:t>
                      </a:r>
                      <a:endParaRPr lang="en-US" sz="1200" b="1" dirty="0"/>
                    </a:p>
                  </a:txBody>
                  <a:tcPr marL="68580" marR="68580" marT="34319" marB="343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12</a:t>
                      </a:r>
                      <a:endParaRPr lang="en-US" sz="1200" b="1" dirty="0"/>
                    </a:p>
                  </a:txBody>
                  <a:tcPr marL="68580" marR="68580" marT="34319" marB="343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1</a:t>
                      </a:r>
                      <a:endParaRPr lang="en-US" sz="1200" b="1" dirty="0"/>
                    </a:p>
                  </a:txBody>
                  <a:tcPr marL="68580" marR="68580" marT="34319" marB="343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8</a:t>
                      </a:r>
                      <a:endParaRPr lang="en-US" sz="1200" b="1" dirty="0"/>
                    </a:p>
                  </a:txBody>
                  <a:tcPr marL="68580" marR="68580" marT="34319" marB="343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14</a:t>
                      </a:r>
                      <a:endParaRPr lang="en-US" sz="1200" b="1" dirty="0"/>
                    </a:p>
                  </a:txBody>
                  <a:tcPr marL="68580" marR="68580" marT="34319" marB="343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9</a:t>
                      </a:r>
                      <a:endParaRPr lang="en-US" sz="1200" b="1" dirty="0"/>
                    </a:p>
                  </a:txBody>
                  <a:tcPr marL="68580" marR="68580" marT="34319" marB="343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11</a:t>
                      </a:r>
                      <a:endParaRPr lang="en-US" sz="1200" b="1" dirty="0"/>
                    </a:p>
                  </a:txBody>
                  <a:tcPr marL="68580" marR="68580" marT="34319" marB="343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0155">
                <a:tc>
                  <a:txBody>
                    <a:bodyPr/>
                    <a:lstStyle/>
                    <a:p>
                      <a:endParaRPr lang="en-US" sz="600" dirty="0"/>
                    </a:p>
                  </a:txBody>
                  <a:tcPr marL="68580" marR="68580" marT="34319" marB="34319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600" dirty="0" smtClean="0"/>
                        <a:t>240</a:t>
                      </a:r>
                      <a:endParaRPr lang="en-US" sz="600" dirty="0"/>
                    </a:p>
                  </a:txBody>
                  <a:tcPr marL="68580" marR="34290" marT="34319" marB="0" anchor="b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i="1" dirty="0" smtClean="0">
                          <a:solidFill>
                            <a:schemeClr val="tx1"/>
                          </a:solidFill>
                        </a:rPr>
                        <a:t>43</a:t>
                      </a:r>
                      <a:endParaRPr lang="en-US" sz="600" i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i="1" dirty="0" smtClean="0">
                          <a:solidFill>
                            <a:schemeClr val="tx1"/>
                          </a:solidFill>
                        </a:rPr>
                        <a:t>44</a:t>
                      </a:r>
                      <a:endParaRPr lang="en-US" sz="600" i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i="1" dirty="0" smtClean="0">
                          <a:solidFill>
                            <a:schemeClr val="tx1"/>
                          </a:solidFill>
                        </a:rPr>
                        <a:t>45</a:t>
                      </a:r>
                      <a:endParaRPr lang="en-US" sz="600" i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i="1" dirty="0" smtClean="0">
                          <a:solidFill>
                            <a:schemeClr val="tx1"/>
                          </a:solidFill>
                        </a:rPr>
                        <a:t>46</a:t>
                      </a:r>
                      <a:endParaRPr lang="en-US" sz="600" i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i="1" dirty="0" smtClean="0">
                          <a:solidFill>
                            <a:schemeClr val="tx1"/>
                          </a:solidFill>
                        </a:rPr>
                        <a:t>47</a:t>
                      </a:r>
                      <a:endParaRPr lang="en-US" sz="600" i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i="1" dirty="0" smtClean="0">
                          <a:solidFill>
                            <a:schemeClr val="tx1"/>
                          </a:solidFill>
                        </a:rPr>
                        <a:t>48</a:t>
                      </a:r>
                      <a:endParaRPr lang="en-US" sz="600" i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i="1" dirty="0" smtClean="0">
                          <a:solidFill>
                            <a:schemeClr val="tx1"/>
                          </a:solidFill>
                        </a:rPr>
                        <a:t>49</a:t>
                      </a:r>
                      <a:endParaRPr lang="en-US" sz="600" i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i="1" dirty="0" smtClean="0">
                          <a:solidFill>
                            <a:schemeClr val="tx1"/>
                          </a:solidFill>
                        </a:rPr>
                        <a:t>50</a:t>
                      </a:r>
                      <a:endParaRPr lang="en-US" sz="600" i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i="1" dirty="0" smtClean="0">
                          <a:solidFill>
                            <a:schemeClr val="tx1"/>
                          </a:solidFill>
                        </a:rPr>
                        <a:t>51</a:t>
                      </a:r>
                      <a:endParaRPr lang="en-US" sz="600" i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i="1" dirty="0" smtClean="0">
                          <a:solidFill>
                            <a:schemeClr val="tx1"/>
                          </a:solidFill>
                        </a:rPr>
                        <a:t>52</a:t>
                      </a:r>
                      <a:endParaRPr lang="en-US" sz="600" i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i="1" dirty="0" smtClean="0">
                          <a:solidFill>
                            <a:schemeClr val="tx1"/>
                          </a:solidFill>
                        </a:rPr>
                        <a:t>53</a:t>
                      </a:r>
                      <a:endParaRPr lang="en-US" sz="600" i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i="1" dirty="0" smtClean="0">
                          <a:solidFill>
                            <a:schemeClr val="tx1"/>
                          </a:solidFill>
                        </a:rPr>
                        <a:t>54</a:t>
                      </a:r>
                      <a:endParaRPr lang="en-US" sz="600" i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i="1" dirty="0" smtClean="0">
                          <a:solidFill>
                            <a:schemeClr val="tx1"/>
                          </a:solidFill>
                        </a:rPr>
                        <a:t>55</a:t>
                      </a:r>
                      <a:endParaRPr lang="en-US" sz="600" i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i="1" dirty="0" smtClean="0">
                          <a:solidFill>
                            <a:schemeClr val="tx1"/>
                          </a:solidFill>
                        </a:rPr>
                        <a:t>56</a:t>
                      </a:r>
                      <a:endParaRPr lang="en-US" sz="600" i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622" name="Table 6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0163051"/>
              </p:ext>
            </p:extLst>
          </p:nvPr>
        </p:nvGraphicFramePr>
        <p:xfrm>
          <a:off x="-69970" y="4457700"/>
          <a:ext cx="4914896" cy="6584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71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718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718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0718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0718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0718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0718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0718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07181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07181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07181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307181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307181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307181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307181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307181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160155">
                <a:tc>
                  <a:txBody>
                    <a:bodyPr/>
                    <a:lstStyle/>
                    <a:p>
                      <a:endParaRPr lang="en-US" sz="600" dirty="0"/>
                    </a:p>
                  </a:txBody>
                  <a:tcPr marL="68580" marR="68580" marT="34319" marB="34319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600" b="0" dirty="0" smtClean="0">
                          <a:solidFill>
                            <a:schemeClr val="tx1"/>
                          </a:solidFill>
                        </a:rPr>
                        <a:t>220</a:t>
                      </a:r>
                      <a:endParaRPr lang="en-US" sz="600" b="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34290" marT="0" marB="34319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u="sng" dirty="0" smtClean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en-US" sz="600" b="0" u="sng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u="sng" dirty="0" smtClean="0">
                          <a:solidFill>
                            <a:schemeClr val="tx1"/>
                          </a:solidFill>
                        </a:rPr>
                        <a:t>6</a:t>
                      </a:r>
                      <a:endParaRPr lang="en-US" sz="600" b="0" u="sng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u="sng" dirty="0" smtClean="0">
                          <a:solidFill>
                            <a:schemeClr val="tx1"/>
                          </a:solidFill>
                        </a:rPr>
                        <a:t>11</a:t>
                      </a:r>
                      <a:endParaRPr lang="en-US" sz="600" b="0" u="sng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u="sng" dirty="0" smtClean="0">
                          <a:solidFill>
                            <a:schemeClr val="tx1"/>
                          </a:solidFill>
                        </a:rPr>
                        <a:t>14</a:t>
                      </a:r>
                      <a:endParaRPr lang="en-US" sz="600" b="0" u="sng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u="sng" dirty="0" smtClean="0">
                          <a:solidFill>
                            <a:schemeClr val="tx1"/>
                          </a:solidFill>
                        </a:rPr>
                        <a:t>19</a:t>
                      </a:r>
                      <a:endParaRPr lang="en-US" sz="600" b="0" u="sng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u="sng" dirty="0" smtClean="0">
                          <a:solidFill>
                            <a:schemeClr val="tx1"/>
                          </a:solidFill>
                        </a:rPr>
                        <a:t>22</a:t>
                      </a:r>
                      <a:endParaRPr lang="en-US" sz="600" b="0" u="sng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u="sng" dirty="0" smtClean="0">
                          <a:solidFill>
                            <a:schemeClr val="tx1"/>
                          </a:solidFill>
                        </a:rPr>
                        <a:t>27</a:t>
                      </a:r>
                      <a:endParaRPr lang="en-US" sz="600" b="0" u="sng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u="sng" dirty="0" smtClean="0">
                          <a:solidFill>
                            <a:schemeClr val="tx1"/>
                          </a:solidFill>
                        </a:rPr>
                        <a:t>30</a:t>
                      </a:r>
                      <a:endParaRPr lang="en-US" sz="600" b="0" u="sng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u="sng" dirty="0" smtClean="0">
                          <a:solidFill>
                            <a:schemeClr val="tx1"/>
                          </a:solidFill>
                        </a:rPr>
                        <a:t>35</a:t>
                      </a:r>
                      <a:endParaRPr lang="en-US" sz="600" b="0" u="sng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u="sng" dirty="0" smtClean="0">
                          <a:solidFill>
                            <a:schemeClr val="tx1"/>
                          </a:solidFill>
                        </a:rPr>
                        <a:t>38</a:t>
                      </a:r>
                      <a:endParaRPr lang="en-US" sz="600" b="0" u="sng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u="sng" dirty="0" smtClean="0">
                          <a:solidFill>
                            <a:schemeClr val="tx1"/>
                          </a:solidFill>
                        </a:rPr>
                        <a:t>43</a:t>
                      </a:r>
                      <a:endParaRPr lang="en-US" sz="600" b="0" u="sng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u="sng" dirty="0" smtClean="0">
                          <a:solidFill>
                            <a:schemeClr val="tx1"/>
                          </a:solidFill>
                        </a:rPr>
                        <a:t>46</a:t>
                      </a:r>
                      <a:endParaRPr lang="en-US" sz="600" b="0" u="sng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u="sng" dirty="0" smtClean="0">
                          <a:solidFill>
                            <a:schemeClr val="tx1"/>
                          </a:solidFill>
                        </a:rPr>
                        <a:t>51</a:t>
                      </a:r>
                      <a:endParaRPr lang="en-US" sz="600" b="0" u="sng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u="sng" dirty="0" smtClean="0">
                          <a:solidFill>
                            <a:schemeClr val="tx1"/>
                          </a:solidFill>
                        </a:rPr>
                        <a:t>54</a:t>
                      </a:r>
                      <a:endParaRPr lang="en-US" sz="600" b="0" u="sng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8106">
                <a:tc gridSpan="2"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Rep 3</a:t>
                      </a:r>
                      <a:endParaRPr lang="en-US" sz="800" dirty="0"/>
                    </a:p>
                  </a:txBody>
                  <a:tcPr marL="68580" marR="68580" marT="34319" marB="34319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1</a:t>
                      </a:r>
                      <a:endParaRPr lang="en-US" sz="1200" b="1" dirty="0"/>
                    </a:p>
                  </a:txBody>
                  <a:tcPr marL="68580" marR="68580" marT="34319" marB="343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14</a:t>
                      </a:r>
                      <a:endParaRPr lang="en-US" sz="1200" b="1" dirty="0"/>
                    </a:p>
                  </a:txBody>
                  <a:tcPr marL="68580" marR="68580" marT="34319" marB="343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2</a:t>
                      </a:r>
                      <a:endParaRPr lang="en-US" sz="1200" b="1" dirty="0"/>
                    </a:p>
                  </a:txBody>
                  <a:tcPr marL="68580" marR="68580" marT="34319" marB="343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7</a:t>
                      </a:r>
                      <a:endParaRPr lang="en-US" sz="1200" b="1" dirty="0"/>
                    </a:p>
                  </a:txBody>
                  <a:tcPr marL="68580" marR="68580" marT="34319" marB="343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11</a:t>
                      </a:r>
                      <a:endParaRPr lang="en-US" sz="1200" b="1" dirty="0"/>
                    </a:p>
                  </a:txBody>
                  <a:tcPr marL="68580" marR="68580" marT="34319" marB="343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3</a:t>
                      </a:r>
                      <a:endParaRPr lang="en-US" sz="1200" b="1" dirty="0"/>
                    </a:p>
                  </a:txBody>
                  <a:tcPr marL="68580" marR="68580" marT="34319" marB="343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9</a:t>
                      </a:r>
                      <a:endParaRPr lang="en-US" sz="1200" b="1" dirty="0"/>
                    </a:p>
                  </a:txBody>
                  <a:tcPr marL="68580" marR="68580" marT="34319" marB="343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12</a:t>
                      </a:r>
                      <a:endParaRPr lang="en-US" sz="1200" b="1" dirty="0"/>
                    </a:p>
                  </a:txBody>
                  <a:tcPr marL="68580" marR="68580" marT="34319" marB="343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5</a:t>
                      </a:r>
                      <a:endParaRPr lang="en-US" sz="1200" b="1" dirty="0"/>
                    </a:p>
                  </a:txBody>
                  <a:tcPr marL="68580" marR="68580" marT="34319" marB="343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13</a:t>
                      </a:r>
                      <a:endParaRPr lang="en-US" sz="1200" b="1" dirty="0"/>
                    </a:p>
                  </a:txBody>
                  <a:tcPr marL="68580" marR="68580" marT="34319" marB="343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4</a:t>
                      </a:r>
                      <a:endParaRPr lang="en-US" sz="1200" b="1" dirty="0"/>
                    </a:p>
                  </a:txBody>
                  <a:tcPr marL="68580" marR="68580" marT="34319" marB="343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8</a:t>
                      </a:r>
                      <a:endParaRPr lang="en-US" sz="1200" b="1" dirty="0"/>
                    </a:p>
                  </a:txBody>
                  <a:tcPr marL="68580" marR="68580" marT="34319" marB="343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10</a:t>
                      </a:r>
                      <a:endParaRPr lang="en-US" sz="1200" b="1" dirty="0"/>
                    </a:p>
                  </a:txBody>
                  <a:tcPr marL="68580" marR="68580" marT="34319" marB="343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6</a:t>
                      </a:r>
                      <a:endParaRPr lang="en-US" sz="1200" b="1" dirty="0"/>
                    </a:p>
                  </a:txBody>
                  <a:tcPr marL="68580" marR="68580" marT="34319" marB="343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0155">
                <a:tc>
                  <a:txBody>
                    <a:bodyPr/>
                    <a:lstStyle/>
                    <a:p>
                      <a:endParaRPr lang="en-US" sz="600" dirty="0"/>
                    </a:p>
                  </a:txBody>
                  <a:tcPr marL="68580" marR="68580" marT="34319" marB="34319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600" dirty="0" smtClean="0"/>
                        <a:t>160</a:t>
                      </a:r>
                      <a:endParaRPr lang="en-US" sz="600" dirty="0"/>
                    </a:p>
                  </a:txBody>
                  <a:tcPr marL="68580" marR="34290" marT="34319" marB="0" anchor="b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i="1" dirty="0" smtClean="0"/>
                        <a:t>29</a:t>
                      </a:r>
                      <a:endParaRPr lang="en-US" sz="600" i="1" dirty="0"/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i="1" dirty="0" smtClean="0"/>
                        <a:t>30</a:t>
                      </a:r>
                      <a:endParaRPr lang="en-US" sz="600" i="1" dirty="0"/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i="1" dirty="0" smtClean="0"/>
                        <a:t>31</a:t>
                      </a:r>
                      <a:endParaRPr lang="en-US" sz="600" i="1" dirty="0"/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i="1" dirty="0" smtClean="0"/>
                        <a:t>32</a:t>
                      </a:r>
                      <a:endParaRPr lang="en-US" sz="600" i="1" dirty="0"/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i="1" dirty="0" smtClean="0"/>
                        <a:t>33</a:t>
                      </a:r>
                      <a:endParaRPr lang="en-US" sz="600" i="1" dirty="0"/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i="1" dirty="0" smtClean="0"/>
                        <a:t>34</a:t>
                      </a:r>
                      <a:endParaRPr lang="en-US" sz="600" i="1" dirty="0"/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i="1" dirty="0" smtClean="0"/>
                        <a:t>35</a:t>
                      </a:r>
                      <a:endParaRPr lang="en-US" sz="600" i="1" dirty="0"/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i="1" dirty="0" smtClean="0"/>
                        <a:t>36</a:t>
                      </a:r>
                      <a:endParaRPr lang="en-US" sz="600" i="1" dirty="0"/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i="1" dirty="0" smtClean="0"/>
                        <a:t>37</a:t>
                      </a:r>
                      <a:endParaRPr lang="en-US" sz="600" i="1" dirty="0"/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i="1" dirty="0" smtClean="0"/>
                        <a:t>38</a:t>
                      </a:r>
                      <a:endParaRPr lang="en-US" sz="600" i="1" dirty="0"/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i="1" dirty="0" smtClean="0"/>
                        <a:t>39</a:t>
                      </a:r>
                      <a:endParaRPr lang="en-US" sz="600" i="1" dirty="0"/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i="1" dirty="0" smtClean="0"/>
                        <a:t>40</a:t>
                      </a:r>
                      <a:endParaRPr lang="en-US" sz="600" i="1" dirty="0"/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i="1" dirty="0" smtClean="0"/>
                        <a:t>41</a:t>
                      </a:r>
                      <a:endParaRPr lang="en-US" sz="600" i="1" dirty="0"/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i="1" dirty="0" smtClean="0"/>
                        <a:t>42</a:t>
                      </a:r>
                      <a:endParaRPr lang="en-US" sz="600" i="1" dirty="0"/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623" name="Table 6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7693125"/>
              </p:ext>
            </p:extLst>
          </p:nvPr>
        </p:nvGraphicFramePr>
        <p:xfrm>
          <a:off x="-69970" y="5257800"/>
          <a:ext cx="4914896" cy="6584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71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718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718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0718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0718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0718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0718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0718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07181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07181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07181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307181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307181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307181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307181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307181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160155">
                <a:tc>
                  <a:txBody>
                    <a:bodyPr/>
                    <a:lstStyle/>
                    <a:p>
                      <a:endParaRPr lang="en-US" sz="600" dirty="0"/>
                    </a:p>
                  </a:txBody>
                  <a:tcPr marL="68580" marR="68580" marT="34319" marB="34319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dirty="0" smtClean="0">
                          <a:solidFill>
                            <a:schemeClr val="tx1"/>
                          </a:solidFill>
                        </a:rPr>
                        <a:t>140</a:t>
                      </a:r>
                    </a:p>
                  </a:txBody>
                  <a:tcPr marL="68580" marR="34290" marT="0" marB="34319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u="sng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en-US" sz="600" b="0" u="sng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u="sng" dirty="0" smtClean="0">
                          <a:solidFill>
                            <a:schemeClr val="tx1"/>
                          </a:solidFill>
                        </a:rPr>
                        <a:t>7</a:t>
                      </a:r>
                      <a:endParaRPr lang="en-US" sz="600" b="0" u="sng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u="sng" dirty="0" smtClean="0">
                          <a:solidFill>
                            <a:schemeClr val="tx1"/>
                          </a:solidFill>
                        </a:rPr>
                        <a:t>10</a:t>
                      </a:r>
                      <a:endParaRPr lang="en-US" sz="600" b="0" u="sng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u="sng" dirty="0" smtClean="0">
                          <a:solidFill>
                            <a:schemeClr val="tx1"/>
                          </a:solidFill>
                        </a:rPr>
                        <a:t>15</a:t>
                      </a:r>
                      <a:endParaRPr lang="en-US" sz="600" b="0" u="sng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u="sng" dirty="0" smtClean="0">
                          <a:solidFill>
                            <a:schemeClr val="tx1"/>
                          </a:solidFill>
                        </a:rPr>
                        <a:t>18</a:t>
                      </a:r>
                      <a:endParaRPr lang="en-US" sz="600" b="0" u="sng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u="sng" dirty="0" smtClean="0">
                          <a:solidFill>
                            <a:schemeClr val="tx1"/>
                          </a:solidFill>
                        </a:rPr>
                        <a:t>23</a:t>
                      </a:r>
                      <a:endParaRPr lang="en-US" sz="600" b="0" u="sng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u="sng" dirty="0" smtClean="0">
                          <a:solidFill>
                            <a:schemeClr val="tx1"/>
                          </a:solidFill>
                        </a:rPr>
                        <a:t>26</a:t>
                      </a:r>
                      <a:endParaRPr lang="en-US" sz="600" b="0" u="sng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u="sng" dirty="0" smtClean="0">
                          <a:solidFill>
                            <a:schemeClr val="tx1"/>
                          </a:solidFill>
                        </a:rPr>
                        <a:t>31</a:t>
                      </a:r>
                      <a:endParaRPr lang="en-US" sz="600" b="0" u="sng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u="sng" dirty="0" smtClean="0">
                          <a:solidFill>
                            <a:schemeClr val="tx1"/>
                          </a:solidFill>
                        </a:rPr>
                        <a:t>34</a:t>
                      </a:r>
                      <a:endParaRPr lang="en-US" sz="600" b="0" u="sng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u="sng" dirty="0" smtClean="0">
                          <a:solidFill>
                            <a:schemeClr val="tx1"/>
                          </a:solidFill>
                        </a:rPr>
                        <a:t>39</a:t>
                      </a:r>
                      <a:endParaRPr lang="en-US" sz="600" b="0" u="sng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u="sng" dirty="0" smtClean="0">
                          <a:solidFill>
                            <a:schemeClr val="tx1"/>
                          </a:solidFill>
                        </a:rPr>
                        <a:t>42</a:t>
                      </a:r>
                      <a:endParaRPr lang="en-US" sz="600" b="0" u="sng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u="sng" dirty="0" smtClean="0">
                          <a:solidFill>
                            <a:schemeClr val="tx1"/>
                          </a:solidFill>
                        </a:rPr>
                        <a:t>47</a:t>
                      </a:r>
                      <a:endParaRPr lang="en-US" sz="600" b="0" u="sng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u="sng" dirty="0" smtClean="0">
                          <a:solidFill>
                            <a:schemeClr val="tx1"/>
                          </a:solidFill>
                        </a:rPr>
                        <a:t>50</a:t>
                      </a:r>
                      <a:endParaRPr lang="en-US" sz="600" b="0" u="sng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u="sng" dirty="0" smtClean="0">
                          <a:solidFill>
                            <a:schemeClr val="tx1"/>
                          </a:solidFill>
                        </a:rPr>
                        <a:t>55</a:t>
                      </a:r>
                      <a:endParaRPr lang="en-US" sz="600" b="0" u="sng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8106">
                <a:tc gridSpan="2"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Rep 2</a:t>
                      </a:r>
                      <a:endParaRPr lang="en-US" sz="800" dirty="0"/>
                    </a:p>
                  </a:txBody>
                  <a:tcPr marL="68580" marR="68580" marT="34319" marB="34319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4</a:t>
                      </a:r>
                      <a:endParaRPr lang="en-US" sz="1200" b="1" dirty="0"/>
                    </a:p>
                  </a:txBody>
                  <a:tcPr marL="68580" marR="68580" marT="34319" marB="343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8</a:t>
                      </a:r>
                      <a:endParaRPr lang="en-US" sz="1200" b="1" dirty="0"/>
                    </a:p>
                  </a:txBody>
                  <a:tcPr marL="68580" marR="68580" marT="34319" marB="343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3</a:t>
                      </a:r>
                      <a:endParaRPr lang="en-US" sz="1200" b="1" dirty="0"/>
                    </a:p>
                  </a:txBody>
                  <a:tcPr marL="68580" marR="68580" marT="34319" marB="343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1</a:t>
                      </a:r>
                      <a:endParaRPr lang="en-US" sz="1200" b="1" dirty="0"/>
                    </a:p>
                  </a:txBody>
                  <a:tcPr marL="68580" marR="68580" marT="34319" marB="343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11</a:t>
                      </a:r>
                      <a:endParaRPr lang="en-US" sz="1200" b="1" dirty="0"/>
                    </a:p>
                  </a:txBody>
                  <a:tcPr marL="68580" marR="68580" marT="34319" marB="343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13</a:t>
                      </a:r>
                      <a:endParaRPr lang="en-US" sz="1200" b="1" dirty="0"/>
                    </a:p>
                  </a:txBody>
                  <a:tcPr marL="68580" marR="68580" marT="34319" marB="343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12</a:t>
                      </a:r>
                      <a:endParaRPr lang="en-US" sz="1200" b="1" dirty="0"/>
                    </a:p>
                  </a:txBody>
                  <a:tcPr marL="68580" marR="68580" marT="34319" marB="343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7</a:t>
                      </a:r>
                      <a:endParaRPr lang="en-US" sz="1200" b="1" dirty="0"/>
                    </a:p>
                  </a:txBody>
                  <a:tcPr marL="68580" marR="68580" marT="34319" marB="343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14</a:t>
                      </a:r>
                      <a:endParaRPr lang="en-US" sz="1200" b="1" dirty="0"/>
                    </a:p>
                  </a:txBody>
                  <a:tcPr marL="68580" marR="68580" marT="34319" marB="343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6</a:t>
                      </a:r>
                      <a:endParaRPr lang="en-US" sz="1200" b="1" dirty="0"/>
                    </a:p>
                  </a:txBody>
                  <a:tcPr marL="68580" marR="68580" marT="34319" marB="343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9</a:t>
                      </a:r>
                      <a:endParaRPr lang="en-US" sz="1200" b="1" dirty="0"/>
                    </a:p>
                  </a:txBody>
                  <a:tcPr marL="68580" marR="68580" marT="34319" marB="343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10</a:t>
                      </a:r>
                      <a:endParaRPr lang="en-US" sz="1200" b="1" dirty="0"/>
                    </a:p>
                  </a:txBody>
                  <a:tcPr marL="68580" marR="68580" marT="34319" marB="343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2</a:t>
                      </a:r>
                      <a:endParaRPr lang="en-US" sz="1200" b="1" dirty="0"/>
                    </a:p>
                  </a:txBody>
                  <a:tcPr marL="68580" marR="68580" marT="34319" marB="343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5</a:t>
                      </a:r>
                      <a:endParaRPr lang="en-US" sz="1200" b="1" dirty="0"/>
                    </a:p>
                  </a:txBody>
                  <a:tcPr marL="68580" marR="68580" marT="34319" marB="343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0155">
                <a:tc>
                  <a:txBody>
                    <a:bodyPr/>
                    <a:lstStyle/>
                    <a:p>
                      <a:endParaRPr lang="en-US" sz="600" dirty="0"/>
                    </a:p>
                  </a:txBody>
                  <a:tcPr marL="68580" marR="68580" marT="34319" marB="34319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600" dirty="0" smtClean="0"/>
                        <a:t>80</a:t>
                      </a:r>
                      <a:endParaRPr lang="en-US" sz="600" dirty="0"/>
                    </a:p>
                  </a:txBody>
                  <a:tcPr marL="68580" marR="34290" marT="34319" marB="0" anchor="b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i="1" dirty="0" smtClean="0"/>
                        <a:t>15</a:t>
                      </a:r>
                      <a:endParaRPr lang="en-US" sz="600" i="1" dirty="0"/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i="1" dirty="0" smtClean="0"/>
                        <a:t>16</a:t>
                      </a:r>
                      <a:endParaRPr lang="en-US" sz="600" i="1" dirty="0"/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i="1" dirty="0" smtClean="0"/>
                        <a:t>17</a:t>
                      </a:r>
                      <a:endParaRPr lang="en-US" sz="600" i="1" dirty="0"/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i="1" dirty="0" smtClean="0"/>
                        <a:t>18</a:t>
                      </a:r>
                      <a:endParaRPr lang="en-US" sz="600" i="1" dirty="0"/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i="1" dirty="0" smtClean="0"/>
                        <a:t>19</a:t>
                      </a:r>
                      <a:endParaRPr lang="en-US" sz="600" i="1" dirty="0"/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i="1" dirty="0" smtClean="0"/>
                        <a:t>20</a:t>
                      </a:r>
                      <a:endParaRPr lang="en-US" sz="600" i="1" dirty="0"/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i="1" dirty="0" smtClean="0"/>
                        <a:t>21</a:t>
                      </a:r>
                      <a:endParaRPr lang="en-US" sz="600" i="1" dirty="0"/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i="1" dirty="0" smtClean="0"/>
                        <a:t>22</a:t>
                      </a:r>
                      <a:endParaRPr lang="en-US" sz="600" i="1" dirty="0"/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i="1" dirty="0" smtClean="0"/>
                        <a:t>23</a:t>
                      </a:r>
                      <a:endParaRPr lang="en-US" sz="600" i="1" dirty="0"/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i="1" dirty="0" smtClean="0"/>
                        <a:t>24</a:t>
                      </a:r>
                      <a:endParaRPr lang="en-US" sz="600" i="1" dirty="0"/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i="1" dirty="0" smtClean="0"/>
                        <a:t>25</a:t>
                      </a:r>
                      <a:endParaRPr lang="en-US" sz="600" i="1" dirty="0"/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i="1" dirty="0" smtClean="0"/>
                        <a:t>26</a:t>
                      </a:r>
                      <a:endParaRPr lang="en-US" sz="600" i="1" dirty="0"/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i="1" dirty="0" smtClean="0"/>
                        <a:t>27</a:t>
                      </a:r>
                      <a:endParaRPr lang="en-US" sz="600" i="1" dirty="0"/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i="1" dirty="0" smtClean="0"/>
                        <a:t>28</a:t>
                      </a:r>
                      <a:endParaRPr lang="en-US" sz="600" i="1" dirty="0"/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624" name="Table 6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2336251"/>
              </p:ext>
            </p:extLst>
          </p:nvPr>
        </p:nvGraphicFramePr>
        <p:xfrm>
          <a:off x="-69970" y="6000750"/>
          <a:ext cx="4914896" cy="81796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71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718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718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0718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0718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0718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0718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0718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07181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07181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07181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307181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307181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307181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307181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307181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160036">
                <a:tc>
                  <a:txBody>
                    <a:bodyPr/>
                    <a:lstStyle/>
                    <a:p>
                      <a:endParaRPr lang="en-US" sz="600" dirty="0"/>
                    </a:p>
                  </a:txBody>
                  <a:tcPr marL="68580" marR="68580" marT="34293" marB="34293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600" b="0" dirty="0" smtClean="0">
                          <a:solidFill>
                            <a:schemeClr val="tx1"/>
                          </a:solidFill>
                        </a:rPr>
                        <a:t>60</a:t>
                      </a:r>
                      <a:endParaRPr lang="en-US" sz="600" b="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34290" marT="0" marB="34293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u="sng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en-US" sz="600" b="0" u="sng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3" marB="342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u="sng" dirty="0" smtClean="0">
                          <a:solidFill>
                            <a:schemeClr val="tx1"/>
                          </a:solidFill>
                        </a:rPr>
                        <a:t>8</a:t>
                      </a:r>
                      <a:endParaRPr lang="en-US" sz="600" b="0" u="sng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3" marB="342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u="sng" dirty="0" smtClean="0">
                          <a:solidFill>
                            <a:schemeClr val="tx1"/>
                          </a:solidFill>
                        </a:rPr>
                        <a:t>9</a:t>
                      </a:r>
                      <a:endParaRPr lang="en-US" sz="600" b="0" u="sng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3" marB="342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u="sng" dirty="0" smtClean="0">
                          <a:solidFill>
                            <a:schemeClr val="tx1"/>
                          </a:solidFill>
                        </a:rPr>
                        <a:t>16</a:t>
                      </a:r>
                      <a:endParaRPr lang="en-US" sz="600" b="0" u="sng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3" marB="342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u="sng" dirty="0" smtClean="0">
                          <a:solidFill>
                            <a:schemeClr val="tx1"/>
                          </a:solidFill>
                        </a:rPr>
                        <a:t>17</a:t>
                      </a:r>
                      <a:endParaRPr lang="en-US" sz="600" b="0" u="sng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3" marB="342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u="sng" dirty="0" smtClean="0">
                          <a:solidFill>
                            <a:schemeClr val="tx1"/>
                          </a:solidFill>
                        </a:rPr>
                        <a:t>24</a:t>
                      </a:r>
                      <a:endParaRPr lang="en-US" sz="600" b="0" u="sng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3" marB="342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u="sng" dirty="0" smtClean="0">
                          <a:solidFill>
                            <a:schemeClr val="tx1"/>
                          </a:solidFill>
                        </a:rPr>
                        <a:t>25</a:t>
                      </a:r>
                      <a:endParaRPr lang="en-US" sz="600" b="0" u="sng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3" marB="342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u="sng" dirty="0" smtClean="0">
                          <a:solidFill>
                            <a:schemeClr val="tx1"/>
                          </a:solidFill>
                        </a:rPr>
                        <a:t>32</a:t>
                      </a:r>
                      <a:endParaRPr lang="en-US" sz="600" b="0" u="sng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3" marB="342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u="sng" dirty="0" smtClean="0">
                          <a:solidFill>
                            <a:schemeClr val="tx1"/>
                          </a:solidFill>
                        </a:rPr>
                        <a:t>33</a:t>
                      </a:r>
                      <a:endParaRPr lang="en-US" sz="600" b="0" u="sng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3" marB="342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u="sng" dirty="0" smtClean="0">
                          <a:solidFill>
                            <a:schemeClr val="tx1"/>
                          </a:solidFill>
                        </a:rPr>
                        <a:t>40</a:t>
                      </a:r>
                      <a:endParaRPr lang="en-US" sz="600" b="0" u="sng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3" marB="342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u="sng" dirty="0" smtClean="0">
                          <a:solidFill>
                            <a:schemeClr val="tx1"/>
                          </a:solidFill>
                        </a:rPr>
                        <a:t>41</a:t>
                      </a:r>
                      <a:endParaRPr lang="en-US" sz="600" b="0" u="sng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3" marB="342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u="sng" dirty="0" smtClean="0">
                          <a:solidFill>
                            <a:schemeClr val="tx1"/>
                          </a:solidFill>
                        </a:rPr>
                        <a:t>48</a:t>
                      </a:r>
                      <a:endParaRPr lang="en-US" sz="600" b="0" u="sng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3" marB="342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u="sng" dirty="0" smtClean="0">
                          <a:solidFill>
                            <a:schemeClr val="tx1"/>
                          </a:solidFill>
                        </a:rPr>
                        <a:t>49</a:t>
                      </a:r>
                      <a:endParaRPr lang="en-US" sz="600" b="0" u="sng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3" marB="342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u="sng" dirty="0" smtClean="0">
                          <a:solidFill>
                            <a:schemeClr val="tx1"/>
                          </a:solidFill>
                        </a:rPr>
                        <a:t>56</a:t>
                      </a:r>
                      <a:endParaRPr lang="en-US" sz="600" b="0" u="sng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3" marB="342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7853">
                <a:tc gridSpan="2"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Rep 1</a:t>
                      </a:r>
                      <a:endParaRPr lang="en-US" sz="800" dirty="0"/>
                    </a:p>
                  </a:txBody>
                  <a:tcPr marL="68580" marR="68580" marT="34293" marB="34293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8</a:t>
                      </a:r>
                      <a:endParaRPr lang="en-US" sz="1200" b="1" dirty="0"/>
                    </a:p>
                  </a:txBody>
                  <a:tcPr marL="68580" marR="68580" marT="34293" marB="342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2</a:t>
                      </a:r>
                      <a:endParaRPr lang="en-US" sz="1200" b="1" dirty="0"/>
                    </a:p>
                  </a:txBody>
                  <a:tcPr marL="68580" marR="68580" marT="34293" marB="342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4</a:t>
                      </a:r>
                      <a:endParaRPr lang="en-US" sz="1200" b="1" dirty="0"/>
                    </a:p>
                  </a:txBody>
                  <a:tcPr marL="68580" marR="68580" marT="34293" marB="342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6</a:t>
                      </a:r>
                      <a:endParaRPr lang="en-US" sz="1200" b="1" dirty="0"/>
                    </a:p>
                  </a:txBody>
                  <a:tcPr marL="68580" marR="68580" marT="34293" marB="342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14</a:t>
                      </a:r>
                      <a:endParaRPr lang="en-US" sz="1200" b="1" dirty="0"/>
                    </a:p>
                  </a:txBody>
                  <a:tcPr marL="68580" marR="68580" marT="34293" marB="342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9</a:t>
                      </a:r>
                      <a:endParaRPr lang="en-US" sz="1200" b="1" dirty="0"/>
                    </a:p>
                  </a:txBody>
                  <a:tcPr marL="68580" marR="68580" marT="34293" marB="342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10</a:t>
                      </a:r>
                      <a:endParaRPr lang="en-US" sz="1200" b="1" dirty="0"/>
                    </a:p>
                  </a:txBody>
                  <a:tcPr marL="68580" marR="68580" marT="34293" marB="342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5</a:t>
                      </a:r>
                      <a:endParaRPr lang="en-US" sz="1200" b="1" dirty="0"/>
                    </a:p>
                  </a:txBody>
                  <a:tcPr marL="68580" marR="68580" marT="34293" marB="342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7</a:t>
                      </a:r>
                      <a:endParaRPr lang="en-US" sz="1200" b="1" dirty="0"/>
                    </a:p>
                  </a:txBody>
                  <a:tcPr marL="68580" marR="68580" marT="34293" marB="342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12</a:t>
                      </a:r>
                      <a:endParaRPr lang="en-US" sz="1200" b="1" dirty="0"/>
                    </a:p>
                  </a:txBody>
                  <a:tcPr marL="68580" marR="68580" marT="34293" marB="342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1</a:t>
                      </a:r>
                      <a:endParaRPr lang="en-US" sz="1200" b="1" dirty="0"/>
                    </a:p>
                  </a:txBody>
                  <a:tcPr marL="68580" marR="68580" marT="34293" marB="342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3</a:t>
                      </a:r>
                      <a:endParaRPr lang="en-US" sz="1200" b="1" dirty="0"/>
                    </a:p>
                  </a:txBody>
                  <a:tcPr marL="68580" marR="68580" marT="34293" marB="342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13</a:t>
                      </a:r>
                      <a:endParaRPr lang="en-US" sz="1200" b="1" dirty="0"/>
                    </a:p>
                  </a:txBody>
                  <a:tcPr marL="68580" marR="68580" marT="34293" marB="342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11</a:t>
                      </a:r>
                      <a:endParaRPr lang="en-US" sz="1200" b="1" dirty="0"/>
                    </a:p>
                  </a:txBody>
                  <a:tcPr marL="68580" marR="68580" marT="34293" marB="342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0036">
                <a:tc>
                  <a:txBody>
                    <a:bodyPr/>
                    <a:lstStyle/>
                    <a:p>
                      <a:endParaRPr lang="en-US" sz="600" dirty="0"/>
                    </a:p>
                  </a:txBody>
                  <a:tcPr marL="68580" marR="68580" marT="34293" marB="34293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600" dirty="0"/>
                    </a:p>
                  </a:txBody>
                  <a:tcPr marL="68580" marR="0" marT="34293" marB="34293" anchor="b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i="1" dirty="0" smtClean="0"/>
                        <a:t>1</a:t>
                      </a:r>
                      <a:endParaRPr lang="en-US" sz="600" i="1" dirty="0"/>
                    </a:p>
                  </a:txBody>
                  <a:tcPr marL="68580" marR="68580" marT="34293" marB="342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i="1" dirty="0" smtClean="0"/>
                        <a:t>2</a:t>
                      </a:r>
                      <a:endParaRPr lang="en-US" sz="600" i="1" dirty="0"/>
                    </a:p>
                  </a:txBody>
                  <a:tcPr marL="68580" marR="68580" marT="34293" marB="342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i="1" dirty="0" smtClean="0"/>
                        <a:t>3</a:t>
                      </a:r>
                      <a:endParaRPr lang="en-US" sz="600" i="1" dirty="0"/>
                    </a:p>
                  </a:txBody>
                  <a:tcPr marL="68580" marR="68580" marT="34293" marB="342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i="1" dirty="0" smtClean="0"/>
                        <a:t>4</a:t>
                      </a:r>
                      <a:endParaRPr lang="en-US" sz="600" i="1" dirty="0"/>
                    </a:p>
                  </a:txBody>
                  <a:tcPr marL="68580" marR="68580" marT="34293" marB="342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i="1" dirty="0" smtClean="0"/>
                        <a:t>5</a:t>
                      </a:r>
                      <a:endParaRPr lang="en-US" sz="600" i="1" dirty="0"/>
                    </a:p>
                  </a:txBody>
                  <a:tcPr marL="68580" marR="68580" marT="34293" marB="342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i="1" dirty="0" smtClean="0"/>
                        <a:t>6</a:t>
                      </a:r>
                      <a:endParaRPr lang="en-US" sz="600" i="1" dirty="0"/>
                    </a:p>
                  </a:txBody>
                  <a:tcPr marL="68580" marR="68580" marT="34293" marB="342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i="1" dirty="0" smtClean="0"/>
                        <a:t>7</a:t>
                      </a:r>
                      <a:endParaRPr lang="en-US" sz="600" i="1" dirty="0"/>
                    </a:p>
                  </a:txBody>
                  <a:tcPr marL="68580" marR="68580" marT="34293" marB="342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i="1" dirty="0" smtClean="0"/>
                        <a:t>8</a:t>
                      </a:r>
                      <a:endParaRPr lang="en-US" sz="600" i="1" dirty="0"/>
                    </a:p>
                  </a:txBody>
                  <a:tcPr marL="68580" marR="68580" marT="34293" marB="342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i="1" dirty="0" smtClean="0"/>
                        <a:t>9</a:t>
                      </a:r>
                      <a:endParaRPr lang="en-US" sz="600" i="1" dirty="0"/>
                    </a:p>
                  </a:txBody>
                  <a:tcPr marL="68580" marR="68580" marT="34293" marB="342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i="1" dirty="0" smtClean="0"/>
                        <a:t>10</a:t>
                      </a:r>
                      <a:endParaRPr lang="en-US" sz="600" i="1" dirty="0"/>
                    </a:p>
                  </a:txBody>
                  <a:tcPr marL="68580" marR="68580" marT="34293" marB="342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i="1" dirty="0" smtClean="0"/>
                        <a:t>11</a:t>
                      </a:r>
                      <a:endParaRPr lang="en-US" sz="600" i="1" dirty="0"/>
                    </a:p>
                  </a:txBody>
                  <a:tcPr marL="68580" marR="68580" marT="34293" marB="342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i="1" dirty="0" smtClean="0"/>
                        <a:t>12</a:t>
                      </a:r>
                      <a:endParaRPr lang="en-US" sz="600" i="1" dirty="0"/>
                    </a:p>
                  </a:txBody>
                  <a:tcPr marL="68580" marR="68580" marT="34293" marB="342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i="1" dirty="0" smtClean="0"/>
                        <a:t>13</a:t>
                      </a:r>
                      <a:endParaRPr lang="en-US" sz="600" i="1" dirty="0"/>
                    </a:p>
                  </a:txBody>
                  <a:tcPr marL="68580" marR="68580" marT="34293" marB="342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i="1" dirty="0" smtClean="0"/>
                        <a:t>14</a:t>
                      </a:r>
                      <a:endParaRPr lang="en-US" sz="600" i="1" dirty="0"/>
                    </a:p>
                  </a:txBody>
                  <a:tcPr marL="68580" marR="68580" marT="34293" marB="342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0036">
                <a:tc>
                  <a:txBody>
                    <a:bodyPr/>
                    <a:lstStyle/>
                    <a:p>
                      <a:endParaRPr lang="en-US" sz="600" dirty="0"/>
                    </a:p>
                  </a:txBody>
                  <a:tcPr marL="68580" marR="68580" marT="34293" marB="34293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600" dirty="0" smtClean="0"/>
                        <a:t>0</a:t>
                      </a:r>
                      <a:endParaRPr lang="en-US" sz="600" dirty="0"/>
                    </a:p>
                  </a:txBody>
                  <a:tcPr marL="68580" marR="0" marT="34293" marB="34293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600" i="1" dirty="0" smtClean="0"/>
                        <a:t>16</a:t>
                      </a:r>
                      <a:endParaRPr lang="en-US" sz="600" i="1" dirty="0"/>
                    </a:p>
                  </a:txBody>
                  <a:tcPr marL="68580" marR="0" marT="34293" marB="3429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600" i="1" dirty="0" smtClean="0"/>
                        <a:t>32</a:t>
                      </a:r>
                      <a:endParaRPr lang="en-US" sz="600" i="1" dirty="0"/>
                    </a:p>
                  </a:txBody>
                  <a:tcPr marL="68580" marR="0" marT="34293" marB="3429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600" i="1" dirty="0" smtClean="0"/>
                        <a:t>48</a:t>
                      </a:r>
                      <a:endParaRPr lang="en-US" sz="600" i="1" dirty="0"/>
                    </a:p>
                  </a:txBody>
                  <a:tcPr marL="68580" marR="0" marT="34293" marB="3429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600" i="1" dirty="0" smtClean="0"/>
                        <a:t>64</a:t>
                      </a:r>
                      <a:endParaRPr lang="en-US" sz="600" i="1" dirty="0"/>
                    </a:p>
                  </a:txBody>
                  <a:tcPr marL="68580" marR="0" marT="34293" marB="3429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600" i="1" dirty="0" smtClean="0"/>
                        <a:t>80</a:t>
                      </a:r>
                      <a:endParaRPr lang="en-US" sz="600" i="1" dirty="0"/>
                    </a:p>
                  </a:txBody>
                  <a:tcPr marL="68580" marR="0" marT="34293" marB="3429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600" i="1" dirty="0" smtClean="0"/>
                        <a:t>96</a:t>
                      </a:r>
                      <a:endParaRPr lang="en-US" sz="600" i="1" dirty="0"/>
                    </a:p>
                  </a:txBody>
                  <a:tcPr marL="68580" marR="0" marT="34293" marB="3429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600" i="1" dirty="0" smtClean="0"/>
                        <a:t>112</a:t>
                      </a:r>
                      <a:endParaRPr lang="en-US" sz="600" i="1" dirty="0"/>
                    </a:p>
                  </a:txBody>
                  <a:tcPr marL="68580" marR="0" marT="34293" marB="3429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600" i="1" dirty="0" smtClean="0"/>
                        <a:t>128</a:t>
                      </a:r>
                      <a:endParaRPr lang="en-US" sz="600" i="1" dirty="0"/>
                    </a:p>
                  </a:txBody>
                  <a:tcPr marL="68580" marR="0" marT="34293" marB="3429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600" i="1" dirty="0" smtClean="0"/>
                        <a:t>144</a:t>
                      </a:r>
                      <a:endParaRPr lang="en-US" sz="600" i="1" dirty="0"/>
                    </a:p>
                  </a:txBody>
                  <a:tcPr marL="68580" marR="0" marT="34293" marB="3429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600" i="1" dirty="0" smtClean="0"/>
                        <a:t>160</a:t>
                      </a:r>
                      <a:endParaRPr lang="en-US" sz="600" i="1" dirty="0"/>
                    </a:p>
                  </a:txBody>
                  <a:tcPr marL="68580" marR="0" marT="34293" marB="3429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600" i="1" dirty="0" smtClean="0"/>
                        <a:t>176</a:t>
                      </a:r>
                      <a:endParaRPr lang="en-US" sz="600" i="1" dirty="0"/>
                    </a:p>
                  </a:txBody>
                  <a:tcPr marL="68580" marR="0" marT="34293" marB="3429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600" i="1" dirty="0" smtClean="0"/>
                        <a:t>192</a:t>
                      </a:r>
                      <a:endParaRPr lang="en-US" sz="600" i="1" dirty="0"/>
                    </a:p>
                  </a:txBody>
                  <a:tcPr marL="68580" marR="0" marT="34293" marB="3429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600" i="1" dirty="0" smtClean="0"/>
                        <a:t>208</a:t>
                      </a:r>
                      <a:endParaRPr lang="en-US" sz="600" i="1" dirty="0"/>
                    </a:p>
                  </a:txBody>
                  <a:tcPr marL="68580" marR="0" marT="34293" marB="3429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600" i="1" dirty="0" smtClean="0"/>
                        <a:t>224</a:t>
                      </a:r>
                      <a:endParaRPr lang="en-US" sz="600" i="1" dirty="0"/>
                    </a:p>
                  </a:txBody>
                  <a:tcPr marL="68580" marR="0" marT="34293" marB="3429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411" name="Text Box 932"/>
          <p:cNvSpPr txBox="1">
            <a:spLocks noChangeArrowheads="1"/>
          </p:cNvSpPr>
          <p:nvPr/>
        </p:nvSpPr>
        <p:spPr bwMode="auto">
          <a:xfrm>
            <a:off x="158630" y="3200400"/>
            <a:ext cx="19431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600" u="sng"/>
              <a:t>1</a:t>
            </a:r>
            <a:r>
              <a:rPr lang="en-US" altLang="en-US" sz="600"/>
              <a:t>, </a:t>
            </a:r>
            <a:r>
              <a:rPr lang="en-US" altLang="en-US" sz="600" u="sng"/>
              <a:t>2</a:t>
            </a:r>
            <a:r>
              <a:rPr lang="en-US" altLang="en-US" sz="600"/>
              <a:t> – Harvest Sequence Number</a:t>
            </a:r>
            <a:endParaRPr lang="en-US" altLang="en-US" sz="600" u="sng"/>
          </a:p>
          <a:p>
            <a:pPr eaLnBrk="1" hangingPunct="1"/>
            <a:r>
              <a:rPr lang="en-US" altLang="en-US" sz="1200" b="1"/>
              <a:t>1, 2 – Treatment Number</a:t>
            </a:r>
          </a:p>
          <a:p>
            <a:pPr eaLnBrk="1" hangingPunct="1"/>
            <a:r>
              <a:rPr lang="en-US" altLang="en-US" sz="600" i="1"/>
              <a:t>1 , 2 – Soil Sample Sequence Number</a:t>
            </a:r>
          </a:p>
        </p:txBody>
      </p:sp>
      <p:sp>
        <p:nvSpPr>
          <p:cNvPr id="2412" name="Text Box 932"/>
          <p:cNvSpPr txBox="1">
            <a:spLocks noChangeArrowheads="1"/>
          </p:cNvSpPr>
          <p:nvPr/>
        </p:nvSpPr>
        <p:spPr bwMode="auto">
          <a:xfrm>
            <a:off x="158630" y="2228850"/>
            <a:ext cx="194310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628650" indent="-6286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600"/>
              <a:t>OBJECTIVE: To study fertilizer nitrogen, phosphorus, and potassium in winter wheat.  In recent years, this study has also been used to develop yield potential models and yield predictions through sensor based technologies.</a:t>
            </a:r>
            <a:endParaRPr lang="en-US" altLang="en-US" sz="600" i="1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11446" y="3200400"/>
            <a:ext cx="6432555" cy="3618312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4957011" y="628650"/>
            <a:ext cx="3597442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Grant silt loam (fine-silty, mixed, </a:t>
            </a:r>
            <a:r>
              <a:rPr lang="en-US" sz="1400" dirty="0" err="1" smtClean="0"/>
              <a:t>superactive</a:t>
            </a:r>
            <a:r>
              <a:rPr lang="en-US" sz="1400" dirty="0" smtClean="0"/>
              <a:t>, thermic, </a:t>
            </a:r>
            <a:r>
              <a:rPr lang="en-US" sz="1400" dirty="0" err="1" smtClean="0"/>
              <a:t>Udic</a:t>
            </a:r>
            <a:r>
              <a:rPr lang="en-US" sz="1400" dirty="0" smtClean="0"/>
              <a:t> </a:t>
            </a:r>
            <a:r>
              <a:rPr lang="en-US" sz="1400" dirty="0" err="1" smtClean="0"/>
              <a:t>Argiustoll</a:t>
            </a:r>
            <a:endParaRPr lang="en-US" sz="1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8078" y="1316832"/>
            <a:ext cx="1476375" cy="1476375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7879455" y="5995254"/>
            <a:ext cx="11460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1970</a:t>
            </a:r>
            <a:endParaRPr lang="en-US" sz="2800" b="1" dirty="0">
              <a:solidFill>
                <a:schemeClr val="bg1"/>
              </a:solidFill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59733" y="5910098"/>
            <a:ext cx="919722" cy="621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657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4"/>
            <a:ext cx="9144000" cy="684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17231" y="135098"/>
            <a:ext cx="7584829" cy="3785652"/>
          </a:xfrm>
          <a:prstGeom prst="rect">
            <a:avLst/>
          </a:prstGeom>
          <a:solidFill>
            <a:schemeClr val="accent3">
              <a:lumMod val="60000"/>
              <a:lumOff val="40000"/>
              <a:alpha val="59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u="sng" dirty="0" smtClean="0"/>
              <a:t>Planter Chronology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1985, CIMMYT </a:t>
            </a:r>
          </a:p>
          <a:p>
            <a:r>
              <a:rPr lang="en-US" sz="2400" dirty="0" smtClean="0"/>
              <a:t>1987, Regional Agronomist Central America</a:t>
            </a:r>
          </a:p>
          <a:p>
            <a:r>
              <a:rPr lang="en-US" sz="2400" dirty="0" smtClean="0"/>
              <a:t>1991, Faculty OSU</a:t>
            </a:r>
          </a:p>
          <a:p>
            <a:r>
              <a:rPr lang="en-US" sz="2400" dirty="0" smtClean="0"/>
              <a:t>1999, FP  - Hand Planter work</a:t>
            </a:r>
          </a:p>
          <a:p>
            <a:r>
              <a:rPr lang="en-US" sz="2400" dirty="0" smtClean="0"/>
              <a:t>2000, Working prototype</a:t>
            </a:r>
          </a:p>
          <a:p>
            <a:r>
              <a:rPr lang="en-US" sz="2400" dirty="0" smtClean="0"/>
              <a:t>2013, MS, Aula, Omara</a:t>
            </a:r>
          </a:p>
          <a:p>
            <a:r>
              <a:rPr lang="en-US" sz="2400" dirty="0" smtClean="0"/>
              <a:t>2019, Planter redesign, Rotary Grant / Importance</a:t>
            </a:r>
          </a:p>
          <a:p>
            <a:endParaRPr lang="en-US" sz="2400" dirty="0"/>
          </a:p>
          <a:p>
            <a:r>
              <a:rPr lang="en-US" sz="2400" dirty="0" smtClean="0"/>
              <a:t>32 years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35264" y="2646242"/>
            <a:ext cx="876397" cy="81562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6048375" y="3645877"/>
            <a:ext cx="2708763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Rotary Contributions </a:t>
            </a:r>
            <a:br>
              <a:rPr lang="en-US" sz="2000" dirty="0" smtClean="0"/>
            </a:br>
            <a:r>
              <a:rPr lang="en-US" sz="2000" dirty="0" smtClean="0"/>
              <a:t>(OK, NE, Uganda)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149970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123560</TotalTime>
  <Words>1025</Words>
  <Application>Microsoft Office PowerPoint</Application>
  <PresentationFormat>Letter Paper (8.5x11 in)</PresentationFormat>
  <Paragraphs>454</Paragraphs>
  <Slides>30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7" baseType="lpstr">
      <vt:lpstr>Arial</vt:lpstr>
      <vt:lpstr>Calibri</vt:lpstr>
      <vt:lpstr>Calibri Light</vt:lpstr>
      <vt:lpstr>Tahoma</vt:lpstr>
      <vt:lpstr>Times New Roman</vt:lpstr>
      <vt:lpstr>Verdana</vt:lpstr>
      <vt:lpstr>Office Theme</vt:lpstr>
      <vt:lpstr>Origin, Development and Delivery of the OSU Hand Planter  July 11, 2019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Magruder Plots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Homogeneity of plant stands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Oklahoma State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Agronomy Farm</dc:creator>
  <cp:lastModifiedBy>william raun</cp:lastModifiedBy>
  <cp:revision>1509</cp:revision>
  <cp:lastPrinted>1999-04-28T13:51:21Z</cp:lastPrinted>
  <dcterms:created xsi:type="dcterms:W3CDTF">1998-02-02T17:19:48Z</dcterms:created>
  <dcterms:modified xsi:type="dcterms:W3CDTF">2019-07-11T19:16:11Z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emplateType">
    <vt:i4>1</vt:i4>
  </property>
  <property fmtid="{D5CDD505-2E9C-101B-9397-08002B2CF9AE}" pid="3" name="GraphicType">
    <vt:i4>1</vt:i4>
  </property>
  <property fmtid="{D5CDD505-2E9C-101B-9397-08002B2CF9AE}" pid="4" name="Compression">
    <vt:i4>100</vt:i4>
  </property>
  <property fmtid="{D5CDD505-2E9C-101B-9397-08002B2CF9AE}" pid="5" name="ScreenSize">
    <vt:i4>2</vt:i4>
  </property>
  <property fmtid="{D5CDD505-2E9C-101B-9397-08002B2CF9AE}" pid="6" name="ScreenUsage">
    <vt:i4>1</vt:i4>
  </property>
  <property fmtid="{D5CDD505-2E9C-101B-9397-08002B2CF9AE}" pid="7" name="MailAddress">
    <vt:lpwstr>wrr@agr.okstate.edu</vt:lpwstr>
  </property>
  <property fmtid="{D5CDD505-2E9C-101B-9397-08002B2CF9AE}" pid="8" name="HomePage">
    <vt:lpwstr>nitrogen_use</vt:lpwstr>
  </property>
  <property fmtid="{D5CDD505-2E9C-101B-9397-08002B2CF9AE}" pid="9" name="Other">
    <vt:lpwstr/>
  </property>
  <property fmtid="{D5CDD505-2E9C-101B-9397-08002B2CF9AE}" pid="10" name="DownloadOriginal">
    <vt:bool>false</vt:bool>
  </property>
  <property fmtid="{D5CDD505-2E9C-101B-9397-08002B2CF9AE}" pid="11" name="DownloadIEButton">
    <vt:bool>false</vt:bool>
  </property>
  <property fmtid="{D5CDD505-2E9C-101B-9397-08002B2CF9AE}" pid="12" name="UseBrowserColor">
    <vt:bool>true</vt:bool>
  </property>
  <property fmtid="{D5CDD505-2E9C-101B-9397-08002B2CF9AE}" pid="13" name="BackColor">
    <vt:i4>15132390</vt:i4>
  </property>
  <property fmtid="{D5CDD505-2E9C-101B-9397-08002B2CF9AE}" pid="14" name="TextColor">
    <vt:i4>0</vt:i4>
  </property>
  <property fmtid="{D5CDD505-2E9C-101B-9397-08002B2CF9AE}" pid="15" name="LinkColor">
    <vt:i4>16711782</vt:i4>
  </property>
  <property fmtid="{D5CDD505-2E9C-101B-9397-08002B2CF9AE}" pid="16" name="VisitedColor">
    <vt:i4>10040268</vt:i4>
  </property>
  <property fmtid="{D5CDD505-2E9C-101B-9397-08002B2CF9AE}" pid="17" name="TransparentButton">
    <vt:i4>0</vt:i4>
  </property>
  <property fmtid="{D5CDD505-2E9C-101B-9397-08002B2CF9AE}" pid="18" name="ButtonType">
    <vt:i4>2</vt:i4>
  </property>
  <property fmtid="{D5CDD505-2E9C-101B-9397-08002B2CF9AE}" pid="19" name="ShowNotes">
    <vt:bool>false</vt:bool>
  </property>
  <property fmtid="{D5CDD505-2E9C-101B-9397-08002B2CF9AE}" pid="20" name="NavBtnPos">
    <vt:i4>1</vt:i4>
  </property>
  <property fmtid="{D5CDD505-2E9C-101B-9397-08002B2CF9AE}" pid="21" name="OutputDir">
    <vt:lpwstr>C:\NUE\NUE Web Page</vt:lpwstr>
  </property>
</Properties>
</file>