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61" r:id="rId1"/>
  </p:sldMasterIdLst>
  <p:notesMasterIdLst>
    <p:notesMasterId r:id="rId32"/>
  </p:notesMasterIdLst>
  <p:sldIdLst>
    <p:sldId id="256" r:id="rId2"/>
    <p:sldId id="293" r:id="rId3"/>
    <p:sldId id="294" r:id="rId4"/>
    <p:sldId id="295" r:id="rId5"/>
    <p:sldId id="257" r:id="rId6"/>
    <p:sldId id="284" r:id="rId7"/>
    <p:sldId id="310" r:id="rId8"/>
    <p:sldId id="259" r:id="rId9"/>
    <p:sldId id="285" r:id="rId10"/>
    <p:sldId id="298" r:id="rId11"/>
    <p:sldId id="302" r:id="rId12"/>
    <p:sldId id="306" r:id="rId13"/>
    <p:sldId id="307" r:id="rId14"/>
    <p:sldId id="313" r:id="rId15"/>
    <p:sldId id="312" r:id="rId16"/>
    <p:sldId id="314" r:id="rId17"/>
    <p:sldId id="304" r:id="rId18"/>
    <p:sldId id="305" r:id="rId19"/>
    <p:sldId id="300" r:id="rId20"/>
    <p:sldId id="296" r:id="rId21"/>
    <p:sldId id="309" r:id="rId22"/>
    <p:sldId id="269" r:id="rId23"/>
    <p:sldId id="297" r:id="rId24"/>
    <p:sldId id="289" r:id="rId25"/>
    <p:sldId id="290" r:id="rId26"/>
    <p:sldId id="308" r:id="rId27"/>
    <p:sldId id="291" r:id="rId28"/>
    <p:sldId id="266" r:id="rId29"/>
    <p:sldId id="311" r:id="rId30"/>
    <p:sldId id="292" r:id="rId31"/>
  </p:sldIdLst>
  <p:sldSz cx="6858000" cy="5143500"/>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C1DF9F-A5BA-4F50-9DA8-B6C8E0EF71EA}">
  <a:tblStyle styleId="{D7C1DF9F-A5BA-4F50-9DA8-B6C8E0EF71E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24" d="100"/>
          <a:sy n="124" d="100"/>
        </p:scale>
        <p:origin x="28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OSU\LT\222\E222_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37313189610157"/>
          <c:y val="4.056546800616382E-2"/>
          <c:w val="0.78513390603446476"/>
          <c:h val="0.76357839573198782"/>
        </c:manualLayout>
      </c:layout>
      <c:scatterChart>
        <c:scatterStyle val="lineMarker"/>
        <c:varyColors val="0"/>
        <c:ser>
          <c:idx val="0"/>
          <c:order val="0"/>
          <c:tx>
            <c:strRef>
              <c:f>'Trt means + NUE'!$K$56</c:f>
              <c:strCache>
                <c:ptCount val="1"/>
                <c:pt idx="0">
                  <c:v>1970-2018</c:v>
                </c:pt>
              </c:strCache>
            </c:strRef>
          </c:tx>
          <c:spPr>
            <a:ln w="28575" cap="rnd">
              <a:noFill/>
              <a:round/>
            </a:ln>
            <a:effectLst/>
          </c:spPr>
          <c:marker>
            <c:symbol val="circle"/>
            <c:size val="5"/>
            <c:spPr>
              <a:solidFill>
                <a:schemeClr val="accent1"/>
              </a:solidFill>
              <a:ln w="9525">
                <a:solidFill>
                  <a:schemeClr val="accent1"/>
                </a:solidFill>
              </a:ln>
              <a:effectLst/>
            </c:spPr>
          </c:marker>
          <c:xVal>
            <c:numRef>
              <c:f>'Trt means + NUE'!$G$2:$J$2</c:f>
              <c:numCache>
                <c:formatCode>General</c:formatCode>
                <c:ptCount val="4"/>
                <c:pt idx="0">
                  <c:v>0</c:v>
                </c:pt>
                <c:pt idx="1">
                  <c:v>40</c:v>
                </c:pt>
                <c:pt idx="2">
                  <c:v>80</c:v>
                </c:pt>
                <c:pt idx="3">
                  <c:v>120</c:v>
                </c:pt>
              </c:numCache>
            </c:numRef>
          </c:xVal>
          <c:yVal>
            <c:numRef>
              <c:f>'Trt means + NUE'!$G$56:$J$56</c:f>
              <c:numCache>
                <c:formatCode>General</c:formatCode>
                <c:ptCount val="4"/>
                <c:pt idx="0">
                  <c:v>19.694569991489359</c:v>
                </c:pt>
                <c:pt idx="1">
                  <c:v>25.306412297872331</c:v>
                </c:pt>
                <c:pt idx="2">
                  <c:v>28.871899934042553</c:v>
                </c:pt>
                <c:pt idx="3">
                  <c:v>30.836790804255305</c:v>
                </c:pt>
              </c:numCache>
            </c:numRef>
          </c:yVal>
          <c:smooth val="0"/>
          <c:extLst>
            <c:ext xmlns:c16="http://schemas.microsoft.com/office/drawing/2014/chart" uri="{C3380CC4-5D6E-409C-BE32-E72D297353CC}">
              <c16:uniqueId val="{00000000-CD5F-4B78-AEB8-745BDD343458}"/>
            </c:ext>
          </c:extLst>
        </c:ser>
        <c:ser>
          <c:idx val="1"/>
          <c:order val="1"/>
          <c:tx>
            <c:strRef>
              <c:f>'Trt means + NUE'!$F$54</c:f>
              <c:strCache>
                <c:ptCount val="1"/>
                <c:pt idx="0">
                  <c:v>2017</c:v>
                </c:pt>
              </c:strCache>
            </c:strRef>
          </c:tx>
          <c:spPr>
            <a:ln w="25400" cap="rnd">
              <a:noFill/>
              <a:round/>
            </a:ln>
            <a:effectLst/>
          </c:spPr>
          <c:marker>
            <c:symbol val="circle"/>
            <c:size val="5"/>
            <c:spPr>
              <a:solidFill>
                <a:schemeClr val="accent2"/>
              </a:solidFill>
              <a:ln w="9525">
                <a:solidFill>
                  <a:schemeClr val="accent2"/>
                </a:solidFill>
              </a:ln>
              <a:effectLst/>
            </c:spPr>
          </c:marker>
          <c:xVal>
            <c:numRef>
              <c:f>'Trt means + NUE'!$G$2:$J$2</c:f>
              <c:numCache>
                <c:formatCode>General</c:formatCode>
                <c:ptCount val="4"/>
                <c:pt idx="0">
                  <c:v>0</c:v>
                </c:pt>
                <c:pt idx="1">
                  <c:v>40</c:v>
                </c:pt>
                <c:pt idx="2">
                  <c:v>80</c:v>
                </c:pt>
                <c:pt idx="3">
                  <c:v>120</c:v>
                </c:pt>
              </c:numCache>
            </c:numRef>
          </c:xVal>
          <c:yVal>
            <c:numRef>
              <c:f>'Trt means + NUE'!$G$54:$J$54</c:f>
              <c:numCache>
                <c:formatCode>General</c:formatCode>
                <c:ptCount val="4"/>
                <c:pt idx="0">
                  <c:v>21.655000000000001</c:v>
                </c:pt>
                <c:pt idx="1">
                  <c:v>30.28</c:v>
                </c:pt>
                <c:pt idx="2">
                  <c:v>41.515000000000001</c:v>
                </c:pt>
                <c:pt idx="3">
                  <c:v>50.3825</c:v>
                </c:pt>
              </c:numCache>
            </c:numRef>
          </c:yVal>
          <c:smooth val="0"/>
          <c:extLst>
            <c:ext xmlns:c16="http://schemas.microsoft.com/office/drawing/2014/chart" uri="{C3380CC4-5D6E-409C-BE32-E72D297353CC}">
              <c16:uniqueId val="{00000001-CD5F-4B78-AEB8-745BDD343458}"/>
            </c:ext>
          </c:extLst>
        </c:ser>
        <c:dLbls>
          <c:showLegendKey val="0"/>
          <c:showVal val="0"/>
          <c:showCatName val="0"/>
          <c:showSerName val="0"/>
          <c:showPercent val="0"/>
          <c:showBubbleSize val="0"/>
        </c:dLbls>
        <c:axId val="377014240"/>
        <c:axId val="377014656"/>
      </c:scatterChart>
      <c:valAx>
        <c:axId val="3770142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Nitrogen Rate, lb/ac</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77014656"/>
        <c:crosses val="autoZero"/>
        <c:crossBetween val="midCat"/>
      </c:valAx>
      <c:valAx>
        <c:axId val="377014656"/>
        <c:scaling>
          <c:orientation val="minMax"/>
          <c:max val="6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Grain yield, bu/ac</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77014240"/>
        <c:crosses val="autoZero"/>
        <c:crossBetween val="midCat"/>
      </c:valAx>
      <c:spPr>
        <a:noFill/>
        <a:ln>
          <a:noFill/>
        </a:ln>
        <a:effectLst/>
      </c:spPr>
    </c:plotArea>
    <c:legend>
      <c:legendPos val="r"/>
      <c:layout>
        <c:manualLayout>
          <c:xMode val="edge"/>
          <c:yMode val="edge"/>
          <c:x val="0.16833898275278403"/>
          <c:y val="0.15558969063293318"/>
          <c:w val="0.33982880280668432"/>
          <c:h val="0.1562510936132983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accent3">
        <a:lumMod val="20000"/>
        <a:lumOff val="80000"/>
      </a:schemeClr>
    </a:solid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Google Shape;3;n"/>
          <p:cNvSpPr>
            <a:spLocks noGrp="1" noRot="1" noChangeAspect="1"/>
          </p:cNvSpPr>
          <p:nvPr>
            <p:ph type="sldImg" idx="2"/>
          </p:nvPr>
        </p:nvSpPr>
        <p:spPr bwMode="auto">
          <a:xfrm>
            <a:off x="1143000" y="685800"/>
            <a:ext cx="4572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9219" name="Google Shape;4;n"/>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57;g35f391192_00:notes"/>
          <p:cNvSpPr>
            <a:spLocks noGrp="1" noRot="1" noChangeAspect="1" noTextEdit="1"/>
          </p:cNvSpPr>
          <p:nvPr>
            <p:ph type="sldImg" idx="2"/>
          </p:nvPr>
        </p:nvSpPr>
        <p:spPr>
          <a:noFill/>
          <a:ln>
            <a:headEnd/>
            <a:tailEnd/>
          </a:ln>
        </p:spPr>
      </p:sp>
      <p:sp>
        <p:nvSpPr>
          <p:cNvPr id="11267" name="Google Shape;58;g35f391192_00:notes"/>
          <p:cNvSpPr txBox="1">
            <a:spLocks noGrp="1"/>
          </p:cNvSpPr>
          <p:nvPr>
            <p:ph type="body" idx="1"/>
          </p:nvPr>
        </p:nvSpPr>
        <p:spPr>
          <a:ln/>
        </p:spPr>
        <p:txBody>
          <a:bodyPr/>
          <a:lstStyle/>
          <a:p>
            <a:pPr marL="0" indent="0" eaLnBrk="1" hangingPunct="1">
              <a:buSzPts val="14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a:miter lim="800000"/>
            <a:headEnd/>
            <a:tailEnd/>
          </a:ln>
        </p:spPr>
      </p:sp>
      <p:sp>
        <p:nvSpPr>
          <p:cNvPr id="14339" name="Notes Placeholder 2"/>
          <p:cNvSpPr txBox="1">
            <a:spLocks noGrp="1"/>
          </p:cNvSpPr>
          <p:nvPr>
            <p:ph type="body" idx="1"/>
          </p:nvPr>
        </p:nvSpPr>
        <p:spPr>
          <a:ln/>
        </p:spPr>
        <p:txBody>
          <a:bodyPr/>
          <a:lstStyle/>
          <a:p>
            <a:pPr eaLnBrk="1" hangingPunct="1">
              <a:buSzPts val="14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
        <p:nvSpPr>
          <p:cNvPr id="14340"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9E111055-5F39-475A-AA8C-05F044474E4E}" type="slidenum">
              <a:rPr lang="en-US" altLang="en-US">
                <a:solidFill>
                  <a:schemeClr val="tx1"/>
                </a:solidFill>
              </a:rPr>
              <a:pPr eaLnBrk="1" hangingPunct="1"/>
              <a:t>3</a:t>
            </a:fld>
            <a:endParaRPr lang="en-US" altLang="en-US">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a:miter lim="800000"/>
            <a:headEnd/>
            <a:tailEnd/>
          </a:ln>
        </p:spPr>
      </p:sp>
      <p:sp>
        <p:nvSpPr>
          <p:cNvPr id="16387" name="Notes Placeholder 2"/>
          <p:cNvSpPr txBox="1">
            <a:spLocks noGrp="1"/>
          </p:cNvSpPr>
          <p:nvPr>
            <p:ph type="body" idx="1"/>
          </p:nvPr>
        </p:nvSpPr>
        <p:spPr>
          <a:ln/>
        </p:spPr>
        <p:txBody>
          <a:bodyPr/>
          <a:lstStyle/>
          <a:p>
            <a:pPr eaLnBrk="1" hangingPunct="1">
              <a:buSzPts val="14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
        <p:nvSpPr>
          <p:cNvPr id="16388"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D19AC0A8-DDE2-426B-B824-2C8BB8C39095}" type="slidenum">
              <a:rPr lang="en-US" altLang="en-US">
                <a:solidFill>
                  <a:schemeClr val="tx1"/>
                </a:solidFill>
              </a:rPr>
              <a:pPr eaLnBrk="1" hangingPunct="1"/>
              <a:t>4</a:t>
            </a:fld>
            <a:endParaRPr lang="en-US" altLang="en-US">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Google Shape;62;g3606f1c2d_30:notes"/>
          <p:cNvSpPr>
            <a:spLocks noGrp="1" noRot="1" noChangeAspect="1" noTextEdit="1"/>
          </p:cNvSpPr>
          <p:nvPr>
            <p:ph type="sldImg" idx="2"/>
          </p:nvPr>
        </p:nvSpPr>
        <p:spPr>
          <a:noFill/>
          <a:ln>
            <a:headEnd/>
            <a:tailEnd/>
          </a:ln>
        </p:spPr>
      </p:sp>
      <p:sp>
        <p:nvSpPr>
          <p:cNvPr id="18435" name="Google Shape;63;g3606f1c2d_30:notes"/>
          <p:cNvSpPr txBox="1">
            <a:spLocks noGrp="1"/>
          </p:cNvSpPr>
          <p:nvPr>
            <p:ph type="body" idx="1"/>
          </p:nvPr>
        </p:nvSpPr>
        <p:spPr>
          <a:ln/>
        </p:spPr>
        <p:txBody>
          <a:bodyPr/>
          <a:lstStyle/>
          <a:p>
            <a:pPr marL="0" indent="0" eaLnBrk="1" hangingPunct="1">
              <a:buSzPts val="14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Google Shape;78;g35f391192_029:notes"/>
          <p:cNvSpPr>
            <a:spLocks noGrp="1" noRot="1" noChangeAspect="1" noTextEdit="1"/>
          </p:cNvSpPr>
          <p:nvPr>
            <p:ph type="sldImg" idx="2"/>
          </p:nvPr>
        </p:nvSpPr>
        <p:spPr>
          <a:noFill/>
          <a:ln>
            <a:headEnd/>
            <a:tailEnd/>
          </a:ln>
        </p:spPr>
      </p:sp>
      <p:sp>
        <p:nvSpPr>
          <p:cNvPr id="22531" name="Google Shape;79;g35f391192_029:notes"/>
          <p:cNvSpPr txBox="1">
            <a:spLocks noGrp="1"/>
          </p:cNvSpPr>
          <p:nvPr>
            <p:ph type="body" idx="1"/>
          </p:nvPr>
        </p:nvSpPr>
        <p:spPr>
          <a:ln/>
        </p:spPr>
        <p:txBody>
          <a:bodyPr/>
          <a:lstStyle/>
          <a:p>
            <a:pPr marL="0" indent="0" eaLnBrk="1" hangingPunct="1">
              <a:buSzPts val="14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55;g35ed75ccf_00:notes"/>
          <p:cNvSpPr>
            <a:spLocks noGrp="1" noRot="1" noChangeAspect="1" noTextEdit="1"/>
          </p:cNvSpPr>
          <p:nvPr>
            <p:ph type="sldImg" idx="2"/>
          </p:nvPr>
        </p:nvSpPr>
        <p:spPr>
          <a:noFill/>
          <a:ln>
            <a:headEnd/>
            <a:tailEnd/>
          </a:ln>
        </p:spPr>
      </p:sp>
      <p:sp>
        <p:nvSpPr>
          <p:cNvPr id="37891" name="Google Shape;156;g35ed75ccf_00:notes"/>
          <p:cNvSpPr txBox="1">
            <a:spLocks noGrp="1"/>
          </p:cNvSpPr>
          <p:nvPr>
            <p:ph type="body" idx="1"/>
          </p:nvPr>
        </p:nvSpPr>
        <p:spPr>
          <a:ln/>
        </p:spPr>
        <p:txBody>
          <a:bodyPr/>
          <a:lstStyle/>
          <a:p>
            <a:pPr marL="0" indent="0" eaLnBrk="1" hangingPunct="1">
              <a:buSzPts val="14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a:headEnd/>
            <a:tailEnd/>
          </a:ln>
        </p:spPr>
      </p:sp>
      <p:sp>
        <p:nvSpPr>
          <p:cNvPr id="41987" name="Notes Placeholder 2"/>
          <p:cNvSpPr txBox="1">
            <a:spLocks noGrp="1"/>
          </p:cNvSpPr>
          <p:nvPr>
            <p:ph type="body" idx="1"/>
          </p:nvPr>
        </p:nvSpPr>
        <p:spPr/>
        <p:txBody>
          <a:bodyPr/>
          <a:lstStyle/>
          <a:p>
            <a:pPr eaLnBrk="1" hangingPunct="1">
              <a:buSzPts val="14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
        <p:nvSpPr>
          <p:cNvPr id="41988"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6F6DF5FA-A9A7-4FE1-989F-9332A7393C82}" type="slidenum">
              <a:rPr lang="en-US" altLang="en-US"/>
              <a:pPr eaLnBrk="1" hangingPunct="1"/>
              <a:t>25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133;g35f391192_065:notes"/>
          <p:cNvSpPr>
            <a:spLocks noGrp="1" noRot="1" noChangeAspect="1" noTextEdit="1"/>
          </p:cNvSpPr>
          <p:nvPr>
            <p:ph type="sldImg" idx="2"/>
          </p:nvPr>
        </p:nvSpPr>
        <p:spPr>
          <a:noFill/>
          <a:ln>
            <a:headEnd/>
            <a:tailEnd/>
          </a:ln>
        </p:spPr>
      </p:sp>
      <p:sp>
        <p:nvSpPr>
          <p:cNvPr id="45059" name="Google Shape;134;g35f391192_065:notes"/>
          <p:cNvSpPr txBox="1">
            <a:spLocks noGrp="1"/>
          </p:cNvSpPr>
          <p:nvPr>
            <p:ph type="body" idx="1"/>
          </p:nvPr>
        </p:nvSpPr>
        <p:spPr>
          <a:ln/>
        </p:spPr>
        <p:txBody>
          <a:bodyPr/>
          <a:lstStyle/>
          <a:p>
            <a:pPr marL="0" indent="0" eaLnBrk="1" hangingPunct="1">
              <a:buSzPts val="14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6350" y="-6351"/>
            <a:ext cx="6878487" cy="5156201"/>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1803400"/>
            <a:ext cx="4370039"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47947" y="3038126"/>
            <a:ext cx="4370039"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pPr>
              <a:defRPr/>
            </a:pPr>
            <a:fld id="{75E60E45-00CB-439A-A62C-3E6DF1CDFCB2}" type="slidenum">
              <a:rPr lang="en-US" altLang="en-US" smtClean="0"/>
              <a:pPr>
                <a:defRPr/>
              </a:pPr>
              <a:t>‹#›</a:t>
            </a:fld>
            <a:endParaRPr lang="en-US" altLang="en-US"/>
          </a:p>
        </p:txBody>
      </p:sp>
    </p:spTree>
    <p:extLst>
      <p:ext uri="{BB962C8B-B14F-4D97-AF65-F5344CB8AC3E}">
        <p14:creationId xmlns:p14="http://schemas.microsoft.com/office/powerpoint/2010/main" val="38471921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760786"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3352800"/>
            <a:ext cx="4760786"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1136901366"/>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64" y="457200"/>
            <a:ext cx="4554137"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825806" y="2724150"/>
            <a:ext cx="406485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457199" y="3352800"/>
            <a:ext cx="4760786"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DE43F1D-66AF-4B14-9831-E7CABDA55966}" type="slidenum">
              <a:rPr lang="en" smtClean="0"/>
              <a:pPr>
                <a:defRPr/>
              </a:pPr>
              <a:t>‹#›</a:t>
            </a:fld>
            <a:endParaRPr lang="en"/>
          </a:p>
        </p:txBody>
      </p:sp>
      <p:sp>
        <p:nvSpPr>
          <p:cNvPr id="24" name="TextBox 23"/>
          <p:cNvSpPr txBox="1"/>
          <p:nvPr/>
        </p:nvSpPr>
        <p:spPr>
          <a:xfrm>
            <a:off x="362034" y="592784"/>
            <a:ext cx="342989"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2164917"/>
            <a:ext cx="342989"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56113184"/>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57199" y="1448991"/>
            <a:ext cx="4760786"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199" y="3395586"/>
            <a:ext cx="4760786"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2809445409"/>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581164" y="457200"/>
            <a:ext cx="4554137"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457198" y="3009900"/>
            <a:ext cx="4760787"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457199" y="3395586"/>
            <a:ext cx="4760786"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DE43F1D-66AF-4B14-9831-E7CABDA55966}" type="slidenum">
              <a:rPr lang="en" smtClean="0"/>
              <a:pPr>
                <a:defRPr/>
              </a:pPr>
              <a:t>‹#›</a:t>
            </a:fld>
            <a:endParaRPr lang="en"/>
          </a:p>
        </p:txBody>
      </p:sp>
      <p:sp>
        <p:nvSpPr>
          <p:cNvPr id="24" name="TextBox 23"/>
          <p:cNvSpPr txBox="1"/>
          <p:nvPr/>
        </p:nvSpPr>
        <p:spPr>
          <a:xfrm>
            <a:off x="362034" y="592784"/>
            <a:ext cx="342989"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2164917"/>
            <a:ext cx="342989"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22164580"/>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461886" y="457200"/>
            <a:ext cx="4756099"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457198" y="3009900"/>
            <a:ext cx="4760787"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457199" y="3395586"/>
            <a:ext cx="4760786"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4195915324"/>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3493561262"/>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457201"/>
            <a:ext cx="734109"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199" y="457201"/>
            <a:ext cx="3896270"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587323479"/>
      </p:ext>
    </p:extLst>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dpi="0" rotWithShape="0">
          <a:blip r:embed="rId2"/>
          <a:srcRect/>
          <a:stretch>
            <a:fillRect/>
          </a:stretch>
        </a:blip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2406094" y="3287225"/>
            <a:ext cx="3937725" cy="1159800"/>
          </a:xfrm>
          <a:prstGeom prst="rect">
            <a:avLst/>
          </a:prstGeom>
        </p:spPr>
        <p:txBody>
          <a:bodyPr spcFirstLastPara="1"/>
          <a:lstStyle>
            <a:lvl1pPr lvl="0" algn="r">
              <a:spcBef>
                <a:spcPts val="0"/>
              </a:spcBef>
              <a:spcAft>
                <a:spcPts val="0"/>
              </a:spcAft>
              <a:buClr>
                <a:srgbClr val="FFFFFF"/>
              </a:buClr>
              <a:buSzPts val="5000"/>
              <a:buFont typeface="Lato Light"/>
              <a:buNone/>
              <a:defRPr sz="375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375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375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375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375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375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375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375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3750">
                <a:solidFill>
                  <a:srgbClr val="FFFFFF"/>
                </a:solidFill>
                <a:latin typeface="Lato Light"/>
                <a:ea typeface="Lato Light"/>
                <a:cs typeface="Lato Light"/>
                <a:sym typeface="Lato Light"/>
              </a:defRPr>
            </a:lvl9pPr>
          </a:lstStyle>
          <a:p>
            <a:r>
              <a:rPr lang="en-US" smtClean="0"/>
              <a:t>Click to edit Master title style</a:t>
            </a:r>
            <a:endParaRPr/>
          </a:p>
        </p:txBody>
      </p:sp>
    </p:spTree>
    <p:extLst>
      <p:ext uri="{BB962C8B-B14F-4D97-AF65-F5344CB8AC3E}">
        <p14:creationId xmlns:p14="http://schemas.microsoft.com/office/powerpoint/2010/main" val="3372991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dpi="0" rotWithShape="0">
          <a:blip r:embed="rId2"/>
          <a:srcRect/>
          <a:stretch>
            <a:fillRect/>
          </a:stretch>
        </a:blipFill>
        <a:effectLst/>
      </p:bgPr>
    </p:bg>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342900" y="1348975"/>
            <a:ext cx="4133475" cy="857400"/>
          </a:xfrm>
          <a:prstGeom prst="rect">
            <a:avLst/>
          </a:prstGeom>
        </p:spPr>
        <p:txBody>
          <a:bodyPr spcFirstLastPara="1"/>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smtClean="0"/>
              <a:t>Click to edit Master title style</a:t>
            </a:r>
            <a:endParaRPr/>
          </a:p>
        </p:txBody>
      </p:sp>
      <p:sp>
        <p:nvSpPr>
          <p:cNvPr id="29" name="Google Shape;29;p6"/>
          <p:cNvSpPr txBox="1">
            <a:spLocks noGrp="1"/>
          </p:cNvSpPr>
          <p:nvPr>
            <p:ph type="body" idx="1"/>
          </p:nvPr>
        </p:nvSpPr>
        <p:spPr>
          <a:xfrm>
            <a:off x="342900" y="2211825"/>
            <a:ext cx="2006325" cy="2637900"/>
          </a:xfrm>
          <a:prstGeom prst="rect">
            <a:avLst/>
          </a:prstGeom>
        </p:spPr>
        <p:txBody>
          <a:bodyPr spcFirstLastPara="1"/>
          <a:lstStyle>
            <a:lvl1pPr marL="342900" lvl="0" indent="-247650">
              <a:spcBef>
                <a:spcPts val="450"/>
              </a:spcBef>
              <a:spcAft>
                <a:spcPts val="0"/>
              </a:spcAft>
              <a:buSzPts val="1600"/>
              <a:buChar char="×"/>
              <a:defRPr sz="1200"/>
            </a:lvl1pPr>
            <a:lvl2pPr marL="685800" lvl="1" indent="-247650">
              <a:spcBef>
                <a:spcPts val="0"/>
              </a:spcBef>
              <a:spcAft>
                <a:spcPts val="0"/>
              </a:spcAft>
              <a:buSzPts val="1600"/>
              <a:buChar char="×"/>
              <a:defRPr sz="1200"/>
            </a:lvl2pPr>
            <a:lvl3pPr marL="1028700" lvl="2" indent="-247650">
              <a:spcBef>
                <a:spcPts val="0"/>
              </a:spcBef>
              <a:spcAft>
                <a:spcPts val="0"/>
              </a:spcAft>
              <a:buSzPts val="1600"/>
              <a:buChar char="×"/>
              <a:defRPr sz="1200"/>
            </a:lvl3pPr>
            <a:lvl4pPr marL="1371600" lvl="3" indent="-247650">
              <a:spcBef>
                <a:spcPts val="0"/>
              </a:spcBef>
              <a:spcAft>
                <a:spcPts val="0"/>
              </a:spcAft>
              <a:buSzPts val="1600"/>
              <a:buChar char="×"/>
              <a:defRPr sz="1200"/>
            </a:lvl4pPr>
            <a:lvl5pPr marL="1714500" lvl="4" indent="-247650">
              <a:spcBef>
                <a:spcPts val="0"/>
              </a:spcBef>
              <a:spcAft>
                <a:spcPts val="0"/>
              </a:spcAft>
              <a:buSzPts val="1600"/>
              <a:buChar char="○"/>
              <a:defRPr sz="1200"/>
            </a:lvl5pPr>
            <a:lvl6pPr marL="2057400" lvl="5" indent="-247650">
              <a:spcBef>
                <a:spcPts val="0"/>
              </a:spcBef>
              <a:spcAft>
                <a:spcPts val="0"/>
              </a:spcAft>
              <a:buSzPts val="1600"/>
              <a:buChar char="■"/>
              <a:defRPr sz="1200"/>
            </a:lvl6pPr>
            <a:lvl7pPr marL="2400300" lvl="6" indent="-247650">
              <a:spcBef>
                <a:spcPts val="0"/>
              </a:spcBef>
              <a:spcAft>
                <a:spcPts val="0"/>
              </a:spcAft>
              <a:buSzPts val="1600"/>
              <a:buChar char="●"/>
              <a:defRPr sz="1200"/>
            </a:lvl7pPr>
            <a:lvl8pPr marL="2743200" lvl="7" indent="-247650">
              <a:spcBef>
                <a:spcPts val="0"/>
              </a:spcBef>
              <a:spcAft>
                <a:spcPts val="0"/>
              </a:spcAft>
              <a:buSzPts val="1600"/>
              <a:buChar char="○"/>
              <a:defRPr sz="1200"/>
            </a:lvl8pPr>
            <a:lvl9pPr marL="3086100" lvl="8" indent="-247650">
              <a:spcBef>
                <a:spcPts val="0"/>
              </a:spcBef>
              <a:spcAft>
                <a:spcPts val="0"/>
              </a:spcAft>
              <a:buSzPts val="1600"/>
              <a:buChar char="■"/>
              <a:defRPr sz="1200"/>
            </a:lvl9pPr>
          </a:lstStyle>
          <a:p>
            <a:pPr lvl="0"/>
            <a:r>
              <a:rPr lang="en-US" smtClean="0"/>
              <a:t>Edit Master text styles</a:t>
            </a:r>
          </a:p>
        </p:txBody>
      </p:sp>
      <p:sp>
        <p:nvSpPr>
          <p:cNvPr id="30" name="Google Shape;30;p6"/>
          <p:cNvSpPr txBox="1">
            <a:spLocks noGrp="1"/>
          </p:cNvSpPr>
          <p:nvPr>
            <p:ph type="body" idx="2"/>
          </p:nvPr>
        </p:nvSpPr>
        <p:spPr>
          <a:xfrm>
            <a:off x="2470055" y="2211825"/>
            <a:ext cx="2006325" cy="2637900"/>
          </a:xfrm>
          <a:prstGeom prst="rect">
            <a:avLst/>
          </a:prstGeom>
        </p:spPr>
        <p:txBody>
          <a:bodyPr spcFirstLastPara="1"/>
          <a:lstStyle>
            <a:lvl1pPr marL="342900" lvl="0" indent="-247650">
              <a:spcBef>
                <a:spcPts val="450"/>
              </a:spcBef>
              <a:spcAft>
                <a:spcPts val="0"/>
              </a:spcAft>
              <a:buSzPts val="1600"/>
              <a:buChar char="×"/>
              <a:defRPr sz="1200"/>
            </a:lvl1pPr>
            <a:lvl2pPr marL="685800" lvl="1" indent="-247650">
              <a:spcBef>
                <a:spcPts val="0"/>
              </a:spcBef>
              <a:spcAft>
                <a:spcPts val="0"/>
              </a:spcAft>
              <a:buSzPts val="1600"/>
              <a:buChar char="×"/>
              <a:defRPr sz="1200"/>
            </a:lvl2pPr>
            <a:lvl3pPr marL="1028700" lvl="2" indent="-247650">
              <a:spcBef>
                <a:spcPts val="0"/>
              </a:spcBef>
              <a:spcAft>
                <a:spcPts val="0"/>
              </a:spcAft>
              <a:buSzPts val="1600"/>
              <a:buChar char="×"/>
              <a:defRPr sz="1200"/>
            </a:lvl3pPr>
            <a:lvl4pPr marL="1371600" lvl="3" indent="-247650">
              <a:spcBef>
                <a:spcPts val="0"/>
              </a:spcBef>
              <a:spcAft>
                <a:spcPts val="0"/>
              </a:spcAft>
              <a:buSzPts val="1600"/>
              <a:buChar char="×"/>
              <a:defRPr sz="1200"/>
            </a:lvl4pPr>
            <a:lvl5pPr marL="1714500" lvl="4" indent="-247650">
              <a:spcBef>
                <a:spcPts val="0"/>
              </a:spcBef>
              <a:spcAft>
                <a:spcPts val="0"/>
              </a:spcAft>
              <a:buSzPts val="1600"/>
              <a:buChar char="○"/>
              <a:defRPr sz="1200"/>
            </a:lvl5pPr>
            <a:lvl6pPr marL="2057400" lvl="5" indent="-247650">
              <a:spcBef>
                <a:spcPts val="0"/>
              </a:spcBef>
              <a:spcAft>
                <a:spcPts val="0"/>
              </a:spcAft>
              <a:buSzPts val="1600"/>
              <a:buChar char="■"/>
              <a:defRPr sz="1200"/>
            </a:lvl6pPr>
            <a:lvl7pPr marL="2400300" lvl="6" indent="-247650">
              <a:spcBef>
                <a:spcPts val="0"/>
              </a:spcBef>
              <a:spcAft>
                <a:spcPts val="0"/>
              </a:spcAft>
              <a:buSzPts val="1600"/>
              <a:buChar char="●"/>
              <a:defRPr sz="1200"/>
            </a:lvl7pPr>
            <a:lvl8pPr marL="2743200" lvl="7" indent="-247650">
              <a:spcBef>
                <a:spcPts val="0"/>
              </a:spcBef>
              <a:spcAft>
                <a:spcPts val="0"/>
              </a:spcAft>
              <a:buSzPts val="1600"/>
              <a:buChar char="○"/>
              <a:defRPr sz="1200"/>
            </a:lvl8pPr>
            <a:lvl9pPr marL="3086100" lvl="8" indent="-247650">
              <a:spcBef>
                <a:spcPts val="0"/>
              </a:spcBef>
              <a:spcAft>
                <a:spcPts val="0"/>
              </a:spcAft>
              <a:buSzPts val="1600"/>
              <a:buChar char="■"/>
              <a:defRPr sz="1200"/>
            </a:lvl9pPr>
          </a:lstStyle>
          <a:p>
            <a:pPr lvl="0"/>
            <a:r>
              <a:rPr lang="en-US" smtClean="0"/>
              <a:t>Edit Master text styles</a:t>
            </a:r>
          </a:p>
        </p:txBody>
      </p:sp>
      <p:sp>
        <p:nvSpPr>
          <p:cNvPr id="6" name="Google Shape;31;p6"/>
          <p:cNvSpPr txBox="1">
            <a:spLocks noGrp="1"/>
          </p:cNvSpPr>
          <p:nvPr>
            <p:ph type="sldNum" idx="10"/>
          </p:nvPr>
        </p:nvSpPr>
        <p:spPr/>
        <p:txBody>
          <a:bodyPr/>
          <a:lstStyle>
            <a:lvl1pPr lvl="0">
              <a:buNone/>
              <a:defRPr smtClean="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C272E699-237E-47D2-AD7B-6354BD9EBF5F}" type="slidenum">
              <a:rPr lang="en"/>
              <a:pPr>
                <a:defRPr/>
              </a:pPr>
              <a:t>‹#›</a:t>
            </a:fld>
            <a:endParaRPr lang="en"/>
          </a:p>
        </p:txBody>
      </p:sp>
    </p:spTree>
    <p:extLst>
      <p:ext uri="{BB962C8B-B14F-4D97-AF65-F5344CB8AC3E}">
        <p14:creationId xmlns:p14="http://schemas.microsoft.com/office/powerpoint/2010/main" val="2344472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ubtitle">
  <p:cSld name="Subtitle">
    <p:bg>
      <p:bgPr>
        <a:blipFill dpi="0" rotWithShape="0">
          <a:blip r:embed="rId2"/>
          <a:srcRect/>
          <a:stretch>
            <a:fillRect/>
          </a:stretch>
        </a:blipFill>
        <a:effectLst/>
      </p:bgPr>
    </p:bg>
    <p:spTree>
      <p:nvGrpSpPr>
        <p:cNvPr id="1" name="Shape 12"/>
        <p:cNvGrpSpPr/>
        <p:nvPr/>
      </p:nvGrpSpPr>
      <p:grpSpPr>
        <a:xfrm>
          <a:off x="0" y="0"/>
          <a:ext cx="0" cy="0"/>
          <a:chOff x="0" y="0"/>
          <a:chExt cx="0" cy="0"/>
        </a:xfrm>
      </p:grpSpPr>
      <p:sp>
        <p:nvSpPr>
          <p:cNvPr id="15" name="Google Shape;15;p3"/>
          <p:cNvSpPr txBox="1">
            <a:spLocks noGrp="1"/>
          </p:cNvSpPr>
          <p:nvPr>
            <p:ph type="ctrTitle"/>
          </p:nvPr>
        </p:nvSpPr>
        <p:spPr>
          <a:xfrm>
            <a:off x="514350" y="2878750"/>
            <a:ext cx="2936025" cy="1159800"/>
          </a:xfrm>
          <a:prstGeom prst="rect">
            <a:avLst/>
          </a:prstGeom>
        </p:spPr>
        <p:txBody>
          <a:bodyPr spcFirstLastPara="1"/>
          <a:lstStyle>
            <a:lvl1pPr lvl="0" rtl="0">
              <a:spcBef>
                <a:spcPts val="0"/>
              </a:spcBef>
              <a:spcAft>
                <a:spcPts val="0"/>
              </a:spcAft>
              <a:buSzPts val="4800"/>
              <a:buNone/>
              <a:defRPr sz="3600"/>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r>
              <a:rPr lang="en-US" smtClean="0"/>
              <a:t>Click to edit Master title style</a:t>
            </a:r>
            <a:endParaRPr/>
          </a:p>
        </p:txBody>
      </p:sp>
      <p:sp>
        <p:nvSpPr>
          <p:cNvPr id="16" name="Google Shape;16;p3"/>
          <p:cNvSpPr txBox="1">
            <a:spLocks noGrp="1"/>
          </p:cNvSpPr>
          <p:nvPr>
            <p:ph type="subTitle" idx="1"/>
          </p:nvPr>
        </p:nvSpPr>
        <p:spPr>
          <a:xfrm>
            <a:off x="514350" y="4135454"/>
            <a:ext cx="2936025" cy="784800"/>
          </a:xfrm>
          <a:prstGeom prst="rect">
            <a:avLst/>
          </a:prstGeom>
        </p:spPr>
        <p:txBody>
          <a:bodyPr spcFirstLastPara="1"/>
          <a:lstStyle>
            <a:lvl1pPr lvl="0" rtl="0">
              <a:spcBef>
                <a:spcPts val="0"/>
              </a:spcBef>
              <a:spcAft>
                <a:spcPts val="0"/>
              </a:spcAft>
              <a:buClr>
                <a:schemeClr val="dk2"/>
              </a:buClr>
              <a:buSzPts val="1400"/>
              <a:buNone/>
              <a:defRPr sz="1050">
                <a:solidFill>
                  <a:schemeClr val="dk2"/>
                </a:solidFill>
              </a:defRPr>
            </a:lvl1pPr>
            <a:lvl2pPr lvl="1" rtl="0">
              <a:spcBef>
                <a:spcPts val="0"/>
              </a:spcBef>
              <a:spcAft>
                <a:spcPts val="0"/>
              </a:spcAft>
              <a:buClr>
                <a:schemeClr val="dk2"/>
              </a:buClr>
              <a:buSzPts val="1400"/>
              <a:buNone/>
              <a:defRPr sz="1050">
                <a:solidFill>
                  <a:schemeClr val="dk2"/>
                </a:solidFill>
              </a:defRPr>
            </a:lvl2pPr>
            <a:lvl3pPr lvl="2" rtl="0">
              <a:spcBef>
                <a:spcPts val="0"/>
              </a:spcBef>
              <a:spcAft>
                <a:spcPts val="0"/>
              </a:spcAft>
              <a:buClr>
                <a:schemeClr val="dk2"/>
              </a:buClr>
              <a:buSzPts val="1400"/>
              <a:buNone/>
              <a:defRPr sz="1050">
                <a:solidFill>
                  <a:schemeClr val="dk2"/>
                </a:solidFill>
              </a:defRPr>
            </a:lvl3pPr>
            <a:lvl4pPr lvl="3" rtl="0">
              <a:spcBef>
                <a:spcPts val="0"/>
              </a:spcBef>
              <a:spcAft>
                <a:spcPts val="0"/>
              </a:spcAft>
              <a:buClr>
                <a:schemeClr val="dk2"/>
              </a:buClr>
              <a:buSzPts val="1400"/>
              <a:buNone/>
              <a:defRPr sz="1050">
                <a:solidFill>
                  <a:schemeClr val="dk2"/>
                </a:solidFill>
              </a:defRPr>
            </a:lvl4pPr>
            <a:lvl5pPr lvl="4" rtl="0">
              <a:spcBef>
                <a:spcPts val="0"/>
              </a:spcBef>
              <a:spcAft>
                <a:spcPts val="0"/>
              </a:spcAft>
              <a:buClr>
                <a:schemeClr val="dk2"/>
              </a:buClr>
              <a:buSzPts val="1400"/>
              <a:buNone/>
              <a:defRPr sz="1050">
                <a:solidFill>
                  <a:schemeClr val="dk2"/>
                </a:solidFill>
              </a:defRPr>
            </a:lvl5pPr>
            <a:lvl6pPr lvl="5" rtl="0">
              <a:spcBef>
                <a:spcPts val="0"/>
              </a:spcBef>
              <a:spcAft>
                <a:spcPts val="0"/>
              </a:spcAft>
              <a:buClr>
                <a:schemeClr val="dk2"/>
              </a:buClr>
              <a:buSzPts val="1400"/>
              <a:buNone/>
              <a:defRPr sz="1050">
                <a:solidFill>
                  <a:schemeClr val="dk2"/>
                </a:solidFill>
              </a:defRPr>
            </a:lvl6pPr>
            <a:lvl7pPr lvl="6" rtl="0">
              <a:spcBef>
                <a:spcPts val="0"/>
              </a:spcBef>
              <a:spcAft>
                <a:spcPts val="0"/>
              </a:spcAft>
              <a:buClr>
                <a:schemeClr val="dk2"/>
              </a:buClr>
              <a:buSzPts val="1400"/>
              <a:buNone/>
              <a:defRPr sz="1050">
                <a:solidFill>
                  <a:schemeClr val="dk2"/>
                </a:solidFill>
              </a:defRPr>
            </a:lvl7pPr>
            <a:lvl8pPr lvl="7" rtl="0">
              <a:spcBef>
                <a:spcPts val="0"/>
              </a:spcBef>
              <a:spcAft>
                <a:spcPts val="0"/>
              </a:spcAft>
              <a:buClr>
                <a:schemeClr val="dk2"/>
              </a:buClr>
              <a:buSzPts val="1400"/>
              <a:buNone/>
              <a:defRPr sz="1050">
                <a:solidFill>
                  <a:schemeClr val="dk2"/>
                </a:solidFill>
              </a:defRPr>
            </a:lvl8pPr>
            <a:lvl9pPr lvl="8" rtl="0">
              <a:spcBef>
                <a:spcPts val="0"/>
              </a:spcBef>
              <a:spcAft>
                <a:spcPts val="0"/>
              </a:spcAft>
              <a:buClr>
                <a:schemeClr val="dk2"/>
              </a:buClr>
              <a:buSzPts val="1400"/>
              <a:buNone/>
              <a:defRPr sz="1050">
                <a:solidFill>
                  <a:schemeClr val="dk2"/>
                </a:solidFill>
              </a:defRPr>
            </a:lvl9pPr>
          </a:lstStyle>
          <a:p>
            <a:r>
              <a:rPr lang="en-US" smtClean="0"/>
              <a:t>Click to edit Master subtitle style</a:t>
            </a:r>
            <a:endParaRPr/>
          </a:p>
        </p:txBody>
      </p:sp>
    </p:spTree>
    <p:extLst>
      <p:ext uri="{BB962C8B-B14F-4D97-AF65-F5344CB8AC3E}">
        <p14:creationId xmlns:p14="http://schemas.microsoft.com/office/powerpoint/2010/main" val="189097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pPr>
              <a:defRPr/>
            </a:pPr>
            <a:fld id="{32FBFB05-BFEA-48CB-A1C4-908B273D2440}" type="slidenum">
              <a:rPr lang="en-US" smtClean="0"/>
              <a:pPr>
                <a:defRPr/>
              </a:pPr>
              <a:t>‹#›</a:t>
            </a:fld>
            <a:endParaRPr lang="en-US" dirty="0"/>
          </a:p>
        </p:txBody>
      </p:sp>
    </p:spTree>
    <p:extLst>
      <p:ext uri="{BB962C8B-B14F-4D97-AF65-F5344CB8AC3E}">
        <p14:creationId xmlns:p14="http://schemas.microsoft.com/office/powerpoint/2010/main" val="14904439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rectangle">
  <p:cSld name="Blank rectangle">
    <p:bg>
      <p:bgPr>
        <a:blipFill dpi="0" rotWithShape="0">
          <a:blip r:embed="rId2"/>
          <a:srcRect/>
          <a:stretch>
            <a:fillRect/>
          </a:stretch>
        </a:blipFill>
        <a:effectLst/>
      </p:bgPr>
    </p:bg>
    <p:spTree>
      <p:nvGrpSpPr>
        <p:cNvPr id="1" name="Shape 50"/>
        <p:cNvGrpSpPr/>
        <p:nvPr/>
      </p:nvGrpSpPr>
      <p:grpSpPr>
        <a:xfrm>
          <a:off x="0" y="0"/>
          <a:ext cx="0" cy="0"/>
          <a:chOff x="0" y="0"/>
          <a:chExt cx="0" cy="0"/>
        </a:xfrm>
      </p:grpSpPr>
      <p:sp>
        <p:nvSpPr>
          <p:cNvPr id="3" name="Google Shape;52;p11"/>
          <p:cNvSpPr txBox="1">
            <a:spLocks noGrp="1"/>
          </p:cNvSpPr>
          <p:nvPr>
            <p:ph type="sldNum" idx="10"/>
          </p:nvPr>
        </p:nvSpPr>
        <p:spPr>
          <a:xfrm>
            <a:off x="3222625" y="4448175"/>
            <a:ext cx="412750" cy="393700"/>
          </a:xfrm>
        </p:spPr>
        <p:txBody>
          <a:bodyPr/>
          <a:lstStyle>
            <a:lvl1pPr lvl="0" algn="ctr" rtl="0">
              <a:buNone/>
              <a:defRPr smtClean="0">
                <a:solidFill>
                  <a:srgbClr val="999999"/>
                </a:solidFill>
              </a:defRPr>
            </a:lvl1pPr>
            <a:lvl2pPr lvl="1" algn="ctr" rtl="0">
              <a:buNone/>
              <a:defRPr>
                <a:solidFill>
                  <a:srgbClr val="999999"/>
                </a:solidFill>
              </a:defRPr>
            </a:lvl2pPr>
            <a:lvl3pPr lvl="2" algn="ctr" rtl="0">
              <a:buNone/>
              <a:defRPr>
                <a:solidFill>
                  <a:srgbClr val="999999"/>
                </a:solidFill>
              </a:defRPr>
            </a:lvl3pPr>
            <a:lvl4pPr lvl="3" algn="ctr" rtl="0">
              <a:buNone/>
              <a:defRPr>
                <a:solidFill>
                  <a:srgbClr val="999999"/>
                </a:solidFill>
              </a:defRPr>
            </a:lvl4pPr>
            <a:lvl5pPr lvl="4" algn="ctr" rtl="0">
              <a:buNone/>
              <a:defRPr>
                <a:solidFill>
                  <a:srgbClr val="999999"/>
                </a:solidFill>
              </a:defRPr>
            </a:lvl5pPr>
            <a:lvl6pPr lvl="5" algn="ctr" rtl="0">
              <a:buNone/>
              <a:defRPr>
                <a:solidFill>
                  <a:srgbClr val="999999"/>
                </a:solidFill>
              </a:defRPr>
            </a:lvl6pPr>
            <a:lvl7pPr lvl="6" algn="ctr" rtl="0">
              <a:buNone/>
              <a:defRPr>
                <a:solidFill>
                  <a:srgbClr val="999999"/>
                </a:solidFill>
              </a:defRPr>
            </a:lvl7pPr>
            <a:lvl8pPr lvl="7" algn="ctr" rtl="0">
              <a:buNone/>
              <a:defRPr>
                <a:solidFill>
                  <a:srgbClr val="999999"/>
                </a:solidFill>
              </a:defRPr>
            </a:lvl8pPr>
            <a:lvl9pPr lvl="8" algn="ctr" rtl="0">
              <a:buNone/>
              <a:defRPr>
                <a:solidFill>
                  <a:srgbClr val="999999"/>
                </a:solidFill>
              </a:defRPr>
            </a:lvl9pPr>
          </a:lstStyle>
          <a:p>
            <a:pPr>
              <a:defRPr/>
            </a:pPr>
            <a:fld id="{F055FDBD-2001-46AA-9E68-5274FB4E1C93}" type="slidenum">
              <a:rPr lang="en"/>
              <a:pPr>
                <a:defRPr/>
              </a:pPr>
              <a:t>‹#›</a:t>
            </a:fld>
            <a:endParaRPr lang="en"/>
          </a:p>
        </p:txBody>
      </p:sp>
    </p:spTree>
    <p:extLst>
      <p:ext uri="{BB962C8B-B14F-4D97-AF65-F5344CB8AC3E}">
        <p14:creationId xmlns:p14="http://schemas.microsoft.com/office/powerpoint/2010/main" val="326425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199" y="2025651"/>
            <a:ext cx="4760786"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199" y="3395586"/>
            <a:ext cx="4760786"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2494469436"/>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760786" cy="9906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20442"/>
            <a:ext cx="2316082" cy="291057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901903" y="1620443"/>
            <a:ext cx="2316083" cy="291058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2840156498"/>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760785" cy="990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199" y="1620737"/>
            <a:ext cx="231800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57199" y="2052935"/>
            <a:ext cx="2318004"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899980" y="1620737"/>
            <a:ext cx="231800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2899980" y="2052935"/>
            <a:ext cx="2318004"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1796216554"/>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4760786"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4189245194"/>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3184987760"/>
      </p:ext>
    </p:extLst>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1123953"/>
            <a:ext cx="2092637"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2678456" y="386194"/>
            <a:ext cx="2539528"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199" y="2082802"/>
            <a:ext cx="2092637" cy="1938337"/>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678722117"/>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3600450"/>
            <a:ext cx="4760786"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57199" y="457200"/>
            <a:ext cx="4760786"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457199" y="4025504"/>
            <a:ext cx="4760786"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2523586019"/>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6351"/>
            <a:ext cx="6878488" cy="5156201"/>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457200"/>
            <a:ext cx="4760785"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199" y="1620443"/>
            <a:ext cx="4760786"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053944" y="4531023"/>
            <a:ext cx="513099"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6/10/2019</a:t>
            </a:fld>
            <a:endParaRPr lang="en-US" dirty="0"/>
          </a:p>
        </p:txBody>
      </p:sp>
      <p:sp>
        <p:nvSpPr>
          <p:cNvPr id="5" name="Footer Placeholder 4"/>
          <p:cNvSpPr>
            <a:spLocks noGrp="1"/>
          </p:cNvSpPr>
          <p:nvPr>
            <p:ph type="ftr" sz="quarter" idx="3"/>
          </p:nvPr>
        </p:nvSpPr>
        <p:spPr>
          <a:xfrm>
            <a:off x="457200" y="4531023"/>
            <a:ext cx="3467230"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33507" y="4531023"/>
            <a:ext cx="384479" cy="273844"/>
          </a:xfrm>
          <a:prstGeom prst="rect">
            <a:avLst/>
          </a:prstGeom>
        </p:spPr>
        <p:txBody>
          <a:bodyPr vert="horz" lIns="91440" tIns="45720" rIns="91440" bIns="45720" rtlCol="0" anchor="ctr"/>
          <a:lstStyle>
            <a:lvl1pPr algn="r">
              <a:defRPr sz="675">
                <a:solidFill>
                  <a:schemeClr val="accent1"/>
                </a:solidFill>
              </a:defRPr>
            </a:lvl1pPr>
          </a:lstStyle>
          <a:p>
            <a:pPr>
              <a:defRPr/>
            </a:pPr>
            <a:fld id="{3DE43F1D-66AF-4B14-9831-E7CABDA55966}" type="slidenum">
              <a:rPr lang="en" smtClean="0"/>
              <a:pPr>
                <a:defRPr/>
              </a:pPr>
              <a:t>‹#›</a:t>
            </a:fld>
            <a:endParaRPr lang="en"/>
          </a:p>
        </p:txBody>
      </p:sp>
    </p:spTree>
    <p:extLst>
      <p:ext uri="{BB962C8B-B14F-4D97-AF65-F5344CB8AC3E}">
        <p14:creationId xmlns:p14="http://schemas.microsoft.com/office/powerpoint/2010/main" val="406438773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Lst>
  <p:transition>
    <p:fade thruBlk="1"/>
  </p:transition>
  <p:timing>
    <p:tnLst>
      <p:par>
        <p:cTn id="1" dur="indefinite" restart="never" nodeType="tmRoot"/>
      </p:par>
    </p:tnLst>
  </p:timing>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Google Shape;60;p13"/>
          <p:cNvSpPr txBox="1">
            <a:spLocks noGrp="1"/>
          </p:cNvSpPr>
          <p:nvPr>
            <p:ph type="ctrTitle"/>
          </p:nvPr>
        </p:nvSpPr>
        <p:spPr>
          <a:xfrm>
            <a:off x="2406650" y="3108325"/>
            <a:ext cx="3937000" cy="869950"/>
          </a:xfrm>
        </p:spPr>
        <p:txBody>
          <a:bodyPr lIns="68569" tIns="68569" rIns="68569" bIns="68569">
            <a:normAutofit fontScale="90000"/>
          </a:bodyPr>
          <a:lstStyle/>
          <a:p>
            <a:pPr eaLnBrk="1" hangingPunct="1">
              <a:spcBef>
                <a:spcPct val="0"/>
              </a:spcBef>
              <a:spcAft>
                <a:spcPct val="0"/>
              </a:spcAft>
            </a:pPr>
            <a:r>
              <a:rPr lang="en-US" altLang="en-US" sz="3600" smtClean="0">
                <a:solidFill>
                  <a:schemeClr val="bg1"/>
                </a:solidFill>
                <a:latin typeface="Verdana" panose="020B0604030504040204" pitchFamily="34" charset="0"/>
                <a:ea typeface="Verdana" panose="020B0604030504040204" pitchFamily="34" charset="0"/>
              </a:rPr>
              <a:t>Moving Beyond Yield Goals</a:t>
            </a:r>
            <a:br>
              <a:rPr lang="en-US" altLang="en-US" sz="3600" smtClean="0">
                <a:solidFill>
                  <a:schemeClr val="bg1"/>
                </a:solidFill>
                <a:latin typeface="Verdana" panose="020B0604030504040204" pitchFamily="34" charset="0"/>
                <a:ea typeface="Verdana" panose="020B0604030504040204" pitchFamily="34" charset="0"/>
              </a:rPr>
            </a:br>
            <a:r>
              <a:rPr lang="en-US" altLang="en-US" sz="3600" smtClean="0">
                <a:solidFill>
                  <a:schemeClr val="bg1"/>
                </a:solidFill>
                <a:latin typeface="Verdana" panose="020B0604030504040204" pitchFamily="34" charset="0"/>
                <a:ea typeface="Verdana" panose="020B0604030504040204" pitchFamily="34" charset="0"/>
              </a:rPr>
              <a:t>June 10, 2019</a:t>
            </a:r>
            <a:endParaRPr lang="en-US" altLang="en-US" sz="3600" smtClean="0">
              <a:ea typeface="Verdana" panose="020B0604030504040204" pitchFamily="34" charset="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noGrp="1"/>
          </p:cNvSpPr>
          <p:nvPr>
            <p:ph type="title"/>
          </p:nvPr>
        </p:nvSpPr>
        <p:spPr>
          <a:xfrm>
            <a:off x="1211263" y="101600"/>
            <a:ext cx="4133850" cy="404813"/>
          </a:xfrm>
        </p:spPr>
        <p:txBody>
          <a:bodyPr>
            <a:normAutofit fontScale="90000"/>
          </a:bodyPr>
          <a:lstStyle/>
          <a:p>
            <a:pPr eaLnBrk="1" hangingPunct="1">
              <a:buClr>
                <a:srgbClr val="434343"/>
              </a:buClr>
              <a:buSzPts val="4800"/>
              <a:buFont typeface="Lato Hairline"/>
              <a:buNone/>
            </a:pPr>
            <a:r>
              <a:rPr lang="en-US" altLang="en-US" sz="2400" smtClean="0">
                <a:solidFill>
                  <a:srgbClr val="434343"/>
                </a:solidFill>
                <a:latin typeface="Lato Hairline"/>
                <a:ea typeface="Lato Hairline"/>
                <a:cs typeface="Lato Hairline"/>
                <a:sym typeface="Lato Hairline"/>
              </a:rPr>
              <a:t>SBNRC emulates yield goal</a:t>
            </a:r>
          </a:p>
        </p:txBody>
      </p:sp>
      <p:sp>
        <p:nvSpPr>
          <p:cNvPr id="3" name="Content Placeholder 2"/>
          <p:cNvSpPr>
            <a:spLocks noGrp="1"/>
          </p:cNvSpPr>
          <p:nvPr>
            <p:ph idx="1"/>
          </p:nvPr>
        </p:nvSpPr>
        <p:spPr>
          <a:xfrm>
            <a:off x="0" y="427038"/>
            <a:ext cx="6858000" cy="4119562"/>
          </a:xfrm>
          <a:solidFill>
            <a:schemeClr val="bg1"/>
          </a:solidFill>
        </p:spPr>
        <p:txBody>
          <a:bodyPr spcFirstLastPara="1">
            <a:normAutofit fontScale="92500" lnSpcReduction="10000"/>
          </a:bodyPr>
          <a:lstStyle/>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1. Predict Mid-Season Yield Potential (YP0)</a:t>
            </a:r>
          </a:p>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NDVI/days where growth was possible</a:t>
            </a:r>
          </a:p>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2. Determine Response Index (RI, N Rich Strip) </a:t>
            </a:r>
          </a:p>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3. Establish %N in the grain </a:t>
            </a:r>
          </a:p>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4. Predict the response to applied N</a:t>
            </a:r>
          </a:p>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5. </a:t>
            </a:r>
            <a:r>
              <a:rPr lang="en-US" sz="1600" dirty="0">
                <a:solidFill>
                  <a:srgbClr val="666666"/>
                </a:solidFill>
                <a:latin typeface="Lato Light"/>
                <a:ea typeface="Lato Light"/>
                <a:cs typeface="Lato Light"/>
                <a:sym typeface="Lato Light"/>
              </a:rPr>
              <a:t>The predicted attainable yield with added nitrogen is calculated as</a:t>
            </a:r>
            <a:r>
              <a:rPr lang="en-US" sz="1600" dirty="0" smtClean="0">
                <a:solidFill>
                  <a:srgbClr val="666666"/>
                </a:solidFill>
                <a:latin typeface="Lato Light"/>
                <a:ea typeface="Lato Light"/>
                <a:cs typeface="Lato Light"/>
                <a:sym typeface="Lato Light"/>
              </a:rPr>
              <a:t>:</a:t>
            </a:r>
            <a:endParaRPr lang="en-US" sz="1600" dirty="0">
              <a:solidFill>
                <a:srgbClr val="666666"/>
              </a:solidFill>
              <a:latin typeface="Lato Light"/>
              <a:ea typeface="Lato Light"/>
              <a:cs typeface="Lato Light"/>
              <a:sym typeface="Lato Light"/>
            </a:endParaRPr>
          </a:p>
          <a:p>
            <a:pPr marL="85725" eaLnBrk="1" fontAlgn="auto" hangingPunct="1">
              <a:spcBef>
                <a:spcPts val="600"/>
              </a:spcBef>
              <a:spcAft>
                <a:spcPts val="0"/>
              </a:spcAft>
              <a:buClr>
                <a:srgbClr val="B7B7B7"/>
              </a:buClr>
              <a:buSzPts val="1800"/>
              <a:buFont typeface="Lato Light"/>
              <a:buNone/>
              <a:defRPr/>
            </a:pPr>
            <a:r>
              <a:rPr lang="en-US" sz="1600" dirty="0">
                <a:solidFill>
                  <a:srgbClr val="666666"/>
                </a:solidFill>
                <a:latin typeface="Lato Light"/>
                <a:ea typeface="Lato Light"/>
                <a:cs typeface="Lato Light"/>
                <a:sym typeface="Lato Light"/>
              </a:rPr>
              <a:t>YP</a:t>
            </a:r>
            <a:r>
              <a:rPr lang="en-US" sz="1600" baseline="-25000" dirty="0">
                <a:solidFill>
                  <a:srgbClr val="666666"/>
                </a:solidFill>
                <a:latin typeface="Lato Light"/>
                <a:ea typeface="Lato Light"/>
                <a:cs typeface="Lato Light"/>
                <a:sym typeface="Lato Light"/>
              </a:rPr>
              <a:t>N</a:t>
            </a:r>
            <a:r>
              <a:rPr lang="en-US" sz="1600" dirty="0">
                <a:solidFill>
                  <a:srgbClr val="666666"/>
                </a:solidFill>
                <a:latin typeface="Lato Light"/>
                <a:ea typeface="Lato Light"/>
                <a:cs typeface="Lato Light"/>
                <a:sym typeface="Lato Light"/>
              </a:rPr>
              <a:t> = YP</a:t>
            </a:r>
            <a:r>
              <a:rPr lang="en-US" sz="1600" baseline="-25000" dirty="0">
                <a:solidFill>
                  <a:srgbClr val="666666"/>
                </a:solidFill>
                <a:latin typeface="Lato Light"/>
                <a:ea typeface="Lato Light"/>
                <a:cs typeface="Lato Light"/>
                <a:sym typeface="Lato Light"/>
              </a:rPr>
              <a:t>0</a:t>
            </a:r>
            <a:r>
              <a:rPr lang="en-US" sz="1600" dirty="0">
                <a:solidFill>
                  <a:srgbClr val="666666"/>
                </a:solidFill>
                <a:latin typeface="Lato Light"/>
                <a:ea typeface="Lato Light"/>
                <a:cs typeface="Lato Light"/>
                <a:sym typeface="Lato Light"/>
              </a:rPr>
              <a:t> * RI</a:t>
            </a:r>
          </a:p>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6. </a:t>
            </a:r>
            <a:r>
              <a:rPr lang="en-US" sz="1600" dirty="0">
                <a:solidFill>
                  <a:srgbClr val="666666"/>
                </a:solidFill>
                <a:latin typeface="Lato Light"/>
                <a:ea typeface="Lato Light"/>
                <a:cs typeface="Lato Light"/>
                <a:sym typeface="Lato Light"/>
              </a:rPr>
              <a:t>Grain N uptake, YP</a:t>
            </a:r>
            <a:r>
              <a:rPr lang="en-US" sz="1600" baseline="-25000" dirty="0">
                <a:solidFill>
                  <a:srgbClr val="666666"/>
                </a:solidFill>
                <a:latin typeface="Lato Light"/>
                <a:ea typeface="Lato Light"/>
                <a:cs typeface="Lato Light"/>
                <a:sym typeface="Lato Light"/>
              </a:rPr>
              <a:t>0</a:t>
            </a:r>
            <a:r>
              <a:rPr lang="en-US" sz="1600" dirty="0">
                <a:solidFill>
                  <a:srgbClr val="666666"/>
                </a:solidFill>
                <a:latin typeface="Lato Light"/>
                <a:ea typeface="Lato Light"/>
                <a:cs typeface="Lato Light"/>
                <a:sym typeface="Lato Light"/>
              </a:rPr>
              <a:t> = Grain Yield (YP</a:t>
            </a:r>
            <a:r>
              <a:rPr lang="en-US" sz="1600" baseline="-25000" dirty="0">
                <a:solidFill>
                  <a:srgbClr val="666666"/>
                </a:solidFill>
                <a:latin typeface="Lato Light"/>
                <a:ea typeface="Lato Light"/>
                <a:cs typeface="Lato Light"/>
                <a:sym typeface="Lato Light"/>
              </a:rPr>
              <a:t>0</a:t>
            </a:r>
            <a:r>
              <a:rPr lang="en-US" sz="1600" dirty="0">
                <a:solidFill>
                  <a:srgbClr val="666666"/>
                </a:solidFill>
                <a:latin typeface="Lato Light"/>
                <a:ea typeface="Lato Light"/>
                <a:cs typeface="Lato Light"/>
                <a:sym typeface="Lato Light"/>
              </a:rPr>
              <a:t>) * expected % N in the </a:t>
            </a:r>
            <a:r>
              <a:rPr lang="en-US" sz="1600" dirty="0" smtClean="0">
                <a:solidFill>
                  <a:srgbClr val="666666"/>
                </a:solidFill>
                <a:latin typeface="Lato Light"/>
                <a:ea typeface="Lato Light"/>
                <a:cs typeface="Lato Light"/>
                <a:sym typeface="Lato Light"/>
              </a:rPr>
              <a:t>Grain</a:t>
            </a:r>
            <a:endParaRPr lang="en-US" sz="1600" dirty="0">
              <a:solidFill>
                <a:srgbClr val="666666"/>
              </a:solidFill>
              <a:latin typeface="Lato Light"/>
              <a:ea typeface="Lato Light"/>
              <a:cs typeface="Lato Light"/>
              <a:sym typeface="Lato Light"/>
            </a:endParaRPr>
          </a:p>
          <a:p>
            <a:pPr marL="85725" eaLnBrk="1" fontAlgn="auto" hangingPunct="1">
              <a:spcBef>
                <a:spcPts val="600"/>
              </a:spcBef>
              <a:spcAft>
                <a:spcPts val="0"/>
              </a:spcAft>
              <a:buClr>
                <a:srgbClr val="B7B7B7"/>
              </a:buClr>
              <a:buSzPts val="1800"/>
              <a:buFont typeface="Lato Light"/>
              <a:buNone/>
              <a:defRPr/>
            </a:pPr>
            <a:r>
              <a:rPr lang="en-US" sz="1600" dirty="0">
                <a:solidFill>
                  <a:srgbClr val="666666"/>
                </a:solidFill>
                <a:latin typeface="Lato Light"/>
                <a:ea typeface="Lato Light"/>
                <a:cs typeface="Lato Light"/>
                <a:sym typeface="Lato Light"/>
              </a:rPr>
              <a:t>	GNUP_YP</a:t>
            </a:r>
            <a:r>
              <a:rPr lang="en-US" sz="1600" baseline="-25000" dirty="0">
                <a:solidFill>
                  <a:srgbClr val="666666"/>
                </a:solidFill>
                <a:latin typeface="Lato Light"/>
                <a:ea typeface="Lato Light"/>
                <a:cs typeface="Lato Light"/>
                <a:sym typeface="Lato Light"/>
              </a:rPr>
              <a:t>0</a:t>
            </a:r>
            <a:r>
              <a:rPr lang="en-US" sz="1600" dirty="0">
                <a:solidFill>
                  <a:srgbClr val="666666"/>
                </a:solidFill>
                <a:latin typeface="Lato Light"/>
                <a:ea typeface="Lato Light"/>
                <a:cs typeface="Lato Light"/>
                <a:sym typeface="Lato Light"/>
              </a:rPr>
              <a:t> = YP</a:t>
            </a:r>
            <a:r>
              <a:rPr lang="en-US" sz="1600" baseline="-25000" dirty="0">
                <a:solidFill>
                  <a:srgbClr val="666666"/>
                </a:solidFill>
                <a:latin typeface="Lato Light"/>
                <a:ea typeface="Lato Light"/>
                <a:cs typeface="Lato Light"/>
                <a:sym typeface="Lato Light"/>
              </a:rPr>
              <a:t>0</a:t>
            </a:r>
            <a:r>
              <a:rPr lang="en-US" sz="1600" dirty="0">
                <a:solidFill>
                  <a:srgbClr val="666666"/>
                </a:solidFill>
                <a:latin typeface="Lato Light"/>
                <a:ea typeface="Lato Light"/>
                <a:cs typeface="Lato Light"/>
                <a:sym typeface="Lato Light"/>
              </a:rPr>
              <a:t>*0.0239</a:t>
            </a:r>
          </a:p>
          <a:p>
            <a:pPr marL="85725" eaLnBrk="1" fontAlgn="auto" hangingPunct="1">
              <a:spcBef>
                <a:spcPts val="600"/>
              </a:spcBef>
              <a:spcAft>
                <a:spcPts val="0"/>
              </a:spcAft>
              <a:buClr>
                <a:srgbClr val="B7B7B7"/>
              </a:buClr>
              <a:buSzPts val="1800"/>
              <a:buFont typeface="Lato Light"/>
              <a:buNone/>
              <a:defRPr/>
            </a:pPr>
            <a:r>
              <a:rPr lang="en-US" sz="1600" dirty="0">
                <a:solidFill>
                  <a:srgbClr val="666666"/>
                </a:solidFill>
                <a:latin typeface="Lato Light"/>
                <a:ea typeface="Lato Light"/>
                <a:cs typeface="Lato Light"/>
                <a:sym typeface="Lato Light"/>
              </a:rPr>
              <a:t>	GNUP_YP</a:t>
            </a:r>
            <a:r>
              <a:rPr lang="en-US" sz="1600" baseline="-25000" dirty="0">
                <a:solidFill>
                  <a:srgbClr val="666666"/>
                </a:solidFill>
                <a:latin typeface="Lato Light"/>
                <a:ea typeface="Lato Light"/>
                <a:cs typeface="Lato Light"/>
                <a:sym typeface="Lato Light"/>
              </a:rPr>
              <a:t>N</a:t>
            </a:r>
            <a:r>
              <a:rPr lang="en-US" sz="1600" dirty="0">
                <a:solidFill>
                  <a:srgbClr val="666666"/>
                </a:solidFill>
                <a:latin typeface="Lato Light"/>
                <a:ea typeface="Lato Light"/>
                <a:cs typeface="Lato Light"/>
                <a:sym typeface="Lato Light"/>
              </a:rPr>
              <a:t> = </a:t>
            </a:r>
            <a:r>
              <a:rPr lang="en-US" sz="1600" dirty="0" smtClean="0">
                <a:solidFill>
                  <a:srgbClr val="666666"/>
                </a:solidFill>
                <a:latin typeface="Lato Light"/>
                <a:ea typeface="Lato Light"/>
                <a:cs typeface="Lato Light"/>
                <a:sym typeface="Lato Light"/>
              </a:rPr>
              <a:t>YP</a:t>
            </a:r>
            <a:r>
              <a:rPr lang="en-US" sz="1600" baseline="-25000" dirty="0" smtClean="0">
                <a:solidFill>
                  <a:srgbClr val="666666"/>
                </a:solidFill>
                <a:latin typeface="Lato Light"/>
                <a:ea typeface="Lato Light"/>
                <a:cs typeface="Lato Light"/>
                <a:sym typeface="Lato Light"/>
              </a:rPr>
              <a:t>N</a:t>
            </a:r>
            <a:r>
              <a:rPr lang="en-US" sz="1600" dirty="0" smtClean="0">
                <a:solidFill>
                  <a:srgbClr val="666666"/>
                </a:solidFill>
                <a:latin typeface="Lato Light"/>
                <a:ea typeface="Lato Light"/>
                <a:cs typeface="Lato Light"/>
                <a:sym typeface="Lato Light"/>
              </a:rPr>
              <a:t>*0.0239</a:t>
            </a:r>
            <a:endParaRPr lang="en-US" sz="1600" dirty="0">
              <a:solidFill>
                <a:srgbClr val="666666"/>
              </a:solidFill>
              <a:latin typeface="Lato Light"/>
              <a:ea typeface="Lato Light"/>
              <a:cs typeface="Lato Light"/>
              <a:sym typeface="Lato Light"/>
            </a:endParaRPr>
          </a:p>
          <a:p>
            <a:pPr marL="85725" eaLnBrk="1" fontAlgn="auto" hangingPunct="1">
              <a:spcBef>
                <a:spcPts val="600"/>
              </a:spcBef>
              <a:spcAft>
                <a:spcPts val="0"/>
              </a:spcAft>
              <a:buClr>
                <a:srgbClr val="B7B7B7"/>
              </a:buClr>
              <a:buSzPts val="1800"/>
              <a:buFont typeface="Lato Light"/>
              <a:buNone/>
              <a:defRPr/>
            </a:pPr>
            <a:r>
              <a:rPr lang="en-US" sz="1600" dirty="0">
                <a:solidFill>
                  <a:srgbClr val="666666"/>
                </a:solidFill>
                <a:latin typeface="Lato Light"/>
                <a:ea typeface="Lato Light"/>
                <a:cs typeface="Lato Light"/>
                <a:sym typeface="Lato Light"/>
              </a:rPr>
              <a:t>where 0.0239 represents 2.39%N in the grain for winter </a:t>
            </a:r>
            <a:r>
              <a:rPr lang="en-US" sz="1600" dirty="0" smtClean="0">
                <a:solidFill>
                  <a:srgbClr val="666666"/>
                </a:solidFill>
                <a:latin typeface="Lato Light"/>
                <a:ea typeface="Lato Light"/>
                <a:cs typeface="Lato Light"/>
                <a:sym typeface="Lato Light"/>
              </a:rPr>
              <a:t>wheat</a:t>
            </a:r>
            <a:endParaRPr lang="en-US" sz="1600" dirty="0">
              <a:solidFill>
                <a:srgbClr val="666666"/>
              </a:solidFill>
              <a:latin typeface="Lato Light"/>
              <a:ea typeface="Lato Light"/>
              <a:cs typeface="Lato Light"/>
              <a:sym typeface="Lato Light"/>
            </a:endParaRPr>
          </a:p>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7. </a:t>
            </a:r>
            <a:r>
              <a:rPr lang="en-US" sz="1600" u="sng" dirty="0" smtClean="0">
                <a:solidFill>
                  <a:srgbClr val="666666"/>
                </a:solidFill>
                <a:latin typeface="Lato Light"/>
                <a:ea typeface="Lato Light"/>
                <a:cs typeface="Lato Light"/>
                <a:sym typeface="Lato Light"/>
              </a:rPr>
              <a:t>Fertilizer </a:t>
            </a:r>
            <a:r>
              <a:rPr lang="en-US" sz="1600" u="sng" dirty="0">
                <a:solidFill>
                  <a:srgbClr val="666666"/>
                </a:solidFill>
                <a:latin typeface="Lato Light"/>
                <a:ea typeface="Lato Light"/>
                <a:cs typeface="Lato Light"/>
                <a:sym typeface="Lato Light"/>
              </a:rPr>
              <a:t>N Rate</a:t>
            </a:r>
            <a:r>
              <a:rPr lang="en-US" sz="1600" dirty="0">
                <a:solidFill>
                  <a:srgbClr val="666666"/>
                </a:solidFill>
                <a:latin typeface="Lato Light"/>
                <a:ea typeface="Lato Light"/>
                <a:cs typeface="Lato Light"/>
                <a:sym typeface="Lato Light"/>
              </a:rPr>
              <a:t>:  </a:t>
            </a:r>
            <a:endParaRPr lang="en-US" sz="1600" dirty="0" smtClean="0">
              <a:solidFill>
                <a:srgbClr val="666666"/>
              </a:solidFill>
              <a:latin typeface="Lato Light"/>
              <a:ea typeface="Lato Light"/>
              <a:cs typeface="Lato Light"/>
              <a:sym typeface="Lato Light"/>
            </a:endParaRPr>
          </a:p>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(GNUP_YPN – GNUP_YP0)/0.7</a:t>
            </a:r>
          </a:p>
          <a:p>
            <a:pPr marL="85725" eaLnBrk="1" fontAlgn="auto" hangingPunct="1">
              <a:spcBef>
                <a:spcPts val="600"/>
              </a:spcBef>
              <a:spcAft>
                <a:spcPts val="0"/>
              </a:spcAft>
              <a:buClr>
                <a:srgbClr val="B7B7B7"/>
              </a:buClr>
              <a:buSzPts val="1800"/>
              <a:buFont typeface="Lato Light"/>
              <a:buNone/>
              <a:defRPr/>
            </a:pPr>
            <a:r>
              <a:rPr lang="en-US" sz="1600" dirty="0" smtClean="0">
                <a:solidFill>
                  <a:srgbClr val="666666"/>
                </a:solidFill>
                <a:latin typeface="Lato Light"/>
                <a:ea typeface="Lato Light"/>
                <a:cs typeface="Lato Light"/>
                <a:sym typeface="Lato Light"/>
              </a:rPr>
              <a:t>In </a:t>
            </a:r>
            <a:r>
              <a:rPr lang="en-US" sz="1600" dirty="0">
                <a:solidFill>
                  <a:srgbClr val="666666"/>
                </a:solidFill>
                <a:latin typeface="Lato Light"/>
                <a:ea typeface="Lato Light"/>
                <a:cs typeface="Lato Light"/>
                <a:sym typeface="Lato Light"/>
              </a:rPr>
              <a:t>the example </a:t>
            </a:r>
            <a:r>
              <a:rPr lang="en-US" sz="1600" dirty="0" smtClean="0">
                <a:solidFill>
                  <a:srgbClr val="666666"/>
                </a:solidFill>
                <a:latin typeface="Lato Light"/>
                <a:ea typeface="Lato Light"/>
                <a:cs typeface="Lato Light"/>
                <a:sym typeface="Lato Light"/>
              </a:rPr>
              <a:t>we </a:t>
            </a:r>
            <a:r>
              <a:rPr lang="en-US" sz="1600" dirty="0">
                <a:solidFill>
                  <a:srgbClr val="666666"/>
                </a:solidFill>
                <a:latin typeface="Lato Light"/>
                <a:ea typeface="Lato Light"/>
                <a:cs typeface="Lato Light"/>
                <a:sym typeface="Lato Light"/>
              </a:rPr>
              <a:t>use 70% or 0.70 as the </a:t>
            </a:r>
            <a:r>
              <a:rPr lang="en-US" sz="1600" dirty="0" smtClean="0">
                <a:solidFill>
                  <a:srgbClr val="666666"/>
                </a:solidFill>
                <a:latin typeface="Lato Light"/>
                <a:ea typeface="Lato Light"/>
                <a:cs typeface="Lato Light"/>
                <a:sym typeface="Lato Light"/>
              </a:rPr>
              <a:t>divisor (range 50</a:t>
            </a:r>
            <a:r>
              <a:rPr lang="en-US" sz="1600" dirty="0">
                <a:solidFill>
                  <a:srgbClr val="666666"/>
                </a:solidFill>
                <a:latin typeface="Lato Light"/>
                <a:ea typeface="Lato Light"/>
                <a:cs typeface="Lato Light"/>
                <a:sym typeface="Lato Light"/>
              </a:rPr>
              <a:t>% to 80</a:t>
            </a:r>
            <a:r>
              <a:rPr lang="en-US" sz="1600" dirty="0" smtClean="0">
                <a:solidFill>
                  <a:srgbClr val="666666"/>
                </a:solidFill>
                <a:latin typeface="Lato Light"/>
                <a:ea typeface="Lato Light"/>
                <a:cs typeface="Lato Light"/>
                <a:sym typeface="Lato Light"/>
              </a:rPr>
              <a:t>%)</a:t>
            </a:r>
            <a:endParaRPr lang="en-US" sz="1600" dirty="0">
              <a:solidFill>
                <a:srgbClr val="666666"/>
              </a:solidFill>
              <a:latin typeface="Lato Light"/>
              <a:ea typeface="Lato Light"/>
              <a:cs typeface="Lato Light"/>
              <a:sym typeface="Lato Light"/>
            </a:endParaRPr>
          </a:p>
          <a:p>
            <a:pPr marL="457200" indent="-342900" eaLnBrk="1" fontAlgn="auto" hangingPunct="1">
              <a:spcBef>
                <a:spcPts val="600"/>
              </a:spcBef>
              <a:spcAft>
                <a:spcPts val="0"/>
              </a:spcAft>
              <a:buClr>
                <a:srgbClr val="B7B7B7"/>
              </a:buClr>
              <a:buSzPts val="1800"/>
              <a:buFont typeface="Lato Light"/>
              <a:buChar char="×"/>
              <a:defRPr/>
            </a:pPr>
            <a:endParaRPr lang="en-US" sz="1600" dirty="0">
              <a:solidFill>
                <a:srgbClr val="666666"/>
              </a:solidFill>
              <a:latin typeface="Lato Light"/>
              <a:ea typeface="Lato Light"/>
              <a:cs typeface="Lato Light"/>
              <a:sym typeface="Lato Light"/>
            </a:endParaRPr>
          </a:p>
        </p:txBody>
      </p:sp>
      <p:sp>
        <p:nvSpPr>
          <p:cNvPr id="4" name="Slide Number Placeholder 3"/>
          <p:cNvSpPr>
            <a:spLocks noGrp="1"/>
          </p:cNvSpPr>
          <p:nvPr>
            <p:ph type="sldNum" sz="quarter" idx="12"/>
          </p:nvPr>
        </p:nvSpPr>
        <p:spPr/>
        <p:txBody>
          <a:bodyPr/>
          <a:lstStyle/>
          <a:p>
            <a:pPr>
              <a:defRPr/>
            </a:pPr>
            <a:fld id="{FCA3E875-CA3B-491B-A771-6367748281C9}" type="slidenum">
              <a:rPr lang="en-US"/>
              <a:pPr>
                <a:defRPr/>
              </a:pPr>
              <a:t>10</a:t>
            </a:fld>
            <a:endParaRPr lang="en-US" dirty="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txBox="1">
            <a:spLocks noGrp="1"/>
          </p:cNvSpPr>
          <p:nvPr>
            <p:ph idx="1"/>
          </p:nvPr>
        </p:nvSpPr>
        <p:spPr/>
        <p:txBody>
          <a:bodyPr/>
          <a:lstStyle/>
          <a:p>
            <a:pPr marL="457200" indent="-342900" eaLnBrk="1" hangingPunct="1">
              <a:spcBef>
                <a:spcPts val="600"/>
              </a:spcBef>
              <a:buClr>
                <a:srgbClr val="B7B7B7"/>
              </a:buClr>
              <a:buSzPts val="1800"/>
              <a:buFont typeface="Lato Light"/>
              <a:buChar char="×"/>
            </a:pPr>
            <a:endParaRPr lang="en-US" altLang="en-US" sz="1800" smtClean="0">
              <a:solidFill>
                <a:srgbClr val="666666"/>
              </a:solidFill>
              <a:latin typeface="Lato Light"/>
              <a:ea typeface="Lato Light"/>
              <a:cs typeface="Lato Light"/>
              <a:sym typeface="Lato Light"/>
            </a:endParaRPr>
          </a:p>
        </p:txBody>
      </p:sp>
      <p:sp>
        <p:nvSpPr>
          <p:cNvPr id="4" name="Slide Number Placeholder 3"/>
          <p:cNvSpPr>
            <a:spLocks noGrp="1"/>
          </p:cNvSpPr>
          <p:nvPr>
            <p:ph type="sldNum" sz="quarter" idx="12"/>
          </p:nvPr>
        </p:nvSpPr>
        <p:spPr/>
        <p:txBody>
          <a:bodyPr/>
          <a:lstStyle/>
          <a:p>
            <a:pPr>
              <a:defRPr/>
            </a:pPr>
            <a:fld id="{B4AC0552-6C43-45FF-B798-EB66445C8DC5}" type="slidenum">
              <a:rPr lang="en-US"/>
              <a:pPr>
                <a:defRPr/>
              </a:pPr>
              <a:t>11</a:t>
            </a:fld>
            <a:endParaRPr lang="en-US" dirty="0"/>
          </a:p>
        </p:txBody>
      </p:sp>
      <p:pic>
        <p:nvPicPr>
          <p:cNvPr id="25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63" y="735013"/>
            <a:ext cx="571500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32543D4-73A6-40F0-835D-41AA488B51DD}" type="slidenum">
              <a:rPr lang="en-US"/>
              <a:pPr>
                <a:defRPr/>
              </a:pPr>
              <a:t>12</a:t>
            </a:fld>
            <a:endParaRPr lang="en-US" dirty="0"/>
          </a:p>
        </p:txBody>
      </p:sp>
      <p:pic>
        <p:nvPicPr>
          <p:cNvPr id="26627" name="Picture 2" descr="http://nue.okstate.edu/Response_Index/P10101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192088"/>
            <a:ext cx="6240462" cy="469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txBox="1">
            <a:spLocks noGrp="1"/>
          </p:cNvSpPr>
          <p:nvPr>
            <p:ph type="title"/>
          </p:nvPr>
        </p:nvSpPr>
        <p:spPr/>
        <p:txBody>
          <a:bodyPr/>
          <a:lstStyle/>
          <a:p>
            <a:pPr eaLnBrk="1" hangingPunct="1">
              <a:buClr>
                <a:srgbClr val="434343"/>
              </a:buClr>
              <a:buSzPts val="4800"/>
              <a:buFont typeface="Lato Hairline"/>
              <a:buNone/>
            </a:pPr>
            <a:endParaRPr lang="en-US" altLang="en-US" sz="4800" smtClean="0">
              <a:solidFill>
                <a:srgbClr val="434343"/>
              </a:solidFill>
              <a:latin typeface="Lato Hairline"/>
              <a:ea typeface="Lato Hairline"/>
              <a:cs typeface="Lato Hairline"/>
              <a:sym typeface="Lato Hairline"/>
            </a:endParaRPr>
          </a:p>
        </p:txBody>
      </p:sp>
      <p:sp>
        <p:nvSpPr>
          <p:cNvPr id="27651" name="Content Placeholder 2"/>
          <p:cNvSpPr txBox="1">
            <a:spLocks noGrp="1"/>
          </p:cNvSpPr>
          <p:nvPr>
            <p:ph idx="1"/>
          </p:nvPr>
        </p:nvSpPr>
        <p:spPr/>
        <p:txBody>
          <a:bodyPr/>
          <a:lstStyle/>
          <a:p>
            <a:pPr marL="457200" indent="-342900" eaLnBrk="1" hangingPunct="1">
              <a:spcBef>
                <a:spcPts val="600"/>
              </a:spcBef>
              <a:buClr>
                <a:srgbClr val="B7B7B7"/>
              </a:buClr>
              <a:buSzPts val="1800"/>
              <a:buFont typeface="Lato Light"/>
              <a:buChar char="×"/>
            </a:pPr>
            <a:endParaRPr lang="en-US" altLang="en-US" sz="1800" smtClean="0">
              <a:solidFill>
                <a:srgbClr val="666666"/>
              </a:solidFill>
              <a:latin typeface="Lato Light"/>
              <a:ea typeface="Lato Light"/>
              <a:cs typeface="Lato Light"/>
              <a:sym typeface="Lato Light"/>
            </a:endParaRPr>
          </a:p>
        </p:txBody>
      </p:sp>
      <p:sp>
        <p:nvSpPr>
          <p:cNvPr id="4" name="Slide Number Placeholder 3"/>
          <p:cNvSpPr>
            <a:spLocks noGrp="1"/>
          </p:cNvSpPr>
          <p:nvPr>
            <p:ph type="sldNum" sz="quarter" idx="12"/>
          </p:nvPr>
        </p:nvSpPr>
        <p:spPr/>
        <p:txBody>
          <a:bodyPr/>
          <a:lstStyle/>
          <a:p>
            <a:pPr>
              <a:defRPr/>
            </a:pPr>
            <a:fld id="{EC1421CA-9A64-4F5C-84FF-D7B2A21D8BCA}" type="slidenum">
              <a:rPr lang="en-US"/>
              <a:pPr>
                <a:defRPr/>
              </a:pPr>
              <a:t>13</a:t>
            </a:fld>
            <a:endParaRPr lang="en-US" dirty="0"/>
          </a:p>
        </p:txBody>
      </p:sp>
      <p:pic>
        <p:nvPicPr>
          <p:cNvPr id="27653" name="Picture 2" descr="Image result for nitrogen rich strip mont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7838"/>
            <a:ext cx="68580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noGrp="1"/>
          </p:cNvSpPr>
          <p:nvPr>
            <p:ph type="title"/>
          </p:nvPr>
        </p:nvSpPr>
        <p:spPr/>
        <p:txBody>
          <a:bodyPr/>
          <a:lstStyle/>
          <a:p>
            <a:pPr eaLnBrk="1" hangingPunct="1">
              <a:buClr>
                <a:srgbClr val="434343"/>
              </a:buClr>
              <a:buSzPts val="4800"/>
              <a:buFont typeface="Lato Hairline"/>
              <a:buNone/>
            </a:pPr>
            <a:endParaRPr lang="en-US" altLang="en-US" sz="4800" smtClean="0">
              <a:solidFill>
                <a:srgbClr val="434343"/>
              </a:solidFill>
              <a:latin typeface="Lato Hairline"/>
              <a:ea typeface="Lato Hairline"/>
              <a:cs typeface="Lato Hairline"/>
              <a:sym typeface="Lato Hairline"/>
            </a:endParaRPr>
          </a:p>
        </p:txBody>
      </p:sp>
      <p:pic>
        <p:nvPicPr>
          <p:cNvPr id="2867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241" y="1620838"/>
            <a:ext cx="4364830" cy="2909887"/>
          </a:xfrm>
        </p:spPr>
      </p:pic>
      <p:sp>
        <p:nvSpPr>
          <p:cNvPr id="4" name="Slide Number Placeholder 3"/>
          <p:cNvSpPr>
            <a:spLocks noGrp="1"/>
          </p:cNvSpPr>
          <p:nvPr>
            <p:ph type="sldNum" sz="quarter" idx="12"/>
          </p:nvPr>
        </p:nvSpPr>
        <p:spPr/>
        <p:txBody>
          <a:bodyPr/>
          <a:lstStyle/>
          <a:p>
            <a:pPr>
              <a:defRPr/>
            </a:pPr>
            <a:fld id="{5223618E-A8C6-4FDA-B9B2-09F398716CE7}" type="slidenum">
              <a:rPr lang="en-US"/>
              <a:pPr>
                <a:defRPr/>
              </a:pPr>
              <a:t>14</a:t>
            </a:fld>
            <a:endParaRPr lang="en-US"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noGrp="1"/>
          </p:cNvSpPr>
          <p:nvPr>
            <p:ph type="title"/>
          </p:nvPr>
        </p:nvSpPr>
        <p:spPr/>
        <p:txBody>
          <a:bodyPr/>
          <a:lstStyle/>
          <a:p>
            <a:pPr eaLnBrk="1" hangingPunct="1">
              <a:buClr>
                <a:srgbClr val="434343"/>
              </a:buClr>
              <a:buSzPts val="4800"/>
              <a:buFont typeface="Lato Hairline"/>
              <a:buNone/>
            </a:pPr>
            <a:endParaRPr lang="en-US" altLang="en-US" sz="4800" smtClean="0">
              <a:solidFill>
                <a:srgbClr val="434343"/>
              </a:solidFill>
              <a:latin typeface="Lato Hairline"/>
              <a:ea typeface="Lato Hairline"/>
              <a:cs typeface="Lato Hairline"/>
              <a:sym typeface="Lato Hairline"/>
            </a:endParaRPr>
          </a:p>
        </p:txBody>
      </p:sp>
      <p:sp>
        <p:nvSpPr>
          <p:cNvPr id="29699" name="Content Placeholder 2"/>
          <p:cNvSpPr txBox="1">
            <a:spLocks noGrp="1"/>
          </p:cNvSpPr>
          <p:nvPr>
            <p:ph idx="1"/>
          </p:nvPr>
        </p:nvSpPr>
        <p:spPr/>
        <p:txBody>
          <a:bodyPr/>
          <a:lstStyle/>
          <a:p>
            <a:pPr marL="457200" indent="-342900" eaLnBrk="1" hangingPunct="1">
              <a:spcBef>
                <a:spcPts val="600"/>
              </a:spcBef>
              <a:buClr>
                <a:srgbClr val="B7B7B7"/>
              </a:buClr>
              <a:buSzPts val="1800"/>
              <a:buFont typeface="Lato Light"/>
              <a:buChar char="×"/>
            </a:pPr>
            <a:endParaRPr lang="en-US" altLang="en-US" sz="1800" smtClean="0">
              <a:solidFill>
                <a:srgbClr val="666666"/>
              </a:solidFill>
              <a:latin typeface="Lato Light"/>
              <a:ea typeface="Lato Light"/>
              <a:cs typeface="Lato Light"/>
              <a:sym typeface="Lato Light"/>
            </a:endParaRPr>
          </a:p>
        </p:txBody>
      </p:sp>
      <p:sp>
        <p:nvSpPr>
          <p:cNvPr id="4" name="Slide Number Placeholder 3"/>
          <p:cNvSpPr>
            <a:spLocks noGrp="1"/>
          </p:cNvSpPr>
          <p:nvPr>
            <p:ph type="sldNum" sz="quarter" idx="12"/>
          </p:nvPr>
        </p:nvSpPr>
        <p:spPr/>
        <p:txBody>
          <a:bodyPr/>
          <a:lstStyle/>
          <a:p>
            <a:pPr>
              <a:defRPr/>
            </a:pPr>
            <a:fld id="{40CF3A23-7A58-436C-B844-45B8AEEDE17F}" type="slidenum">
              <a:rPr lang="en-US"/>
              <a:pPr>
                <a:defRPr/>
              </a:pPr>
              <a:t>15</a:t>
            </a:fld>
            <a:endParaRPr lang="en-US" dirty="0"/>
          </a:p>
        </p:txBody>
      </p:sp>
      <p:pic>
        <p:nvPicPr>
          <p:cNvPr id="29701" name="Picture 2" descr="http://nue.okstate.edu/Hand_Held/Picture%2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63" y="642938"/>
            <a:ext cx="5110162"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txBox="1">
            <a:spLocks noGrp="1"/>
          </p:cNvSpPr>
          <p:nvPr>
            <p:ph type="title"/>
          </p:nvPr>
        </p:nvSpPr>
        <p:spPr/>
        <p:txBody>
          <a:bodyPr/>
          <a:lstStyle/>
          <a:p>
            <a:pPr eaLnBrk="1" hangingPunct="1">
              <a:buClr>
                <a:srgbClr val="434343"/>
              </a:buClr>
              <a:buSzPts val="4800"/>
              <a:buFont typeface="Lato Hairline"/>
              <a:buNone/>
            </a:pPr>
            <a:endParaRPr lang="en-US" altLang="en-US" sz="4800" smtClean="0">
              <a:solidFill>
                <a:srgbClr val="434343"/>
              </a:solidFill>
              <a:latin typeface="Lato Hairline"/>
              <a:ea typeface="Lato Hairline"/>
              <a:cs typeface="Lato Hairline"/>
              <a:sym typeface="Lato Hairline"/>
            </a:endParaRPr>
          </a:p>
        </p:txBody>
      </p:sp>
      <p:sp>
        <p:nvSpPr>
          <p:cNvPr id="30723" name="Content Placeholder 2"/>
          <p:cNvSpPr txBox="1">
            <a:spLocks noGrp="1"/>
          </p:cNvSpPr>
          <p:nvPr>
            <p:ph idx="1"/>
          </p:nvPr>
        </p:nvSpPr>
        <p:spPr/>
        <p:txBody>
          <a:bodyPr/>
          <a:lstStyle/>
          <a:p>
            <a:pPr marL="457200" indent="-342900" eaLnBrk="1" hangingPunct="1">
              <a:spcBef>
                <a:spcPts val="600"/>
              </a:spcBef>
              <a:buClr>
                <a:srgbClr val="B7B7B7"/>
              </a:buClr>
              <a:buSzPts val="1800"/>
              <a:buFont typeface="Lato Light"/>
              <a:buChar char="×"/>
            </a:pPr>
            <a:endParaRPr lang="en-US" altLang="en-US" sz="1800" smtClean="0">
              <a:solidFill>
                <a:srgbClr val="666666"/>
              </a:solidFill>
              <a:latin typeface="Lato Light"/>
              <a:ea typeface="Lato Light"/>
              <a:cs typeface="Lato Light"/>
              <a:sym typeface="Lato Light"/>
            </a:endParaRPr>
          </a:p>
        </p:txBody>
      </p:sp>
      <p:sp>
        <p:nvSpPr>
          <p:cNvPr id="4" name="Slide Number Placeholder 3"/>
          <p:cNvSpPr>
            <a:spLocks noGrp="1"/>
          </p:cNvSpPr>
          <p:nvPr>
            <p:ph type="sldNum" sz="quarter" idx="12"/>
          </p:nvPr>
        </p:nvSpPr>
        <p:spPr/>
        <p:txBody>
          <a:bodyPr/>
          <a:lstStyle/>
          <a:p>
            <a:pPr>
              <a:defRPr/>
            </a:pPr>
            <a:fld id="{B5185A9C-5D29-4B49-938A-39B0DD8787DE}" type="slidenum">
              <a:rPr lang="en-US"/>
              <a:pPr>
                <a:defRPr/>
              </a:pPr>
              <a:t>16</a:t>
            </a:fld>
            <a:endParaRPr lang="en-US" dirty="0"/>
          </a:p>
        </p:txBody>
      </p:sp>
      <p:pic>
        <p:nvPicPr>
          <p:cNvPr id="307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68580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CF7BF85-29B9-422F-8EF5-3D60E6528C68}" type="slidenum">
              <a:rPr lang="en-US"/>
              <a:pPr>
                <a:defRPr/>
              </a:pPr>
              <a:t>17</a:t>
            </a:fld>
            <a:endParaRPr lang="en-US" dirty="0"/>
          </a:p>
        </p:txBody>
      </p:sp>
      <p:pic>
        <p:nvPicPr>
          <p:cNvPr id="317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975" y="642938"/>
            <a:ext cx="5994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41388" y="787400"/>
            <a:ext cx="2476500" cy="254000"/>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1050" kern="0" dirty="0">
                <a:latin typeface="Arial"/>
                <a:ea typeface="Arial"/>
                <a:cs typeface="Arial"/>
                <a:sym typeface="Arial"/>
              </a:rPr>
              <a:t>Experiment 222, 2016 2017</a:t>
            </a: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E4FB570-1D5F-46C9-9C3B-21C3101CFF10}" type="slidenum">
              <a:rPr lang="en-US"/>
              <a:pPr>
                <a:defRPr/>
              </a:pPr>
              <a:t>18</a:t>
            </a:fld>
            <a:endParaRPr lang="en-US" dirty="0"/>
          </a:p>
        </p:txBody>
      </p:sp>
      <p:pic>
        <p:nvPicPr>
          <p:cNvPr id="327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513" y="642938"/>
            <a:ext cx="6000750"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58850" y="804863"/>
            <a:ext cx="2533650" cy="254000"/>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1050" kern="0" dirty="0">
                <a:latin typeface="Arial"/>
                <a:ea typeface="Arial"/>
                <a:cs typeface="Arial"/>
                <a:sym typeface="Arial"/>
              </a:rPr>
              <a:t>Experiment 502, 2016, 2017</a:t>
            </a:r>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txBox="1">
            <a:spLocks noGrp="1"/>
          </p:cNvSpPr>
          <p:nvPr>
            <p:ph type="title"/>
          </p:nvPr>
        </p:nvSpPr>
        <p:spPr/>
        <p:txBody>
          <a:bodyPr/>
          <a:lstStyle/>
          <a:p>
            <a:pPr eaLnBrk="1" hangingPunct="1">
              <a:buClr>
                <a:srgbClr val="434343"/>
              </a:buClr>
              <a:buSzPts val="4800"/>
              <a:buFont typeface="Lato Hairline"/>
              <a:buNone/>
            </a:pPr>
            <a:endParaRPr lang="en-US" altLang="en-US" sz="4800" smtClean="0">
              <a:solidFill>
                <a:srgbClr val="434343"/>
              </a:solidFill>
              <a:latin typeface="Lato Hairline"/>
              <a:ea typeface="Lato Hairline"/>
              <a:cs typeface="Lato Hairline"/>
              <a:sym typeface="Lato Hairline"/>
            </a:endParaRPr>
          </a:p>
        </p:txBody>
      </p:sp>
      <p:pic>
        <p:nvPicPr>
          <p:cNvPr id="3379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6550" y="642938"/>
            <a:ext cx="2743200" cy="3860800"/>
          </a:xfrm>
        </p:spPr>
      </p:pic>
      <p:sp>
        <p:nvSpPr>
          <p:cNvPr id="4" name="Slide Number Placeholder 3"/>
          <p:cNvSpPr>
            <a:spLocks noGrp="1"/>
          </p:cNvSpPr>
          <p:nvPr>
            <p:ph type="sldNum" sz="quarter" idx="12"/>
          </p:nvPr>
        </p:nvSpPr>
        <p:spPr/>
        <p:txBody>
          <a:bodyPr/>
          <a:lstStyle/>
          <a:p>
            <a:pPr>
              <a:defRPr/>
            </a:pPr>
            <a:fld id="{9F5D0F1D-BC5A-4A16-9402-1D9860B62CD6}" type="slidenum">
              <a:rPr lang="en-US"/>
              <a:pPr>
                <a:defRPr/>
              </a:pPr>
              <a:t>19</a:t>
            </a:fld>
            <a:endParaRPr lang="en-US" dirty="0"/>
          </a:p>
        </p:txBody>
      </p:sp>
      <p:pic>
        <p:nvPicPr>
          <p:cNvPr id="337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0575" y="642938"/>
            <a:ext cx="287655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noGrp="1"/>
          </p:cNvSpPr>
          <p:nvPr>
            <p:ph type="title"/>
          </p:nvPr>
        </p:nvSpPr>
        <p:spPr/>
        <p:txBody>
          <a:bodyPr/>
          <a:lstStyle/>
          <a:p>
            <a:pPr eaLnBrk="1" hangingPunct="1">
              <a:buClr>
                <a:srgbClr val="434343"/>
              </a:buClr>
              <a:buSzPts val="4800"/>
              <a:buFont typeface="Lato Hairline"/>
              <a:buNone/>
            </a:pPr>
            <a:endParaRPr lang="en-US" altLang="en-US" sz="4800" smtClean="0">
              <a:solidFill>
                <a:srgbClr val="434343"/>
              </a:solidFill>
              <a:latin typeface="Lato Hairline"/>
              <a:ea typeface="Lato Hairline"/>
              <a:cs typeface="Lato Hairline"/>
              <a:sym typeface="Lato Hairline"/>
            </a:endParaRPr>
          </a:p>
        </p:txBody>
      </p:sp>
      <p:pic>
        <p:nvPicPr>
          <p:cNvPr id="122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882" y="1620838"/>
            <a:ext cx="3897549" cy="2909887"/>
          </a:xfrm>
        </p:spPr>
      </p:pic>
      <p:pic>
        <p:nvPicPr>
          <p:cNvPr id="1229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9363" y="1974850"/>
            <a:ext cx="2135187" cy="2449513"/>
          </a:xfrm>
          <a:prstGeom prst="rect">
            <a:avLst/>
          </a:prstGeom>
          <a:solidFill>
            <a:srgbClr val="A9D18E">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70025" y="782638"/>
            <a:ext cx="3260725" cy="334962"/>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1575" b="1" kern="0" dirty="0">
                <a:solidFill>
                  <a:schemeClr val="bg1"/>
                </a:solidFill>
                <a:latin typeface="Arial"/>
                <a:ea typeface="Arial"/>
                <a:cs typeface="Arial"/>
                <a:sym typeface="Arial"/>
              </a:rPr>
              <a:t>1892 </a:t>
            </a:r>
            <a:r>
              <a:rPr lang="en-US" sz="900" kern="0" dirty="0">
                <a:solidFill>
                  <a:schemeClr val="bg1"/>
                </a:solidFill>
                <a:latin typeface="Arial"/>
                <a:ea typeface="Arial"/>
                <a:cs typeface="Arial"/>
                <a:sym typeface="Arial"/>
              </a:rPr>
              <a:t>(Oxford, UK 1096)</a:t>
            </a:r>
          </a:p>
        </p:txBody>
      </p:sp>
      <p:pic>
        <p:nvPicPr>
          <p:cNvPr id="1229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 y="735013"/>
            <a:ext cx="5175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388" y="2674938"/>
            <a:ext cx="27908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8" y="900113"/>
            <a:ext cx="21574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2463" y="2671763"/>
            <a:ext cx="279717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7"/>
          <p:cNvSpPr txBox="1">
            <a:spLocks noChangeArrowheads="1"/>
          </p:cNvSpPr>
          <p:nvPr/>
        </p:nvSpPr>
        <p:spPr bwMode="auto">
          <a:xfrm>
            <a:off x="3179763" y="701675"/>
            <a:ext cx="1703387" cy="231775"/>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b="1"/>
              <a:t>Experiment 502, 1970-2018</a:t>
            </a:r>
          </a:p>
        </p:txBody>
      </p:sp>
      <p:pic>
        <p:nvPicPr>
          <p:cNvPr id="3482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0875" y="906463"/>
            <a:ext cx="28003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03EEFC6-F6B7-45AC-92AF-9AA7EE56123F}" type="slidenum">
              <a:rPr lang="en-US"/>
              <a:pPr>
                <a:defRPr/>
              </a:pPr>
              <a:t>21</a:t>
            </a:fld>
            <a:endParaRPr lang="en-US" dirty="0"/>
          </a:p>
        </p:txBody>
      </p:sp>
      <p:pic>
        <p:nvPicPr>
          <p:cNvPr id="358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185863"/>
            <a:ext cx="5600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8" name="Google Shape;158;p26"/>
          <p:cNvSpPr/>
          <p:nvPr/>
        </p:nvSpPr>
        <p:spPr>
          <a:xfrm>
            <a:off x="995363" y="1354138"/>
            <a:ext cx="4910137" cy="2338387"/>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FFFFFF"/>
          </a:solidFill>
          <a:ln>
            <a:noFill/>
          </a:ln>
        </p:spPr>
        <p:txBody>
          <a:bodyPr spcFirstLastPara="1" lIns="68569" tIns="68569" rIns="68569" bIns="68569" anchor="ctr"/>
          <a:lstStyle/>
          <a:p>
            <a:pPr eaLnBrk="1" fontAlgn="auto" hangingPunct="1">
              <a:spcBef>
                <a:spcPts val="0"/>
              </a:spcBef>
              <a:spcAft>
                <a:spcPts val="0"/>
              </a:spcAft>
              <a:buClr>
                <a:srgbClr val="000000"/>
              </a:buClr>
              <a:buFont typeface="Arial"/>
              <a:buNone/>
              <a:defRPr/>
            </a:pPr>
            <a:endParaRPr sz="1050" kern="0">
              <a:latin typeface="Arial"/>
              <a:ea typeface="Arial"/>
              <a:cs typeface="Arial"/>
              <a:sym typeface="Arial"/>
            </a:endParaRPr>
          </a:p>
        </p:txBody>
      </p:sp>
      <p:sp>
        <p:nvSpPr>
          <p:cNvPr id="162" name="Google Shape;162;p26"/>
          <p:cNvSpPr/>
          <p:nvPr/>
        </p:nvSpPr>
        <p:spPr>
          <a:xfrm>
            <a:off x="1397000" y="2087563"/>
            <a:ext cx="85725" cy="112712"/>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spcFirstLastPara="1" lIns="68569" tIns="68569" rIns="68569" bIns="68569" anchor="ctr"/>
          <a:lstStyle/>
          <a:p>
            <a:pPr eaLnBrk="1" fontAlgn="auto" hangingPunct="1">
              <a:spcBef>
                <a:spcPts val="0"/>
              </a:spcBef>
              <a:spcAft>
                <a:spcPts val="0"/>
              </a:spcAft>
              <a:buClr>
                <a:srgbClr val="000000"/>
              </a:buClr>
              <a:buFont typeface="Arial"/>
              <a:buNone/>
              <a:defRPr/>
            </a:pPr>
            <a:endParaRPr sz="1050" kern="0">
              <a:latin typeface="Arial"/>
              <a:ea typeface="Arial"/>
              <a:cs typeface="Arial"/>
              <a:sym typeface="Arial"/>
            </a:endParaRPr>
          </a:p>
        </p:txBody>
      </p:sp>
      <p:sp>
        <p:nvSpPr>
          <p:cNvPr id="163" name="Google Shape;163;p26"/>
          <p:cNvSpPr/>
          <p:nvPr/>
        </p:nvSpPr>
        <p:spPr>
          <a:xfrm>
            <a:off x="2393950" y="3024188"/>
            <a:ext cx="84138" cy="114300"/>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spcFirstLastPara="1" lIns="68569" tIns="68569" rIns="68569" bIns="68569" anchor="ctr"/>
          <a:lstStyle/>
          <a:p>
            <a:pPr eaLnBrk="1" fontAlgn="auto" hangingPunct="1">
              <a:spcBef>
                <a:spcPts val="0"/>
              </a:spcBef>
              <a:spcAft>
                <a:spcPts val="0"/>
              </a:spcAft>
              <a:buClr>
                <a:srgbClr val="000000"/>
              </a:buClr>
              <a:buFont typeface="Arial"/>
              <a:buNone/>
              <a:defRPr/>
            </a:pPr>
            <a:endParaRPr sz="1050" kern="0">
              <a:latin typeface="Arial"/>
              <a:ea typeface="Arial"/>
              <a:cs typeface="Arial"/>
              <a:sym typeface="Arial"/>
            </a:endParaRPr>
          </a:p>
        </p:txBody>
      </p:sp>
      <p:sp>
        <p:nvSpPr>
          <p:cNvPr id="164" name="Google Shape;164;p26"/>
          <p:cNvSpPr/>
          <p:nvPr/>
        </p:nvSpPr>
        <p:spPr>
          <a:xfrm>
            <a:off x="3022600" y="1927225"/>
            <a:ext cx="84138" cy="11271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spcFirstLastPara="1" lIns="68569" tIns="68569" rIns="68569" bIns="68569" anchor="ctr"/>
          <a:lstStyle/>
          <a:p>
            <a:pPr eaLnBrk="1" fontAlgn="auto" hangingPunct="1">
              <a:spcBef>
                <a:spcPts val="0"/>
              </a:spcBef>
              <a:spcAft>
                <a:spcPts val="0"/>
              </a:spcAft>
              <a:buClr>
                <a:srgbClr val="000000"/>
              </a:buClr>
              <a:buFont typeface="Arial"/>
              <a:buNone/>
              <a:defRPr/>
            </a:pPr>
            <a:endParaRPr sz="1050" kern="0">
              <a:latin typeface="Arial"/>
              <a:ea typeface="Arial"/>
              <a:cs typeface="Arial"/>
              <a:sym typeface="Arial"/>
            </a:endParaRPr>
          </a:p>
        </p:txBody>
      </p:sp>
      <p:sp>
        <p:nvSpPr>
          <p:cNvPr id="165" name="Google Shape;165;p26"/>
          <p:cNvSpPr/>
          <p:nvPr/>
        </p:nvSpPr>
        <p:spPr>
          <a:xfrm>
            <a:off x="4737100" y="2241550"/>
            <a:ext cx="85725" cy="11271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spcFirstLastPara="1" lIns="68569" tIns="68569" rIns="68569" bIns="68569" anchor="ctr"/>
          <a:lstStyle/>
          <a:p>
            <a:pPr eaLnBrk="1" fontAlgn="auto" hangingPunct="1">
              <a:spcBef>
                <a:spcPts val="0"/>
              </a:spcBef>
              <a:spcAft>
                <a:spcPts val="0"/>
              </a:spcAft>
              <a:buClr>
                <a:srgbClr val="000000"/>
              </a:buClr>
              <a:buFont typeface="Arial"/>
              <a:buNone/>
              <a:defRPr/>
            </a:pPr>
            <a:endParaRPr sz="1050" kern="0">
              <a:latin typeface="Arial"/>
              <a:ea typeface="Arial"/>
              <a:cs typeface="Arial"/>
              <a:sym typeface="Arial"/>
            </a:endParaRPr>
          </a:p>
        </p:txBody>
      </p:sp>
      <p:sp>
        <p:nvSpPr>
          <p:cNvPr id="166" name="Google Shape;166;p26"/>
          <p:cNvSpPr/>
          <p:nvPr/>
        </p:nvSpPr>
        <p:spPr>
          <a:xfrm>
            <a:off x="5197475" y="3263900"/>
            <a:ext cx="85725" cy="114300"/>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spcFirstLastPara="1" lIns="68569" tIns="68569" rIns="68569" bIns="68569" anchor="ctr"/>
          <a:lstStyle/>
          <a:p>
            <a:pPr eaLnBrk="1" fontAlgn="auto" hangingPunct="1">
              <a:spcBef>
                <a:spcPts val="0"/>
              </a:spcBef>
              <a:spcAft>
                <a:spcPts val="0"/>
              </a:spcAft>
              <a:buClr>
                <a:srgbClr val="000000"/>
              </a:buClr>
              <a:buFont typeface="Arial"/>
              <a:buNone/>
              <a:defRPr/>
            </a:pPr>
            <a:endParaRPr sz="1050" kern="0">
              <a:latin typeface="Arial"/>
              <a:ea typeface="Arial"/>
              <a:cs typeface="Arial"/>
              <a:sym typeface="Arial"/>
            </a:endParaRPr>
          </a:p>
        </p:txBody>
      </p:sp>
      <p:sp>
        <p:nvSpPr>
          <p:cNvPr id="167" name="Google Shape;167;p26"/>
          <p:cNvSpPr/>
          <p:nvPr/>
        </p:nvSpPr>
        <p:spPr>
          <a:xfrm>
            <a:off x="3408363" y="3200400"/>
            <a:ext cx="84137" cy="11271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spcFirstLastPara="1" lIns="68569" tIns="68569" rIns="68569" bIns="68569" anchor="ctr"/>
          <a:lstStyle/>
          <a:p>
            <a:pPr eaLnBrk="1" fontAlgn="auto" hangingPunct="1">
              <a:spcBef>
                <a:spcPts val="0"/>
              </a:spcBef>
              <a:spcAft>
                <a:spcPts val="0"/>
              </a:spcAft>
              <a:buClr>
                <a:srgbClr val="000000"/>
              </a:buClr>
              <a:buFont typeface="Arial"/>
              <a:buNone/>
              <a:defRPr/>
            </a:pPr>
            <a:endParaRPr sz="1050" kern="0">
              <a:latin typeface="Arial"/>
              <a:ea typeface="Arial"/>
              <a:cs typeface="Arial"/>
              <a:sym typeface="Arial"/>
            </a:endParaRPr>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0" y="642938"/>
          <a:ext cx="3246120" cy="2005965"/>
        </p:xfrm>
        <a:graphic>
          <a:graphicData uri="http://schemas.openxmlformats.org/drawingml/2006/chart">
            <c:chart xmlns:c="http://schemas.openxmlformats.org/drawingml/2006/chart" xmlns:r="http://schemas.openxmlformats.org/officeDocument/2006/relationships" r:id="rId2"/>
          </a:graphicData>
        </a:graphic>
      </p:graphicFrame>
      <p:pic>
        <p:nvPicPr>
          <p:cNvPr id="3891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1600" y="2470150"/>
            <a:ext cx="42164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6"/>
          <p:cNvSpPr txBox="1">
            <a:spLocks noChangeArrowheads="1"/>
          </p:cNvSpPr>
          <p:nvPr/>
        </p:nvSpPr>
        <p:spPr bwMode="auto">
          <a:xfrm>
            <a:off x="3800475" y="1028700"/>
            <a:ext cx="171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t>Averages inappropriate </a:t>
            </a:r>
            <a:br>
              <a:rPr lang="en-US" altLang="en-US" sz="900"/>
            </a:br>
            <a:r>
              <a:rPr lang="en-US" altLang="en-US" sz="900"/>
              <a:t>for predictive tools</a:t>
            </a:r>
          </a:p>
        </p:txBody>
      </p:sp>
      <p:sp>
        <p:nvSpPr>
          <p:cNvPr id="8" name="TextBox 7"/>
          <p:cNvSpPr txBox="1"/>
          <p:nvPr/>
        </p:nvSpPr>
        <p:spPr>
          <a:xfrm>
            <a:off x="3843338" y="755650"/>
            <a:ext cx="1684337" cy="387350"/>
          </a:xfrm>
          <a:prstGeom prst="rect">
            <a:avLst/>
          </a:prstGeom>
          <a:solidFill>
            <a:srgbClr val="FF9933"/>
          </a:solidFill>
        </p:spPr>
        <p:txBody>
          <a:bodyPr>
            <a:spAutoFit/>
          </a:bodyPr>
          <a:lstStyle/>
          <a:p>
            <a:pPr eaLnBrk="1" fontAlgn="auto" hangingPunct="1">
              <a:spcBef>
                <a:spcPts val="0"/>
              </a:spcBef>
              <a:spcAft>
                <a:spcPts val="0"/>
              </a:spcAft>
              <a:buClr>
                <a:srgbClr val="000000"/>
              </a:buClr>
              <a:buFont typeface="Arial"/>
              <a:buNone/>
              <a:defRPr/>
            </a:pPr>
            <a:r>
              <a:rPr lang="en-US" sz="1013" b="1" kern="0" dirty="0">
                <a:latin typeface="Arial"/>
                <a:ea typeface="Arial"/>
                <a:cs typeface="Arial"/>
                <a:sym typeface="Arial"/>
              </a:rPr>
              <a:t>Experiment</a:t>
            </a:r>
            <a:r>
              <a:rPr lang="en-US" sz="900" b="1" kern="0" dirty="0">
                <a:latin typeface="Arial"/>
                <a:ea typeface="Arial"/>
                <a:cs typeface="Arial"/>
                <a:sym typeface="Arial"/>
              </a:rPr>
              <a:t> 222 1969-2018</a:t>
            </a: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noGrp="1"/>
          </p:cNvSpPr>
          <p:nvPr>
            <p:ph type="title"/>
          </p:nvPr>
        </p:nvSpPr>
        <p:spPr>
          <a:xfrm>
            <a:off x="1285875" y="739775"/>
            <a:ext cx="4371975" cy="642938"/>
          </a:xfrm>
        </p:spPr>
        <p:txBody>
          <a:bodyPr>
            <a:normAutofit fontScale="90000"/>
          </a:bodyPr>
          <a:lstStyle/>
          <a:p>
            <a:pPr eaLnBrk="1" hangingPunct="1">
              <a:spcBef>
                <a:spcPct val="0"/>
              </a:spcBef>
              <a:spcAft>
                <a:spcPct val="0"/>
              </a:spcAft>
              <a:buClr>
                <a:srgbClr val="434343"/>
              </a:buClr>
              <a:buFont typeface="Lato Hairline"/>
              <a:buNone/>
            </a:pPr>
            <a:r>
              <a:rPr lang="en-US" altLang="en-US" sz="2100" smtClean="0">
                <a:solidFill>
                  <a:srgbClr val="434343"/>
                </a:solidFill>
                <a:latin typeface="Arial" panose="020B0604020202020204" pitchFamily="34" charset="0"/>
                <a:ea typeface="Lato Hairline"/>
                <a:cs typeface="Lato Hairline"/>
                <a:sym typeface="Lato Hairline"/>
              </a:rPr>
              <a:t>Independence of Yield potential and Nitrogen response</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54150"/>
            <a:ext cx="2657475" cy="159702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2700338"/>
            <a:ext cx="2684463" cy="161131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00525" y="1609725"/>
            <a:ext cx="1500188" cy="1130300"/>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1125" kern="0" dirty="0">
                <a:latin typeface="Arial"/>
                <a:ea typeface="Arial"/>
                <a:cs typeface="Arial"/>
                <a:sym typeface="Arial"/>
              </a:rPr>
              <a:t>Iowa</a:t>
            </a:r>
            <a:br>
              <a:rPr lang="en-US" sz="1125" kern="0" dirty="0">
                <a:latin typeface="Arial"/>
                <a:ea typeface="Arial"/>
                <a:cs typeface="Arial"/>
                <a:sym typeface="Arial"/>
              </a:rPr>
            </a:br>
            <a:r>
              <a:rPr lang="en-US" sz="1125" kern="0" dirty="0">
                <a:latin typeface="Arial"/>
                <a:ea typeface="Arial"/>
                <a:cs typeface="Arial"/>
                <a:sym typeface="Arial"/>
              </a:rPr>
              <a:t>Nebraska</a:t>
            </a:r>
            <a:br>
              <a:rPr lang="en-US" sz="1125" kern="0" dirty="0">
                <a:latin typeface="Arial"/>
                <a:ea typeface="Arial"/>
                <a:cs typeface="Arial"/>
                <a:sym typeface="Arial"/>
              </a:rPr>
            </a:br>
            <a:r>
              <a:rPr lang="en-US" sz="1125" kern="0" dirty="0">
                <a:latin typeface="Arial"/>
                <a:ea typeface="Arial"/>
                <a:cs typeface="Arial"/>
                <a:sym typeface="Arial"/>
              </a:rPr>
              <a:t>Wisconsin</a:t>
            </a:r>
            <a:br>
              <a:rPr lang="en-US" sz="1125" kern="0" dirty="0">
                <a:latin typeface="Arial"/>
                <a:ea typeface="Arial"/>
                <a:cs typeface="Arial"/>
                <a:sym typeface="Arial"/>
              </a:rPr>
            </a:br>
            <a:r>
              <a:rPr lang="en-US" sz="1125" kern="0" dirty="0">
                <a:latin typeface="Arial"/>
                <a:ea typeface="Arial"/>
                <a:cs typeface="Arial"/>
                <a:sym typeface="Arial"/>
              </a:rPr>
              <a:t>Oklahoma</a:t>
            </a:r>
            <a:br>
              <a:rPr lang="en-US" sz="1125" kern="0" dirty="0">
                <a:latin typeface="Arial"/>
                <a:ea typeface="Arial"/>
                <a:cs typeface="Arial"/>
                <a:sym typeface="Arial"/>
              </a:rPr>
            </a:br>
            <a:r>
              <a:rPr lang="en-US" sz="1125" kern="0" dirty="0">
                <a:latin typeface="Arial"/>
                <a:ea typeface="Arial"/>
                <a:cs typeface="Arial"/>
                <a:sym typeface="Arial"/>
              </a:rPr>
              <a:t/>
            </a:r>
            <a:br>
              <a:rPr lang="en-US" sz="1125" kern="0" dirty="0">
                <a:latin typeface="Arial"/>
                <a:ea typeface="Arial"/>
                <a:cs typeface="Arial"/>
                <a:sym typeface="Arial"/>
              </a:rPr>
            </a:br>
            <a:endParaRPr lang="en-US" sz="1125" kern="0" dirty="0">
              <a:latin typeface="Arial"/>
              <a:ea typeface="Arial"/>
              <a:cs typeface="Arial"/>
              <a:sym typeface="Arial"/>
            </a:endParaRPr>
          </a:p>
        </p:txBody>
      </p:sp>
      <p:sp>
        <p:nvSpPr>
          <p:cNvPr id="7" name="TextBox 6"/>
          <p:cNvSpPr txBox="1"/>
          <p:nvPr/>
        </p:nvSpPr>
        <p:spPr>
          <a:xfrm>
            <a:off x="938213" y="3160713"/>
            <a:ext cx="2400300" cy="1062037"/>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788" kern="0" dirty="0">
                <a:latin typeface="Arial"/>
                <a:ea typeface="Arial"/>
                <a:cs typeface="Arial"/>
                <a:sym typeface="Arial"/>
              </a:rPr>
              <a:t>2011. Independence of yield potential and crop nitrogen response.  Precision Agric. 12:508-518.</a:t>
            </a:r>
          </a:p>
          <a:p>
            <a:pPr eaLnBrk="1" fontAlgn="auto" hangingPunct="1">
              <a:spcBef>
                <a:spcPts val="0"/>
              </a:spcBef>
              <a:spcAft>
                <a:spcPts val="0"/>
              </a:spcAft>
              <a:buClr>
                <a:srgbClr val="000000"/>
              </a:buClr>
              <a:buFont typeface="Arial"/>
              <a:buNone/>
              <a:defRPr/>
            </a:pPr>
            <a:endParaRPr lang="en-US" sz="788" kern="0" dirty="0">
              <a:latin typeface="Arial"/>
              <a:ea typeface="Arial"/>
              <a:cs typeface="Arial"/>
              <a:sym typeface="Arial"/>
            </a:endParaRPr>
          </a:p>
          <a:p>
            <a:pPr eaLnBrk="1" fontAlgn="auto" hangingPunct="1">
              <a:spcBef>
                <a:spcPts val="0"/>
              </a:spcBef>
              <a:spcAft>
                <a:spcPts val="0"/>
              </a:spcAft>
              <a:buClr>
                <a:srgbClr val="000000"/>
              </a:buClr>
              <a:buFont typeface="Arial"/>
              <a:buNone/>
              <a:defRPr/>
            </a:pPr>
            <a:r>
              <a:rPr lang="en-US" sz="788" kern="0" dirty="0">
                <a:latin typeface="Arial"/>
                <a:ea typeface="Arial"/>
                <a:cs typeface="Arial"/>
                <a:sym typeface="Arial"/>
              </a:rPr>
              <a:t>2013. Relationship between grain crop yield potential and nitrogen response.  </a:t>
            </a:r>
            <a:r>
              <a:rPr lang="en-US" sz="788" kern="0" dirty="0" err="1">
                <a:latin typeface="Arial"/>
                <a:ea typeface="Arial"/>
                <a:cs typeface="Arial"/>
                <a:sym typeface="Arial"/>
              </a:rPr>
              <a:t>Agron</a:t>
            </a:r>
            <a:r>
              <a:rPr lang="en-US" sz="788" kern="0" dirty="0">
                <a:latin typeface="Arial"/>
                <a:ea typeface="Arial"/>
                <a:cs typeface="Arial"/>
                <a:sym typeface="Arial"/>
              </a:rPr>
              <a:t>. J. 105:1335–1344.</a:t>
            </a:r>
          </a:p>
          <a:p>
            <a:pPr eaLnBrk="1" fontAlgn="auto" hangingPunct="1">
              <a:spcBef>
                <a:spcPts val="0"/>
              </a:spcBef>
              <a:spcAft>
                <a:spcPts val="0"/>
              </a:spcAft>
              <a:buClr>
                <a:srgbClr val="000000"/>
              </a:buClr>
              <a:buFont typeface="Arial"/>
              <a:buNone/>
              <a:defRPr/>
            </a:pPr>
            <a:endParaRPr lang="en-US" sz="788" kern="0" dirty="0">
              <a:latin typeface="Arial"/>
              <a:ea typeface="Arial"/>
              <a:cs typeface="Arial"/>
              <a:sym typeface="Arial"/>
            </a:endParaRPr>
          </a:p>
          <a:p>
            <a:pPr eaLnBrk="1" fontAlgn="auto" hangingPunct="1">
              <a:spcBef>
                <a:spcPts val="0"/>
              </a:spcBef>
              <a:spcAft>
                <a:spcPts val="0"/>
              </a:spcAft>
              <a:buClr>
                <a:srgbClr val="000000"/>
              </a:buClr>
              <a:buFont typeface="Arial"/>
              <a:buNone/>
              <a:defRPr/>
            </a:pPr>
            <a:endParaRPr lang="en-US" sz="788" kern="0" dirty="0">
              <a:latin typeface="Arial"/>
              <a:ea typeface="Arial"/>
              <a:cs typeface="Arial"/>
              <a:sym typeface="Arial"/>
            </a:endParaRPr>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825" y="844550"/>
            <a:ext cx="6581775" cy="3311525"/>
          </a:xfrm>
          <a:solidFill>
            <a:schemeClr val="bg1"/>
          </a:solidFill>
        </p:spPr>
        <p:txBody>
          <a:bodyPr spcFirstLastPara="1">
            <a:noAutofit/>
          </a:bodyPr>
          <a:lstStyle/>
          <a:p>
            <a:pPr eaLnBrk="1" fontAlgn="auto" hangingPunct="1">
              <a:spcBef>
                <a:spcPts val="600"/>
              </a:spcBef>
              <a:spcAft>
                <a:spcPts val="0"/>
              </a:spcAft>
              <a:buClr>
                <a:srgbClr val="B7B7B7"/>
              </a:buClr>
              <a:buSzPts val="1800"/>
              <a:buFont typeface="Lato Light"/>
              <a:buNone/>
              <a:defRPr/>
            </a:pPr>
            <a:r>
              <a:rPr lang="en-US" sz="1800" b="1" dirty="0">
                <a:solidFill>
                  <a:srgbClr val="008000"/>
                </a:solidFill>
                <a:latin typeface="Lato Light"/>
                <a:ea typeface="Lato Light"/>
                <a:cs typeface="Lato Light"/>
                <a:sym typeface="Lato Light"/>
              </a:rPr>
              <a:t>Independence of Biological Processes in Agriculture</a:t>
            </a:r>
            <a:endParaRPr lang="en-US" sz="1800" dirty="0">
              <a:solidFill>
                <a:srgbClr val="008000"/>
              </a:solidFill>
              <a:latin typeface="Lato Light"/>
              <a:ea typeface="Lato Light"/>
              <a:cs typeface="Lato Light"/>
              <a:sym typeface="Lato Light"/>
            </a:endParaRPr>
          </a:p>
          <a:p>
            <a:pPr marL="85725" eaLnBrk="1" fontAlgn="auto" hangingPunct="1">
              <a:spcBef>
                <a:spcPts val="600"/>
              </a:spcBef>
              <a:spcAft>
                <a:spcPts val="0"/>
              </a:spcAft>
              <a:buClr>
                <a:srgbClr val="B7B7B7"/>
              </a:buClr>
              <a:buSzPts val="1800"/>
              <a:buFont typeface="Lato Light"/>
              <a:buNone/>
              <a:defRPr/>
            </a:pPr>
            <a:r>
              <a:rPr lang="en-US" sz="1125" dirty="0">
                <a:solidFill>
                  <a:srgbClr val="666666"/>
                </a:solidFill>
                <a:latin typeface="Lato Light"/>
                <a:ea typeface="Lato Light"/>
                <a:cs typeface="Lato Light"/>
                <a:sym typeface="Lato Light"/>
              </a:rPr>
              <a:t>Biodiversity and randomness will increase.</a:t>
            </a:r>
          </a:p>
          <a:p>
            <a:pPr marL="85725" eaLnBrk="1" fontAlgn="auto" hangingPunct="1">
              <a:spcBef>
                <a:spcPts val="600"/>
              </a:spcBef>
              <a:spcAft>
                <a:spcPts val="0"/>
              </a:spcAft>
              <a:buClr>
                <a:srgbClr val="B7B7B7"/>
              </a:buClr>
              <a:buSzPts val="1800"/>
              <a:buFont typeface="Lato Light"/>
              <a:buNone/>
              <a:defRPr/>
            </a:pPr>
            <a:r>
              <a:rPr lang="en-US" sz="1125" dirty="0">
                <a:solidFill>
                  <a:srgbClr val="666666"/>
                </a:solidFill>
                <a:latin typeface="Lato Light"/>
                <a:ea typeface="Lato Light"/>
                <a:cs typeface="Lato Light"/>
                <a:sym typeface="Lato Light"/>
              </a:rPr>
              <a:t>More and more processes found to be independent. </a:t>
            </a:r>
          </a:p>
          <a:p>
            <a:pPr marL="85725" eaLnBrk="1" fontAlgn="auto" hangingPunct="1">
              <a:spcBef>
                <a:spcPts val="600"/>
              </a:spcBef>
              <a:spcAft>
                <a:spcPts val="0"/>
              </a:spcAft>
              <a:buClr>
                <a:srgbClr val="B7B7B7"/>
              </a:buClr>
              <a:buSzPts val="1800"/>
              <a:buFont typeface="Lato Light"/>
              <a:buNone/>
              <a:defRPr/>
            </a:pPr>
            <a:r>
              <a:rPr lang="en-US" sz="1125" dirty="0">
                <a:solidFill>
                  <a:srgbClr val="666666"/>
                </a:solidFill>
                <a:latin typeface="Lato Light"/>
                <a:ea typeface="Lato Light"/>
                <a:cs typeface="Lato Light"/>
                <a:sym typeface="Lato Light"/>
              </a:rPr>
              <a:t>Each year, residual N in the soil following crop harvest is different</a:t>
            </a:r>
          </a:p>
          <a:p>
            <a:pPr marL="85725" eaLnBrk="1" fontAlgn="auto" hangingPunct="1">
              <a:spcBef>
                <a:spcPts val="600"/>
              </a:spcBef>
              <a:spcAft>
                <a:spcPts val="0"/>
              </a:spcAft>
              <a:buClr>
                <a:srgbClr val="B7B7B7"/>
              </a:buClr>
              <a:buSzPts val="1800"/>
              <a:buFont typeface="Lato Light"/>
              <a:buNone/>
              <a:defRPr/>
            </a:pPr>
            <a:r>
              <a:rPr lang="en-US" sz="1125" dirty="0">
                <a:solidFill>
                  <a:srgbClr val="666666"/>
                </a:solidFill>
                <a:latin typeface="Lato Light"/>
                <a:ea typeface="Lato Light"/>
                <a:cs typeface="Lato Light"/>
                <a:sym typeface="Lato Light"/>
              </a:rPr>
              <a:t>Yield levels change radically from year to year, a product of an ever changing and unpredictable/random environment</a:t>
            </a:r>
          </a:p>
          <a:p>
            <a:pPr marL="85725" eaLnBrk="1" fontAlgn="auto" hangingPunct="1">
              <a:spcBef>
                <a:spcPts val="600"/>
              </a:spcBef>
              <a:spcAft>
                <a:spcPts val="0"/>
              </a:spcAft>
              <a:buClr>
                <a:srgbClr val="B7B7B7"/>
              </a:buClr>
              <a:buSzPts val="1800"/>
              <a:buFont typeface="Lato Light"/>
              <a:buNone/>
              <a:defRPr/>
            </a:pPr>
            <a:r>
              <a:rPr lang="en-US" sz="1125" dirty="0">
                <a:solidFill>
                  <a:srgbClr val="666666"/>
                </a:solidFill>
                <a:latin typeface="Lato Light"/>
                <a:ea typeface="Lato Light"/>
                <a:cs typeface="Lato Light"/>
                <a:sym typeface="Lato Light"/>
              </a:rPr>
              <a:t>Contribution of residual soil N for next years’ growing crop, randomly influences N response or the response index (RI)</a:t>
            </a:r>
          </a:p>
          <a:p>
            <a:pPr marL="85725" eaLnBrk="1" fontAlgn="auto" hangingPunct="1">
              <a:spcBef>
                <a:spcPts val="600"/>
              </a:spcBef>
              <a:spcAft>
                <a:spcPts val="0"/>
              </a:spcAft>
              <a:buClr>
                <a:srgbClr val="B7B7B7"/>
              </a:buClr>
              <a:buSzPts val="1800"/>
              <a:buFont typeface="Lato Light"/>
              <a:buNone/>
              <a:defRPr/>
            </a:pPr>
            <a:r>
              <a:rPr lang="en-US" sz="1125" b="1" u="sng" dirty="0">
                <a:solidFill>
                  <a:srgbClr val="666666"/>
                </a:solidFill>
                <a:latin typeface="Lato Light"/>
                <a:ea typeface="Lato Light"/>
                <a:cs typeface="Lato Light"/>
                <a:sym typeface="Lato Light"/>
              </a:rPr>
              <a:t>2</a:t>
            </a:r>
            <a:r>
              <a:rPr lang="en-US" sz="1125" b="1" u="sng" baseline="30000" dirty="0">
                <a:solidFill>
                  <a:srgbClr val="666666"/>
                </a:solidFill>
                <a:latin typeface="Lato Light"/>
                <a:ea typeface="Lato Light"/>
                <a:cs typeface="Lato Light"/>
                <a:sym typeface="Lato Light"/>
              </a:rPr>
              <a:t>nd</a:t>
            </a:r>
            <a:r>
              <a:rPr lang="en-US" sz="1125" b="1" u="sng" dirty="0">
                <a:solidFill>
                  <a:srgbClr val="666666"/>
                </a:solidFill>
                <a:latin typeface="Lato Light"/>
                <a:ea typeface="Lato Light"/>
                <a:cs typeface="Lato Light"/>
                <a:sym typeface="Lato Light"/>
              </a:rPr>
              <a:t> law of thermodynamics </a:t>
            </a:r>
            <a:r>
              <a:rPr lang="en-US" sz="1125" dirty="0">
                <a:solidFill>
                  <a:srgbClr val="666666"/>
                </a:solidFill>
                <a:latin typeface="Lato Light"/>
                <a:ea typeface="Lato Light"/>
                <a:cs typeface="Lato Light"/>
                <a:sym typeface="Lato Light"/>
              </a:rPr>
              <a:t>total entropy or orderliness increases with time and is irreversible</a:t>
            </a:r>
          </a:p>
          <a:p>
            <a:pPr marL="85725" eaLnBrk="1" fontAlgn="auto" hangingPunct="1">
              <a:spcBef>
                <a:spcPts val="600"/>
              </a:spcBef>
              <a:spcAft>
                <a:spcPts val="0"/>
              </a:spcAft>
              <a:buClr>
                <a:srgbClr val="B7B7B7"/>
              </a:buClr>
              <a:buSzPts val="1800"/>
              <a:buFont typeface="Lato Light"/>
              <a:buNone/>
              <a:defRPr/>
            </a:pPr>
            <a:r>
              <a:rPr lang="en-US" sz="1125" dirty="0">
                <a:solidFill>
                  <a:srgbClr val="666666"/>
                </a:solidFill>
                <a:latin typeface="Lato Light"/>
                <a:ea typeface="Lato Light"/>
                <a:cs typeface="Lato Light"/>
                <a:sym typeface="Lato Light"/>
              </a:rPr>
              <a:t>Biological systems are expected to become more and more random with time.</a:t>
            </a:r>
          </a:p>
          <a:p>
            <a:pPr marL="85725" eaLnBrk="1" fontAlgn="auto" hangingPunct="1">
              <a:spcBef>
                <a:spcPts val="600"/>
              </a:spcBef>
              <a:spcAft>
                <a:spcPts val="0"/>
              </a:spcAft>
              <a:buClr>
                <a:srgbClr val="B7B7B7"/>
              </a:buClr>
              <a:buSzPts val="1800"/>
              <a:buFont typeface="Lato Light"/>
              <a:buNone/>
              <a:defRPr/>
            </a:pPr>
            <a:r>
              <a:rPr lang="en-US" sz="1125" dirty="0">
                <a:solidFill>
                  <a:srgbClr val="008000"/>
                </a:solidFill>
                <a:latin typeface="Lato Light"/>
                <a:ea typeface="Lato Light"/>
                <a:cs typeface="Lato Light"/>
                <a:sym typeface="Lato Light"/>
              </a:rPr>
              <a:t>Unpredictable nature that environment has on N demand, and the unpredictable nature that environment has on final grain yield, dictate the need for independent estimation of multiple random variables </a:t>
            </a:r>
            <a:endParaRPr lang="en-US" sz="1125" dirty="0">
              <a:solidFill>
                <a:srgbClr val="666666"/>
              </a:solidFill>
              <a:latin typeface="Lato Light"/>
              <a:ea typeface="Lato Light"/>
              <a:cs typeface="Lato Light"/>
              <a:sym typeface="Lato Light"/>
            </a:endParaRPr>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txBox="1">
            <a:spLocks noGrp="1"/>
          </p:cNvSpPr>
          <p:nvPr>
            <p:ph type="title"/>
          </p:nvPr>
        </p:nvSpPr>
        <p:spPr/>
        <p:txBody>
          <a:bodyPr/>
          <a:lstStyle/>
          <a:p>
            <a:pPr eaLnBrk="1" hangingPunct="1">
              <a:buClr>
                <a:srgbClr val="434343"/>
              </a:buClr>
              <a:buSzPts val="4800"/>
              <a:buFont typeface="Lato Hairline"/>
              <a:buNone/>
            </a:pPr>
            <a:endParaRPr lang="en-US" altLang="en-US" sz="4800" smtClean="0">
              <a:solidFill>
                <a:srgbClr val="434343"/>
              </a:solidFill>
              <a:latin typeface="Lato Hairline"/>
              <a:ea typeface="Lato Hairline"/>
              <a:cs typeface="Lato Hairline"/>
              <a:sym typeface="Lato Hairline"/>
            </a:endParaRPr>
          </a:p>
        </p:txBody>
      </p:sp>
      <p:sp>
        <p:nvSpPr>
          <p:cNvPr id="43011" name="Content Placeholder 2"/>
          <p:cNvSpPr txBox="1">
            <a:spLocks noGrp="1"/>
          </p:cNvSpPr>
          <p:nvPr>
            <p:ph idx="1"/>
          </p:nvPr>
        </p:nvSpPr>
        <p:spPr/>
        <p:txBody>
          <a:bodyPr/>
          <a:lstStyle/>
          <a:p>
            <a:pPr marL="457200" indent="-342900" eaLnBrk="1" hangingPunct="1">
              <a:spcBef>
                <a:spcPts val="600"/>
              </a:spcBef>
              <a:buClr>
                <a:srgbClr val="B7B7B7"/>
              </a:buClr>
              <a:buSzPts val="1800"/>
              <a:buFont typeface="Lato Light"/>
              <a:buChar char="×"/>
            </a:pPr>
            <a:endParaRPr lang="en-US" altLang="en-US" sz="1800" smtClean="0">
              <a:solidFill>
                <a:srgbClr val="666666"/>
              </a:solidFill>
              <a:latin typeface="Lato Light"/>
              <a:ea typeface="Lato Light"/>
              <a:cs typeface="Lato Light"/>
              <a:sym typeface="Lato Light"/>
            </a:endParaRPr>
          </a:p>
        </p:txBody>
      </p:sp>
      <p:sp>
        <p:nvSpPr>
          <p:cNvPr id="4" name="Slide Number Placeholder 3"/>
          <p:cNvSpPr>
            <a:spLocks noGrp="1"/>
          </p:cNvSpPr>
          <p:nvPr>
            <p:ph type="sldNum" sz="quarter" idx="12"/>
          </p:nvPr>
        </p:nvSpPr>
        <p:spPr/>
        <p:txBody>
          <a:bodyPr/>
          <a:lstStyle/>
          <a:p>
            <a:pPr>
              <a:defRPr/>
            </a:pPr>
            <a:fld id="{98D053FB-9584-44E7-9F1B-15751B2BEFB2}" type="slidenum">
              <a:rPr lang="en-US"/>
              <a:pPr>
                <a:defRPr/>
              </a:pPr>
              <a:t>26</a:t>
            </a:fld>
            <a:endParaRPr lang="en-US" dirty="0"/>
          </a:p>
        </p:txBody>
      </p:sp>
      <p:pic>
        <p:nvPicPr>
          <p:cNvPr id="430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75" y="754063"/>
            <a:ext cx="64754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263" y="642938"/>
            <a:ext cx="4572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642938"/>
            <a:ext cx="23145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42963" y="642938"/>
            <a:ext cx="614362" cy="385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788" kern="0">
              <a:sym typeface="Arial"/>
            </a:endParaRPr>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pPr>
              <a:defRPr/>
            </a:pPr>
            <a:fld id="{AA697C37-EC8E-45C2-95D9-AC034CB40A02}" type="slidenum">
              <a:rPr lang="en"/>
              <a:pPr>
                <a:defRPr/>
              </a:pPr>
              <a:t>29</a:t>
            </a:fld>
            <a:endParaRPr lang="en"/>
          </a:p>
        </p:txBody>
      </p:sp>
      <p:sp>
        <p:nvSpPr>
          <p:cNvPr id="3" name="TextBox 2"/>
          <p:cNvSpPr txBox="1"/>
          <p:nvPr/>
        </p:nvSpPr>
        <p:spPr>
          <a:xfrm>
            <a:off x="630238" y="930275"/>
            <a:ext cx="6069012" cy="3416300"/>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1350" kern="0" dirty="0">
                <a:latin typeface="Arial"/>
                <a:ea typeface="Arial"/>
                <a:cs typeface="Arial"/>
                <a:sym typeface="Arial"/>
              </a:rPr>
              <a:t>2nd law of thermodynamics: entropy/randomness will increase with time. </a:t>
            </a:r>
          </a:p>
          <a:p>
            <a:pPr eaLnBrk="1" fontAlgn="auto" hangingPunct="1">
              <a:spcBef>
                <a:spcPts val="0"/>
              </a:spcBef>
              <a:spcAft>
                <a:spcPts val="0"/>
              </a:spcAft>
              <a:buClr>
                <a:srgbClr val="000000"/>
              </a:buClr>
              <a:buFont typeface="Arial"/>
              <a:buNone/>
              <a:defRPr/>
            </a:pPr>
            <a:r>
              <a:rPr lang="en-US" sz="1350" kern="0" dirty="0">
                <a:latin typeface="Arial"/>
                <a:ea typeface="Arial"/>
                <a:cs typeface="Arial"/>
                <a:sym typeface="Arial"/>
              </a:rPr>
              <a:t>More and more biological processes have been found to be independent.  Independence of yield potential (YP0) and nitrogen (N) response in cereals</a:t>
            </a:r>
            <a:br>
              <a:rPr lang="en-US" sz="1350" kern="0" dirty="0">
                <a:latin typeface="Arial"/>
                <a:ea typeface="Arial"/>
                <a:cs typeface="Arial"/>
                <a:sym typeface="Arial"/>
              </a:rPr>
            </a:br>
            <a:r>
              <a:rPr lang="en-US" sz="1350" kern="0" dirty="0">
                <a:latin typeface="Arial"/>
                <a:ea typeface="Arial"/>
                <a:cs typeface="Arial"/>
                <a:sym typeface="Arial"/>
              </a:rPr>
              <a:t>Residual N in the soil following crop harvest is different.  </a:t>
            </a:r>
          </a:p>
          <a:p>
            <a:pPr eaLnBrk="1" fontAlgn="auto" hangingPunct="1">
              <a:spcBef>
                <a:spcPts val="0"/>
              </a:spcBef>
              <a:spcAft>
                <a:spcPts val="0"/>
              </a:spcAft>
              <a:buClr>
                <a:srgbClr val="000000"/>
              </a:buClr>
              <a:buFont typeface="Arial"/>
              <a:buNone/>
              <a:defRPr/>
            </a:pPr>
            <a:r>
              <a:rPr lang="en-US" sz="1350" kern="0" dirty="0">
                <a:latin typeface="Arial"/>
                <a:ea typeface="Arial"/>
                <a:cs typeface="Arial"/>
                <a:sym typeface="Arial"/>
              </a:rPr>
              <a:t>Yield levels change from year to year (unpredictable/random environment)</a:t>
            </a:r>
          </a:p>
          <a:p>
            <a:pPr eaLnBrk="1" fontAlgn="auto" hangingPunct="1">
              <a:spcBef>
                <a:spcPts val="0"/>
              </a:spcBef>
              <a:spcAft>
                <a:spcPts val="0"/>
              </a:spcAft>
              <a:buClr>
                <a:srgbClr val="000000"/>
              </a:buClr>
              <a:buFont typeface="Arial"/>
              <a:buNone/>
              <a:defRPr/>
            </a:pPr>
            <a:r>
              <a:rPr lang="en-US" sz="1350" kern="0" dirty="0">
                <a:latin typeface="Arial"/>
                <a:ea typeface="Arial"/>
                <a:cs typeface="Arial"/>
                <a:sym typeface="Arial"/>
              </a:rPr>
              <a:t>Contribution of residual N for next years’ growing crop, randomly influences N response or the response index (RI). </a:t>
            </a:r>
          </a:p>
          <a:p>
            <a:pPr eaLnBrk="1" fontAlgn="auto" hangingPunct="1">
              <a:spcBef>
                <a:spcPts val="0"/>
              </a:spcBef>
              <a:spcAft>
                <a:spcPts val="0"/>
              </a:spcAft>
              <a:buClr>
                <a:srgbClr val="000000"/>
              </a:buClr>
              <a:buFont typeface="Arial"/>
              <a:buNone/>
              <a:defRPr/>
            </a:pPr>
            <a:r>
              <a:rPr lang="en-US" sz="1350" kern="0" dirty="0">
                <a:latin typeface="Arial"/>
                <a:ea typeface="Arial"/>
                <a:cs typeface="Arial"/>
                <a:sym typeface="Arial"/>
              </a:rPr>
              <a:t>Biological systems are expected to become more and more random with time.  </a:t>
            </a:r>
          </a:p>
          <a:p>
            <a:pPr eaLnBrk="1" fontAlgn="auto" hangingPunct="1">
              <a:spcBef>
                <a:spcPts val="0"/>
              </a:spcBef>
              <a:spcAft>
                <a:spcPts val="0"/>
              </a:spcAft>
              <a:buClr>
                <a:srgbClr val="000000"/>
              </a:buClr>
              <a:buFont typeface="Arial"/>
              <a:buNone/>
              <a:defRPr/>
            </a:pPr>
            <a:r>
              <a:rPr lang="en-US" sz="1350" kern="0" dirty="0">
                <a:latin typeface="Arial"/>
                <a:ea typeface="Arial"/>
                <a:cs typeface="Arial"/>
                <a:sym typeface="Arial"/>
              </a:rPr>
              <a:t>Range of different biological parameters will each influence YP0 and RI in an unrelated manner. </a:t>
            </a:r>
          </a:p>
          <a:p>
            <a:pPr eaLnBrk="1" fontAlgn="auto" hangingPunct="1">
              <a:spcBef>
                <a:spcPts val="0"/>
              </a:spcBef>
              <a:spcAft>
                <a:spcPts val="0"/>
              </a:spcAft>
              <a:buClr>
                <a:srgbClr val="000000"/>
              </a:buClr>
              <a:buFont typeface="Arial"/>
              <a:buNone/>
              <a:defRPr/>
            </a:pPr>
            <a:r>
              <a:rPr lang="en-US" sz="1350" kern="0" dirty="0">
                <a:latin typeface="Arial"/>
                <a:ea typeface="Arial"/>
                <a:cs typeface="Arial"/>
                <a:sym typeface="Arial"/>
              </a:rPr>
              <a:t>Unpredictable nature that environment has on N demand, and the unpredictable nature that environment has on final grain yield, dictate the need for independent estimation of multiple random variables that will be used in mid-season biological algorithms of the future.</a:t>
            </a:r>
          </a:p>
          <a:p>
            <a:pPr eaLnBrk="1" fontAlgn="auto" hangingPunct="1">
              <a:spcBef>
                <a:spcPts val="0"/>
              </a:spcBef>
              <a:spcAft>
                <a:spcPts val="0"/>
              </a:spcAft>
              <a:buClr>
                <a:srgbClr val="000000"/>
              </a:buClr>
              <a:buFont typeface="Arial"/>
              <a:buNone/>
              <a:defRPr/>
            </a:pPr>
            <a:endParaRPr lang="en-US" sz="1350" kern="0" dirty="0">
              <a:latin typeface="Arial"/>
              <a:ea typeface="Arial"/>
              <a:cs typeface="Arial"/>
              <a:sym typeface="Arial"/>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828675" y="669925"/>
            <a:ext cx="2765425" cy="404813"/>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buClr>
                <a:srgbClr val="000000"/>
              </a:buClr>
              <a:buFont typeface="Arial"/>
              <a:buNone/>
              <a:defRPr/>
            </a:pPr>
            <a:r>
              <a:rPr lang="en-US" sz="900" b="1" kern="0" dirty="0">
                <a:latin typeface="Calibri" pitchFamily="34" charset="0"/>
                <a:ea typeface="Arial"/>
                <a:cs typeface="Arial"/>
                <a:sym typeface="Arial"/>
              </a:rPr>
              <a:t>W</a:t>
            </a:r>
            <a:r>
              <a:rPr lang="en-US" sz="900" b="1" kern="0" cap="small" dirty="0">
                <a:latin typeface="Calibri" pitchFamily="34" charset="0"/>
                <a:ea typeface="Arial"/>
                <a:cs typeface="Arial"/>
                <a:sym typeface="Arial"/>
              </a:rPr>
              <a:t>heat Fertility Experiment No.</a:t>
            </a:r>
            <a:r>
              <a:rPr lang="en-US" sz="900" b="1" kern="0" dirty="0">
                <a:latin typeface="Calibri" pitchFamily="34" charset="0"/>
                <a:ea typeface="Arial"/>
                <a:cs typeface="Arial"/>
                <a:sym typeface="Arial"/>
              </a:rPr>
              <a:t>222</a:t>
            </a:r>
          </a:p>
          <a:p>
            <a:pPr algn="ctr" eaLnBrk="1" fontAlgn="auto" hangingPunct="1">
              <a:spcBef>
                <a:spcPts val="0"/>
              </a:spcBef>
              <a:spcAft>
                <a:spcPts val="0"/>
              </a:spcAft>
              <a:buClr>
                <a:srgbClr val="000000"/>
              </a:buClr>
              <a:buFont typeface="Arial"/>
              <a:buNone/>
              <a:defRPr/>
            </a:pPr>
            <a:r>
              <a:rPr lang="en-US" sz="563" b="1" kern="0" dirty="0">
                <a:latin typeface="Calibri" pitchFamily="34" charset="0"/>
                <a:ea typeface="Arial"/>
                <a:cs typeface="Arial"/>
                <a:sym typeface="Arial"/>
              </a:rPr>
              <a:t>Agronomy Research Station</a:t>
            </a:r>
            <a:br>
              <a:rPr lang="en-US" sz="563" b="1" kern="0" dirty="0">
                <a:latin typeface="Calibri" pitchFamily="34" charset="0"/>
                <a:ea typeface="Arial"/>
                <a:cs typeface="Arial"/>
                <a:sym typeface="Arial"/>
              </a:rPr>
            </a:br>
            <a:r>
              <a:rPr lang="en-US" sz="563" b="1" kern="0" dirty="0">
                <a:latin typeface="Calibri" pitchFamily="34" charset="0"/>
                <a:ea typeface="Arial"/>
                <a:cs typeface="Arial"/>
                <a:sym typeface="Arial"/>
              </a:rPr>
              <a:t>Established 1969</a:t>
            </a:r>
          </a:p>
        </p:txBody>
      </p:sp>
      <p:sp>
        <p:nvSpPr>
          <p:cNvPr id="2051" name="Text Box 10"/>
          <p:cNvSpPr txBox="1">
            <a:spLocks noChangeArrowheads="1"/>
          </p:cNvSpPr>
          <p:nvPr/>
        </p:nvSpPr>
        <p:spPr bwMode="auto">
          <a:xfrm>
            <a:off x="925513" y="1330325"/>
            <a:ext cx="6429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buClr>
                <a:srgbClr val="000000"/>
              </a:buClr>
              <a:buFont typeface="Arial"/>
              <a:buNone/>
              <a:defRPr/>
            </a:pPr>
            <a:r>
              <a:rPr lang="en-US" sz="506" kern="0">
                <a:ea typeface="Arial"/>
                <a:cs typeface="Arial"/>
                <a:sym typeface="Arial"/>
              </a:rPr>
              <a:t>Plot size: 20’ x 60’</a:t>
            </a:r>
          </a:p>
          <a:p>
            <a:pPr eaLnBrk="1" fontAlgn="auto" hangingPunct="1">
              <a:spcBef>
                <a:spcPts val="0"/>
              </a:spcBef>
              <a:spcAft>
                <a:spcPts val="0"/>
              </a:spcAft>
              <a:buClr>
                <a:srgbClr val="000000"/>
              </a:buClr>
              <a:buFont typeface="Arial"/>
              <a:buNone/>
              <a:defRPr/>
            </a:pPr>
            <a:r>
              <a:rPr lang="en-US" sz="506" kern="0">
                <a:ea typeface="Arial"/>
                <a:cs typeface="Arial"/>
                <a:sym typeface="Arial"/>
              </a:rPr>
              <a:t>Alley: 17’</a:t>
            </a:r>
          </a:p>
          <a:p>
            <a:pPr eaLnBrk="1" fontAlgn="auto" hangingPunct="1">
              <a:spcBef>
                <a:spcPct val="50000"/>
              </a:spcBef>
              <a:spcAft>
                <a:spcPts val="0"/>
              </a:spcAft>
              <a:buClr>
                <a:srgbClr val="000000"/>
              </a:buClr>
              <a:buFont typeface="Arial"/>
              <a:buNone/>
              <a:defRPr/>
            </a:pPr>
            <a:r>
              <a:rPr lang="en-US" sz="506" kern="0">
                <a:ea typeface="Arial"/>
                <a:cs typeface="Arial"/>
                <a:sym typeface="Arial"/>
              </a:rPr>
              <a:t>Total Trial Area:        137’ x 520’ </a:t>
            </a:r>
          </a:p>
        </p:txBody>
      </p:sp>
      <p:graphicFrame>
        <p:nvGraphicFramePr>
          <p:cNvPr id="3104" name="Group 1056"/>
          <p:cNvGraphicFramePr>
            <a:graphicFrameLocks noGrp="1"/>
          </p:cNvGraphicFramePr>
          <p:nvPr/>
        </p:nvGraphicFramePr>
        <p:xfrm>
          <a:off x="2017713" y="1012825"/>
          <a:ext cx="1511299" cy="1981199"/>
        </p:xfrm>
        <a:graphic>
          <a:graphicData uri="http://schemas.openxmlformats.org/drawingml/2006/table">
            <a:tbl>
              <a:tblPr/>
              <a:tblGrid>
                <a:gridCol w="238627">
                  <a:extLst>
                    <a:ext uri="{9D8B030D-6E8A-4147-A177-3AD203B41FA5}">
                      <a16:colId xmlns:a16="http://schemas.microsoft.com/office/drawing/2014/main" val="20000"/>
                    </a:ext>
                  </a:extLst>
                </a:gridCol>
                <a:gridCol w="424224">
                  <a:extLst>
                    <a:ext uri="{9D8B030D-6E8A-4147-A177-3AD203B41FA5}">
                      <a16:colId xmlns:a16="http://schemas.microsoft.com/office/drawing/2014/main" val="20001"/>
                    </a:ext>
                  </a:extLst>
                </a:gridCol>
                <a:gridCol w="424224">
                  <a:extLst>
                    <a:ext uri="{9D8B030D-6E8A-4147-A177-3AD203B41FA5}">
                      <a16:colId xmlns:a16="http://schemas.microsoft.com/office/drawing/2014/main" val="20002"/>
                    </a:ext>
                  </a:extLst>
                </a:gridCol>
                <a:gridCol w="424224">
                  <a:extLst>
                    <a:ext uri="{9D8B030D-6E8A-4147-A177-3AD203B41FA5}">
                      <a16:colId xmlns:a16="http://schemas.microsoft.com/office/drawing/2014/main" val="20003"/>
                    </a:ext>
                  </a:extLst>
                </a:gridCol>
              </a:tblGrid>
              <a:tr h="233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TRT</a:t>
                      </a:r>
                    </a:p>
                  </a:txBody>
                  <a:tcPr marL="38586" marR="38586" marT="19294" marB="19294" anchor="b"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Pre-plant N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(lb N / ac)</a:t>
                      </a:r>
                      <a:endParaRPr kumimoji="0" lang="en-US" sz="400" b="0" i="0" u="none" strike="noStrike" cap="none" normalizeH="0" baseline="30000" dirty="0" smtClean="0">
                        <a:ln>
                          <a:noFill/>
                        </a:ln>
                        <a:solidFill>
                          <a:schemeClr val="tx1"/>
                        </a:solidFill>
                        <a:effectLst/>
                        <a:latin typeface="Arial" charset="0"/>
                        <a:cs typeface="Arial" charset="0"/>
                      </a:endParaRPr>
                    </a:p>
                  </a:txBody>
                  <a:tcPr marL="38586" marR="38586" marT="19294" marB="19294" anchor="b"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Pre-plant P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(lb P</a:t>
                      </a:r>
                      <a:r>
                        <a:rPr kumimoji="0" lang="en-US" sz="400" b="0" i="0" u="none" strike="noStrike" cap="none" normalizeH="0" baseline="-25000" dirty="0" smtClean="0">
                          <a:ln>
                            <a:noFill/>
                          </a:ln>
                          <a:solidFill>
                            <a:schemeClr val="tx1"/>
                          </a:solidFill>
                          <a:effectLst/>
                          <a:latin typeface="Arial" charset="0"/>
                        </a:rPr>
                        <a:t>2</a:t>
                      </a:r>
                      <a:r>
                        <a:rPr kumimoji="0" lang="en-US" sz="400" b="0" i="0" u="none" strike="noStrike" cap="none" normalizeH="0" baseline="0" dirty="0" smtClean="0">
                          <a:ln>
                            <a:noFill/>
                          </a:ln>
                          <a:solidFill>
                            <a:schemeClr val="tx1"/>
                          </a:solidFill>
                          <a:effectLst/>
                          <a:latin typeface="Arial" charset="0"/>
                        </a:rPr>
                        <a:t>O</a:t>
                      </a:r>
                      <a:r>
                        <a:rPr kumimoji="0" lang="en-US" sz="400" b="0" i="0" u="none" strike="noStrike" cap="none" normalizeH="0" baseline="-25000" dirty="0" smtClean="0">
                          <a:ln>
                            <a:noFill/>
                          </a:ln>
                          <a:solidFill>
                            <a:schemeClr val="tx1"/>
                          </a:solidFill>
                          <a:effectLst/>
                          <a:latin typeface="Arial" charset="0"/>
                        </a:rPr>
                        <a:t>5</a:t>
                      </a:r>
                      <a:r>
                        <a:rPr kumimoji="0" lang="en-US" sz="400" b="0" i="0" u="none" strike="noStrike" cap="none" normalizeH="0" baseline="0" dirty="0" smtClean="0">
                          <a:ln>
                            <a:noFill/>
                          </a:ln>
                          <a:solidFill>
                            <a:schemeClr val="tx1"/>
                          </a:solidFill>
                          <a:effectLst/>
                          <a:latin typeface="Arial" charset="0"/>
                        </a:rPr>
                        <a:t> / ac)</a:t>
                      </a:r>
                      <a:endParaRPr kumimoji="0" lang="en-US" sz="400" b="0" i="0" u="none" strike="noStrike" cap="none" normalizeH="0" baseline="30000" dirty="0" smtClean="0">
                        <a:ln>
                          <a:noFill/>
                        </a:ln>
                        <a:solidFill>
                          <a:schemeClr val="tx1"/>
                        </a:solidFill>
                        <a:effectLst/>
                        <a:latin typeface="Arial" charset="0"/>
                        <a:cs typeface="Arial" charset="0"/>
                      </a:endParaRPr>
                    </a:p>
                  </a:txBody>
                  <a:tcPr marL="38586" marR="38586" marT="19294" marB="19294" anchor="b" horzOverflow="overflow">
                    <a:lnL>
                      <a:noFill/>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Pre-plant K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(lb K</a:t>
                      </a:r>
                      <a:r>
                        <a:rPr kumimoji="0" lang="en-US" sz="400" b="0" i="0" u="none" strike="noStrike" cap="none" normalizeH="0" baseline="-25000" dirty="0" smtClean="0">
                          <a:ln>
                            <a:noFill/>
                          </a:ln>
                          <a:solidFill>
                            <a:schemeClr val="tx1"/>
                          </a:solidFill>
                          <a:effectLst/>
                          <a:latin typeface="Arial" charset="0"/>
                        </a:rPr>
                        <a:t>2</a:t>
                      </a:r>
                      <a:r>
                        <a:rPr kumimoji="0" lang="en-US" sz="400" b="0" i="0" u="none" strike="noStrike" cap="none" normalizeH="0" baseline="0" dirty="0" smtClean="0">
                          <a:ln>
                            <a:noFill/>
                          </a:ln>
                          <a:solidFill>
                            <a:schemeClr val="tx1"/>
                          </a:solidFill>
                          <a:effectLst/>
                          <a:latin typeface="Arial" charset="0"/>
                        </a:rPr>
                        <a:t>O / ac)</a:t>
                      </a:r>
                      <a:endParaRPr kumimoji="0" lang="en-US" sz="400" b="0" i="0" u="none" strike="noStrike" cap="none" normalizeH="0" baseline="30000" dirty="0" smtClean="0">
                        <a:ln>
                          <a:noFill/>
                        </a:ln>
                        <a:solidFill>
                          <a:schemeClr val="tx1"/>
                        </a:solidFill>
                        <a:effectLst/>
                        <a:latin typeface="Arial" charset="0"/>
                        <a:cs typeface="Arial" charset="0"/>
                      </a:endParaRPr>
                    </a:p>
                  </a:txBody>
                  <a:tcPr marL="38586" marR="38586" marT="19294" marB="19294" anchor="b"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2.*</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3.*</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120 ^</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5.</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30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7.</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90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9.</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10.*</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11.</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120 ^</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90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99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12.</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120 ^</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90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605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13.</a:t>
                      </a:r>
                    </a:p>
                  </a:txBody>
                  <a:tcPr marL="38586" marR="38586" marT="19294" marB="19294"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86" marR="38586" marT="19294" marB="1929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86" marR="38586" marT="19294" marB="1929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 (</a:t>
                      </a:r>
                      <a:r>
                        <a:rPr kumimoji="0" lang="en-US" sz="400" b="0" i="0" u="none" strike="noStrike" cap="none" normalizeH="0" baseline="0" dirty="0" err="1" smtClean="0">
                          <a:ln>
                            <a:noFill/>
                          </a:ln>
                          <a:solidFill>
                            <a:schemeClr val="tx1"/>
                          </a:solidFill>
                          <a:effectLst/>
                          <a:latin typeface="Arial" charset="0"/>
                        </a:rPr>
                        <a:t>Sul</a:t>
                      </a:r>
                      <a:r>
                        <a:rPr kumimoji="0" lang="en-US" sz="400" b="0" i="0" u="none" strike="noStrike" cap="none" normalizeH="0" baseline="0" dirty="0" smtClean="0">
                          <a:ln>
                            <a:noFill/>
                          </a:ln>
                          <a:solidFill>
                            <a:schemeClr val="tx1"/>
                          </a:solidFill>
                          <a:effectLst/>
                          <a:latin typeface="Arial" charset="0"/>
                        </a:rPr>
                        <a:t>-Po-</a:t>
                      </a:r>
                      <a:r>
                        <a:rPr kumimoji="0" lang="en-US" sz="400" b="0" i="0" u="none" strike="noStrike" cap="none" normalizeH="0" baseline="0" dirty="0" err="1" smtClean="0">
                          <a:ln>
                            <a:noFill/>
                          </a:ln>
                          <a:solidFill>
                            <a:schemeClr val="tx1"/>
                          </a:solidFill>
                          <a:effectLst/>
                          <a:latin typeface="Arial" charset="0"/>
                        </a:rPr>
                        <a:t>Mag</a:t>
                      </a:r>
                      <a:r>
                        <a:rPr kumimoji="0" lang="en-US" sz="400" b="0" i="0" u="none" strike="noStrike" cap="none" normalizeH="0" baseline="0" dirty="0" smtClean="0">
                          <a:ln>
                            <a:noFill/>
                          </a:ln>
                          <a:solidFill>
                            <a:schemeClr val="tx1"/>
                          </a:solidFill>
                          <a:effectLst/>
                          <a:latin typeface="Arial" charset="0"/>
                        </a:rPr>
                        <a:t>)</a:t>
                      </a:r>
                    </a:p>
                  </a:txBody>
                  <a:tcPr marL="38586" marR="38586" marT="19294" marB="19294"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9223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cs typeface="Arial" charset="0"/>
                        </a:rPr>
                        <a:t>N applied as 46-0-0 (Urea)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cs typeface="Arial" charset="0"/>
                        </a:rPr>
                        <a:t>P applied as 0-46-0 (Triple Super Phosphate)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cs typeface="Arial" charset="0"/>
                        </a:rPr>
                        <a:t>K applied as 0-0-60 (Potash)</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400" b="0" i="0" u="none" strike="noStrike" cap="none" normalizeH="0" baseline="0" dirty="0" smtClean="0">
                          <a:ln>
                            <a:noFill/>
                          </a:ln>
                          <a:solidFill>
                            <a:schemeClr val="tx1"/>
                          </a:solidFill>
                          <a:effectLst/>
                          <a:latin typeface="Arial" charset="0"/>
                          <a:cs typeface="Arial" charset="0"/>
                        </a:rPr>
                        <a:t>* - YP plot</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400" b="0" i="0" u="none" strike="noStrike" cap="none" normalizeH="0" baseline="0" dirty="0" smtClean="0">
                          <a:ln>
                            <a:noFill/>
                          </a:ln>
                          <a:solidFill>
                            <a:schemeClr val="tx1"/>
                          </a:solidFill>
                          <a:effectLst/>
                          <a:latin typeface="Arial" charset="0"/>
                          <a:cs typeface="Arial" charset="0"/>
                        </a:rPr>
                        <a:t>^ - Split 120 lb N rates to 60 lb N (fall) and 60 lb N (spring)</a:t>
                      </a:r>
                      <a:endParaRPr kumimoji="0" lang="en-US" sz="400" b="0" i="0" u="none" strike="noStrike" cap="none" normalizeH="0" baseline="0" dirty="0" smtClean="0">
                        <a:ln>
                          <a:noFill/>
                        </a:ln>
                        <a:solidFill>
                          <a:schemeClr val="tx1"/>
                        </a:solidFill>
                        <a:effectLst/>
                        <a:latin typeface="Arial" charset="0"/>
                      </a:endParaRPr>
                    </a:p>
                  </a:txBody>
                  <a:tcPr marL="38586" marR="38586" marT="19294" marB="19294"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grpSp>
        <p:nvGrpSpPr>
          <p:cNvPr id="13392" name="Group 1063"/>
          <p:cNvGrpSpPr>
            <a:grpSpLocks/>
          </p:cNvGrpSpPr>
          <p:nvPr/>
        </p:nvGrpSpPr>
        <p:grpSpPr bwMode="auto">
          <a:xfrm>
            <a:off x="1495425" y="1270000"/>
            <a:ext cx="490538" cy="554038"/>
            <a:chOff x="1103" y="1056"/>
            <a:chExt cx="734" cy="828"/>
          </a:xfrm>
        </p:grpSpPr>
        <p:pic>
          <p:nvPicPr>
            <p:cNvPr id="13402" name="Picture 1058" descr="dd0135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9" y="1234"/>
              <a:ext cx="445"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4" name="Text Box 1059"/>
            <p:cNvSpPr txBox="1">
              <a:spLocks noChangeArrowheads="1"/>
            </p:cNvSpPr>
            <p:nvPr/>
          </p:nvSpPr>
          <p:spPr bwMode="auto">
            <a:xfrm>
              <a:off x="1103" y="1343"/>
              <a:ext cx="20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ct val="50000"/>
                </a:spcBef>
                <a:spcAft>
                  <a:spcPts val="0"/>
                </a:spcAft>
                <a:buClr>
                  <a:srgbClr val="000000"/>
                </a:buClr>
                <a:buFont typeface="Arial"/>
                <a:buNone/>
                <a:defRPr/>
              </a:pPr>
              <a:r>
                <a:rPr lang="en-US" sz="506" b="1" kern="0">
                  <a:ea typeface="Arial"/>
                  <a:cs typeface="Arial"/>
                  <a:sym typeface="Arial"/>
                </a:rPr>
                <a:t>N</a:t>
              </a:r>
            </a:p>
          </p:txBody>
        </p:sp>
        <p:sp>
          <p:nvSpPr>
            <p:cNvPr id="2135" name="Text Box 1060"/>
            <p:cNvSpPr txBox="1">
              <a:spLocks noChangeArrowheads="1"/>
            </p:cNvSpPr>
            <p:nvPr/>
          </p:nvSpPr>
          <p:spPr bwMode="auto">
            <a:xfrm>
              <a:off x="1357" y="1056"/>
              <a:ext cx="24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buClr>
                  <a:srgbClr val="000000"/>
                </a:buClr>
                <a:buFont typeface="Arial"/>
                <a:buNone/>
                <a:defRPr/>
              </a:pPr>
              <a:r>
                <a:rPr lang="en-US" sz="506" b="1" kern="0">
                  <a:ea typeface="Arial"/>
                  <a:cs typeface="Arial"/>
                  <a:sym typeface="Arial"/>
                </a:rPr>
                <a:t>E</a:t>
              </a:r>
            </a:p>
          </p:txBody>
        </p:sp>
        <p:sp>
          <p:nvSpPr>
            <p:cNvPr id="2136" name="Text Box 1061"/>
            <p:cNvSpPr txBox="1">
              <a:spLocks noChangeArrowheads="1"/>
            </p:cNvSpPr>
            <p:nvPr/>
          </p:nvSpPr>
          <p:spPr bwMode="auto">
            <a:xfrm>
              <a:off x="1630" y="1343"/>
              <a:ext cx="20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buClr>
                  <a:srgbClr val="000000"/>
                </a:buClr>
                <a:buFont typeface="Arial"/>
                <a:buNone/>
                <a:defRPr/>
              </a:pPr>
              <a:r>
                <a:rPr lang="en-US" sz="506" b="1" kern="0">
                  <a:ea typeface="Arial"/>
                  <a:cs typeface="Arial"/>
                  <a:sym typeface="Arial"/>
                </a:rPr>
                <a:t>S</a:t>
              </a:r>
            </a:p>
          </p:txBody>
        </p:sp>
        <p:sp>
          <p:nvSpPr>
            <p:cNvPr id="2137" name="Text Box 1062"/>
            <p:cNvSpPr txBox="1">
              <a:spLocks noChangeArrowheads="1"/>
            </p:cNvSpPr>
            <p:nvPr/>
          </p:nvSpPr>
          <p:spPr bwMode="auto">
            <a:xfrm>
              <a:off x="1341" y="1630"/>
              <a:ext cx="25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buClr>
                  <a:srgbClr val="000000"/>
                </a:buClr>
                <a:buFont typeface="Arial"/>
                <a:buNone/>
                <a:defRPr/>
              </a:pPr>
              <a:r>
                <a:rPr lang="en-US" sz="506" b="1" kern="0">
                  <a:ea typeface="Arial"/>
                  <a:cs typeface="Arial"/>
                  <a:sym typeface="Arial"/>
                </a:rPr>
                <a:t>W</a:t>
              </a:r>
            </a:p>
          </p:txBody>
        </p:sp>
      </p:grpSp>
      <p:sp>
        <p:nvSpPr>
          <p:cNvPr id="2129" name="Text Box 116"/>
          <p:cNvSpPr txBox="1">
            <a:spLocks noChangeArrowheads="1"/>
          </p:cNvSpPr>
          <p:nvPr/>
        </p:nvSpPr>
        <p:spPr bwMode="auto">
          <a:xfrm>
            <a:off x="925513" y="1044575"/>
            <a:ext cx="771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
                <a:srgbClr val="000000"/>
              </a:buClr>
              <a:buFont typeface="Arial"/>
              <a:buNone/>
              <a:defRPr/>
            </a:pPr>
            <a:r>
              <a:rPr lang="en-US" sz="591" kern="0">
                <a:solidFill>
                  <a:srgbClr val="000000"/>
                </a:solidFill>
                <a:latin typeface="Times New Roman" pitchFamily="18" charset="0"/>
                <a:ea typeface="Arial"/>
                <a:cs typeface="Arial"/>
                <a:sym typeface="Arial"/>
              </a:rPr>
              <a:t>Location: </a:t>
            </a:r>
            <a:r>
              <a:rPr lang="en-US" sz="591" b="1" kern="0">
                <a:solidFill>
                  <a:srgbClr val="000000"/>
                </a:solidFill>
                <a:latin typeface="Times New Roman" pitchFamily="18" charset="0"/>
                <a:ea typeface="Arial"/>
                <a:cs typeface="Arial"/>
                <a:sym typeface="Arial"/>
              </a:rPr>
              <a:t>Stillwater</a:t>
            </a:r>
          </a:p>
        </p:txBody>
      </p:sp>
      <p:sp>
        <p:nvSpPr>
          <p:cNvPr id="2130" name="Text Box 932"/>
          <p:cNvSpPr txBox="1">
            <a:spLocks noChangeArrowheads="1"/>
          </p:cNvSpPr>
          <p:nvPr/>
        </p:nvSpPr>
        <p:spPr bwMode="auto">
          <a:xfrm>
            <a:off x="925513" y="2459038"/>
            <a:ext cx="10922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buClr>
                <a:srgbClr val="000000"/>
              </a:buClr>
              <a:buFont typeface="Arial"/>
              <a:buNone/>
              <a:defRPr/>
            </a:pPr>
            <a:r>
              <a:rPr lang="en-US" sz="338" u="sng" kern="0">
                <a:ea typeface="Arial"/>
                <a:cs typeface="Arial"/>
                <a:sym typeface="Arial"/>
              </a:rPr>
              <a:t>1</a:t>
            </a:r>
            <a:r>
              <a:rPr lang="en-US" sz="338" kern="0">
                <a:ea typeface="Arial"/>
                <a:cs typeface="Arial"/>
                <a:sym typeface="Arial"/>
              </a:rPr>
              <a:t>, </a:t>
            </a:r>
            <a:r>
              <a:rPr lang="en-US" sz="338" u="sng" kern="0">
                <a:ea typeface="Arial"/>
                <a:cs typeface="Arial"/>
                <a:sym typeface="Arial"/>
              </a:rPr>
              <a:t>2</a:t>
            </a:r>
            <a:r>
              <a:rPr lang="en-US" sz="338" kern="0">
                <a:ea typeface="Arial"/>
                <a:cs typeface="Arial"/>
                <a:sym typeface="Arial"/>
              </a:rPr>
              <a:t> – Harvest Sequence Number</a:t>
            </a:r>
            <a:endParaRPr lang="en-US" sz="338" u="sng" kern="0">
              <a:ea typeface="Arial"/>
              <a:cs typeface="Arial"/>
              <a:sym typeface="Arial"/>
            </a:endParaRPr>
          </a:p>
          <a:p>
            <a:pPr eaLnBrk="1" fontAlgn="auto" hangingPunct="1">
              <a:spcBef>
                <a:spcPts val="0"/>
              </a:spcBef>
              <a:spcAft>
                <a:spcPts val="0"/>
              </a:spcAft>
              <a:buClr>
                <a:srgbClr val="000000"/>
              </a:buClr>
              <a:buFont typeface="Arial"/>
              <a:buNone/>
              <a:defRPr/>
            </a:pPr>
            <a:r>
              <a:rPr lang="en-US" sz="591" b="1" kern="0">
                <a:ea typeface="Arial"/>
                <a:cs typeface="Arial"/>
                <a:sym typeface="Arial"/>
              </a:rPr>
              <a:t>1, 2 – Treatment Number</a:t>
            </a:r>
          </a:p>
          <a:p>
            <a:pPr eaLnBrk="1" fontAlgn="auto" hangingPunct="1">
              <a:spcBef>
                <a:spcPts val="0"/>
              </a:spcBef>
              <a:spcAft>
                <a:spcPts val="0"/>
              </a:spcAft>
              <a:buClr>
                <a:srgbClr val="000000"/>
              </a:buClr>
              <a:buFont typeface="Arial"/>
              <a:buNone/>
              <a:defRPr/>
            </a:pPr>
            <a:r>
              <a:rPr lang="en-US" sz="338" i="1" kern="0">
                <a:ea typeface="Arial"/>
                <a:cs typeface="Arial"/>
                <a:sym typeface="Arial"/>
              </a:rPr>
              <a:t>1 , 2 – Soil Sample Sequence Number</a:t>
            </a:r>
          </a:p>
        </p:txBody>
      </p:sp>
      <p:sp>
        <p:nvSpPr>
          <p:cNvPr id="2131" name="Text Box 932"/>
          <p:cNvSpPr txBox="1">
            <a:spLocks noChangeArrowheads="1"/>
          </p:cNvSpPr>
          <p:nvPr/>
        </p:nvSpPr>
        <p:spPr bwMode="auto">
          <a:xfrm>
            <a:off x="925513" y="1912938"/>
            <a:ext cx="10922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buClr>
                <a:srgbClr val="000000"/>
              </a:buClr>
              <a:buFont typeface="Arial"/>
              <a:buNone/>
              <a:defRPr/>
            </a:pPr>
            <a:r>
              <a:rPr lang="en-US" sz="338" kern="0">
                <a:ea typeface="Arial"/>
                <a:cs typeface="Arial"/>
                <a:sym typeface="Arial"/>
              </a:rPr>
              <a:t>OBJECTIVE: To study fertilizer nitrogen, phosphorus, and potassium in winter wheat.  In recent years, this study has also been used to develop yield potential models and yield predictions through sensor based technologies.</a:t>
            </a:r>
            <a:endParaRPr lang="en-US" sz="338" i="1" kern="0">
              <a:ea typeface="Arial"/>
              <a:cs typeface="Arial"/>
              <a:sym typeface="Arial"/>
            </a:endParaRPr>
          </a:p>
        </p:txBody>
      </p:sp>
      <p:graphicFrame>
        <p:nvGraphicFramePr>
          <p:cNvPr id="18" name="Table 17"/>
          <p:cNvGraphicFramePr>
            <a:graphicFrameLocks noGrp="1"/>
          </p:cNvGraphicFramePr>
          <p:nvPr/>
        </p:nvGraphicFramePr>
        <p:xfrm>
          <a:off x="828941" y="2780960"/>
          <a:ext cx="2732508" cy="1564490"/>
        </p:xfrm>
        <a:graphic>
          <a:graphicData uri="http://schemas.openxmlformats.org/drawingml/2006/table">
            <a:tbl>
              <a:tblPr firstRow="1" bandRow="1">
                <a:tableStyleId>{5C22544A-7EE6-4342-B048-85BDC9FD1C3A}</a:tableStyleId>
              </a:tblPr>
              <a:tblGrid>
                <a:gridCol w="101204">
                  <a:extLst>
                    <a:ext uri="{9D8B030D-6E8A-4147-A177-3AD203B41FA5}">
                      <a16:colId xmlns:a16="http://schemas.microsoft.com/office/drawing/2014/main" val="20000"/>
                    </a:ext>
                  </a:extLst>
                </a:gridCol>
                <a:gridCol w="101204">
                  <a:extLst>
                    <a:ext uri="{9D8B030D-6E8A-4147-A177-3AD203B41FA5}">
                      <a16:colId xmlns:a16="http://schemas.microsoft.com/office/drawing/2014/main" val="20001"/>
                    </a:ext>
                  </a:extLst>
                </a:gridCol>
                <a:gridCol w="101204">
                  <a:extLst>
                    <a:ext uri="{9D8B030D-6E8A-4147-A177-3AD203B41FA5}">
                      <a16:colId xmlns:a16="http://schemas.microsoft.com/office/drawing/2014/main" val="20002"/>
                    </a:ext>
                  </a:extLst>
                </a:gridCol>
                <a:gridCol w="101204">
                  <a:extLst>
                    <a:ext uri="{9D8B030D-6E8A-4147-A177-3AD203B41FA5}">
                      <a16:colId xmlns:a16="http://schemas.microsoft.com/office/drawing/2014/main" val="20003"/>
                    </a:ext>
                  </a:extLst>
                </a:gridCol>
                <a:gridCol w="101204">
                  <a:extLst>
                    <a:ext uri="{9D8B030D-6E8A-4147-A177-3AD203B41FA5}">
                      <a16:colId xmlns:a16="http://schemas.microsoft.com/office/drawing/2014/main" val="20004"/>
                    </a:ext>
                  </a:extLst>
                </a:gridCol>
                <a:gridCol w="101204">
                  <a:extLst>
                    <a:ext uri="{9D8B030D-6E8A-4147-A177-3AD203B41FA5}">
                      <a16:colId xmlns:a16="http://schemas.microsoft.com/office/drawing/2014/main" val="20005"/>
                    </a:ext>
                  </a:extLst>
                </a:gridCol>
                <a:gridCol w="101204">
                  <a:extLst>
                    <a:ext uri="{9D8B030D-6E8A-4147-A177-3AD203B41FA5}">
                      <a16:colId xmlns:a16="http://schemas.microsoft.com/office/drawing/2014/main" val="20006"/>
                    </a:ext>
                  </a:extLst>
                </a:gridCol>
                <a:gridCol w="101204">
                  <a:extLst>
                    <a:ext uri="{9D8B030D-6E8A-4147-A177-3AD203B41FA5}">
                      <a16:colId xmlns:a16="http://schemas.microsoft.com/office/drawing/2014/main" val="20007"/>
                    </a:ext>
                  </a:extLst>
                </a:gridCol>
                <a:gridCol w="101204">
                  <a:extLst>
                    <a:ext uri="{9D8B030D-6E8A-4147-A177-3AD203B41FA5}">
                      <a16:colId xmlns:a16="http://schemas.microsoft.com/office/drawing/2014/main" val="20008"/>
                    </a:ext>
                  </a:extLst>
                </a:gridCol>
                <a:gridCol w="101204">
                  <a:extLst>
                    <a:ext uri="{9D8B030D-6E8A-4147-A177-3AD203B41FA5}">
                      <a16:colId xmlns:a16="http://schemas.microsoft.com/office/drawing/2014/main" val="20009"/>
                    </a:ext>
                  </a:extLst>
                </a:gridCol>
                <a:gridCol w="101204">
                  <a:extLst>
                    <a:ext uri="{9D8B030D-6E8A-4147-A177-3AD203B41FA5}">
                      <a16:colId xmlns:a16="http://schemas.microsoft.com/office/drawing/2014/main" val="20010"/>
                    </a:ext>
                  </a:extLst>
                </a:gridCol>
                <a:gridCol w="101204">
                  <a:extLst>
                    <a:ext uri="{9D8B030D-6E8A-4147-A177-3AD203B41FA5}">
                      <a16:colId xmlns:a16="http://schemas.microsoft.com/office/drawing/2014/main" val="20011"/>
                    </a:ext>
                  </a:extLst>
                </a:gridCol>
                <a:gridCol w="101204">
                  <a:extLst>
                    <a:ext uri="{9D8B030D-6E8A-4147-A177-3AD203B41FA5}">
                      <a16:colId xmlns:a16="http://schemas.microsoft.com/office/drawing/2014/main" val="20012"/>
                    </a:ext>
                  </a:extLst>
                </a:gridCol>
                <a:gridCol w="101204">
                  <a:extLst>
                    <a:ext uri="{9D8B030D-6E8A-4147-A177-3AD203B41FA5}">
                      <a16:colId xmlns:a16="http://schemas.microsoft.com/office/drawing/2014/main" val="20013"/>
                    </a:ext>
                  </a:extLst>
                </a:gridCol>
                <a:gridCol w="101204">
                  <a:extLst>
                    <a:ext uri="{9D8B030D-6E8A-4147-A177-3AD203B41FA5}">
                      <a16:colId xmlns:a16="http://schemas.microsoft.com/office/drawing/2014/main" val="20014"/>
                    </a:ext>
                  </a:extLst>
                </a:gridCol>
                <a:gridCol w="101204">
                  <a:extLst>
                    <a:ext uri="{9D8B030D-6E8A-4147-A177-3AD203B41FA5}">
                      <a16:colId xmlns:a16="http://schemas.microsoft.com/office/drawing/2014/main" val="20015"/>
                    </a:ext>
                  </a:extLst>
                </a:gridCol>
                <a:gridCol w="101204">
                  <a:extLst>
                    <a:ext uri="{9D8B030D-6E8A-4147-A177-3AD203B41FA5}">
                      <a16:colId xmlns:a16="http://schemas.microsoft.com/office/drawing/2014/main" val="20016"/>
                    </a:ext>
                  </a:extLst>
                </a:gridCol>
                <a:gridCol w="101204">
                  <a:extLst>
                    <a:ext uri="{9D8B030D-6E8A-4147-A177-3AD203B41FA5}">
                      <a16:colId xmlns:a16="http://schemas.microsoft.com/office/drawing/2014/main" val="20017"/>
                    </a:ext>
                  </a:extLst>
                </a:gridCol>
                <a:gridCol w="101204">
                  <a:extLst>
                    <a:ext uri="{9D8B030D-6E8A-4147-A177-3AD203B41FA5}">
                      <a16:colId xmlns:a16="http://schemas.microsoft.com/office/drawing/2014/main" val="20018"/>
                    </a:ext>
                  </a:extLst>
                </a:gridCol>
                <a:gridCol w="101204">
                  <a:extLst>
                    <a:ext uri="{9D8B030D-6E8A-4147-A177-3AD203B41FA5}">
                      <a16:colId xmlns:a16="http://schemas.microsoft.com/office/drawing/2014/main" val="20019"/>
                    </a:ext>
                  </a:extLst>
                </a:gridCol>
                <a:gridCol w="101204">
                  <a:extLst>
                    <a:ext uri="{9D8B030D-6E8A-4147-A177-3AD203B41FA5}">
                      <a16:colId xmlns:a16="http://schemas.microsoft.com/office/drawing/2014/main" val="20020"/>
                    </a:ext>
                  </a:extLst>
                </a:gridCol>
                <a:gridCol w="101204">
                  <a:extLst>
                    <a:ext uri="{9D8B030D-6E8A-4147-A177-3AD203B41FA5}">
                      <a16:colId xmlns:a16="http://schemas.microsoft.com/office/drawing/2014/main" val="20021"/>
                    </a:ext>
                  </a:extLst>
                </a:gridCol>
                <a:gridCol w="101204">
                  <a:extLst>
                    <a:ext uri="{9D8B030D-6E8A-4147-A177-3AD203B41FA5}">
                      <a16:colId xmlns:a16="http://schemas.microsoft.com/office/drawing/2014/main" val="20022"/>
                    </a:ext>
                  </a:extLst>
                </a:gridCol>
                <a:gridCol w="101204">
                  <a:extLst>
                    <a:ext uri="{9D8B030D-6E8A-4147-A177-3AD203B41FA5}">
                      <a16:colId xmlns:a16="http://schemas.microsoft.com/office/drawing/2014/main" val="20023"/>
                    </a:ext>
                  </a:extLst>
                </a:gridCol>
                <a:gridCol w="101204">
                  <a:extLst>
                    <a:ext uri="{9D8B030D-6E8A-4147-A177-3AD203B41FA5}">
                      <a16:colId xmlns:a16="http://schemas.microsoft.com/office/drawing/2014/main" val="20024"/>
                    </a:ext>
                  </a:extLst>
                </a:gridCol>
                <a:gridCol w="101204">
                  <a:extLst>
                    <a:ext uri="{9D8B030D-6E8A-4147-A177-3AD203B41FA5}">
                      <a16:colId xmlns:a16="http://schemas.microsoft.com/office/drawing/2014/main" val="20025"/>
                    </a:ext>
                  </a:extLst>
                </a:gridCol>
                <a:gridCol w="101204">
                  <a:extLst>
                    <a:ext uri="{9D8B030D-6E8A-4147-A177-3AD203B41FA5}">
                      <a16:colId xmlns:a16="http://schemas.microsoft.com/office/drawing/2014/main" val="20026"/>
                    </a:ext>
                  </a:extLst>
                </a:gridCol>
              </a:tblGrid>
              <a:tr h="156449">
                <a:tc>
                  <a:txBody>
                    <a:bodyPr/>
                    <a:lstStyle/>
                    <a:p>
                      <a:pPr algn="r"/>
                      <a:r>
                        <a:rPr lang="en-US" sz="400" b="0" dirty="0" smtClean="0">
                          <a:solidFill>
                            <a:schemeClr val="tx1"/>
                          </a:solidFill>
                        </a:rPr>
                        <a:t>137</a:t>
                      </a:r>
                      <a:endParaRPr lang="en-US" sz="400" b="0" dirty="0">
                        <a:solidFill>
                          <a:schemeClr val="tx1"/>
                        </a:solidFill>
                      </a:endParaRPr>
                    </a:p>
                  </a:txBody>
                  <a:tcPr marL="0" marR="19289" marT="0" marB="19289">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52</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49</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48</a:t>
                      </a:r>
                      <a:endParaRPr lang="en-US" sz="400" b="0" u="sng" dirty="0">
                        <a:solidFill>
                          <a:schemeClr val="tx1"/>
                        </a:solidFill>
                      </a:endParaRPr>
                    </a:p>
                  </a:txBody>
                  <a:tcPr marL="0" marR="0" marT="19289" marB="19289">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45</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44</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41</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40</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37</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36</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33</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32</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29</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28</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25</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24</a:t>
                      </a:r>
                      <a:endParaRPr lang="en-US" sz="400" b="0" u="sng" dirty="0">
                        <a:solidFill>
                          <a:schemeClr val="tx1"/>
                        </a:solidFill>
                      </a:endParaRPr>
                    </a:p>
                  </a:txBody>
                  <a:tcPr marL="0" marR="0" marT="19289" marB="19289">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21</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20</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17</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16</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13</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12</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9</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8</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a:t>
                      </a:r>
                      <a:endParaRPr lang="en-US" sz="400" b="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6449">
                <a:tc>
                  <a:txBody>
                    <a:bodyPr/>
                    <a:lstStyle/>
                    <a:p>
                      <a:pPr algn="ctr"/>
                      <a:endParaRPr lang="en-US" sz="600" b="1" dirty="0"/>
                    </a:p>
                  </a:txBody>
                  <a:tcPr marL="0" marR="0" marT="19289" marB="19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13</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13</a:t>
                      </a:r>
                      <a:endParaRPr lang="en-US" sz="600" b="1" dirty="0"/>
                    </a:p>
                  </a:txBody>
                  <a:tcPr marL="0" marR="0" marT="19289" marB="19289"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8</a:t>
                      </a:r>
                      <a:endParaRPr lang="en-US" sz="600" b="1" dirty="0"/>
                    </a:p>
                  </a:txBody>
                  <a:tcPr marL="0" marR="0" marT="19289" marB="19289"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5</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7</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3</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2</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11</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12</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6</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9</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10</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4</a:t>
                      </a:r>
                      <a:endParaRPr lang="en-US" sz="600" b="1" dirty="0"/>
                    </a:p>
                  </a:txBody>
                  <a:tcPr marL="0" marR="0" marT="19289" marB="19289"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6</a:t>
                      </a:r>
                      <a:endParaRPr lang="en-US" sz="600" b="1" dirty="0"/>
                    </a:p>
                  </a:txBody>
                  <a:tcPr marL="0" marR="0" marT="19289" marB="19289"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2</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11</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5</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3</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8</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12</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10</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9</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7</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4</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6449">
                <a:tc>
                  <a:txBody>
                    <a:bodyPr/>
                    <a:lstStyle/>
                    <a:p>
                      <a:pPr algn="r"/>
                      <a:r>
                        <a:rPr lang="en-US" sz="400" dirty="0" smtClean="0"/>
                        <a:t>77</a:t>
                      </a:r>
                      <a:endParaRPr lang="en-US" sz="400" dirty="0"/>
                    </a:p>
                  </a:txBody>
                  <a:tcPr marL="0" marR="19289" marT="1928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26</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25</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24</a:t>
                      </a:r>
                      <a:endParaRPr lang="en-US" sz="400" i="1" dirty="0">
                        <a:solidFill>
                          <a:schemeClr val="tx1"/>
                        </a:solidFill>
                      </a:endParaRPr>
                    </a:p>
                  </a:txBody>
                  <a:tcPr marL="0" marR="0" marT="19289" marB="19289"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23</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22</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21</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20</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19</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18</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17</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16</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15</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14</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13</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12</a:t>
                      </a:r>
                      <a:endParaRPr lang="en-US" sz="400" i="1" dirty="0">
                        <a:solidFill>
                          <a:schemeClr val="tx1"/>
                        </a:solidFill>
                      </a:endParaRPr>
                    </a:p>
                  </a:txBody>
                  <a:tcPr marL="0" marR="0" marT="19289" marB="19289"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11</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10</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9</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8</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7</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6</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5</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4</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3</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2</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1</a:t>
                      </a:r>
                      <a:endParaRPr lang="en-US" sz="400" i="1"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56449">
                <a:tc>
                  <a:txBody>
                    <a:bodyPr/>
                    <a:lstStyle/>
                    <a:p>
                      <a:pPr algn="ctr"/>
                      <a:endParaRPr lang="en-US" sz="5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t>Rep 2</a:t>
                      </a:r>
                      <a:endParaRPr lang="en-US" sz="400" dirty="0"/>
                    </a:p>
                  </a:txBody>
                  <a:tcPr marL="0" marR="0" marT="19289" marB="19289"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t>Rep 1</a:t>
                      </a:r>
                      <a:endParaRPr lang="en-US" sz="400" dirty="0"/>
                    </a:p>
                  </a:txBody>
                  <a:tcPr marL="0" marR="0" marT="19289" marB="19289" vert="vert"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500" dirty="0" smtClean="0"/>
                        <a:t>Rep</a:t>
                      </a:r>
                      <a:r>
                        <a:rPr lang="en-US" sz="500" baseline="0" dirty="0" smtClean="0"/>
                        <a:t> 2</a:t>
                      </a:r>
                      <a:endParaRPr lang="en-US" sz="500" dirty="0"/>
                    </a:p>
                  </a:txBody>
                  <a:tcPr marL="0" marR="0" marT="19289" marB="1928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500" dirty="0" smtClean="0"/>
                        <a:t>Rep 1</a:t>
                      </a:r>
                      <a:endParaRPr lang="en-US" sz="500" dirty="0"/>
                    </a:p>
                  </a:txBody>
                  <a:tcPr marL="0" marR="0" marT="19289" marB="19289">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56449">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56449">
                <a:tc>
                  <a:txBody>
                    <a:bodyPr/>
                    <a:lstStyle/>
                    <a:p>
                      <a:pPr algn="r"/>
                      <a:r>
                        <a:rPr lang="en-US" sz="400" dirty="0" smtClean="0">
                          <a:solidFill>
                            <a:schemeClr val="tx1"/>
                          </a:solidFill>
                        </a:rPr>
                        <a:t>60</a:t>
                      </a:r>
                      <a:endParaRPr lang="en-US" sz="400" dirty="0">
                        <a:solidFill>
                          <a:schemeClr val="tx1"/>
                        </a:solidFill>
                      </a:endParaRPr>
                    </a:p>
                  </a:txBody>
                  <a:tcPr marL="0" marR="19289" marT="0" marB="19289">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51</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50</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47</a:t>
                      </a:r>
                      <a:endParaRPr lang="en-US" sz="400" u="sng" dirty="0">
                        <a:solidFill>
                          <a:schemeClr val="tx1"/>
                        </a:solidFill>
                      </a:endParaRPr>
                    </a:p>
                  </a:txBody>
                  <a:tcPr marL="0" marR="0" marT="19289" marB="19289">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46</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43</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42</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39</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38</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35</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34</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31</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30</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27</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26</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23</a:t>
                      </a:r>
                      <a:endParaRPr lang="en-US" sz="400" u="sng" dirty="0">
                        <a:solidFill>
                          <a:schemeClr val="tx1"/>
                        </a:solidFill>
                      </a:endParaRPr>
                    </a:p>
                  </a:txBody>
                  <a:tcPr marL="0" marR="0" marT="19289" marB="19289">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22</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19</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18</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15</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14</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11</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10</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7</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6</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3</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u="sng" dirty="0" smtClean="0">
                          <a:solidFill>
                            <a:schemeClr val="tx1"/>
                          </a:solidFill>
                        </a:rPr>
                        <a:t>2</a:t>
                      </a:r>
                      <a:endParaRPr lang="en-US" sz="400" u="sng" dirty="0">
                        <a:solidFill>
                          <a:schemeClr val="tx1"/>
                        </a:solidFill>
                      </a:endParaRPr>
                    </a:p>
                  </a:txBody>
                  <a:tcPr marL="0" marR="0" marT="19289" marB="19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6449">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13</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13</a:t>
                      </a:r>
                      <a:endParaRPr lang="en-US" sz="600" b="1" dirty="0"/>
                    </a:p>
                  </a:txBody>
                  <a:tcPr marL="0" marR="0" marT="19289" marB="19289"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8</a:t>
                      </a:r>
                      <a:endParaRPr lang="en-US" sz="600" b="1" dirty="0"/>
                    </a:p>
                  </a:txBody>
                  <a:tcPr marL="0" marR="0" marT="19289" marB="19289"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10</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7</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12</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9</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5</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2</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11</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3</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4</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6</a:t>
                      </a:r>
                      <a:endParaRPr lang="en-US" sz="600" b="1" dirty="0"/>
                    </a:p>
                  </a:txBody>
                  <a:tcPr marL="0" marR="0" marT="19289" marB="19289"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3</a:t>
                      </a:r>
                      <a:endParaRPr lang="en-US" sz="600" b="1" dirty="0"/>
                    </a:p>
                  </a:txBody>
                  <a:tcPr marL="0" marR="0" marT="19289" marB="19289"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11</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8</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6</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9</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12</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2</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5</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10</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4</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dirty="0" smtClean="0"/>
                        <a:t>7</a:t>
                      </a:r>
                      <a:endParaRPr lang="en-US" sz="600" b="1" dirty="0"/>
                    </a:p>
                  </a:txBody>
                  <a:tcPr marL="0" marR="0" marT="19289" marB="19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6449">
                <a:tc>
                  <a:txBody>
                    <a:bodyPr/>
                    <a:lstStyle/>
                    <a:p>
                      <a:pPr algn="r"/>
                      <a:r>
                        <a:rPr lang="en-US" sz="400" dirty="0" smtClean="0"/>
                        <a:t>0</a:t>
                      </a:r>
                      <a:endParaRPr lang="en-US" sz="400" dirty="0"/>
                    </a:p>
                  </a:txBody>
                  <a:tcPr marL="0" marR="19289" marT="1928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52</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51</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50</a:t>
                      </a:r>
                      <a:endParaRPr lang="en-US" sz="400" dirty="0">
                        <a:solidFill>
                          <a:schemeClr val="tx1"/>
                        </a:solidFill>
                      </a:endParaRPr>
                    </a:p>
                  </a:txBody>
                  <a:tcPr marL="0" marR="0" marT="19289" marB="19289"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49</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48</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47</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46</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45</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44</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43</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42</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41</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40</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39</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38</a:t>
                      </a:r>
                      <a:endParaRPr lang="en-US" sz="400" dirty="0">
                        <a:solidFill>
                          <a:schemeClr val="tx1"/>
                        </a:solidFill>
                      </a:endParaRPr>
                    </a:p>
                  </a:txBody>
                  <a:tcPr marL="0" marR="0" marT="19289" marB="19289"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37</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36</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35</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34</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33</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32</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31</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30</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29</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28</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solidFill>
                            <a:schemeClr val="tx1"/>
                          </a:solidFill>
                        </a:rPr>
                        <a:t>27</a:t>
                      </a:r>
                      <a:endParaRPr lang="en-US" sz="400" dirty="0">
                        <a:solidFill>
                          <a:schemeClr val="tx1"/>
                        </a:solidFill>
                      </a:endParaRPr>
                    </a:p>
                  </a:txBody>
                  <a:tcPr marL="0" marR="0" marT="19289" marB="19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56449">
                <a:tc rowSpan="2">
                  <a:txBody>
                    <a:bodyPr/>
                    <a:lstStyle/>
                    <a:p>
                      <a:pPr algn="ctr"/>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a:txBody>
                    <a:bodyPr/>
                    <a:lstStyle/>
                    <a:p>
                      <a:pPr algn="ctr"/>
                      <a:r>
                        <a:rPr lang="en-US" sz="400" dirty="0" smtClean="0"/>
                        <a:t>Rep 4</a:t>
                      </a:r>
                      <a:endParaRPr lang="en-US" sz="400" dirty="0"/>
                    </a:p>
                  </a:txBody>
                  <a:tcPr marL="0" marR="0" marT="19289" marB="19289"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dirty="0" smtClean="0"/>
                        <a:t>Rep 3</a:t>
                      </a:r>
                      <a:endParaRPr lang="en-US" sz="400" dirty="0"/>
                    </a:p>
                  </a:txBody>
                  <a:tcPr marL="0" marR="0" marT="19289" marB="19289" vert="vert"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60</a:t>
                      </a:r>
                      <a:endParaRPr lang="en-US" sz="300" dirty="0">
                        <a:solidFill>
                          <a:schemeClr val="tx1"/>
                        </a:solidFill>
                      </a:endParaRPr>
                    </a:p>
                  </a:txBody>
                  <a:tcPr marL="0" marR="0" marT="19289" marB="19289">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80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100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120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140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160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180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200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220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240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260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280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300</a:t>
                      </a:r>
                      <a:endParaRPr lang="en-US" sz="300" dirty="0">
                        <a:solidFill>
                          <a:schemeClr val="tx1"/>
                        </a:solidFill>
                      </a:endParaRPr>
                    </a:p>
                  </a:txBody>
                  <a:tcPr marL="0" marR="0" marT="19289" marB="19289">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320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340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360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380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400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420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440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460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480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500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300" dirty="0" smtClean="0">
                          <a:solidFill>
                            <a:schemeClr val="tx1"/>
                          </a:solidFill>
                        </a:rPr>
                        <a:t>520</a:t>
                      </a:r>
                      <a:endParaRPr lang="en-US" sz="300" dirty="0">
                        <a:solidFill>
                          <a:schemeClr val="tx1"/>
                        </a:solidFill>
                      </a:endParaRPr>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56449">
                <a:tc vMerge="1">
                  <a:txBody>
                    <a:bodyPr/>
                    <a:lstStyle/>
                    <a:p>
                      <a:endParaRPr lang="en-US"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p>
                  </a:txBody>
                  <a:tcPr marL="0" marR="0" marT="19289" marB="19289">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500" dirty="0" smtClean="0"/>
                        <a:t>Rep 4</a:t>
                      </a:r>
                      <a:endParaRPr lang="en-US" sz="500" dirty="0"/>
                    </a:p>
                  </a:txBody>
                  <a:tcPr marL="0" marR="0" marT="19289" marB="1928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500" dirty="0" smtClean="0"/>
                        <a:t>Rep 3</a:t>
                      </a:r>
                      <a:endParaRPr lang="en-US" sz="500" dirty="0"/>
                    </a:p>
                  </a:txBody>
                  <a:tcPr marL="0" marR="0" marT="19289" marB="19289">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1339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3688" y="2328863"/>
            <a:ext cx="44370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08413" y="750888"/>
            <a:ext cx="2022475" cy="334962"/>
          </a:xfrm>
          <a:prstGeom prst="rect">
            <a:avLst/>
          </a:prstGeom>
          <a:solidFill>
            <a:schemeClr val="accent6">
              <a:lumMod val="40000"/>
              <a:lumOff val="60000"/>
            </a:schemeClr>
          </a:solidFill>
        </p:spPr>
        <p:txBody>
          <a:bodyPr>
            <a:spAutoFit/>
          </a:bodyPr>
          <a:lstStyle/>
          <a:p>
            <a:pPr eaLnBrk="1" fontAlgn="auto" hangingPunct="1">
              <a:spcBef>
                <a:spcPts val="0"/>
              </a:spcBef>
              <a:spcAft>
                <a:spcPts val="0"/>
              </a:spcAft>
              <a:buClr>
                <a:srgbClr val="000000"/>
              </a:buClr>
              <a:buFont typeface="Arial"/>
              <a:buNone/>
              <a:defRPr/>
            </a:pPr>
            <a:r>
              <a:rPr lang="en-US" sz="788" kern="0" dirty="0">
                <a:latin typeface="Arial"/>
                <a:ea typeface="Arial"/>
                <a:cs typeface="Arial"/>
                <a:sym typeface="Arial"/>
              </a:rPr>
              <a:t>Kirkland silt loam (fine, mixed, thermic, </a:t>
            </a:r>
            <a:r>
              <a:rPr lang="en-US" sz="788" kern="0" dirty="0" err="1">
                <a:latin typeface="Arial"/>
                <a:ea typeface="Arial"/>
                <a:cs typeface="Arial"/>
                <a:sym typeface="Arial"/>
              </a:rPr>
              <a:t>Udertic</a:t>
            </a:r>
            <a:r>
              <a:rPr lang="en-US" sz="788" kern="0" dirty="0">
                <a:latin typeface="Arial"/>
                <a:ea typeface="Arial"/>
                <a:cs typeface="Arial"/>
                <a:sym typeface="Arial"/>
              </a:rPr>
              <a:t> </a:t>
            </a:r>
            <a:r>
              <a:rPr lang="en-US" sz="788" kern="0" dirty="0" err="1">
                <a:latin typeface="Arial"/>
                <a:ea typeface="Arial"/>
                <a:cs typeface="Arial"/>
                <a:sym typeface="Arial"/>
              </a:rPr>
              <a:t>Paleustoll</a:t>
            </a:r>
            <a:endParaRPr lang="en-US" sz="788" kern="0" dirty="0">
              <a:latin typeface="Arial"/>
              <a:ea typeface="Arial"/>
              <a:cs typeface="Arial"/>
              <a:sym typeface="Arial"/>
            </a:endParaRPr>
          </a:p>
        </p:txBody>
      </p:sp>
      <p:pic>
        <p:nvPicPr>
          <p:cNvPr id="1339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5525" y="1146175"/>
            <a:ext cx="993775" cy="12763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354638" y="4043363"/>
            <a:ext cx="644525" cy="334962"/>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1575" b="1" kern="0" dirty="0">
                <a:solidFill>
                  <a:schemeClr val="bg1"/>
                </a:solidFill>
                <a:latin typeface="Arial"/>
                <a:ea typeface="Arial"/>
                <a:cs typeface="Arial"/>
                <a:sym typeface="Arial"/>
              </a:rPr>
              <a:t>1969</a:t>
            </a:r>
          </a:p>
        </p:txBody>
      </p:sp>
      <p:pic>
        <p:nvPicPr>
          <p:cNvPr id="13401"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7113" y="3995738"/>
            <a:ext cx="5175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185" y="1620838"/>
            <a:ext cx="4310943" cy="2909887"/>
          </a:xfrm>
          <a:ln w="19050">
            <a:solidFill>
              <a:schemeClr val="tx1"/>
            </a:solidFill>
            <a:miter lim="800000"/>
            <a:headEnd/>
            <a:tailEnd/>
          </a:ln>
        </p:spPr>
      </p:pic>
      <p:pic>
        <p:nvPicPr>
          <p:cNvPr id="4710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786063"/>
            <a:ext cx="2403475" cy="16017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73175" y="3584575"/>
            <a:ext cx="2597150" cy="725488"/>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1575" b="1" kern="0" dirty="0">
                <a:sym typeface="Arial"/>
              </a:rPr>
              <a:t>Coffee </a:t>
            </a:r>
            <a:r>
              <a:rPr lang="en-US" sz="1575" i="1" kern="0" dirty="0">
                <a:sym typeface="Arial"/>
              </a:rPr>
              <a:t>Coffea </a:t>
            </a:r>
            <a:r>
              <a:rPr lang="en-US" sz="1575" i="1" kern="0" dirty="0" err="1">
                <a:sym typeface="Arial"/>
              </a:rPr>
              <a:t>arabica</a:t>
            </a:r>
            <a:endParaRPr lang="en-US" sz="1575" i="1" kern="0" dirty="0">
              <a:sym typeface="Arial"/>
            </a:endParaRPr>
          </a:p>
          <a:p>
            <a:pPr algn="ctr" eaLnBrk="1" fontAlgn="auto" hangingPunct="1">
              <a:spcBef>
                <a:spcPts val="0"/>
              </a:spcBef>
              <a:spcAft>
                <a:spcPts val="0"/>
              </a:spcAft>
              <a:buClr>
                <a:srgbClr val="000000"/>
              </a:buClr>
              <a:buFont typeface="Arial"/>
              <a:buNone/>
              <a:defRPr/>
            </a:pPr>
            <a:r>
              <a:rPr lang="en-US" sz="1575" b="1" kern="0" dirty="0">
                <a:sym typeface="Arial"/>
              </a:rPr>
              <a:t>Rubber </a:t>
            </a:r>
            <a:r>
              <a:rPr lang="en-US" sz="1575" i="1" kern="0" dirty="0" err="1">
                <a:sym typeface="Arial"/>
              </a:rPr>
              <a:t>Hevea</a:t>
            </a:r>
            <a:r>
              <a:rPr lang="en-US" sz="1575" i="1" kern="0" dirty="0">
                <a:sym typeface="Arial"/>
              </a:rPr>
              <a:t> </a:t>
            </a:r>
            <a:r>
              <a:rPr lang="en-US" sz="1575" i="1" kern="0" dirty="0" err="1">
                <a:sym typeface="Arial"/>
              </a:rPr>
              <a:t>brasiliensis</a:t>
            </a:r>
            <a:r>
              <a:rPr lang="en-US" sz="1575" i="1" kern="0" dirty="0">
                <a:sym typeface="Arial"/>
              </a:rPr>
              <a:t>, </a:t>
            </a:r>
            <a:r>
              <a:rPr lang="en-US" sz="1125" kern="0" dirty="0">
                <a:sym typeface="Arial"/>
              </a:rPr>
              <a:t>1940 USDA</a:t>
            </a:r>
            <a:endParaRPr lang="en-US" sz="4050" b="1" kern="0" dirty="0">
              <a:sym typeface="Arial"/>
            </a:endParaRPr>
          </a:p>
        </p:txBody>
      </p:sp>
      <p:sp>
        <p:nvSpPr>
          <p:cNvPr id="9" name="Rounded Rectangle 8"/>
          <p:cNvSpPr/>
          <p:nvPr/>
        </p:nvSpPr>
        <p:spPr>
          <a:xfrm>
            <a:off x="4525963" y="2014538"/>
            <a:ext cx="1108075" cy="276225"/>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1013" kern="0" dirty="0">
                <a:sym typeface="Arial"/>
              </a:rPr>
              <a:t>2500-6000 </a:t>
            </a:r>
            <a:r>
              <a:rPr lang="en-US" sz="1013" kern="0" dirty="0" err="1">
                <a:sym typeface="Arial"/>
              </a:rPr>
              <a:t>ft</a:t>
            </a:r>
            <a:r>
              <a:rPr lang="en-US" sz="1013" kern="0" dirty="0">
                <a:sym typeface="Arial"/>
              </a:rPr>
              <a:t> </a:t>
            </a:r>
            <a:r>
              <a:rPr lang="en-US" sz="1013" kern="0" dirty="0" err="1">
                <a:sym typeface="Arial"/>
              </a:rPr>
              <a:t>asl</a:t>
            </a:r>
            <a:endParaRPr lang="en-US" sz="1013" kern="0" dirty="0">
              <a:sym typeface="Arial"/>
            </a:endParaRPr>
          </a:p>
        </p:txBody>
      </p:sp>
      <p:sp>
        <p:nvSpPr>
          <p:cNvPr id="2" name="Rounded Rectangle 1"/>
          <p:cNvSpPr/>
          <p:nvPr/>
        </p:nvSpPr>
        <p:spPr>
          <a:xfrm>
            <a:off x="4411663" y="774700"/>
            <a:ext cx="1417637" cy="869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900" b="1" u="sng" kern="0" dirty="0">
                <a:sym typeface="Arial"/>
              </a:rPr>
              <a:t>Coffee Exports</a:t>
            </a:r>
            <a:br>
              <a:rPr lang="en-US" sz="900" b="1" u="sng" kern="0" dirty="0">
                <a:sym typeface="Arial"/>
              </a:rPr>
            </a:br>
            <a:r>
              <a:rPr lang="en-US" sz="900" kern="0" dirty="0">
                <a:sym typeface="Arial"/>
              </a:rPr>
              <a:t>Brazil, $4.6B</a:t>
            </a:r>
            <a:br>
              <a:rPr lang="en-US" sz="900" kern="0" dirty="0">
                <a:sym typeface="Arial"/>
              </a:rPr>
            </a:br>
            <a:r>
              <a:rPr lang="en-US" sz="900" kern="0" dirty="0">
                <a:sym typeface="Arial"/>
              </a:rPr>
              <a:t>Colombia, $2.6B</a:t>
            </a:r>
            <a:br>
              <a:rPr lang="en-US" sz="900" kern="0" dirty="0">
                <a:sym typeface="Arial"/>
              </a:rPr>
            </a:br>
            <a:r>
              <a:rPr lang="en-US" sz="900" kern="0" dirty="0">
                <a:sym typeface="Arial"/>
              </a:rPr>
              <a:t>Honduras, $1.2B</a:t>
            </a:r>
            <a:br>
              <a:rPr lang="en-US" sz="900" kern="0" dirty="0">
                <a:sym typeface="Arial"/>
              </a:rPr>
            </a:br>
            <a:r>
              <a:rPr lang="en-US" sz="900" kern="0" dirty="0">
                <a:sym typeface="Arial"/>
              </a:rPr>
              <a:t>Guatemala, $0.8B</a:t>
            </a:r>
          </a:p>
        </p:txBody>
      </p:sp>
      <p:sp>
        <p:nvSpPr>
          <p:cNvPr id="3" name="Rounded Rectangle 2"/>
          <p:cNvSpPr/>
          <p:nvPr/>
        </p:nvSpPr>
        <p:spPr>
          <a:xfrm>
            <a:off x="946150" y="765175"/>
            <a:ext cx="1444625" cy="547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1125" kern="0" dirty="0" err="1">
                <a:sym typeface="Arial"/>
              </a:rPr>
              <a:t>Hemileia</a:t>
            </a:r>
            <a:r>
              <a:rPr lang="en-US" sz="1125" kern="0" dirty="0">
                <a:sym typeface="Arial"/>
              </a:rPr>
              <a:t> </a:t>
            </a:r>
            <a:r>
              <a:rPr lang="en-US" sz="1125" kern="0" dirty="0" err="1">
                <a:sym typeface="Arial"/>
              </a:rPr>
              <a:t>vastatrix</a:t>
            </a:r>
            <a:r>
              <a:rPr lang="en-US" sz="1125" kern="0" dirty="0">
                <a:sym typeface="Arial"/>
              </a:rPr>
              <a:t>, leaf rust</a:t>
            </a:r>
          </a:p>
          <a:p>
            <a:pPr algn="ctr" eaLnBrk="1" fontAlgn="auto" hangingPunct="1">
              <a:spcBef>
                <a:spcPts val="0"/>
              </a:spcBef>
              <a:spcAft>
                <a:spcPts val="0"/>
              </a:spcAft>
              <a:buClr>
                <a:srgbClr val="000000"/>
              </a:buClr>
              <a:buFont typeface="Arial"/>
              <a:buNone/>
              <a:defRPr/>
            </a:pPr>
            <a:r>
              <a:rPr lang="en-US" sz="900" kern="0" dirty="0">
                <a:sym typeface="Arial"/>
              </a:rPr>
              <a:t>(more at lower altitudes)</a:t>
            </a: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855663" y="650875"/>
            <a:ext cx="2763837" cy="385763"/>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buClr>
                <a:srgbClr val="000000"/>
              </a:buClr>
              <a:buFont typeface="Arial"/>
              <a:buNone/>
              <a:defRPr/>
            </a:pPr>
            <a:r>
              <a:rPr lang="en-US" sz="788" b="1" kern="0" dirty="0">
                <a:latin typeface="Arial" charset="0"/>
                <a:ea typeface="Arial"/>
                <a:cs typeface="Arial"/>
                <a:sym typeface="Arial"/>
              </a:rPr>
              <a:t>W</a:t>
            </a:r>
            <a:r>
              <a:rPr lang="en-US" sz="788" b="1" kern="0" cap="small" dirty="0">
                <a:latin typeface="Arial" charset="0"/>
                <a:ea typeface="Arial"/>
                <a:cs typeface="Arial"/>
                <a:sym typeface="Arial"/>
              </a:rPr>
              <a:t>heat Fertility Experiment No.</a:t>
            </a:r>
            <a:r>
              <a:rPr lang="en-US" sz="788" b="1" kern="0" dirty="0">
                <a:latin typeface="Arial" charset="0"/>
                <a:ea typeface="Arial"/>
                <a:cs typeface="Arial"/>
                <a:sym typeface="Arial"/>
              </a:rPr>
              <a:t>502</a:t>
            </a:r>
          </a:p>
          <a:p>
            <a:pPr algn="ctr" eaLnBrk="1" fontAlgn="auto" hangingPunct="1">
              <a:spcBef>
                <a:spcPts val="0"/>
              </a:spcBef>
              <a:spcAft>
                <a:spcPts val="0"/>
              </a:spcAft>
              <a:buClr>
                <a:srgbClr val="000000"/>
              </a:buClr>
              <a:buFont typeface="Arial"/>
              <a:buNone/>
              <a:defRPr/>
            </a:pPr>
            <a:r>
              <a:rPr lang="en-US" sz="563" b="1" kern="0" dirty="0">
                <a:latin typeface="Arial" charset="0"/>
                <a:ea typeface="Arial"/>
                <a:cs typeface="Arial"/>
                <a:sym typeface="Arial"/>
              </a:rPr>
              <a:t>North Central Experiment Station</a:t>
            </a:r>
            <a:br>
              <a:rPr lang="en-US" sz="563" b="1" kern="0" dirty="0">
                <a:latin typeface="Arial" charset="0"/>
                <a:ea typeface="Arial"/>
                <a:cs typeface="Arial"/>
                <a:sym typeface="Arial"/>
              </a:rPr>
            </a:br>
            <a:r>
              <a:rPr lang="en-US" sz="563" b="1" kern="0" dirty="0">
                <a:latin typeface="Arial" charset="0"/>
                <a:ea typeface="Arial"/>
                <a:cs typeface="Arial"/>
                <a:sym typeface="Arial"/>
              </a:rPr>
              <a:t>Established 1970</a:t>
            </a:r>
          </a:p>
        </p:txBody>
      </p:sp>
      <p:sp>
        <p:nvSpPr>
          <p:cNvPr id="2051" name="Text Box 10"/>
          <p:cNvSpPr txBox="1">
            <a:spLocks noChangeArrowheads="1"/>
          </p:cNvSpPr>
          <p:nvPr/>
        </p:nvSpPr>
        <p:spPr bwMode="auto">
          <a:xfrm>
            <a:off x="946150" y="1314450"/>
            <a:ext cx="6429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buClr>
                <a:srgbClr val="000000"/>
              </a:buClr>
              <a:buFont typeface="Arial"/>
              <a:buNone/>
              <a:defRPr/>
            </a:pPr>
            <a:r>
              <a:rPr lang="en-US" altLang="en-US" sz="506" kern="0">
                <a:ea typeface="Arial"/>
                <a:cs typeface="Arial"/>
                <a:sym typeface="Arial"/>
              </a:rPr>
              <a:t>Plot size: 16’ x 60’</a:t>
            </a:r>
          </a:p>
          <a:p>
            <a:pPr eaLnBrk="1" fontAlgn="auto" hangingPunct="1">
              <a:spcBef>
                <a:spcPts val="0"/>
              </a:spcBef>
              <a:spcAft>
                <a:spcPts val="0"/>
              </a:spcAft>
              <a:buClr>
                <a:srgbClr val="000000"/>
              </a:buClr>
              <a:buFont typeface="Arial"/>
              <a:buNone/>
              <a:defRPr/>
            </a:pPr>
            <a:r>
              <a:rPr lang="en-US" altLang="en-US" sz="506" kern="0">
                <a:ea typeface="Arial"/>
                <a:cs typeface="Arial"/>
                <a:sym typeface="Arial"/>
              </a:rPr>
              <a:t>Alley: 20’</a:t>
            </a:r>
          </a:p>
          <a:p>
            <a:pPr eaLnBrk="1" fontAlgn="auto" hangingPunct="1">
              <a:spcBef>
                <a:spcPct val="50000"/>
              </a:spcBef>
              <a:spcAft>
                <a:spcPts val="0"/>
              </a:spcAft>
              <a:buClr>
                <a:srgbClr val="000000"/>
              </a:buClr>
              <a:buFont typeface="Arial"/>
              <a:buNone/>
              <a:defRPr/>
            </a:pPr>
            <a:r>
              <a:rPr lang="en-US" altLang="en-US" sz="506" kern="0">
                <a:ea typeface="Arial"/>
                <a:cs typeface="Arial"/>
                <a:sym typeface="Arial"/>
              </a:rPr>
              <a:t>Total Trial Area:        224’ x 300’ </a:t>
            </a:r>
          </a:p>
        </p:txBody>
      </p:sp>
      <p:graphicFrame>
        <p:nvGraphicFramePr>
          <p:cNvPr id="3104" name="Group 1056"/>
          <p:cNvGraphicFramePr>
            <a:graphicFrameLocks noGrp="1"/>
          </p:cNvGraphicFramePr>
          <p:nvPr/>
        </p:nvGraphicFramePr>
        <p:xfrm>
          <a:off x="2039938" y="996950"/>
          <a:ext cx="1509713" cy="2038786"/>
        </p:xfrm>
        <a:graphic>
          <a:graphicData uri="http://schemas.openxmlformats.org/drawingml/2006/table">
            <a:tbl>
              <a:tblPr/>
              <a:tblGrid>
                <a:gridCol w="238376">
                  <a:extLst>
                    <a:ext uri="{9D8B030D-6E8A-4147-A177-3AD203B41FA5}">
                      <a16:colId xmlns:a16="http://schemas.microsoft.com/office/drawing/2014/main" val="20000"/>
                    </a:ext>
                  </a:extLst>
                </a:gridCol>
                <a:gridCol w="423779">
                  <a:extLst>
                    <a:ext uri="{9D8B030D-6E8A-4147-A177-3AD203B41FA5}">
                      <a16:colId xmlns:a16="http://schemas.microsoft.com/office/drawing/2014/main" val="20001"/>
                    </a:ext>
                  </a:extLst>
                </a:gridCol>
                <a:gridCol w="423779">
                  <a:extLst>
                    <a:ext uri="{9D8B030D-6E8A-4147-A177-3AD203B41FA5}">
                      <a16:colId xmlns:a16="http://schemas.microsoft.com/office/drawing/2014/main" val="20002"/>
                    </a:ext>
                  </a:extLst>
                </a:gridCol>
                <a:gridCol w="423779">
                  <a:extLst>
                    <a:ext uri="{9D8B030D-6E8A-4147-A177-3AD203B41FA5}">
                      <a16:colId xmlns:a16="http://schemas.microsoft.com/office/drawing/2014/main" val="20003"/>
                    </a:ext>
                  </a:extLst>
                </a:gridCol>
              </a:tblGrid>
              <a:tr h="23357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TRT</a:t>
                      </a:r>
                    </a:p>
                  </a:txBody>
                  <a:tcPr marL="38546" marR="38546" marT="19282" marB="19282" anchor="b"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Pre-plant N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(lb N / ac)</a:t>
                      </a:r>
                      <a:endParaRPr kumimoji="0" lang="en-US" sz="400" b="0" i="0" u="none" strike="noStrike" cap="none" normalizeH="0" baseline="30000" dirty="0" smtClean="0">
                        <a:ln>
                          <a:noFill/>
                        </a:ln>
                        <a:solidFill>
                          <a:schemeClr val="tx1"/>
                        </a:solidFill>
                        <a:effectLst/>
                        <a:latin typeface="Arial" charset="0"/>
                        <a:cs typeface="Arial" charset="0"/>
                      </a:endParaRPr>
                    </a:p>
                  </a:txBody>
                  <a:tcPr marL="38546" marR="38546" marT="19282" marB="19282" anchor="b"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Pre-plant P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(lb P</a:t>
                      </a:r>
                      <a:r>
                        <a:rPr kumimoji="0" lang="en-US" sz="400" b="0" i="0" u="none" strike="noStrike" cap="none" normalizeH="0" baseline="-25000" dirty="0" smtClean="0">
                          <a:ln>
                            <a:noFill/>
                          </a:ln>
                          <a:solidFill>
                            <a:schemeClr val="tx1"/>
                          </a:solidFill>
                          <a:effectLst/>
                          <a:latin typeface="Arial" charset="0"/>
                        </a:rPr>
                        <a:t>2</a:t>
                      </a:r>
                      <a:r>
                        <a:rPr kumimoji="0" lang="en-US" sz="400" b="0" i="0" u="none" strike="noStrike" cap="none" normalizeH="0" baseline="0" dirty="0" smtClean="0">
                          <a:ln>
                            <a:noFill/>
                          </a:ln>
                          <a:solidFill>
                            <a:schemeClr val="tx1"/>
                          </a:solidFill>
                          <a:effectLst/>
                          <a:latin typeface="Arial" charset="0"/>
                        </a:rPr>
                        <a:t>O</a:t>
                      </a:r>
                      <a:r>
                        <a:rPr kumimoji="0" lang="en-US" sz="400" b="0" i="0" u="none" strike="noStrike" cap="none" normalizeH="0" baseline="-25000" dirty="0" smtClean="0">
                          <a:ln>
                            <a:noFill/>
                          </a:ln>
                          <a:solidFill>
                            <a:schemeClr val="tx1"/>
                          </a:solidFill>
                          <a:effectLst/>
                          <a:latin typeface="Arial" charset="0"/>
                        </a:rPr>
                        <a:t>5</a:t>
                      </a:r>
                      <a:r>
                        <a:rPr kumimoji="0" lang="en-US" sz="400" b="0" i="0" u="none" strike="noStrike" cap="none" normalizeH="0" baseline="0" dirty="0" smtClean="0">
                          <a:ln>
                            <a:noFill/>
                          </a:ln>
                          <a:solidFill>
                            <a:schemeClr val="tx1"/>
                          </a:solidFill>
                          <a:effectLst/>
                          <a:latin typeface="Arial" charset="0"/>
                        </a:rPr>
                        <a:t> / ac)</a:t>
                      </a:r>
                      <a:endParaRPr kumimoji="0" lang="en-US" sz="400" b="0" i="0" u="none" strike="noStrike" cap="none" normalizeH="0" baseline="30000" dirty="0" smtClean="0">
                        <a:ln>
                          <a:noFill/>
                        </a:ln>
                        <a:solidFill>
                          <a:schemeClr val="tx1"/>
                        </a:solidFill>
                        <a:effectLst/>
                        <a:latin typeface="Arial" charset="0"/>
                        <a:cs typeface="Arial" charset="0"/>
                      </a:endParaRPr>
                    </a:p>
                  </a:txBody>
                  <a:tcPr marL="38546" marR="38546" marT="19282" marB="19282" anchor="b" horzOverflow="overflow">
                    <a:lnL>
                      <a:noFill/>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Pre-plant K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(lb K</a:t>
                      </a:r>
                      <a:r>
                        <a:rPr kumimoji="0" lang="en-US" sz="400" b="0" i="0" u="none" strike="noStrike" cap="none" normalizeH="0" baseline="-25000" dirty="0" smtClean="0">
                          <a:ln>
                            <a:noFill/>
                          </a:ln>
                          <a:solidFill>
                            <a:schemeClr val="tx1"/>
                          </a:solidFill>
                          <a:effectLst/>
                          <a:latin typeface="Arial" charset="0"/>
                        </a:rPr>
                        <a:t>2</a:t>
                      </a:r>
                      <a:r>
                        <a:rPr kumimoji="0" lang="en-US" sz="400" b="0" i="0" u="none" strike="noStrike" cap="none" normalizeH="0" baseline="0" dirty="0" smtClean="0">
                          <a:ln>
                            <a:noFill/>
                          </a:ln>
                          <a:solidFill>
                            <a:schemeClr val="tx1"/>
                          </a:solidFill>
                          <a:effectLst/>
                          <a:latin typeface="Arial" charset="0"/>
                        </a:rPr>
                        <a:t>O / ac)</a:t>
                      </a:r>
                      <a:endParaRPr kumimoji="0" lang="en-US" sz="400" b="0" i="0" u="none" strike="noStrike" cap="none" normalizeH="0" baseline="30000" dirty="0" smtClean="0">
                        <a:ln>
                          <a:noFill/>
                        </a:ln>
                        <a:solidFill>
                          <a:schemeClr val="tx1"/>
                        </a:solidFill>
                        <a:effectLst/>
                        <a:latin typeface="Arial" charset="0"/>
                        <a:cs typeface="Arial" charset="0"/>
                      </a:endParaRPr>
                    </a:p>
                  </a:txBody>
                  <a:tcPr marL="38546" marR="38546" marT="19282" marB="19282" anchor="b"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3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2.*</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3.*</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20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5.*</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7.*</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100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9.</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20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10.</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11.</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12.</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995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13.</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100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80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604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14.</a:t>
                      </a:r>
                    </a:p>
                  </a:txBody>
                  <a:tcPr marL="38546" marR="38546" marT="19282" marB="19282"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a:t>
                      </a:r>
                    </a:p>
                  </a:txBody>
                  <a:tcPr marL="38546" marR="38546" marT="19282" marB="1928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40</a:t>
                      </a:r>
                    </a:p>
                  </a:txBody>
                  <a:tcPr marL="38546" marR="38546" marT="19282" marB="19282"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rPr>
                        <a:t>60 (</a:t>
                      </a:r>
                      <a:r>
                        <a:rPr kumimoji="0" lang="en-US" sz="400" b="0" i="0" u="none" strike="noStrike" cap="none" normalizeH="0" baseline="0" dirty="0" err="1" smtClean="0">
                          <a:ln>
                            <a:noFill/>
                          </a:ln>
                          <a:solidFill>
                            <a:schemeClr val="tx1"/>
                          </a:solidFill>
                          <a:effectLst/>
                          <a:latin typeface="Arial" charset="0"/>
                        </a:rPr>
                        <a:t>Sul</a:t>
                      </a:r>
                      <a:r>
                        <a:rPr kumimoji="0" lang="en-US" sz="400" b="0" i="0" u="none" strike="noStrike" cap="none" normalizeH="0" baseline="0" dirty="0" smtClean="0">
                          <a:ln>
                            <a:noFill/>
                          </a:ln>
                          <a:solidFill>
                            <a:schemeClr val="tx1"/>
                          </a:solidFill>
                          <a:effectLst/>
                          <a:latin typeface="Arial" charset="0"/>
                        </a:rPr>
                        <a:t>-Po-</a:t>
                      </a:r>
                      <a:r>
                        <a:rPr kumimoji="0" lang="en-US" sz="400" b="0" i="0" u="none" strike="noStrike" cap="none" normalizeH="0" baseline="0" dirty="0" err="1" smtClean="0">
                          <a:ln>
                            <a:noFill/>
                          </a:ln>
                          <a:solidFill>
                            <a:schemeClr val="tx1"/>
                          </a:solidFill>
                          <a:effectLst/>
                          <a:latin typeface="Arial" charset="0"/>
                        </a:rPr>
                        <a:t>Mag</a:t>
                      </a:r>
                      <a:r>
                        <a:rPr kumimoji="0" lang="en-US" sz="400" b="0" i="0" u="none" strike="noStrike" cap="none" normalizeH="0" baseline="0" dirty="0" smtClean="0">
                          <a:ln>
                            <a:noFill/>
                          </a:ln>
                          <a:solidFill>
                            <a:schemeClr val="tx1"/>
                          </a:solidFill>
                          <a:effectLst/>
                          <a:latin typeface="Arial" charset="0"/>
                        </a:rPr>
                        <a:t>)</a:t>
                      </a:r>
                    </a:p>
                  </a:txBody>
                  <a:tcPr marL="38546" marR="38546" marT="19282" marB="19282"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1888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cs typeface="Arial" charset="0"/>
                        </a:rPr>
                        <a:t>N applied as 46-0-0 (Urea)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cs typeface="Arial" charset="0"/>
                        </a:rPr>
                        <a:t>P applied as 0-46-0 (Triple Super Phosphate)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cs typeface="Arial" charset="0"/>
                        </a:rPr>
                        <a:t>K applied as 0-0-60 (Potash)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dirty="0" smtClean="0">
                          <a:ln>
                            <a:noFill/>
                          </a:ln>
                          <a:solidFill>
                            <a:schemeClr val="tx1"/>
                          </a:solidFill>
                          <a:effectLst/>
                          <a:latin typeface="Arial" charset="0"/>
                          <a:cs typeface="Arial" charset="0"/>
                        </a:rPr>
                        <a:t>* - YP plot</a:t>
                      </a:r>
                      <a:endParaRPr kumimoji="0" lang="en-US" sz="400" b="0" i="0" u="none" strike="noStrike" cap="none" normalizeH="0" baseline="0" dirty="0" smtClean="0">
                        <a:ln>
                          <a:noFill/>
                        </a:ln>
                        <a:solidFill>
                          <a:schemeClr val="tx1"/>
                        </a:solidFill>
                        <a:effectLst/>
                        <a:latin typeface="Arial" charset="0"/>
                      </a:endParaRPr>
                    </a:p>
                  </a:txBody>
                  <a:tcPr marL="38546" marR="38546" marT="19282" marB="19282"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grpSp>
        <p:nvGrpSpPr>
          <p:cNvPr id="15445" name="Group 1063"/>
          <p:cNvGrpSpPr>
            <a:grpSpLocks/>
          </p:cNvGrpSpPr>
          <p:nvPr/>
        </p:nvGrpSpPr>
        <p:grpSpPr bwMode="auto">
          <a:xfrm>
            <a:off x="1516063" y="1254125"/>
            <a:ext cx="490537" cy="554038"/>
            <a:chOff x="1103" y="1056"/>
            <a:chExt cx="734" cy="828"/>
          </a:xfrm>
        </p:grpSpPr>
        <p:pic>
          <p:nvPicPr>
            <p:cNvPr id="15730" name="Picture 1058" descr="dd0135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9" y="1234"/>
              <a:ext cx="445"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4" name="Text Box 1059"/>
            <p:cNvSpPr txBox="1">
              <a:spLocks noChangeArrowheads="1"/>
            </p:cNvSpPr>
            <p:nvPr/>
          </p:nvSpPr>
          <p:spPr bwMode="auto">
            <a:xfrm>
              <a:off x="1103" y="1343"/>
              <a:ext cx="20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fontAlgn="auto" hangingPunct="1">
                <a:spcBef>
                  <a:spcPct val="50000"/>
                </a:spcBef>
                <a:spcAft>
                  <a:spcPts val="0"/>
                </a:spcAft>
                <a:buClr>
                  <a:srgbClr val="000000"/>
                </a:buClr>
                <a:buFont typeface="Arial"/>
                <a:buNone/>
                <a:defRPr/>
              </a:pPr>
              <a:r>
                <a:rPr lang="en-US" altLang="en-US" sz="506" b="1" kern="0">
                  <a:ea typeface="Arial"/>
                  <a:cs typeface="Arial"/>
                  <a:sym typeface="Arial"/>
                </a:rPr>
                <a:t>S</a:t>
              </a:r>
            </a:p>
          </p:txBody>
        </p:sp>
        <p:sp>
          <p:nvSpPr>
            <p:cNvPr id="2415" name="Text Box 1060"/>
            <p:cNvSpPr txBox="1">
              <a:spLocks noChangeArrowheads="1"/>
            </p:cNvSpPr>
            <p:nvPr/>
          </p:nvSpPr>
          <p:spPr bwMode="auto">
            <a:xfrm>
              <a:off x="1357" y="1056"/>
              <a:ext cx="24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ct val="50000"/>
                </a:spcBef>
                <a:spcAft>
                  <a:spcPts val="0"/>
                </a:spcAft>
                <a:buClr>
                  <a:srgbClr val="000000"/>
                </a:buClr>
                <a:buFont typeface="Arial"/>
                <a:buNone/>
                <a:defRPr/>
              </a:pPr>
              <a:r>
                <a:rPr lang="en-US" altLang="en-US" sz="506" b="1" kern="0">
                  <a:ea typeface="Arial"/>
                  <a:cs typeface="Arial"/>
                  <a:sym typeface="Arial"/>
                </a:rPr>
                <a:t>W</a:t>
              </a:r>
            </a:p>
          </p:txBody>
        </p:sp>
        <p:sp>
          <p:nvSpPr>
            <p:cNvPr id="2416" name="Text Box 1061"/>
            <p:cNvSpPr txBox="1">
              <a:spLocks noChangeArrowheads="1"/>
            </p:cNvSpPr>
            <p:nvPr/>
          </p:nvSpPr>
          <p:spPr bwMode="auto">
            <a:xfrm>
              <a:off x="1630" y="1343"/>
              <a:ext cx="20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ct val="50000"/>
                </a:spcBef>
                <a:spcAft>
                  <a:spcPts val="0"/>
                </a:spcAft>
                <a:buClr>
                  <a:srgbClr val="000000"/>
                </a:buClr>
                <a:buFont typeface="Arial"/>
                <a:buNone/>
                <a:defRPr/>
              </a:pPr>
              <a:r>
                <a:rPr lang="en-US" altLang="en-US" sz="506" b="1" kern="0">
                  <a:ea typeface="Arial"/>
                  <a:cs typeface="Arial"/>
                  <a:sym typeface="Arial"/>
                </a:rPr>
                <a:t>N</a:t>
              </a:r>
            </a:p>
          </p:txBody>
        </p:sp>
        <p:sp>
          <p:nvSpPr>
            <p:cNvPr id="2417" name="Text Box 1062"/>
            <p:cNvSpPr txBox="1">
              <a:spLocks noChangeArrowheads="1"/>
            </p:cNvSpPr>
            <p:nvPr/>
          </p:nvSpPr>
          <p:spPr bwMode="auto">
            <a:xfrm>
              <a:off x="1341" y="1630"/>
              <a:ext cx="25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ct val="50000"/>
                </a:spcBef>
                <a:spcAft>
                  <a:spcPts val="0"/>
                </a:spcAft>
                <a:buClr>
                  <a:srgbClr val="000000"/>
                </a:buClr>
                <a:buFont typeface="Arial"/>
                <a:buNone/>
                <a:defRPr/>
              </a:pPr>
              <a:r>
                <a:rPr lang="en-US" altLang="en-US" sz="506" b="1" kern="0">
                  <a:ea typeface="Arial"/>
                  <a:cs typeface="Arial"/>
                  <a:sym typeface="Arial"/>
                </a:rPr>
                <a:t>E</a:t>
              </a:r>
            </a:p>
          </p:txBody>
        </p:sp>
      </p:grpSp>
      <p:sp>
        <p:nvSpPr>
          <p:cNvPr id="2134" name="Text Box 116"/>
          <p:cNvSpPr txBox="1">
            <a:spLocks noChangeArrowheads="1"/>
          </p:cNvSpPr>
          <p:nvPr/>
        </p:nvSpPr>
        <p:spPr bwMode="auto">
          <a:xfrm>
            <a:off x="946150" y="1028700"/>
            <a:ext cx="674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buClr>
                <a:srgbClr val="000000"/>
              </a:buClr>
              <a:buFont typeface="Arial"/>
              <a:buNone/>
              <a:defRPr/>
            </a:pPr>
            <a:r>
              <a:rPr lang="en-US" altLang="en-US" sz="591" kern="0">
                <a:solidFill>
                  <a:srgbClr val="000000"/>
                </a:solidFill>
                <a:latin typeface="Times New Roman" panose="02020603050405020304" pitchFamily="18" charset="0"/>
                <a:ea typeface="Arial"/>
                <a:cs typeface="Arial"/>
                <a:sym typeface="Arial"/>
              </a:rPr>
              <a:t>Location: </a:t>
            </a:r>
            <a:r>
              <a:rPr lang="en-US" altLang="en-US" sz="591" b="1" kern="0">
                <a:solidFill>
                  <a:srgbClr val="000000"/>
                </a:solidFill>
                <a:latin typeface="Times New Roman" panose="02020603050405020304" pitchFamily="18" charset="0"/>
                <a:ea typeface="Arial"/>
                <a:cs typeface="Arial"/>
                <a:sym typeface="Arial"/>
              </a:rPr>
              <a:t>Lahoma</a:t>
            </a:r>
          </a:p>
        </p:txBody>
      </p:sp>
      <p:graphicFrame>
        <p:nvGraphicFramePr>
          <p:cNvPr id="621" name="Table 620"/>
          <p:cNvGraphicFramePr>
            <a:graphicFrameLocks noGrp="1"/>
          </p:cNvGraphicFramePr>
          <p:nvPr/>
        </p:nvGraphicFramePr>
        <p:xfrm>
          <a:off x="817563" y="2732088"/>
          <a:ext cx="2765424" cy="451038"/>
        </p:xfrm>
        <a:graphic>
          <a:graphicData uri="http://schemas.openxmlformats.org/drawingml/2006/table">
            <a:tbl>
              <a:tblPr firstRow="1" bandRow="1">
                <a:tableStyleId>{5C22544A-7EE6-4342-B048-85BDC9FD1C3A}</a:tableStyleId>
              </a:tblPr>
              <a:tblGrid>
                <a:gridCol w="172839">
                  <a:extLst>
                    <a:ext uri="{9D8B030D-6E8A-4147-A177-3AD203B41FA5}">
                      <a16:colId xmlns:a16="http://schemas.microsoft.com/office/drawing/2014/main" val="20000"/>
                    </a:ext>
                  </a:extLst>
                </a:gridCol>
                <a:gridCol w="172839">
                  <a:extLst>
                    <a:ext uri="{9D8B030D-6E8A-4147-A177-3AD203B41FA5}">
                      <a16:colId xmlns:a16="http://schemas.microsoft.com/office/drawing/2014/main" val="20001"/>
                    </a:ext>
                  </a:extLst>
                </a:gridCol>
                <a:gridCol w="172839">
                  <a:extLst>
                    <a:ext uri="{9D8B030D-6E8A-4147-A177-3AD203B41FA5}">
                      <a16:colId xmlns:a16="http://schemas.microsoft.com/office/drawing/2014/main" val="20002"/>
                    </a:ext>
                  </a:extLst>
                </a:gridCol>
                <a:gridCol w="172839">
                  <a:extLst>
                    <a:ext uri="{9D8B030D-6E8A-4147-A177-3AD203B41FA5}">
                      <a16:colId xmlns:a16="http://schemas.microsoft.com/office/drawing/2014/main" val="20003"/>
                    </a:ext>
                  </a:extLst>
                </a:gridCol>
                <a:gridCol w="172839">
                  <a:extLst>
                    <a:ext uri="{9D8B030D-6E8A-4147-A177-3AD203B41FA5}">
                      <a16:colId xmlns:a16="http://schemas.microsoft.com/office/drawing/2014/main" val="20004"/>
                    </a:ext>
                  </a:extLst>
                </a:gridCol>
                <a:gridCol w="172839">
                  <a:extLst>
                    <a:ext uri="{9D8B030D-6E8A-4147-A177-3AD203B41FA5}">
                      <a16:colId xmlns:a16="http://schemas.microsoft.com/office/drawing/2014/main" val="20005"/>
                    </a:ext>
                  </a:extLst>
                </a:gridCol>
                <a:gridCol w="172839">
                  <a:extLst>
                    <a:ext uri="{9D8B030D-6E8A-4147-A177-3AD203B41FA5}">
                      <a16:colId xmlns:a16="http://schemas.microsoft.com/office/drawing/2014/main" val="20006"/>
                    </a:ext>
                  </a:extLst>
                </a:gridCol>
                <a:gridCol w="172839">
                  <a:extLst>
                    <a:ext uri="{9D8B030D-6E8A-4147-A177-3AD203B41FA5}">
                      <a16:colId xmlns:a16="http://schemas.microsoft.com/office/drawing/2014/main" val="20007"/>
                    </a:ext>
                  </a:extLst>
                </a:gridCol>
                <a:gridCol w="172839">
                  <a:extLst>
                    <a:ext uri="{9D8B030D-6E8A-4147-A177-3AD203B41FA5}">
                      <a16:colId xmlns:a16="http://schemas.microsoft.com/office/drawing/2014/main" val="20008"/>
                    </a:ext>
                  </a:extLst>
                </a:gridCol>
                <a:gridCol w="172839">
                  <a:extLst>
                    <a:ext uri="{9D8B030D-6E8A-4147-A177-3AD203B41FA5}">
                      <a16:colId xmlns:a16="http://schemas.microsoft.com/office/drawing/2014/main" val="20009"/>
                    </a:ext>
                  </a:extLst>
                </a:gridCol>
                <a:gridCol w="172839">
                  <a:extLst>
                    <a:ext uri="{9D8B030D-6E8A-4147-A177-3AD203B41FA5}">
                      <a16:colId xmlns:a16="http://schemas.microsoft.com/office/drawing/2014/main" val="20010"/>
                    </a:ext>
                  </a:extLst>
                </a:gridCol>
                <a:gridCol w="172839">
                  <a:extLst>
                    <a:ext uri="{9D8B030D-6E8A-4147-A177-3AD203B41FA5}">
                      <a16:colId xmlns:a16="http://schemas.microsoft.com/office/drawing/2014/main" val="20011"/>
                    </a:ext>
                  </a:extLst>
                </a:gridCol>
                <a:gridCol w="172839">
                  <a:extLst>
                    <a:ext uri="{9D8B030D-6E8A-4147-A177-3AD203B41FA5}">
                      <a16:colId xmlns:a16="http://schemas.microsoft.com/office/drawing/2014/main" val="20012"/>
                    </a:ext>
                  </a:extLst>
                </a:gridCol>
                <a:gridCol w="172839">
                  <a:extLst>
                    <a:ext uri="{9D8B030D-6E8A-4147-A177-3AD203B41FA5}">
                      <a16:colId xmlns:a16="http://schemas.microsoft.com/office/drawing/2014/main" val="20013"/>
                    </a:ext>
                  </a:extLst>
                </a:gridCol>
                <a:gridCol w="172839">
                  <a:extLst>
                    <a:ext uri="{9D8B030D-6E8A-4147-A177-3AD203B41FA5}">
                      <a16:colId xmlns:a16="http://schemas.microsoft.com/office/drawing/2014/main" val="20014"/>
                    </a:ext>
                  </a:extLst>
                </a:gridCol>
                <a:gridCol w="172839">
                  <a:extLst>
                    <a:ext uri="{9D8B030D-6E8A-4147-A177-3AD203B41FA5}">
                      <a16:colId xmlns:a16="http://schemas.microsoft.com/office/drawing/2014/main" val="20015"/>
                    </a:ext>
                  </a:extLst>
                </a:gridCol>
              </a:tblGrid>
              <a:tr h="99512">
                <a:tc>
                  <a:txBody>
                    <a:bodyPr/>
                    <a:lstStyle/>
                    <a:p>
                      <a:endParaRPr lang="en-US" sz="400" dirty="0"/>
                    </a:p>
                  </a:txBody>
                  <a:tcPr marL="38587" marR="38587" marT="19293" marB="1929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400" b="0" dirty="0" smtClean="0">
                          <a:solidFill>
                            <a:schemeClr val="tx1"/>
                          </a:solidFill>
                        </a:rPr>
                        <a:t>300</a:t>
                      </a:r>
                      <a:endParaRPr lang="en-US" sz="400" b="0" dirty="0">
                        <a:solidFill>
                          <a:schemeClr val="tx1"/>
                        </a:solidFill>
                      </a:endParaRPr>
                    </a:p>
                  </a:txBody>
                  <a:tcPr marL="38587" marR="19294" marT="0" marB="19293">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12</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13</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20</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21</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28</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29</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36</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37</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44</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45</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52</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53</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1826">
                <a:tc gridSpan="2">
                  <a:txBody>
                    <a:bodyPr/>
                    <a:lstStyle/>
                    <a:p>
                      <a:pPr algn="ctr"/>
                      <a:r>
                        <a:rPr lang="en-US" sz="500" dirty="0" smtClean="0"/>
                        <a:t>Rep 4</a:t>
                      </a:r>
                      <a:endParaRPr lang="en-US" sz="500" dirty="0"/>
                    </a:p>
                  </a:txBody>
                  <a:tcPr marL="38587" marR="38587" marT="19293" marB="19293"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3</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5</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13</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6</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10</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2</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4</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7</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12</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8</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14</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9</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11</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9512">
                <a:tc>
                  <a:txBody>
                    <a:bodyPr/>
                    <a:lstStyle/>
                    <a:p>
                      <a:endParaRPr lang="en-US" sz="400" dirty="0"/>
                    </a:p>
                  </a:txBody>
                  <a:tcPr marL="38587" marR="38587" marT="19293" marB="1929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400" dirty="0" smtClean="0"/>
                        <a:t>240</a:t>
                      </a:r>
                      <a:endParaRPr lang="en-US" sz="400" dirty="0"/>
                    </a:p>
                  </a:txBody>
                  <a:tcPr marL="38587" marR="19294" marT="19293"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43</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44</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45</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46</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47</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48</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49</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50</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51</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52</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53</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54</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55</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solidFill>
                            <a:schemeClr val="tx1"/>
                          </a:solidFill>
                        </a:rPr>
                        <a:t>56</a:t>
                      </a:r>
                      <a:endParaRPr lang="en-US" sz="400" i="1"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622" name="Table 621"/>
          <p:cNvGraphicFramePr>
            <a:graphicFrameLocks noGrp="1"/>
          </p:cNvGraphicFramePr>
          <p:nvPr/>
        </p:nvGraphicFramePr>
        <p:xfrm>
          <a:off x="817563" y="3151188"/>
          <a:ext cx="2765424" cy="451038"/>
        </p:xfrm>
        <a:graphic>
          <a:graphicData uri="http://schemas.openxmlformats.org/drawingml/2006/table">
            <a:tbl>
              <a:tblPr firstRow="1" bandRow="1">
                <a:tableStyleId>{5C22544A-7EE6-4342-B048-85BDC9FD1C3A}</a:tableStyleId>
              </a:tblPr>
              <a:tblGrid>
                <a:gridCol w="172839">
                  <a:extLst>
                    <a:ext uri="{9D8B030D-6E8A-4147-A177-3AD203B41FA5}">
                      <a16:colId xmlns:a16="http://schemas.microsoft.com/office/drawing/2014/main" val="20000"/>
                    </a:ext>
                  </a:extLst>
                </a:gridCol>
                <a:gridCol w="172839">
                  <a:extLst>
                    <a:ext uri="{9D8B030D-6E8A-4147-A177-3AD203B41FA5}">
                      <a16:colId xmlns:a16="http://schemas.microsoft.com/office/drawing/2014/main" val="20001"/>
                    </a:ext>
                  </a:extLst>
                </a:gridCol>
                <a:gridCol w="172839">
                  <a:extLst>
                    <a:ext uri="{9D8B030D-6E8A-4147-A177-3AD203B41FA5}">
                      <a16:colId xmlns:a16="http://schemas.microsoft.com/office/drawing/2014/main" val="20002"/>
                    </a:ext>
                  </a:extLst>
                </a:gridCol>
                <a:gridCol w="172839">
                  <a:extLst>
                    <a:ext uri="{9D8B030D-6E8A-4147-A177-3AD203B41FA5}">
                      <a16:colId xmlns:a16="http://schemas.microsoft.com/office/drawing/2014/main" val="20003"/>
                    </a:ext>
                  </a:extLst>
                </a:gridCol>
                <a:gridCol w="172839">
                  <a:extLst>
                    <a:ext uri="{9D8B030D-6E8A-4147-A177-3AD203B41FA5}">
                      <a16:colId xmlns:a16="http://schemas.microsoft.com/office/drawing/2014/main" val="20004"/>
                    </a:ext>
                  </a:extLst>
                </a:gridCol>
                <a:gridCol w="172839">
                  <a:extLst>
                    <a:ext uri="{9D8B030D-6E8A-4147-A177-3AD203B41FA5}">
                      <a16:colId xmlns:a16="http://schemas.microsoft.com/office/drawing/2014/main" val="20005"/>
                    </a:ext>
                  </a:extLst>
                </a:gridCol>
                <a:gridCol w="172839">
                  <a:extLst>
                    <a:ext uri="{9D8B030D-6E8A-4147-A177-3AD203B41FA5}">
                      <a16:colId xmlns:a16="http://schemas.microsoft.com/office/drawing/2014/main" val="20006"/>
                    </a:ext>
                  </a:extLst>
                </a:gridCol>
                <a:gridCol w="172839">
                  <a:extLst>
                    <a:ext uri="{9D8B030D-6E8A-4147-A177-3AD203B41FA5}">
                      <a16:colId xmlns:a16="http://schemas.microsoft.com/office/drawing/2014/main" val="20007"/>
                    </a:ext>
                  </a:extLst>
                </a:gridCol>
                <a:gridCol w="172839">
                  <a:extLst>
                    <a:ext uri="{9D8B030D-6E8A-4147-A177-3AD203B41FA5}">
                      <a16:colId xmlns:a16="http://schemas.microsoft.com/office/drawing/2014/main" val="20008"/>
                    </a:ext>
                  </a:extLst>
                </a:gridCol>
                <a:gridCol w="172839">
                  <a:extLst>
                    <a:ext uri="{9D8B030D-6E8A-4147-A177-3AD203B41FA5}">
                      <a16:colId xmlns:a16="http://schemas.microsoft.com/office/drawing/2014/main" val="20009"/>
                    </a:ext>
                  </a:extLst>
                </a:gridCol>
                <a:gridCol w="172839">
                  <a:extLst>
                    <a:ext uri="{9D8B030D-6E8A-4147-A177-3AD203B41FA5}">
                      <a16:colId xmlns:a16="http://schemas.microsoft.com/office/drawing/2014/main" val="20010"/>
                    </a:ext>
                  </a:extLst>
                </a:gridCol>
                <a:gridCol w="172839">
                  <a:extLst>
                    <a:ext uri="{9D8B030D-6E8A-4147-A177-3AD203B41FA5}">
                      <a16:colId xmlns:a16="http://schemas.microsoft.com/office/drawing/2014/main" val="20011"/>
                    </a:ext>
                  </a:extLst>
                </a:gridCol>
                <a:gridCol w="172839">
                  <a:extLst>
                    <a:ext uri="{9D8B030D-6E8A-4147-A177-3AD203B41FA5}">
                      <a16:colId xmlns:a16="http://schemas.microsoft.com/office/drawing/2014/main" val="20012"/>
                    </a:ext>
                  </a:extLst>
                </a:gridCol>
                <a:gridCol w="172839">
                  <a:extLst>
                    <a:ext uri="{9D8B030D-6E8A-4147-A177-3AD203B41FA5}">
                      <a16:colId xmlns:a16="http://schemas.microsoft.com/office/drawing/2014/main" val="20013"/>
                    </a:ext>
                  </a:extLst>
                </a:gridCol>
                <a:gridCol w="172839">
                  <a:extLst>
                    <a:ext uri="{9D8B030D-6E8A-4147-A177-3AD203B41FA5}">
                      <a16:colId xmlns:a16="http://schemas.microsoft.com/office/drawing/2014/main" val="20014"/>
                    </a:ext>
                  </a:extLst>
                </a:gridCol>
                <a:gridCol w="172839">
                  <a:extLst>
                    <a:ext uri="{9D8B030D-6E8A-4147-A177-3AD203B41FA5}">
                      <a16:colId xmlns:a16="http://schemas.microsoft.com/office/drawing/2014/main" val="20015"/>
                    </a:ext>
                  </a:extLst>
                </a:gridCol>
              </a:tblGrid>
              <a:tr h="99512">
                <a:tc>
                  <a:txBody>
                    <a:bodyPr/>
                    <a:lstStyle/>
                    <a:p>
                      <a:endParaRPr lang="en-US" sz="400" dirty="0"/>
                    </a:p>
                  </a:txBody>
                  <a:tcPr marL="38587" marR="38587" marT="19293" marB="1929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400" b="0" dirty="0" smtClean="0">
                          <a:solidFill>
                            <a:schemeClr val="tx1"/>
                          </a:solidFill>
                        </a:rPr>
                        <a:t>220</a:t>
                      </a:r>
                      <a:endParaRPr lang="en-US" sz="400" b="0" dirty="0">
                        <a:solidFill>
                          <a:schemeClr val="tx1"/>
                        </a:solidFill>
                      </a:endParaRPr>
                    </a:p>
                  </a:txBody>
                  <a:tcPr marL="38587" marR="19294" marT="0" marB="19293">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6</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11</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14</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19</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22</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27</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30</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35</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38</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43</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46</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51</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54</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1826">
                <a:tc gridSpan="2">
                  <a:txBody>
                    <a:bodyPr/>
                    <a:lstStyle/>
                    <a:p>
                      <a:pPr algn="ctr"/>
                      <a:r>
                        <a:rPr lang="en-US" sz="500" dirty="0" smtClean="0"/>
                        <a:t>Rep 3</a:t>
                      </a:r>
                      <a:endParaRPr lang="en-US" sz="500" dirty="0"/>
                    </a:p>
                  </a:txBody>
                  <a:tcPr marL="38587" marR="38587" marT="19293" marB="19293"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14</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2</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7</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11</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3</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9</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12</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5</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13</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4</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8</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10</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6</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9512">
                <a:tc>
                  <a:txBody>
                    <a:bodyPr/>
                    <a:lstStyle/>
                    <a:p>
                      <a:endParaRPr lang="en-US" sz="400" dirty="0"/>
                    </a:p>
                  </a:txBody>
                  <a:tcPr marL="38587" marR="38587" marT="19293" marB="1929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400" dirty="0" smtClean="0"/>
                        <a:t>160</a:t>
                      </a:r>
                      <a:endParaRPr lang="en-US" sz="400" dirty="0"/>
                    </a:p>
                  </a:txBody>
                  <a:tcPr marL="38587" marR="19294" marT="19293"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 i="1" dirty="0" smtClean="0"/>
                        <a:t>29</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30</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31</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32</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33</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34</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35</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36</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37</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38</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39</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40</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41</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42</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623" name="Table 622"/>
          <p:cNvGraphicFramePr>
            <a:graphicFrameLocks noGrp="1"/>
          </p:cNvGraphicFramePr>
          <p:nvPr/>
        </p:nvGraphicFramePr>
        <p:xfrm>
          <a:off x="817563" y="3600450"/>
          <a:ext cx="2765424" cy="451038"/>
        </p:xfrm>
        <a:graphic>
          <a:graphicData uri="http://schemas.openxmlformats.org/drawingml/2006/table">
            <a:tbl>
              <a:tblPr firstRow="1" bandRow="1">
                <a:tableStyleId>{5C22544A-7EE6-4342-B048-85BDC9FD1C3A}</a:tableStyleId>
              </a:tblPr>
              <a:tblGrid>
                <a:gridCol w="172839">
                  <a:extLst>
                    <a:ext uri="{9D8B030D-6E8A-4147-A177-3AD203B41FA5}">
                      <a16:colId xmlns:a16="http://schemas.microsoft.com/office/drawing/2014/main" val="20000"/>
                    </a:ext>
                  </a:extLst>
                </a:gridCol>
                <a:gridCol w="172839">
                  <a:extLst>
                    <a:ext uri="{9D8B030D-6E8A-4147-A177-3AD203B41FA5}">
                      <a16:colId xmlns:a16="http://schemas.microsoft.com/office/drawing/2014/main" val="20001"/>
                    </a:ext>
                  </a:extLst>
                </a:gridCol>
                <a:gridCol w="172839">
                  <a:extLst>
                    <a:ext uri="{9D8B030D-6E8A-4147-A177-3AD203B41FA5}">
                      <a16:colId xmlns:a16="http://schemas.microsoft.com/office/drawing/2014/main" val="20002"/>
                    </a:ext>
                  </a:extLst>
                </a:gridCol>
                <a:gridCol w="172839">
                  <a:extLst>
                    <a:ext uri="{9D8B030D-6E8A-4147-A177-3AD203B41FA5}">
                      <a16:colId xmlns:a16="http://schemas.microsoft.com/office/drawing/2014/main" val="20003"/>
                    </a:ext>
                  </a:extLst>
                </a:gridCol>
                <a:gridCol w="172839">
                  <a:extLst>
                    <a:ext uri="{9D8B030D-6E8A-4147-A177-3AD203B41FA5}">
                      <a16:colId xmlns:a16="http://schemas.microsoft.com/office/drawing/2014/main" val="20004"/>
                    </a:ext>
                  </a:extLst>
                </a:gridCol>
                <a:gridCol w="172839">
                  <a:extLst>
                    <a:ext uri="{9D8B030D-6E8A-4147-A177-3AD203B41FA5}">
                      <a16:colId xmlns:a16="http://schemas.microsoft.com/office/drawing/2014/main" val="20005"/>
                    </a:ext>
                  </a:extLst>
                </a:gridCol>
                <a:gridCol w="172839">
                  <a:extLst>
                    <a:ext uri="{9D8B030D-6E8A-4147-A177-3AD203B41FA5}">
                      <a16:colId xmlns:a16="http://schemas.microsoft.com/office/drawing/2014/main" val="20006"/>
                    </a:ext>
                  </a:extLst>
                </a:gridCol>
                <a:gridCol w="172839">
                  <a:extLst>
                    <a:ext uri="{9D8B030D-6E8A-4147-A177-3AD203B41FA5}">
                      <a16:colId xmlns:a16="http://schemas.microsoft.com/office/drawing/2014/main" val="20007"/>
                    </a:ext>
                  </a:extLst>
                </a:gridCol>
                <a:gridCol w="172839">
                  <a:extLst>
                    <a:ext uri="{9D8B030D-6E8A-4147-A177-3AD203B41FA5}">
                      <a16:colId xmlns:a16="http://schemas.microsoft.com/office/drawing/2014/main" val="20008"/>
                    </a:ext>
                  </a:extLst>
                </a:gridCol>
                <a:gridCol w="172839">
                  <a:extLst>
                    <a:ext uri="{9D8B030D-6E8A-4147-A177-3AD203B41FA5}">
                      <a16:colId xmlns:a16="http://schemas.microsoft.com/office/drawing/2014/main" val="20009"/>
                    </a:ext>
                  </a:extLst>
                </a:gridCol>
                <a:gridCol w="172839">
                  <a:extLst>
                    <a:ext uri="{9D8B030D-6E8A-4147-A177-3AD203B41FA5}">
                      <a16:colId xmlns:a16="http://schemas.microsoft.com/office/drawing/2014/main" val="20010"/>
                    </a:ext>
                  </a:extLst>
                </a:gridCol>
                <a:gridCol w="172839">
                  <a:extLst>
                    <a:ext uri="{9D8B030D-6E8A-4147-A177-3AD203B41FA5}">
                      <a16:colId xmlns:a16="http://schemas.microsoft.com/office/drawing/2014/main" val="20011"/>
                    </a:ext>
                  </a:extLst>
                </a:gridCol>
                <a:gridCol w="172839">
                  <a:extLst>
                    <a:ext uri="{9D8B030D-6E8A-4147-A177-3AD203B41FA5}">
                      <a16:colId xmlns:a16="http://schemas.microsoft.com/office/drawing/2014/main" val="20012"/>
                    </a:ext>
                  </a:extLst>
                </a:gridCol>
                <a:gridCol w="172839">
                  <a:extLst>
                    <a:ext uri="{9D8B030D-6E8A-4147-A177-3AD203B41FA5}">
                      <a16:colId xmlns:a16="http://schemas.microsoft.com/office/drawing/2014/main" val="20013"/>
                    </a:ext>
                  </a:extLst>
                </a:gridCol>
                <a:gridCol w="172839">
                  <a:extLst>
                    <a:ext uri="{9D8B030D-6E8A-4147-A177-3AD203B41FA5}">
                      <a16:colId xmlns:a16="http://schemas.microsoft.com/office/drawing/2014/main" val="20014"/>
                    </a:ext>
                  </a:extLst>
                </a:gridCol>
                <a:gridCol w="172839">
                  <a:extLst>
                    <a:ext uri="{9D8B030D-6E8A-4147-A177-3AD203B41FA5}">
                      <a16:colId xmlns:a16="http://schemas.microsoft.com/office/drawing/2014/main" val="20015"/>
                    </a:ext>
                  </a:extLst>
                </a:gridCol>
              </a:tblGrid>
              <a:tr h="99512">
                <a:tc>
                  <a:txBody>
                    <a:bodyPr/>
                    <a:lstStyle/>
                    <a:p>
                      <a:endParaRPr lang="en-US" sz="400" dirty="0"/>
                    </a:p>
                  </a:txBody>
                  <a:tcPr marL="38587" marR="38587" marT="19293" marB="1929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00" b="0" dirty="0" smtClean="0">
                          <a:solidFill>
                            <a:schemeClr val="tx1"/>
                          </a:solidFill>
                        </a:rPr>
                        <a:t>140</a:t>
                      </a:r>
                    </a:p>
                  </a:txBody>
                  <a:tcPr marL="38587" marR="19294" marT="0" marB="19293">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7</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10</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15</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18</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23</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26</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31</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34</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39</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42</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47</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50</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55</a:t>
                      </a:r>
                      <a:endParaRPr lang="en-US" sz="400" b="0" u="sng" dirty="0">
                        <a:solidFill>
                          <a:schemeClr val="tx1"/>
                        </a:solidFill>
                      </a:endParaRPr>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1826">
                <a:tc gridSpan="2">
                  <a:txBody>
                    <a:bodyPr/>
                    <a:lstStyle/>
                    <a:p>
                      <a:pPr algn="ctr"/>
                      <a:r>
                        <a:rPr lang="en-US" sz="500" dirty="0" smtClean="0"/>
                        <a:t>Rep 2</a:t>
                      </a:r>
                      <a:endParaRPr lang="en-US" sz="500" dirty="0"/>
                    </a:p>
                  </a:txBody>
                  <a:tcPr marL="38587" marR="38587" marT="19293" marB="19293"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4</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8</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3</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11</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13</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12</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7</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14</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6</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9</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10</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2</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5</a:t>
                      </a:r>
                      <a:endParaRPr lang="en-US" sz="700" b="1" dirty="0"/>
                    </a:p>
                  </a:txBody>
                  <a:tcPr marL="38587" marR="38587" marT="19293" marB="19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9512">
                <a:tc>
                  <a:txBody>
                    <a:bodyPr/>
                    <a:lstStyle/>
                    <a:p>
                      <a:endParaRPr lang="en-US" sz="400" dirty="0"/>
                    </a:p>
                  </a:txBody>
                  <a:tcPr marL="38587" marR="38587" marT="19293" marB="1929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400" dirty="0" smtClean="0"/>
                        <a:t>80</a:t>
                      </a:r>
                      <a:endParaRPr lang="en-US" sz="400" dirty="0"/>
                    </a:p>
                  </a:txBody>
                  <a:tcPr marL="38587" marR="19294" marT="19293"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 i="1" dirty="0" smtClean="0"/>
                        <a:t>15</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16</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17</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18</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19</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20</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21</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22</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23</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24</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25</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26</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27</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28</a:t>
                      </a:r>
                      <a:endParaRPr lang="en-US" sz="400" i="1" dirty="0"/>
                    </a:p>
                  </a:txBody>
                  <a:tcPr marL="38587" marR="38587" marT="19293" marB="19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624" name="Table 623"/>
          <p:cNvGraphicFramePr>
            <a:graphicFrameLocks noGrp="1"/>
          </p:cNvGraphicFramePr>
          <p:nvPr/>
        </p:nvGraphicFramePr>
        <p:xfrm>
          <a:off x="817563" y="4017963"/>
          <a:ext cx="2765424" cy="550863"/>
        </p:xfrm>
        <a:graphic>
          <a:graphicData uri="http://schemas.openxmlformats.org/drawingml/2006/table">
            <a:tbl>
              <a:tblPr firstRow="1" bandRow="1">
                <a:tableStyleId>{5C22544A-7EE6-4342-B048-85BDC9FD1C3A}</a:tableStyleId>
              </a:tblPr>
              <a:tblGrid>
                <a:gridCol w="172839">
                  <a:extLst>
                    <a:ext uri="{9D8B030D-6E8A-4147-A177-3AD203B41FA5}">
                      <a16:colId xmlns:a16="http://schemas.microsoft.com/office/drawing/2014/main" val="20000"/>
                    </a:ext>
                  </a:extLst>
                </a:gridCol>
                <a:gridCol w="172839">
                  <a:extLst>
                    <a:ext uri="{9D8B030D-6E8A-4147-A177-3AD203B41FA5}">
                      <a16:colId xmlns:a16="http://schemas.microsoft.com/office/drawing/2014/main" val="20001"/>
                    </a:ext>
                  </a:extLst>
                </a:gridCol>
                <a:gridCol w="172839">
                  <a:extLst>
                    <a:ext uri="{9D8B030D-6E8A-4147-A177-3AD203B41FA5}">
                      <a16:colId xmlns:a16="http://schemas.microsoft.com/office/drawing/2014/main" val="20002"/>
                    </a:ext>
                  </a:extLst>
                </a:gridCol>
                <a:gridCol w="172839">
                  <a:extLst>
                    <a:ext uri="{9D8B030D-6E8A-4147-A177-3AD203B41FA5}">
                      <a16:colId xmlns:a16="http://schemas.microsoft.com/office/drawing/2014/main" val="20003"/>
                    </a:ext>
                  </a:extLst>
                </a:gridCol>
                <a:gridCol w="172839">
                  <a:extLst>
                    <a:ext uri="{9D8B030D-6E8A-4147-A177-3AD203B41FA5}">
                      <a16:colId xmlns:a16="http://schemas.microsoft.com/office/drawing/2014/main" val="20004"/>
                    </a:ext>
                  </a:extLst>
                </a:gridCol>
                <a:gridCol w="172839">
                  <a:extLst>
                    <a:ext uri="{9D8B030D-6E8A-4147-A177-3AD203B41FA5}">
                      <a16:colId xmlns:a16="http://schemas.microsoft.com/office/drawing/2014/main" val="20005"/>
                    </a:ext>
                  </a:extLst>
                </a:gridCol>
                <a:gridCol w="172839">
                  <a:extLst>
                    <a:ext uri="{9D8B030D-6E8A-4147-A177-3AD203B41FA5}">
                      <a16:colId xmlns:a16="http://schemas.microsoft.com/office/drawing/2014/main" val="20006"/>
                    </a:ext>
                  </a:extLst>
                </a:gridCol>
                <a:gridCol w="172839">
                  <a:extLst>
                    <a:ext uri="{9D8B030D-6E8A-4147-A177-3AD203B41FA5}">
                      <a16:colId xmlns:a16="http://schemas.microsoft.com/office/drawing/2014/main" val="20007"/>
                    </a:ext>
                  </a:extLst>
                </a:gridCol>
                <a:gridCol w="172839">
                  <a:extLst>
                    <a:ext uri="{9D8B030D-6E8A-4147-A177-3AD203B41FA5}">
                      <a16:colId xmlns:a16="http://schemas.microsoft.com/office/drawing/2014/main" val="20008"/>
                    </a:ext>
                  </a:extLst>
                </a:gridCol>
                <a:gridCol w="172839">
                  <a:extLst>
                    <a:ext uri="{9D8B030D-6E8A-4147-A177-3AD203B41FA5}">
                      <a16:colId xmlns:a16="http://schemas.microsoft.com/office/drawing/2014/main" val="20009"/>
                    </a:ext>
                  </a:extLst>
                </a:gridCol>
                <a:gridCol w="172839">
                  <a:extLst>
                    <a:ext uri="{9D8B030D-6E8A-4147-A177-3AD203B41FA5}">
                      <a16:colId xmlns:a16="http://schemas.microsoft.com/office/drawing/2014/main" val="20010"/>
                    </a:ext>
                  </a:extLst>
                </a:gridCol>
                <a:gridCol w="172839">
                  <a:extLst>
                    <a:ext uri="{9D8B030D-6E8A-4147-A177-3AD203B41FA5}">
                      <a16:colId xmlns:a16="http://schemas.microsoft.com/office/drawing/2014/main" val="20011"/>
                    </a:ext>
                  </a:extLst>
                </a:gridCol>
                <a:gridCol w="172839">
                  <a:extLst>
                    <a:ext uri="{9D8B030D-6E8A-4147-A177-3AD203B41FA5}">
                      <a16:colId xmlns:a16="http://schemas.microsoft.com/office/drawing/2014/main" val="20012"/>
                    </a:ext>
                  </a:extLst>
                </a:gridCol>
                <a:gridCol w="172839">
                  <a:extLst>
                    <a:ext uri="{9D8B030D-6E8A-4147-A177-3AD203B41FA5}">
                      <a16:colId xmlns:a16="http://schemas.microsoft.com/office/drawing/2014/main" val="20013"/>
                    </a:ext>
                  </a:extLst>
                </a:gridCol>
                <a:gridCol w="172839">
                  <a:extLst>
                    <a:ext uri="{9D8B030D-6E8A-4147-A177-3AD203B41FA5}">
                      <a16:colId xmlns:a16="http://schemas.microsoft.com/office/drawing/2014/main" val="20014"/>
                    </a:ext>
                  </a:extLst>
                </a:gridCol>
                <a:gridCol w="172839">
                  <a:extLst>
                    <a:ext uri="{9D8B030D-6E8A-4147-A177-3AD203B41FA5}">
                      <a16:colId xmlns:a16="http://schemas.microsoft.com/office/drawing/2014/main" val="20015"/>
                    </a:ext>
                  </a:extLst>
                </a:gridCol>
              </a:tblGrid>
              <a:tr h="99595">
                <a:tc>
                  <a:txBody>
                    <a:bodyPr/>
                    <a:lstStyle/>
                    <a:p>
                      <a:endParaRPr lang="en-US" sz="400" dirty="0"/>
                    </a:p>
                  </a:txBody>
                  <a:tcPr marL="38587" marR="38587" marT="19301" marB="19301">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400" b="0" dirty="0" smtClean="0">
                          <a:solidFill>
                            <a:schemeClr val="tx1"/>
                          </a:solidFill>
                        </a:rPr>
                        <a:t>60</a:t>
                      </a:r>
                      <a:endParaRPr lang="en-US" sz="400" b="0" dirty="0">
                        <a:solidFill>
                          <a:schemeClr val="tx1"/>
                        </a:solidFill>
                      </a:endParaRPr>
                    </a:p>
                  </a:txBody>
                  <a:tcPr marL="38587" marR="19294" marT="0" marB="19301">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8</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9</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16</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17</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24</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25</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32</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33</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40</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41</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48</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49</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400" b="0" u="sng" dirty="0" smtClean="0">
                          <a:solidFill>
                            <a:schemeClr val="tx1"/>
                          </a:solidFill>
                        </a:rPr>
                        <a:t>56</a:t>
                      </a:r>
                      <a:endParaRPr lang="en-US" sz="400" b="0" u="sng" dirty="0">
                        <a:solidFill>
                          <a:schemeClr val="tx1"/>
                        </a:solidFill>
                      </a:endParaRPr>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078">
                <a:tc gridSpan="2">
                  <a:txBody>
                    <a:bodyPr/>
                    <a:lstStyle/>
                    <a:p>
                      <a:pPr algn="ctr"/>
                      <a:r>
                        <a:rPr lang="en-US" sz="500" dirty="0" smtClean="0"/>
                        <a:t>Rep 1</a:t>
                      </a:r>
                      <a:endParaRPr lang="en-US" sz="500" dirty="0"/>
                    </a:p>
                  </a:txBody>
                  <a:tcPr marL="38587" marR="38587" marT="19301" marB="19301"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8</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2</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4</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6</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14</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9</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10</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5</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7</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12</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3</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13</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700" b="1" dirty="0" smtClean="0"/>
                        <a:t>11</a:t>
                      </a:r>
                      <a:endParaRPr lang="en-US" sz="700" b="1" dirty="0"/>
                    </a:p>
                  </a:txBody>
                  <a:tcPr marL="38587" marR="38587" marT="19301" marB="1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9595">
                <a:tc>
                  <a:txBody>
                    <a:bodyPr/>
                    <a:lstStyle/>
                    <a:p>
                      <a:endParaRPr lang="en-US" sz="400" dirty="0"/>
                    </a:p>
                  </a:txBody>
                  <a:tcPr marL="38587" marR="38587" marT="19301" marB="1930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400" dirty="0"/>
                    </a:p>
                  </a:txBody>
                  <a:tcPr marL="38587" marR="0" marT="19301" marB="19301"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 i="1" dirty="0" smtClean="0"/>
                        <a:t>1</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2</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3</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4</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5</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6</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7</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8</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9</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10</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11</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12</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13</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i="1" dirty="0" smtClean="0"/>
                        <a:t>14</a:t>
                      </a:r>
                      <a:endParaRPr lang="en-US" sz="400" i="1" dirty="0"/>
                    </a:p>
                  </a:txBody>
                  <a:tcPr marL="38587" marR="38587" marT="19301" marB="193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9595">
                <a:tc>
                  <a:txBody>
                    <a:bodyPr/>
                    <a:lstStyle/>
                    <a:p>
                      <a:endParaRPr lang="en-US" sz="400" dirty="0"/>
                    </a:p>
                  </a:txBody>
                  <a:tcPr marL="38587" marR="38587" marT="19301" marB="1930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400" dirty="0" smtClean="0"/>
                        <a:t>0</a:t>
                      </a:r>
                      <a:endParaRPr lang="en-US" sz="400" dirty="0"/>
                    </a:p>
                  </a:txBody>
                  <a:tcPr marL="38587" marR="0" marT="19301" marB="19301">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a:r>
                        <a:rPr lang="en-US" sz="400" i="1" dirty="0" smtClean="0"/>
                        <a:t>16</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32</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48</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64</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80</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96</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112</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128</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144</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160</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176</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192</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208</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00" i="1" dirty="0" smtClean="0"/>
                        <a:t>224</a:t>
                      </a:r>
                      <a:endParaRPr lang="en-US" sz="400" i="1" dirty="0"/>
                    </a:p>
                  </a:txBody>
                  <a:tcPr marL="38587" marR="0" marT="19301" marB="1930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411" name="Text Box 932"/>
          <p:cNvSpPr txBox="1">
            <a:spLocks noChangeArrowheads="1"/>
          </p:cNvSpPr>
          <p:nvPr/>
        </p:nvSpPr>
        <p:spPr bwMode="auto">
          <a:xfrm>
            <a:off x="946150" y="2443163"/>
            <a:ext cx="109378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buClr>
                <a:srgbClr val="000000"/>
              </a:buClr>
              <a:buFont typeface="Arial"/>
              <a:buNone/>
              <a:defRPr/>
            </a:pPr>
            <a:r>
              <a:rPr lang="en-US" altLang="en-US" sz="338" u="sng" kern="0">
                <a:ea typeface="Arial"/>
                <a:cs typeface="Arial"/>
                <a:sym typeface="Arial"/>
              </a:rPr>
              <a:t>1</a:t>
            </a:r>
            <a:r>
              <a:rPr lang="en-US" altLang="en-US" sz="338" kern="0">
                <a:ea typeface="Arial"/>
                <a:cs typeface="Arial"/>
                <a:sym typeface="Arial"/>
              </a:rPr>
              <a:t>, </a:t>
            </a:r>
            <a:r>
              <a:rPr lang="en-US" altLang="en-US" sz="338" u="sng" kern="0">
                <a:ea typeface="Arial"/>
                <a:cs typeface="Arial"/>
                <a:sym typeface="Arial"/>
              </a:rPr>
              <a:t>2</a:t>
            </a:r>
            <a:r>
              <a:rPr lang="en-US" altLang="en-US" sz="338" kern="0">
                <a:ea typeface="Arial"/>
                <a:cs typeface="Arial"/>
                <a:sym typeface="Arial"/>
              </a:rPr>
              <a:t> – Harvest Sequence Number</a:t>
            </a:r>
            <a:endParaRPr lang="en-US" altLang="en-US" sz="338" u="sng" kern="0">
              <a:ea typeface="Arial"/>
              <a:cs typeface="Arial"/>
              <a:sym typeface="Arial"/>
            </a:endParaRPr>
          </a:p>
          <a:p>
            <a:pPr eaLnBrk="1" fontAlgn="auto" hangingPunct="1">
              <a:spcBef>
                <a:spcPts val="0"/>
              </a:spcBef>
              <a:spcAft>
                <a:spcPts val="0"/>
              </a:spcAft>
              <a:buClr>
                <a:srgbClr val="000000"/>
              </a:buClr>
              <a:buFont typeface="Arial"/>
              <a:buNone/>
              <a:defRPr/>
            </a:pPr>
            <a:r>
              <a:rPr lang="en-US" altLang="en-US" sz="675" b="1" kern="0">
                <a:ea typeface="Arial"/>
                <a:cs typeface="Arial"/>
                <a:sym typeface="Arial"/>
              </a:rPr>
              <a:t>1, 2 – Treatment Number</a:t>
            </a:r>
          </a:p>
          <a:p>
            <a:pPr eaLnBrk="1" fontAlgn="auto" hangingPunct="1">
              <a:spcBef>
                <a:spcPts val="0"/>
              </a:spcBef>
              <a:spcAft>
                <a:spcPts val="0"/>
              </a:spcAft>
              <a:buClr>
                <a:srgbClr val="000000"/>
              </a:buClr>
              <a:buFont typeface="Arial"/>
              <a:buNone/>
              <a:defRPr/>
            </a:pPr>
            <a:r>
              <a:rPr lang="en-US" altLang="en-US" sz="338" i="1" kern="0">
                <a:ea typeface="Arial"/>
                <a:cs typeface="Arial"/>
                <a:sym typeface="Arial"/>
              </a:rPr>
              <a:t>1 , 2 – Soil Sample Sequence Number</a:t>
            </a:r>
          </a:p>
        </p:txBody>
      </p:sp>
      <p:sp>
        <p:nvSpPr>
          <p:cNvPr id="2412" name="Text Box 932"/>
          <p:cNvSpPr txBox="1">
            <a:spLocks noChangeArrowheads="1"/>
          </p:cNvSpPr>
          <p:nvPr/>
        </p:nvSpPr>
        <p:spPr bwMode="auto">
          <a:xfrm>
            <a:off x="946150" y="1897063"/>
            <a:ext cx="1093788"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buClr>
                <a:srgbClr val="000000"/>
              </a:buClr>
              <a:buFont typeface="Arial"/>
              <a:buNone/>
              <a:defRPr/>
            </a:pPr>
            <a:r>
              <a:rPr lang="en-US" altLang="en-US" sz="338" kern="0">
                <a:ea typeface="Arial"/>
                <a:cs typeface="Arial"/>
                <a:sym typeface="Arial"/>
              </a:rPr>
              <a:t>OBJECTIVE: To study fertilizer nitrogen, phosphorus, and potassium in winter wheat.  In recent years, this study has also been used to develop yield potential models and yield predictions through sensor based technologies.</a:t>
            </a:r>
            <a:endParaRPr lang="en-US" altLang="en-US" sz="338" i="1" kern="0">
              <a:ea typeface="Arial"/>
              <a:cs typeface="Arial"/>
              <a:sym typeface="Arial"/>
            </a:endParaRPr>
          </a:p>
        </p:txBody>
      </p:sp>
      <p:pic>
        <p:nvPicPr>
          <p:cNvPr id="1572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2838" y="2443163"/>
            <a:ext cx="3617912"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3644900" y="996950"/>
            <a:ext cx="2024063" cy="334963"/>
          </a:xfrm>
          <a:prstGeom prst="rect">
            <a:avLst/>
          </a:prstGeom>
          <a:solidFill>
            <a:schemeClr val="accent6">
              <a:lumMod val="40000"/>
              <a:lumOff val="60000"/>
            </a:schemeClr>
          </a:solidFill>
        </p:spPr>
        <p:txBody>
          <a:bodyPr>
            <a:spAutoFit/>
          </a:bodyPr>
          <a:lstStyle/>
          <a:p>
            <a:pPr eaLnBrk="1" fontAlgn="auto" hangingPunct="1">
              <a:spcBef>
                <a:spcPts val="0"/>
              </a:spcBef>
              <a:spcAft>
                <a:spcPts val="0"/>
              </a:spcAft>
              <a:buClr>
                <a:srgbClr val="000000"/>
              </a:buClr>
              <a:buFont typeface="Arial"/>
              <a:buNone/>
              <a:defRPr/>
            </a:pPr>
            <a:r>
              <a:rPr lang="en-US" sz="788" kern="0" dirty="0">
                <a:latin typeface="Arial"/>
                <a:ea typeface="Arial"/>
                <a:cs typeface="Arial"/>
                <a:sym typeface="Arial"/>
              </a:rPr>
              <a:t>Grant silt loam (fine-silty, mixed, </a:t>
            </a:r>
            <a:r>
              <a:rPr lang="en-US" sz="788" kern="0" dirty="0" err="1">
                <a:latin typeface="Arial"/>
                <a:ea typeface="Arial"/>
                <a:cs typeface="Arial"/>
                <a:sym typeface="Arial"/>
              </a:rPr>
              <a:t>superactive</a:t>
            </a:r>
            <a:r>
              <a:rPr lang="en-US" sz="788" kern="0" dirty="0">
                <a:latin typeface="Arial"/>
                <a:ea typeface="Arial"/>
                <a:cs typeface="Arial"/>
                <a:sym typeface="Arial"/>
              </a:rPr>
              <a:t>, thermic, </a:t>
            </a:r>
            <a:r>
              <a:rPr lang="en-US" sz="788" kern="0" dirty="0" err="1">
                <a:latin typeface="Arial"/>
                <a:ea typeface="Arial"/>
                <a:cs typeface="Arial"/>
                <a:sym typeface="Arial"/>
              </a:rPr>
              <a:t>Udic</a:t>
            </a:r>
            <a:r>
              <a:rPr lang="en-US" sz="788" kern="0" dirty="0">
                <a:latin typeface="Arial"/>
                <a:ea typeface="Arial"/>
                <a:cs typeface="Arial"/>
                <a:sym typeface="Arial"/>
              </a:rPr>
              <a:t> </a:t>
            </a:r>
            <a:r>
              <a:rPr lang="en-US" sz="788" kern="0" dirty="0" err="1">
                <a:latin typeface="Arial"/>
                <a:ea typeface="Arial"/>
                <a:cs typeface="Arial"/>
                <a:sym typeface="Arial"/>
              </a:rPr>
              <a:t>Argiustoll</a:t>
            </a:r>
            <a:endParaRPr lang="en-US" sz="788" kern="0" dirty="0">
              <a:latin typeface="Arial"/>
              <a:ea typeface="Arial"/>
              <a:cs typeface="Arial"/>
              <a:sym typeface="Arial"/>
            </a:endParaRPr>
          </a:p>
        </p:txBody>
      </p:sp>
      <p:pic>
        <p:nvPicPr>
          <p:cNvPr id="1572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8700" y="1384300"/>
            <a:ext cx="830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5289550" y="4014788"/>
            <a:ext cx="644525" cy="334962"/>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1575" b="1" kern="0" dirty="0">
                <a:solidFill>
                  <a:schemeClr val="bg1"/>
                </a:solidFill>
                <a:latin typeface="Arial"/>
                <a:ea typeface="Arial"/>
                <a:cs typeface="Arial"/>
                <a:sym typeface="Arial"/>
              </a:rPr>
              <a:t>1970</a:t>
            </a:r>
          </a:p>
        </p:txBody>
      </p:sp>
      <p:pic>
        <p:nvPicPr>
          <p:cNvPr id="15729"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2025" y="3967163"/>
            <a:ext cx="5175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12738" y="812800"/>
            <a:ext cx="5915025" cy="993775"/>
          </a:xfrm>
        </p:spPr>
        <p:txBody>
          <a:bodyPr>
            <a:noAutofit/>
          </a:bodyPr>
          <a:lstStyle/>
          <a:p>
            <a:pPr eaLnBrk="1" fontAlgn="auto" hangingPunct="1">
              <a:buClr>
                <a:srgbClr val="434343"/>
              </a:buClr>
              <a:buFont typeface="Lato Hairline"/>
              <a:buNone/>
              <a:defRPr/>
            </a:pPr>
            <a:r>
              <a:rPr lang="en-US" sz="1350" dirty="0">
                <a:solidFill>
                  <a:srgbClr val="434343"/>
                </a:solidFill>
                <a:latin typeface="Lato Hairline"/>
                <a:ea typeface="Lato Hairline"/>
                <a:cs typeface="Lato Hairline"/>
                <a:sym typeface="Lato Hairline"/>
              </a:rPr>
              <a:t>Setting Realistic Yield Goals</a:t>
            </a:r>
            <a:br>
              <a:rPr lang="en-US" sz="1350" dirty="0">
                <a:solidFill>
                  <a:srgbClr val="434343"/>
                </a:solidFill>
                <a:latin typeface="Lato Hairline"/>
                <a:ea typeface="Lato Hairline"/>
                <a:cs typeface="Lato Hairline"/>
                <a:sym typeface="Lato Hairline"/>
              </a:rPr>
            </a:br>
            <a:r>
              <a:rPr lang="en-US" sz="1350" dirty="0">
                <a:solidFill>
                  <a:srgbClr val="434343"/>
                </a:solidFill>
                <a:latin typeface="Lato Hairline"/>
                <a:ea typeface="Lato Hairline"/>
                <a:cs typeface="Lato Hairline"/>
                <a:sym typeface="Lato Hairline"/>
              </a:rPr>
              <a:t>December 5, 2008</a:t>
            </a:r>
            <a:br>
              <a:rPr lang="en-US" sz="1350" dirty="0">
                <a:solidFill>
                  <a:srgbClr val="434343"/>
                </a:solidFill>
                <a:latin typeface="Lato Hairline"/>
                <a:ea typeface="Lato Hairline"/>
                <a:cs typeface="Lato Hairline"/>
                <a:sym typeface="Lato Hairline"/>
              </a:rPr>
            </a:br>
            <a:r>
              <a:rPr lang="en-US" sz="1350" dirty="0">
                <a:solidFill>
                  <a:srgbClr val="434343"/>
                </a:solidFill>
                <a:latin typeface="Lato Hairline"/>
                <a:ea typeface="Lato Hairline"/>
                <a:cs typeface="Lato Hairline"/>
                <a:sym typeface="Lato Hairline"/>
              </a:rPr>
              <a:t>Charles Shapiro, Extension Soils and Nutrient Management Specialist</a:t>
            </a:r>
          </a:p>
        </p:txBody>
      </p:sp>
      <p:sp>
        <p:nvSpPr>
          <p:cNvPr id="68" name="Google Shape;68;p14"/>
          <p:cNvSpPr txBox="1">
            <a:spLocks noGrp="1"/>
          </p:cNvSpPr>
          <p:nvPr>
            <p:ph type="body" idx="1"/>
          </p:nvPr>
        </p:nvSpPr>
        <p:spPr>
          <a:xfrm>
            <a:off x="342900" y="3511550"/>
            <a:ext cx="4133850" cy="855663"/>
          </a:xfrm>
        </p:spPr>
        <p:txBody>
          <a:bodyPr lIns="68569" tIns="68569" rIns="68569" bIns="68569">
            <a:noAutofit/>
          </a:bodyPr>
          <a:lstStyle/>
          <a:p>
            <a:pPr marL="0" indent="0" eaLnBrk="1" fontAlgn="auto" hangingPunct="1">
              <a:spcBef>
                <a:spcPts val="0"/>
              </a:spcBef>
              <a:buClr>
                <a:schemeClr val="dk1"/>
              </a:buClr>
              <a:buSzPts val="1100"/>
              <a:buFont typeface="Lato Light"/>
              <a:buNone/>
              <a:defRPr/>
            </a:pPr>
            <a:endParaRPr sz="750" dirty="0">
              <a:solidFill>
                <a:srgbClr val="B45F06"/>
              </a:solidFill>
              <a:latin typeface="Lato Light"/>
              <a:ea typeface="Lato Light"/>
              <a:cs typeface="Lato Light"/>
              <a:sym typeface="Lato Light"/>
            </a:endParaRPr>
          </a:p>
          <a:p>
            <a:pPr marL="0" indent="0" eaLnBrk="1" fontAlgn="auto" hangingPunct="1">
              <a:spcBef>
                <a:spcPts val="0"/>
              </a:spcBef>
              <a:buClr>
                <a:srgbClr val="B7B7B7"/>
              </a:buClr>
              <a:buFont typeface="Lato Light"/>
              <a:buNone/>
              <a:defRPr/>
            </a:pPr>
            <a:endParaRPr sz="750" dirty="0">
              <a:solidFill>
                <a:srgbClr val="B45F06"/>
              </a:solidFill>
              <a:latin typeface="Lato Light"/>
              <a:ea typeface="Lato Light"/>
              <a:cs typeface="Lato Light"/>
              <a:sym typeface="Lato Light"/>
            </a:endParaRPr>
          </a:p>
        </p:txBody>
      </p:sp>
      <p:sp>
        <p:nvSpPr>
          <p:cNvPr id="69" name="Google Shape;69;p14"/>
          <p:cNvSpPr>
            <a:spLocks noGrp="1"/>
          </p:cNvSpPr>
          <p:nvPr>
            <p:ph type="sldNum" idx="10"/>
          </p:nvPr>
        </p:nvSpPr>
        <p:spPr>
          <a:xfrm>
            <a:off x="6361113" y="4148138"/>
            <a:ext cx="411162" cy="295275"/>
          </a:xfrm>
        </p:spPr>
        <p:txBody>
          <a:bodyPr lIns="68569" tIns="68569" rIns="68569" bIns="68569"/>
          <a:lstStyle/>
          <a:p>
            <a:pPr>
              <a:defRPr/>
            </a:pPr>
            <a:fld id="{FB5CD146-BCDD-4044-9E42-11DA56BB209F}" type="slidenum">
              <a:rPr lang="en"/>
              <a:pPr>
                <a:defRPr/>
              </a:pPr>
              <a:t>5</a:t>
            </a:fld>
            <a:endParaRPr/>
          </a:p>
        </p:txBody>
      </p:sp>
      <p:sp>
        <p:nvSpPr>
          <p:cNvPr id="17413" name="Content Placeholder 2"/>
          <p:cNvSpPr txBox="1">
            <a:spLocks/>
          </p:cNvSpPr>
          <p:nvPr/>
        </p:nvSpPr>
        <p:spPr bwMode="auto">
          <a:xfrm>
            <a:off x="233363" y="1889125"/>
            <a:ext cx="591502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marL="457200" indent="-33020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3020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3020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3020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3020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30200" eaLnBrk="0" fontAlgn="base" hangingPunct="0">
              <a:spcBef>
                <a:spcPct val="0"/>
              </a:spcBef>
              <a:spcAft>
                <a:spcPct val="0"/>
              </a:spcAft>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30200" eaLnBrk="0" fontAlgn="base" hangingPunct="0">
              <a:spcBef>
                <a:spcPct val="0"/>
              </a:spcBef>
              <a:spcAft>
                <a:spcPct val="0"/>
              </a:spcAft>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30200" eaLnBrk="0" fontAlgn="base" hangingPunct="0">
              <a:spcBef>
                <a:spcPct val="0"/>
              </a:spcBef>
              <a:spcAft>
                <a:spcPct val="0"/>
              </a:spcAft>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30200" eaLnBrk="0" fontAlgn="base" hangingPunct="0">
              <a:spcBef>
                <a:spcPct val="0"/>
              </a:spcBef>
              <a:spcAft>
                <a:spcPct val="0"/>
              </a:spcAft>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ts val="600"/>
              </a:spcBef>
              <a:buClr>
                <a:srgbClr val="B7B7B7"/>
              </a:buClr>
              <a:buSzPts val="1600"/>
              <a:buFont typeface="Lato Light"/>
              <a:buChar char="×"/>
            </a:pPr>
            <a:r>
              <a:rPr lang="en-US" altLang="en-US" sz="1200" b="1">
                <a:solidFill>
                  <a:srgbClr val="666666"/>
                </a:solidFill>
                <a:latin typeface="Lato Light"/>
                <a:ea typeface="Lato Light"/>
                <a:cs typeface="Lato Light"/>
                <a:sym typeface="Lato Light"/>
              </a:rPr>
              <a:t>Added profit: Decreasing a yield goal that was 10 bu/ac too high: $7.50/ac</a:t>
            </a:r>
            <a:r>
              <a:rPr lang="en-US" altLang="en-US" sz="1200" b="1" baseline="30000">
                <a:solidFill>
                  <a:srgbClr val="666666"/>
                </a:solidFill>
                <a:latin typeface="Lato Light"/>
                <a:ea typeface="Lato Light"/>
                <a:cs typeface="Lato Light"/>
                <a:sym typeface="Lato Light"/>
              </a:rPr>
              <a:t>1</a:t>
            </a:r>
            <a:endParaRPr lang="en-US" altLang="en-US" sz="1200">
              <a:solidFill>
                <a:srgbClr val="666666"/>
              </a:solidFill>
              <a:latin typeface="Lato Light"/>
              <a:ea typeface="Lato Light"/>
              <a:cs typeface="Lato Light"/>
              <a:sym typeface="Lato Light"/>
            </a:endParaRPr>
          </a:p>
          <a:p>
            <a:pPr eaLnBrk="1" hangingPunct="1">
              <a:spcBef>
                <a:spcPts val="600"/>
              </a:spcBef>
              <a:buClr>
                <a:srgbClr val="B7B7B7"/>
              </a:buClr>
              <a:buSzPts val="1600"/>
              <a:buFont typeface="Lato Light"/>
              <a:buChar char="×"/>
            </a:pPr>
            <a:r>
              <a:rPr lang="en-US" altLang="en-US" sz="1200" b="1">
                <a:solidFill>
                  <a:srgbClr val="666666"/>
                </a:solidFill>
                <a:latin typeface="Lato Light"/>
                <a:ea typeface="Lato Light"/>
                <a:cs typeface="Lato Light"/>
                <a:sym typeface="Lato Light"/>
              </a:rPr>
              <a:t>Increasing a yield goal that was 10 bu/ac too low: $42.50/ac</a:t>
            </a:r>
            <a:r>
              <a:rPr lang="en-US" altLang="en-US" sz="1200" b="1" baseline="30000">
                <a:solidFill>
                  <a:srgbClr val="666666"/>
                </a:solidFill>
                <a:latin typeface="Lato Light"/>
                <a:ea typeface="Lato Light"/>
                <a:cs typeface="Lato Light"/>
                <a:sym typeface="Lato Light"/>
              </a:rPr>
              <a:t>2</a:t>
            </a:r>
            <a:endParaRPr lang="en-US" altLang="en-US" sz="1200">
              <a:solidFill>
                <a:srgbClr val="666666"/>
              </a:solidFill>
              <a:latin typeface="Lato Light"/>
              <a:ea typeface="Lato Light"/>
              <a:cs typeface="Lato Light"/>
              <a:sym typeface="Lato Light"/>
            </a:endParaRPr>
          </a:p>
          <a:p>
            <a:pPr eaLnBrk="1" hangingPunct="1">
              <a:spcBef>
                <a:spcPts val="600"/>
              </a:spcBef>
              <a:buClr>
                <a:srgbClr val="B7B7B7"/>
              </a:buClr>
              <a:buSzPts val="1600"/>
              <a:buFont typeface="Lato Light"/>
              <a:buChar char="×"/>
            </a:pPr>
            <a:r>
              <a:rPr lang="en-US" altLang="en-US" sz="1200" baseline="30000">
                <a:solidFill>
                  <a:srgbClr val="666666"/>
                </a:solidFill>
                <a:latin typeface="Lato Light"/>
                <a:ea typeface="Lato Light"/>
                <a:cs typeface="Lato Light"/>
                <a:sym typeface="Lato Light"/>
              </a:rPr>
              <a:t>1</a:t>
            </a:r>
            <a:r>
              <a:rPr lang="en-US" altLang="en-US" sz="1200">
                <a:solidFill>
                  <a:srgbClr val="666666"/>
                </a:solidFill>
                <a:latin typeface="Lato Light"/>
                <a:ea typeface="Lato Light"/>
                <a:cs typeface="Lato Light"/>
                <a:sym typeface="Lato Light"/>
              </a:rPr>
              <a:t> The added profit calculations refer to situations in which the yield goal was over or underestimated by 5%, which is commonly observed. On average, this amounts to about 10 bu/ac of corn. If we assume a corn price of $5.00/bu and a nitrogen price of $0.75/lb, decreasing a too-high yield goal results in a nitrogen fertilizer savings of about $7.50/acre (10 lbs N/ac less at $0.75/lb N).</a:t>
            </a:r>
            <a:br>
              <a:rPr lang="en-US" altLang="en-US" sz="1200">
                <a:solidFill>
                  <a:srgbClr val="666666"/>
                </a:solidFill>
                <a:latin typeface="Lato Light"/>
                <a:ea typeface="Lato Light"/>
                <a:cs typeface="Lato Light"/>
                <a:sym typeface="Lato Light"/>
              </a:rPr>
            </a:br>
            <a:r>
              <a:rPr lang="en-US" altLang="en-US" sz="1200" baseline="30000">
                <a:solidFill>
                  <a:srgbClr val="666666"/>
                </a:solidFill>
                <a:latin typeface="Lato Light"/>
                <a:ea typeface="Lato Light"/>
                <a:cs typeface="Lato Light"/>
                <a:sym typeface="Lato Light"/>
              </a:rPr>
              <a:t>2</a:t>
            </a:r>
            <a:r>
              <a:rPr lang="en-US" altLang="en-US" sz="1200">
                <a:solidFill>
                  <a:srgbClr val="666666"/>
                </a:solidFill>
                <a:latin typeface="Lato Light"/>
                <a:ea typeface="Lato Light"/>
                <a:cs typeface="Lato Light"/>
                <a:sym typeface="Lato Light"/>
              </a:rPr>
              <a:t> If we assume a corn price of $5.00/bu and an N price of $0.75/lb N, increasing a too-low yield goal by 5% (10 bu/ac) results in $42.50/ac added profit due to higher yield ($50/ac at $5.00/bu corn), which requires slightly more fertilizer (10 lbs N/ac more at $0.75/lb N).</a:t>
            </a:r>
          </a:p>
          <a:p>
            <a:pPr eaLnBrk="1" hangingPunct="1">
              <a:spcBef>
                <a:spcPts val="600"/>
              </a:spcBef>
              <a:buClr>
                <a:srgbClr val="B7B7B7"/>
              </a:buClr>
              <a:buSzPts val="1600"/>
              <a:buFont typeface="Lato Light"/>
              <a:buChar char="×"/>
            </a:pPr>
            <a:endParaRPr lang="en-US" altLang="en-US" sz="1200">
              <a:solidFill>
                <a:srgbClr val="666666"/>
              </a:solidFill>
              <a:latin typeface="Lato Light"/>
              <a:ea typeface="Lato Light"/>
              <a:cs typeface="Lato Light"/>
              <a:sym typeface="Lato Light"/>
            </a:endParaRPr>
          </a:p>
        </p:txBody>
      </p:sp>
      <p:pic>
        <p:nvPicPr>
          <p:cNvPr id="17414"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8188" y="849313"/>
            <a:ext cx="646112"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txBox="1">
            <a:spLocks noGrp="1"/>
          </p:cNvSpPr>
          <p:nvPr>
            <p:ph type="title"/>
          </p:nvPr>
        </p:nvSpPr>
        <p:spPr>
          <a:xfrm>
            <a:off x="122238" y="814388"/>
            <a:ext cx="5915025" cy="471487"/>
          </a:xfrm>
        </p:spPr>
        <p:txBody>
          <a:bodyPr/>
          <a:lstStyle/>
          <a:p>
            <a:pPr eaLnBrk="1" hangingPunct="1">
              <a:spcBef>
                <a:spcPct val="0"/>
              </a:spcBef>
              <a:spcAft>
                <a:spcPct val="0"/>
              </a:spcAft>
              <a:buClr>
                <a:srgbClr val="434343"/>
              </a:buClr>
              <a:buFont typeface="Lato Hairline"/>
              <a:buNone/>
            </a:pPr>
            <a:r>
              <a:rPr lang="en-US" altLang="en-US" sz="2400" smtClean="0">
                <a:solidFill>
                  <a:srgbClr val="434343"/>
                </a:solidFill>
                <a:latin typeface="Lato Hairline"/>
                <a:ea typeface="Lato Hairline"/>
                <a:cs typeface="Lato Hairline"/>
                <a:sym typeface="Lato Hairline"/>
              </a:rPr>
              <a:t>University of Minnesota</a:t>
            </a:r>
          </a:p>
        </p:txBody>
      </p:sp>
      <p:sp>
        <p:nvSpPr>
          <p:cNvPr id="5" name="Slide Number Placeholder 4"/>
          <p:cNvSpPr>
            <a:spLocks noGrp="1"/>
          </p:cNvSpPr>
          <p:nvPr>
            <p:ph type="sldNum" idx="10"/>
          </p:nvPr>
        </p:nvSpPr>
        <p:spPr/>
        <p:txBody>
          <a:bodyPr/>
          <a:lstStyle/>
          <a:p>
            <a:pPr>
              <a:defRPr/>
            </a:pPr>
            <a:fld id="{838F5D49-A835-4CCD-B562-BE732E437EA0}" type="slidenum">
              <a:rPr lang="en"/>
              <a:pPr>
                <a:defRPr/>
              </a:pPr>
              <a:t>6</a:t>
            </a:fld>
            <a:endParaRPr lang="en"/>
          </a:p>
        </p:txBody>
      </p:sp>
      <p:sp>
        <p:nvSpPr>
          <p:cNvPr id="19460" name="Content Placeholder 2"/>
          <p:cNvSpPr txBox="1">
            <a:spLocks/>
          </p:cNvSpPr>
          <p:nvPr/>
        </p:nvSpPr>
        <p:spPr bwMode="auto">
          <a:xfrm>
            <a:off x="-85725" y="1236663"/>
            <a:ext cx="59150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marL="9525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3020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3020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3020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30200">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30200" eaLnBrk="0" fontAlgn="base" hangingPunct="0">
              <a:spcBef>
                <a:spcPct val="0"/>
              </a:spcBef>
              <a:spcAft>
                <a:spcPct val="0"/>
              </a:spcAft>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30200" eaLnBrk="0" fontAlgn="base" hangingPunct="0">
              <a:spcBef>
                <a:spcPct val="0"/>
              </a:spcBef>
              <a:spcAft>
                <a:spcPct val="0"/>
              </a:spcAft>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30200" eaLnBrk="0" fontAlgn="base" hangingPunct="0">
              <a:spcBef>
                <a:spcPct val="0"/>
              </a:spcBef>
              <a:spcAft>
                <a:spcPct val="0"/>
              </a:spcAft>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30200" eaLnBrk="0" fontAlgn="base" hangingPunct="0">
              <a:spcBef>
                <a:spcPct val="0"/>
              </a:spcBef>
              <a:spcAft>
                <a:spcPct val="0"/>
              </a:spcAft>
              <a:buClr>
                <a:srgbClr val="000000"/>
              </a:buClr>
              <a:buFont typeface="Arial" panose="020B0604020202020204" pitchFamily="34" charset="0"/>
              <a:defRPr sz="1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ts val="600"/>
              </a:spcBef>
              <a:buClr>
                <a:srgbClr val="B7B7B7"/>
              </a:buClr>
              <a:buSzPts val="1600"/>
              <a:buFont typeface="Lato Light"/>
              <a:buNone/>
            </a:pPr>
            <a:r>
              <a:rPr lang="en-US" altLang="en-US" sz="1200">
                <a:solidFill>
                  <a:srgbClr val="666666"/>
                </a:solidFill>
                <a:latin typeface="Lato Light"/>
                <a:ea typeface="Lato Light"/>
                <a:cs typeface="Lato Light"/>
                <a:sym typeface="Lato Light"/>
              </a:rPr>
              <a:t>Adjusting The Past Average -- Recent average (3-5 years) is increased by 10% to 20% with the higher yield becoming the yield goal. </a:t>
            </a:r>
            <a:br>
              <a:rPr lang="en-US" altLang="en-US" sz="1200">
                <a:solidFill>
                  <a:srgbClr val="666666"/>
                </a:solidFill>
                <a:latin typeface="Lato Light"/>
                <a:ea typeface="Lato Light"/>
                <a:cs typeface="Lato Light"/>
                <a:sym typeface="Lato Light"/>
              </a:rPr>
            </a:br>
            <a:r>
              <a:rPr lang="en-US" altLang="en-US" sz="1200">
                <a:solidFill>
                  <a:srgbClr val="666666"/>
                </a:solidFill>
                <a:latin typeface="Lato Light"/>
                <a:ea typeface="Lato Light"/>
                <a:cs typeface="Lato Light"/>
                <a:sym typeface="Lato Light"/>
              </a:rPr>
              <a:t/>
            </a:r>
            <a:br>
              <a:rPr lang="en-US" altLang="en-US" sz="1200">
                <a:solidFill>
                  <a:srgbClr val="666666"/>
                </a:solidFill>
                <a:latin typeface="Lato Light"/>
                <a:ea typeface="Lato Light"/>
                <a:cs typeface="Lato Light"/>
                <a:sym typeface="Lato Light"/>
              </a:rPr>
            </a:br>
            <a:r>
              <a:rPr lang="en-US" altLang="en-US" sz="1200">
                <a:solidFill>
                  <a:srgbClr val="666666"/>
                </a:solidFill>
                <a:latin typeface="Lato Light"/>
                <a:ea typeface="Lato Light"/>
                <a:cs typeface="Lato Light"/>
                <a:sym typeface="Lato Light"/>
              </a:rPr>
              <a:t>If, soil moisture is limiting at the start of the growing season, it may be wise to strive for a low percentage increase or no increase at all. With favorable soil moisture and a good long range forecast, it would be smart to aim for a 10% to 20% increase over the recent average. This method allows for maximum flexibility in the establishment of yield goals. Crop yields will also increase slowly over time if this approach is used for setting yield goals and yield goals are met. </a:t>
            </a:r>
          </a:p>
          <a:p>
            <a:pPr eaLnBrk="1" hangingPunct="1">
              <a:spcBef>
                <a:spcPts val="600"/>
              </a:spcBef>
              <a:buClr>
                <a:srgbClr val="B7B7B7"/>
              </a:buClr>
              <a:buSzPts val="1600"/>
              <a:buFont typeface="Lato Light"/>
              <a:buNone/>
            </a:pPr>
            <a:r>
              <a:rPr lang="en-US" altLang="en-US" sz="1200" b="1">
                <a:solidFill>
                  <a:srgbClr val="666666"/>
                </a:solidFill>
                <a:latin typeface="Lato Light"/>
                <a:ea typeface="Lato Light"/>
                <a:cs typeface="Lato Light"/>
                <a:sym typeface="Lato Light"/>
              </a:rPr>
              <a:t>Be Positive</a:t>
            </a:r>
          </a:p>
          <a:p>
            <a:pPr eaLnBrk="1" hangingPunct="1">
              <a:spcBef>
                <a:spcPts val="600"/>
              </a:spcBef>
              <a:buClr>
                <a:srgbClr val="B7B7B7"/>
              </a:buClr>
              <a:buSzPts val="1600"/>
              <a:buFont typeface="Lato Light"/>
              <a:buNone/>
            </a:pPr>
            <a:r>
              <a:rPr lang="en-US" altLang="en-US" sz="1200">
                <a:solidFill>
                  <a:srgbClr val="666666"/>
                </a:solidFill>
                <a:latin typeface="Lato Light"/>
                <a:ea typeface="Lato Light"/>
                <a:cs typeface="Lato Light"/>
                <a:sym typeface="Lato Light"/>
              </a:rPr>
              <a:t>There is every reason to be positive in setting yield goals. If common logic is used, realistic yield goals can be established. If you plan for a poor yield, you will get a poor yield. </a:t>
            </a:r>
          </a:p>
          <a:p>
            <a:pPr eaLnBrk="1" hangingPunct="1">
              <a:spcBef>
                <a:spcPts val="600"/>
              </a:spcBef>
              <a:buClr>
                <a:srgbClr val="B7B7B7"/>
              </a:buClr>
              <a:buSzPts val="1600"/>
              <a:buFont typeface="Lato Light"/>
              <a:buNone/>
            </a:pPr>
            <a:endParaRPr lang="en-US" altLang="en-US" sz="1200">
              <a:solidFill>
                <a:srgbClr val="666666"/>
              </a:solidFill>
              <a:latin typeface="Lato Light"/>
              <a:ea typeface="Lato Light"/>
              <a:cs typeface="Lato Light"/>
              <a:sym typeface="Lato Light"/>
            </a:endParaRPr>
          </a:p>
          <a:p>
            <a:pPr eaLnBrk="1" hangingPunct="1">
              <a:spcBef>
                <a:spcPts val="600"/>
              </a:spcBef>
              <a:buClr>
                <a:srgbClr val="B7B7B7"/>
              </a:buClr>
              <a:buSzPts val="1600"/>
              <a:buFont typeface="Lato Light"/>
              <a:buNone/>
            </a:pPr>
            <a:r>
              <a:rPr lang="en-US" altLang="en-US" sz="1200">
                <a:solidFill>
                  <a:srgbClr val="666666"/>
                </a:solidFill>
                <a:latin typeface="Lato Light"/>
                <a:ea typeface="Lato Light"/>
                <a:cs typeface="Lato Light"/>
                <a:sym typeface="Lato Light"/>
              </a:rPr>
              <a:t>George Rehm and Michael Schmitt, extension soil scientists</a:t>
            </a:r>
          </a:p>
          <a:p>
            <a:pPr eaLnBrk="1" hangingPunct="1">
              <a:spcBef>
                <a:spcPts val="600"/>
              </a:spcBef>
              <a:buClr>
                <a:srgbClr val="B7B7B7"/>
              </a:buClr>
              <a:buSzPts val="1600"/>
              <a:buFont typeface="Lato Light"/>
              <a:buNone/>
            </a:pPr>
            <a:endParaRPr lang="en-US" altLang="en-US" sz="1200">
              <a:solidFill>
                <a:srgbClr val="666666"/>
              </a:solidFill>
              <a:latin typeface="Lato Light"/>
              <a:ea typeface="Lato Light"/>
              <a:cs typeface="Lato Light"/>
              <a:sym typeface="Lato Light"/>
            </a:endParaRPr>
          </a:p>
        </p:txBody>
      </p:sp>
      <p:pic>
        <p:nvPicPr>
          <p:cNvPr id="1946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895350"/>
            <a:ext cx="1066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txBox="1">
            <a:spLocks noGrp="1"/>
          </p:cNvSpPr>
          <p:nvPr>
            <p:ph type="ctrTitle"/>
          </p:nvPr>
        </p:nvSpPr>
        <p:spPr>
          <a:xfrm>
            <a:off x="230188" y="1150938"/>
            <a:ext cx="2936875" cy="681037"/>
          </a:xfrm>
        </p:spPr>
        <p:txBody>
          <a:bodyPr/>
          <a:lstStyle/>
          <a:p>
            <a:pPr eaLnBrk="1" hangingPunct="1">
              <a:spcBef>
                <a:spcPct val="0"/>
              </a:spcBef>
              <a:spcAft>
                <a:spcPct val="0"/>
              </a:spcAft>
              <a:buClr>
                <a:srgbClr val="434343"/>
              </a:buClr>
              <a:buFont typeface="Lato Hairline"/>
              <a:buNone/>
            </a:pPr>
            <a:r>
              <a:rPr lang="en-US" altLang="en-US" smtClean="0">
                <a:solidFill>
                  <a:srgbClr val="434343"/>
                </a:solidFill>
                <a:latin typeface="Lato Hairline"/>
                <a:ea typeface="Lato Hairline"/>
                <a:cs typeface="Lato Hairline"/>
                <a:sym typeface="Lato Hairline"/>
              </a:rPr>
              <a:t>2 lbs N/bu</a:t>
            </a:r>
          </a:p>
        </p:txBody>
      </p:sp>
      <p:sp>
        <p:nvSpPr>
          <p:cNvPr id="3" name="Subtitle 2"/>
          <p:cNvSpPr>
            <a:spLocks noGrp="1"/>
          </p:cNvSpPr>
          <p:nvPr>
            <p:ph type="subTitle" idx="1"/>
          </p:nvPr>
        </p:nvSpPr>
        <p:spPr>
          <a:xfrm>
            <a:off x="1166813" y="1997075"/>
            <a:ext cx="2936875" cy="588963"/>
          </a:xfrm>
        </p:spPr>
        <p:txBody>
          <a:bodyPr>
            <a:normAutofit fontScale="32500" lnSpcReduction="20000"/>
          </a:bodyPr>
          <a:lstStyle/>
          <a:p>
            <a:pPr marL="457200" indent="-342900" eaLnBrk="1" fontAlgn="auto" hangingPunct="1">
              <a:buFont typeface="Lato Light"/>
              <a:buNone/>
              <a:defRPr/>
            </a:pPr>
            <a:r>
              <a:rPr lang="en-US" sz="1500" dirty="0">
                <a:latin typeface="Lato Light"/>
                <a:ea typeface="Lato Light"/>
                <a:cs typeface="Lato Light"/>
                <a:sym typeface="Lato Light"/>
              </a:rPr>
              <a:t>2.35% N, wheat grain</a:t>
            </a:r>
          </a:p>
          <a:p>
            <a:pPr marL="457200" indent="-342900" eaLnBrk="1" fontAlgn="auto" hangingPunct="1">
              <a:buFont typeface="Lato Light"/>
              <a:buNone/>
              <a:defRPr/>
            </a:pPr>
            <a:r>
              <a:rPr lang="en-US" sz="1500" dirty="0">
                <a:latin typeface="Lato Light"/>
                <a:ea typeface="Lato Light"/>
                <a:cs typeface="Lato Light"/>
                <a:sym typeface="Lato Light"/>
              </a:rPr>
              <a:t>40 </a:t>
            </a:r>
            <a:r>
              <a:rPr lang="en-US" sz="1500" dirty="0" err="1">
                <a:latin typeface="Lato Light"/>
                <a:ea typeface="Lato Light"/>
                <a:cs typeface="Lato Light"/>
                <a:sym typeface="Lato Light"/>
              </a:rPr>
              <a:t>bu</a:t>
            </a:r>
            <a:r>
              <a:rPr lang="en-US" sz="1500" dirty="0">
                <a:latin typeface="Lato Light"/>
                <a:ea typeface="Lato Light"/>
                <a:cs typeface="Lato Light"/>
                <a:sym typeface="Lato Light"/>
              </a:rPr>
              <a:t>/ac, 70% NUE</a:t>
            </a:r>
          </a:p>
          <a:p>
            <a:pPr marL="457200" indent="-342900" eaLnBrk="1" fontAlgn="auto" hangingPunct="1">
              <a:buFont typeface="Lato Light"/>
              <a:buNone/>
              <a:defRPr/>
            </a:pPr>
            <a:r>
              <a:rPr lang="en-US" sz="1500" dirty="0">
                <a:latin typeface="Lato Light"/>
                <a:ea typeface="Lato Light"/>
                <a:cs typeface="Lato Light"/>
                <a:sym typeface="Lato Light"/>
              </a:rPr>
              <a:t>2 </a:t>
            </a:r>
            <a:r>
              <a:rPr lang="en-US" sz="1500" dirty="0" err="1">
                <a:latin typeface="Lato Light"/>
                <a:ea typeface="Lato Light"/>
                <a:cs typeface="Lato Light"/>
                <a:sym typeface="Lato Light"/>
              </a:rPr>
              <a:t>lb</a:t>
            </a:r>
            <a:r>
              <a:rPr lang="en-US" sz="1500" dirty="0">
                <a:latin typeface="Lato Light"/>
                <a:ea typeface="Lato Light"/>
                <a:cs typeface="Lato Light"/>
                <a:sym typeface="Lato Light"/>
              </a:rPr>
              <a:t> N/</a:t>
            </a:r>
            <a:r>
              <a:rPr lang="en-US" sz="1500" dirty="0" err="1">
                <a:latin typeface="Lato Light"/>
                <a:ea typeface="Lato Light"/>
                <a:cs typeface="Lato Light"/>
                <a:sym typeface="Lato Light"/>
              </a:rPr>
              <a:t>bu</a:t>
            </a:r>
            <a:endParaRPr lang="en-US" sz="1500" dirty="0">
              <a:latin typeface="Lato Light"/>
              <a:ea typeface="Lato Light"/>
              <a:cs typeface="Lato Light"/>
              <a:sym typeface="Lato Light"/>
            </a:endParaRPr>
          </a:p>
          <a:p>
            <a:pPr marL="457200" indent="-342900" eaLnBrk="1" fontAlgn="auto" hangingPunct="1">
              <a:buFont typeface="Lato Light"/>
              <a:buNone/>
              <a:defRPr/>
            </a:pPr>
            <a:r>
              <a:rPr lang="en-US" sz="1500" dirty="0">
                <a:latin typeface="Lato Light"/>
                <a:ea typeface="Lato Light"/>
                <a:cs typeface="Lato Light"/>
                <a:sym typeface="Lato Light"/>
              </a:rPr>
              <a:t>80 </a:t>
            </a:r>
            <a:r>
              <a:rPr lang="en-US" sz="1500" dirty="0" err="1">
                <a:latin typeface="Lato Light"/>
                <a:ea typeface="Lato Light"/>
                <a:cs typeface="Lato Light"/>
                <a:sym typeface="Lato Light"/>
              </a:rPr>
              <a:t>lb</a:t>
            </a:r>
            <a:r>
              <a:rPr lang="en-US" sz="1500" dirty="0">
                <a:latin typeface="Lato Light"/>
                <a:ea typeface="Lato Light"/>
                <a:cs typeface="Lato Light"/>
                <a:sym typeface="Lato Light"/>
              </a:rPr>
              <a:t> N/ac</a:t>
            </a:r>
          </a:p>
          <a:p>
            <a:pPr marL="457200" indent="-342900" eaLnBrk="1" fontAlgn="auto" hangingPunct="1">
              <a:buFont typeface="Lato Light"/>
              <a:buNone/>
              <a:defRPr/>
            </a:pPr>
            <a:endParaRPr lang="en-US" sz="1500" dirty="0">
              <a:latin typeface="Lato Light"/>
              <a:ea typeface="Lato Light"/>
              <a:cs typeface="Lato Light"/>
              <a:sym typeface="Lato Light"/>
            </a:endParaRPr>
          </a:p>
          <a:p>
            <a:pPr marL="457200" indent="-342900" eaLnBrk="1" fontAlgn="auto" hangingPunct="1">
              <a:buFont typeface="Lato Light"/>
              <a:buNone/>
              <a:defRPr/>
            </a:pPr>
            <a:r>
              <a:rPr lang="en-US" sz="1500" dirty="0">
                <a:latin typeface="Lato Light"/>
                <a:ea typeface="Lato Light"/>
                <a:cs typeface="Lato Light"/>
                <a:sym typeface="Lato Light"/>
              </a:rPr>
              <a:t>40 </a:t>
            </a:r>
            <a:r>
              <a:rPr lang="en-US" sz="1500" dirty="0" err="1">
                <a:latin typeface="Lato Light"/>
                <a:ea typeface="Lato Light"/>
                <a:cs typeface="Lato Light"/>
                <a:sym typeface="Lato Light"/>
              </a:rPr>
              <a:t>bu</a:t>
            </a:r>
            <a:r>
              <a:rPr lang="en-US" sz="1500" dirty="0">
                <a:latin typeface="Lato Light"/>
                <a:ea typeface="Lato Light"/>
                <a:cs typeface="Lato Light"/>
                <a:sym typeface="Lato Light"/>
              </a:rPr>
              <a:t>/ac* 60 </a:t>
            </a:r>
            <a:r>
              <a:rPr lang="en-US" sz="1500" dirty="0" err="1">
                <a:latin typeface="Lato Light"/>
                <a:ea typeface="Lato Light"/>
                <a:cs typeface="Lato Light"/>
                <a:sym typeface="Lato Light"/>
              </a:rPr>
              <a:t>lb</a:t>
            </a:r>
            <a:r>
              <a:rPr lang="en-US" sz="1500" dirty="0">
                <a:latin typeface="Lato Light"/>
                <a:ea typeface="Lato Light"/>
                <a:cs typeface="Lato Light"/>
                <a:sym typeface="Lato Light"/>
              </a:rPr>
              <a:t>/</a:t>
            </a:r>
            <a:r>
              <a:rPr lang="en-US" sz="1500" dirty="0" err="1">
                <a:latin typeface="Lato Light"/>
                <a:ea typeface="Lato Light"/>
                <a:cs typeface="Lato Light"/>
                <a:sym typeface="Lato Light"/>
              </a:rPr>
              <a:t>bu</a:t>
            </a:r>
            <a:r>
              <a:rPr lang="en-US" sz="1500" dirty="0">
                <a:latin typeface="Lato Light"/>
                <a:ea typeface="Lato Light"/>
                <a:cs typeface="Lato Light"/>
                <a:sym typeface="Lato Light"/>
              </a:rPr>
              <a:t> = 2400 </a:t>
            </a:r>
            <a:r>
              <a:rPr lang="en-US" sz="1500" dirty="0" err="1">
                <a:latin typeface="Lato Light"/>
                <a:ea typeface="Lato Light"/>
                <a:cs typeface="Lato Light"/>
                <a:sym typeface="Lato Light"/>
              </a:rPr>
              <a:t>lbs</a:t>
            </a:r>
            <a:endParaRPr lang="en-US" sz="1500" dirty="0">
              <a:latin typeface="Lato Light"/>
              <a:ea typeface="Lato Light"/>
              <a:cs typeface="Lato Light"/>
              <a:sym typeface="Lato Light"/>
            </a:endParaRPr>
          </a:p>
          <a:p>
            <a:pPr marL="85725" eaLnBrk="1" fontAlgn="auto" hangingPunct="1">
              <a:buFont typeface="Lato Light"/>
              <a:buNone/>
              <a:defRPr/>
            </a:pPr>
            <a:r>
              <a:rPr lang="en-US" sz="1500" dirty="0">
                <a:latin typeface="Lato Light"/>
                <a:ea typeface="Lato Light"/>
                <a:cs typeface="Lato Light"/>
                <a:sym typeface="Lato Light"/>
              </a:rPr>
              <a:t>2400* 0.0235 %N =56 </a:t>
            </a:r>
            <a:r>
              <a:rPr lang="en-US" sz="1500" dirty="0" err="1">
                <a:latin typeface="Lato Light"/>
                <a:ea typeface="Lato Light"/>
                <a:cs typeface="Lato Light"/>
                <a:sym typeface="Lato Light"/>
              </a:rPr>
              <a:t>lbs</a:t>
            </a:r>
            <a:r>
              <a:rPr lang="en-US" sz="1500" dirty="0">
                <a:latin typeface="Lato Light"/>
                <a:ea typeface="Lato Light"/>
                <a:cs typeface="Lato Light"/>
                <a:sym typeface="Lato Light"/>
              </a:rPr>
              <a:t> N/ac removed</a:t>
            </a:r>
          </a:p>
          <a:p>
            <a:pPr marL="85725" eaLnBrk="1" fontAlgn="auto" hangingPunct="1">
              <a:buFont typeface="Lato Light"/>
              <a:buNone/>
              <a:defRPr/>
            </a:pPr>
            <a:r>
              <a:rPr lang="en-US" sz="1500" dirty="0">
                <a:latin typeface="Lato Light"/>
                <a:ea typeface="Lato Light"/>
                <a:cs typeface="Lato Light"/>
                <a:sym typeface="Lato Light"/>
              </a:rPr>
              <a:t>56 / 0.70 = 80 </a:t>
            </a:r>
            <a:r>
              <a:rPr lang="en-US" sz="1500" dirty="0" err="1">
                <a:latin typeface="Lato Light"/>
                <a:ea typeface="Lato Light"/>
                <a:cs typeface="Lato Light"/>
                <a:sym typeface="Lato Light"/>
              </a:rPr>
              <a:t>lbs</a:t>
            </a:r>
            <a:r>
              <a:rPr lang="en-US" sz="1500" dirty="0">
                <a:latin typeface="Lato Light"/>
                <a:ea typeface="Lato Light"/>
                <a:cs typeface="Lato Light"/>
                <a:sym typeface="Lato Light"/>
              </a:rPr>
              <a:t> N/ac</a:t>
            </a: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Google Shape;83;p16"/>
          <p:cNvSpPr>
            <a:spLocks noGrp="1"/>
          </p:cNvSpPr>
          <p:nvPr>
            <p:ph type="sldNum" sz="quarter" idx="4294967295"/>
          </p:nvPr>
        </p:nvSpPr>
        <p:spPr>
          <a:xfrm>
            <a:off x="6446838" y="4148138"/>
            <a:ext cx="411162" cy="295275"/>
          </a:xfrm>
        </p:spPr>
        <p:txBody>
          <a:bodyPr lIns="68569" tIns="68569" rIns="68569" bIns="68569"/>
          <a:lstStyle/>
          <a:p>
            <a:pPr>
              <a:defRPr/>
            </a:pPr>
            <a:fld id="{2F9D0C7A-51FF-4F5B-93F6-BE9A14F44F7C}" type="slidenum">
              <a:rPr lang="en"/>
              <a:pPr>
                <a:defRPr/>
              </a:pPr>
              <a:t>8</a:t>
            </a:fld>
            <a:endParaRPr/>
          </a:p>
        </p:txBody>
      </p:sp>
      <p:pic>
        <p:nvPicPr>
          <p:cNvPr id="215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25" y="936625"/>
            <a:ext cx="4716463"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8" y="706438"/>
            <a:ext cx="3205162"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6713" y="642938"/>
            <a:ext cx="23526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2586038"/>
            <a:ext cx="3081338"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TotalTime>
  <Words>1381</Words>
  <Application>Microsoft Office PowerPoint</Application>
  <PresentationFormat>Custom</PresentationFormat>
  <Paragraphs>638</Paragraphs>
  <Slides>30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Lato Light</vt:lpstr>
      <vt:lpstr>Verdana</vt:lpstr>
      <vt:lpstr>Lato Hairline</vt:lpstr>
      <vt:lpstr>Calibri</vt:lpstr>
      <vt:lpstr>Times New Roman</vt:lpstr>
      <vt:lpstr>Facet</vt:lpstr>
      <vt:lpstr>Moving Beyond Yield Goals June 10, 2019</vt:lpstr>
      <vt:lpstr>PowerPoint Presentation</vt:lpstr>
      <vt:lpstr>PowerPoint Presentation</vt:lpstr>
      <vt:lpstr>PowerPoint Presentation</vt:lpstr>
      <vt:lpstr>Setting Realistic Yield Goals December 5, 2008 Charles Shapiro, Extension Soils and Nutrient Management Specialist</vt:lpstr>
      <vt:lpstr>University of Minnesota</vt:lpstr>
      <vt:lpstr>2 lbs N/bu</vt:lpstr>
      <vt:lpstr>PowerPoint Presentation</vt:lpstr>
      <vt:lpstr>PowerPoint Presentation</vt:lpstr>
      <vt:lpstr>SBNRC emulates yield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Independence of Yield potential and Nitrogen response</vt:lpstr>
      <vt:lpstr>PowerPoint Presentation</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Beyond Yield Goals June 10, 2019</dc:title>
  <dc:creator>william raun</dc:creator>
  <cp:lastModifiedBy>william raun</cp:lastModifiedBy>
  <cp:revision>2</cp:revision>
  <dcterms:created xsi:type="dcterms:W3CDTF">2019-06-10T12:35:59Z</dcterms:created>
  <dcterms:modified xsi:type="dcterms:W3CDTF">2019-06-10T12:39:30Z</dcterms:modified>
</cp:coreProperties>
</file>