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24"/>
  </p:notesMasterIdLst>
  <p:handoutMasterIdLst>
    <p:handoutMasterId r:id="rId25"/>
  </p:handoutMasterIdLst>
  <p:sldIdLst>
    <p:sldId id="360" r:id="rId2"/>
    <p:sldId id="374" r:id="rId3"/>
    <p:sldId id="296" r:id="rId4"/>
    <p:sldId id="295" r:id="rId5"/>
    <p:sldId id="373" r:id="rId6"/>
    <p:sldId id="369" r:id="rId7"/>
    <p:sldId id="370" r:id="rId8"/>
    <p:sldId id="343" r:id="rId9"/>
    <p:sldId id="371" r:id="rId10"/>
    <p:sldId id="372" r:id="rId11"/>
    <p:sldId id="334" r:id="rId12"/>
    <p:sldId id="331" r:id="rId13"/>
    <p:sldId id="293" r:id="rId14"/>
    <p:sldId id="266" r:id="rId15"/>
    <p:sldId id="306" r:id="rId16"/>
    <p:sldId id="361" r:id="rId17"/>
    <p:sldId id="375" r:id="rId18"/>
    <p:sldId id="299" r:id="rId19"/>
    <p:sldId id="310" r:id="rId20"/>
    <p:sldId id="356" r:id="rId21"/>
    <p:sldId id="363" r:id="rId22"/>
    <p:sldId id="328" r:id="rId23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33"/>
    <a:srgbClr val="009900"/>
    <a:srgbClr val="FFFF00"/>
    <a:srgbClr val="416E1D"/>
    <a:srgbClr val="60832E"/>
    <a:srgbClr val="66FF33"/>
    <a:srgbClr val="DDDDDD"/>
    <a:srgbClr val="FFCC00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0929"/>
  </p:normalViewPr>
  <p:slideViewPr>
    <p:cSldViewPr snapToGrid="0" snapToObjects="1">
      <p:cViewPr varScale="1">
        <p:scale>
          <a:sx n="105" d="100"/>
          <a:sy n="105" d="100"/>
        </p:scale>
        <p:origin x="15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F24CC-3ACF-4DCE-BDC0-76CF8E4845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4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D32B7-FD08-4102-9E2A-F216344CE73D}" type="slidenum">
              <a:rPr lang="en-US"/>
              <a:pPr/>
              <a:t>12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07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F24CC-3ACF-4DCE-BDC0-76CF8E4845A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1"/>
            </a:gs>
            <a:gs pos="23000">
              <a:schemeClr val="bg2"/>
            </a:gs>
            <a:gs pos="97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nston_Churchil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ue.okstate.edu/Crop_Information/World_Wheat_Production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493"/>
            <a:ext cx="9144000" cy="595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448" y="537263"/>
            <a:ext cx="3922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Your First Job (One Template)</a:t>
            </a:r>
          </a:p>
          <a:p>
            <a:r>
              <a:rPr lang="en-US" sz="2000" dirty="0" smtClean="0">
                <a:solidFill>
                  <a:srgbClr val="416E1D"/>
                </a:solidFill>
              </a:rPr>
              <a:t>Spanish</a:t>
            </a:r>
          </a:p>
          <a:p>
            <a:r>
              <a:rPr lang="en-US" sz="2000" dirty="0" smtClean="0">
                <a:solidFill>
                  <a:srgbClr val="416E1D"/>
                </a:solidFill>
              </a:rPr>
              <a:t>Technology</a:t>
            </a:r>
            <a:br>
              <a:rPr lang="en-US" sz="2000" dirty="0" smtClean="0">
                <a:solidFill>
                  <a:srgbClr val="416E1D"/>
                </a:solidFill>
              </a:rPr>
            </a:br>
            <a:r>
              <a:rPr lang="en-US" sz="2000" dirty="0" smtClean="0">
                <a:solidFill>
                  <a:srgbClr val="416E1D"/>
                </a:solidFill>
              </a:rPr>
              <a:t>CIMMYT</a:t>
            </a:r>
            <a:endParaRPr lang="en-US" sz="2000" dirty="0">
              <a:solidFill>
                <a:srgbClr val="416E1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7679" y="546407"/>
            <a:ext cx="4060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Dr. Kyle Freeman, PhD, OSU 2005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Director Business Development, OCP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Office </a:t>
            </a:r>
            <a:r>
              <a:rPr lang="en-US" sz="1800" dirty="0" err="1">
                <a:solidFill>
                  <a:schemeClr val="bg1"/>
                </a:solidFill>
              </a:rPr>
              <a:t>Chérifien</a:t>
            </a:r>
            <a:r>
              <a:rPr lang="en-US" sz="1800" dirty="0">
                <a:solidFill>
                  <a:schemeClr val="bg1"/>
                </a:solidFill>
              </a:rPr>
              <a:t> des Phosphates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6778" y="2325567"/>
            <a:ext cx="3563596" cy="1815882"/>
          </a:xfrm>
          <a:prstGeom prst="rect">
            <a:avLst/>
          </a:prstGeom>
          <a:solidFill>
            <a:srgbClr val="33CC33">
              <a:alpha val="4392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1985, PhD, University of Nebraska</a:t>
            </a:r>
          </a:p>
          <a:p>
            <a:r>
              <a:rPr lang="en-US" sz="1600" dirty="0" smtClean="0"/>
              <a:t>1985-1991, CIMMYT, International Maize and Wheat Improvement Center, Mexico, Guatemala</a:t>
            </a:r>
          </a:p>
          <a:p>
            <a:r>
              <a:rPr lang="en-US" sz="1600" dirty="0" smtClean="0"/>
              <a:t>1991-present, OSU 100 Thesis Required Graduates (MS and PHD),Elizabeth </a:t>
            </a:r>
            <a:r>
              <a:rPr lang="en-US" sz="1600" dirty="0" err="1" smtClean="0"/>
              <a:t>Eickhoff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737" y="4218821"/>
            <a:ext cx="4760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PASS Senior Seminar</a:t>
            </a:r>
            <a:br>
              <a:rPr lang="en-US" sz="3200" dirty="0" smtClean="0"/>
            </a:br>
            <a:r>
              <a:rPr lang="en-US" sz="3200" dirty="0" smtClean="0"/>
              <a:t>Dr. Beatrix Haggard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711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56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02" y="147918"/>
            <a:ext cx="1789313" cy="18872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83" y="2104154"/>
            <a:ext cx="8450317" cy="4400427"/>
          </a:xfrm>
        </p:spPr>
        <p:txBody>
          <a:bodyPr>
            <a:no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ereal production in SSA is inadequate for supporting the nutritional demands of a rapidly growing population</a:t>
            </a:r>
          </a:p>
          <a:p>
            <a:r>
              <a:rPr lang="en-US" sz="2400" dirty="0" smtClean="0"/>
              <a:t>Nutrient mining, particularly nitrogen (N), has taken place in virtually all areas where cereals are produced in SSA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Estimated NUE’s for SSA exceed 100%  </a:t>
            </a:r>
          </a:p>
          <a:p>
            <a:r>
              <a:rPr lang="en-US" sz="2400" dirty="0" smtClean="0"/>
              <a:t>This </a:t>
            </a:r>
            <a:r>
              <a:rPr lang="en-US" sz="2400" b="1" u="sng" dirty="0" smtClean="0"/>
              <a:t>suggests</a:t>
            </a:r>
            <a:r>
              <a:rPr lang="en-US" sz="2400" dirty="0" smtClean="0"/>
              <a:t> that SSA is doing a remarkable job in managing fertilizer N</a:t>
            </a:r>
          </a:p>
          <a:p>
            <a:r>
              <a:rPr lang="en-US" sz="2400" dirty="0" smtClean="0"/>
              <a:t>Reality is that so little fertilizer N is used that estimates of NUE are grossly exaggerated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469647" y="-142731"/>
            <a:ext cx="24432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smtClean="0">
                <a:latin typeface="Arial Rounded MT Bold" panose="020F0704030504030204" pitchFamily="34" charset="0"/>
              </a:rPr>
              <a:t>E</a:t>
            </a:r>
            <a:r>
              <a:rPr lang="en-US" sz="8800" baseline="-25000" dirty="0" smtClean="0"/>
              <a:t>SSA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7785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4709" y="452718"/>
            <a:ext cx="7534683" cy="1400530"/>
          </a:xfrm>
        </p:spPr>
        <p:txBody>
          <a:bodyPr/>
          <a:lstStyle/>
          <a:p>
            <a:r>
              <a:rPr lang="es-AR" dirty="0">
                <a:solidFill>
                  <a:srgbClr val="FFFF00"/>
                </a:solidFill>
              </a:rPr>
              <a:t>Sub-</a:t>
            </a:r>
            <a:r>
              <a:rPr lang="es-AR" dirty="0" err="1">
                <a:solidFill>
                  <a:srgbClr val="FFFF00"/>
                </a:solidFill>
              </a:rPr>
              <a:t>Saharan</a:t>
            </a:r>
            <a:r>
              <a:rPr lang="es-AR" dirty="0">
                <a:solidFill>
                  <a:srgbClr val="FFFF00"/>
                </a:solidFill>
              </a:rPr>
              <a:t> </a:t>
            </a:r>
            <a:r>
              <a:rPr lang="es-AR" dirty="0" err="1" smtClean="0">
                <a:solidFill>
                  <a:srgbClr val="FFFF00"/>
                </a:solidFill>
              </a:rPr>
              <a:t>Africa</a:t>
            </a:r>
            <a:r>
              <a:rPr lang="es-AR" dirty="0" smtClean="0">
                <a:solidFill>
                  <a:srgbClr val="FFFF00"/>
                </a:solidFill>
              </a:rPr>
              <a:t> vs. USA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23544" y="1524000"/>
            <a:ext cx="8534400" cy="49498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tabLst>
                <a:tab pos="4232275" algn="l"/>
                <a:tab pos="6224588" algn="l"/>
              </a:tabLst>
            </a:pPr>
            <a:r>
              <a:rPr lang="en-US" sz="2400" dirty="0"/>
              <a:t>	</a:t>
            </a:r>
            <a:r>
              <a:rPr lang="en-US" sz="2400" b="1" u="sng" dirty="0" smtClean="0"/>
              <a:t>SSA</a:t>
            </a:r>
            <a:r>
              <a:rPr lang="en-US" sz="2400" b="1" u="sng" dirty="0"/>
              <a:t>	USA</a:t>
            </a:r>
            <a:r>
              <a:rPr lang="en-US" sz="2400" dirty="0"/>
              <a:t>	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Population, million	</a:t>
            </a:r>
            <a:r>
              <a:rPr lang="en-US" sz="2400" dirty="0" smtClean="0"/>
              <a:t>1,100</a:t>
            </a:r>
            <a:r>
              <a:rPr lang="en-US" sz="2400" dirty="0"/>
              <a:t>	</a:t>
            </a:r>
            <a:r>
              <a:rPr lang="en-US" sz="2400" dirty="0" smtClean="0"/>
              <a:t>328</a:t>
            </a:r>
            <a:endParaRPr lang="en-US" sz="2400" dirty="0"/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Cereals, million ha  	88	56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Production, million tons	</a:t>
            </a:r>
            <a:r>
              <a:rPr lang="en-US" sz="2400" dirty="0" smtClean="0"/>
              <a:t>118</a:t>
            </a:r>
            <a:r>
              <a:rPr lang="en-US" sz="2400" dirty="0"/>
              <a:t>	</a:t>
            </a:r>
            <a:r>
              <a:rPr lang="en-US" sz="2400" dirty="0" smtClean="0"/>
              <a:t>440</a:t>
            </a:r>
            <a:endParaRPr lang="en-US" sz="2400" dirty="0"/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Yield, tons/ha	</a:t>
            </a:r>
            <a:r>
              <a:rPr lang="en-US" sz="2400" dirty="0" smtClean="0"/>
              <a:t>1.3</a:t>
            </a:r>
            <a:r>
              <a:rPr lang="en-US" sz="2400" dirty="0"/>
              <a:t>	</a:t>
            </a:r>
            <a:r>
              <a:rPr lang="en-US" sz="2400" dirty="0" smtClean="0"/>
              <a:t>7.8</a:t>
            </a:r>
            <a:endParaRPr lang="en-US" sz="2400" dirty="0"/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Fertilizer N, million tons	1.3	10.9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Avg. N rate, kg/ha	4	52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% of world N consumed	</a:t>
            </a:r>
            <a:r>
              <a:rPr lang="en-US" sz="2400" dirty="0" smtClean="0"/>
              <a:t>1.3</a:t>
            </a:r>
            <a:r>
              <a:rPr lang="en-US" sz="2400" dirty="0"/>
              <a:t>	13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r>
              <a:rPr lang="en-US" sz="2400" dirty="0"/>
              <a:t>% of world population	</a:t>
            </a:r>
            <a:r>
              <a:rPr lang="en-US" sz="2400" dirty="0" smtClean="0"/>
              <a:t>14</a:t>
            </a:r>
            <a:r>
              <a:rPr lang="en-US" sz="2400" dirty="0"/>
              <a:t>	4	</a:t>
            </a:r>
          </a:p>
          <a:p>
            <a:pPr marL="0" indent="0">
              <a:tabLst>
                <a:tab pos="4232275" algn="l"/>
                <a:tab pos="6224588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43891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8580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"/>
            <a:ext cx="768096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 (FAOSTAT, 2013)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610600" cy="472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Mt/ha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184,239,959 	1,016,431,783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(87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35,478,012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353,699,441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9.9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(157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35,276,500	217,830,000	6.2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49,356,985	117,590,512	2.4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(38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 hand</a:t>
            </a:r>
            <a:br>
              <a:rPr lang="en-US" sz="2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planted</a:t>
            </a:r>
          </a:p>
          <a:p>
            <a:pPr>
              <a:buClr>
                <a:srgbClr val="FFFF00"/>
              </a:buClr>
              <a:tabLst>
                <a:tab pos="2971800" algn="r"/>
                <a:tab pos="5257800" algn="r"/>
                <a:tab pos="7086600" algn="r"/>
              </a:tabLst>
            </a:pP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29,614,180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608838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USA 2014,  37,125,000 ha’s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7461504" y="2176272"/>
            <a:ext cx="1664208" cy="2825496"/>
          </a:xfrm>
          <a:custGeom>
            <a:avLst/>
            <a:gdLst>
              <a:gd name="connsiteX0" fmla="*/ 1481328 w 1664208"/>
              <a:gd name="connsiteY0" fmla="*/ 9144 h 2825496"/>
              <a:gd name="connsiteX1" fmla="*/ 0 w 1664208"/>
              <a:gd name="connsiteY1" fmla="*/ 2825496 h 2825496"/>
              <a:gd name="connsiteX2" fmla="*/ 1664208 w 1664208"/>
              <a:gd name="connsiteY2" fmla="*/ 2807208 h 2825496"/>
              <a:gd name="connsiteX3" fmla="*/ 1664208 w 1664208"/>
              <a:gd name="connsiteY3" fmla="*/ 0 h 2825496"/>
              <a:gd name="connsiteX4" fmla="*/ 1481328 w 1664208"/>
              <a:gd name="connsiteY4" fmla="*/ 9144 h 28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208" h="2825496">
                <a:moveTo>
                  <a:pt x="1481328" y="9144"/>
                </a:moveTo>
                <a:lnTo>
                  <a:pt x="0" y="2825496"/>
                </a:lnTo>
                <a:lnTo>
                  <a:pt x="1664208" y="2807208"/>
                </a:lnTo>
                <a:lnTo>
                  <a:pt x="1664208" y="0"/>
                </a:lnTo>
                <a:lnTo>
                  <a:pt x="1481328" y="9144"/>
                </a:lnTo>
                <a:close/>
              </a:path>
            </a:pathLst>
          </a:custGeom>
          <a:solidFill>
            <a:srgbClr val="416E1D">
              <a:alpha val="57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96" y="2584830"/>
            <a:ext cx="2759770" cy="4418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7843" y="5155859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Arial Rounded MT Bold" panose="020F0704030504030204" pitchFamily="34" charset="0"/>
              </a:rPr>
              <a:t>E</a:t>
            </a:r>
            <a:r>
              <a:rPr lang="en-US" sz="8800" baseline="-25000" dirty="0" smtClean="0"/>
              <a:t>222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2" y="101696"/>
            <a:ext cx="7104993" cy="40263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41" y="2847389"/>
            <a:ext cx="7115504" cy="38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0390" cy="4224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336" y="3554000"/>
            <a:ext cx="5255664" cy="330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251550"/>
            <a:ext cx="8146542" cy="882306"/>
          </a:xfrm>
        </p:spPr>
        <p:txBody>
          <a:bodyPr/>
          <a:lstStyle/>
          <a:p>
            <a:r>
              <a:rPr lang="en-US" sz="2800" dirty="0" smtClean="0"/>
              <a:t>Increasing NUE, Proximal Sensing, Drones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39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6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" y="120971"/>
            <a:ext cx="3143250" cy="592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95" y="129518"/>
            <a:ext cx="3628543" cy="2247899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69" y="139042"/>
            <a:ext cx="2346313" cy="4867275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58" y="2620304"/>
            <a:ext cx="2653786" cy="3810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0714" y="2070605"/>
            <a:ext cx="1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D5041"/>
                </a:solidFill>
              </a:rPr>
              <a:t>Drums</a:t>
            </a:r>
            <a:endParaRPr lang="en-US" sz="1800" b="1" dirty="0">
              <a:solidFill>
                <a:srgbClr val="4D5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057400" y="64395"/>
            <a:ext cx="68580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FFFF00"/>
                </a:solidFill>
              </a:rPr>
              <a:t>Benefits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Remove chemically treated seeds from the hands of small farmers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Decrease soil erosion via improved plant spacing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Accommodate mid-season application of urea-N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Place urea below the surface reducing NH3 losses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Potential to increase maize production and NUE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Khim et al. (2014). </a:t>
            </a:r>
            <a:r>
              <a:rPr lang="en-US" dirty="0"/>
              <a:t>Over </a:t>
            </a:r>
            <a:r>
              <a:rPr lang="en-US" dirty="0" smtClean="0"/>
              <a:t>three sites</a:t>
            </a:r>
            <a:r>
              <a:rPr lang="en-US" dirty="0"/>
              <a:t>, planting 1 seed, every 0.16m increased yields by an average of 1.15 Mg ha</a:t>
            </a:r>
            <a:r>
              <a:rPr lang="en-US" baseline="30000" dirty="0"/>
              <a:t>-1</a:t>
            </a:r>
            <a:r>
              <a:rPr lang="en-US" dirty="0"/>
              <a:t> (range, 0.33 to 2.46 Mg ha</a:t>
            </a:r>
            <a:r>
              <a:rPr lang="en-US" baseline="30000" dirty="0"/>
              <a:t>-1</a:t>
            </a:r>
            <a:r>
              <a:rPr lang="en-US" dirty="0"/>
              <a:t>)</a:t>
            </a:r>
            <a:r>
              <a:rPr lang="en-US" baseline="30000" dirty="0"/>
              <a:t> </a:t>
            </a:r>
            <a:r>
              <a:rPr lang="en-US" dirty="0"/>
              <a:t>when compared to the farmer practice of placing 2 to 3 seeds per hill, every 0.48 cm.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762125" cy="36195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3" name="Oval 2"/>
          <p:cNvSpPr/>
          <p:nvPr/>
        </p:nvSpPr>
        <p:spPr>
          <a:xfrm>
            <a:off x="914402" y="4881087"/>
            <a:ext cx="373487" cy="36060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8000" cy="548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36" y="3837062"/>
            <a:ext cx="4475464" cy="3020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066892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629693" y="2815728"/>
            <a:ext cx="62777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Ciudad Obregon MEXICO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07708" y="-476241"/>
            <a:ext cx="1005927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5" y="4763"/>
            <a:ext cx="5210175" cy="6858000"/>
          </a:xfrm>
          <a:prstGeom prst="rect">
            <a:avLst/>
          </a:prstGeom>
          <a:ln>
            <a:solidFill>
              <a:schemeClr val="tx1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19"/>
          <p:cNvGrpSpPr>
            <a:grpSpLocks noChangeAspect="1"/>
          </p:cNvGrpSpPr>
          <p:nvPr/>
        </p:nvGrpSpPr>
        <p:grpSpPr bwMode="auto">
          <a:xfrm>
            <a:off x="2544445" y="273367"/>
            <a:ext cx="674243" cy="3284431"/>
            <a:chOff x="686113" y="2605088"/>
            <a:chExt cx="422268" cy="2230072"/>
          </a:xfrm>
        </p:grpSpPr>
        <p:pic>
          <p:nvPicPr>
            <p:cNvPr id="10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42522" y="334287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024" y="372263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9057" y="2605088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92121" y="2985780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C:\Users\Soil Fertility\Desktop\Guilherme\Research\Seed Orientation\seed orientation\seed pics\DSC00490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6113" y="4137071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C:\Users\Soil Fertility\Desktop\Guilherme\Research\Seed Orientation\seed orientation\seed pics\DSC00489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6113" y="4517763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38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6" y="385096"/>
            <a:ext cx="8112950" cy="6091930"/>
          </a:xfrm>
        </p:spPr>
      </p:pic>
      <p:sp>
        <p:nvSpPr>
          <p:cNvPr id="2" name="TextBox 1"/>
          <p:cNvSpPr txBox="1"/>
          <p:nvPr/>
        </p:nvSpPr>
        <p:spPr>
          <a:xfrm>
            <a:off x="2615184" y="475488"/>
            <a:ext cx="50749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Fikayo Oyebiyi, PhD Student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Bruno </a:t>
            </a:r>
            <a:r>
              <a:rPr lang="en-US" sz="1050" dirty="0" err="1" smtClean="0">
                <a:solidFill>
                  <a:schemeClr val="bg1"/>
                </a:solidFill>
              </a:rPr>
              <a:t>Figuereido</a:t>
            </a:r>
            <a:r>
              <a:rPr lang="en-US" sz="1050" dirty="0" smtClean="0">
                <a:solidFill>
                  <a:schemeClr val="bg1"/>
                </a:solidFill>
              </a:rPr>
              <a:t>, Private Business, Brazil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Robert </a:t>
            </a:r>
            <a:r>
              <a:rPr lang="en-US" sz="1050" dirty="0" err="1" smtClean="0">
                <a:solidFill>
                  <a:schemeClr val="bg1"/>
                </a:solidFill>
              </a:rPr>
              <a:t>Lemings</a:t>
            </a:r>
            <a:r>
              <a:rPr lang="en-US" sz="1050" dirty="0" smtClean="0">
                <a:solidFill>
                  <a:schemeClr val="bg1"/>
                </a:solidFill>
              </a:rPr>
              <a:t>, Farmer, OK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Alimamy Fornah, Asst. Professor, Cameron State University</a:t>
            </a:r>
            <a:br>
              <a:rPr lang="en-US" sz="1050" dirty="0" smtClean="0">
                <a:solidFill>
                  <a:schemeClr val="bg1"/>
                </a:solidFill>
              </a:rPr>
            </a:br>
            <a:r>
              <a:rPr lang="en-US" sz="1050" dirty="0" err="1" smtClean="0">
                <a:solidFill>
                  <a:schemeClr val="bg1"/>
                </a:solidFill>
              </a:rPr>
              <a:t>Jagmandeep</a:t>
            </a:r>
            <a:r>
              <a:rPr lang="en-US" sz="1050" dirty="0" smtClean="0">
                <a:solidFill>
                  <a:schemeClr val="bg1"/>
                </a:solidFill>
              </a:rPr>
              <a:t> Dhillon, Asst. Professor, Mississippi State University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8" y="1094363"/>
            <a:ext cx="8785076" cy="4195481"/>
          </a:xfrm>
        </p:spPr>
        <p:txBody>
          <a:bodyPr>
            <a:noAutofit/>
          </a:bodyPr>
          <a:lstStyle/>
          <a:p>
            <a:pPr fontAlgn="base"/>
            <a:r>
              <a:rPr lang="en-US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“With great power comes great responsibility”  </a:t>
            </a:r>
            <a:r>
              <a:rPr lang="en-US" sz="2800" dirty="0" smtClean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Uncle Ben to Spider Man</a:t>
            </a:r>
            <a:endParaRPr lang="en-US" sz="2800" dirty="0" smtClean="0">
              <a:solidFill>
                <a:srgbClr val="00CC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hlinkClick r:id="rId3"/>
            </a:endParaRPr>
          </a:p>
          <a:p>
            <a:pPr fontAlgn="base"/>
            <a:r>
              <a:rPr lang="en-US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“The Price of Greatness is Responsibility” </a:t>
            </a:r>
            <a:r>
              <a:rPr lang="en-US" sz="2800" dirty="0" smtClean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Winston Churchill </a:t>
            </a:r>
            <a:endParaRPr lang="en-US" sz="2800" dirty="0" smtClean="0">
              <a:solidFill>
                <a:srgbClr val="00CC00"/>
              </a:solidFill>
            </a:endParaRPr>
          </a:p>
          <a:p>
            <a:pPr fontAlgn="base"/>
            <a:r>
              <a:rPr lang="en-US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"In a democratic world, as in a democratic Nation, power must be linked with responsibility... .“ </a:t>
            </a:r>
            <a:r>
              <a:rPr lang="en-US" sz="2800" dirty="0" smtClean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Franklin Roosevelt </a:t>
            </a:r>
            <a:endParaRPr lang="en-US" sz="28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base"/>
            <a:r>
              <a:rPr lang="en-US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“Much will be required of the person entrusted with much and still more will be demanded of the person entrusted with more.” </a:t>
            </a:r>
            <a:r>
              <a:rPr lang="en-US" sz="2800" dirty="0" smtClean="0">
                <a:solidFill>
                  <a:srgbClr val="00CC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(Luke 12:48)</a:t>
            </a:r>
            <a:endParaRPr lang="en-US" sz="2800" dirty="0" smtClean="0">
              <a:solidFill>
                <a:srgbClr val="00CC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986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6" y="2427355"/>
            <a:ext cx="4648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SALVADOR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47" y="4404261"/>
            <a:ext cx="324335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968" y="5161027"/>
            <a:ext cx="1467976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 rot="16200000">
            <a:off x="-530859" y="774701"/>
            <a:ext cx="2133602" cy="889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7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96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07"/>
            <a:ext cx="9144000" cy="59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0875"/>
            <a:ext cx="9144000" cy="589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99" y="2591165"/>
            <a:ext cx="6479502" cy="4282349"/>
          </a:xfrm>
          <a:prstGeom prst="rect">
            <a:avLst/>
          </a:prstGeom>
        </p:spPr>
      </p:pic>
      <p:pic>
        <p:nvPicPr>
          <p:cNvPr id="20482" name="Picture 2" descr="Mayan god of Ma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5" y="232410"/>
            <a:ext cx="1872678" cy="26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661" y="89914"/>
            <a:ext cx="5488481" cy="1859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17% of the worlds maize production takes place on marginal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landscapes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(33M / 185M)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12" y="89914"/>
            <a:ext cx="2682217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Centeotl</a:t>
            </a:r>
            <a:r>
              <a:rPr lang="en-US" sz="1600" dirty="0" smtClean="0">
                <a:solidFill>
                  <a:schemeClr val="bg1"/>
                </a:solidFill>
              </a:rPr>
              <a:t>, Aztec maize deity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785" y="2065488"/>
            <a:ext cx="536235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4"/>
              </a:rPr>
              <a:t>http://nue.okstate.edu/Crop_Information/World_Wheat_Production.htm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914258" y="1076770"/>
            <a:ext cx="2006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Domestication 9000 years ago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21 % of human nutrition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2800"/>
            <a:ext cx="9144000" cy="61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19998</TotalTime>
  <Words>331</Words>
  <Application>Microsoft Office PowerPoint</Application>
  <PresentationFormat>Letter Paper (8.5x11 in)</PresentationFormat>
  <Paragraphs>64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Rounded MT Bold</vt:lpstr>
      <vt:lpstr>Century Gothic</vt:lpstr>
      <vt:lpstr>Tahoma</vt:lpstr>
      <vt:lpstr>Times New Roman</vt:lpstr>
      <vt:lpstr>Verdana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Sub-Saharan Africa vs. USA</vt:lpstr>
      <vt:lpstr>Maize (FAOSTAT, 2013)</vt:lpstr>
      <vt:lpstr>PowerPoint Presentation</vt:lpstr>
      <vt:lpstr>PowerPoint Presentation</vt:lpstr>
      <vt:lpstr>Increasing NUE, Proximal Sensing, Drones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Raun, Bill</cp:lastModifiedBy>
  <cp:revision>489</cp:revision>
  <cp:lastPrinted>1999-04-28T13:51:21Z</cp:lastPrinted>
  <dcterms:created xsi:type="dcterms:W3CDTF">1998-02-02T17:19:48Z</dcterms:created>
  <dcterms:modified xsi:type="dcterms:W3CDTF">2020-08-18T13:39:00Z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