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70"/>
  </p:notesMasterIdLst>
  <p:sldIdLst>
    <p:sldId id="284" r:id="rId2"/>
    <p:sldId id="388" r:id="rId3"/>
    <p:sldId id="401" r:id="rId4"/>
    <p:sldId id="393" r:id="rId5"/>
    <p:sldId id="399" r:id="rId6"/>
    <p:sldId id="326" r:id="rId7"/>
    <p:sldId id="328" r:id="rId8"/>
    <p:sldId id="319" r:id="rId9"/>
    <p:sldId id="343" r:id="rId10"/>
    <p:sldId id="383" r:id="rId11"/>
    <p:sldId id="390" r:id="rId12"/>
    <p:sldId id="396" r:id="rId13"/>
    <p:sldId id="394" r:id="rId14"/>
    <p:sldId id="395" r:id="rId15"/>
    <p:sldId id="382" r:id="rId16"/>
    <p:sldId id="381" r:id="rId17"/>
    <p:sldId id="384" r:id="rId18"/>
    <p:sldId id="346" r:id="rId19"/>
    <p:sldId id="348" r:id="rId20"/>
    <p:sldId id="372" r:id="rId21"/>
    <p:sldId id="374" r:id="rId22"/>
    <p:sldId id="377" r:id="rId23"/>
    <p:sldId id="373" r:id="rId24"/>
    <p:sldId id="387" r:id="rId25"/>
    <p:sldId id="389" r:id="rId26"/>
    <p:sldId id="398" r:id="rId27"/>
    <p:sldId id="386" r:id="rId28"/>
    <p:sldId id="379" r:id="rId29"/>
    <p:sldId id="378" r:id="rId30"/>
    <p:sldId id="380" r:id="rId31"/>
    <p:sldId id="375" r:id="rId32"/>
    <p:sldId id="376" r:id="rId33"/>
    <p:sldId id="400" r:id="rId34"/>
    <p:sldId id="314" r:id="rId35"/>
    <p:sldId id="300" r:id="rId36"/>
    <p:sldId id="313" r:id="rId37"/>
    <p:sldId id="316" r:id="rId38"/>
    <p:sldId id="347" r:id="rId39"/>
    <p:sldId id="349" r:id="rId40"/>
    <p:sldId id="350" r:id="rId41"/>
    <p:sldId id="351" r:id="rId42"/>
    <p:sldId id="352" r:id="rId43"/>
    <p:sldId id="353" r:id="rId44"/>
    <p:sldId id="355" r:id="rId45"/>
    <p:sldId id="339" r:id="rId46"/>
    <p:sldId id="357" r:id="rId47"/>
    <p:sldId id="321" r:id="rId48"/>
    <p:sldId id="345" r:id="rId49"/>
    <p:sldId id="311" r:id="rId50"/>
    <p:sldId id="371" r:id="rId51"/>
    <p:sldId id="359" r:id="rId52"/>
    <p:sldId id="362" r:id="rId53"/>
    <p:sldId id="367" r:id="rId54"/>
    <p:sldId id="368" r:id="rId55"/>
    <p:sldId id="285" r:id="rId56"/>
    <p:sldId id="286" r:id="rId57"/>
    <p:sldId id="282" r:id="rId58"/>
    <p:sldId id="270" r:id="rId59"/>
    <p:sldId id="361" r:id="rId60"/>
    <p:sldId id="304" r:id="rId61"/>
    <p:sldId id="317" r:id="rId62"/>
    <p:sldId id="257" r:id="rId63"/>
    <p:sldId id="335" r:id="rId64"/>
    <p:sldId id="337" r:id="rId65"/>
    <p:sldId id="288" r:id="rId66"/>
    <p:sldId id="287" r:id="rId67"/>
    <p:sldId id="320" r:id="rId68"/>
    <p:sldId id="344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8000"/>
    <a:srgbClr val="FFCC00"/>
    <a:srgbClr val="B9D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615" autoAdjust="0"/>
    <p:restoredTop sz="87552" autoAdjust="0"/>
  </p:normalViewPr>
  <p:slideViewPr>
    <p:cSldViewPr>
      <p:cViewPr varScale="1">
        <p:scale>
          <a:sx n="97" d="100"/>
          <a:sy n="97" d="100"/>
        </p:scale>
        <p:origin x="7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6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ll%20Raun\AppData\Local\Microsoft\Windows\Temporary%20Internet%20Files\Content.Outlook\3JRII5Z4\EFAW%20Transect%20upd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70725880167437"/>
          <c:y val="5.1233179845570034E-2"/>
          <c:w val="0.85674355672665503"/>
          <c:h val="0.7900210954008558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Sheet1!$H$5</c:f>
              <c:strCache>
                <c:ptCount val="1"/>
                <c:pt idx="0">
                  <c:v>Grain Yield Bu/Acre</c:v>
                </c:pt>
              </c:strCache>
            </c:strRef>
          </c:tx>
          <c:xVal>
            <c:numRef>
              <c:f>Sheet1!$B$6:$B$30</c:f>
              <c:numCache>
                <c:formatCode>0</c:formatCode>
                <c:ptCount val="25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33</c:v>
                </c:pt>
                <c:pt idx="11">
                  <c:v>36</c:v>
                </c:pt>
                <c:pt idx="12">
                  <c:v>39</c:v>
                </c:pt>
                <c:pt idx="13">
                  <c:v>42</c:v>
                </c:pt>
                <c:pt idx="14">
                  <c:v>45</c:v>
                </c:pt>
                <c:pt idx="15">
                  <c:v>48</c:v>
                </c:pt>
                <c:pt idx="16">
                  <c:v>51</c:v>
                </c:pt>
                <c:pt idx="17">
                  <c:v>54</c:v>
                </c:pt>
                <c:pt idx="18">
                  <c:v>57</c:v>
                </c:pt>
                <c:pt idx="19">
                  <c:v>60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</c:numCache>
            </c:numRef>
          </c:xVal>
          <c:yVal>
            <c:numRef>
              <c:f>Sheet1!$H$6:$H$30</c:f>
              <c:numCache>
                <c:formatCode>0.0</c:formatCode>
                <c:ptCount val="25"/>
                <c:pt idx="0">
                  <c:v>42.21674008810573</c:v>
                </c:pt>
                <c:pt idx="1">
                  <c:v>43.958002936857561</c:v>
                </c:pt>
                <c:pt idx="2">
                  <c:v>40.439941262848755</c:v>
                </c:pt>
                <c:pt idx="3">
                  <c:v>35.038472834067548</c:v>
                </c:pt>
                <c:pt idx="4">
                  <c:v>30.9518355359765</c:v>
                </c:pt>
                <c:pt idx="5">
                  <c:v>30.987371512481644</c:v>
                </c:pt>
                <c:pt idx="6">
                  <c:v>30.916299559471366</c:v>
                </c:pt>
                <c:pt idx="7">
                  <c:v>31.946842878120414</c:v>
                </c:pt>
                <c:pt idx="8">
                  <c:v>27.078414096916301</c:v>
                </c:pt>
                <c:pt idx="9">
                  <c:v>36.530983847283409</c:v>
                </c:pt>
                <c:pt idx="10">
                  <c:v>29.530396475770921</c:v>
                </c:pt>
                <c:pt idx="11">
                  <c:v>23.702496328928046</c:v>
                </c:pt>
                <c:pt idx="12">
                  <c:v>26.29662261380323</c:v>
                </c:pt>
                <c:pt idx="13">
                  <c:v>36.744199706314241</c:v>
                </c:pt>
                <c:pt idx="14">
                  <c:v>44.810866372980911</c:v>
                </c:pt>
                <c:pt idx="15">
                  <c:v>34.825256975036709</c:v>
                </c:pt>
                <c:pt idx="16">
                  <c:v>34.469897209985312</c:v>
                </c:pt>
                <c:pt idx="17">
                  <c:v>40.759765051395007</c:v>
                </c:pt>
                <c:pt idx="18">
                  <c:v>37.668135095447873</c:v>
                </c:pt>
                <c:pt idx="19">
                  <c:v>39.01850220264317</c:v>
                </c:pt>
                <c:pt idx="20">
                  <c:v>42.252276064610868</c:v>
                </c:pt>
                <c:pt idx="21">
                  <c:v>48.222320117474297</c:v>
                </c:pt>
                <c:pt idx="22">
                  <c:v>32.835242290748901</c:v>
                </c:pt>
                <c:pt idx="23">
                  <c:v>39.338325991189429</c:v>
                </c:pt>
                <c:pt idx="24">
                  <c:v>31.413803230543323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D2D-4557-BC3A-40E07BF0FA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41952"/>
        <c:axId val="97981568"/>
      </c:scatterChart>
      <c:valAx>
        <c:axId val="86141952"/>
        <c:scaling>
          <c:orientation val="minMax"/>
          <c:max val="75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2800"/>
                </a:pPr>
                <a:r>
                  <a:rPr lang="en-US" sz="2800"/>
                  <a:t>Distance, ft</a:t>
                </a:r>
              </a:p>
            </c:rich>
          </c:tx>
          <c:layout>
            <c:manualLayout>
              <c:xMode val="edge"/>
              <c:yMode val="edge"/>
              <c:x val="0.39613804133858266"/>
              <c:y val="0.73138285874792475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7981568"/>
        <c:crosses val="autoZero"/>
        <c:crossBetween val="midCat"/>
        <c:majorUnit val="3"/>
      </c:valAx>
      <c:valAx>
        <c:axId val="979815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/>
                  <a:t>bu/ac</a:t>
                </a:r>
              </a:p>
            </c:rich>
          </c:tx>
          <c:layout>
            <c:manualLayout>
              <c:xMode val="edge"/>
              <c:yMode val="edge"/>
              <c:x val="0.13368055555555555"/>
              <c:y val="0.34050994737149703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86141952"/>
        <c:crosses val="autoZero"/>
        <c:crossBetween val="midCat"/>
      </c:valAx>
      <c:spPr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7189-03E0-4B17-B24D-B410A549FC98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A2A4-2A42-4D2E-AB7D-3946959D1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3ABFCBB-A6CE-46E8-9933-75CA1C3797B2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61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76EAA15-3023-4B1E-95C6-4E751C20F4C9}" type="slidenum">
              <a:rPr lang="en-US" smtClean="0"/>
              <a:pPr eaLnBrk="1" hangingPunct="1"/>
              <a:t>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75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is the optical sensor we used. It’s mounted on a John Deere tractor. It measures both solar irradiance and plant surface reflectance.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55310B-9E3B-4518-88F6-ABA6A356CA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1F2FD-0B28-4C89-896C-80474982BE35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 smtClean="0"/>
              <a:t>Economists:  Profit is directly proportional to risk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A8666-9D56-4741-B218-DEA84090B12F}" type="slidenum">
              <a:rPr lang="en-US" smtClean="0"/>
              <a:pPr/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8EB73-F012-4093-B06F-7CE03881084B}" type="slidenum">
              <a:rPr lang="en-US"/>
              <a:pPr/>
              <a:t>62</a:t>
            </a:fld>
            <a:endParaRPr lang="en-US" dirty="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5845FE-E3BB-4C5B-BE41-CE62E969EF1C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28F77-673C-456B-BAD7-B6DD2954CD43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70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49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64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4715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91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6398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075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67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09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127DCF-E4C3-440D-A165-F14CC8728D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4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5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8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02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1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3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7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4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0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BB831-E610-42FF-8699-D378A45198B5}" type="datetimeFigureOut">
              <a:rPr lang="en-US" smtClean="0"/>
              <a:pPr/>
              <a:t>12/18/2019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75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20.gif"/><Relationship Id="rId4" Type="http://schemas.openxmlformats.org/officeDocument/2006/relationships/image" Target="../media/image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hyperlink" Target="http://www.nue.okstate.edu/cimmyt_visit_2001.htm" TargetMode="External"/><Relationship Id="rId4" Type="http://schemas.openxmlformats.org/officeDocument/2006/relationships/image" Target="../media/image103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gif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6200" y="152400"/>
            <a:ext cx="8610600" cy="5016758"/>
          </a:xfrm>
          <a:prstGeom prst="rect">
            <a:avLst/>
          </a:prstGeom>
          <a:solidFill>
            <a:srgbClr val="B9D982">
              <a:alpha val="38824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The Future of Sensor Based Agriculture</a:t>
            </a:r>
          </a:p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Theory/OSU </a:t>
            </a: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Approach 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</a:br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2400" dirty="0" smtClean="0"/>
              <a:t> </a:t>
            </a:r>
          </a:p>
          <a:p>
            <a:r>
              <a:rPr lang="en-US" sz="2400" b="1" u="sng" dirty="0" smtClean="0"/>
              <a:t>Institutional memory  </a:t>
            </a:r>
            <a:r>
              <a:rPr lang="en-US" dirty="0" smtClean="0"/>
              <a:t>(Dr. Tucker, Dr. Westerman, 222, 502, </a:t>
            </a:r>
            <a:r>
              <a:rPr lang="en-US" dirty="0" err="1" smtClean="0"/>
              <a:t>Magruder</a:t>
            </a:r>
            <a:r>
              <a:rPr lang="en-US" dirty="0" smtClean="0"/>
              <a:t>)</a:t>
            </a:r>
          </a:p>
          <a:p>
            <a:pPr marL="514350" indent="-514350">
              <a:buAutoNum type="arabicPeriod"/>
            </a:pPr>
            <a:endParaRPr lang="en-US" sz="2000" dirty="0" smtClean="0"/>
          </a:p>
          <a:p>
            <a:pPr marL="514350" indent="-514350">
              <a:buAutoNum type="arabicPeriod"/>
            </a:pPr>
            <a:r>
              <a:rPr lang="en-US" sz="2000" dirty="0" smtClean="0"/>
              <a:t>Independence of yield potential and RI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Extensive variability in optimum N rates, year to year and location to location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Randomness is increasing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/>
              <a:t>law of thermodynamics (entropy </a:t>
            </a:r>
            <a:r>
              <a:rPr lang="en-US" sz="2000" dirty="0" smtClean="0"/>
              <a:t>increases </a:t>
            </a:r>
            <a:r>
              <a:rPr lang="en-US" sz="2000" dirty="0"/>
              <a:t>with time and is irreversible), biological systems are expected to become more and more random with time</a:t>
            </a:r>
            <a:r>
              <a:rPr lang="en-US" sz="2000" dirty="0" smtClean="0"/>
              <a:t>.</a:t>
            </a:r>
          </a:p>
          <a:p>
            <a:pPr marL="514350" indent="-514350">
              <a:buAutoNum type="arabicPeriod"/>
            </a:pPr>
            <a:r>
              <a:rPr lang="en-US" sz="2000" dirty="0" smtClean="0"/>
              <a:t>Environment, Mathematical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198200"/>
            <a:ext cx="2542252" cy="640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6157488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John Solie, Marvin Stone, Robert Westerman, Ivan Ortiz </a:t>
            </a:r>
            <a:r>
              <a:rPr lang="en-US" sz="2000" dirty="0" err="1" smtClean="0">
                <a:solidFill>
                  <a:schemeClr val="bg1"/>
                </a:solidFill>
              </a:rPr>
              <a:t>Monasterio</a:t>
            </a:r>
            <a:r>
              <a:rPr lang="en-US" sz="2000" dirty="0" smtClean="0">
                <a:solidFill>
                  <a:schemeClr val="bg1"/>
                </a:solidFill>
              </a:rPr>
              <a:t>, Kyle Freeman, Brian Arnall, Bill Raun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257800"/>
            <a:ext cx="552450" cy="6110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05200" y="5257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R.A. Olson</a:t>
            </a:r>
            <a:br>
              <a:rPr lang="en-US" dirty="0" smtClean="0"/>
            </a:br>
            <a:r>
              <a:rPr lang="en-US" dirty="0" smtClean="0"/>
              <a:t>Long Term Trials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5334000"/>
            <a:ext cx="476250" cy="5143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52578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Roger Bray’s</a:t>
            </a:r>
            <a:br>
              <a:rPr lang="en-US" dirty="0" smtClean="0"/>
            </a:br>
            <a:r>
              <a:rPr lang="en-US" dirty="0" smtClean="0"/>
              <a:t>Mobility Concept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5257800"/>
            <a:ext cx="1102551" cy="619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828800"/>
            <a:ext cx="853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YG</a:t>
            </a:r>
            <a:r>
              <a:rPr lang="en-US" sz="2400" dirty="0" smtClean="0"/>
              <a:t>, 60 </a:t>
            </a:r>
            <a:r>
              <a:rPr lang="en-US" sz="2400" dirty="0" err="1" smtClean="0"/>
              <a:t>bu</a:t>
            </a:r>
            <a:r>
              <a:rPr lang="en-US" sz="2400" dirty="0" smtClean="0"/>
              <a:t>/ac, </a:t>
            </a:r>
            <a:r>
              <a:rPr lang="en-US" sz="2400" b="1" u="sng" dirty="0" smtClean="0"/>
              <a:t>2 </a:t>
            </a:r>
            <a:r>
              <a:rPr lang="en-US" sz="2400" b="1" u="sng" dirty="0" err="1" smtClean="0"/>
              <a:t>lb</a:t>
            </a:r>
            <a:r>
              <a:rPr lang="en-US" sz="2400" b="1" u="sng" dirty="0" smtClean="0"/>
              <a:t> N/</a:t>
            </a:r>
            <a:r>
              <a:rPr lang="en-US" sz="2400" b="1" u="sng" dirty="0" err="1" smtClean="0"/>
              <a:t>bu</a:t>
            </a:r>
            <a:r>
              <a:rPr lang="en-US" sz="2400" b="1" u="sng" dirty="0" smtClean="0"/>
              <a:t> </a:t>
            </a:r>
            <a:r>
              <a:rPr lang="en-US" sz="2400" dirty="0" smtClean="0"/>
              <a:t>= </a:t>
            </a:r>
            <a:r>
              <a:rPr lang="en-US" sz="2400" b="1" dirty="0" smtClean="0">
                <a:solidFill>
                  <a:srgbClr val="FFFF00"/>
                </a:solidFill>
              </a:rPr>
              <a:t>120</a:t>
            </a:r>
            <a:r>
              <a:rPr lang="en-US" sz="2400" dirty="0" smtClean="0"/>
              <a:t> </a:t>
            </a:r>
            <a:r>
              <a:rPr lang="en-US" sz="2400" dirty="0" err="1" smtClean="0"/>
              <a:t>lbs</a:t>
            </a:r>
            <a:r>
              <a:rPr lang="en-US" sz="2400" dirty="0" smtClean="0"/>
              <a:t> N </a:t>
            </a:r>
            <a:r>
              <a:rPr lang="en-US" sz="2400" dirty="0" err="1" smtClean="0"/>
              <a:t>preplant</a:t>
            </a:r>
            <a:endParaRPr lang="en-US" sz="2400" dirty="0" smtClean="0"/>
          </a:p>
          <a:p>
            <a:r>
              <a:rPr lang="en-US" sz="2400" dirty="0" smtClean="0"/>
              <a:t>=60 </a:t>
            </a:r>
            <a:r>
              <a:rPr lang="en-US" sz="2400" dirty="0" err="1" smtClean="0"/>
              <a:t>bu</a:t>
            </a:r>
            <a:r>
              <a:rPr lang="en-US" sz="2400" dirty="0" smtClean="0"/>
              <a:t>/ac * 60 </a:t>
            </a:r>
            <a:r>
              <a:rPr lang="en-US" sz="2400" dirty="0" err="1" smtClean="0"/>
              <a:t>lbs</a:t>
            </a:r>
            <a:r>
              <a:rPr lang="en-US" sz="2400" dirty="0" smtClean="0"/>
              <a:t>/</a:t>
            </a:r>
            <a:r>
              <a:rPr lang="en-US" sz="2400" dirty="0" err="1" smtClean="0"/>
              <a:t>bu</a:t>
            </a:r>
            <a:r>
              <a:rPr lang="en-US" sz="2400" dirty="0" smtClean="0"/>
              <a:t> = 3600 </a:t>
            </a:r>
            <a:r>
              <a:rPr lang="en-US" sz="2400" dirty="0" err="1" smtClean="0"/>
              <a:t>lbs</a:t>
            </a:r>
            <a:r>
              <a:rPr lang="en-US" sz="2400" dirty="0" smtClean="0"/>
              <a:t>/ac</a:t>
            </a:r>
          </a:p>
          <a:p>
            <a:r>
              <a:rPr lang="en-US" sz="2400" dirty="0" smtClean="0"/>
              <a:t>Percent N in wheat grain = 2.39</a:t>
            </a:r>
          </a:p>
          <a:p>
            <a:r>
              <a:rPr lang="en-US" sz="2400" dirty="0" err="1" smtClean="0"/>
              <a:t>lbs</a:t>
            </a:r>
            <a:r>
              <a:rPr lang="en-US" sz="2400" dirty="0" smtClean="0"/>
              <a:t> of N removed in 60 </a:t>
            </a:r>
            <a:r>
              <a:rPr lang="en-US" sz="2400" dirty="0" err="1" smtClean="0"/>
              <a:t>bu</a:t>
            </a:r>
            <a:r>
              <a:rPr lang="en-US" sz="2400" dirty="0" smtClean="0"/>
              <a:t> = 3600*0.0239 = </a:t>
            </a:r>
            <a:r>
              <a:rPr lang="en-US" sz="2400" b="1" dirty="0" smtClean="0">
                <a:solidFill>
                  <a:srgbClr val="FFFF00"/>
                </a:solidFill>
              </a:rPr>
              <a:t>86</a:t>
            </a:r>
            <a:r>
              <a:rPr lang="en-US" sz="2400" dirty="0" smtClean="0"/>
              <a:t> </a:t>
            </a:r>
            <a:r>
              <a:rPr lang="en-US" sz="2400" dirty="0" err="1" smtClean="0"/>
              <a:t>lbs</a:t>
            </a:r>
            <a:r>
              <a:rPr lang="en-US" sz="2400" dirty="0" smtClean="0"/>
              <a:t> N</a:t>
            </a:r>
          </a:p>
          <a:p>
            <a:r>
              <a:rPr lang="en-US" sz="2400" dirty="0" smtClean="0"/>
              <a:t>N </a:t>
            </a:r>
            <a:r>
              <a:rPr lang="en-US" sz="2400" dirty="0"/>
              <a:t>removed in cereals coming from the soil and that deposited in rainfall (50% of the </a:t>
            </a:r>
            <a:r>
              <a:rPr lang="en-US" sz="2400" dirty="0" smtClean="0"/>
              <a:t>total, AJ</a:t>
            </a:r>
            <a:r>
              <a:rPr lang="en-US" sz="2400" dirty="0"/>
              <a:t>, </a:t>
            </a:r>
            <a:r>
              <a:rPr lang="en-US" sz="2400" dirty="0" smtClean="0"/>
              <a:t>91:357-363)</a:t>
            </a:r>
          </a:p>
          <a:p>
            <a:r>
              <a:rPr lang="en-US" sz="2400" dirty="0" smtClean="0"/>
              <a:t>86*0.5 = </a:t>
            </a:r>
            <a:r>
              <a:rPr lang="en-US" sz="2400" b="1" dirty="0" smtClean="0">
                <a:solidFill>
                  <a:srgbClr val="FFFF00"/>
                </a:solidFill>
              </a:rPr>
              <a:t>43</a:t>
            </a:r>
            <a:r>
              <a:rPr lang="en-US" sz="2400" dirty="0" smtClean="0"/>
              <a:t> </a:t>
            </a:r>
            <a:r>
              <a:rPr lang="en-US" sz="2400" dirty="0" err="1" smtClean="0"/>
              <a:t>lbs</a:t>
            </a:r>
            <a:r>
              <a:rPr lang="en-US" sz="2400" dirty="0" smtClean="0"/>
              <a:t> N coming from the fertilizer</a:t>
            </a:r>
          </a:p>
          <a:p>
            <a:r>
              <a:rPr lang="en-US" sz="2400" dirty="0" smtClean="0"/>
              <a:t>43/120 = </a:t>
            </a:r>
            <a:r>
              <a:rPr lang="en-US" sz="2400" b="1" dirty="0" smtClean="0">
                <a:solidFill>
                  <a:srgbClr val="FFFF00"/>
                </a:solidFill>
              </a:rPr>
              <a:t>0.35</a:t>
            </a:r>
            <a:r>
              <a:rPr lang="en-US" sz="2400" dirty="0" smtClean="0"/>
              <a:t> (NUE)</a:t>
            </a:r>
          </a:p>
          <a:p>
            <a:r>
              <a:rPr lang="en-US" sz="2400" dirty="0" smtClean="0"/>
              <a:t>%N * 5.7 = protein (2.39 * 5.7 = 13.6)</a:t>
            </a:r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85800" y="609600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If Yield Goals (YG) Worked 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9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0"/>
            <a:ext cx="6981825" cy="443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2286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Yield Prediction (YP0) using NDVI and days from planting to sensing where growth was possible (40F threshold).  Biomass/day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14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711744" cy="461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7620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2X Strip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N Reference Strip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N Rich Strip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1" y="2915987"/>
            <a:ext cx="5257800" cy="39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523" y="195222"/>
            <a:ext cx="4800600" cy="3334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31" y="2814530"/>
            <a:ext cx="5709138" cy="3863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2986534"/>
            <a:ext cx="1824477" cy="13158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31" y="195222"/>
            <a:ext cx="3776891" cy="24907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181" y="4034035"/>
            <a:ext cx="3403942" cy="26441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004771" y="331875"/>
            <a:ext cx="4854820" cy="461665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sz="1200" dirty="0" smtClean="0"/>
              <a:t>2005</a:t>
            </a:r>
            <a:r>
              <a:rPr lang="en-US" sz="1200" dirty="0"/>
              <a:t>. Automated calibration stamp technology for improved in-season nitrogen fertilization.  </a:t>
            </a:r>
            <a:r>
              <a:rPr lang="en-US" sz="1200" dirty="0" err="1"/>
              <a:t>Agron</a:t>
            </a:r>
            <a:r>
              <a:rPr lang="en-US" sz="1200" dirty="0"/>
              <a:t>. J. 97:338-342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12" name="Rounded Rectangle 11"/>
          <p:cNvSpPr/>
          <p:nvPr/>
        </p:nvSpPr>
        <p:spPr>
          <a:xfrm>
            <a:off x="4533754" y="3529942"/>
            <a:ext cx="4302369" cy="504092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N Calibration Stamp 2003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433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17066" cy="494490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387" y="226615"/>
            <a:ext cx="3094309" cy="2383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240" y="4033859"/>
            <a:ext cx="5166687" cy="28146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3722"/>
            <a:ext cx="3842029" cy="22647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861539" y="2801817"/>
            <a:ext cx="322138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2008</a:t>
            </a:r>
            <a:r>
              <a:rPr lang="en-US" sz="1400" dirty="0"/>
              <a:t>. Ramp calibration strip technology for determining mid-season N rates in corn and wheat. </a:t>
            </a:r>
            <a:r>
              <a:rPr lang="en-US" sz="1400" dirty="0" err="1"/>
              <a:t>Agron</a:t>
            </a:r>
            <a:r>
              <a:rPr lang="en-US" sz="1400" dirty="0"/>
              <a:t>. J. 100:1088-1093.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9819" y="5943600"/>
            <a:ext cx="4302369" cy="799761"/>
          </a:xfrm>
          <a:prstGeom prst="round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Ramp Calibration Strip, 2004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083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6515100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657600"/>
            <a:ext cx="4968671" cy="2987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5715000"/>
            <a:ext cx="365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/>
              <a:t>Raun, W.R., B. </a:t>
            </a:r>
            <a:r>
              <a:rPr lang="en-US" sz="1200" dirty="0"/>
              <a:t>Figueiredo, J. Dhillon, J.T. Bushong, R.K. Taylor, H. Zhang, A. Fornah. 2017. Can yield goals be predicted? </a:t>
            </a:r>
            <a:r>
              <a:rPr lang="en-US" sz="1200" dirty="0" err="1"/>
              <a:t>Agron</a:t>
            </a:r>
            <a:r>
              <a:rPr lang="en-US" sz="1200" dirty="0"/>
              <a:t>. J. 109(5) DOI: 10.2134/agronj2017.05.0279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8245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5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74" y="-85794"/>
            <a:ext cx="5189974" cy="6968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9144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OSU 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034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 smtClean="0">
                <a:solidFill>
                  <a:schemeClr val="tx1"/>
                </a:solidFill>
              </a:rPr>
              <a:t>33% NUE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After five years, 27 to 33% of the applied fertilizer N had been removed by the grain (</a:t>
            </a:r>
            <a:r>
              <a:rPr lang="en-US" dirty="0" smtClean="0">
                <a:solidFill>
                  <a:srgbClr val="FFFF00"/>
                </a:solidFill>
              </a:rPr>
              <a:t>Olson and Swallow,  SSSAJ, 48:583-586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Worldwide NUE for cereal production (wheat, corn, rice, barley, sorghum, oats, rye) 33% (</a:t>
            </a:r>
            <a:r>
              <a:rPr lang="en-US" dirty="0" smtClean="0">
                <a:solidFill>
                  <a:srgbClr val="FFFF00"/>
                </a:solidFill>
              </a:rPr>
              <a:t>Raun and Johnson, AJ, 91:357-363</a:t>
            </a:r>
            <a:r>
              <a:rPr lang="en-US" dirty="0" smtClean="0">
                <a:solidFill>
                  <a:schemeClr val="tx1"/>
                </a:solidFill>
              </a:rPr>
              <a:t>).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Following 109 years, estimate </a:t>
            </a:r>
            <a:r>
              <a:rPr lang="en-US" dirty="0">
                <a:solidFill>
                  <a:schemeClr val="tx1"/>
                </a:solidFill>
              </a:rPr>
              <a:t>of nitrogen use </a:t>
            </a:r>
            <a:r>
              <a:rPr lang="en-US" dirty="0" smtClean="0">
                <a:solidFill>
                  <a:schemeClr val="tx1"/>
                </a:solidFill>
              </a:rPr>
              <a:t>efficiency (NUE</a:t>
            </a:r>
            <a:r>
              <a:rPr lang="en-US" dirty="0">
                <a:solidFill>
                  <a:schemeClr val="tx1"/>
                </a:solidFill>
              </a:rPr>
              <a:t>) (N removed in the grain, minus N removed in the grain of </a:t>
            </a:r>
            <a:r>
              <a:rPr lang="en-US" dirty="0" smtClean="0">
                <a:solidFill>
                  <a:schemeClr val="tx1"/>
                </a:solidFill>
              </a:rPr>
              <a:t>the Check </a:t>
            </a:r>
            <a:r>
              <a:rPr lang="en-US" dirty="0">
                <a:solidFill>
                  <a:schemeClr val="tx1"/>
                </a:solidFill>
              </a:rPr>
              <a:t>plots, divided by the rate of N applied) was </a:t>
            </a:r>
            <a:r>
              <a:rPr lang="en-US" dirty="0" smtClean="0">
                <a:solidFill>
                  <a:schemeClr val="tx1"/>
                </a:solidFill>
              </a:rPr>
              <a:t>32.8%. (</a:t>
            </a:r>
            <a:r>
              <a:rPr lang="en-US" dirty="0" err="1" smtClean="0">
                <a:solidFill>
                  <a:schemeClr val="tx1"/>
                </a:solidFill>
              </a:rPr>
              <a:t>Magruder</a:t>
            </a:r>
            <a:r>
              <a:rPr lang="en-US" dirty="0" smtClean="0">
                <a:solidFill>
                  <a:schemeClr val="tx1"/>
                </a:solidFill>
              </a:rPr>
              <a:t> Plots)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http://www.nue.okstate.edu/N_Fertilizers/NUE_definition.html</a:t>
            </a:r>
          </a:p>
        </p:txBody>
      </p:sp>
    </p:spTree>
    <p:extLst>
      <p:ext uri="{BB962C8B-B14F-4D97-AF65-F5344CB8AC3E}">
        <p14:creationId xmlns:p14="http://schemas.microsoft.com/office/powerpoint/2010/main" val="551419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286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SBNRC</a:t>
            </a:r>
            <a:br>
              <a:rPr lang="en-US" sz="2800" b="1" dirty="0" smtClean="0"/>
            </a:br>
            <a:r>
              <a:rPr lang="en-US" sz="2800" b="1" dirty="0" smtClean="0"/>
              <a:t>on Line Since 2002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700"/>
            <a:ext cx="489218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9812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www.nue.okstate.edu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438400"/>
            <a:ext cx="2412703" cy="29169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5562600"/>
            <a:ext cx="13716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33 Options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2400"/>
            <a:ext cx="419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/>
            </a:lvl1pPr>
          </a:lstStyle>
          <a:p>
            <a:r>
              <a:rPr lang="en-US" dirty="0"/>
              <a:t>33 on-line </a:t>
            </a:r>
            <a:r>
              <a:rPr lang="en-US" dirty="0" smtClean="0"/>
              <a:t>options</a:t>
            </a:r>
            <a:br>
              <a:rPr lang="en-US" dirty="0" smtClean="0"/>
            </a:br>
            <a:r>
              <a:rPr lang="en-US" dirty="0" smtClean="0"/>
              <a:t>2002 - 2019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323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1400" y="438027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  <a:endParaRPr lang="en-U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3179" y="13097"/>
            <a:ext cx="49149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400" b="1" dirty="0">
                <a:latin typeface="Arial" charset="0"/>
              </a:rPr>
              <a:t>W</a:t>
            </a:r>
            <a:r>
              <a:rPr lang="en-US" sz="1400" b="1" cap="small" dirty="0">
                <a:latin typeface="Arial" charset="0"/>
              </a:rPr>
              <a:t>heat Fertility Experiment No.</a:t>
            </a:r>
            <a:r>
              <a:rPr lang="en-US" sz="1400" b="1" dirty="0">
                <a:latin typeface="Arial" charset="0"/>
              </a:rPr>
              <a:t>502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Arial" charset="0"/>
              </a:rPr>
              <a:t>North Central Experiment Station</a:t>
            </a:r>
            <a:br>
              <a:rPr lang="en-US" sz="1000" b="1" dirty="0">
                <a:latin typeface="Arial" charset="0"/>
              </a:rPr>
            </a:br>
            <a:r>
              <a:rPr lang="en-US" sz="1000" b="1" dirty="0">
                <a:latin typeface="Arial" charset="0"/>
              </a:rPr>
              <a:t>Established 1970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58630" y="1193007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900"/>
              <a:t>Plot size: 16’ x 60’</a:t>
            </a:r>
          </a:p>
          <a:p>
            <a:pPr eaLnBrk="1" hangingPunct="1"/>
            <a:r>
              <a:rPr lang="en-US" altLang="en-US" sz="900"/>
              <a:t>Alley: 20’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900"/>
              <a:t>Total Trial Area:        224’ x 300’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101731" y="628650"/>
          <a:ext cx="2686050" cy="3072868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89" marB="34289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89" marB="34289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6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7.*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00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14.</a:t>
                      </a: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89" marB="34289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8920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9" marB="34289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pSp>
        <p:nvGrpSpPr>
          <p:cNvPr id="2133" name="Group 1063"/>
          <p:cNvGrpSpPr>
            <a:grpSpLocks/>
          </p:cNvGrpSpPr>
          <p:nvPr/>
        </p:nvGrpSpPr>
        <p:grpSpPr bwMode="auto">
          <a:xfrm>
            <a:off x="1170662" y="1085850"/>
            <a:ext cx="873919" cy="914401"/>
            <a:chOff x="1103" y="1056"/>
            <a:chExt cx="734" cy="768"/>
          </a:xfrm>
        </p:grpSpPr>
        <p:pic>
          <p:nvPicPr>
            <p:cNvPr id="2413" name="Picture 1058" descr="dd01352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900" b="1"/>
                <a:t>S</a:t>
              </a:r>
            </a:p>
          </p:txBody>
        </p:sp>
        <p:sp>
          <p:nvSpPr>
            <p:cNvPr id="241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W</a:t>
              </a:r>
            </a:p>
          </p:txBody>
        </p:sp>
        <p:sp>
          <p:nvSpPr>
            <p:cNvPr id="241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N</a:t>
              </a:r>
            </a:p>
          </p:txBody>
        </p:sp>
        <p:sp>
          <p:nvSpPr>
            <p:cNvPr id="241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900" b="1"/>
                <a:t>E</a:t>
              </a:r>
            </a:p>
          </p:txBody>
        </p:sp>
      </p:grpSp>
      <p:sp>
        <p:nvSpPr>
          <p:cNvPr id="2134" name="Text Box 116"/>
          <p:cNvSpPr txBox="1">
            <a:spLocks noChangeArrowheads="1"/>
          </p:cNvSpPr>
          <p:nvPr/>
        </p:nvSpPr>
        <p:spPr bwMode="auto">
          <a:xfrm>
            <a:off x="158630" y="685800"/>
            <a:ext cx="120015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050">
                <a:solidFill>
                  <a:srgbClr val="000000"/>
                </a:solidFill>
                <a:latin typeface="Times New Roman" panose="02020603050405020304" pitchFamily="18" charset="0"/>
              </a:rPr>
              <a:t>Location: </a:t>
            </a:r>
            <a:r>
              <a:rPr lang="en-US" altLang="en-US" sz="1050" b="1">
                <a:solidFill>
                  <a:srgbClr val="000000"/>
                </a:solidFill>
                <a:latin typeface="Times New Roman" panose="02020603050405020304" pitchFamily="18" charset="0"/>
              </a:rPr>
              <a:t>Lahoma</a:t>
            </a:r>
          </a:p>
        </p:txBody>
      </p:sp>
      <p:graphicFrame>
        <p:nvGraphicFramePr>
          <p:cNvPr id="621" name="Table 620"/>
          <p:cNvGraphicFramePr>
            <a:graphicFrameLocks noGrp="1"/>
          </p:cNvGraphicFramePr>
          <p:nvPr>
            <p:extLst/>
          </p:nvPr>
        </p:nvGraphicFramePr>
        <p:xfrm>
          <a:off x="-69970" y="3714750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4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240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2" name="Table 621"/>
          <p:cNvGraphicFramePr>
            <a:graphicFrameLocks noGrp="1"/>
          </p:cNvGraphicFramePr>
          <p:nvPr>
            <p:extLst/>
          </p:nvPr>
        </p:nvGraphicFramePr>
        <p:xfrm>
          <a:off x="-69970" y="4457700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3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160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3" name="Table 622"/>
          <p:cNvGraphicFramePr>
            <a:graphicFrameLocks noGrp="1"/>
          </p:cNvGraphicFramePr>
          <p:nvPr>
            <p:extLst/>
          </p:nvPr>
        </p:nvGraphicFramePr>
        <p:xfrm>
          <a:off x="-69970" y="5257800"/>
          <a:ext cx="4914896" cy="754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</a:p>
                  </a:txBody>
                  <a:tcPr marL="68580" marR="34290" marT="0" marB="34319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106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2</a:t>
                      </a:r>
                      <a:endParaRPr lang="en-US" sz="800" dirty="0"/>
                    </a:p>
                  </a:txBody>
                  <a:tcPr marL="68580" marR="68580" marT="34319" marB="34319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319" marB="343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155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319" marB="34319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80</a:t>
                      </a:r>
                      <a:endParaRPr lang="en-US" sz="600" dirty="0"/>
                    </a:p>
                  </a:txBody>
                  <a:tcPr marL="68580" marR="34290" marT="34319" marB="0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19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20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21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22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23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24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25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26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27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28</a:t>
                      </a:r>
                      <a:endParaRPr lang="en-US" sz="600" i="1" dirty="0"/>
                    </a:p>
                  </a:txBody>
                  <a:tcPr marL="68580" marR="68580" marT="34319" marB="343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24" name="Table 623"/>
          <p:cNvGraphicFramePr>
            <a:graphicFrameLocks noGrp="1"/>
          </p:cNvGraphicFramePr>
          <p:nvPr>
            <p:extLst/>
          </p:nvPr>
        </p:nvGraphicFramePr>
        <p:xfrm>
          <a:off x="-69970" y="6000750"/>
          <a:ext cx="4914896" cy="914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0718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34290" marT="0" marB="34293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8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Rep 1</a:t>
                      </a:r>
                      <a:endParaRPr lang="en-US" sz="800" dirty="0"/>
                    </a:p>
                  </a:txBody>
                  <a:tcPr marL="68580" marR="68580" marT="34293" marB="34293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8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6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14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9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10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7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12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13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11</a:t>
                      </a:r>
                      <a:endParaRPr lang="en-US" sz="1200" b="1" dirty="0"/>
                    </a:p>
                  </a:txBody>
                  <a:tcPr marL="68580" marR="68580" marT="34293" marB="342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600" dirty="0"/>
                    </a:p>
                  </a:txBody>
                  <a:tcPr marL="68580" marR="0" marT="34293" marB="34293" anchor="b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5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6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7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8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9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10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11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12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13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/>
                        <a:t>14</a:t>
                      </a:r>
                      <a:endParaRPr lang="en-US" sz="600" i="1" dirty="0"/>
                    </a:p>
                  </a:txBody>
                  <a:tcPr marL="68580" marR="68580" marT="34293" marB="3429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6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marL="68580" marR="68580" marT="34293" marB="3429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68580" marR="0" marT="34293" marB="34293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32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48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64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80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96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112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128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144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160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176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192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208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600" i="1" dirty="0" smtClean="0"/>
                        <a:t>224</a:t>
                      </a:r>
                      <a:endParaRPr lang="en-US" sz="600" i="1" dirty="0"/>
                    </a:p>
                  </a:txBody>
                  <a:tcPr marL="68580" marR="0" marT="34293" marB="34293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411" name="Text Box 932"/>
          <p:cNvSpPr txBox="1">
            <a:spLocks noChangeArrowheads="1"/>
          </p:cNvSpPr>
          <p:nvPr/>
        </p:nvSpPr>
        <p:spPr bwMode="auto">
          <a:xfrm>
            <a:off x="158630" y="3200400"/>
            <a:ext cx="194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 u="sng"/>
              <a:t>1</a:t>
            </a:r>
            <a:r>
              <a:rPr lang="en-US" altLang="en-US" sz="600"/>
              <a:t>, </a:t>
            </a:r>
            <a:r>
              <a:rPr lang="en-US" altLang="en-US" sz="600" u="sng"/>
              <a:t>2</a:t>
            </a:r>
            <a:r>
              <a:rPr lang="en-US" altLang="en-US" sz="600"/>
              <a:t> – Harvest Sequence Number</a:t>
            </a:r>
            <a:endParaRPr lang="en-US" altLang="en-US" sz="600" u="sng"/>
          </a:p>
          <a:p>
            <a:pPr eaLnBrk="1" hangingPunct="1"/>
            <a:r>
              <a:rPr lang="en-US" altLang="en-US" sz="1200" b="1"/>
              <a:t>1, 2 – Treatment Number</a:t>
            </a:r>
          </a:p>
          <a:p>
            <a:pPr eaLnBrk="1" hangingPunct="1"/>
            <a:r>
              <a:rPr lang="en-US" altLang="en-US" sz="600" i="1"/>
              <a:t>1 , 2 – Soil Sample Sequence Number</a:t>
            </a:r>
          </a:p>
        </p:txBody>
      </p:sp>
      <p:sp>
        <p:nvSpPr>
          <p:cNvPr id="2412" name="Text Box 932"/>
          <p:cNvSpPr txBox="1">
            <a:spLocks noChangeArrowheads="1"/>
          </p:cNvSpPr>
          <p:nvPr/>
        </p:nvSpPr>
        <p:spPr bwMode="auto">
          <a:xfrm>
            <a:off x="158630" y="2228850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altLang="en-US" sz="6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46" y="3200400"/>
            <a:ext cx="6432555" cy="36183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57011" y="628650"/>
            <a:ext cx="359744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Grant silt loam (fine-silty, mixed, </a:t>
            </a:r>
            <a:r>
              <a:rPr lang="en-US" sz="1400" dirty="0" err="1" smtClean="0"/>
              <a:t>superactive</a:t>
            </a:r>
            <a:r>
              <a:rPr lang="en-US" sz="1400" dirty="0" smtClean="0"/>
              <a:t>, thermic, </a:t>
            </a:r>
            <a:r>
              <a:rPr lang="en-US" sz="1400" dirty="0" err="1" smtClean="0"/>
              <a:t>Udic</a:t>
            </a:r>
            <a:r>
              <a:rPr lang="en-US" sz="1400" dirty="0" smtClean="0"/>
              <a:t> </a:t>
            </a:r>
            <a:r>
              <a:rPr lang="en-US" sz="1400" dirty="0" err="1" smtClean="0"/>
              <a:t>Argiustoll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078" y="1316832"/>
            <a:ext cx="1476375" cy="14763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79455" y="5995254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1970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9733" y="5910098"/>
            <a:ext cx="919722" cy="621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1295400"/>
            <a:ext cx="1036410" cy="1487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1295400"/>
            <a:ext cx="1058202" cy="15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4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26700">
              <a:schemeClr val="bg1"/>
            </a:gs>
            <a:gs pos="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607"/>
            <a:ext cx="9144000" cy="59947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5410200"/>
            <a:ext cx="1143000" cy="7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7924800" cy="5104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5365924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</a:t>
            </a:r>
            <a:r>
              <a:rPr lang="en-US" dirty="0"/>
              <a:t>of NDVI versus winter wheat grain yield, for readings collected over the season where the number of days from planting to sensing (GDD&gt;0) ranged from 48 to 143.  GDD computed as (</a:t>
            </a:r>
            <a:r>
              <a:rPr lang="en-US" dirty="0" err="1"/>
              <a:t>Tmin+Tmax</a:t>
            </a:r>
            <a:r>
              <a:rPr lang="en-US" dirty="0"/>
              <a:t>)/2 – 4.4°C, Experiment 502, </a:t>
            </a:r>
            <a:r>
              <a:rPr lang="en-US" dirty="0" err="1"/>
              <a:t>Lahoma</a:t>
            </a:r>
            <a:r>
              <a:rPr lang="en-US" dirty="0"/>
              <a:t>, OK, 2016 and 2017.  </a:t>
            </a:r>
            <a:r>
              <a:rPr lang="en-US" dirty="0" smtClean="0"/>
              <a:t>dots, not </a:t>
            </a:r>
            <a:r>
              <a:rPr lang="en-US" dirty="0"/>
              <a:t>used for 2018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95400" y="361335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Kyle Freeman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Jeremiah Mullock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Bruno Figueiredo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err="1" smtClean="0">
                <a:solidFill>
                  <a:schemeClr val="bg1"/>
                </a:solidFill>
              </a:rPr>
              <a:t>Jagmandeep</a:t>
            </a:r>
            <a:r>
              <a:rPr lang="en-US" sz="1600" dirty="0" smtClean="0">
                <a:solidFill>
                  <a:schemeClr val="bg1"/>
                </a:solidFill>
              </a:rPr>
              <a:t> Dhillon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Melissa Golden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9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"/>
            <a:ext cx="7571685" cy="4876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51816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Correlation </a:t>
            </a:r>
            <a:r>
              <a:rPr lang="en-US" dirty="0"/>
              <a:t>of NDVI versus winter wheat grain yield, for readings collected over the season where the number of days from planting to sensing (GDD&gt;0) ranged from 64 to 149.  GDD computed as (</a:t>
            </a:r>
            <a:r>
              <a:rPr lang="en-US" dirty="0" err="1"/>
              <a:t>Tmin+Tmax</a:t>
            </a:r>
            <a:r>
              <a:rPr lang="en-US" dirty="0"/>
              <a:t>)/2 – 4.4°C, Experiment 222, Stillwater, OK, 2016 and 2017. </a:t>
            </a:r>
            <a:r>
              <a:rPr lang="en-US" dirty="0" smtClean="0"/>
              <a:t>dots not </a:t>
            </a:r>
            <a:r>
              <a:rPr lang="en-US" dirty="0"/>
              <a:t>used for </a:t>
            </a:r>
            <a:r>
              <a:rPr lang="en-US" dirty="0" smtClean="0"/>
              <a:t>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2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3767670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Averaged over three years and two sites, the optimum GDD&gt;0 needed to accurately predict yield potential was between </a:t>
            </a:r>
            <a:r>
              <a:rPr lang="en-US" sz="1800" b="1" dirty="0">
                <a:solidFill>
                  <a:srgbClr val="FFFF00"/>
                </a:solidFill>
              </a:rPr>
              <a:t>97 and 112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endParaRPr lang="en-US" sz="1800" dirty="0" smtClean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Using </a:t>
            </a:r>
            <a:r>
              <a:rPr lang="en-US" sz="1800" dirty="0">
                <a:solidFill>
                  <a:schemeClr val="tx1"/>
                </a:solidFill>
              </a:rPr>
              <a:t>GDD&gt;0 as a numeric metric to delineate the best time/date to collect NDVI readings can then be used to prescribe mid-season fertilizer rates using established algorithms. 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Having </a:t>
            </a:r>
            <a:r>
              <a:rPr lang="en-US" sz="1800" dirty="0">
                <a:solidFill>
                  <a:schemeClr val="tx1"/>
                </a:solidFill>
              </a:rPr>
              <a:t>numeric limits that surround in-season, GDD&gt;0 data, is of value, and that would </a:t>
            </a:r>
            <a:r>
              <a:rPr lang="en-US" sz="1800" b="1" dirty="0">
                <a:solidFill>
                  <a:srgbClr val="FFFF00"/>
                </a:solidFill>
              </a:rPr>
              <a:t>eliminate the use of highly subjective morphological scales</a:t>
            </a:r>
            <a:r>
              <a:rPr lang="en-US" sz="1800" dirty="0">
                <a:solidFill>
                  <a:schemeClr val="tx1"/>
                </a:solidFill>
              </a:rPr>
              <a:t>. Critical GDD&gt;0 values from the Oklahoma </a:t>
            </a:r>
            <a:r>
              <a:rPr lang="en-US" sz="1800" dirty="0" err="1">
                <a:solidFill>
                  <a:schemeClr val="tx1"/>
                </a:solidFill>
              </a:rPr>
              <a:t>Mesonet</a:t>
            </a:r>
            <a:r>
              <a:rPr lang="en-US" sz="1800" dirty="0">
                <a:solidFill>
                  <a:schemeClr val="tx1"/>
                </a:solidFill>
              </a:rPr>
              <a:t> can then be accessed on a day-to-day, by-location basis for in-season producer use</a:t>
            </a:r>
            <a:r>
              <a:rPr lang="en-US" sz="1800" dirty="0" smtClean="0">
                <a:solidFill>
                  <a:schemeClr val="tx1"/>
                </a:solidFill>
              </a:rPr>
              <a:t>.</a:t>
            </a:r>
          </a:p>
          <a:p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Optimum N rate is becoming more and more variable/random with time</a:t>
            </a:r>
            <a:r>
              <a:rPr lang="en-US" sz="1800" dirty="0">
                <a:solidFill>
                  <a:schemeClr val="tx1"/>
                </a:solidFill>
              </a:rPr>
              <a:t>  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42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762000"/>
            <a:ext cx="7267575" cy="46027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1200" y="304800"/>
            <a:ext cx="601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Extreme Variability in Optimum N Rates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5562600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Dhital, S., and W. R. Raun. 2016. Variability in Optimum Nitrogen Rates for Maize. </a:t>
            </a:r>
            <a:r>
              <a:rPr lang="en-US" dirty="0" err="1"/>
              <a:t>Agron</a:t>
            </a:r>
            <a:r>
              <a:rPr lang="en-US" dirty="0"/>
              <a:t>. J. 108:2165-2173. doi:10.2134/agronj2016.03.0139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762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Experiment 502</a:t>
            </a:r>
            <a:br>
              <a:rPr lang="en-US" b="1" dirty="0" smtClean="0"/>
            </a:br>
            <a:r>
              <a:rPr lang="en-US" b="1" dirty="0" err="1" smtClean="0"/>
              <a:t>Lahoma</a:t>
            </a:r>
            <a:r>
              <a:rPr lang="en-US" b="1" dirty="0" smtClean="0"/>
              <a:t>, OK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"/>
            <a:ext cx="103822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92" y="2133600"/>
            <a:ext cx="887506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5200" y="762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Experiment 502</a:t>
            </a:r>
            <a:br>
              <a:rPr lang="en-US" b="1" dirty="0" smtClean="0"/>
            </a:br>
            <a:r>
              <a:rPr lang="en-US" b="1" dirty="0" err="1" smtClean="0"/>
              <a:t>Lahoma</a:t>
            </a:r>
            <a:r>
              <a:rPr lang="en-US" b="1" dirty="0" smtClean="0"/>
              <a:t>, OK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52400"/>
            <a:ext cx="103822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828800"/>
            <a:ext cx="8875060" cy="3429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152400"/>
            <a:ext cx="5334000" cy="659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71451"/>
            <a:ext cx="7772400" cy="1143000"/>
          </a:xfrm>
        </p:spPr>
        <p:txBody>
          <a:bodyPr>
            <a:normAutofit/>
          </a:bodyPr>
          <a:lstStyle/>
          <a:p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Independence of Yield potential and Nitrogen response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1450"/>
            <a:ext cx="4724400" cy="284120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6" y="3657601"/>
            <a:ext cx="4773017" cy="286381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95701" y="2117619"/>
            <a:ext cx="2667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Iowa</a:t>
            </a:r>
            <a:br>
              <a:rPr lang="en-US" sz="2000" dirty="0"/>
            </a:br>
            <a:r>
              <a:rPr lang="en-US" sz="2000" dirty="0"/>
              <a:t>Nebraska</a:t>
            </a:r>
            <a:br>
              <a:rPr lang="en-US" sz="2000" dirty="0"/>
            </a:br>
            <a:r>
              <a:rPr lang="en-US" sz="2000" dirty="0"/>
              <a:t>Wisconsin</a:t>
            </a:r>
            <a:br>
              <a:rPr lang="en-US" sz="2000" dirty="0"/>
            </a:br>
            <a:r>
              <a:rPr lang="en-US" sz="2000" dirty="0"/>
              <a:t>Oklahoma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86631" y="4642410"/>
            <a:ext cx="3878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/>
              <a:t>2013</a:t>
            </a:r>
            <a:r>
              <a:rPr lang="en-US" sz="1400" dirty="0"/>
              <a:t>. Relationship between grain crop yield potential and nitrogen response.  </a:t>
            </a:r>
            <a:r>
              <a:rPr lang="en-US" sz="1400" dirty="0" err="1"/>
              <a:t>Agron</a:t>
            </a:r>
            <a:r>
              <a:rPr lang="en-US" sz="1400" dirty="0"/>
              <a:t>. J. 105:1335–1344.</a:t>
            </a:r>
          </a:p>
          <a:p>
            <a:pPr lvl="0"/>
            <a:endParaRPr lang="en-US" sz="1400" dirty="0"/>
          </a:p>
          <a:p>
            <a:r>
              <a:rPr lang="en-US" sz="1400" dirty="0" smtClean="0"/>
              <a:t>Independence </a:t>
            </a:r>
            <a:r>
              <a:rPr lang="en-US" sz="1400" dirty="0"/>
              <a:t>of yield potential and crop nitrogen response.  Precision Agric. 12:508-518.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0318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15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Second </a:t>
            </a:r>
            <a:r>
              <a:rPr lang="en-US" sz="1900" dirty="0">
                <a:solidFill>
                  <a:schemeClr val="tx1"/>
                </a:solidFill>
              </a:rPr>
              <a:t>law of thermodynamics states that entropy or randomness in a given system will increase with </a:t>
            </a:r>
            <a:r>
              <a:rPr lang="en-US" sz="1900" dirty="0" smtClean="0">
                <a:solidFill>
                  <a:schemeClr val="tx1"/>
                </a:solidFill>
              </a:rPr>
              <a:t>time</a:t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dirty="0" smtClean="0">
                <a:solidFill>
                  <a:schemeClr val="tx1"/>
                </a:solidFill>
              </a:rPr>
              <a:t>More </a:t>
            </a:r>
            <a:r>
              <a:rPr lang="en-US" sz="1900" dirty="0">
                <a:solidFill>
                  <a:schemeClr val="tx1"/>
                </a:solidFill>
              </a:rPr>
              <a:t>and more biological processes have been found to be </a:t>
            </a:r>
            <a:r>
              <a:rPr lang="en-US" sz="1900" dirty="0" smtClean="0">
                <a:solidFill>
                  <a:schemeClr val="tx1"/>
                </a:solidFill>
              </a:rPr>
              <a:t>independent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Independence </a:t>
            </a:r>
            <a:r>
              <a:rPr lang="en-US" sz="1900" dirty="0">
                <a:solidFill>
                  <a:schemeClr val="tx1"/>
                </a:solidFill>
              </a:rPr>
              <a:t>of yield potential (YP0) and nitrogen (N) </a:t>
            </a:r>
            <a:r>
              <a:rPr lang="en-US" sz="1900" dirty="0" smtClean="0">
                <a:solidFill>
                  <a:schemeClr val="tx1"/>
                </a:solidFill>
              </a:rPr>
              <a:t>response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Each </a:t>
            </a:r>
            <a:r>
              <a:rPr lang="en-US" sz="1900" dirty="0">
                <a:solidFill>
                  <a:schemeClr val="tx1"/>
                </a:solidFill>
              </a:rPr>
              <a:t>year, residual N in the soil following crop harvest is </a:t>
            </a:r>
            <a:r>
              <a:rPr lang="en-US" sz="1900" dirty="0" smtClean="0">
                <a:solidFill>
                  <a:schemeClr val="tx1"/>
                </a:solidFill>
              </a:rPr>
              <a:t>different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Yield </a:t>
            </a:r>
            <a:r>
              <a:rPr lang="en-US" sz="1900" dirty="0">
                <a:solidFill>
                  <a:schemeClr val="tx1"/>
                </a:solidFill>
              </a:rPr>
              <a:t>levels change radically from year to </a:t>
            </a:r>
            <a:r>
              <a:rPr lang="en-US" sz="1900" dirty="0" smtClean="0">
                <a:solidFill>
                  <a:schemeClr val="tx1"/>
                </a:solidFill>
              </a:rPr>
              <a:t>year (unpredictable/random environment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Contribution </a:t>
            </a:r>
            <a:r>
              <a:rPr lang="en-US" sz="1900" dirty="0">
                <a:solidFill>
                  <a:schemeClr val="tx1"/>
                </a:solidFill>
              </a:rPr>
              <a:t>of residual soil N for next years’ growing crop randomly influences N response or the response index (RI</a:t>
            </a:r>
            <a:r>
              <a:rPr lang="en-US" sz="1900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Biological </a:t>
            </a:r>
            <a:r>
              <a:rPr lang="en-US" sz="1900" dirty="0">
                <a:solidFill>
                  <a:schemeClr val="tx1"/>
                </a:solidFill>
              </a:rPr>
              <a:t>systems are expected to become increasingly random with </a:t>
            </a:r>
            <a:r>
              <a:rPr lang="en-US" sz="1900" dirty="0" smtClean="0">
                <a:solidFill>
                  <a:schemeClr val="tx1"/>
                </a:solidFill>
              </a:rPr>
              <a:t>time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chemeClr val="tx1"/>
                </a:solidFill>
              </a:rPr>
              <a:t>Range </a:t>
            </a:r>
            <a:r>
              <a:rPr lang="en-US" sz="1900" dirty="0">
                <a:solidFill>
                  <a:schemeClr val="tx1"/>
                </a:solidFill>
              </a:rPr>
              <a:t>of different biological parameters will influence YP0 and RI in an unrelated </a:t>
            </a:r>
            <a:r>
              <a:rPr lang="en-US" sz="1900" dirty="0" smtClean="0">
                <a:solidFill>
                  <a:schemeClr val="tx1"/>
                </a:solidFill>
              </a:rPr>
              <a:t>manner</a:t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dirty="0" smtClean="0">
                <a:solidFill>
                  <a:schemeClr val="tx1"/>
                </a:solidFill>
              </a:rPr>
              <a:t/>
            </a:r>
            <a:br>
              <a:rPr lang="en-US" sz="1900" dirty="0" smtClean="0">
                <a:solidFill>
                  <a:schemeClr val="tx1"/>
                </a:solidFill>
              </a:rPr>
            </a:br>
            <a:r>
              <a:rPr lang="en-US" sz="1900" dirty="0" smtClean="0">
                <a:solidFill>
                  <a:schemeClr val="tx1"/>
                </a:solidFill>
              </a:rPr>
              <a:t>Unpredictable </a:t>
            </a:r>
            <a:r>
              <a:rPr lang="en-US" sz="1900" dirty="0">
                <a:solidFill>
                  <a:schemeClr val="tx1"/>
                </a:solidFill>
              </a:rPr>
              <a:t>nature that environment has on N demand, and the unpredictable nature that environment has on final grain yield, dictate the need for </a:t>
            </a:r>
            <a:r>
              <a:rPr lang="en-US" sz="1900" b="1" u="sng" dirty="0">
                <a:solidFill>
                  <a:srgbClr val="FFFF00"/>
                </a:solidFill>
              </a:rPr>
              <a:t>independent estimation </a:t>
            </a:r>
            <a:r>
              <a:rPr lang="en-US" sz="1900" dirty="0">
                <a:solidFill>
                  <a:schemeClr val="tx1"/>
                </a:solidFill>
              </a:rPr>
              <a:t>of multiple random variables that will be used in mid-season biological algorithms of the </a:t>
            </a:r>
            <a:r>
              <a:rPr lang="en-US" sz="1900" dirty="0" smtClean="0">
                <a:solidFill>
                  <a:schemeClr val="tx1"/>
                </a:solidFill>
              </a:rPr>
              <a:t>future</a:t>
            </a:r>
            <a:endParaRPr lang="en-US" sz="19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547802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econd law of thermodynam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562"/>
            <a:ext cx="8909893" cy="501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67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100000">
              <a:schemeClr val="tx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14400"/>
            <a:ext cx="8894525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304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Refereed Journal Publications coming from Experiment 502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753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ue.okstate.edu/Nitrogen_Cycle/n_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" y="0"/>
            <a:ext cx="91393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3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800600"/>
            <a:ext cx="8839200" cy="1524000"/>
          </a:xfrm>
        </p:spPr>
        <p:txBody>
          <a:bodyPr>
            <a:noAutofit/>
          </a:bodyPr>
          <a:lstStyle/>
          <a:p>
            <a:r>
              <a:rPr lang="en-US" sz="1600" cap="none" dirty="0" smtClean="0"/>
              <a:t>Cumulative </a:t>
            </a:r>
            <a:r>
              <a:rPr lang="en-US" sz="1600" cap="none" dirty="0"/>
              <a:t>rainfall from the months of </a:t>
            </a:r>
            <a:r>
              <a:rPr lang="en-US" sz="1600" cap="none" dirty="0" smtClean="0"/>
              <a:t>September, December, and April</a:t>
            </a:r>
            <a:r>
              <a:rPr lang="en-US" sz="1600" cap="none" dirty="0"/>
              <a:t> </a:t>
            </a:r>
            <a:r>
              <a:rPr lang="en-US" sz="1600" cap="none" dirty="0" smtClean="0"/>
              <a:t>used to improve mid-season yield prediction</a:t>
            </a: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 smtClean="0"/>
              <a:t/>
            </a:r>
            <a:br>
              <a:rPr lang="en-US" sz="1600" cap="none" dirty="0" smtClean="0"/>
            </a:br>
            <a:r>
              <a:rPr lang="en-US" sz="1600" cap="none" dirty="0" smtClean="0"/>
              <a:t>Yield prediction should improve using an additive model (NDVI, GDD, rain) mid-season, within the same months.  </a:t>
            </a:r>
            <a:r>
              <a:rPr lang="en-US" sz="1600" b="1" cap="none" dirty="0" smtClean="0">
                <a:solidFill>
                  <a:srgbClr val="FFFF00"/>
                </a:solidFill>
              </a:rPr>
              <a:t>OSU will be </a:t>
            </a:r>
            <a:r>
              <a:rPr lang="en-US" sz="1600" b="1" cap="none" dirty="0">
                <a:solidFill>
                  <a:srgbClr val="FFFF00"/>
                </a:solidFill>
              </a:rPr>
              <a:t>the first to </a:t>
            </a:r>
            <a:r>
              <a:rPr lang="en-US" sz="1600" b="1" cap="none" dirty="0" smtClean="0">
                <a:solidFill>
                  <a:srgbClr val="FFFF00"/>
                </a:solidFill>
              </a:rPr>
              <a:t>encumber all three </a:t>
            </a:r>
            <a:r>
              <a:rPr lang="en-US" sz="1600" cap="none" dirty="0" smtClean="0"/>
              <a:t>(Great plains </a:t>
            </a:r>
            <a:r>
              <a:rPr lang="en-US" sz="1600" cap="none" dirty="0"/>
              <a:t>states have never embraced ‘yield prediction’)</a:t>
            </a:r>
            <a:br>
              <a:rPr lang="en-US" sz="1600" cap="none" dirty="0"/>
            </a:br>
            <a:r>
              <a:rPr lang="en-US" sz="1600" cap="none" dirty="0"/>
              <a:t/>
            </a:r>
            <a:br>
              <a:rPr lang="en-US" sz="1600" cap="none" dirty="0"/>
            </a:br>
            <a:r>
              <a:rPr lang="en-US" sz="1600" cap="none" dirty="0" smtClean="0"/>
              <a:t>Sum </a:t>
            </a:r>
            <a:r>
              <a:rPr lang="en-US" sz="1600" cap="none" dirty="0"/>
              <a:t>of rainfall </a:t>
            </a:r>
            <a:r>
              <a:rPr lang="en-US" sz="1600" cap="none" dirty="0" smtClean="0"/>
              <a:t>determined </a:t>
            </a:r>
            <a:r>
              <a:rPr lang="en-US" sz="1600" cap="none" dirty="0"/>
              <a:t>once a critical GDD had been achieved (97 to 112 GDD&gt;0) (Dhillon et al., 2020), </a:t>
            </a:r>
            <a:r>
              <a:rPr lang="en-US" sz="1600" cap="none" dirty="0" smtClean="0"/>
              <a:t>in </a:t>
            </a:r>
            <a:r>
              <a:rPr lang="en-US" sz="1600" cap="none" dirty="0"/>
              <a:t>addition to the mid-season NDVI reading </a:t>
            </a:r>
            <a:r>
              <a:rPr lang="en-US" sz="1600" cap="none" dirty="0" smtClean="0"/>
              <a:t>will </a:t>
            </a:r>
            <a:r>
              <a:rPr lang="en-US" sz="1600" cap="none" dirty="0"/>
              <a:t>be useful to better predict yield </a:t>
            </a:r>
            <a:r>
              <a:rPr lang="en-US" sz="1600" cap="none" dirty="0" smtClean="0"/>
              <a:t>potential</a:t>
            </a:r>
            <a:r>
              <a:rPr lang="en-US" sz="1600" cap="none" dirty="0"/>
              <a:t/>
            </a:r>
            <a:br>
              <a:rPr lang="en-US" sz="1600" cap="none" dirty="0"/>
            </a:br>
            <a:endParaRPr lang="en-US" sz="1600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5787957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2200" y="1981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Moving Forward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983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6000">
              <a:schemeClr val="bg1"/>
            </a:gs>
            <a:gs pos="100000">
              <a:schemeClr val="accent1">
                <a:lumMod val="75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3767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This manuscript aims to show how the information within ‘environment’ can be </a:t>
            </a:r>
            <a:r>
              <a:rPr lang="en-US" u="sng" dirty="0">
                <a:solidFill>
                  <a:srgbClr val="FFFF00"/>
                </a:solidFill>
              </a:rPr>
              <a:t>quantified</a:t>
            </a:r>
            <a:r>
              <a:rPr lang="en-US" u="sng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 Furthermore, to use salient examples that partition different environments into recognizable and reproducible groups. 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mathematical metric for </a:t>
            </a:r>
            <a:r>
              <a:rPr lang="en-US" u="sng" dirty="0">
                <a:solidFill>
                  <a:srgbClr val="FFFF00"/>
                </a:solidFill>
              </a:rPr>
              <a:t>environment</a:t>
            </a:r>
            <a:r>
              <a:rPr lang="en-US" dirty="0">
                <a:solidFill>
                  <a:schemeClr val="tx1"/>
                </a:solidFill>
              </a:rPr>
              <a:t> is needed if climatological characterization is to be tied to a better understanding of the variability in the dependent variable (e.g., grain yield) from year to year and location to location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334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Mathematical Metric that defines Environment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0488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39414" y="445478"/>
            <a:ext cx="2638095" cy="190196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240119" y="468924"/>
            <a:ext cx="2642616" cy="1901952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20876" y="457200"/>
            <a:ext cx="2642616" cy="1901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2514600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YP0 </a:t>
            </a:r>
            <a:r>
              <a:rPr lang="en-US" sz="2200" dirty="0" smtClean="0"/>
              <a:t>(yield potential)</a:t>
            </a:r>
          </a:p>
          <a:p>
            <a:r>
              <a:rPr lang="en-US" sz="2200" dirty="0" smtClean="0"/>
              <a:t>  </a:t>
            </a:r>
            <a:r>
              <a:rPr lang="en-US" sz="2200" b="1" dirty="0" smtClean="0"/>
              <a:t>GDD</a:t>
            </a:r>
            <a:r>
              <a:rPr lang="en-US" sz="2200" dirty="0" smtClean="0"/>
              <a:t> (growing degree days)</a:t>
            </a:r>
          </a:p>
          <a:p>
            <a:r>
              <a:rPr lang="en-US" sz="2200" b="1" dirty="0" smtClean="0"/>
              <a:t>RI</a:t>
            </a:r>
            <a:r>
              <a:rPr lang="en-US" sz="2200" dirty="0" smtClean="0"/>
              <a:t> (response index, N Rich Strip)</a:t>
            </a:r>
          </a:p>
          <a:p>
            <a:r>
              <a:rPr lang="en-US" sz="2200" b="1" dirty="0" smtClean="0"/>
              <a:t>YPN</a:t>
            </a:r>
            <a:r>
              <a:rPr lang="en-US" sz="2200" dirty="0" smtClean="0"/>
              <a:t> (yield possible with added N)</a:t>
            </a:r>
          </a:p>
          <a:p>
            <a:r>
              <a:rPr lang="en-US" sz="2200" b="1" dirty="0" smtClean="0"/>
              <a:t>N rate </a:t>
            </a:r>
            <a:r>
              <a:rPr lang="en-US" sz="2200" dirty="0" smtClean="0"/>
              <a:t>(N uptake YPN- N uptake YP0)/efficiency factor</a:t>
            </a:r>
          </a:p>
          <a:p>
            <a:r>
              <a:rPr lang="en-US" sz="2200" b="1" dirty="0" smtClean="0"/>
              <a:t>Independence of YP0 and RI </a:t>
            </a:r>
            <a:r>
              <a:rPr lang="en-US" sz="2200" dirty="0" smtClean="0"/>
              <a:t>(need independent estimates)</a:t>
            </a:r>
          </a:p>
          <a:p>
            <a:r>
              <a:rPr lang="en-US" sz="2200" b="1" dirty="0" smtClean="0"/>
              <a:t>Variability in N rates </a:t>
            </a:r>
            <a:r>
              <a:rPr lang="en-US" sz="2200" dirty="0" smtClean="0"/>
              <a:t>over time/location</a:t>
            </a:r>
          </a:p>
          <a:p>
            <a:r>
              <a:rPr lang="en-US" sz="2200" dirty="0" smtClean="0"/>
              <a:t>Increased </a:t>
            </a:r>
            <a:r>
              <a:rPr lang="en-US" sz="2200" b="1" dirty="0"/>
              <a:t>R</a:t>
            </a:r>
            <a:r>
              <a:rPr lang="en-US" sz="2200" b="1" dirty="0" smtClean="0"/>
              <a:t>andomness</a:t>
            </a:r>
            <a:r>
              <a:rPr lang="en-US" sz="2200" dirty="0" smtClean="0"/>
              <a:t> with time</a:t>
            </a:r>
          </a:p>
          <a:p>
            <a:r>
              <a:rPr lang="en-US" sz="2200" b="1" dirty="0" smtClean="0"/>
              <a:t>Soil Moisture </a:t>
            </a:r>
            <a:r>
              <a:rPr lang="en-US" sz="2200" dirty="0" smtClean="0"/>
              <a:t>at the time of NDVI sensing</a:t>
            </a:r>
          </a:p>
          <a:p>
            <a:r>
              <a:rPr lang="en-US" sz="2200" dirty="0" smtClean="0"/>
              <a:t>Inclusion of mathematical </a:t>
            </a:r>
            <a:r>
              <a:rPr lang="en-US" sz="2200" b="1" dirty="0" smtClean="0"/>
              <a:t>Metric for environment 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876800"/>
            <a:ext cx="2609850" cy="6000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43000" y="6400800"/>
            <a:ext cx="7162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“avoiding the pursuit of academic butterflies”  Dr. N.E. Borlaug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15200" cy="954107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sz="2800" b="1" cap="none" dirty="0">
                <a:latin typeface="+mn-lt"/>
                <a:ea typeface="+mn-ea"/>
                <a:cs typeface="+mn-cs"/>
              </a:rPr>
              <a:t>Sense and Fertilize by-plant</a:t>
            </a:r>
            <a:br>
              <a:rPr lang="en-US" sz="2800" b="1" cap="none" dirty="0">
                <a:latin typeface="+mn-lt"/>
                <a:ea typeface="+mn-ea"/>
                <a:cs typeface="+mn-cs"/>
              </a:rPr>
            </a:br>
            <a:r>
              <a:rPr lang="en-US" sz="2800" b="1" cap="none" dirty="0">
                <a:latin typeface="+mn-lt"/>
                <a:ea typeface="+mn-ea"/>
                <a:cs typeface="+mn-cs"/>
              </a:rPr>
              <a:t>2006</a:t>
            </a:r>
          </a:p>
        </p:txBody>
      </p:sp>
      <p:pic>
        <p:nvPicPr>
          <p:cNvPr id="4" name="Content Placeholder 3" descr="a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99" y="1361552"/>
            <a:ext cx="8904347" cy="5039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60960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Pictures\Irrigation\100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0"/>
            <a:ext cx="4484688" cy="6726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6019800"/>
            <a:ext cx="809625" cy="536313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486400"/>
            <a:ext cx="7437765" cy="11766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381000"/>
            <a:ext cx="8674124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4648200"/>
            <a:ext cx="809625" cy="536313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419600"/>
            <a:ext cx="2914650" cy="194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486400"/>
            <a:ext cx="289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John Solie, 1946-2019</a:t>
            </a:r>
          </a:p>
          <a:p>
            <a:r>
              <a:rPr lang="en-US" dirty="0" smtClean="0"/>
              <a:t>Marvin Stone, 1950-2015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13955"/>
            <a:ext cx="8153400" cy="830997"/>
          </a:xfrm>
          <a:noFill/>
          <a:effectLst/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914400"/>
            <a:r>
              <a:rPr lang="en-US" sz="2400" cap="none" dirty="0">
                <a:latin typeface="+mn-lt"/>
                <a:ea typeface="+mn-ea"/>
                <a:cs typeface="+mn-cs"/>
              </a:rPr>
              <a:t>GreenSeeker sensing technology endorsed by Dr. Norman E. </a:t>
            </a:r>
            <a:r>
              <a:rPr lang="en-US" sz="2400" cap="none" dirty="0" smtClean="0">
                <a:latin typeface="+mn-lt"/>
                <a:ea typeface="+mn-ea"/>
                <a:cs typeface="+mn-cs"/>
              </a:rPr>
              <a:t>Borlaug, April 16, 2007</a:t>
            </a:r>
            <a:endParaRPr lang="en-US" sz="2400" cap="none" dirty="0"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 descr="ap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1676400" y="1219200"/>
            <a:ext cx="7315199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3/25/1914</a:t>
            </a:r>
            <a:br>
              <a:rPr lang="en-US" dirty="0" smtClean="0"/>
            </a:br>
            <a:r>
              <a:rPr lang="en-US" dirty="0" smtClean="0"/>
              <a:t>9/12/2009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962400"/>
            <a:ext cx="1638300" cy="1866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3622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SBNRC 2010</a:t>
            </a:r>
            <a:br>
              <a:rPr lang="en-US" b="1" dirty="0" smtClean="0"/>
            </a:br>
            <a:r>
              <a:rPr lang="en-US" b="1" dirty="0" smtClean="0"/>
              <a:t>GA Phone App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609600"/>
            <a:ext cx="5429250" cy="56102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497763" cy="11430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Seed Orientation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r>
              <a:rPr lang="en-US" sz="4000" dirty="0" smtClean="0">
                <a:solidFill>
                  <a:schemeClr val="tx1"/>
                </a:solidFill>
                <a:effectLst/>
              </a:rPr>
              <a:t>Sensor Restriction</a:t>
            </a:r>
          </a:p>
        </p:txBody>
      </p:sp>
      <p:pic>
        <p:nvPicPr>
          <p:cNvPr id="1026" name="Picture 2" descr="C:\Users\Soil Fertility\Desktop\Guilherme\Research\Seed Orientation\seed orientation\DKB hybrids\New Folder\IMG_0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905000"/>
            <a:ext cx="6324600" cy="47434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/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50328" y="48443"/>
            <a:ext cx="4914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1600" b="1" dirty="0">
                <a:latin typeface="Calibri" pitchFamily="34" charset="0"/>
              </a:rPr>
              <a:t>W</a:t>
            </a:r>
            <a:r>
              <a:rPr lang="en-US" sz="1600" b="1" cap="small" dirty="0">
                <a:latin typeface="Calibri" pitchFamily="34" charset="0"/>
              </a:rPr>
              <a:t>heat Fertility Experiment No.</a:t>
            </a:r>
            <a:r>
              <a:rPr lang="en-US" sz="1600" b="1" dirty="0">
                <a:latin typeface="Calibri" pitchFamily="34" charset="0"/>
              </a:rPr>
              <a:t>222</a:t>
            </a:r>
          </a:p>
          <a:p>
            <a:pPr algn="ctr">
              <a:spcBef>
                <a:spcPts val="0"/>
              </a:spcBef>
              <a:defRPr/>
            </a:pPr>
            <a:r>
              <a:rPr lang="en-US" sz="1000" b="1" dirty="0">
                <a:latin typeface="Calibri" pitchFamily="34" charset="0"/>
              </a:rPr>
              <a:t>Agronomy Research Station</a:t>
            </a:r>
            <a:br>
              <a:rPr lang="en-US" sz="1000" b="1" dirty="0">
                <a:latin typeface="Calibri" pitchFamily="34" charset="0"/>
              </a:rPr>
            </a:br>
            <a:r>
              <a:rPr lang="en-US" sz="1000" b="1" dirty="0">
                <a:latin typeface="Calibri" pitchFamily="34" charset="0"/>
              </a:rPr>
              <a:t>Established 1969</a:t>
            </a:r>
          </a:p>
        </p:txBody>
      </p:sp>
      <p:sp>
        <p:nvSpPr>
          <p:cNvPr id="2051" name="Text Box 10"/>
          <p:cNvSpPr txBox="1">
            <a:spLocks noChangeArrowheads="1"/>
          </p:cNvSpPr>
          <p:nvPr/>
        </p:nvSpPr>
        <p:spPr bwMode="auto">
          <a:xfrm>
            <a:off x="121121" y="1222035"/>
            <a:ext cx="11430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00"/>
              <a:t>Plot size: 20’ x 60’</a:t>
            </a:r>
          </a:p>
          <a:p>
            <a:pPr eaLnBrk="1" hangingPunct="1"/>
            <a:r>
              <a:rPr lang="en-US" sz="900"/>
              <a:t>Alley: 17’</a:t>
            </a:r>
          </a:p>
          <a:p>
            <a:pPr eaLnBrk="1" hangingPunct="1">
              <a:spcBef>
                <a:spcPct val="50000"/>
              </a:spcBef>
            </a:pPr>
            <a:r>
              <a:rPr lang="en-US" sz="900"/>
              <a:t>Total Trial Area:        137’ x 520’ </a:t>
            </a:r>
          </a:p>
        </p:txBody>
      </p:sp>
      <p:graphicFrame>
        <p:nvGraphicFramePr>
          <p:cNvPr id="3104" name="Group 1056"/>
          <p:cNvGraphicFramePr>
            <a:graphicFrameLocks noGrp="1"/>
          </p:cNvGraphicFramePr>
          <p:nvPr>
            <p:extLst/>
          </p:nvPr>
        </p:nvGraphicFramePr>
        <p:xfrm>
          <a:off x="2064222" y="657679"/>
          <a:ext cx="2686050" cy="2949180"/>
        </p:xfrm>
        <a:graphic>
          <a:graphicData uri="http://schemas.openxmlformats.org/drawingml/2006/table">
            <a:tbl>
              <a:tblPr/>
              <a:tblGrid>
                <a:gridCol w="42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39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7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TRT</a:t>
                      </a:r>
                    </a:p>
                  </a:txBody>
                  <a:tcPr marL="68580" marR="68580" marT="34293" marB="34293" anchor="b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N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N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P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P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Pre-plant K rate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(lb K</a:t>
                      </a:r>
                      <a:r>
                        <a:rPr kumimoji="0" lang="en-US" sz="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 / ac)</a:t>
                      </a:r>
                      <a:endParaRPr kumimoji="0" lang="en-US" sz="6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3" marB="34293" anchor="b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10.*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120 ^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00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 (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Sul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-Po-</a:t>
                      </a:r>
                      <a:r>
                        <a:rPr kumimoji="0" lang="en-US" sz="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Mag</a:t>
                      </a: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293" marB="34293" horzOverflow="overflow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98981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 applied as 46-0-0 (Urea)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 applied as 0-46-0 (Triple Super Phosphate)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 applied as 0-0-60 (Potash)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* - YP plot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^ - Split 120 lb N rates to 60 lb N (fall) and 60 lb N (spring)</a:t>
                      </a:r>
                      <a:endParaRPr kumimoji="0" lang="en-US" sz="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93" marB="34293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pSp>
        <p:nvGrpSpPr>
          <p:cNvPr id="2128" name="Group 1063"/>
          <p:cNvGrpSpPr>
            <a:grpSpLocks/>
          </p:cNvGrpSpPr>
          <p:nvPr/>
        </p:nvGrpSpPr>
        <p:grpSpPr bwMode="auto">
          <a:xfrm>
            <a:off x="1133153" y="1114878"/>
            <a:ext cx="873919" cy="914401"/>
            <a:chOff x="1103" y="1056"/>
            <a:chExt cx="734" cy="768"/>
          </a:xfrm>
        </p:grpSpPr>
        <p:pic>
          <p:nvPicPr>
            <p:cNvPr id="2133" name="Picture 1058" descr="dd01352_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249" y="1234"/>
              <a:ext cx="44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4" name="Text Box 1059"/>
            <p:cNvSpPr txBox="1">
              <a:spLocks noChangeArrowheads="1"/>
            </p:cNvSpPr>
            <p:nvPr/>
          </p:nvSpPr>
          <p:spPr bwMode="auto">
            <a:xfrm>
              <a:off x="1103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sz="900" b="1"/>
                <a:t>N</a:t>
              </a:r>
            </a:p>
          </p:txBody>
        </p:sp>
        <p:sp>
          <p:nvSpPr>
            <p:cNvPr id="2135" name="Text Box 1060"/>
            <p:cNvSpPr txBox="1">
              <a:spLocks noChangeArrowheads="1"/>
            </p:cNvSpPr>
            <p:nvPr/>
          </p:nvSpPr>
          <p:spPr bwMode="auto">
            <a:xfrm>
              <a:off x="1357" y="1056"/>
              <a:ext cx="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E</a:t>
              </a:r>
            </a:p>
          </p:txBody>
        </p:sp>
        <p:sp>
          <p:nvSpPr>
            <p:cNvPr id="2136" name="Text Box 1061"/>
            <p:cNvSpPr txBox="1">
              <a:spLocks noChangeArrowheads="1"/>
            </p:cNvSpPr>
            <p:nvPr/>
          </p:nvSpPr>
          <p:spPr bwMode="auto">
            <a:xfrm>
              <a:off x="1631" y="1342"/>
              <a:ext cx="2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S</a:t>
              </a:r>
            </a:p>
          </p:txBody>
        </p:sp>
        <p:sp>
          <p:nvSpPr>
            <p:cNvPr id="2137" name="Text Box 1062"/>
            <p:cNvSpPr txBox="1">
              <a:spLocks noChangeArrowheads="1"/>
            </p:cNvSpPr>
            <p:nvPr/>
          </p:nvSpPr>
          <p:spPr bwMode="auto">
            <a:xfrm>
              <a:off x="1341" y="1630"/>
              <a:ext cx="25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900" b="1"/>
                <a:t>W</a:t>
              </a:r>
            </a:p>
          </p:txBody>
        </p:sp>
      </p:grpSp>
      <p:sp>
        <p:nvSpPr>
          <p:cNvPr id="2129" name="Text Box 116"/>
          <p:cNvSpPr txBox="1">
            <a:spLocks noChangeArrowheads="1"/>
          </p:cNvSpPr>
          <p:nvPr/>
        </p:nvSpPr>
        <p:spPr bwMode="auto">
          <a:xfrm>
            <a:off x="121121" y="714828"/>
            <a:ext cx="1371600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050">
                <a:solidFill>
                  <a:srgbClr val="000000"/>
                </a:solidFill>
                <a:latin typeface="Times New Roman" pitchFamily="18" charset="0"/>
              </a:rPr>
              <a:t>Location: </a:t>
            </a:r>
            <a:r>
              <a:rPr lang="en-US" sz="1050" b="1">
                <a:solidFill>
                  <a:srgbClr val="000000"/>
                </a:solidFill>
                <a:latin typeface="Times New Roman" pitchFamily="18" charset="0"/>
              </a:rPr>
              <a:t>Stillwater</a:t>
            </a:r>
          </a:p>
        </p:txBody>
      </p:sp>
      <p:sp>
        <p:nvSpPr>
          <p:cNvPr id="2130" name="Text Box 932"/>
          <p:cNvSpPr txBox="1">
            <a:spLocks noChangeArrowheads="1"/>
          </p:cNvSpPr>
          <p:nvPr/>
        </p:nvSpPr>
        <p:spPr bwMode="auto">
          <a:xfrm>
            <a:off x="121121" y="3229428"/>
            <a:ext cx="194310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 u="sng"/>
              <a:t>1</a:t>
            </a:r>
            <a:r>
              <a:rPr lang="en-US" sz="600"/>
              <a:t>, </a:t>
            </a:r>
            <a:r>
              <a:rPr lang="en-US" sz="600" u="sng"/>
              <a:t>2</a:t>
            </a:r>
            <a:r>
              <a:rPr lang="en-US" sz="600"/>
              <a:t> – Harvest Sequence Number</a:t>
            </a:r>
            <a:endParaRPr lang="en-US" sz="600" u="sng"/>
          </a:p>
          <a:p>
            <a:pPr eaLnBrk="1" hangingPunct="1"/>
            <a:r>
              <a:rPr lang="en-US" sz="1050" b="1"/>
              <a:t>1, 2 – Treatment Number</a:t>
            </a:r>
          </a:p>
          <a:p>
            <a:pPr eaLnBrk="1" hangingPunct="1"/>
            <a:r>
              <a:rPr lang="en-US" sz="600" i="1"/>
              <a:t>1 , 2 – Soil Sample Sequence Number</a:t>
            </a:r>
          </a:p>
        </p:txBody>
      </p:sp>
      <p:sp>
        <p:nvSpPr>
          <p:cNvPr id="2131" name="Text Box 932"/>
          <p:cNvSpPr txBox="1">
            <a:spLocks noChangeArrowheads="1"/>
          </p:cNvSpPr>
          <p:nvPr/>
        </p:nvSpPr>
        <p:spPr bwMode="auto">
          <a:xfrm>
            <a:off x="121121" y="2257878"/>
            <a:ext cx="19431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28650" indent="-6286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600"/>
              <a:t>OBJECTIVE: To study fertilizer nitrogen, phosphorus, and potassium in winter wheat.  In recent years, this study has also been used to develop yield potential models and yield predictions through sensor based technologies.</a:t>
            </a:r>
            <a:endParaRPr lang="en-US" sz="600" i="1"/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-50328" y="3800928"/>
          <a:ext cx="4857759" cy="278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179917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b="0" dirty="0" smtClean="0">
                          <a:solidFill>
                            <a:schemeClr val="tx1"/>
                          </a:solidFill>
                        </a:rPr>
                        <a:t>137</a:t>
                      </a:r>
                      <a:endParaRPr lang="en-US" sz="6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b="0" u="sng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b="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77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i="1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600" i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9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2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1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</a:t>
                      </a:r>
                      <a:r>
                        <a:rPr lang="en-US" sz="900" baseline="0" dirty="0" smtClean="0"/>
                        <a:t> 2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1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34290" marT="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u="sng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600" u="sng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3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6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9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5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10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4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 smtClean="0"/>
                        <a:t>7</a:t>
                      </a:r>
                      <a:endParaRPr lang="en-US" sz="1100" b="1" dirty="0"/>
                    </a:p>
                  </a:txBody>
                  <a:tcPr marL="0" marR="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r"/>
                      <a:r>
                        <a:rPr lang="en-US" sz="600" dirty="0" smtClean="0"/>
                        <a:t>0</a:t>
                      </a:r>
                      <a:endParaRPr lang="en-US" sz="600" dirty="0"/>
                    </a:p>
                  </a:txBody>
                  <a:tcPr marL="0" marR="34290" marT="3429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50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36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34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33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32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31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28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6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30">
                <a:tc rowSpan="2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4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" dirty="0" smtClean="0"/>
                        <a:t>Rep 3</a:t>
                      </a:r>
                      <a:endParaRPr lang="en-US" sz="600" dirty="0"/>
                    </a:p>
                  </a:txBody>
                  <a:tcPr marL="0" marR="0" marT="34290" marB="34290" vert="vert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180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280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380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440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460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480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500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500" dirty="0" smtClean="0">
                          <a:solidFill>
                            <a:schemeClr val="tx1"/>
                          </a:solidFill>
                        </a:rPr>
                        <a:t>520</a:t>
                      </a:r>
                      <a:endParaRPr lang="en-US" sz="5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0" marR="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4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lang="en-US" sz="900" dirty="0" smtClean="0"/>
                        <a:t>Rep 3</a:t>
                      </a:r>
                      <a:endParaRPr lang="en-US" sz="900" dirty="0"/>
                    </a:p>
                  </a:txBody>
                  <a:tcPr marL="0" marR="0" marT="34290" marB="3429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47" y="2996543"/>
            <a:ext cx="7887354" cy="38614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5768" y="191608"/>
            <a:ext cx="3597442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Kirkland silt loam (fine, mixed, thermic, </a:t>
            </a:r>
            <a:r>
              <a:rPr lang="en-US" sz="1400" dirty="0" err="1" smtClean="0"/>
              <a:t>Udertic</a:t>
            </a:r>
            <a:r>
              <a:rPr lang="en-US" sz="1400" dirty="0" smtClean="0"/>
              <a:t> </a:t>
            </a:r>
            <a:r>
              <a:rPr lang="en-US" sz="1400" dirty="0" err="1" smtClean="0"/>
              <a:t>Paleustoll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71820" y="894104"/>
            <a:ext cx="1768185" cy="22703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994747" y="6045548"/>
            <a:ext cx="11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1969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5025" y="5960392"/>
            <a:ext cx="919722" cy="621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914400"/>
            <a:ext cx="2103302" cy="154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/>
          <p:cNvSpPr>
            <a:spLocks noGrp="1"/>
          </p:cNvSpPr>
          <p:nvPr>
            <p:ph type="title"/>
          </p:nvPr>
        </p:nvSpPr>
        <p:spPr bwMode="auto"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Leaf angle </a:t>
            </a:r>
            <a:br>
              <a:rPr lang="en-US" sz="4000" dirty="0" smtClean="0">
                <a:solidFill>
                  <a:schemeClr val="tx1"/>
                </a:solidFill>
                <a:effectLst/>
              </a:rPr>
            </a:br>
            <a:endParaRPr lang="en-US" sz="40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035050" y="1295400"/>
            <a:ext cx="7499350" cy="4800600"/>
          </a:xfrm>
        </p:spPr>
        <p:txBody>
          <a:bodyPr/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Between 0° and 90°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Deviation from the corn row</a:t>
            </a:r>
            <a:endParaRPr lang="en-US" sz="2000" dirty="0"/>
          </a:p>
        </p:txBody>
      </p:sp>
      <p:pic>
        <p:nvPicPr>
          <p:cNvPr id="22530" name="Picture 3" descr="C:\Users\Soil Fertility\Desktop\Guilherme\Research\Seed Orientation\seed orientation\seed pics\Circulo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657600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31" name="Picture 4" descr="C:\Users\Soil Fertility\Desktop\Guilherme\Research\Seed Orientation\seed orientation\seed pics\Circulo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660775"/>
            <a:ext cx="2895600" cy="28162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334000" y="381000"/>
            <a:ext cx="3048000" cy="2811462"/>
            <a:chOff x="457200" y="3969684"/>
            <a:chExt cx="3048000" cy="2888316"/>
          </a:xfrm>
        </p:grpSpPr>
        <p:pic>
          <p:nvPicPr>
            <p:cNvPr id="22534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969684"/>
              <a:ext cx="3048000" cy="28883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29" name="Straight Connector 28"/>
            <p:cNvCxnSpPr/>
            <p:nvPr/>
          </p:nvCxnSpPr>
          <p:spPr>
            <a:xfrm>
              <a:off x="762000" y="5386932"/>
              <a:ext cx="2514600" cy="1467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757743" y="5452168"/>
              <a:ext cx="234849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 flipV="1">
              <a:off x="685800" y="5409765"/>
              <a:ext cx="1219200" cy="114325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 flipH="1" flipV="1">
              <a:off x="1714145" y="4387233"/>
              <a:ext cx="1219910" cy="8382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Arc 48"/>
            <p:cNvSpPr/>
            <p:nvPr/>
          </p:nvSpPr>
          <p:spPr>
            <a:xfrm>
              <a:off x="2012950" y="4856891"/>
              <a:ext cx="609600" cy="1066606"/>
            </a:xfrm>
            <a:prstGeom prst="arc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4" name="Arc 13"/>
          <p:cNvSpPr/>
          <p:nvPr/>
        </p:nvSpPr>
        <p:spPr bwMode="auto">
          <a:xfrm rot="10517819">
            <a:off x="5983239" y="1287418"/>
            <a:ext cx="609600" cy="916846"/>
          </a:xfrm>
          <a:prstGeom prst="arc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/>
          <p:cNvSpPr>
            <a:spLocks noGrp="1"/>
          </p:cNvSpPr>
          <p:nvPr>
            <p:ph type="title"/>
          </p:nvPr>
        </p:nvSpPr>
        <p:spPr bwMode="auto">
          <a:xfrm>
            <a:off x="1362075" y="0"/>
            <a:ext cx="3517900" cy="8382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200" dirty="0" smtClean="0">
                <a:solidFill>
                  <a:schemeClr val="tx1"/>
                </a:solidFill>
                <a:effectLst/>
              </a:rPr>
              <a:t>Experiment #1 (E1)</a:t>
            </a:r>
          </a:p>
        </p:txBody>
      </p:sp>
      <p:sp>
        <p:nvSpPr>
          <p:cNvPr id="23554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792163"/>
            <a:ext cx="3008313" cy="1265237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Pioneer 33B54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6 treatments</a:t>
            </a:r>
          </a:p>
          <a:p>
            <a:pPr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 smtClean="0"/>
              <a:t>  3 leaf stage</a:t>
            </a:r>
          </a:p>
          <a:p>
            <a:pPr>
              <a:buClr>
                <a:srgbClr val="00B050"/>
              </a:buClr>
              <a:buSzPct val="100000"/>
            </a:pPr>
            <a:endParaRPr lang="en-US" sz="2000" dirty="0" smtClean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28600"/>
            <a:ext cx="3459163" cy="2590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7" name="Text Placeholder 5"/>
          <p:cNvSpPr txBox="1">
            <a:spLocks/>
          </p:cNvSpPr>
          <p:nvPr/>
        </p:nvSpPr>
        <p:spPr bwMode="auto">
          <a:xfrm>
            <a:off x="1477963" y="3800475"/>
            <a:ext cx="30083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Pioneer 33B54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13 treatments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Arial" charset="0"/>
              <a:buChar char="•"/>
            </a:pPr>
            <a:r>
              <a:rPr lang="en-US" sz="2000" dirty="0">
                <a:latin typeface="Gill Sans MT"/>
              </a:rPr>
              <a:t>  4 leaf stage</a:t>
            </a:r>
          </a:p>
          <a:p>
            <a:pPr marL="365125" indent="-282575">
              <a:spcBef>
                <a:spcPts val="600"/>
              </a:spcBef>
              <a:buClr>
                <a:srgbClr val="00B050"/>
              </a:buClr>
              <a:buSzPct val="100000"/>
              <a:buFont typeface="Wingdings 2" pitchFamily="18" charset="2"/>
              <a:buChar char=""/>
            </a:pPr>
            <a:endParaRPr lang="en-US" sz="2000" dirty="0">
              <a:latin typeface="Gill Sans MT"/>
            </a:endParaRP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6238" y="2971800"/>
            <a:ext cx="2849562" cy="3733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3"/>
          <p:cNvSpPr txBox="1">
            <a:spLocks/>
          </p:cNvSpPr>
          <p:nvPr/>
        </p:nvSpPr>
        <p:spPr bwMode="auto">
          <a:xfrm>
            <a:off x="1371600" y="2971800"/>
            <a:ext cx="3517900" cy="8382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Experiment #2 (E2)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3"/>
          <p:cNvGrpSpPr>
            <a:grpSpLocks/>
          </p:cNvGrpSpPr>
          <p:nvPr/>
        </p:nvGrpSpPr>
        <p:grpSpPr bwMode="auto">
          <a:xfrm>
            <a:off x="1066800" y="304800"/>
            <a:ext cx="2895598" cy="5791200"/>
            <a:chOff x="1066800" y="304800"/>
            <a:chExt cx="2895600" cy="5791200"/>
          </a:xfrm>
        </p:grpSpPr>
        <p:grpSp>
          <p:nvGrpSpPr>
            <p:cNvPr id="4" name="Group 62"/>
            <p:cNvGrpSpPr>
              <a:grpSpLocks/>
            </p:cNvGrpSpPr>
            <p:nvPr/>
          </p:nvGrpSpPr>
          <p:grpSpPr bwMode="auto">
            <a:xfrm>
              <a:off x="3200401" y="304800"/>
              <a:ext cx="761999" cy="5791200"/>
              <a:chOff x="3200401" y="304800"/>
              <a:chExt cx="761999" cy="5791200"/>
            </a:xfrm>
          </p:grpSpPr>
          <p:grpSp>
            <p:nvGrpSpPr>
              <p:cNvPr id="6" name="Group 61"/>
              <p:cNvGrpSpPr>
                <a:grpSpLocks/>
              </p:cNvGrpSpPr>
              <p:nvPr/>
            </p:nvGrpSpPr>
            <p:grpSpPr bwMode="auto">
              <a:xfrm>
                <a:off x="3521018" y="304800"/>
                <a:ext cx="441382" cy="5715000"/>
                <a:chOff x="3521018" y="304800"/>
                <a:chExt cx="441382" cy="5715000"/>
              </a:xfrm>
            </p:grpSpPr>
            <p:grpSp>
              <p:nvGrpSpPr>
                <p:cNvPr id="7" name="Group 7"/>
                <p:cNvGrpSpPr>
                  <a:grpSpLocks/>
                </p:cNvGrpSpPr>
                <p:nvPr/>
              </p:nvGrpSpPr>
              <p:grpSpPr bwMode="auto">
                <a:xfrm rot="417863">
                  <a:off x="3552470" y="304800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2" name="Freeform 1"/>
                  <p:cNvSpPr/>
                  <p:nvPr/>
                </p:nvSpPr>
                <p:spPr>
                  <a:xfrm>
                    <a:off x="3615339" y="555484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5" name="Freeform 4"/>
                  <p:cNvSpPr/>
                  <p:nvPr/>
                </p:nvSpPr>
                <p:spPr>
                  <a:xfrm>
                    <a:off x="3861173" y="1972928"/>
                    <a:ext cx="283832" cy="1795059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8" name="Group 8"/>
                <p:cNvGrpSpPr>
                  <a:grpSpLocks/>
                </p:cNvGrpSpPr>
                <p:nvPr/>
              </p:nvGrpSpPr>
              <p:grpSpPr bwMode="auto">
                <a:xfrm rot="-10470684">
                  <a:off x="3521018" y="1219200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10" name="Freeform 9"/>
                  <p:cNvSpPr/>
                  <p:nvPr/>
                </p:nvSpPr>
                <p:spPr>
                  <a:xfrm>
                    <a:off x="3618462" y="557755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1" name="Freeform 10"/>
                  <p:cNvSpPr/>
                  <p:nvPr/>
                </p:nvSpPr>
                <p:spPr>
                  <a:xfrm>
                    <a:off x="3865648" y="1979667"/>
                    <a:ext cx="283834" cy="1795057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63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9" name="Group 11"/>
                <p:cNvGrpSpPr>
                  <a:grpSpLocks/>
                </p:cNvGrpSpPr>
                <p:nvPr/>
              </p:nvGrpSpPr>
              <p:grpSpPr bwMode="auto">
                <a:xfrm rot="290526">
                  <a:off x="3627746" y="3200358"/>
                  <a:ext cx="305569" cy="1751199"/>
                  <a:chOff x="3518742" y="550541"/>
                  <a:chExt cx="530417" cy="3209333"/>
                </a:xfrm>
              </p:grpSpPr>
              <p:sp>
                <p:nvSpPr>
                  <p:cNvPr id="13" name="Freeform 12"/>
                  <p:cNvSpPr/>
                  <p:nvPr/>
                </p:nvSpPr>
                <p:spPr>
                  <a:xfrm>
                    <a:off x="3518742" y="550541"/>
                    <a:ext cx="336189" cy="1576857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Freeform 13"/>
                  <p:cNvSpPr/>
                  <p:nvPr/>
                </p:nvSpPr>
                <p:spPr>
                  <a:xfrm>
                    <a:off x="3765326" y="1964818"/>
                    <a:ext cx="283833" cy="1795056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2" name="Group 14"/>
                <p:cNvGrpSpPr>
                  <a:grpSpLocks/>
                </p:cNvGrpSpPr>
                <p:nvPr/>
              </p:nvGrpSpPr>
              <p:grpSpPr bwMode="auto">
                <a:xfrm rot="10800000">
                  <a:off x="3617916" y="4265613"/>
                  <a:ext cx="306391" cy="1754187"/>
                  <a:chOff x="3814319" y="557841"/>
                  <a:chExt cx="531849" cy="3214811"/>
                </a:xfrm>
              </p:grpSpPr>
              <p:sp>
                <p:nvSpPr>
                  <p:cNvPr id="16" name="Freeform 15"/>
                  <p:cNvSpPr/>
                  <p:nvPr/>
                </p:nvSpPr>
                <p:spPr>
                  <a:xfrm>
                    <a:off x="3814319" y="557841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7" name="Freeform 16"/>
                  <p:cNvSpPr/>
                  <p:nvPr/>
                </p:nvSpPr>
                <p:spPr>
                  <a:xfrm>
                    <a:off x="4062333" y="1977595"/>
                    <a:ext cx="283835" cy="1795057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grpSp>
              <p:nvGrpSpPr>
                <p:cNvPr id="15" name="Group 17"/>
                <p:cNvGrpSpPr>
                  <a:grpSpLocks/>
                </p:cNvGrpSpPr>
                <p:nvPr/>
              </p:nvGrpSpPr>
              <p:grpSpPr bwMode="auto">
                <a:xfrm rot="-10476991">
                  <a:off x="3657599" y="2351766"/>
                  <a:ext cx="304801" cy="1752600"/>
                  <a:chOff x="3615906" y="557841"/>
                  <a:chExt cx="529087" cy="3211903"/>
                </a:xfrm>
              </p:grpSpPr>
              <p:sp>
                <p:nvSpPr>
                  <p:cNvPr id="19" name="Freeform 18"/>
                  <p:cNvSpPr/>
                  <p:nvPr/>
                </p:nvSpPr>
                <p:spPr>
                  <a:xfrm>
                    <a:off x="3617345" y="559075"/>
                    <a:ext cx="336191" cy="1576858"/>
                  </a:xfrm>
                  <a:custGeom>
                    <a:avLst/>
                    <a:gdLst>
                      <a:gd name="connsiteX0" fmla="*/ 162464 w 336430"/>
                      <a:gd name="connsiteY0" fmla="*/ 115019 h 1577197"/>
                      <a:gd name="connsiteX1" fmla="*/ 24441 w 336430"/>
                      <a:gd name="connsiteY1" fmla="*/ 779253 h 1577197"/>
                      <a:gd name="connsiteX2" fmla="*/ 309113 w 336430"/>
                      <a:gd name="connsiteY2" fmla="*/ 1469367 h 1577197"/>
                      <a:gd name="connsiteX3" fmla="*/ 162464 w 336430"/>
                      <a:gd name="connsiteY3" fmla="*/ 115019 h 157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6430" h="1577197">
                        <a:moveTo>
                          <a:pt x="162464" y="115019"/>
                        </a:moveTo>
                        <a:cubicBezTo>
                          <a:pt x="115019" y="0"/>
                          <a:pt x="0" y="553528"/>
                          <a:pt x="24441" y="779253"/>
                        </a:cubicBezTo>
                        <a:cubicBezTo>
                          <a:pt x="48882" y="1004978"/>
                          <a:pt x="281796" y="1577197"/>
                          <a:pt x="309113" y="1469367"/>
                        </a:cubicBezTo>
                        <a:cubicBezTo>
                          <a:pt x="336430" y="1361537"/>
                          <a:pt x="209909" y="230038"/>
                          <a:pt x="162464" y="115019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0" name="Freeform 19"/>
                  <p:cNvSpPr/>
                  <p:nvPr/>
                </p:nvSpPr>
                <p:spPr>
                  <a:xfrm>
                    <a:off x="3864615" y="1981139"/>
                    <a:ext cx="283834" cy="1795059"/>
                  </a:xfrm>
                  <a:custGeom>
                    <a:avLst/>
                    <a:gdLst>
                      <a:gd name="connsiteX0" fmla="*/ 37381 w 283234"/>
                      <a:gd name="connsiteY0" fmla="*/ 77638 h 1794294"/>
                      <a:gd name="connsiteX1" fmla="*/ 261668 w 283234"/>
                      <a:gd name="connsiteY1" fmla="*/ 897147 h 1794294"/>
                      <a:gd name="connsiteX2" fmla="*/ 166777 w 283234"/>
                      <a:gd name="connsiteY2" fmla="*/ 1716656 h 1794294"/>
                      <a:gd name="connsiteX3" fmla="*/ 37381 w 283234"/>
                      <a:gd name="connsiteY3" fmla="*/ 1362973 h 1794294"/>
                      <a:gd name="connsiteX4" fmla="*/ 37381 w 283234"/>
                      <a:gd name="connsiteY4" fmla="*/ 77638 h 17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3234" h="1794294">
                        <a:moveTo>
                          <a:pt x="37381" y="77638"/>
                        </a:moveTo>
                        <a:cubicBezTo>
                          <a:pt x="74762" y="0"/>
                          <a:pt x="240102" y="623977"/>
                          <a:pt x="261668" y="897147"/>
                        </a:cubicBezTo>
                        <a:cubicBezTo>
                          <a:pt x="283234" y="1170317"/>
                          <a:pt x="204158" y="1639018"/>
                          <a:pt x="166777" y="1716656"/>
                        </a:cubicBezTo>
                        <a:cubicBezTo>
                          <a:pt x="129396" y="1794294"/>
                          <a:pt x="57509" y="1634705"/>
                          <a:pt x="37381" y="1362973"/>
                        </a:cubicBezTo>
                        <a:cubicBezTo>
                          <a:pt x="17253" y="1091241"/>
                          <a:pt x="0" y="155276"/>
                          <a:pt x="37381" y="77638"/>
                        </a:cubicBezTo>
                        <a:close/>
                      </a:path>
                    </a:pathLst>
                  </a:custGeom>
                  <a:solidFill>
                    <a:srgbClr val="92D05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</p:grpSp>
          <p:sp>
            <p:nvSpPr>
              <p:cNvPr id="22" name="Left Brace 21"/>
              <p:cNvSpPr/>
              <p:nvPr/>
            </p:nvSpPr>
            <p:spPr>
              <a:xfrm>
                <a:off x="3200401" y="457200"/>
                <a:ext cx="152400" cy="5638800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6664" name="TextBox 22"/>
            <p:cNvSpPr txBox="1">
              <a:spLocks noChangeArrowheads="1"/>
            </p:cNvSpPr>
            <p:nvPr/>
          </p:nvSpPr>
          <p:spPr bwMode="auto">
            <a:xfrm>
              <a:off x="1066800" y="2826603"/>
              <a:ext cx="24384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latin typeface="Gill Sans MT"/>
                </a:rPr>
                <a:t>With-row</a:t>
              </a:r>
            </a:p>
            <a:p>
              <a:r>
                <a:rPr lang="en-US" sz="2400" dirty="0">
                  <a:latin typeface="Gill Sans MT"/>
                </a:rPr>
                <a:t>Leaf orientation</a:t>
              </a:r>
            </a:p>
          </p:txBody>
        </p:sp>
      </p:grpSp>
      <p:grpSp>
        <p:nvGrpSpPr>
          <p:cNvPr id="18" name="Group 64"/>
          <p:cNvGrpSpPr>
            <a:grpSpLocks/>
          </p:cNvGrpSpPr>
          <p:nvPr/>
        </p:nvGrpSpPr>
        <p:grpSpPr bwMode="auto">
          <a:xfrm>
            <a:off x="4648201" y="457200"/>
            <a:ext cx="4195763" cy="5638800"/>
            <a:chOff x="4648194" y="457200"/>
            <a:chExt cx="4196119" cy="5638800"/>
          </a:xfrm>
        </p:grpSpPr>
        <p:sp>
          <p:nvSpPr>
            <p:cNvPr id="26627" name="TextBox 53"/>
            <p:cNvSpPr txBox="1">
              <a:spLocks noChangeArrowheads="1"/>
            </p:cNvSpPr>
            <p:nvPr/>
          </p:nvSpPr>
          <p:spPr bwMode="auto">
            <a:xfrm>
              <a:off x="4648194" y="2826603"/>
              <a:ext cx="2590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dirty="0">
                  <a:latin typeface="Gill Sans MT"/>
                </a:rPr>
                <a:t>Across-row</a:t>
              </a:r>
            </a:p>
            <a:p>
              <a:r>
                <a:rPr lang="en-US" sz="2400" dirty="0">
                  <a:latin typeface="Gill Sans MT"/>
                </a:rPr>
                <a:t>Leaf orientation</a:t>
              </a:r>
            </a:p>
          </p:txBody>
        </p:sp>
        <p:grpSp>
          <p:nvGrpSpPr>
            <p:cNvPr id="21" name="Group 60"/>
            <p:cNvGrpSpPr>
              <a:grpSpLocks/>
            </p:cNvGrpSpPr>
            <p:nvPr/>
          </p:nvGrpSpPr>
          <p:grpSpPr bwMode="auto">
            <a:xfrm>
              <a:off x="6781800" y="457200"/>
              <a:ext cx="2062513" cy="5638800"/>
              <a:chOff x="6781800" y="457200"/>
              <a:chExt cx="2062513" cy="5638800"/>
            </a:xfrm>
          </p:grpSpPr>
          <p:grpSp>
            <p:nvGrpSpPr>
              <p:cNvPr id="23" name="Group 23"/>
              <p:cNvGrpSpPr>
                <a:grpSpLocks/>
              </p:cNvGrpSpPr>
              <p:nvPr/>
            </p:nvGrpSpPr>
            <p:grpSpPr bwMode="auto">
              <a:xfrm rot="5624927">
                <a:off x="7732836" y="-57331"/>
                <a:ext cx="304801" cy="1752600"/>
                <a:chOff x="3615906" y="557841"/>
                <a:chExt cx="529087" cy="3211903"/>
              </a:xfrm>
            </p:grpSpPr>
            <p:sp>
              <p:nvSpPr>
                <p:cNvPr id="25" name="Freeform 24"/>
                <p:cNvSpPr/>
                <p:nvPr/>
              </p:nvSpPr>
              <p:spPr>
                <a:xfrm>
                  <a:off x="3615099" y="559498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" name="Freeform 25"/>
                <p:cNvSpPr/>
                <p:nvPr/>
              </p:nvSpPr>
              <p:spPr>
                <a:xfrm>
                  <a:off x="3859042" y="1979249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4" name="Group 26"/>
              <p:cNvGrpSpPr>
                <a:grpSpLocks/>
              </p:cNvGrpSpPr>
              <p:nvPr/>
            </p:nvGrpSpPr>
            <p:grpSpPr bwMode="auto">
              <a:xfrm rot="-5183434">
                <a:off x="7716890" y="435504"/>
                <a:ext cx="304801" cy="1752600"/>
                <a:chOff x="3615906" y="557841"/>
                <a:chExt cx="529087" cy="3211903"/>
              </a:xfrm>
            </p:grpSpPr>
            <p:sp>
              <p:nvSpPr>
                <p:cNvPr id="28" name="Freeform 27"/>
                <p:cNvSpPr/>
                <p:nvPr/>
              </p:nvSpPr>
              <p:spPr>
                <a:xfrm>
                  <a:off x="3617445" y="55696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>
                  <a:off x="3865941" y="1973815"/>
                  <a:ext cx="283833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7" name="Group 29"/>
              <p:cNvGrpSpPr>
                <a:grpSpLocks/>
              </p:cNvGrpSpPr>
              <p:nvPr/>
            </p:nvGrpSpPr>
            <p:grpSpPr bwMode="auto">
              <a:xfrm rot="-5221918">
                <a:off x="7717870" y="1416408"/>
                <a:ext cx="304801" cy="1752600"/>
                <a:chOff x="3615906" y="557841"/>
                <a:chExt cx="529087" cy="3211903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3617629" y="557473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3866375" y="1975956"/>
                  <a:ext cx="283831" cy="1792301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30" name="Group 32"/>
              <p:cNvGrpSpPr>
                <a:grpSpLocks/>
              </p:cNvGrpSpPr>
              <p:nvPr/>
            </p:nvGrpSpPr>
            <p:grpSpPr bwMode="auto">
              <a:xfrm rot="-5270671">
                <a:off x="7768193" y="1861290"/>
                <a:ext cx="304801" cy="1752600"/>
                <a:chOff x="3615906" y="557841"/>
                <a:chExt cx="529087" cy="3211903"/>
              </a:xfrm>
            </p:grpSpPr>
            <p:sp>
              <p:nvSpPr>
                <p:cNvPr id="34" name="Freeform 33"/>
                <p:cNvSpPr/>
                <p:nvPr/>
              </p:nvSpPr>
              <p:spPr>
                <a:xfrm>
                  <a:off x="3618198" y="55452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3865648" y="1972512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6" name="Group 35"/>
              <p:cNvGrpSpPr>
                <a:grpSpLocks/>
              </p:cNvGrpSpPr>
              <p:nvPr/>
            </p:nvGrpSpPr>
            <p:grpSpPr bwMode="auto">
              <a:xfrm rot="-5289710">
                <a:off x="7691991" y="941705"/>
                <a:ext cx="304801" cy="1752600"/>
                <a:chOff x="3615906" y="557841"/>
                <a:chExt cx="529087" cy="3211903"/>
              </a:xfrm>
            </p:grpSpPr>
            <p:sp>
              <p:nvSpPr>
                <p:cNvPr id="37" name="Freeform 36"/>
                <p:cNvSpPr/>
                <p:nvPr/>
              </p:nvSpPr>
              <p:spPr>
                <a:xfrm>
                  <a:off x="3619105" y="557002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3866718" y="1973074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7" name="Group 38"/>
              <p:cNvGrpSpPr>
                <a:grpSpLocks/>
              </p:cNvGrpSpPr>
              <p:nvPr/>
            </p:nvGrpSpPr>
            <p:grpSpPr bwMode="auto">
              <a:xfrm rot="5624927">
                <a:off x="7770030" y="2266407"/>
                <a:ext cx="304801" cy="1752600"/>
                <a:chOff x="3615906" y="557841"/>
                <a:chExt cx="529087" cy="3211903"/>
              </a:xfrm>
            </p:grpSpPr>
            <p:sp>
              <p:nvSpPr>
                <p:cNvPr id="40" name="Freeform 39"/>
                <p:cNvSpPr/>
                <p:nvPr/>
              </p:nvSpPr>
              <p:spPr>
                <a:xfrm>
                  <a:off x="3615803" y="56069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3859747" y="1980446"/>
                  <a:ext cx="283833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8" name="Group 41"/>
              <p:cNvGrpSpPr>
                <a:grpSpLocks/>
              </p:cNvGrpSpPr>
              <p:nvPr/>
            </p:nvGrpSpPr>
            <p:grpSpPr bwMode="auto">
              <a:xfrm rot="-5183434">
                <a:off x="7754084" y="2759242"/>
                <a:ext cx="304801" cy="1752600"/>
                <a:chOff x="3615906" y="557841"/>
                <a:chExt cx="529087" cy="3211903"/>
              </a:xfrm>
            </p:grpSpPr>
            <p:sp>
              <p:nvSpPr>
                <p:cNvPr id="43" name="Freeform 42"/>
                <p:cNvSpPr/>
                <p:nvPr/>
              </p:nvSpPr>
              <p:spPr>
                <a:xfrm>
                  <a:off x="3616744" y="55576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3865241" y="1972617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63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59" name="Group 44"/>
              <p:cNvGrpSpPr>
                <a:grpSpLocks/>
              </p:cNvGrpSpPr>
              <p:nvPr/>
            </p:nvGrpSpPr>
            <p:grpSpPr bwMode="auto">
              <a:xfrm rot="-5221918">
                <a:off x="7755064" y="3740146"/>
                <a:ext cx="304801" cy="1752600"/>
                <a:chOff x="3615906" y="557841"/>
                <a:chExt cx="529087" cy="3211903"/>
              </a:xfrm>
            </p:grpSpPr>
            <p:sp>
              <p:nvSpPr>
                <p:cNvPr id="46" name="Freeform 45"/>
                <p:cNvSpPr/>
                <p:nvPr/>
              </p:nvSpPr>
              <p:spPr>
                <a:xfrm>
                  <a:off x="3616940" y="556268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47" name="Freeform 46"/>
                <p:cNvSpPr/>
                <p:nvPr/>
              </p:nvSpPr>
              <p:spPr>
                <a:xfrm>
                  <a:off x="3865758" y="1974748"/>
                  <a:ext cx="283831" cy="1795212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127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60" name="Group 47"/>
              <p:cNvGrpSpPr>
                <a:grpSpLocks/>
              </p:cNvGrpSpPr>
              <p:nvPr/>
            </p:nvGrpSpPr>
            <p:grpSpPr bwMode="auto">
              <a:xfrm rot="-5270671">
                <a:off x="7805387" y="4185028"/>
                <a:ext cx="304801" cy="1752600"/>
                <a:chOff x="3615906" y="557841"/>
                <a:chExt cx="529087" cy="3211903"/>
              </a:xfrm>
            </p:grpSpPr>
            <p:sp>
              <p:nvSpPr>
                <p:cNvPr id="49" name="Freeform 48"/>
                <p:cNvSpPr/>
                <p:nvPr/>
              </p:nvSpPr>
              <p:spPr>
                <a:xfrm>
                  <a:off x="3617629" y="556214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0" name="Freeform 49"/>
                <p:cNvSpPr/>
                <p:nvPr/>
              </p:nvSpPr>
              <p:spPr>
                <a:xfrm>
                  <a:off x="3865079" y="1974201"/>
                  <a:ext cx="283833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26661" name="Group 50"/>
              <p:cNvGrpSpPr>
                <a:grpSpLocks/>
              </p:cNvGrpSpPr>
              <p:nvPr/>
            </p:nvGrpSpPr>
            <p:grpSpPr bwMode="auto">
              <a:xfrm rot="-5289710">
                <a:off x="7729185" y="3265443"/>
                <a:ext cx="304801" cy="1752600"/>
                <a:chOff x="3615906" y="557841"/>
                <a:chExt cx="529087" cy="3211903"/>
              </a:xfrm>
            </p:grpSpPr>
            <p:sp>
              <p:nvSpPr>
                <p:cNvPr id="52" name="Freeform 51"/>
                <p:cNvSpPr/>
                <p:nvPr/>
              </p:nvSpPr>
              <p:spPr>
                <a:xfrm>
                  <a:off x="3618528" y="558689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3" name="Freeform 52"/>
                <p:cNvSpPr/>
                <p:nvPr/>
              </p:nvSpPr>
              <p:spPr>
                <a:xfrm>
                  <a:off x="3866141" y="1974760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57" name="Left Brace 56"/>
              <p:cNvSpPr/>
              <p:nvPr/>
            </p:nvSpPr>
            <p:spPr>
              <a:xfrm>
                <a:off x="6781975" y="457200"/>
                <a:ext cx="152413" cy="5638800"/>
              </a:xfrm>
              <a:prstGeom prst="leftBrac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26662" name="Group 57"/>
              <p:cNvGrpSpPr>
                <a:grpSpLocks/>
              </p:cNvGrpSpPr>
              <p:nvPr/>
            </p:nvGrpSpPr>
            <p:grpSpPr bwMode="auto">
              <a:xfrm rot="-5270671">
                <a:off x="7815612" y="4729648"/>
                <a:ext cx="304801" cy="1752600"/>
                <a:chOff x="3615906" y="557841"/>
                <a:chExt cx="529087" cy="3211903"/>
              </a:xfrm>
            </p:grpSpPr>
            <p:sp>
              <p:nvSpPr>
                <p:cNvPr id="59" name="Freeform 58"/>
                <p:cNvSpPr/>
                <p:nvPr/>
              </p:nvSpPr>
              <p:spPr>
                <a:xfrm>
                  <a:off x="3617771" y="554926"/>
                  <a:ext cx="336190" cy="1576992"/>
                </a:xfrm>
                <a:custGeom>
                  <a:avLst/>
                  <a:gdLst>
                    <a:gd name="connsiteX0" fmla="*/ 162464 w 336430"/>
                    <a:gd name="connsiteY0" fmla="*/ 115019 h 1577197"/>
                    <a:gd name="connsiteX1" fmla="*/ 24441 w 336430"/>
                    <a:gd name="connsiteY1" fmla="*/ 779253 h 1577197"/>
                    <a:gd name="connsiteX2" fmla="*/ 309113 w 336430"/>
                    <a:gd name="connsiteY2" fmla="*/ 1469367 h 1577197"/>
                    <a:gd name="connsiteX3" fmla="*/ 162464 w 336430"/>
                    <a:gd name="connsiteY3" fmla="*/ 115019 h 157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6430" h="1577197">
                      <a:moveTo>
                        <a:pt x="162464" y="115019"/>
                      </a:moveTo>
                      <a:cubicBezTo>
                        <a:pt x="115019" y="0"/>
                        <a:pt x="0" y="553528"/>
                        <a:pt x="24441" y="779253"/>
                      </a:cubicBezTo>
                      <a:cubicBezTo>
                        <a:pt x="48882" y="1004978"/>
                        <a:pt x="281796" y="1577197"/>
                        <a:pt x="309113" y="1469367"/>
                      </a:cubicBezTo>
                      <a:cubicBezTo>
                        <a:pt x="336430" y="1361537"/>
                        <a:pt x="209909" y="230038"/>
                        <a:pt x="162464" y="115019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3865222" y="1972915"/>
                  <a:ext cx="283831" cy="1795210"/>
                </a:xfrm>
                <a:custGeom>
                  <a:avLst/>
                  <a:gdLst>
                    <a:gd name="connsiteX0" fmla="*/ 37381 w 283234"/>
                    <a:gd name="connsiteY0" fmla="*/ 77638 h 1794294"/>
                    <a:gd name="connsiteX1" fmla="*/ 261668 w 283234"/>
                    <a:gd name="connsiteY1" fmla="*/ 897147 h 1794294"/>
                    <a:gd name="connsiteX2" fmla="*/ 166777 w 283234"/>
                    <a:gd name="connsiteY2" fmla="*/ 1716656 h 1794294"/>
                    <a:gd name="connsiteX3" fmla="*/ 37381 w 283234"/>
                    <a:gd name="connsiteY3" fmla="*/ 1362973 h 1794294"/>
                    <a:gd name="connsiteX4" fmla="*/ 37381 w 283234"/>
                    <a:gd name="connsiteY4" fmla="*/ 77638 h 1794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3234" h="1794294">
                      <a:moveTo>
                        <a:pt x="37381" y="77638"/>
                      </a:moveTo>
                      <a:cubicBezTo>
                        <a:pt x="74762" y="0"/>
                        <a:pt x="240102" y="623977"/>
                        <a:pt x="261668" y="897147"/>
                      </a:cubicBezTo>
                      <a:cubicBezTo>
                        <a:pt x="283234" y="1170317"/>
                        <a:pt x="204158" y="1639018"/>
                        <a:pt x="166777" y="1716656"/>
                      </a:cubicBezTo>
                      <a:cubicBezTo>
                        <a:pt x="129396" y="1794294"/>
                        <a:pt x="57509" y="1634705"/>
                        <a:pt x="37381" y="1362973"/>
                      </a:cubicBezTo>
                      <a:cubicBezTo>
                        <a:pt x="17253" y="1091241"/>
                        <a:pt x="0" y="155276"/>
                        <a:pt x="37381" y="77638"/>
                      </a:cubicBezTo>
                      <a:close/>
                    </a:path>
                  </a:pathLst>
                </a:custGeom>
                <a:solidFill>
                  <a:srgbClr val="92D05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Soil Fertility\Desktop\IMG_1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505200"/>
            <a:ext cx="2457450" cy="3276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6" name="Picture 4" descr="C:\Users\Soil Fertility\Desktop\IMG_16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24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200" name="Picture 8" descr="C:\Users\Soil Fertility\Desktop\IMG_1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76400"/>
            <a:ext cx="2686050" cy="3581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3"/>
            <a:ext cx="3505200" cy="68532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C:\Users\Soil Fertility\Desktop\left_r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5225" y="0"/>
            <a:ext cx="5210175" cy="6858000"/>
          </a:xfrm>
          <a:prstGeom prst="rect">
            <a:avLst/>
          </a:prstGeom>
          <a:ln>
            <a:solidFill>
              <a:schemeClr val="tx1">
                <a:alpha val="27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By-Plant N Management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4" descr="100_0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371600"/>
            <a:ext cx="4297362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9221" name="Picture 5" descr="HPIM01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4343400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57200" y="17526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IOWA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OKLAHOMA</a:t>
            </a:r>
          </a:p>
        </p:txBody>
      </p:sp>
      <p:pic>
        <p:nvPicPr>
          <p:cNvPr id="116745" name="Picture 9" descr="by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7372350" cy="3381375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dirty="0" smtClean="0"/>
              <a:t>Spatial Variability in Winter Wheat, Yields Every 3 Feet</a:t>
            </a:r>
            <a:br>
              <a:rPr lang="en-US" dirty="0" smtClean="0"/>
            </a:br>
            <a:r>
              <a:rPr lang="en-US" dirty="0" smtClean="0"/>
              <a:t>Kevin Waldschmidt</a:t>
            </a:r>
            <a:endParaRPr lang="en-US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1295400" y="1976966"/>
          <a:ext cx="7315200" cy="4500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64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Pocket Sensor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22437"/>
            <a:ext cx="5105400" cy="4525963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</a:t>
            </a:r>
          </a:p>
          <a:p>
            <a:pPr lvl="1" eaLnBrk="1" hangingPunct="1">
              <a:defRPr/>
            </a:pPr>
            <a:r>
              <a:rPr lang="en-US" dirty="0" smtClean="0"/>
              <a:t>Common Farmer Tool</a:t>
            </a:r>
          </a:p>
        </p:txBody>
      </p:sp>
      <p:pic>
        <p:nvPicPr>
          <p:cNvPr id="23556" name="Picture 4" descr="c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795712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57200" y="5715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Pocket Sensor</a:t>
            </a:r>
            <a:endParaRPr lang="en-US" dirty="0"/>
          </a:p>
        </p:txBody>
      </p:sp>
      <p:pic>
        <p:nvPicPr>
          <p:cNvPr id="9" name="Picture 8" descr="a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505200"/>
            <a:ext cx="3664393" cy="311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962400"/>
            <a:ext cx="809625" cy="536313"/>
          </a:xfrm>
          <a:prstGeom prst="rect">
            <a:avLst/>
          </a:prstGeom>
          <a:noFill/>
        </p:spPr>
      </p:pic>
      <p:pic>
        <p:nvPicPr>
          <p:cNvPr id="10" name="Picture 9" descr="nrich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4572000"/>
            <a:ext cx="1363721" cy="21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 descr="http://nue.okstate.edu/Pocket_Sensor/IMG_2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-136525"/>
            <a:ext cx="6076950" cy="8096250"/>
          </a:xfrm>
          <a:prstGeom prst="rect">
            <a:avLst/>
          </a:prstGeom>
          <a:noFill/>
        </p:spPr>
      </p:pic>
      <p:pic>
        <p:nvPicPr>
          <p:cNvPr id="122884" name="Picture 4" descr="http://nue.okstate.edu/Pocket_Sensor/IMG_2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0"/>
            <a:ext cx="6076950" cy="8096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953000"/>
            <a:ext cx="6554867" cy="1524000"/>
          </a:xfrm>
        </p:spPr>
        <p:txBody>
          <a:bodyPr/>
          <a:lstStyle/>
          <a:p>
            <a:r>
              <a:rPr lang="en-US" dirty="0" smtClean="0"/>
              <a:t>N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1996, first passive, multi sensor variable N rate application system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1999, first active sensor based variable N rate application system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2001, </a:t>
            </a:r>
            <a:r>
              <a:rPr lang="en-US" dirty="0" err="1" smtClean="0">
                <a:solidFill>
                  <a:schemeClr val="tx1"/>
                </a:solidFill>
              </a:rPr>
              <a:t>Greenseeker</a:t>
            </a:r>
            <a:r>
              <a:rPr lang="en-US" dirty="0" smtClean="0">
                <a:solidFill>
                  <a:schemeClr val="tx1"/>
                </a:solidFill>
              </a:rPr>
              <a:t>-NTech, first active commercial sensor based variable nitrogen rate application system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2010, &gt;500,000 acres, GreenSeeker sensors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&gt;110,000 acres Europe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5586" name="Picture 2" descr="C:\Precision_Agriculture\Ntec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267200"/>
            <a:ext cx="1666875" cy="58102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60770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304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60000"/>
                <a:lumOff val="40000"/>
              </a:schemeClr>
            </a:gs>
            <a:gs pos="100000">
              <a:schemeClr val="bg1"/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5638800" cy="4114800"/>
          </a:xfrm>
          <a:prstGeom prst="rect">
            <a:avLst/>
          </a:prstGeom>
        </p:spPr>
      </p:pic>
      <p:pic>
        <p:nvPicPr>
          <p:cNvPr id="5" name="Pictur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895600"/>
            <a:ext cx="5943600" cy="3581400"/>
          </a:xfrm>
          <a:prstGeom prst="rect">
            <a:avLst/>
          </a:prstGeom>
        </p:spPr>
      </p:pic>
      <p:pic>
        <p:nvPicPr>
          <p:cNvPr id="7" name="Picture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04800"/>
            <a:ext cx="3505200" cy="2362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144000" y="3048000"/>
            <a:ext cx="7543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YP0 </a:t>
            </a:r>
            <a:r>
              <a:rPr lang="en-US" dirty="0" smtClean="0">
                <a:solidFill>
                  <a:schemeClr val="bg1"/>
                </a:solidFill>
              </a:rPr>
              <a:t>(yield potential)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  <a:r>
              <a:rPr lang="en-US" b="1" dirty="0" smtClean="0">
                <a:solidFill>
                  <a:schemeClr val="bg1"/>
                </a:solidFill>
              </a:rPr>
              <a:t>GDD</a:t>
            </a:r>
            <a:r>
              <a:rPr lang="en-US" dirty="0" smtClean="0">
                <a:solidFill>
                  <a:schemeClr val="bg1"/>
                </a:solidFill>
              </a:rPr>
              <a:t> (growing degree days)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RI</a:t>
            </a:r>
            <a:r>
              <a:rPr lang="en-US" dirty="0" smtClean="0">
                <a:solidFill>
                  <a:schemeClr val="bg1"/>
                </a:solidFill>
              </a:rPr>
              <a:t> (response index, N Rich Strip)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YPN</a:t>
            </a:r>
            <a:r>
              <a:rPr lang="en-US" dirty="0" smtClean="0">
                <a:solidFill>
                  <a:schemeClr val="bg1"/>
                </a:solidFill>
              </a:rPr>
              <a:t> (yield possible with added N)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N rate </a:t>
            </a:r>
            <a:r>
              <a:rPr lang="en-US" dirty="0" smtClean="0">
                <a:solidFill>
                  <a:schemeClr val="bg1"/>
                </a:solidFill>
              </a:rPr>
              <a:t>(N uptake YPN- N uptake YP0)/efficiency factor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Independence of YP0 and RI </a:t>
            </a:r>
            <a:r>
              <a:rPr lang="en-US" dirty="0" smtClean="0">
                <a:solidFill>
                  <a:schemeClr val="bg1"/>
                </a:solidFill>
              </a:rPr>
              <a:t>(need independent estimates)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Variability in N rates </a:t>
            </a:r>
            <a:r>
              <a:rPr lang="en-US" dirty="0" smtClean="0">
                <a:solidFill>
                  <a:schemeClr val="bg1"/>
                </a:solidFill>
              </a:rPr>
              <a:t>over time/location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Increased </a:t>
            </a:r>
            <a:r>
              <a:rPr lang="en-US" b="1" dirty="0">
                <a:solidFill>
                  <a:schemeClr val="bg1"/>
                </a:solidFill>
              </a:rPr>
              <a:t>R</a:t>
            </a:r>
            <a:r>
              <a:rPr lang="en-US" b="1" dirty="0" smtClean="0">
                <a:solidFill>
                  <a:schemeClr val="bg1"/>
                </a:solidFill>
              </a:rPr>
              <a:t>andomness</a:t>
            </a:r>
            <a:r>
              <a:rPr lang="en-US" dirty="0" smtClean="0">
                <a:solidFill>
                  <a:schemeClr val="bg1"/>
                </a:solidFill>
              </a:rPr>
              <a:t> with time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Soil Moisture </a:t>
            </a:r>
            <a:r>
              <a:rPr lang="en-US" dirty="0" smtClean="0">
                <a:solidFill>
                  <a:schemeClr val="bg1"/>
                </a:solidFill>
              </a:rPr>
              <a:t>at the time of NDVI sensing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Inclusion of mathematical </a:t>
            </a:r>
            <a:r>
              <a:rPr lang="en-US" b="1" dirty="0" smtClean="0">
                <a:solidFill>
                  <a:schemeClr val="bg1"/>
                </a:solidFill>
              </a:rPr>
              <a:t>Metric for environment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810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YP0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34200" y="2438400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GDD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086600" y="304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Rate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24400" y="39624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3800" y="1447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Randomness</a:t>
            </a:r>
            <a:endParaRPr 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2800" y="52578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Highly variable N rates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8200" y="62484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Independence of YP0 and RI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358140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Soil Moisture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27432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Metric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33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GreenSeeker 2010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95400" y="533400"/>
            <a:ext cx="655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Custom designed drop tube assemblies.  Made to penetrate through the canopy to get fertilizer to the ground pre-</a:t>
            </a:r>
            <a:r>
              <a:rPr lang="en-US" dirty="0" err="1" smtClean="0"/>
              <a:t>tassle</a:t>
            </a:r>
            <a:r>
              <a:rPr lang="en-US" dirty="0" smtClean="0"/>
              <a:t>.  Used in 22" to 30" row spacing   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733800"/>
            <a:ext cx="3978884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57200"/>
            <a:ext cx="8001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14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419600" y="381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Frankfurt, Germany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09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Intimidation of Precision Agriculture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2400" y="457200"/>
            <a:ext cx="3250833" cy="2438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Extension/Training </a:t>
            </a:r>
          </a:p>
        </p:txBody>
      </p:sp>
      <p:pic>
        <p:nvPicPr>
          <p:cNvPr id="45059" name="Picture 4" descr="P101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18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47800" y="5638800"/>
            <a:ext cx="6096000" cy="369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Farmer training, Ciudad Obregon, Mexico, January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Paul Raymer</a:t>
            </a:r>
            <a:br>
              <a:rPr lang="en-US" sz="2000" b="1" dirty="0" smtClean="0"/>
            </a:br>
            <a:r>
              <a:rPr lang="en-US" sz="2000" b="1" dirty="0" smtClean="0"/>
              <a:t>The FARM OFFICE, Ontario, Canada</a:t>
            </a:r>
            <a:endParaRPr lang="en-US" sz="20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Sensor_bottom2view.jpg (4393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228600"/>
            <a:ext cx="7518400" cy="6338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8600" y="0"/>
            <a:ext cx="8001000" cy="954107"/>
          </a:xfrm>
          <a:prstGeom prst="rect">
            <a:avLst/>
          </a:prstGeom>
          <a:noFill/>
          <a:effectLst/>
        </p:spPr>
        <p:txBody>
          <a:bodyPr vert="horz" wrap="square" lIns="91440" tIns="45720" rIns="91440" bIns="45720" rtlCol="0" anchor="b">
            <a:spAutoFit/>
          </a:bodyPr>
          <a:lstStyle>
            <a:lvl1pPr>
              <a:spcBef>
                <a:spcPct val="0"/>
              </a:spcBef>
              <a:buNone/>
              <a:defRPr sz="2800" b="1" cap="none">
                <a:ln w="3175" cmpd="sng">
                  <a:noFill/>
                </a:ln>
                <a:effectLst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Passive Sensor Accounting for Incident </a:t>
            </a:r>
            <a:r>
              <a:rPr lang="en-US" dirty="0" smtClean="0"/>
              <a:t>Light</a:t>
            </a:r>
          </a:p>
          <a:p>
            <a:r>
              <a:rPr lang="en-US" dirty="0" smtClean="0"/>
              <a:t>1994</a:t>
            </a:r>
            <a:endParaRPr lang="en-US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8" name="Picture 4" descr="http://nue.okstate.edu/NRich/DSC0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04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richcor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2514600"/>
            <a:ext cx="59436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http://nue.okstate.edu/NRich/Hollis,%20Heath%20Beanland%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152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Visual Confirmation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9600" y="457200"/>
            <a:ext cx="3215849" cy="3767138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609600" y="274638"/>
            <a:ext cx="350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extension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04800" y="1295400"/>
            <a:ext cx="41148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SBNRC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Mexico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Kenya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Zimbabwe Argentina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Australia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Canada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Ethiopia</a:t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nue.okstate.edu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or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90800"/>
            <a:ext cx="7781925" cy="3663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2396" name="Picture 12" descr="100_0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9" descr="International Maize and Wheat Improvement Center (CIMMYT) in Mexico Cit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486400"/>
            <a:ext cx="1857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rimary 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Corn Research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400"/>
            <a:ext cx="6554867" cy="1524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dirty="0" smtClean="0"/>
              <a:t>Regional </a:t>
            </a:r>
            <a:r>
              <a:rPr lang="es-AR" dirty="0" err="1" smtClean="0"/>
              <a:t>Trials</a:t>
            </a:r>
            <a:endParaRPr lang="es-AR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9144000" cy="4949825"/>
          </a:xfrm>
        </p:spPr>
        <p:txBody>
          <a:bodyPr>
            <a:normAutofit/>
          </a:bodyPr>
          <a:lstStyle/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dirty="0" err="1" smtClean="0">
                <a:solidFill>
                  <a:schemeClr val="tx1"/>
                </a:solidFill>
              </a:rPr>
              <a:t>Opt.N</a:t>
            </a:r>
            <a:r>
              <a:rPr lang="en-US" dirty="0" smtClean="0">
                <a:solidFill>
                  <a:schemeClr val="tx1"/>
                </a:solidFill>
              </a:rPr>
              <a:t> 	SBNRC	0-N	Opt. N</a:t>
            </a:r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	N Rate	N Rate	Yield	</a:t>
            </a:r>
            <a:r>
              <a:rPr lang="en-US" dirty="0" err="1" smtClean="0">
                <a:solidFill>
                  <a:schemeClr val="tx1"/>
                </a:solidFill>
              </a:rPr>
              <a:t>Yield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 defTabSz="1204913">
              <a:buFontTx/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	</a:t>
            </a:r>
            <a:r>
              <a:rPr lang="en-US" u="sng" dirty="0" smtClean="0">
                <a:solidFill>
                  <a:schemeClr val="tx1"/>
                </a:solidFill>
              </a:rPr>
              <a:t>lb/ac	lb/ac	</a:t>
            </a:r>
            <a:r>
              <a:rPr lang="en-US" u="sng" dirty="0" err="1" smtClean="0">
                <a:solidFill>
                  <a:schemeClr val="tx1"/>
                </a:solidFill>
              </a:rPr>
              <a:t>bu</a:t>
            </a:r>
            <a:r>
              <a:rPr lang="en-US" u="sng" dirty="0" smtClean="0">
                <a:solidFill>
                  <a:schemeClr val="tx1"/>
                </a:solidFill>
              </a:rPr>
              <a:t>/ac	</a:t>
            </a:r>
            <a:r>
              <a:rPr lang="en-US" u="sng" dirty="0" err="1" smtClean="0">
                <a:solidFill>
                  <a:schemeClr val="tx1"/>
                </a:solidFill>
              </a:rPr>
              <a:t>bu</a:t>
            </a:r>
            <a:r>
              <a:rPr lang="en-US" u="sng" dirty="0" smtClean="0">
                <a:solidFill>
                  <a:schemeClr val="tx1"/>
                </a:solidFill>
              </a:rPr>
              <a:t>/ac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err="1" smtClean="0">
                <a:solidFill>
                  <a:schemeClr val="tx1"/>
                </a:solidFill>
              </a:rPr>
              <a:t>Lahoma</a:t>
            </a:r>
            <a:r>
              <a:rPr lang="en-US" dirty="0" smtClean="0">
                <a:solidFill>
                  <a:schemeClr val="tx1"/>
                </a:solidFill>
              </a:rPr>
              <a:t>	50	50 	25	38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Lake Carl </a:t>
            </a:r>
            <a:r>
              <a:rPr lang="en-US" sz="1800" dirty="0" smtClean="0">
                <a:solidFill>
                  <a:schemeClr val="tx1"/>
                </a:solidFill>
              </a:rPr>
              <a:t>Blackwell</a:t>
            </a:r>
            <a:r>
              <a:rPr lang="en-US" dirty="0" smtClean="0">
                <a:solidFill>
                  <a:schemeClr val="tx1"/>
                </a:solidFill>
              </a:rPr>
              <a:t>  25	39 	40	55</a:t>
            </a:r>
          </a:p>
          <a:p>
            <a:pPr marL="0" indent="0" defTabSz="1204913"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r>
              <a:rPr lang="en-US" dirty="0" smtClean="0">
                <a:solidFill>
                  <a:schemeClr val="tx1"/>
                </a:solidFill>
              </a:rPr>
              <a:t>Hennessey	75	51 	38	56</a:t>
            </a:r>
          </a:p>
          <a:p>
            <a:pPr marL="0" indent="0" defTabSz="1204913">
              <a:buNone/>
              <a:tabLst>
                <a:tab pos="2568575" algn="l"/>
                <a:tab pos="4064000" algn="l"/>
                <a:tab pos="5545138" algn="l"/>
                <a:tab pos="6865938" algn="l"/>
                <a:tab pos="8113713" algn="l"/>
              </a:tabLst>
            </a:pPr>
            <a:endParaRPr lang="en-US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457200"/>
            <a:ext cx="4191000" cy="3531198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Influence of seed placement on leaf orientation, increased light interception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Better prediction of yield potential using the MESONET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Use of soil profile moisture at sensing for improved prediction of yield</a:t>
            </a:r>
          </a:p>
        </p:txBody>
      </p:sp>
      <p:pic>
        <p:nvPicPr>
          <p:cNvPr id="6" name="Picture 5" descr="left_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3679327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95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6554867" cy="685800"/>
          </a:xfrm>
        </p:spPr>
        <p:txBody>
          <a:bodyPr>
            <a:normAutofit/>
          </a:bodyPr>
          <a:lstStyle/>
          <a:p>
            <a:r>
              <a:rPr lang="en-US" dirty="0" smtClean="0"/>
              <a:t>What we have learned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3840163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Yield potential can be predicted in corn, wheat, and rice (biomass produced per day)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Response to applied N is variable from year to year and can be predicted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Nutrient removal is tied to yield level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Yield potential and N responsiveness are independent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Value of N Rich Strips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533400"/>
            <a:ext cx="8229600" cy="38401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Development of active sensors capable of collecting NDVI readings day or night has been advanced to highly affordable pocket sensors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Sensor technology has been expanded into applied functional algorithms that predict fertilizer N needs from mid-season data 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On-the-go sensor based N management in cereals is commercially used to maximize farmer profits and minimize environmental risk via the judicious application of N fertilizers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4876800"/>
            <a:ext cx="6554867" cy="152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s-AR" dirty="0" err="1" smtClean="0"/>
              <a:t>Where</a:t>
            </a:r>
            <a:r>
              <a:rPr lang="es-AR" dirty="0" smtClean="0"/>
              <a:t> do </a:t>
            </a:r>
            <a:r>
              <a:rPr lang="es-AR" dirty="0" err="1" smtClean="0"/>
              <a:t>we</a:t>
            </a:r>
            <a:r>
              <a:rPr lang="es-AR" dirty="0" smtClean="0"/>
              <a:t> stand?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04800"/>
            <a:ext cx="8229600" cy="4949825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FontTx/>
              <a:buNone/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	</a:t>
            </a:r>
            <a:r>
              <a:rPr lang="en-US" sz="2800" b="1" u="sng" dirty="0" smtClean="0">
                <a:solidFill>
                  <a:schemeClr val="tx1"/>
                </a:solidFill>
              </a:rPr>
              <a:t>Sub-Saharan Africa	USA</a:t>
            </a:r>
            <a:r>
              <a:rPr lang="en-US" sz="2800" dirty="0" smtClean="0">
                <a:solidFill>
                  <a:schemeClr val="tx1"/>
                </a:solidFill>
              </a:rPr>
              <a:t>	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Population, million	700	300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Cereals, million ha  	88	56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Production, million tons	97	364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Yield, tons/ha	1.1	6.5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Fertilizer N, million tons	1.3	10.9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Avg. N rate, kg/ha	4	52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NUE	&gt;100*	35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% of world N consumed	1.4	13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% of world population	10	4	</a:t>
            </a:r>
          </a:p>
          <a:p>
            <a:pPr marL="0" indent="0" eaLnBrk="1" hangingPunct="1">
              <a:tabLst>
                <a:tab pos="4232275" algn="l"/>
                <a:tab pos="6807200" algn="l"/>
              </a:tabLst>
              <a:defRPr/>
            </a:pPr>
            <a:r>
              <a:rPr lang="en-US" sz="2800" dirty="0" smtClean="0">
                <a:solidFill>
                  <a:schemeClr val="tx1"/>
                </a:solidFill>
              </a:rPr>
              <a:t>1 billon dollars in excess N flowing down the Mississippi River, annually **</a:t>
            </a:r>
          </a:p>
          <a:p>
            <a:pPr marL="0" indent="0" eaLnBrk="1" hangingPunct="1">
              <a:tabLst>
                <a:tab pos="4232275" algn="l"/>
                <a:tab pos="6224588" algn="l"/>
              </a:tabLst>
              <a:defRPr/>
            </a:pPr>
            <a:endParaRPr lang="en-US" sz="28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nue.okstate.edu/GreenSeeker/P10100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382000" cy="628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"/>
            <a:ext cx="7382933" cy="619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" y="4419600"/>
            <a:ext cx="3124200" cy="2246769"/>
          </a:xfrm>
          <a:prstGeom prst="rect">
            <a:avLst/>
          </a:prstGeom>
          <a:solidFill>
            <a:srgbClr val="008000"/>
          </a:solidFill>
          <a:effectLst/>
        </p:spPr>
        <p:txBody>
          <a:bodyPr vert="horz" wrap="square" lIns="91440" tIns="45720" rIns="91440" bIns="45720" rtlCol="0" anchor="b">
            <a:spAutoFit/>
          </a:bodyPr>
          <a:lstStyle>
            <a:lvl1pPr>
              <a:spcBef>
                <a:spcPct val="0"/>
              </a:spcBef>
              <a:buNone/>
              <a:defRPr sz="2800" b="1" cap="none">
                <a:ln w="3175" cmpd="sng">
                  <a:noFill/>
                </a:ln>
                <a:effectLst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Passive Sensor Accounting for Calibrated Incident Light</a:t>
            </a:r>
            <a:br>
              <a:rPr lang="en-US" dirty="0"/>
            </a:br>
            <a:r>
              <a:rPr lang="en-US" dirty="0" smtClean="0"/>
              <a:t>1994</a:t>
            </a:r>
            <a:endParaRPr lang="en-US" dirty="0"/>
          </a:p>
        </p:txBody>
      </p:sp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8" name="Picture 28" descr="temp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FF6600"/>
                </a:solidFill>
                <a:latin typeface="Impact" pitchFamily="34" charset="0"/>
              </a:rPr>
              <a:t>precision SENSING</a:t>
            </a:r>
          </a:p>
        </p:txBody>
      </p:sp>
      <p:pic>
        <p:nvPicPr>
          <p:cNvPr id="30741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pic>
        <p:nvPicPr>
          <p:cNvPr id="30742" name="Picture 22" descr="n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67400"/>
            <a:ext cx="1314450" cy="638175"/>
          </a:xfrm>
          <a:prstGeom prst="rect">
            <a:avLst/>
          </a:prstGeom>
          <a:noFill/>
        </p:spPr>
      </p:pic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5943600"/>
            <a:ext cx="809625" cy="536313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382000" cy="954107"/>
          </a:xfr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cap="none" dirty="0" smtClean="0">
                <a:latin typeface="+mn-lt"/>
                <a:ea typeface="+mn-ea"/>
                <a:cs typeface="+mn-cs"/>
              </a:rPr>
              <a:t>Active </a:t>
            </a:r>
            <a:r>
              <a:rPr lang="en-US" sz="2800" b="1" cap="none" dirty="0">
                <a:latin typeface="+mn-lt"/>
                <a:ea typeface="+mn-ea"/>
                <a:cs typeface="+mn-cs"/>
              </a:rPr>
              <a:t>sensing/fertilizing, </a:t>
            </a:r>
            <a:r>
              <a:rPr lang="en-US" sz="2800" b="1" cap="none" dirty="0" smtClean="0">
                <a:latin typeface="+mn-lt"/>
                <a:ea typeface="+mn-ea"/>
                <a:cs typeface="+mn-cs"/>
              </a:rPr>
              <a:t/>
            </a:r>
            <a:br>
              <a:rPr lang="en-US" sz="2800" b="1" cap="none" dirty="0" smtClean="0">
                <a:latin typeface="+mn-lt"/>
                <a:ea typeface="+mn-ea"/>
                <a:cs typeface="+mn-cs"/>
              </a:rPr>
            </a:br>
            <a:r>
              <a:rPr lang="en-US" sz="2800" b="1" cap="none" dirty="0" smtClean="0">
                <a:latin typeface="+mn-lt"/>
                <a:ea typeface="+mn-ea"/>
                <a:cs typeface="+mn-cs"/>
              </a:rPr>
              <a:t>2001</a:t>
            </a:r>
            <a:endParaRPr lang="en-US" sz="2800" b="1" cap="none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8" name="Picture 4" descr="DCP_08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304800" y="990600"/>
            <a:ext cx="8610600" cy="5740399"/>
          </a:xfrm>
          <a:noFill/>
          <a:ln/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700"/>
            <a:ext cx="8510754" cy="1176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13888</TotalTime>
  <Words>2316</Words>
  <Application>Microsoft Office PowerPoint</Application>
  <PresentationFormat>On-screen Show (4:3)</PresentationFormat>
  <Paragraphs>749</Paragraphs>
  <Slides>68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Arial</vt:lpstr>
      <vt:lpstr>Arial Black</vt:lpstr>
      <vt:lpstr>Calibri</vt:lpstr>
      <vt:lpstr>Century Gothic</vt:lpstr>
      <vt:lpstr>Gill Sans MT</vt:lpstr>
      <vt:lpstr>Impact</vt:lpstr>
      <vt:lpstr>Times New Roman</vt:lpstr>
      <vt:lpstr>Wingdings 2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sensing/fertilizing,  2001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Independence of Yield potential and Nitrogen response</vt:lpstr>
      <vt:lpstr>PowerPoint Presentation</vt:lpstr>
      <vt:lpstr>PowerPoint Presentation</vt:lpstr>
      <vt:lpstr>PowerPoint Presentation</vt:lpstr>
      <vt:lpstr>Cumulative rainfall from the months of September, December, and April used to improve mid-season yield prediction  Yield prediction should improve using an additive model (NDVI, GDD, rain) mid-season, within the same months.  OSU will be the first to encumber all three (Great plains states have never embraced ‘yield prediction’)  Sum of rainfall determined once a critical GDD had been achieved (97 to 112 GDD&gt;0) (Dhillon et al., 2020), in addition to the mid-season NDVI reading will be useful to better predict yield potential </vt:lpstr>
      <vt:lpstr>PowerPoint Presentation</vt:lpstr>
      <vt:lpstr>PowerPoint Presentation</vt:lpstr>
      <vt:lpstr>Sense and Fertilize by-plant 2006</vt:lpstr>
      <vt:lpstr>PowerPoint Presentation</vt:lpstr>
      <vt:lpstr>PowerPoint Presentation</vt:lpstr>
      <vt:lpstr>GreenSeeker sensing technology endorsed by Dr. Norman E. Borlaug, April 16, 2007</vt:lpstr>
      <vt:lpstr>PowerPoint Presentation</vt:lpstr>
      <vt:lpstr>Seed Orientation Sensor Restriction</vt:lpstr>
      <vt:lpstr>Leaf angle  </vt:lpstr>
      <vt:lpstr>Experiment #1 (E1)</vt:lpstr>
      <vt:lpstr>PowerPoint Presentation</vt:lpstr>
      <vt:lpstr>PowerPoint Presentation</vt:lpstr>
      <vt:lpstr>PowerPoint Presentation</vt:lpstr>
      <vt:lpstr>By-Plant N Management</vt:lpstr>
      <vt:lpstr>PowerPoint Presentation</vt:lpstr>
      <vt:lpstr>Pocket Sensor</vt:lpstr>
      <vt:lpstr>PowerPoint Presentation</vt:lpstr>
      <vt:lpstr>N Sensors</vt:lpstr>
      <vt:lpstr>GreenSeeker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Extension/Training </vt:lpstr>
      <vt:lpstr>PowerPoint Presentation</vt:lpstr>
      <vt:lpstr>PowerPoint Presentation</vt:lpstr>
      <vt:lpstr>PowerPoint Presentation</vt:lpstr>
      <vt:lpstr>PowerPoint Presentation</vt:lpstr>
      <vt:lpstr>Regional Trials</vt:lpstr>
      <vt:lpstr>PowerPoint Presentation</vt:lpstr>
      <vt:lpstr>What we have learned </vt:lpstr>
      <vt:lpstr>Summary</vt:lpstr>
      <vt:lpstr>Where do we stand?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Raun</dc:creator>
  <cp:lastModifiedBy>william raun</cp:lastModifiedBy>
  <cp:revision>405</cp:revision>
  <dcterms:created xsi:type="dcterms:W3CDTF">2009-09-09T21:04:31Z</dcterms:created>
  <dcterms:modified xsi:type="dcterms:W3CDTF">2019-12-18T19:07:43Z</dcterms:modified>
</cp:coreProperties>
</file>