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9" r:id="rId1"/>
  </p:sldMasterIdLst>
  <p:notesMasterIdLst>
    <p:notesMasterId r:id="rId28"/>
  </p:notesMasterIdLst>
  <p:sldIdLst>
    <p:sldId id="272" r:id="rId2"/>
    <p:sldId id="348" r:id="rId3"/>
    <p:sldId id="347" r:id="rId4"/>
    <p:sldId id="257" r:id="rId5"/>
    <p:sldId id="281" r:id="rId6"/>
    <p:sldId id="296" r:id="rId7"/>
    <p:sldId id="322" r:id="rId8"/>
    <p:sldId id="274" r:id="rId9"/>
    <p:sldId id="303" r:id="rId10"/>
    <p:sldId id="340" r:id="rId11"/>
    <p:sldId id="332" r:id="rId12"/>
    <p:sldId id="330" r:id="rId13"/>
    <p:sldId id="282" r:id="rId14"/>
    <p:sldId id="283" r:id="rId15"/>
    <p:sldId id="284" r:id="rId16"/>
    <p:sldId id="285" r:id="rId17"/>
    <p:sldId id="294" r:id="rId18"/>
    <p:sldId id="346" r:id="rId19"/>
    <p:sldId id="323" r:id="rId20"/>
    <p:sldId id="341" r:id="rId21"/>
    <p:sldId id="318" r:id="rId22"/>
    <p:sldId id="280" r:id="rId23"/>
    <p:sldId id="338" r:id="rId24"/>
    <p:sldId id="271" r:id="rId25"/>
    <p:sldId id="331" r:id="rId26"/>
    <p:sldId id="279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F6FC6"/>
    <a:srgbClr val="FF3300"/>
    <a:srgbClr val="008000"/>
    <a:srgbClr val="FFFF00"/>
    <a:srgbClr val="CC0000"/>
    <a:srgbClr val="6600CC"/>
    <a:srgbClr val="6600FF"/>
    <a:srgbClr val="9933FF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2315" autoAdjust="0"/>
    <p:restoredTop sz="82226" autoAdjust="0"/>
  </p:normalViewPr>
  <p:slideViewPr>
    <p:cSldViewPr snapToGrid="0">
      <p:cViewPr varScale="1">
        <p:scale>
          <a:sx n="111" d="100"/>
          <a:sy n="111" d="100"/>
        </p:scale>
        <p:origin x="1668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dirty="0"/>
              <a:t>Maize Grain Yield, by plant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/>
              <a:t>Ames, IA)</a:t>
            </a:r>
            <a:br>
              <a:rPr lang="en-US" dirty="0"/>
            </a:br>
            <a:r>
              <a:rPr lang="en-US" sz="1100" b="0" dirty="0"/>
              <a:t>Avg. 8817 ± 3607 kg</a:t>
            </a:r>
          </a:p>
        </c:rich>
      </c:tx>
      <c:layout>
        <c:manualLayout>
          <c:xMode val="edge"/>
          <c:yMode val="edge"/>
          <c:x val="0.21214804150382793"/>
          <c:y val="1.957834180406837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0987640830610459"/>
          <c:y val="1.5926846042640393E-2"/>
          <c:w val="0.85805102933561872"/>
          <c:h val="0.83689839572192515"/>
        </c:manualLayout>
      </c:layout>
      <c:scatterChart>
        <c:scatterStyle val="lineMarker"/>
        <c:varyColors val="0"/>
        <c:ser>
          <c:idx val="0"/>
          <c:order val="0"/>
          <c:spPr>
            <a:ln w="12700">
              <a:solidFill>
                <a:srgbClr val="000000"/>
              </a:solidFill>
              <a:prstDash val="solid"/>
            </a:ln>
          </c:spPr>
          <c:marker>
            <c:symbol val="diamond"/>
            <c:size val="10"/>
            <c:spPr>
              <a:solidFill>
                <a:srgbClr val="FFFF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'Yield Data'!$E$1456:$E$1555</c:f>
              <c:numCache>
                <c:formatCode>0.00</c:formatCode>
                <c:ptCount val="100"/>
                <c:pt idx="0">
                  <c:v>39.624000000000002</c:v>
                </c:pt>
                <c:pt idx="1">
                  <c:v>48.768000000000001</c:v>
                </c:pt>
                <c:pt idx="2">
                  <c:v>94.488</c:v>
                </c:pt>
                <c:pt idx="3">
                  <c:v>131.06399999999999</c:v>
                </c:pt>
                <c:pt idx="4">
                  <c:v>184.404</c:v>
                </c:pt>
                <c:pt idx="5">
                  <c:v>219.45600000000002</c:v>
                </c:pt>
                <c:pt idx="6">
                  <c:v>271.27199999999999</c:v>
                </c:pt>
                <c:pt idx="7">
                  <c:v>284.988</c:v>
                </c:pt>
                <c:pt idx="8">
                  <c:v>304.8</c:v>
                </c:pt>
                <c:pt idx="9">
                  <c:v>327.66000000000003</c:v>
                </c:pt>
                <c:pt idx="10">
                  <c:v>336.80400000000003</c:v>
                </c:pt>
                <c:pt idx="11">
                  <c:v>345.94799999999998</c:v>
                </c:pt>
                <c:pt idx="12">
                  <c:v>368.80799999999999</c:v>
                </c:pt>
                <c:pt idx="13">
                  <c:v>417.57599999999996</c:v>
                </c:pt>
                <c:pt idx="14">
                  <c:v>446.53200000000004</c:v>
                </c:pt>
                <c:pt idx="15">
                  <c:v>461.77199999999999</c:v>
                </c:pt>
                <c:pt idx="16">
                  <c:v>481.584</c:v>
                </c:pt>
                <c:pt idx="17">
                  <c:v>502.92</c:v>
                </c:pt>
                <c:pt idx="18">
                  <c:v>521.20800000000008</c:v>
                </c:pt>
                <c:pt idx="19">
                  <c:v>533.4</c:v>
                </c:pt>
                <c:pt idx="20">
                  <c:v>557.78399999999999</c:v>
                </c:pt>
                <c:pt idx="21">
                  <c:v>577.596</c:v>
                </c:pt>
                <c:pt idx="22">
                  <c:v>588.26400000000001</c:v>
                </c:pt>
                <c:pt idx="23">
                  <c:v>609.6</c:v>
                </c:pt>
                <c:pt idx="24">
                  <c:v>646.17599999999993</c:v>
                </c:pt>
                <c:pt idx="25">
                  <c:v>656.84400000000005</c:v>
                </c:pt>
                <c:pt idx="26">
                  <c:v>687.32400000000007</c:v>
                </c:pt>
                <c:pt idx="27">
                  <c:v>716.28</c:v>
                </c:pt>
                <c:pt idx="28">
                  <c:v>736.09199999999998</c:v>
                </c:pt>
                <c:pt idx="29">
                  <c:v>754.38</c:v>
                </c:pt>
                <c:pt idx="30">
                  <c:v>763.524</c:v>
                </c:pt>
                <c:pt idx="31">
                  <c:v>807.72</c:v>
                </c:pt>
                <c:pt idx="32">
                  <c:v>826.00800000000004</c:v>
                </c:pt>
                <c:pt idx="33">
                  <c:v>845.82</c:v>
                </c:pt>
                <c:pt idx="34">
                  <c:v>859.53599999999994</c:v>
                </c:pt>
                <c:pt idx="35">
                  <c:v>877.82400000000007</c:v>
                </c:pt>
                <c:pt idx="36">
                  <c:v>896.11199999999997</c:v>
                </c:pt>
                <c:pt idx="37">
                  <c:v>914.4</c:v>
                </c:pt>
                <c:pt idx="38">
                  <c:v>950.976</c:v>
                </c:pt>
                <c:pt idx="39">
                  <c:v>966.21600000000001</c:v>
                </c:pt>
                <c:pt idx="40">
                  <c:v>978.40800000000002</c:v>
                </c:pt>
                <c:pt idx="41">
                  <c:v>1005.84</c:v>
                </c:pt>
                <c:pt idx="42">
                  <c:v>1021.08</c:v>
                </c:pt>
                <c:pt idx="43">
                  <c:v>1054.6079999999999</c:v>
                </c:pt>
                <c:pt idx="44">
                  <c:v>1109.472</c:v>
                </c:pt>
                <c:pt idx="45">
                  <c:v>1121.664</c:v>
                </c:pt>
                <c:pt idx="46">
                  <c:v>1144.5239999999999</c:v>
                </c:pt>
                <c:pt idx="47">
                  <c:v>1176.528</c:v>
                </c:pt>
                <c:pt idx="48">
                  <c:v>1213.104</c:v>
                </c:pt>
                <c:pt idx="49">
                  <c:v>1226.82</c:v>
                </c:pt>
                <c:pt idx="50">
                  <c:v>1249.68</c:v>
                </c:pt>
                <c:pt idx="51">
                  <c:v>1266.444</c:v>
                </c:pt>
                <c:pt idx="52">
                  <c:v>1283.2080000000001</c:v>
                </c:pt>
                <c:pt idx="53">
                  <c:v>1303.02</c:v>
                </c:pt>
                <c:pt idx="54">
                  <c:v>1333.5</c:v>
                </c:pt>
                <c:pt idx="55">
                  <c:v>1357.884</c:v>
                </c:pt>
                <c:pt idx="56">
                  <c:v>1377.6960000000001</c:v>
                </c:pt>
                <c:pt idx="57">
                  <c:v>1389.8880000000001</c:v>
                </c:pt>
                <c:pt idx="58">
                  <c:v>1409.7</c:v>
                </c:pt>
                <c:pt idx="59">
                  <c:v>1444.752</c:v>
                </c:pt>
                <c:pt idx="60">
                  <c:v>1476.7560000000001</c:v>
                </c:pt>
                <c:pt idx="61">
                  <c:v>1501.14</c:v>
                </c:pt>
                <c:pt idx="62">
                  <c:v>1511.808</c:v>
                </c:pt>
                <c:pt idx="63">
                  <c:v>1549.9080000000001</c:v>
                </c:pt>
                <c:pt idx="64">
                  <c:v>1588.008</c:v>
                </c:pt>
                <c:pt idx="65">
                  <c:v>1591.056</c:v>
                </c:pt>
                <c:pt idx="66">
                  <c:v>1610.8680000000002</c:v>
                </c:pt>
                <c:pt idx="67">
                  <c:v>1633.7280000000001</c:v>
                </c:pt>
                <c:pt idx="68">
                  <c:v>1661.16</c:v>
                </c:pt>
                <c:pt idx="69">
                  <c:v>1687.068</c:v>
                </c:pt>
                <c:pt idx="70">
                  <c:v>1719.0719999999999</c:v>
                </c:pt>
                <c:pt idx="71">
                  <c:v>1767.84</c:v>
                </c:pt>
                <c:pt idx="72">
                  <c:v>1790.7</c:v>
                </c:pt>
                <c:pt idx="73">
                  <c:v>1804.4160000000002</c:v>
                </c:pt>
                <c:pt idx="74">
                  <c:v>1815.0839999999998</c:v>
                </c:pt>
                <c:pt idx="75">
                  <c:v>1837.944</c:v>
                </c:pt>
                <c:pt idx="76">
                  <c:v>1872.9960000000001</c:v>
                </c:pt>
                <c:pt idx="77">
                  <c:v>1894.3319999999999</c:v>
                </c:pt>
                <c:pt idx="78">
                  <c:v>1905</c:v>
                </c:pt>
                <c:pt idx="79">
                  <c:v>1924.8119999999999</c:v>
                </c:pt>
                <c:pt idx="80">
                  <c:v>1933.9560000000001</c:v>
                </c:pt>
                <c:pt idx="81">
                  <c:v>1959.864</c:v>
                </c:pt>
                <c:pt idx="82">
                  <c:v>1978.1520000000003</c:v>
                </c:pt>
                <c:pt idx="83">
                  <c:v>1988.82</c:v>
                </c:pt>
                <c:pt idx="84">
                  <c:v>1997.9639999999999</c:v>
                </c:pt>
                <c:pt idx="85">
                  <c:v>2033.0160000000001</c:v>
                </c:pt>
                <c:pt idx="86">
                  <c:v>2046.7320000000002</c:v>
                </c:pt>
                <c:pt idx="87">
                  <c:v>2081.7840000000001</c:v>
                </c:pt>
                <c:pt idx="88">
                  <c:v>2119.2744000000002</c:v>
                </c:pt>
                <c:pt idx="89">
                  <c:v>2136.6479999999997</c:v>
                </c:pt>
                <c:pt idx="90">
                  <c:v>2151.8879999999999</c:v>
                </c:pt>
                <c:pt idx="91">
                  <c:v>2176.2720000000004</c:v>
                </c:pt>
                <c:pt idx="92">
                  <c:v>2189.9879999999998</c:v>
                </c:pt>
                <c:pt idx="93">
                  <c:v>2208.2760000000003</c:v>
                </c:pt>
                <c:pt idx="94">
                  <c:v>2225.04</c:v>
                </c:pt>
                <c:pt idx="95">
                  <c:v>2246.3760000000002</c:v>
                </c:pt>
                <c:pt idx="96">
                  <c:v>2286</c:v>
                </c:pt>
                <c:pt idx="97">
                  <c:v>2316.48</c:v>
                </c:pt>
                <c:pt idx="98">
                  <c:v>2331.7199999999998</c:v>
                </c:pt>
                <c:pt idx="99">
                  <c:v>2351.5320000000002</c:v>
                </c:pt>
              </c:numCache>
            </c:numRef>
          </c:xVal>
          <c:yVal>
            <c:numRef>
              <c:f>'Yield Data'!$Q$1456:$Q$1555</c:f>
              <c:numCache>
                <c:formatCode>0.00</c:formatCode>
                <c:ptCount val="100"/>
                <c:pt idx="1">
                  <c:v>9721.1651680000014</c:v>
                </c:pt>
                <c:pt idx="2">
                  <c:v>6007.6854933333334</c:v>
                </c:pt>
                <c:pt idx="3">
                  <c:v>5992.8318231864405</c:v>
                </c:pt>
                <c:pt idx="4">
                  <c:v>6335.3844248275864</c:v>
                </c:pt>
                <c:pt idx="5">
                  <c:v>5396.7239039999995</c:v>
                </c:pt>
                <c:pt idx="6">
                  <c:v>6771.4656178604646</c:v>
                </c:pt>
                <c:pt idx="7">
                  <c:v>12904.141535999999</c:v>
                </c:pt>
                <c:pt idx="8">
                  <c:v>10157.412898285716</c:v>
                </c:pt>
                <c:pt idx="9">
                  <c:v>13301.388671999999</c:v>
                </c:pt>
                <c:pt idx="10">
                  <c:v>22336.348320000059</c:v>
                </c:pt>
                <c:pt idx="11">
                  <c:v>14779.411830857143</c:v>
                </c:pt>
                <c:pt idx="12">
                  <c:v>2424.7386689361706</c:v>
                </c:pt>
                <c:pt idx="13">
                  <c:v>6369.5174399999996</c:v>
                </c:pt>
                <c:pt idx="14">
                  <c:v>11105.992710620691</c:v>
                </c:pt>
                <c:pt idx="15">
                  <c:v>12896.21451130435</c:v>
                </c:pt>
                <c:pt idx="16">
                  <c:v>11425.600853333333</c:v>
                </c:pt>
                <c:pt idx="17">
                  <c:v>10951.994592000001</c:v>
                </c:pt>
                <c:pt idx="18">
                  <c:v>13545.553507200002</c:v>
                </c:pt>
                <c:pt idx="19">
                  <c:v>12626.420663999999</c:v>
                </c:pt>
                <c:pt idx="20">
                  <c:v>10674.432675310347</c:v>
                </c:pt>
                <c:pt idx="21">
                  <c:v>13791.726748799998</c:v>
                </c:pt>
                <c:pt idx="22">
                  <c:v>13615.355876571432</c:v>
                </c:pt>
                <c:pt idx="23">
                  <c:v>6811.2158399999998</c:v>
                </c:pt>
                <c:pt idx="24">
                  <c:v>9882.4701274838717</c:v>
                </c:pt>
                <c:pt idx="25">
                  <c:v>10619.050346666632</c:v>
                </c:pt>
                <c:pt idx="26">
                  <c:v>7352.9744640000008</c:v>
                </c:pt>
                <c:pt idx="27">
                  <c:v>8456.2875540000005</c:v>
                </c:pt>
                <c:pt idx="28">
                  <c:v>10258.71035904</c:v>
                </c:pt>
                <c:pt idx="29">
                  <c:v>17093.451232000003</c:v>
                </c:pt>
                <c:pt idx="30">
                  <c:v>8633.5242953142861</c:v>
                </c:pt>
                <c:pt idx="31">
                  <c:v>7056.434416390246</c:v>
                </c:pt>
                <c:pt idx="32">
                  <c:v>12953.87698176</c:v>
                </c:pt>
                <c:pt idx="33">
                  <c:v>14330.631744000002</c:v>
                </c:pt>
                <c:pt idx="34">
                  <c:v>2441.2384731428574</c:v>
                </c:pt>
                <c:pt idx="35">
                  <c:v>2413.6741200000001</c:v>
                </c:pt>
                <c:pt idx="36">
                  <c:v>10441.561416</c:v>
                </c:pt>
                <c:pt idx="37">
                  <c:v>8335.842944</c:v>
                </c:pt>
                <c:pt idx="38">
                  <c:v>9014.0317157647078</c:v>
                </c:pt>
                <c:pt idx="39">
                  <c:v>12724.689120000003</c:v>
                </c:pt>
                <c:pt idx="40">
                  <c:v>11738.583648000002</c:v>
                </c:pt>
                <c:pt idx="41">
                  <c:v>9200.1408274285732</c:v>
                </c:pt>
                <c:pt idx="42">
                  <c:v>8273.9170800000029</c:v>
                </c:pt>
                <c:pt idx="43">
                  <c:v>5237.4885715862074</c:v>
                </c:pt>
                <c:pt idx="44">
                  <c:v>6525.6253920000008</c:v>
                </c:pt>
                <c:pt idx="45">
                  <c:v>12450.872222608697</c:v>
                </c:pt>
                <c:pt idx="46">
                  <c:v>2099.2628800000002</c:v>
                </c:pt>
                <c:pt idx="47">
                  <c:v>7209.9876991999836</c:v>
                </c:pt>
                <c:pt idx="48">
                  <c:v>0</c:v>
                </c:pt>
                <c:pt idx="49">
                  <c:v>9161.2023360000003</c:v>
                </c:pt>
                <c:pt idx="50">
                  <c:v>12118.635936000002</c:v>
                </c:pt>
                <c:pt idx="51">
                  <c:v>5476.6895040000009</c:v>
                </c:pt>
                <c:pt idx="52">
                  <c:v>9552.8415840000034</c:v>
                </c:pt>
                <c:pt idx="53">
                  <c:v>8791.081728000001</c:v>
                </c:pt>
                <c:pt idx="54">
                  <c:v>6142.8544320000019</c:v>
                </c:pt>
                <c:pt idx="55">
                  <c:v>8299.3684369654929</c:v>
                </c:pt>
                <c:pt idx="56">
                  <c:v>11169.198857142814</c:v>
                </c:pt>
                <c:pt idx="57">
                  <c:v>13585.844598857142</c:v>
                </c:pt>
                <c:pt idx="58">
                  <c:v>9115.2959040000333</c:v>
                </c:pt>
                <c:pt idx="59">
                  <c:v>6418.4234399999996</c:v>
                </c:pt>
                <c:pt idx="60">
                  <c:v>8417.6267001080869</c:v>
                </c:pt>
                <c:pt idx="61">
                  <c:v>4167.505652869565</c:v>
                </c:pt>
                <c:pt idx="62">
                  <c:v>8021.0730600000006</c:v>
                </c:pt>
                <c:pt idx="63">
                  <c:v>5269.4845632000015</c:v>
                </c:pt>
                <c:pt idx="64">
                  <c:v>2598.8141226666667</c:v>
                </c:pt>
                <c:pt idx="65">
                  <c:v>8163.3112703999532</c:v>
                </c:pt>
                <c:pt idx="66">
                  <c:v>9186.6148251428585</c:v>
                </c:pt>
                <c:pt idx="67">
                  <c:v>8057.6221440000018</c:v>
                </c:pt>
                <c:pt idx="68">
                  <c:v>7362.5719350857144</c:v>
                </c:pt>
                <c:pt idx="69">
                  <c:v>7534.6951680000266</c:v>
                </c:pt>
                <c:pt idx="70">
                  <c:v>4016.2714505660383</c:v>
                </c:pt>
                <c:pt idx="71">
                  <c:v>4829.698502808501</c:v>
                </c:pt>
                <c:pt idx="72">
                  <c:v>6157.2001919999584</c:v>
                </c:pt>
                <c:pt idx="73">
                  <c:v>15711.834996000136</c:v>
                </c:pt>
                <c:pt idx="74">
                  <c:v>6601.1362560000407</c:v>
                </c:pt>
                <c:pt idx="75">
                  <c:v>6896.8373759999704</c:v>
                </c:pt>
                <c:pt idx="76">
                  <c:v>6105.2452774054054</c:v>
                </c:pt>
                <c:pt idx="77">
                  <c:v>6018.6611382857154</c:v>
                </c:pt>
                <c:pt idx="78">
                  <c:v>14429.539238400001</c:v>
                </c:pt>
                <c:pt idx="79">
                  <c:v>3685.8032639999838</c:v>
                </c:pt>
                <c:pt idx="80">
                  <c:v>9878.3655902608316</c:v>
                </c:pt>
                <c:pt idx="81">
                  <c:v>8809.8796204137652</c:v>
                </c:pt>
                <c:pt idx="82">
                  <c:v>13547.229696000002</c:v>
                </c:pt>
                <c:pt idx="83">
                  <c:v>10127.665152000171</c:v>
                </c:pt>
                <c:pt idx="84">
                  <c:v>6759.5242394482557</c:v>
                </c:pt>
                <c:pt idx="85">
                  <c:v>8029.1425499999596</c:v>
                </c:pt>
                <c:pt idx="86">
                  <c:v>6275.3733900000007</c:v>
                </c:pt>
                <c:pt idx="87">
                  <c:v>5985.79849815126</c:v>
                </c:pt>
                <c:pt idx="88">
                  <c:v>7347.4200800000581</c:v>
                </c:pt>
                <c:pt idx="89">
                  <c:v>9649.1995065421524</c:v>
                </c:pt>
                <c:pt idx="90">
                  <c:v>8288.9801279998537</c:v>
                </c:pt>
                <c:pt idx="91">
                  <c:v>7116.6446207999998</c:v>
                </c:pt>
                <c:pt idx="92">
                  <c:v>9636.2519314285728</c:v>
                </c:pt>
                <c:pt idx="93">
                  <c:v>12756.249791999953</c:v>
                </c:pt>
                <c:pt idx="94">
                  <c:v>10488.70158336</c:v>
                </c:pt>
                <c:pt idx="95">
                  <c:v>7352.0585424000001</c:v>
                </c:pt>
                <c:pt idx="96">
                  <c:v>6104.1832528695822</c:v>
                </c:pt>
                <c:pt idx="97">
                  <c:v>10401.823660800048</c:v>
                </c:pt>
                <c:pt idx="98">
                  <c:v>7764.6737864347542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71D-4CF3-B169-6A96C0F61D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384300768"/>
        <c:axId val="-384306752"/>
      </c:scatterChart>
      <c:valAx>
        <c:axId val="-384300768"/>
        <c:scaling>
          <c:orientation val="minMax"/>
          <c:max val="2400"/>
        </c:scaling>
        <c:delete val="0"/>
        <c:axPos val="b"/>
        <c:title>
          <c:tx>
            <c:rich>
              <a:bodyPr/>
              <a:lstStyle/>
              <a:p>
                <a:pPr>
                  <a:defRPr sz="105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050" b="1"/>
                  <a:t>Distance (cm)</a:t>
                </a:r>
              </a:p>
            </c:rich>
          </c:tx>
          <c:layout>
            <c:manualLayout>
              <c:xMode val="edge"/>
              <c:yMode val="edge"/>
              <c:x val="0.48571493106256786"/>
              <c:y val="0.9331550802139037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5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384306752"/>
        <c:crosses val="autoZero"/>
        <c:crossBetween val="midCat"/>
        <c:majorUnit val="200"/>
      </c:valAx>
      <c:valAx>
        <c:axId val="-38430675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000" b="1"/>
                  <a:t>Yield (kg/ha)</a:t>
                </a:r>
              </a:p>
            </c:rich>
          </c:tx>
          <c:layout>
            <c:manualLayout>
              <c:xMode val="edge"/>
              <c:yMode val="edge"/>
              <c:x val="9.5238221776974084E-3"/>
              <c:y val="0.36631016042780751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384300768"/>
        <c:crosses val="autoZero"/>
        <c:crossBetween val="midCat"/>
      </c:valAx>
      <c:spPr>
        <a:noFill/>
        <a:ln w="3175">
          <a:noFill/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8100">
      <a:solidFill>
        <a:schemeClr val="accent1"/>
      </a:solidFill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985040644459277"/>
          <c:y val="7.784442517956057E-2"/>
          <c:w val="0.72214902289155136"/>
          <c:h val="0.71856392473440533"/>
        </c:manualLayout>
      </c:layout>
      <c:scatterChart>
        <c:scatterStyle val="lineMarker"/>
        <c:varyColors val="0"/>
        <c:ser>
          <c:idx val="0"/>
          <c:order val="0"/>
          <c:tx>
            <c:v>Yield</c:v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EFAW_CORN_RAMP!$M$19:$M$34</c:f>
              <c:numCache>
                <c:formatCode>General</c:formatCode>
                <c:ptCount val="16"/>
                <c:pt idx="0">
                  <c:v>224.27600000000001</c:v>
                </c:pt>
                <c:pt idx="1">
                  <c:v>209.32426666666672</c:v>
                </c:pt>
                <c:pt idx="2">
                  <c:v>194.37253333333337</c:v>
                </c:pt>
                <c:pt idx="3">
                  <c:v>179.42080000000001</c:v>
                </c:pt>
                <c:pt idx="4">
                  <c:v>164.46906666666666</c:v>
                </c:pt>
                <c:pt idx="5">
                  <c:v>149.51733333333331</c:v>
                </c:pt>
                <c:pt idx="6">
                  <c:v>134.56560000000002</c:v>
                </c:pt>
                <c:pt idx="7">
                  <c:v>119.61386666666667</c:v>
                </c:pt>
                <c:pt idx="8">
                  <c:v>104.66213333333334</c:v>
                </c:pt>
                <c:pt idx="9">
                  <c:v>89.710400000000007</c:v>
                </c:pt>
                <c:pt idx="10">
                  <c:v>74.758666666666684</c:v>
                </c:pt>
                <c:pt idx="11">
                  <c:v>59.80693333333334</c:v>
                </c:pt>
                <c:pt idx="12">
                  <c:v>44.855200000000004</c:v>
                </c:pt>
                <c:pt idx="13">
                  <c:v>29.90346666666667</c:v>
                </c:pt>
                <c:pt idx="14">
                  <c:v>14.951733333333335</c:v>
                </c:pt>
                <c:pt idx="15">
                  <c:v>0</c:v>
                </c:pt>
              </c:numCache>
            </c:numRef>
          </c:xVal>
          <c:yVal>
            <c:numRef>
              <c:f>EFAW_CORN_RAMP!$N$19:$N$34</c:f>
              <c:numCache>
                <c:formatCode>General</c:formatCode>
                <c:ptCount val="16"/>
                <c:pt idx="0">
                  <c:v>8.48</c:v>
                </c:pt>
                <c:pt idx="1">
                  <c:v>8.9499999999999993</c:v>
                </c:pt>
                <c:pt idx="2">
                  <c:v>9.51</c:v>
                </c:pt>
                <c:pt idx="3">
                  <c:v>7.78</c:v>
                </c:pt>
                <c:pt idx="4">
                  <c:v>9.9499999999999993</c:v>
                </c:pt>
                <c:pt idx="5">
                  <c:v>8.7799999999999994</c:v>
                </c:pt>
                <c:pt idx="6">
                  <c:v>7.28</c:v>
                </c:pt>
                <c:pt idx="7">
                  <c:v>7.37</c:v>
                </c:pt>
                <c:pt idx="8">
                  <c:v>6.7</c:v>
                </c:pt>
                <c:pt idx="9">
                  <c:v>5.9</c:v>
                </c:pt>
                <c:pt idx="10">
                  <c:v>5.1100000000000003</c:v>
                </c:pt>
                <c:pt idx="11">
                  <c:v>5.32</c:v>
                </c:pt>
                <c:pt idx="12">
                  <c:v>2.85</c:v>
                </c:pt>
                <c:pt idx="13">
                  <c:v>1.51</c:v>
                </c:pt>
                <c:pt idx="14">
                  <c:v>2.74</c:v>
                </c:pt>
                <c:pt idx="15">
                  <c:v>2.85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C77-4E49-8AE8-AF8A9EC6D3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384295872"/>
        <c:axId val="-384296416"/>
      </c:scatterChart>
      <c:scatterChart>
        <c:scatterStyle val="lineMarker"/>
        <c:varyColors val="0"/>
        <c:ser>
          <c:idx val="1"/>
          <c:order val="1"/>
          <c:tx>
            <c:v>NDVI</c:v>
          </c:tx>
          <c:spPr>
            <a:ln w="12700">
              <a:solidFill>
                <a:srgbClr val="FF00FF"/>
              </a:solidFill>
              <a:prstDash val="solid"/>
            </a:ln>
          </c:spPr>
          <c:marker>
            <c:symbol val="square"/>
            <c:size val="5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xVal>
            <c:numRef>
              <c:f>EFAW_CORN_RAMP!$M$19:$M$34</c:f>
              <c:numCache>
                <c:formatCode>General</c:formatCode>
                <c:ptCount val="16"/>
                <c:pt idx="0">
                  <c:v>224.27600000000001</c:v>
                </c:pt>
                <c:pt idx="1">
                  <c:v>209.32426666666672</c:v>
                </c:pt>
                <c:pt idx="2">
                  <c:v>194.37253333333337</c:v>
                </c:pt>
                <c:pt idx="3">
                  <c:v>179.42080000000001</c:v>
                </c:pt>
                <c:pt idx="4">
                  <c:v>164.46906666666666</c:v>
                </c:pt>
                <c:pt idx="5">
                  <c:v>149.51733333333331</c:v>
                </c:pt>
                <c:pt idx="6">
                  <c:v>134.56560000000002</c:v>
                </c:pt>
                <c:pt idx="7">
                  <c:v>119.61386666666667</c:v>
                </c:pt>
                <c:pt idx="8">
                  <c:v>104.66213333333334</c:v>
                </c:pt>
                <c:pt idx="9">
                  <c:v>89.710400000000007</c:v>
                </c:pt>
                <c:pt idx="10">
                  <c:v>74.758666666666684</c:v>
                </c:pt>
                <c:pt idx="11">
                  <c:v>59.80693333333334</c:v>
                </c:pt>
                <c:pt idx="12">
                  <c:v>44.855200000000004</c:v>
                </c:pt>
                <c:pt idx="13">
                  <c:v>29.90346666666667</c:v>
                </c:pt>
                <c:pt idx="14">
                  <c:v>14.951733333333335</c:v>
                </c:pt>
                <c:pt idx="15">
                  <c:v>0</c:v>
                </c:pt>
              </c:numCache>
            </c:numRef>
          </c:xVal>
          <c:yVal>
            <c:numRef>
              <c:f>EFAW_CORN_RAMP!$R$19:$R$34</c:f>
              <c:numCache>
                <c:formatCode>General</c:formatCode>
                <c:ptCount val="16"/>
                <c:pt idx="0">
                  <c:v>0.82823529411764718</c:v>
                </c:pt>
                <c:pt idx="1">
                  <c:v>0.82323529411764707</c:v>
                </c:pt>
                <c:pt idx="2">
                  <c:v>0.83117647058823541</c:v>
                </c:pt>
                <c:pt idx="3">
                  <c:v>0.82676470588235296</c:v>
                </c:pt>
                <c:pt idx="4">
                  <c:v>0.81735294117647062</c:v>
                </c:pt>
                <c:pt idx="5">
                  <c:v>0.7888235294117647</c:v>
                </c:pt>
                <c:pt idx="6">
                  <c:v>0.80647058823529394</c:v>
                </c:pt>
                <c:pt idx="7">
                  <c:v>0.78441176470588236</c:v>
                </c:pt>
                <c:pt idx="8">
                  <c:v>0.78941176470588237</c:v>
                </c:pt>
                <c:pt idx="9">
                  <c:v>0.78323529411764692</c:v>
                </c:pt>
                <c:pt idx="10">
                  <c:v>0.7720588235294118</c:v>
                </c:pt>
                <c:pt idx="11">
                  <c:v>0.76764705882352924</c:v>
                </c:pt>
                <c:pt idx="12">
                  <c:v>0.74029411764705888</c:v>
                </c:pt>
                <c:pt idx="13">
                  <c:v>0.68058823529411772</c:v>
                </c:pt>
                <c:pt idx="14">
                  <c:v>0.60352941176470587</c:v>
                </c:pt>
                <c:pt idx="15">
                  <c:v>0.65411764705882358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C77-4E49-8AE8-AF8A9EC6D3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384300224"/>
        <c:axId val="-384293696"/>
      </c:scatterChart>
      <c:valAx>
        <c:axId val="-3842958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 Rate,  kg/ha</a:t>
                </a:r>
              </a:p>
            </c:rich>
          </c:tx>
          <c:layout>
            <c:manualLayout>
              <c:xMode val="edge"/>
              <c:yMode val="edge"/>
              <c:x val="0.37265976584387622"/>
              <c:y val="0.88922281421409144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-384296416"/>
        <c:crosses val="autoZero"/>
        <c:crossBetween val="midCat"/>
      </c:valAx>
      <c:valAx>
        <c:axId val="-38429641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Yield, Mg/ha</a:t>
                </a:r>
              </a:p>
            </c:rich>
          </c:tx>
          <c:layout>
            <c:manualLayout>
              <c:xMode val="edge"/>
              <c:yMode val="edge"/>
              <c:x val="2.8089887640449437E-2"/>
              <c:y val="0.33832398195734514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-384295872"/>
        <c:crosses val="autoZero"/>
        <c:crossBetween val="midCat"/>
      </c:valAx>
      <c:valAx>
        <c:axId val="-3843002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384293696"/>
        <c:crosses val="autoZero"/>
        <c:crossBetween val="midCat"/>
      </c:valAx>
      <c:valAx>
        <c:axId val="-384293696"/>
        <c:scaling>
          <c:orientation val="minMax"/>
          <c:max val="0.9"/>
          <c:min val="0.5"/>
        </c:scaling>
        <c:delete val="0"/>
        <c:axPos val="r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NDVI</a:t>
                </a:r>
              </a:p>
            </c:rich>
          </c:tx>
          <c:layout>
            <c:manualLayout>
              <c:xMode val="edge"/>
              <c:yMode val="edge"/>
              <c:x val="0.92121719248022982"/>
              <c:y val="0.36282457685188058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-384300224"/>
        <c:crosses val="max"/>
        <c:crossBetween val="midCat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3548942010688858"/>
          <c:y val="0.49475151671139073"/>
          <c:w val="0.1292136797507053"/>
          <c:h val="0.12874282930202585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legend>
    <c:plotVisOnly val="1"/>
    <c:dispBlanksAs val="gap"/>
    <c:showDLblsOverMax val="0"/>
  </c:chart>
  <c:spPr>
    <a:solidFill>
      <a:srgbClr val="FFFFFF"/>
    </a:solidFill>
    <a:ln w="38100">
      <a:solidFill>
        <a:srgbClr val="0F6FC6"/>
      </a:solidFill>
      <a:prstDash val="solid"/>
    </a:ln>
  </c:spPr>
  <c:txPr>
    <a:bodyPr/>
    <a:lstStyle/>
    <a:p>
      <a:pPr>
        <a:defRPr sz="1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0.3185</cdr:x>
      <cdr:y>0.17077</cdr:y>
    </cdr:from>
    <cdr:to>
      <cdr:x>0.40308</cdr:x>
      <cdr:y>0.29511</cdr:y>
    </cdr:to>
    <cdr:sp macro="" textlink="">
      <cdr:nvSpPr>
        <cdr:cNvPr id="1126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235987" y="613144"/>
          <a:ext cx="592975" cy="44413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7F5709-2908-405F-9071-036024A1FF40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789DD8-6A8F-4A31-A7EA-BFABD7385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85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6F707-0AF5-409F-BD13-5DDC88CEDD8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49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6726063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4243845"/>
            <a:ext cx="2307831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6726064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2590078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2" y="2733709"/>
            <a:ext cx="6069268" cy="1373070"/>
          </a:xfrm>
        </p:spPr>
        <p:txBody>
          <a:bodyPr anchor="b">
            <a:noAutofit/>
          </a:bodyPr>
          <a:lstStyle>
            <a:lvl1pPr algn="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4394040"/>
            <a:ext cx="6108101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55655" y="5936188"/>
            <a:ext cx="2057400" cy="365125"/>
          </a:xfrm>
        </p:spPr>
        <p:txBody>
          <a:bodyPr/>
          <a:lstStyle/>
          <a:p>
            <a:fld id="{96DFF08F-DC6B-4601-B491-B0F83F6DD2DA}" type="datetimeFigureOut">
              <a:rPr lang="en-US" smtClean="0"/>
              <a:t>11/13/2018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1" y="5936189"/>
            <a:ext cx="402166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399" y="2750337"/>
            <a:ext cx="1370293" cy="1356442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746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3" y="4711617"/>
            <a:ext cx="6894770" cy="544482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1639" y="609598"/>
            <a:ext cx="6896534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5256098"/>
            <a:ext cx="6894772" cy="5478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11/13/2018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310"/>
            <a:ext cx="1149836" cy="1090789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73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2" name="Picture 21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3" name="Picture 22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5" y="609597"/>
            <a:ext cx="6896534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889151" cy="1101764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11/13/2018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616"/>
            <a:ext cx="1149836" cy="1090789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508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30" name="Picture 29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1" name="Picture 30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921" y="616983"/>
            <a:ext cx="642514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89438" y="3660763"/>
            <a:ext cx="5987731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903919" cy="110176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11/13/2018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70932" y="748116"/>
            <a:ext cx="5334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67191" y="2998573"/>
            <a:ext cx="457200" cy="584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188973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3" name="Picture 22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4" name="Picture 23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8" y="4710340"/>
            <a:ext cx="6896534" cy="5898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9" y="5300150"/>
            <a:ext cx="6896534" cy="51195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11/13/2018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635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32629" y="2329489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39777" y="3015290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8413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879710" y="3007906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26136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233520" y="3007905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11/13/2018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3543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35" name="Picture 34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6" name="Picture 35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37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32391" y="4297503"/>
            <a:ext cx="21922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32391" y="2336873"/>
            <a:ext cx="219225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32391" y="4873765"/>
            <a:ext cx="219225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0497" y="4297503"/>
            <a:ext cx="221507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870497" y="2336873"/>
            <a:ext cx="221507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869483" y="4873764"/>
            <a:ext cx="2218004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31028" y="4297503"/>
            <a:ext cx="21943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231027" y="2336873"/>
            <a:ext cx="219433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230934" y="4873762"/>
            <a:ext cx="2197239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11/13/2018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5042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7" name="Picture 16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8" name="Picture 17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0656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 bwMode="ltGray">
          <a:xfrm rot="5400000">
            <a:off x="4575305" y="2747178"/>
            <a:ext cx="6862555" cy="1368199"/>
            <a:chOff x="2281445" y="609600"/>
            <a:chExt cx="6862555" cy="1368199"/>
          </a:xfrm>
        </p:grpSpPr>
        <p:sp>
          <p:nvSpPr>
            <p:cNvPr id="12" name="Rectangle 11"/>
            <p:cNvSpPr/>
            <p:nvPr/>
          </p:nvSpPr>
          <p:spPr bwMode="ltGray">
            <a:xfrm>
              <a:off x="2281445" y="609601"/>
              <a:ext cx="5285695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7710769" y="609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4798" y="609597"/>
            <a:ext cx="1069602" cy="44619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609598"/>
            <a:ext cx="6576359" cy="53265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29144" y="5936188"/>
            <a:ext cx="2057400" cy="365125"/>
          </a:xfrm>
        </p:spPr>
        <p:txBody>
          <a:bodyPr/>
          <a:lstStyle/>
          <a:p>
            <a:fld id="{96DFF08F-DC6B-4601-B491-B0F83F6DD2DA}" type="datetimeFigureOut">
              <a:rPr lang="en-US" smtClean="0"/>
              <a:t>11/13/2018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5936189"/>
            <a:ext cx="451895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1152" y="5432500"/>
            <a:ext cx="1149636" cy="1273100"/>
          </a:xfrm>
        </p:spPr>
        <p:txBody>
          <a:bodyPr anchor="t"/>
          <a:lstStyle>
            <a:lvl1pPr algn="ctr">
              <a:defRPr/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5348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8905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8" name="Picture 2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9" name="Picture 2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3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310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2728432"/>
            <a:ext cx="9161969" cy="1677035"/>
            <a:chOff x="0" y="2895600"/>
            <a:chExt cx="9161969" cy="1677035"/>
          </a:xfrm>
        </p:grpSpPr>
        <p:pic>
          <p:nvPicPr>
            <p:cNvPr id="19" name="Picture 1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0" name="Picture 19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2869895"/>
            <a:ext cx="688915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1639" y="4232172"/>
            <a:ext cx="688915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65810" y="5936188"/>
            <a:ext cx="2057400" cy="365125"/>
          </a:xfrm>
        </p:spPr>
        <p:txBody>
          <a:bodyPr/>
          <a:lstStyle/>
          <a:p>
            <a:fld id="{96DFF08F-DC6B-4601-B491-B0F83F6DD2DA}" type="datetimeFigureOut">
              <a:rPr lang="en-US" smtClean="0"/>
              <a:pPr/>
              <a:t>11/13/2018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5936189"/>
            <a:ext cx="483467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6438" y="2869896"/>
            <a:ext cx="1149836" cy="1090789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92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53228"/>
            <a:ext cx="688739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336873"/>
            <a:ext cx="3357899" cy="35993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1128" y="2336873"/>
            <a:ext cx="3359661" cy="35993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6240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9" name="Picture 2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0" name="Picture 29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30"/>
            <a:ext cx="6896534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0988" y="2336874"/>
            <a:ext cx="3145080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1638" y="3030009"/>
            <a:ext cx="3367045" cy="29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82646" y="2336873"/>
            <a:ext cx="3145527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61129" y="3030009"/>
            <a:ext cx="3367044" cy="29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11/13/2018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0531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6" name="Picture 15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7" name="Picture 16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11/13/2018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960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1"/>
          <a:stretch/>
        </p:blipFill>
        <p:spPr>
          <a:xfrm>
            <a:off x="7717217" y="1973262"/>
            <a:ext cx="1444752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10769" y="609600"/>
            <a:ext cx="1433231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11/13/2018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826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7"/>
            <a:ext cx="6896534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2336874"/>
            <a:ext cx="3913788" cy="359931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2336873"/>
            <a:ext cx="2796240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3751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10956" y="2336874"/>
            <a:ext cx="3917217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2336874"/>
            <a:ext cx="2798487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331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ames\Desktop\msft\Berlin\build Assets\hashOverlaySD-FullResolve.png"/>
          <p:cNvPicPr>
            <a:picLocks noChangeAspect="1" noChangeArrowheads="1"/>
          </p:cNvPicPr>
          <p:nvPr/>
        </p:nvPicPr>
        <p:blipFill>
          <a:blip r:embed="rId20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2336873"/>
            <a:ext cx="6887389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67881" y="59361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11/13/2018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5936189"/>
            <a:ext cx="4834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753228"/>
            <a:ext cx="1157674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3049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34.png"/><Relationship Id="rId4" Type="http://schemas.openxmlformats.org/officeDocument/2006/relationships/hyperlink" Target="http://okstate.edu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155/2014/125258" TargetMode="Externa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nue.okstate.edu/Index_Publications/Improving_NUE.pdf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jpg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951188"/>
            <a:ext cx="6896534" cy="10809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4351"/>
            <a:ext cx="9154374" cy="4207800"/>
          </a:xfrm>
          <a:ln w="28575"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55076" y="24238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4056063" algn="l"/>
              </a:tabLst>
            </a:pPr>
            <a:r>
              <a:rPr lang="en-US" b="1" dirty="0" smtClean="0"/>
              <a:t>Norman Borlaug	Mother Teresa</a:t>
            </a:r>
            <a:br>
              <a:rPr lang="en-US" b="1" dirty="0" smtClean="0"/>
            </a:br>
            <a:r>
              <a:rPr lang="en-US" b="1" dirty="0" smtClean="0"/>
              <a:t>1914 – 2009	1910 - 1997</a:t>
            </a:r>
            <a:endParaRPr lang="en-US" b="1" dirty="0"/>
          </a:p>
        </p:txBody>
      </p:sp>
      <p:pic>
        <p:nvPicPr>
          <p:cNvPr id="8" name="Picture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8" t="10293"/>
          <a:stretch/>
        </p:blipFill>
        <p:spPr bwMode="auto">
          <a:xfrm>
            <a:off x="162051" y="4605558"/>
            <a:ext cx="2409825" cy="9131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2225">
            <a:solidFill>
              <a:schemeClr val="tx1"/>
            </a:solidFill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356" y="4471870"/>
            <a:ext cx="1828085" cy="1194754"/>
          </a:xfrm>
          <a:prstGeom prst="rect">
            <a:avLst/>
          </a:prstGeom>
          <a:ln w="19050">
            <a:solidFill>
              <a:schemeClr val="bg1">
                <a:lumMod val="50000"/>
                <a:lumOff val="50000"/>
              </a:schemeClr>
            </a:solidFill>
          </a:ln>
        </p:spPr>
      </p:pic>
      <p:pic>
        <p:nvPicPr>
          <p:cNvPr id="1026" name="Picture 2" descr="https://images-na.ssl-images-amazon.com/images/I/51p7C5xqrHL._SX354_BO1,204,203,200_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945" y="3761308"/>
            <a:ext cx="2027255" cy="284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36234" y="5831458"/>
            <a:ext cx="3571336" cy="64633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SOIL 4213 Precision Agriculture, Wednesday, November 14,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93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4"/>
          <p:cNvSpPr>
            <a:spLocks noGrp="1"/>
          </p:cNvSpPr>
          <p:nvPr>
            <p:ph type="ctrTitle"/>
          </p:nvPr>
        </p:nvSpPr>
        <p:spPr bwMode="auto">
          <a:xfrm>
            <a:off x="1920238" y="3801342"/>
            <a:ext cx="4455624" cy="1737361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defTabSz="4702175"/>
            <a:r>
              <a:rPr lang="en-US" sz="2400" b="1" dirty="0" smtClean="0">
                <a:solidFill>
                  <a:schemeClr val="tx1"/>
                </a:solidFill>
                <a:effectLst/>
              </a:rPr>
              <a:t>Precision Planting of Corn (</a:t>
            </a:r>
            <a:r>
              <a:rPr lang="en-US" sz="2400" b="1" dirty="0" err="1" smtClean="0">
                <a:solidFill>
                  <a:schemeClr val="tx1"/>
                </a:solidFill>
                <a:effectLst/>
              </a:rPr>
              <a:t>Zea</a:t>
            </a:r>
            <a:r>
              <a:rPr lang="en-US" sz="2400" b="1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effectLst/>
              </a:rPr>
              <a:t>mays</a:t>
            </a:r>
            <a:r>
              <a:rPr lang="en-US" sz="2400" b="1" dirty="0" smtClean="0">
                <a:solidFill>
                  <a:schemeClr val="tx1"/>
                </a:solidFill>
                <a:effectLst/>
              </a:rPr>
              <a:t> L.) to Manipulate Leaf Geometry</a:t>
            </a:r>
            <a:endParaRPr lang="en-US" sz="1050" b="1" dirty="0">
              <a:solidFill>
                <a:schemeClr val="tx1"/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893" y="261938"/>
            <a:ext cx="5977615" cy="328136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25892" y="5976851"/>
            <a:ext cx="84024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 smtClean="0"/>
              <a:t>2011</a:t>
            </a:r>
            <a:r>
              <a:rPr lang="en-US" dirty="0"/>
              <a:t>. Maize (</a:t>
            </a:r>
            <a:r>
              <a:rPr lang="en-US" dirty="0" err="1"/>
              <a:t>Zea</a:t>
            </a:r>
            <a:r>
              <a:rPr lang="en-US" dirty="0"/>
              <a:t> mays L.) Leaf Angle and Emergence as Affected by Seed Orientation at Planting. J. Exp. Agric. doi:10.1017/S001447971100038X.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3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oil Fertility\Desktop\left_righ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900" y="169260"/>
            <a:ext cx="4734176" cy="6447440"/>
          </a:xfrm>
          <a:prstGeom prst="rect">
            <a:avLst/>
          </a:prstGeom>
          <a:ln w="12700">
            <a:solidFill>
              <a:schemeClr val="accent5">
                <a:alpha val="27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0076" y="1562100"/>
            <a:ext cx="3981001" cy="517176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3706620" y="388627"/>
            <a:ext cx="5224457" cy="954107"/>
          </a:xfrm>
          <a:prstGeom prst="rect">
            <a:avLst/>
          </a:prstGeom>
          <a:solidFill>
            <a:schemeClr val="bg2"/>
          </a:solidFill>
          <a:ln w="28575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What could be done to better see each plant, Yield Increase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6187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18" y="269870"/>
            <a:ext cx="5997951" cy="439282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19" y="5165401"/>
            <a:ext cx="1830444" cy="5063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9913" y="3255291"/>
            <a:ext cx="2488135" cy="331751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1" t="6806" r="26211" b="3454"/>
          <a:stretch/>
        </p:blipFill>
        <p:spPr bwMode="auto">
          <a:xfrm>
            <a:off x="6634272" y="1112362"/>
            <a:ext cx="2340289" cy="281023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1759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500" y="1463675"/>
            <a:ext cx="4018175" cy="4724400"/>
          </a:xfrm>
          <a:prstGeom prst="rect">
            <a:avLst/>
          </a:prstGeom>
        </p:spPr>
      </p:pic>
      <p:pic>
        <p:nvPicPr>
          <p:cNvPr id="45060" name="Picture 3" descr="C:\Pictures\Field\El_Salvador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6001"/>
            <a:ext cx="9136380" cy="682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89" y="271872"/>
            <a:ext cx="2220012" cy="2610196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709190" y="227560"/>
            <a:ext cx="6434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</a:rPr>
              <a:t>Opico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Quezaltepeque</a:t>
            </a:r>
            <a:r>
              <a:rPr lang="en-US" sz="2800" b="1" dirty="0" smtClean="0">
                <a:solidFill>
                  <a:schemeClr val="bg1"/>
                </a:solidFill>
              </a:rPr>
              <a:t>, El Salvador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5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nue.okstate.edu/Hand_Planter/img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354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Oklahoma State University">
            <a:hlinkClick r:id="rId4" tooltip="&quot;Oklahoma State University&quot;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887931"/>
            <a:ext cx="1524000" cy="893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8" t="10293"/>
          <a:stretch/>
        </p:blipFill>
        <p:spPr bwMode="auto">
          <a:xfrm>
            <a:off x="160867" y="5992258"/>
            <a:ext cx="2105025" cy="6845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2225">
            <a:solidFill>
              <a:schemeClr val="tx1"/>
            </a:solidFill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19455" y="179319"/>
            <a:ext cx="2272145" cy="584775"/>
          </a:xfrm>
          <a:prstGeom prst="rect">
            <a:avLst/>
          </a:prstGeom>
          <a:solidFill>
            <a:schemeClr val="tx1"/>
          </a:solidFill>
          <a:ln w="2857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</a:rPr>
              <a:t>El Salvador</a:t>
            </a:r>
            <a:endParaRPr lang="en-US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86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nue.okstate.edu/Hand_Planter/image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75005" y="2052095"/>
            <a:ext cx="6096000" cy="4552950"/>
          </a:xfrm>
          <a:prstGeom prst="rect">
            <a:avLst/>
          </a:prstGeom>
          <a:ln w="381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74" y="188607"/>
            <a:ext cx="3124326" cy="5349612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33" y="3380793"/>
            <a:ext cx="1841767" cy="3224253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2052" name="Picture 4" descr="os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361" y="5238363"/>
            <a:ext cx="846259" cy="59971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267907" dir="3514226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99247" y="171152"/>
            <a:ext cx="5871758" cy="1164458"/>
          </a:xfrm>
        </p:spPr>
        <p:txBody>
          <a:bodyPr vert="horz" lIns="91440" tIns="45720" rIns="91440" bIns="45720" rtlCol="0" anchor="t">
            <a:noAutofit/>
          </a:bodyPr>
          <a:lstStyle/>
          <a:p>
            <a:pPr defTabSz="457200"/>
            <a:r>
              <a:rPr lang="en-US" sz="2400" dirty="0">
                <a:latin typeface="+mn-lt"/>
                <a:ea typeface="+mn-ea"/>
                <a:cs typeface="+mn-cs"/>
              </a:rPr>
              <a:t>OSU Hand Planter</a:t>
            </a:r>
            <a:br>
              <a:rPr lang="en-US" sz="2400" dirty="0">
                <a:latin typeface="+mn-lt"/>
                <a:ea typeface="+mn-ea"/>
                <a:cs typeface="+mn-cs"/>
              </a:rPr>
            </a:br>
            <a:r>
              <a:rPr lang="en-US" sz="2400" dirty="0">
                <a:latin typeface="+mn-lt"/>
                <a:ea typeface="+mn-ea"/>
                <a:cs typeface="+mn-cs"/>
              </a:rPr>
              <a:t>	Dr. Randy Taylor</a:t>
            </a:r>
            <a:br>
              <a:rPr lang="en-US" sz="2400" dirty="0">
                <a:latin typeface="+mn-lt"/>
                <a:ea typeface="+mn-ea"/>
                <a:cs typeface="+mn-cs"/>
              </a:rPr>
            </a:br>
            <a:r>
              <a:rPr lang="en-US" sz="2400" dirty="0">
                <a:latin typeface="+mn-lt"/>
                <a:ea typeface="+mn-ea"/>
                <a:cs typeface="+mn-cs"/>
              </a:rPr>
              <a:t>	Wayne Kiner</a:t>
            </a:r>
            <a:endParaRPr lang="en-US" altLang="en-US" sz="240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77295" y="735445"/>
            <a:ext cx="2910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Lira, Uganda</a:t>
            </a:r>
            <a:br>
              <a:rPr lang="en-US" sz="2400" dirty="0" smtClean="0"/>
            </a:br>
            <a:r>
              <a:rPr lang="en-US" sz="2400" dirty="0" smtClean="0"/>
              <a:t>Peter </a:t>
            </a:r>
            <a:r>
              <a:rPr lang="en-US" sz="2400" dirty="0" err="1" smtClean="0"/>
              <a:t>Omara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Lawrence Aula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894518" y="6137656"/>
            <a:ext cx="4707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Can only be put together one way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69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"/>
            <a:ext cx="3657600" cy="68940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184" y="786122"/>
            <a:ext cx="2593942" cy="991802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262487" y="1942922"/>
            <a:ext cx="4357100" cy="584775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OSU Hand Planter</a:t>
            </a:r>
            <a:endParaRPr lang="en-US" sz="3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487" y="2527697"/>
            <a:ext cx="4281686" cy="420199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6350674" y="6235700"/>
            <a:ext cx="2105273" cy="369332"/>
          </a:xfrm>
          <a:prstGeom prst="rect">
            <a:avLst/>
          </a:prstGeom>
          <a:solidFill>
            <a:srgbClr val="FF6600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One Minute Video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04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404" y="1471353"/>
            <a:ext cx="3239537" cy="475715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183" y="2205449"/>
            <a:ext cx="5265303" cy="359931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For both the developed and developing world, </a:t>
            </a:r>
            <a:r>
              <a:rPr lang="en-US" sz="2800" u="sng" dirty="0" smtClean="0"/>
              <a:t>precision agriculture</a:t>
            </a:r>
            <a:r>
              <a:rPr lang="en-US" sz="2800" dirty="0" smtClean="0"/>
              <a:t> for maize needs to operate, by plant</a:t>
            </a:r>
          </a:p>
          <a:p>
            <a:endParaRPr lang="en-US" sz="2800" dirty="0"/>
          </a:p>
          <a:p>
            <a:pPr lvl="0"/>
            <a:r>
              <a:rPr lang="en-US" sz="2000" dirty="0" smtClean="0">
                <a:effectLst/>
              </a:rPr>
              <a:t>2014</a:t>
            </a:r>
            <a:r>
              <a:rPr lang="en-US" sz="2000" dirty="0">
                <a:effectLst/>
              </a:rPr>
              <a:t>. Effect of seed distribution and population on maize (</a:t>
            </a:r>
            <a:r>
              <a:rPr lang="en-US" sz="2000" dirty="0" err="1">
                <a:effectLst/>
              </a:rPr>
              <a:t>Zea</a:t>
            </a:r>
            <a:r>
              <a:rPr lang="en-US" sz="2000" dirty="0">
                <a:effectLst/>
              </a:rPr>
              <a:t> mays L.) grain yield. Int. J. Agronomy. V2014.  </a:t>
            </a:r>
            <a:r>
              <a:rPr lang="en-US" sz="2000" dirty="0">
                <a:effectLst/>
                <a:hlinkClick r:id="rId3"/>
              </a:rPr>
              <a:t>http://dx.doi.org/10.1155/2014/125258</a:t>
            </a:r>
            <a:r>
              <a:rPr lang="en-US" dirty="0" smtClean="0">
                <a:effectLst/>
              </a:rPr>
              <a:t>.</a:t>
            </a: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4223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183" y="2413971"/>
            <a:ext cx="8308975" cy="1716594"/>
          </a:xfrm>
          <a:solidFill>
            <a:schemeClr val="accent1"/>
          </a:solidFill>
          <a:ln w="38100">
            <a:solidFill>
              <a:schemeClr val="bg2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NUE for cereal grain production = 33%</a:t>
            </a:r>
            <a:br>
              <a:rPr lang="en-US" sz="3200" dirty="0" smtClean="0"/>
            </a:br>
            <a:r>
              <a:rPr lang="en-US" sz="3200" dirty="0" smtClean="0"/>
              <a:t>Agronomy Journal 91:357-363</a:t>
            </a:r>
          </a:p>
          <a:p>
            <a:pPr algn="ctr"/>
            <a:endParaRPr lang="en-US" sz="3200" dirty="0"/>
          </a:p>
          <a:p>
            <a:pPr algn="ctr"/>
            <a:endParaRPr lang="en-US" sz="3200" dirty="0" smtClean="0"/>
          </a:p>
          <a:p>
            <a:pPr algn="ctr"/>
            <a:endParaRPr lang="en-US" sz="3200" dirty="0"/>
          </a:p>
          <a:p>
            <a:pPr algn="ctr"/>
            <a:endParaRPr lang="en-US" sz="3600" dirty="0"/>
          </a:p>
        </p:txBody>
      </p:sp>
      <p:pic>
        <p:nvPicPr>
          <p:cNvPr id="3074" name="Picture 2" descr="Agronomy Journal to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900" y="1023739"/>
            <a:ext cx="1201243" cy="49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Verdana" panose="020B0604030504040204" pitchFamily="34" charset="0"/>
                <a:hlinkClick r:id="rId3"/>
              </a:rPr>
              <a:t>Agron. J. 91:357-363 </a:t>
            </a:r>
            <a:r>
              <a:rPr kumimoji="0" lang="en-US" altLang="en-US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hlinkClick r:id="rId3"/>
              </a:rPr>
              <a:t>(pdf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hlinkClick r:id="rId3"/>
              </a:rPr>
              <a:t>)</a:t>
            </a: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7006" y="1027623"/>
            <a:ext cx="3972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NUE</a:t>
            </a:r>
            <a:endParaRPr lang="en-US" sz="3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036749" y="4314423"/>
            <a:ext cx="7060951" cy="88864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2"/>
            </a:solidFill>
          </a:ln>
        </p:spPr>
        <p:txBody>
          <a:bodyPr vert="horz" lIns="91440" tIns="45720" rIns="91440" bIns="45720" rtlCol="0">
            <a:noAutofit/>
          </a:bodyPr>
          <a:lstStyle>
            <a:lvl1pPr indent="0" algn="ctr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9pPr>
          </a:lstStyle>
          <a:p>
            <a:r>
              <a:rPr lang="en-US" sz="2400" dirty="0" smtClean="0"/>
              <a:t>Estimated </a:t>
            </a:r>
            <a:r>
              <a:rPr lang="en-US" sz="2400" dirty="0"/>
              <a:t>NH3 plant loss, 4-28 kg </a:t>
            </a:r>
            <a:r>
              <a:rPr lang="en-US" sz="2400" dirty="0" smtClean="0"/>
              <a:t>N/ha</a:t>
            </a:r>
            <a:br>
              <a:rPr lang="en-US" sz="2400" dirty="0" smtClean="0"/>
            </a:br>
            <a:r>
              <a:rPr lang="en-US" sz="2400" dirty="0" smtClean="0"/>
              <a:t>J. Plant </a:t>
            </a:r>
            <a:r>
              <a:rPr lang="en-US" sz="2400" dirty="0" err="1" smtClean="0"/>
              <a:t>Nutr</a:t>
            </a:r>
            <a:r>
              <a:rPr lang="en-US" sz="2400" dirty="0" smtClean="0"/>
              <a:t>. 20:389-404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036749" y="5386923"/>
            <a:ext cx="7060951" cy="84645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2"/>
            </a:solidFill>
          </a:ln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indent="0" algn="ctr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9pPr>
          </a:lstStyle>
          <a:p>
            <a:r>
              <a:rPr lang="en-US" dirty="0" smtClean="0"/>
              <a:t>Plat loss as NH3 increased at higher N rates </a:t>
            </a:r>
            <a:br>
              <a:rPr lang="en-US" dirty="0" smtClean="0"/>
            </a:br>
            <a:r>
              <a:rPr lang="en-US" dirty="0" smtClean="0"/>
              <a:t>J</a:t>
            </a:r>
            <a:r>
              <a:rPr lang="en-US" dirty="0"/>
              <a:t>. Plant </a:t>
            </a:r>
            <a:r>
              <a:rPr lang="en-US" dirty="0" err="1"/>
              <a:t>Nutr</a:t>
            </a:r>
            <a:r>
              <a:rPr lang="en-US" dirty="0"/>
              <a:t>. </a:t>
            </a:r>
            <a:r>
              <a:rPr lang="en-US" dirty="0" smtClean="0"/>
              <a:t>23:219-230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9758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cornx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2125287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os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838" y="2951274"/>
            <a:ext cx="1209675" cy="85725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267907" dir="3514226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1" y="3176929"/>
            <a:ext cx="6364778" cy="914400"/>
          </a:xfrm>
        </p:spPr>
        <p:txBody>
          <a:bodyPr/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Becoming a Nitrogen Cycle </a:t>
            </a:r>
            <a:r>
              <a:rPr lang="en-US" sz="24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Ninja</a:t>
            </a: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400" dirty="0" err="1"/>
              <a:t>Growmark</a:t>
            </a:r>
            <a:r>
              <a:rPr lang="en-US" sz="2400" dirty="0"/>
              <a:t> Advanced Agronomy day, </a:t>
            </a:r>
            <a:br>
              <a:rPr lang="en-US" sz="2400" dirty="0"/>
            </a:br>
            <a:r>
              <a:rPr lang="en-US" sz="2400" dirty="0"/>
              <a:t>Tuesday, February 3, 2015, Bloomington, </a:t>
            </a:r>
            <a:r>
              <a:rPr lang="en-US" sz="2400" dirty="0" smtClean="0"/>
              <a:t>IL</a:t>
            </a:r>
            <a:br>
              <a:rPr lang="en-US" sz="2400" dirty="0" smtClean="0"/>
            </a:br>
            <a:r>
              <a:rPr lang="en-US" sz="2400" dirty="0" smtClean="0"/>
              <a:t>Howard Brown</a:t>
            </a:r>
            <a:endParaRPr lang="en-US" altLang="en-US" sz="24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15389" y="4482112"/>
            <a:ext cx="8390133" cy="18969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fontAlgn="auto"/>
            <a:r>
              <a:rPr lang="en-US" sz="1800" cap="none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Retention of cyclic information in biological sciences is poor.  </a:t>
            </a:r>
          </a:p>
          <a:p>
            <a:pPr fontAlgn="auto"/>
            <a:r>
              <a:rPr lang="en-US" sz="1800" cap="none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Nitrogen cycle is more than just a ‘graphic cycle.’  It is a living cycle that embeds decision and consequence</a:t>
            </a:r>
          </a:p>
          <a:p>
            <a:pPr fontAlgn="auto"/>
            <a:r>
              <a:rPr lang="en-US" sz="1800" cap="none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Nitrogen Cycle Ninja’s have comprehensive understanding of N dynamics, authenticated via this achievement</a:t>
            </a:r>
            <a:endParaRPr lang="en-US" sz="1800" cap="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48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0" y="400049"/>
            <a:ext cx="9692642" cy="60579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1950" y="6511469"/>
            <a:ext cx="4448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http://climate.nasa.gov/climate_resources/24/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99" y="4799319"/>
            <a:ext cx="1419225" cy="63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744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66687"/>
            <a:ext cx="8715375" cy="652462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142235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NUE Sub-Saharan Africa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226" y="2117798"/>
            <a:ext cx="8458200" cy="3599316"/>
          </a:xfrm>
        </p:spPr>
        <p:txBody>
          <a:bodyPr>
            <a:noAutofit/>
          </a:bodyPr>
          <a:lstStyle/>
          <a:p>
            <a:r>
              <a:rPr lang="en-US" b="1" dirty="0" smtClean="0"/>
              <a:t>100 % NUE</a:t>
            </a:r>
          </a:p>
          <a:p>
            <a:r>
              <a:rPr lang="en-US" b="1" dirty="0" smtClean="0"/>
              <a:t>Continued rise </a:t>
            </a:r>
            <a:r>
              <a:rPr lang="en-US" b="1" dirty="0"/>
              <a:t>in </a:t>
            </a:r>
            <a:r>
              <a:rPr lang="en-US" b="1" dirty="0" smtClean="0"/>
              <a:t>price, elevated </a:t>
            </a:r>
            <a:r>
              <a:rPr lang="en-US" b="1" dirty="0"/>
              <a:t>economic risk of N </a:t>
            </a:r>
            <a:r>
              <a:rPr lang="en-US" b="1" dirty="0" smtClean="0"/>
              <a:t>fertilization</a:t>
            </a:r>
          </a:p>
          <a:p>
            <a:r>
              <a:rPr lang="en-US" b="1" dirty="0" smtClean="0"/>
              <a:t>Existing low </a:t>
            </a:r>
            <a:r>
              <a:rPr lang="en-US" b="1" dirty="0"/>
              <a:t>yield levels of cereal </a:t>
            </a:r>
            <a:r>
              <a:rPr lang="en-US" b="1" dirty="0" smtClean="0"/>
              <a:t>production</a:t>
            </a:r>
            <a:endParaRPr lang="en-US" b="1" dirty="0"/>
          </a:p>
          <a:p>
            <a:r>
              <a:rPr lang="en-US" b="1" dirty="0" smtClean="0"/>
              <a:t>High NUE’s, result </a:t>
            </a:r>
            <a:r>
              <a:rPr lang="en-US" b="1" dirty="0"/>
              <a:t>of applying so little fertilizer N, at </a:t>
            </a:r>
            <a:r>
              <a:rPr lang="en-US" b="1" dirty="0" smtClean="0"/>
              <a:t>the expense </a:t>
            </a:r>
            <a:r>
              <a:rPr lang="en-US" b="1" dirty="0"/>
              <a:t>of mining an already depleted soil </a:t>
            </a:r>
            <a:r>
              <a:rPr lang="en-US" b="1" dirty="0" smtClean="0"/>
              <a:t>resource</a:t>
            </a:r>
          </a:p>
          <a:p>
            <a:endParaRPr lang="en-US" b="1" dirty="0" smtClean="0"/>
          </a:p>
          <a:p>
            <a:r>
              <a:rPr lang="en-US" sz="1600" dirty="0" smtClean="0"/>
              <a:t>Edmonds</a:t>
            </a:r>
            <a:r>
              <a:rPr lang="en-US" sz="1600" dirty="0"/>
              <a:t>, Daniel E., Silvano L. Abreu, </a:t>
            </a:r>
            <a:r>
              <a:rPr lang="en-US" sz="1600" dirty="0" err="1"/>
              <a:t>Adelheid</a:t>
            </a:r>
            <a:r>
              <a:rPr lang="en-US" sz="1600" dirty="0"/>
              <a:t> West, Donna R. Caasi, Travis O. Conley, Michael C. Daft, Birehane Desta, Brandon B. England, Chelsea D. Farris, Tia J. Nobles, </a:t>
            </a:r>
            <a:r>
              <a:rPr lang="en-US" sz="1600" dirty="0" err="1"/>
              <a:t>Nehaben</a:t>
            </a:r>
            <a:r>
              <a:rPr lang="en-US" sz="1600" dirty="0"/>
              <a:t> K. Patel, Elliott W. Rounds, Brennan H. Sanders, Samar S. </a:t>
            </a:r>
            <a:r>
              <a:rPr lang="en-US" sz="1600" dirty="0" err="1"/>
              <a:t>Shawaqfeh</a:t>
            </a:r>
            <a:r>
              <a:rPr lang="en-US" sz="1600" dirty="0"/>
              <a:t>, </a:t>
            </a:r>
            <a:r>
              <a:rPr lang="en-US" sz="1600" dirty="0" err="1"/>
              <a:t>Lakmini</a:t>
            </a:r>
            <a:r>
              <a:rPr lang="en-US" sz="1600" dirty="0"/>
              <a:t>, </a:t>
            </a:r>
            <a:r>
              <a:rPr lang="en-US" sz="1600" dirty="0" err="1"/>
              <a:t>Lokuralalage</a:t>
            </a:r>
            <a:r>
              <a:rPr lang="en-US" sz="1600" dirty="0"/>
              <a:t>, Roji Manandhar, and W. R. Raun. 2009. Cereal nitrogen use efficiency in Sub Saharan Africa. J. Plant </a:t>
            </a:r>
            <a:r>
              <a:rPr lang="en-US" sz="1600" dirty="0" err="1"/>
              <a:t>Nutr</a:t>
            </a:r>
            <a:r>
              <a:rPr lang="en-US" sz="1600" dirty="0"/>
              <a:t>. 32:2107-2122</a:t>
            </a:r>
            <a:r>
              <a:rPr lang="en-US" sz="1600" dirty="0" smtClean="0"/>
              <a:t>.</a:t>
            </a:r>
            <a:br>
              <a:rPr lang="en-US" sz="1600" dirty="0" smtClean="0"/>
            </a:b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sz="1600" b="1" dirty="0" smtClean="0"/>
              <a:t>5L 2F 5000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88303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57577" y="816591"/>
            <a:ext cx="10573556" cy="461664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bg2"/>
            </a:solidFill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  <a:tab pos="2400300" algn="l"/>
                <a:tab pos="3200400" algn="l"/>
                <a:tab pos="4000500" algn="l"/>
                <a:tab pos="4800600" algn="l"/>
                <a:tab pos="5715000" algn="l"/>
                <a:tab pos="6400800" algn="l"/>
                <a:tab pos="7200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  <a:tab pos="2400300" algn="l"/>
                <a:tab pos="3200400" algn="l"/>
                <a:tab pos="4000500" algn="l"/>
                <a:tab pos="4800600" algn="l"/>
                <a:tab pos="5715000" algn="l"/>
                <a:tab pos="6400800" algn="l"/>
                <a:tab pos="7200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  <a:tab pos="2400300" algn="l"/>
                <a:tab pos="3200400" algn="l"/>
                <a:tab pos="4000500" algn="l"/>
                <a:tab pos="4800600" algn="l"/>
                <a:tab pos="5715000" algn="l"/>
                <a:tab pos="6400800" algn="l"/>
                <a:tab pos="7200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  <a:tab pos="2400300" algn="l"/>
                <a:tab pos="3200400" algn="l"/>
                <a:tab pos="4000500" algn="l"/>
                <a:tab pos="4800600" algn="l"/>
                <a:tab pos="5715000" algn="l"/>
                <a:tab pos="6400800" algn="l"/>
                <a:tab pos="7200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  <a:tab pos="2400300" algn="l"/>
                <a:tab pos="3200400" algn="l"/>
                <a:tab pos="4000500" algn="l"/>
                <a:tab pos="4800600" algn="l"/>
                <a:tab pos="5715000" algn="l"/>
                <a:tab pos="6400800" algn="l"/>
                <a:tab pos="7200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  <a:tab pos="2400300" algn="l"/>
                <a:tab pos="3200400" algn="l"/>
                <a:tab pos="4000500" algn="l"/>
                <a:tab pos="4800600" algn="l"/>
                <a:tab pos="5715000" algn="l"/>
                <a:tab pos="6400800" algn="l"/>
                <a:tab pos="7200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  <a:tab pos="2400300" algn="l"/>
                <a:tab pos="3200400" algn="l"/>
                <a:tab pos="4000500" algn="l"/>
                <a:tab pos="4800600" algn="l"/>
                <a:tab pos="5715000" algn="l"/>
                <a:tab pos="6400800" algn="l"/>
                <a:tab pos="7200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  <a:tab pos="2400300" algn="l"/>
                <a:tab pos="3200400" algn="l"/>
                <a:tab pos="4000500" algn="l"/>
                <a:tab pos="4800600" algn="l"/>
                <a:tab pos="5715000" algn="l"/>
                <a:tab pos="6400800" algn="l"/>
                <a:tab pos="7200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  <a:tab pos="2400300" algn="l"/>
                <a:tab pos="3200400" algn="l"/>
                <a:tab pos="4000500" algn="l"/>
                <a:tab pos="4800600" algn="l"/>
                <a:tab pos="5715000" algn="l"/>
                <a:tab pos="6400800" algn="l"/>
                <a:tab pos="7200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4500" algn="l"/>
                <a:tab pos="2400300" algn="l"/>
                <a:tab pos="3200400" algn="l"/>
                <a:tab pos="4000500" algn="l"/>
                <a:tab pos="4800600" algn="l"/>
                <a:tab pos="5715000" algn="l"/>
                <a:tab pos="6400800" algn="l"/>
                <a:tab pos="7200900" algn="l"/>
              </a:tabLs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40 transects, </a:t>
            </a:r>
            <a:b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Argentina, Mexico, Iowa, Nebraska, Ohio, and Oklahoma, 2002-2004.</a:t>
            </a:r>
            <a:endParaRPr kumimoji="0" lang="en-US" altLang="en-US" sz="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4500" algn="l"/>
                <a:tab pos="2400300" algn="l"/>
                <a:tab pos="3200400" algn="l"/>
                <a:tab pos="4000500" algn="l"/>
                <a:tab pos="4800600" algn="l"/>
                <a:tab pos="5715000" algn="l"/>
                <a:tab pos="6400800" algn="l"/>
                <a:tab pos="7200900" algn="l"/>
              </a:tabLst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______________________________________________________________________________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Location	Years	Trans.	Min 	Max 	Mean	</a:t>
            </a:r>
            <a:r>
              <a:rPr kumimoji="0" lang="en-US" alt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Stdev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	Max/Min	CV</a:t>
            </a:r>
            <a:endParaRPr kumimoji="0" lang="en-US" altLang="en-US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4500" algn="l"/>
                <a:tab pos="2400300" algn="l"/>
                <a:tab pos="3200400" algn="l"/>
                <a:tab pos="4000500" algn="l"/>
                <a:tab pos="4800600" algn="l"/>
                <a:tab pos="5715000" algn="l"/>
                <a:tab pos="6400800" algn="l"/>
                <a:tab pos="7200900" algn="l"/>
              </a:tabLst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			</a:t>
            </a:r>
            <a:r>
              <a:rPr kumimoji="0" lang="es-A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------------------------ kg/ha ------------------------	%</a:t>
            </a:r>
            <a:endParaRPr kumimoji="0" lang="en-US" altLang="en-US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4500" algn="l"/>
                <a:tab pos="2400300" algn="l"/>
                <a:tab pos="3200400" algn="l"/>
                <a:tab pos="4000500" algn="l"/>
                <a:tab pos="4800600" algn="l"/>
                <a:tab pos="5715000" algn="l"/>
                <a:tab pos="6400800" algn="l"/>
                <a:tab pos="7200900" algn="l"/>
              </a:tabLst>
            </a:pPr>
            <a:r>
              <a:rPr kumimoji="0" lang="es-AR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Oklahoma, &lt;6000 kg/ha</a:t>
            </a:r>
            <a:r>
              <a:rPr kumimoji="0" lang="es-A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	2003-4	11	1128	9169	4652	1724	10.0	37.2</a:t>
            </a:r>
            <a:endParaRPr kumimoji="0" lang="en-US" altLang="en-US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4500" algn="l"/>
                <a:tab pos="2400300" algn="l"/>
                <a:tab pos="3200400" algn="l"/>
                <a:tab pos="4000500" algn="l"/>
                <a:tab pos="4800600" algn="l"/>
                <a:tab pos="5715000" algn="l"/>
                <a:tab pos="6400800" algn="l"/>
                <a:tab pos="7200900" algn="l"/>
              </a:tabLst>
            </a:pPr>
            <a:r>
              <a:rPr kumimoji="0" lang="es-A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								</a:t>
            </a:r>
            <a:endParaRPr kumimoji="0" lang="en-US" altLang="en-US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4500" algn="l"/>
                <a:tab pos="2400300" algn="l"/>
                <a:tab pos="3200400" algn="l"/>
                <a:tab pos="4000500" algn="l"/>
                <a:tab pos="4800600" algn="l"/>
                <a:tab pos="5715000" algn="l"/>
                <a:tab pos="6400800" algn="l"/>
                <a:tab pos="7200900" algn="l"/>
              </a:tabLst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Oklahoma, &gt;6000 kg/ha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	2003-4	8	1947	14120	7050	2167	11.6	30.5</a:t>
            </a:r>
            <a:endParaRPr kumimoji="0" lang="en-US" altLang="en-US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4500" algn="l"/>
                <a:tab pos="2400300" algn="l"/>
                <a:tab pos="3200400" algn="l"/>
                <a:tab pos="4000500" algn="l"/>
                <a:tab pos="4800600" algn="l"/>
                <a:tab pos="5715000" algn="l"/>
                <a:tab pos="6400800" algn="l"/>
                <a:tab pos="7200900" algn="l"/>
              </a:tabLst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								</a:t>
            </a:r>
            <a:endParaRPr kumimoji="0" lang="en-US" altLang="en-US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4500" algn="l"/>
                <a:tab pos="2400300" algn="l"/>
                <a:tab pos="3200400" algn="l"/>
                <a:tab pos="4000500" algn="l"/>
                <a:tab pos="4800600" algn="l"/>
                <a:tab pos="5715000" algn="l"/>
                <a:tab pos="6400800" algn="l"/>
                <a:tab pos="7200900" algn="l"/>
              </a:tabLst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Ames, Iowa, Shelton, NE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	2004	4	1872	21173	8320	3660	14.1	46.0</a:t>
            </a:r>
            <a:endParaRPr kumimoji="0" lang="en-US" altLang="en-US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4500" algn="l"/>
                <a:tab pos="2400300" algn="l"/>
                <a:tab pos="3200400" algn="l"/>
                <a:tab pos="4000500" algn="l"/>
                <a:tab pos="4800600" algn="l"/>
                <a:tab pos="5715000" algn="l"/>
                <a:tab pos="6400800" algn="l"/>
                <a:tab pos="7200900" algn="l"/>
              </a:tabLst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								</a:t>
            </a:r>
            <a:endParaRPr kumimoji="0" lang="en-US" altLang="en-US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4500" algn="l"/>
                <a:tab pos="2400300" algn="l"/>
                <a:tab pos="3200400" algn="l"/>
                <a:tab pos="4000500" algn="l"/>
                <a:tab pos="4800600" algn="l"/>
                <a:tab pos="5715000" algn="l"/>
                <a:tab pos="6400800" algn="l"/>
                <a:tab pos="7200900" algn="l"/>
              </a:tabLst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Phillips, NE	2004	5	7098	21492	14383	2926	3.2	20.3</a:t>
            </a:r>
            <a:endParaRPr kumimoji="0" lang="en-US" altLang="en-US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4500" algn="l"/>
                <a:tab pos="2400300" algn="l"/>
                <a:tab pos="3200400" algn="l"/>
                <a:tab pos="4000500" algn="l"/>
                <a:tab pos="4800600" algn="l"/>
                <a:tab pos="5715000" algn="l"/>
                <a:tab pos="6400800" algn="l"/>
                <a:tab pos="7200900" algn="l"/>
              </a:tabLst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								</a:t>
            </a:r>
            <a:endParaRPr kumimoji="0" lang="en-US" altLang="en-US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4500" algn="l"/>
                <a:tab pos="2400300" algn="l"/>
                <a:tab pos="3200400" algn="l"/>
                <a:tab pos="4000500" algn="l"/>
                <a:tab pos="4800600" algn="l"/>
                <a:tab pos="5715000" algn="l"/>
                <a:tab pos="6400800" algn="l"/>
                <a:tab pos="7200900" algn="l"/>
              </a:tabLst>
            </a:pPr>
            <a:r>
              <a:rPr kumimoji="0" lang="es-A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Ohio	2004	1	2066	19458	9759	4367	9.4	50.2</a:t>
            </a:r>
            <a:endParaRPr kumimoji="0" lang="en-US" altLang="en-US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4500" algn="l"/>
                <a:tab pos="2400300" algn="l"/>
                <a:tab pos="3200400" algn="l"/>
                <a:tab pos="4000500" algn="l"/>
                <a:tab pos="4800600" algn="l"/>
                <a:tab pos="5715000" algn="l"/>
                <a:tab pos="6400800" algn="l"/>
                <a:tab pos="7200900" algn="l"/>
              </a:tabLst>
            </a:pPr>
            <a:r>
              <a:rPr kumimoji="0" lang="es-A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El Batan, MX	2002	3	606	9440	4268	1935	22.4	45.3</a:t>
            </a:r>
            <a:endParaRPr kumimoji="0" lang="en-US" altLang="en-US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4500" algn="l"/>
                <a:tab pos="2400300" algn="l"/>
                <a:tab pos="3200400" algn="l"/>
                <a:tab pos="4000500" algn="l"/>
                <a:tab pos="4800600" algn="l"/>
                <a:tab pos="5715000" algn="l"/>
                <a:tab pos="6400800" algn="l"/>
                <a:tab pos="7200900" algn="l"/>
              </a:tabLst>
            </a:pPr>
            <a:r>
              <a:rPr kumimoji="0" lang="es-A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								</a:t>
            </a:r>
            <a:endParaRPr kumimoji="0" lang="en-US" altLang="en-US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4500" algn="l"/>
                <a:tab pos="2400300" algn="l"/>
                <a:tab pos="3200400" algn="l"/>
                <a:tab pos="4000500" algn="l"/>
                <a:tab pos="4800600" algn="l"/>
                <a:tab pos="5715000" algn="l"/>
                <a:tab pos="6400800" algn="l"/>
                <a:tab pos="7200900" algn="l"/>
              </a:tabLst>
            </a:pPr>
            <a:r>
              <a:rPr kumimoji="0" lang="es-A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Argentina	2003	9	2806	28058	11478	4211	15.0	36.8</a:t>
            </a:r>
            <a:endParaRPr kumimoji="0" lang="en-US" altLang="en-US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4500" algn="l"/>
                <a:tab pos="2400300" algn="l"/>
                <a:tab pos="3200400" algn="l"/>
                <a:tab pos="4000500" algn="l"/>
                <a:tab pos="4800600" algn="l"/>
                <a:tab pos="5715000" algn="l"/>
                <a:tab pos="6400800" algn="l"/>
                <a:tab pos="7200900" algn="l"/>
              </a:tabLst>
            </a:pPr>
            <a:r>
              <a:rPr kumimoji="0" lang="es-A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								</a:t>
            </a:r>
            <a:endParaRPr kumimoji="0" lang="en-US" altLang="en-US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4500" algn="l"/>
                <a:tab pos="2400300" algn="l"/>
                <a:tab pos="3200400" algn="l"/>
                <a:tab pos="4000500" algn="l"/>
                <a:tab pos="4800600" algn="l"/>
                <a:tab pos="5715000" algn="l"/>
                <a:tab pos="6400800" algn="l"/>
                <a:tab pos="7200900" algn="l"/>
              </a:tabLst>
            </a:pPr>
            <a:r>
              <a:rPr kumimoji="0" lang="es-AR" alt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All</a:t>
            </a:r>
            <a:r>
              <a:rPr kumimoji="0" lang="es-A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s-AR" alt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Sites</a:t>
            </a:r>
            <a:r>
              <a:rPr kumimoji="0" lang="es-A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	02-04	40	2410	17034	</a:t>
            </a:r>
            <a:r>
              <a:rPr kumimoji="0" lang="es-AR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8173	2746</a:t>
            </a:r>
            <a:r>
              <a:rPr kumimoji="0" lang="es-A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	11.8	35.2</a:t>
            </a:r>
            <a:endParaRPr kumimoji="0" lang="en-US" altLang="en-US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4500" algn="l"/>
                <a:tab pos="2400300" algn="l"/>
                <a:tab pos="3200400" algn="l"/>
                <a:tab pos="4000500" algn="l"/>
                <a:tab pos="4800600" algn="l"/>
                <a:tab pos="5715000" algn="l"/>
                <a:tab pos="6400800" algn="l"/>
                <a:tab pos="7200900" algn="l"/>
              </a:tabLst>
            </a:pPr>
            <a:r>
              <a:rPr kumimoji="0" lang="es-AR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______________________________________________________________________________</a:t>
            </a:r>
            <a:endParaRPr kumimoji="0" lang="es-A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9964" y="5593276"/>
            <a:ext cx="8321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Plant-to-plant </a:t>
            </a:r>
            <a:r>
              <a:rPr lang="en-US" dirty="0"/>
              <a:t>variability in corn grain yield can be </a:t>
            </a:r>
            <a:r>
              <a:rPr lang="en-US" dirty="0" smtClean="0"/>
              <a:t>expected, averaged more </a:t>
            </a:r>
            <a:r>
              <a:rPr lang="en-US" dirty="0"/>
              <a:t>than 2765 </a:t>
            </a:r>
            <a:r>
              <a:rPr lang="en-US" dirty="0" smtClean="0"/>
              <a:t>kg/ha (</a:t>
            </a:r>
            <a:r>
              <a:rPr lang="en-US" dirty="0" smtClean="0">
                <a:solidFill>
                  <a:srgbClr val="FFFF00"/>
                </a:solidFill>
              </a:rPr>
              <a:t>44 </a:t>
            </a:r>
            <a:r>
              <a:rPr lang="en-US" dirty="0" err="1" smtClean="0">
                <a:solidFill>
                  <a:srgbClr val="FFFF00"/>
                </a:solidFill>
              </a:rPr>
              <a:t>bu</a:t>
            </a:r>
            <a:r>
              <a:rPr lang="en-US" dirty="0" smtClean="0">
                <a:solidFill>
                  <a:srgbClr val="FFFF00"/>
                </a:solidFill>
              </a:rPr>
              <a:t>/ac</a:t>
            </a:r>
            <a:r>
              <a:rPr lang="en-US" dirty="0" smtClean="0"/>
              <a:t>) over </a:t>
            </a:r>
            <a:r>
              <a:rPr lang="en-US" dirty="0"/>
              <a:t>sites and </a:t>
            </a:r>
            <a:r>
              <a:rPr lang="en-US" dirty="0" smtClean="0"/>
              <a:t>years.  </a:t>
            </a:r>
            <a:r>
              <a:rPr lang="en-US" dirty="0" err="1" smtClean="0"/>
              <a:t>Agron</a:t>
            </a:r>
            <a:r>
              <a:rPr lang="en-US" dirty="0" smtClean="0"/>
              <a:t>. J. 97:1603-1611.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41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452438"/>
            <a:ext cx="5143500" cy="868362"/>
          </a:xfrm>
          <a:gradFill flip="none" rotWithShape="1">
            <a:gsLst>
              <a:gs pos="0">
                <a:schemeClr val="bg2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 w="38100">
            <a:solidFill>
              <a:schemeClr val="bg2"/>
            </a:solidFill>
          </a:ln>
        </p:spPr>
        <p:txBody>
          <a:bodyPr/>
          <a:lstStyle/>
          <a:p>
            <a:r>
              <a:rPr lang="en-US" dirty="0" smtClean="0"/>
              <a:t>Ramp Calibration Strips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6081431"/>
              </p:ext>
            </p:extLst>
          </p:nvPr>
        </p:nvGraphicFramePr>
        <p:xfrm>
          <a:off x="495300" y="1900344"/>
          <a:ext cx="6808890" cy="4538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862" y="452438"/>
            <a:ext cx="2114550" cy="162877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0565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734" y="3150524"/>
            <a:ext cx="5515328" cy="3457370"/>
          </a:xfrm>
          <a:prstGeom prst="rect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7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33" y="327292"/>
            <a:ext cx="1658156" cy="2223097"/>
          </a:xfrm>
          <a:prstGeom prst="rect">
            <a:avLst/>
          </a:prstGeom>
          <a:ln w="381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7032" y="4879209"/>
            <a:ext cx="4841128" cy="19219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AC </a:t>
            </a:r>
            <a:r>
              <a:rPr lang="en-US" sz="1600" b="1" dirty="0" err="1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Magruder</a:t>
            </a:r>
            <a:r>
              <a:rPr lang="en-US" sz="16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, 1892</a:t>
            </a:r>
          </a:p>
          <a:p>
            <a:pPr marL="0" indent="0">
              <a:buNone/>
            </a:pPr>
            <a:r>
              <a:rPr lang="en-US" sz="16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Horace Harper, 1926-1951 (25)</a:t>
            </a:r>
          </a:p>
          <a:p>
            <a:pPr marL="0" indent="0">
              <a:buNone/>
            </a:pPr>
            <a:r>
              <a:rPr lang="en-US" sz="16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Billy Tucker, 1957-1976 (19)</a:t>
            </a:r>
          </a:p>
          <a:p>
            <a:pPr marL="0" indent="0">
              <a:buNone/>
            </a:pPr>
            <a:r>
              <a:rPr lang="en-US" sz="16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Robert </a:t>
            </a:r>
            <a:r>
              <a:rPr lang="en-US" sz="1600" b="1" dirty="0" err="1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Westerman</a:t>
            </a:r>
            <a:r>
              <a:rPr lang="en-US" sz="16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, 1977-1991 (14)</a:t>
            </a:r>
          </a:p>
          <a:p>
            <a:pPr marL="0" indent="0">
              <a:buNone/>
            </a:pPr>
            <a:r>
              <a:rPr lang="en-US" sz="1600" b="1" dirty="0" smtClean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1991-2018 </a:t>
            </a:r>
            <a:r>
              <a:rPr lang="en-US" sz="16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(</a:t>
            </a:r>
            <a:r>
              <a:rPr lang="en-US" sz="1600" b="1" dirty="0" smtClean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27)</a:t>
            </a:r>
            <a:endParaRPr lang="en-US" sz="1600" b="1" dirty="0">
              <a:latin typeface="Microsoft JhengHei Light" panose="020B0304030504040204" pitchFamily="34" charset="-120"/>
              <a:ea typeface="Microsoft JhengHei Light" panose="020B0304030504040204" pitchFamily="34" charset="-120"/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996" y="309656"/>
            <a:ext cx="1544788" cy="2262660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435" y="3926980"/>
            <a:ext cx="3006082" cy="2117661"/>
          </a:xfrm>
          <a:prstGeom prst="rect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003" y="305366"/>
            <a:ext cx="1743075" cy="2266950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430" y="309656"/>
            <a:ext cx="1606955" cy="2262660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648358" y="2940977"/>
            <a:ext cx="3042458" cy="40011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125</a:t>
            </a:r>
            <a:r>
              <a:rPr lang="en-US" sz="2000" b="1" baseline="30000" dirty="0" smtClean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th</a:t>
            </a:r>
            <a:r>
              <a:rPr lang="en-US" sz="2000" b="1" dirty="0" smtClean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 Harvest, June 2017</a:t>
            </a:r>
            <a:endParaRPr lang="en-US" sz="2000" b="1" dirty="0">
              <a:latin typeface="Microsoft JhengHei Light" panose="020B0304030504040204" pitchFamily="34" charset="-120"/>
              <a:ea typeface="Microsoft JhengHei Light" panose="020B0304030504040204" pitchFamily="34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1919" y="3340905"/>
            <a:ext cx="27231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 smtClean="0"/>
              <a:t>Appl</a:t>
            </a:r>
            <a:r>
              <a:rPr lang="en-US" sz="1400" dirty="0"/>
              <a:t>. Environ. Micro. 70:5868-5874</a:t>
            </a:r>
            <a:r>
              <a:rPr lang="en-US" sz="1400" dirty="0" smtClean="0"/>
              <a:t>.  Cyanobacteria</a:t>
            </a:r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2170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462089"/>
              </p:ext>
            </p:extLst>
          </p:nvPr>
        </p:nvGraphicFramePr>
        <p:xfrm>
          <a:off x="314530" y="901529"/>
          <a:ext cx="8525406" cy="56540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79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81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05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88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80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727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29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521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7444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7986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5956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Source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Location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</a:rPr>
                        <a:t>Years</a:t>
                      </a:r>
                      <a:endParaRPr lang="en-US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</a:rPr>
                        <a:t>Time period</a:t>
                      </a:r>
                      <a:endParaRPr lang="en-US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</a:rPr>
                        <a:t> † (0-N) Yield Range</a:t>
                      </a:r>
                      <a:endParaRPr lang="en-US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</a:rPr>
                        <a:t>‡ High N Yield Range</a:t>
                      </a:r>
                      <a:endParaRPr lang="en-US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</a:rPr>
                        <a:t>*Optimum N rate </a:t>
                      </a:r>
                      <a:endParaRPr lang="en-US" sz="105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</a:rPr>
                        <a:t>kg ha</a:t>
                      </a:r>
                      <a:r>
                        <a:rPr lang="en-US" sz="1000" baseline="3000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n-US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7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---- Mg ha</a:t>
                      </a:r>
                      <a:r>
                        <a:rPr lang="en-US" sz="1000" baseline="30000">
                          <a:solidFill>
                            <a:schemeClr val="bg1"/>
                          </a:solidFill>
                          <a:effectLst/>
                        </a:rPr>
                        <a:t>-1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 ----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Min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Max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Avg.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SD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97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Bundy et al. (2011)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WI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21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1958-1983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1.6-7.6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4.3-8.8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50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233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130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53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97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Bundy et al. (2011)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WI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9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1984-1997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2.7-5.6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5.7-9.96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58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235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179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51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97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solidFill>
                            <a:schemeClr val="tx1"/>
                          </a:solidFill>
                          <a:effectLst/>
                        </a:rPr>
                        <a:t>Mallarino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 and Torres (2006)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IA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1979-2003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0.8-5.9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5.1-12.4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81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237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165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49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97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solidFill>
                            <a:schemeClr val="tx1"/>
                          </a:solidFill>
                          <a:effectLst/>
                        </a:rPr>
                        <a:t>Mallarino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 and Torres (2006)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IA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1985-2010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1.4-6.2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5.3-12.8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134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239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197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32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97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Varvel et al. (2007)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NE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1995-2005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6.6-10.9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10.4-13.3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73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193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131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49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97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solidFill>
                            <a:schemeClr val="tx1"/>
                          </a:solidFill>
                          <a:effectLst/>
                        </a:rPr>
                        <a:t>Jokela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 et al. (1989) Carroll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MN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1982-1984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5.5-7.3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7.1-9.1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131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84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69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97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solidFill>
                            <a:schemeClr val="tx1"/>
                          </a:solidFill>
                          <a:effectLst/>
                        </a:rPr>
                        <a:t>Jokela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 et al. (1989) Webster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MN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1982-1984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1.7-5.6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1.8-8.7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70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113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91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21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97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solidFill>
                            <a:schemeClr val="tx1"/>
                          </a:solidFill>
                          <a:effectLst/>
                        </a:rPr>
                        <a:t>Fenster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 et al. (1976) Waseca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MN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1970-1975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3.2-7.4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7.1-10.6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60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199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135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50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7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solidFill>
                            <a:schemeClr val="tx1"/>
                          </a:solidFill>
                          <a:effectLst/>
                        </a:rPr>
                        <a:t>Fenster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 et al. (1976) Martin A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MN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1970-1976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3.8-8.2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4.0-9.6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23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126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69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36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97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solidFill>
                            <a:schemeClr val="tx1"/>
                          </a:solidFill>
                          <a:effectLst/>
                        </a:rPr>
                        <a:t>Fenster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 et al. (1976) Martin B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MN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1971-1976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6.2-11.3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6.2-12.0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37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18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15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97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Al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  <a:effectLst/>
                        </a:rPr>
                        <a:t>Kaisi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 et al. (2003)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CO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1998-2000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5.6-10.2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8.3-10.8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66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111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91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23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97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Ismail et al. (1994) NT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KY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1998-2000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2.1-7.4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5.2-10.9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35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230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128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46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97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Ismail et al. (1994) CT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KY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1970-1990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1.9-9.5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3.5-10.4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203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98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52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97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Rice et al. (1986) NT 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KY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15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1970-1985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3.1-4.9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5.7-9.2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102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178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144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30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97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Rice et al. (1986) CT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KY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15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1970-1985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1.9-6.1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5.0-8.8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69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204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124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47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97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solidFill>
                            <a:schemeClr val="tx1"/>
                          </a:solidFill>
                          <a:effectLst/>
                        </a:rPr>
                        <a:t>Stecker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 et al. (1993) Columbia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MO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1988-1990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3.3-5.6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6.0-10.1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99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194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153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49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97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solidFill>
                            <a:schemeClr val="tx1"/>
                          </a:solidFill>
                          <a:effectLst/>
                        </a:rPr>
                        <a:t>Stecker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 et al. (1993) Novelty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MO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1988-1990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4.5-7.2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6.7-9.9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45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182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103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71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797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solidFill>
                            <a:schemeClr val="tx1"/>
                          </a:solidFill>
                          <a:effectLst/>
                        </a:rPr>
                        <a:t>Stecker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 et al. (1993) Corning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MO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1989-1990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5.0-6.0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8.2-8.5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90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117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104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97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Peterson et al. (1989)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NE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1983-1986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2.1-6.4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3.9-10.0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11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218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104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88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797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Eck (1982)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TX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1977-1978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2.7-4.4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5.6-5.9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59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116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88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40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797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Shapiro et al. (2006) RS 51cm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NE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1996-1998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6.2-8.9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9.4-11.1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69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96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83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13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797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Shapiro et al. (2006) RS 76cm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NE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1996-1998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5.0-8.9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7.1-11.0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13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114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75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54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797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Meisinger et al. (1985) MT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MD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1974-1977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1.8-2.6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5.8-8.2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127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233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183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45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797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Meisinger et al. (1985) PT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MD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1974-1977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2.7-4.2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5.1-8.1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36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196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142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75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797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solidFill>
                            <a:schemeClr val="tx1"/>
                          </a:solidFill>
                          <a:effectLst/>
                        </a:rPr>
                        <a:t>Gehl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 et al. (2005) Rossville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KS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2001-2002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6.4-7.9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11.3-12.6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182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204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193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15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797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solidFill>
                            <a:schemeClr val="tx1"/>
                          </a:solidFill>
                          <a:effectLst/>
                        </a:rPr>
                        <a:t>Gehl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 et al. (2005) Scandia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KS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2001-2002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2.7-7.4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3.8-11.5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51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160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105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77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25169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213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Average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</a:rPr>
                        <a:t>62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</a:rPr>
                        <a:t>173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</a:rPr>
                        <a:t>120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</a:rPr>
                        <a:t>45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8876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829" marR="48829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SD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44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55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43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66043" y="49033"/>
            <a:ext cx="857155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Maize grain yield for the check (0N), high N treatment and optimum N rate in 26 field experiments , 213 site years of published data, 1958-2010</a:t>
            </a:r>
            <a:r>
              <a:rPr kumimoji="0" lang="en-US" altLang="en-US" sz="1100" b="1" i="0" u="none" strike="noStrike" cap="none" normalizeH="0" baseline="0" dirty="0" smtClean="0">
                <a:ln>
                  <a:noFill/>
                </a:ln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kumimoji="0" lang="en-US" altLang="en-US" sz="600" b="1" i="0" u="none" strike="noStrike" cap="none" normalizeH="0" baseline="0" dirty="0" smtClean="0">
              <a:ln>
                <a:noFill/>
              </a:ln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44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15" y="1981691"/>
            <a:ext cx="8639798" cy="464407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86213" y="119641"/>
            <a:ext cx="8289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 smtClean="0"/>
              <a:t>Plant-to-Plant </a:t>
            </a:r>
            <a:r>
              <a:rPr lang="en-US" dirty="0"/>
              <a:t>Variability in Corn Production. </a:t>
            </a:r>
            <a:r>
              <a:rPr lang="en-US" dirty="0" smtClean="0"/>
              <a:t>2005. </a:t>
            </a:r>
            <a:r>
              <a:rPr lang="en-US" dirty="0" err="1" smtClean="0"/>
              <a:t>Agron</a:t>
            </a:r>
            <a:r>
              <a:rPr lang="en-US" dirty="0"/>
              <a:t>. J. 97:1603-1611. </a:t>
            </a:r>
          </a:p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6601" y="984912"/>
            <a:ext cx="4494492" cy="5693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By-plant grain yields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19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490909"/>
            <a:ext cx="5619750" cy="3686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204" y="4695476"/>
            <a:ext cx="3286125" cy="16478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204" y="1324953"/>
            <a:ext cx="1420491" cy="6401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5914" y="2080081"/>
            <a:ext cx="2532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December 13, 2016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093389" y="4721355"/>
            <a:ext cx="2457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404 – 311 = 93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5199136" y="4350266"/>
            <a:ext cx="3313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B0F0"/>
                </a:solidFill>
              </a:rPr>
              <a:t>2016 - 1950</a:t>
            </a:r>
            <a:endParaRPr lang="en-US" sz="1800" b="1" dirty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91828" y="5139372"/>
            <a:ext cx="23815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30% increase in 66 years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115463" y="5538158"/>
            <a:ext cx="2760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is it today?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94694" y="6029864"/>
            <a:ext cx="3692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https://climate.nasa.gov/vital-signs/carbon-dioxide/</a:t>
            </a:r>
          </a:p>
        </p:txBody>
      </p:sp>
    </p:spTree>
    <p:extLst>
      <p:ext uri="{BB962C8B-B14F-4D97-AF65-F5344CB8AC3E}">
        <p14:creationId xmlns:p14="http://schemas.microsoft.com/office/powerpoint/2010/main" val="1162438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70" y="163451"/>
            <a:ext cx="8879988" cy="567663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7327658" y="484023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Lahoma</a:t>
            </a:r>
            <a:r>
              <a:rPr lang="en-US" b="1" dirty="0" smtClean="0"/>
              <a:t>, OK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41300" y="266700"/>
            <a:ext cx="3924300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Experiment 502, 1970-present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751162" y="6012611"/>
            <a:ext cx="5615796" cy="64633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Precision Agriculture</a:t>
            </a:r>
          </a:p>
          <a:p>
            <a:r>
              <a:rPr lang="en-US" dirty="0" smtClean="0"/>
              <a:t>At what scale should “precision agriculture operate?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92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485" y="60463"/>
            <a:ext cx="6887389" cy="483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/>
              <a:t>Resolution</a:t>
            </a:r>
            <a:endParaRPr lang="en-US" sz="2000" b="1" dirty="0"/>
          </a:p>
        </p:txBody>
      </p:sp>
      <p:pic>
        <p:nvPicPr>
          <p:cNvPr id="2050" name="Picture 2" descr="http://nue.okstate.edu/Small_Scale_Variability/1x1efaw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56" y="461220"/>
            <a:ext cx="6514465" cy="424275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  <a:extLst/>
        </p:spPr>
      </p:pic>
      <p:pic>
        <p:nvPicPr>
          <p:cNvPr id="2052" name="Picture 4" descr="http://nue.okstate.edu/Papers/Microv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450" y="3540177"/>
            <a:ext cx="6504566" cy="3090705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874" y="348388"/>
            <a:ext cx="2873142" cy="215485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6847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Iowa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2262243"/>
              </p:ext>
            </p:extLst>
          </p:nvPr>
        </p:nvGraphicFramePr>
        <p:xfrm>
          <a:off x="282805" y="2677212"/>
          <a:ext cx="7582144" cy="40616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050" name="Picture 2" descr="http://nue.okstate.edu/NSTL/nstl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673" y="149555"/>
            <a:ext cx="5102351" cy="3617501"/>
          </a:xfrm>
          <a:prstGeom prst="rect">
            <a:avLst/>
          </a:prstGeom>
          <a:noFill/>
          <a:ln w="28575">
            <a:solidFill>
              <a:schemeClr val="bg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04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81" y="1739671"/>
            <a:ext cx="6517066" cy="494490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05381" y="774626"/>
            <a:ext cx="7076066" cy="9650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400" dirty="0" smtClean="0">
                <a:solidFill>
                  <a:schemeClr val="tx1"/>
                </a:solidFill>
              </a:rPr>
              <a:t>Optimum N rates in the same field vary as do N rates from year to year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2756" y="6211669"/>
            <a:ext cx="8013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 smtClean="0"/>
              <a:t>2016</a:t>
            </a:r>
            <a:r>
              <a:rPr lang="en-US" sz="1600" dirty="0"/>
              <a:t>. Variability in optimum nitrogen rates for maize. </a:t>
            </a:r>
            <a:r>
              <a:rPr lang="en-US" sz="1600" dirty="0" err="1"/>
              <a:t>Agron</a:t>
            </a:r>
            <a:r>
              <a:rPr lang="en-US" sz="1600" dirty="0"/>
              <a:t>. J. </a:t>
            </a:r>
            <a:r>
              <a:rPr lang="en-US" sz="1600" dirty="0" smtClean="0"/>
              <a:t>108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69452" y="51459"/>
            <a:ext cx="2689514" cy="4616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fontAlgn="auto">
              <a:spcBef>
                <a:spcPct val="0"/>
              </a:spcBef>
              <a:spcAft>
                <a:spcPts val="0"/>
              </a:spcAft>
              <a:buNone/>
              <a:defRPr sz="2400" b="0" i="0"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Nitrogen RAMPS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7062" y="2204741"/>
            <a:ext cx="2114550" cy="16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97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5" y="396877"/>
            <a:ext cx="8258175" cy="61944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3702" y="507076"/>
            <a:ext cx="3300152" cy="92333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Experiment 222</a:t>
            </a:r>
            <a:br>
              <a:rPr lang="en-US" b="1" dirty="0" smtClean="0"/>
            </a:br>
            <a:r>
              <a:rPr lang="en-US" b="1" dirty="0" smtClean="0"/>
              <a:t>Stillwater, OK</a:t>
            </a:r>
            <a:br>
              <a:rPr lang="en-US" b="1" dirty="0" smtClean="0"/>
            </a:br>
            <a:r>
              <a:rPr lang="en-US" b="1" dirty="0" smtClean="0"/>
              <a:t>est. 1969, 48 years, 2016</a:t>
            </a:r>
            <a:endParaRPr lang="en-US" b="1" dirty="0"/>
          </a:p>
        </p:txBody>
      </p:sp>
      <p:pic>
        <p:nvPicPr>
          <p:cNvPr id="2052" name="Picture 4" descr="http://nue.okstate.edu/Response_Index/aa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85" y="4075562"/>
            <a:ext cx="4274045" cy="2342318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13951" y="4075562"/>
            <a:ext cx="3531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Calibration Stamps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70634" y="5246721"/>
            <a:ext cx="2443656" cy="92333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Optimum N rate changed within each 9 m2</a:t>
            </a:r>
            <a:endParaRPr lang="en-US" dirty="0"/>
          </a:p>
        </p:txBody>
      </p:sp>
      <p:pic>
        <p:nvPicPr>
          <p:cNvPr id="2054" name="Picture 6" descr="Calibration Stamps for Improved Mid-Season Fertilizer N Recommendations in Corn and Wheat Production System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451" y="3970489"/>
            <a:ext cx="1571625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20946" y="453215"/>
            <a:ext cx="3943032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100" dirty="0">
                <a:solidFill>
                  <a:schemeClr val="bg1"/>
                </a:solidFill>
              </a:rPr>
              <a:t>Raun, W.R., J.B. Solie, M.L. Stone, K.L. Martin, K.W. Freeman. And D.L. </a:t>
            </a:r>
            <a:r>
              <a:rPr lang="en-US" sz="1100" dirty="0" err="1">
                <a:solidFill>
                  <a:schemeClr val="bg1"/>
                </a:solidFill>
              </a:rPr>
              <a:t>Zavodny</a:t>
            </a:r>
            <a:r>
              <a:rPr lang="en-US" sz="1100" dirty="0">
                <a:solidFill>
                  <a:schemeClr val="bg1"/>
                </a:solidFill>
              </a:rPr>
              <a:t>. 2005. Automated calibration stamp technology for improved in-season nitrogen fertilization.  </a:t>
            </a:r>
            <a:r>
              <a:rPr lang="en-US" sz="1100" dirty="0" err="1">
                <a:solidFill>
                  <a:schemeClr val="bg1"/>
                </a:solidFill>
              </a:rPr>
              <a:t>Agron</a:t>
            </a:r>
            <a:r>
              <a:rPr lang="en-US" sz="1100" dirty="0">
                <a:solidFill>
                  <a:schemeClr val="bg1"/>
                </a:solidFill>
              </a:rPr>
              <a:t>. J. 97:338-342</a:t>
            </a:r>
            <a:r>
              <a:rPr lang="en-US" sz="1100" dirty="0" smtClean="0">
                <a:solidFill>
                  <a:schemeClr val="bg1"/>
                </a:solidFill>
              </a:rPr>
              <a:t>.</a:t>
            </a:r>
          </a:p>
          <a:p>
            <a:pPr lvl="0"/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dirty="0">
                <a:solidFill>
                  <a:schemeClr val="bg1"/>
                </a:solidFill>
              </a:rPr>
              <a:t>Raun, W.R., J.B. Solie, R.K. Taylor, D.B. Arnall, C.J. Mack, and D.E. Edmonds. 2008. Ramp calibration strip technology for determining mid-season N rates in corn and wheat. </a:t>
            </a:r>
            <a:r>
              <a:rPr lang="en-US" sz="1100" dirty="0" err="1">
                <a:solidFill>
                  <a:schemeClr val="bg1"/>
                </a:solidFill>
              </a:rPr>
              <a:t>Agron</a:t>
            </a:r>
            <a:r>
              <a:rPr lang="en-US" sz="1100" dirty="0">
                <a:solidFill>
                  <a:schemeClr val="bg1"/>
                </a:solidFill>
              </a:rPr>
              <a:t>. J. 100:1088-1093.</a:t>
            </a:r>
          </a:p>
          <a:p>
            <a:pPr lvl="0"/>
            <a:endParaRPr lang="en-US" sz="1100" dirty="0">
              <a:solidFill>
                <a:schemeClr val="bg1"/>
              </a:solidFill>
            </a:endParaRPr>
          </a:p>
          <a:p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70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670" y="1255935"/>
            <a:ext cx="6896534" cy="1080938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57" y="813379"/>
            <a:ext cx="8715643" cy="581042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264751" y="106652"/>
            <a:ext cx="5964825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Dr. Marvin Stone, Dr. John Solie, Dr. Randy Taylor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61774" y="813379"/>
            <a:ext cx="4687910" cy="2862322"/>
          </a:xfrm>
          <a:prstGeom prst="rect">
            <a:avLst/>
          </a:prstGeom>
          <a:solidFill>
            <a:srgbClr val="0F6FC6">
              <a:alpha val="63137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RESOLUTION</a:t>
            </a:r>
            <a:br>
              <a:rPr lang="en-US" sz="2000" b="1" dirty="0" smtClean="0"/>
            </a:br>
            <a:r>
              <a:rPr lang="en-US" sz="2000" b="1" dirty="0" smtClean="0"/>
              <a:t>Predict yield / yield potential (YP0)</a:t>
            </a:r>
          </a:p>
          <a:p>
            <a:r>
              <a:rPr lang="en-US" sz="2000" b="1" dirty="0" smtClean="0"/>
              <a:t>In season estimate of N response (RI)</a:t>
            </a:r>
          </a:p>
          <a:p>
            <a:r>
              <a:rPr lang="en-US" sz="2000" b="1" dirty="0" smtClean="0"/>
              <a:t>Estimate N removal (YPN)</a:t>
            </a:r>
          </a:p>
          <a:p>
            <a:r>
              <a:rPr lang="en-US" sz="2000" b="1" dirty="0" smtClean="0"/>
              <a:t>CV, weight /sensor-x</a:t>
            </a:r>
            <a:br>
              <a:rPr lang="en-US" sz="2000" b="1" dirty="0" smtClean="0"/>
            </a:br>
            <a:r>
              <a:rPr lang="en-US" sz="2000" b="1" dirty="0" smtClean="0"/>
              <a:t>Algorithm for N Rate</a:t>
            </a: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 smtClean="0">
                <a:solidFill>
                  <a:srgbClr val="FF0000"/>
                </a:solidFill>
              </a:rPr>
              <a:t>right order</a:t>
            </a:r>
            <a:r>
              <a:rPr lang="en-US" sz="2000" b="1" dirty="0">
                <a:solidFill>
                  <a:srgbClr val="FF0000"/>
                </a:solidFill>
              </a:rPr>
              <a:t/>
            </a: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engineering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wheat/corn</a:t>
            </a:r>
          </a:p>
        </p:txBody>
      </p:sp>
    </p:spTree>
    <p:extLst>
      <p:ext uri="{BB962C8B-B14F-4D97-AF65-F5344CB8AC3E}">
        <p14:creationId xmlns:p14="http://schemas.microsoft.com/office/powerpoint/2010/main" val="382898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lin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66723</TotalTime>
  <Words>1150</Words>
  <Application>Microsoft Office PowerPoint</Application>
  <PresentationFormat>On-screen Show (4:3)</PresentationFormat>
  <Paragraphs>394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Microsoft JhengHei Light</vt:lpstr>
      <vt:lpstr>Arial</vt:lpstr>
      <vt:lpstr>Calibri</vt:lpstr>
      <vt:lpstr>Times New Roman</vt:lpstr>
      <vt:lpstr>Trebuchet MS</vt:lpstr>
      <vt:lpstr>Verdana</vt:lpstr>
      <vt:lpstr>Wingdings 3</vt:lpstr>
      <vt:lpstr>Berlin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Iowa</vt:lpstr>
      <vt:lpstr>PowerPoint Presentation</vt:lpstr>
      <vt:lpstr>PowerPoint Presentation</vt:lpstr>
      <vt:lpstr>PowerPoint Presentation</vt:lpstr>
      <vt:lpstr>Precision Planting of Corn (Zea mays L.) to Manipulate Leaf Geometry</vt:lpstr>
      <vt:lpstr>PowerPoint Presentation</vt:lpstr>
      <vt:lpstr>PowerPoint Presentation</vt:lpstr>
      <vt:lpstr>PowerPoint Presentation</vt:lpstr>
      <vt:lpstr>PowerPoint Presentation</vt:lpstr>
      <vt:lpstr>OSU Hand Planter  Dr. Randy Taylor  Wayne Kiner</vt:lpstr>
      <vt:lpstr>PowerPoint Presentation</vt:lpstr>
      <vt:lpstr>PowerPoint Presentation</vt:lpstr>
      <vt:lpstr>PowerPoint Presentation</vt:lpstr>
      <vt:lpstr>Becoming a Nitrogen Cycle Ninja Growmark Advanced Agronomy day,  Tuesday, February 3, 2015, Bloomington, IL Howard Brown</vt:lpstr>
      <vt:lpstr>PowerPoint Presentation</vt:lpstr>
      <vt:lpstr>NUE Sub-Saharan Africa</vt:lpstr>
      <vt:lpstr>PowerPoint Presentation</vt:lpstr>
      <vt:lpstr>Ramp Calibration Strips</vt:lpstr>
      <vt:lpstr>PowerPoint Presentation</vt:lpstr>
      <vt:lpstr>PowerPoint Presentation</vt:lpstr>
      <vt:lpstr>By-plant grain yields</vt:lpstr>
    </vt:vector>
  </TitlesOfParts>
  <Company>Oklahoma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Leo M Walsh</dc:title>
  <dc:creator>bill raun</dc:creator>
  <cp:lastModifiedBy>william raun</cp:lastModifiedBy>
  <cp:revision>432</cp:revision>
  <dcterms:created xsi:type="dcterms:W3CDTF">2016-03-21T21:21:29Z</dcterms:created>
  <dcterms:modified xsi:type="dcterms:W3CDTF">2018-11-14T13:31:12Z</dcterms:modified>
</cp:coreProperties>
</file>