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307" r:id="rId2"/>
    <p:sldId id="306" r:id="rId3"/>
    <p:sldId id="283" r:id="rId4"/>
    <p:sldId id="284" r:id="rId5"/>
    <p:sldId id="285" r:id="rId6"/>
    <p:sldId id="256" r:id="rId7"/>
    <p:sldId id="282" r:id="rId8"/>
    <p:sldId id="286" r:id="rId9"/>
    <p:sldId id="289" r:id="rId10"/>
    <p:sldId id="290" r:id="rId11"/>
    <p:sldId id="291" r:id="rId12"/>
    <p:sldId id="295" r:id="rId13"/>
    <p:sldId id="296" r:id="rId14"/>
    <p:sldId id="297" r:id="rId15"/>
    <p:sldId id="298" r:id="rId16"/>
    <p:sldId id="299" r:id="rId17"/>
    <p:sldId id="301" r:id="rId18"/>
    <p:sldId id="302" r:id="rId19"/>
    <p:sldId id="303" r:id="rId20"/>
    <p:sldId id="308" r:id="rId21"/>
    <p:sldId id="304" r:id="rId22"/>
    <p:sldId id="30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il fertility" initials="sf" lastIdx="17" clrIdx="0"/>
  <p:cmAuthor id="1" name="PSS-052" initials="P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226" autoAdjust="0"/>
  </p:normalViewPr>
  <p:slideViewPr>
    <p:cSldViewPr>
      <p:cViewPr varScale="1">
        <p:scale>
          <a:sx n="122" d="100"/>
          <a:sy n="122" d="100"/>
        </p:scale>
        <p:origin x="-12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ublic\Documents\microsoft\Project\Regional%202012\Hennesse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New INSEY--Lahoma 2012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8100"/>
            </c:spPr>
            <c:trendlineType val="linear"/>
            <c:dispRSqr val="1"/>
            <c:dispEq val="1"/>
            <c:trendlineLbl>
              <c:layout>
                <c:manualLayout>
                  <c:x val="-0.39395634756181791"/>
                  <c:y val="-9.8278652668416441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000" baseline="0">
                      <a:latin typeface="Times New Roman" pitchFamily="18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'2012_Validation'!$S$2:$S$121</c:f>
              <c:numCache>
                <c:formatCode>0.0000000</c:formatCode>
                <c:ptCount val="120"/>
                <c:pt idx="0">
                  <c:v>2.3185275278793371</c:v>
                </c:pt>
                <c:pt idx="1">
                  <c:v>1.7131864457331352</c:v>
                </c:pt>
                <c:pt idx="2">
                  <c:v>1.6854852449957409</c:v>
                </c:pt>
                <c:pt idx="3">
                  <c:v>2.8303539951670587</c:v>
                </c:pt>
                <c:pt idx="4">
                  <c:v>2.6765345779421139</c:v>
                </c:pt>
                <c:pt idx="5">
                  <c:v>2.6851269579995742</c:v>
                </c:pt>
                <c:pt idx="6">
                  <c:v>1.9555126489487149</c:v>
                </c:pt>
                <c:pt idx="7">
                  <c:v>1.6209369665886353</c:v>
                </c:pt>
                <c:pt idx="8">
                  <c:v>1.7910713631251332</c:v>
                </c:pt>
                <c:pt idx="9">
                  <c:v>2.8572381290891666</c:v>
                </c:pt>
                <c:pt idx="10">
                  <c:v>3.3295554623090027</c:v>
                </c:pt>
                <c:pt idx="11">
                  <c:v>3.1885191871940846</c:v>
                </c:pt>
                <c:pt idx="12">
                  <c:v>2.0440721489274329</c:v>
                </c:pt>
                <c:pt idx="13">
                  <c:v>2.0838184959416903</c:v>
                </c:pt>
                <c:pt idx="14">
                  <c:v>2.4632274251659938</c:v>
                </c:pt>
                <c:pt idx="15">
                  <c:v>3.0196235693775266</c:v>
                </c:pt>
                <c:pt idx="16">
                  <c:v>2.7233182423653952</c:v>
                </c:pt>
                <c:pt idx="17">
                  <c:v>3.0780833821610996</c:v>
                </c:pt>
                <c:pt idx="18">
                  <c:v>2.1059847279304105</c:v>
                </c:pt>
                <c:pt idx="19">
                  <c:v>2.3920371842604817</c:v>
                </c:pt>
                <c:pt idx="20">
                  <c:v>2.8563419912917638</c:v>
                </c:pt>
                <c:pt idx="21">
                  <c:v>2.7588211133390095</c:v>
                </c:pt>
                <c:pt idx="22">
                  <c:v>2.5092203797680366</c:v>
                </c:pt>
                <c:pt idx="23">
                  <c:v>2.9814059280176641</c:v>
                </c:pt>
                <c:pt idx="24">
                  <c:v>0.88289367350355308</c:v>
                </c:pt>
                <c:pt idx="25">
                  <c:v>1.6082527692129789</c:v>
                </c:pt>
                <c:pt idx="26">
                  <c:v>2.1491092300408976</c:v>
                </c:pt>
                <c:pt idx="27">
                  <c:v>2.3982297656058398</c:v>
                </c:pt>
                <c:pt idx="28">
                  <c:v>2.2363086551567157</c:v>
                </c:pt>
                <c:pt idx="29">
                  <c:v>2.708957331929895</c:v>
                </c:pt>
                <c:pt idx="30">
                  <c:v>1.2353681093551705</c:v>
                </c:pt>
                <c:pt idx="31">
                  <c:v>1.815221125837474</c:v>
                </c:pt>
                <c:pt idx="32">
                  <c:v>2.1425084767452809</c:v>
                </c:pt>
                <c:pt idx="33">
                  <c:v>2.8978604690084815</c:v>
                </c:pt>
                <c:pt idx="34">
                  <c:v>2.9320512130528975</c:v>
                </c:pt>
                <c:pt idx="35">
                  <c:v>3.5983509371699363</c:v>
                </c:pt>
                <c:pt idx="36">
                  <c:v>1.8228062019929663</c:v>
                </c:pt>
                <c:pt idx="37">
                  <c:v>1.6006387423851383</c:v>
                </c:pt>
                <c:pt idx="38">
                  <c:v>2.6232343911038907</c:v>
                </c:pt>
                <c:pt idx="39">
                  <c:v>2.8546081645187638</c:v>
                </c:pt>
                <c:pt idx="40">
                  <c:v>2.0863731230601621</c:v>
                </c:pt>
                <c:pt idx="41">
                  <c:v>2.8524079134202314</c:v>
                </c:pt>
                <c:pt idx="42">
                  <c:v>1.6402143114865062</c:v>
                </c:pt>
                <c:pt idx="43">
                  <c:v>2.2420119376095098</c:v>
                </c:pt>
                <c:pt idx="44">
                  <c:v>2.541419791045028</c:v>
                </c:pt>
                <c:pt idx="45">
                  <c:v>2.3054428607266253</c:v>
                </c:pt>
                <c:pt idx="46">
                  <c:v>2.0525297870839383</c:v>
                </c:pt>
                <c:pt idx="47">
                  <c:v>2.6698449735861143</c:v>
                </c:pt>
                <c:pt idx="48">
                  <c:v>2.2462270861179334</c:v>
                </c:pt>
                <c:pt idx="49">
                  <c:v>1.0352088410603955</c:v>
                </c:pt>
                <c:pt idx="50">
                  <c:v>1.3879248083410483</c:v>
                </c:pt>
                <c:pt idx="51">
                  <c:v>3.0961168392314171</c:v>
                </c:pt>
                <c:pt idx="52">
                  <c:v>3.1266202683544577</c:v>
                </c:pt>
                <c:pt idx="53">
                  <c:v>3.1118822957571126</c:v>
                </c:pt>
                <c:pt idx="54">
                  <c:v>2.1381807292768418</c:v>
                </c:pt>
                <c:pt idx="55">
                  <c:v>1.5332174575850122</c:v>
                </c:pt>
                <c:pt idx="56">
                  <c:v>1.5230389449197439</c:v>
                </c:pt>
                <c:pt idx="57">
                  <c:v>2.9794331956175917</c:v>
                </c:pt>
                <c:pt idx="58">
                  <c:v>4.1755529237139779</c:v>
                </c:pt>
                <c:pt idx="59">
                  <c:v>3.7270240801142158</c:v>
                </c:pt>
                <c:pt idx="60">
                  <c:v>1.8986164296062995</c:v>
                </c:pt>
                <c:pt idx="61">
                  <c:v>1.8735393999798795</c:v>
                </c:pt>
                <c:pt idx="62">
                  <c:v>2.0111259197611844</c:v>
                </c:pt>
                <c:pt idx="63">
                  <c:v>3.0403758361181534</c:v>
                </c:pt>
                <c:pt idx="64">
                  <c:v>2.6321436278335604</c:v>
                </c:pt>
                <c:pt idx="65">
                  <c:v>3.4140267884390383</c:v>
                </c:pt>
                <c:pt idx="66">
                  <c:v>1.7790429874439706</c:v>
                </c:pt>
                <c:pt idx="67">
                  <c:v>2.5448074939233774</c:v>
                </c:pt>
                <c:pt idx="68">
                  <c:v>2.6541703145476756</c:v>
                </c:pt>
                <c:pt idx="69">
                  <c:v>2.216911685287057</c:v>
                </c:pt>
                <c:pt idx="70">
                  <c:v>2.2014030997434446</c:v>
                </c:pt>
                <c:pt idx="71">
                  <c:v>2.7676430708853932</c:v>
                </c:pt>
                <c:pt idx="72">
                  <c:v>0.45400999999999936</c:v>
                </c:pt>
                <c:pt idx="73">
                  <c:v>1.1241365999999973</c:v>
                </c:pt>
                <c:pt idx="74">
                  <c:v>1.5116094000000011</c:v>
                </c:pt>
                <c:pt idx="75">
                  <c:v>2.6734271999999972</c:v>
                </c:pt>
                <c:pt idx="76">
                  <c:v>2.8835513999999964</c:v>
                </c:pt>
                <c:pt idx="77">
                  <c:v>3.5690933999999999</c:v>
                </c:pt>
                <c:pt idx="78">
                  <c:v>0.85932919999999946</c:v>
                </c:pt>
                <c:pt idx="79">
                  <c:v>0.94710259999999913</c:v>
                </c:pt>
                <c:pt idx="80">
                  <c:v>1.8582413999999972</c:v>
                </c:pt>
                <c:pt idx="81">
                  <c:v>2.7016268000000014</c:v>
                </c:pt>
                <c:pt idx="82">
                  <c:v>3.4300973999999975</c:v>
                </c:pt>
                <c:pt idx="83">
                  <c:v>4.1104341999999932</c:v>
                </c:pt>
                <c:pt idx="84">
                  <c:v>0.98442559999999801</c:v>
                </c:pt>
                <c:pt idx="85">
                  <c:v>1.3658923999999981</c:v>
                </c:pt>
                <c:pt idx="86">
                  <c:v>1.9804777999999956</c:v>
                </c:pt>
                <c:pt idx="87">
                  <c:v>2.7160411999999958</c:v>
                </c:pt>
                <c:pt idx="88">
                  <c:v>3.0109071999999948</c:v>
                </c:pt>
                <c:pt idx="89">
                  <c:v>3.8377617999999956</c:v>
                </c:pt>
                <c:pt idx="90">
                  <c:v>1.0128253999999979</c:v>
                </c:pt>
                <c:pt idx="91">
                  <c:v>1.1144411999999981</c:v>
                </c:pt>
                <c:pt idx="92">
                  <c:v>1.9438411999999978</c:v>
                </c:pt>
                <c:pt idx="93">
                  <c:v>2.260929400000002</c:v>
                </c:pt>
                <c:pt idx="94">
                  <c:v>3.3430389999999939</c:v>
                </c:pt>
                <c:pt idx="95">
                  <c:v>3.9624577999999957</c:v>
                </c:pt>
                <c:pt idx="96">
                  <c:v>1.0677400349999999</c:v>
                </c:pt>
                <c:pt idx="97">
                  <c:v>1.7167617299999964</c:v>
                </c:pt>
                <c:pt idx="98">
                  <c:v>1.9173712999999992</c:v>
                </c:pt>
                <c:pt idx="99">
                  <c:v>2.3265572099999972</c:v>
                </c:pt>
                <c:pt idx="100">
                  <c:v>2.5128085899999988</c:v>
                </c:pt>
                <c:pt idx="101">
                  <c:v>2.8431819900000015</c:v>
                </c:pt>
                <c:pt idx="102">
                  <c:v>1.6366664349999986</c:v>
                </c:pt>
                <c:pt idx="103">
                  <c:v>1.7319976150000009</c:v>
                </c:pt>
                <c:pt idx="104">
                  <c:v>2.1110268249999997</c:v>
                </c:pt>
                <c:pt idx="105">
                  <c:v>2.421460794999998</c:v>
                </c:pt>
                <c:pt idx="106">
                  <c:v>2.8502710649999941</c:v>
                </c:pt>
                <c:pt idx="107">
                  <c:v>3.0996039600000032</c:v>
                </c:pt>
                <c:pt idx="108">
                  <c:v>1.3799293949999978</c:v>
                </c:pt>
                <c:pt idx="109">
                  <c:v>1.6902733449999996</c:v>
                </c:pt>
                <c:pt idx="110">
                  <c:v>2.1388204999999978</c:v>
                </c:pt>
                <c:pt idx="111">
                  <c:v>2.5592589099999969</c:v>
                </c:pt>
                <c:pt idx="112">
                  <c:v>2.6891127599999969</c:v>
                </c:pt>
                <c:pt idx="113">
                  <c:v>2.8189891149999973</c:v>
                </c:pt>
                <c:pt idx="114">
                  <c:v>1.809977439999999</c:v>
                </c:pt>
                <c:pt idx="115">
                  <c:v>1.7040238999999975</c:v>
                </c:pt>
                <c:pt idx="116">
                  <c:v>2.2217514249999972</c:v>
                </c:pt>
                <c:pt idx="117">
                  <c:v>2.1626082849999975</c:v>
                </c:pt>
                <c:pt idx="118">
                  <c:v>2.7171989999999937</c:v>
                </c:pt>
                <c:pt idx="119">
                  <c:v>2.8973290200000008</c:v>
                </c:pt>
              </c:numCache>
            </c:numRef>
          </c:xVal>
          <c:yVal>
            <c:numRef>
              <c:f>'2012_Validation'!$U$2:$U$121</c:f>
              <c:numCache>
                <c:formatCode>General</c:formatCode>
                <c:ptCount val="120"/>
                <c:pt idx="0">
                  <c:v>1.2477819823597311</c:v>
                </c:pt>
                <c:pt idx="1">
                  <c:v>2.5195140698122143</c:v>
                </c:pt>
                <c:pt idx="2">
                  <c:v>2.8987422936904244</c:v>
                </c:pt>
                <c:pt idx="3">
                  <c:v>3.654960641225371</c:v>
                </c:pt>
                <c:pt idx="4">
                  <c:v>3.8925431562182982</c:v>
                </c:pt>
                <c:pt idx="5">
                  <c:v>4.2538058221779691</c:v>
                </c:pt>
                <c:pt idx="6">
                  <c:v>1.9181476841264418</c:v>
                </c:pt>
                <c:pt idx="7">
                  <c:v>2.1098153415107044</c:v>
                </c:pt>
                <c:pt idx="8">
                  <c:v>3.3146788814199608</c:v>
                </c:pt>
                <c:pt idx="9">
                  <c:v>3.8358761221941431</c:v>
                </c:pt>
                <c:pt idx="10">
                  <c:v>4.091406488612277</c:v>
                </c:pt>
                <c:pt idx="11">
                  <c:v>3.8057960162035762</c:v>
                </c:pt>
                <c:pt idx="12">
                  <c:v>1.9018518948023602</c:v>
                </c:pt>
                <c:pt idx="13">
                  <c:v>2.676566160048508</c:v>
                </c:pt>
                <c:pt idx="14">
                  <c:v>3.1922482479085006</c:v>
                </c:pt>
                <c:pt idx="15">
                  <c:v>4.1340334645016918</c:v>
                </c:pt>
                <c:pt idx="16">
                  <c:v>4.1762617738931231</c:v>
                </c:pt>
                <c:pt idx="17">
                  <c:v>4.2365115376528149</c:v>
                </c:pt>
                <c:pt idx="18">
                  <c:v>2.2183812891204311</c:v>
                </c:pt>
                <c:pt idx="19">
                  <c:v>2.155237993633953</c:v>
                </c:pt>
                <c:pt idx="20">
                  <c:v>3.6198812929372437</c:v>
                </c:pt>
                <c:pt idx="21">
                  <c:v>3.2814758039759941</c:v>
                </c:pt>
                <c:pt idx="22">
                  <c:v>4.1628182892577614</c:v>
                </c:pt>
                <c:pt idx="23">
                  <c:v>4.1817076781325122</c:v>
                </c:pt>
                <c:pt idx="24">
                  <c:v>1.2477819823597311</c:v>
                </c:pt>
                <c:pt idx="25">
                  <c:v>2.5195140698122143</c:v>
                </c:pt>
                <c:pt idx="26">
                  <c:v>2.8987422936904244</c:v>
                </c:pt>
                <c:pt idx="27">
                  <c:v>3.654960641225371</c:v>
                </c:pt>
                <c:pt idx="28">
                  <c:v>3.8925431562182982</c:v>
                </c:pt>
                <c:pt idx="29">
                  <c:v>4.2538058221779691</c:v>
                </c:pt>
                <c:pt idx="30">
                  <c:v>1.9181476841264418</c:v>
                </c:pt>
                <c:pt idx="31">
                  <c:v>2.1098153415107044</c:v>
                </c:pt>
                <c:pt idx="32">
                  <c:v>3.3146788814199608</c:v>
                </c:pt>
                <c:pt idx="33">
                  <c:v>3.8358761221941431</c:v>
                </c:pt>
                <c:pt idx="34">
                  <c:v>4.091406488612277</c:v>
                </c:pt>
                <c:pt idx="35">
                  <c:v>3.8057960162035762</c:v>
                </c:pt>
                <c:pt idx="36">
                  <c:v>1.9018518948023602</c:v>
                </c:pt>
                <c:pt idx="37">
                  <c:v>2.676566160048508</c:v>
                </c:pt>
                <c:pt idx="38">
                  <c:v>3.1922482479085006</c:v>
                </c:pt>
                <c:pt idx="39">
                  <c:v>4.1340334645016918</c:v>
                </c:pt>
                <c:pt idx="40">
                  <c:v>4.1762617738931231</c:v>
                </c:pt>
                <c:pt idx="41">
                  <c:v>4.2365115376528149</c:v>
                </c:pt>
                <c:pt idx="42">
                  <c:v>2.2183812891204311</c:v>
                </c:pt>
                <c:pt idx="43">
                  <c:v>2.155237993633953</c:v>
                </c:pt>
                <c:pt idx="44">
                  <c:v>3.6198812929372437</c:v>
                </c:pt>
                <c:pt idx="45">
                  <c:v>3.2814758039759941</c:v>
                </c:pt>
                <c:pt idx="46">
                  <c:v>4.1628182892577614</c:v>
                </c:pt>
                <c:pt idx="47">
                  <c:v>4.1817076781325122</c:v>
                </c:pt>
                <c:pt idx="48">
                  <c:v>1.2477819823597311</c:v>
                </c:pt>
                <c:pt idx="49">
                  <c:v>2.5195140698122143</c:v>
                </c:pt>
                <c:pt idx="50">
                  <c:v>2.8987422936904244</c:v>
                </c:pt>
                <c:pt idx="51">
                  <c:v>3.654960641225371</c:v>
                </c:pt>
                <c:pt idx="52">
                  <c:v>3.8925431562182982</c:v>
                </c:pt>
                <c:pt idx="53">
                  <c:v>4.2538058221779691</c:v>
                </c:pt>
                <c:pt idx="54">
                  <c:v>1.9181476841264418</c:v>
                </c:pt>
                <c:pt idx="55">
                  <c:v>2.1098153415107044</c:v>
                </c:pt>
                <c:pt idx="56">
                  <c:v>3.3146788814199608</c:v>
                </c:pt>
                <c:pt idx="57">
                  <c:v>3.8358761221941431</c:v>
                </c:pt>
                <c:pt idx="58">
                  <c:v>4.091406488612277</c:v>
                </c:pt>
                <c:pt idx="59">
                  <c:v>3.8057960162035762</c:v>
                </c:pt>
                <c:pt idx="60">
                  <c:v>1.9018518948023602</c:v>
                </c:pt>
                <c:pt idx="61">
                  <c:v>2.676566160048508</c:v>
                </c:pt>
                <c:pt idx="62">
                  <c:v>3.1922482479085006</c:v>
                </c:pt>
                <c:pt idx="63">
                  <c:v>4.1340334645016918</c:v>
                </c:pt>
                <c:pt idx="64">
                  <c:v>4.1762617738931231</c:v>
                </c:pt>
                <c:pt idx="65">
                  <c:v>4.2365115376528149</c:v>
                </c:pt>
                <c:pt idx="66">
                  <c:v>2.2183812891204311</c:v>
                </c:pt>
                <c:pt idx="67">
                  <c:v>2.155237993633953</c:v>
                </c:pt>
                <c:pt idx="68">
                  <c:v>3.6198812929372437</c:v>
                </c:pt>
                <c:pt idx="69">
                  <c:v>3.2814758039759941</c:v>
                </c:pt>
                <c:pt idx="70">
                  <c:v>4.1628182892577614</c:v>
                </c:pt>
                <c:pt idx="71">
                  <c:v>4.1817076781325122</c:v>
                </c:pt>
                <c:pt idx="72">
                  <c:v>1.2477819823597311</c:v>
                </c:pt>
                <c:pt idx="73">
                  <c:v>2.5195140698122143</c:v>
                </c:pt>
                <c:pt idx="74">
                  <c:v>2.8987422936904244</c:v>
                </c:pt>
                <c:pt idx="75">
                  <c:v>3.654960641225371</c:v>
                </c:pt>
                <c:pt idx="76">
                  <c:v>3.8925431562182982</c:v>
                </c:pt>
                <c:pt idx="77">
                  <c:v>4.2538058221779691</c:v>
                </c:pt>
                <c:pt idx="78">
                  <c:v>1.9181476841264418</c:v>
                </c:pt>
                <c:pt idx="79">
                  <c:v>2.1098153415107044</c:v>
                </c:pt>
                <c:pt idx="80">
                  <c:v>3.3146788814199608</c:v>
                </c:pt>
                <c:pt idx="81">
                  <c:v>3.8358761221941431</c:v>
                </c:pt>
                <c:pt idx="82">
                  <c:v>4.091406488612277</c:v>
                </c:pt>
                <c:pt idx="83">
                  <c:v>3.8057960162035762</c:v>
                </c:pt>
                <c:pt idx="84">
                  <c:v>1.9018518948023602</c:v>
                </c:pt>
                <c:pt idx="85">
                  <c:v>2.676566160048508</c:v>
                </c:pt>
                <c:pt idx="86">
                  <c:v>3.1922482479085006</c:v>
                </c:pt>
                <c:pt idx="87">
                  <c:v>4.1340334645016918</c:v>
                </c:pt>
                <c:pt idx="88">
                  <c:v>4.1762617738931231</c:v>
                </c:pt>
                <c:pt idx="89">
                  <c:v>4.2365115376528149</c:v>
                </c:pt>
                <c:pt idx="90">
                  <c:v>2.2183812891204311</c:v>
                </c:pt>
                <c:pt idx="91">
                  <c:v>2.155237993633953</c:v>
                </c:pt>
                <c:pt idx="92">
                  <c:v>3.6198812929372437</c:v>
                </c:pt>
                <c:pt idx="93">
                  <c:v>3.2814758039759941</c:v>
                </c:pt>
                <c:pt idx="94">
                  <c:v>4.1628182892577614</c:v>
                </c:pt>
                <c:pt idx="95">
                  <c:v>4.1817076781325122</c:v>
                </c:pt>
                <c:pt idx="96">
                  <c:v>1.2477819823597311</c:v>
                </c:pt>
                <c:pt idx="97">
                  <c:v>2.5195140698122143</c:v>
                </c:pt>
                <c:pt idx="98">
                  <c:v>2.8987422936904244</c:v>
                </c:pt>
                <c:pt idx="99">
                  <c:v>3.654960641225371</c:v>
                </c:pt>
                <c:pt idx="100">
                  <c:v>3.8925431562182982</c:v>
                </c:pt>
                <c:pt idx="101">
                  <c:v>4.2538058221779691</c:v>
                </c:pt>
                <c:pt idx="102">
                  <c:v>1.9181476841264418</c:v>
                </c:pt>
                <c:pt idx="103">
                  <c:v>2.1098153415107044</c:v>
                </c:pt>
                <c:pt idx="104">
                  <c:v>3.3146788814199608</c:v>
                </c:pt>
                <c:pt idx="105">
                  <c:v>3.8358761221941431</c:v>
                </c:pt>
                <c:pt idx="106">
                  <c:v>4.091406488612277</c:v>
                </c:pt>
                <c:pt idx="107">
                  <c:v>3.8057960162035762</c:v>
                </c:pt>
                <c:pt idx="108">
                  <c:v>1.9018518948023602</c:v>
                </c:pt>
                <c:pt idx="109">
                  <c:v>2.676566160048508</c:v>
                </c:pt>
                <c:pt idx="110">
                  <c:v>3.1922482479085006</c:v>
                </c:pt>
                <c:pt idx="111">
                  <c:v>4.1340334645016918</c:v>
                </c:pt>
                <c:pt idx="112">
                  <c:v>4.1762617738931231</c:v>
                </c:pt>
                <c:pt idx="113">
                  <c:v>4.2365115376528149</c:v>
                </c:pt>
                <c:pt idx="114">
                  <c:v>2.2183812891204311</c:v>
                </c:pt>
                <c:pt idx="115">
                  <c:v>2.155237993633953</c:v>
                </c:pt>
                <c:pt idx="116">
                  <c:v>3.6198812929372437</c:v>
                </c:pt>
                <c:pt idx="117">
                  <c:v>3.2814758039759941</c:v>
                </c:pt>
                <c:pt idx="118">
                  <c:v>4.1628182892577614</c:v>
                </c:pt>
                <c:pt idx="119">
                  <c:v>4.1817076781325122</c:v>
                </c:pt>
              </c:numCache>
            </c:numRef>
          </c:yVal>
          <c:smooth val="0"/>
        </c:ser>
        <c:ser>
          <c:idx val="1"/>
          <c:order val="1"/>
          <c:tx>
            <c:v>New INSEY--Lahoma 2012 + 1 SD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chemeClr val="tx1"/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'2012_Validation'!$S$2:$S$121</c:f>
              <c:numCache>
                <c:formatCode>0.0000000</c:formatCode>
                <c:ptCount val="120"/>
                <c:pt idx="0">
                  <c:v>2.3185275278793371</c:v>
                </c:pt>
                <c:pt idx="1">
                  <c:v>1.7131864457331352</c:v>
                </c:pt>
                <c:pt idx="2">
                  <c:v>1.6854852449957409</c:v>
                </c:pt>
                <c:pt idx="3">
                  <c:v>2.8303539951670587</c:v>
                </c:pt>
                <c:pt idx="4">
                  <c:v>2.6765345779421139</c:v>
                </c:pt>
                <c:pt idx="5">
                  <c:v>2.6851269579995742</c:v>
                </c:pt>
                <c:pt idx="6">
                  <c:v>1.9555126489487149</c:v>
                </c:pt>
                <c:pt idx="7">
                  <c:v>1.6209369665886353</c:v>
                </c:pt>
                <c:pt idx="8">
                  <c:v>1.7910713631251332</c:v>
                </c:pt>
                <c:pt idx="9">
                  <c:v>2.8572381290891666</c:v>
                </c:pt>
                <c:pt idx="10">
                  <c:v>3.3295554623090027</c:v>
                </c:pt>
                <c:pt idx="11">
                  <c:v>3.1885191871940846</c:v>
                </c:pt>
                <c:pt idx="12">
                  <c:v>2.0440721489274329</c:v>
                </c:pt>
                <c:pt idx="13">
                  <c:v>2.0838184959416903</c:v>
                </c:pt>
                <c:pt idx="14">
                  <c:v>2.4632274251659938</c:v>
                </c:pt>
                <c:pt idx="15">
                  <c:v>3.0196235693775266</c:v>
                </c:pt>
                <c:pt idx="16">
                  <c:v>2.7233182423653952</c:v>
                </c:pt>
                <c:pt idx="17">
                  <c:v>3.0780833821610996</c:v>
                </c:pt>
                <c:pt idx="18">
                  <c:v>2.1059847279304105</c:v>
                </c:pt>
                <c:pt idx="19">
                  <c:v>2.3920371842604817</c:v>
                </c:pt>
                <c:pt idx="20">
                  <c:v>2.8563419912917638</c:v>
                </c:pt>
                <c:pt idx="21">
                  <c:v>2.7588211133390095</c:v>
                </c:pt>
                <c:pt idx="22">
                  <c:v>2.5092203797680366</c:v>
                </c:pt>
                <c:pt idx="23">
                  <c:v>2.9814059280176641</c:v>
                </c:pt>
                <c:pt idx="24">
                  <c:v>0.88289367350355308</c:v>
                </c:pt>
                <c:pt idx="25">
                  <c:v>1.6082527692129789</c:v>
                </c:pt>
                <c:pt idx="26">
                  <c:v>2.1491092300408976</c:v>
                </c:pt>
                <c:pt idx="27">
                  <c:v>2.3982297656058398</c:v>
                </c:pt>
                <c:pt idx="28">
                  <c:v>2.2363086551567157</c:v>
                </c:pt>
                <c:pt idx="29">
                  <c:v>2.708957331929895</c:v>
                </c:pt>
                <c:pt idx="30">
                  <c:v>1.2353681093551705</c:v>
                </c:pt>
                <c:pt idx="31">
                  <c:v>1.815221125837474</c:v>
                </c:pt>
                <c:pt idx="32">
                  <c:v>2.1425084767452809</c:v>
                </c:pt>
                <c:pt idx="33">
                  <c:v>2.8978604690084815</c:v>
                </c:pt>
                <c:pt idx="34">
                  <c:v>2.9320512130528975</c:v>
                </c:pt>
                <c:pt idx="35">
                  <c:v>3.5983509371699363</c:v>
                </c:pt>
                <c:pt idx="36">
                  <c:v>1.8228062019929663</c:v>
                </c:pt>
                <c:pt idx="37">
                  <c:v>1.6006387423851383</c:v>
                </c:pt>
                <c:pt idx="38">
                  <c:v>2.6232343911038907</c:v>
                </c:pt>
                <c:pt idx="39">
                  <c:v>2.8546081645187638</c:v>
                </c:pt>
                <c:pt idx="40">
                  <c:v>2.0863731230601621</c:v>
                </c:pt>
                <c:pt idx="41">
                  <c:v>2.8524079134202314</c:v>
                </c:pt>
                <c:pt idx="42">
                  <c:v>1.6402143114865062</c:v>
                </c:pt>
                <c:pt idx="43">
                  <c:v>2.2420119376095098</c:v>
                </c:pt>
                <c:pt idx="44">
                  <c:v>2.541419791045028</c:v>
                </c:pt>
                <c:pt idx="45">
                  <c:v>2.3054428607266253</c:v>
                </c:pt>
                <c:pt idx="46">
                  <c:v>2.0525297870839383</c:v>
                </c:pt>
                <c:pt idx="47">
                  <c:v>2.6698449735861143</c:v>
                </c:pt>
                <c:pt idx="48">
                  <c:v>2.2462270861179334</c:v>
                </c:pt>
                <c:pt idx="49">
                  <c:v>1.0352088410603955</c:v>
                </c:pt>
                <c:pt idx="50">
                  <c:v>1.3879248083410483</c:v>
                </c:pt>
                <c:pt idx="51">
                  <c:v>3.0961168392314171</c:v>
                </c:pt>
                <c:pt idx="52">
                  <c:v>3.1266202683544577</c:v>
                </c:pt>
                <c:pt idx="53">
                  <c:v>3.1118822957571126</c:v>
                </c:pt>
                <c:pt idx="54">
                  <c:v>2.1381807292768418</c:v>
                </c:pt>
                <c:pt idx="55">
                  <c:v>1.5332174575850122</c:v>
                </c:pt>
                <c:pt idx="56">
                  <c:v>1.5230389449197439</c:v>
                </c:pt>
                <c:pt idx="57">
                  <c:v>2.9794331956175917</c:v>
                </c:pt>
                <c:pt idx="58">
                  <c:v>4.1755529237139779</c:v>
                </c:pt>
                <c:pt idx="59">
                  <c:v>3.7270240801142158</c:v>
                </c:pt>
                <c:pt idx="60">
                  <c:v>1.8986164296062995</c:v>
                </c:pt>
                <c:pt idx="61">
                  <c:v>1.8735393999798795</c:v>
                </c:pt>
                <c:pt idx="62">
                  <c:v>2.0111259197611844</c:v>
                </c:pt>
                <c:pt idx="63">
                  <c:v>3.0403758361181534</c:v>
                </c:pt>
                <c:pt idx="64">
                  <c:v>2.6321436278335604</c:v>
                </c:pt>
                <c:pt idx="65">
                  <c:v>3.4140267884390383</c:v>
                </c:pt>
                <c:pt idx="66">
                  <c:v>1.7790429874439706</c:v>
                </c:pt>
                <c:pt idx="67">
                  <c:v>2.5448074939233774</c:v>
                </c:pt>
                <c:pt idx="68">
                  <c:v>2.6541703145476756</c:v>
                </c:pt>
                <c:pt idx="69">
                  <c:v>2.216911685287057</c:v>
                </c:pt>
                <c:pt idx="70">
                  <c:v>2.2014030997434446</c:v>
                </c:pt>
                <c:pt idx="71">
                  <c:v>2.7676430708853932</c:v>
                </c:pt>
                <c:pt idx="72">
                  <c:v>0.45400999999999936</c:v>
                </c:pt>
                <c:pt idx="73">
                  <c:v>1.1241365999999973</c:v>
                </c:pt>
                <c:pt idx="74">
                  <c:v>1.5116094000000011</c:v>
                </c:pt>
                <c:pt idx="75">
                  <c:v>2.6734271999999972</c:v>
                </c:pt>
                <c:pt idx="76">
                  <c:v>2.8835513999999964</c:v>
                </c:pt>
                <c:pt idx="77">
                  <c:v>3.5690933999999999</c:v>
                </c:pt>
                <c:pt idx="78">
                  <c:v>0.85932919999999946</c:v>
                </c:pt>
                <c:pt idx="79">
                  <c:v>0.94710259999999913</c:v>
                </c:pt>
                <c:pt idx="80">
                  <c:v>1.8582413999999972</c:v>
                </c:pt>
                <c:pt idx="81">
                  <c:v>2.7016268000000014</c:v>
                </c:pt>
                <c:pt idx="82">
                  <c:v>3.4300973999999975</c:v>
                </c:pt>
                <c:pt idx="83">
                  <c:v>4.1104341999999932</c:v>
                </c:pt>
                <c:pt idx="84">
                  <c:v>0.98442559999999801</c:v>
                </c:pt>
                <c:pt idx="85">
                  <c:v>1.3658923999999981</c:v>
                </c:pt>
                <c:pt idx="86">
                  <c:v>1.9804777999999956</c:v>
                </c:pt>
                <c:pt idx="87">
                  <c:v>2.7160411999999958</c:v>
                </c:pt>
                <c:pt idx="88">
                  <c:v>3.0109071999999948</c:v>
                </c:pt>
                <c:pt idx="89">
                  <c:v>3.8377617999999956</c:v>
                </c:pt>
                <c:pt idx="90">
                  <c:v>1.0128253999999979</c:v>
                </c:pt>
                <c:pt idx="91">
                  <c:v>1.1144411999999981</c:v>
                </c:pt>
                <c:pt idx="92">
                  <c:v>1.9438411999999978</c:v>
                </c:pt>
                <c:pt idx="93">
                  <c:v>2.260929400000002</c:v>
                </c:pt>
                <c:pt idx="94">
                  <c:v>3.3430389999999939</c:v>
                </c:pt>
                <c:pt idx="95">
                  <c:v>3.9624577999999957</c:v>
                </c:pt>
                <c:pt idx="96">
                  <c:v>1.0677400349999999</c:v>
                </c:pt>
                <c:pt idx="97">
                  <c:v>1.7167617299999964</c:v>
                </c:pt>
                <c:pt idx="98">
                  <c:v>1.9173712999999992</c:v>
                </c:pt>
                <c:pt idx="99">
                  <c:v>2.3265572099999972</c:v>
                </c:pt>
                <c:pt idx="100">
                  <c:v>2.5128085899999988</c:v>
                </c:pt>
                <c:pt idx="101">
                  <c:v>2.8431819900000015</c:v>
                </c:pt>
                <c:pt idx="102">
                  <c:v>1.6366664349999986</c:v>
                </c:pt>
                <c:pt idx="103">
                  <c:v>1.7319976150000009</c:v>
                </c:pt>
                <c:pt idx="104">
                  <c:v>2.1110268249999997</c:v>
                </c:pt>
                <c:pt idx="105">
                  <c:v>2.421460794999998</c:v>
                </c:pt>
                <c:pt idx="106">
                  <c:v>2.8502710649999941</c:v>
                </c:pt>
                <c:pt idx="107">
                  <c:v>3.0996039600000032</c:v>
                </c:pt>
                <c:pt idx="108">
                  <c:v>1.3799293949999978</c:v>
                </c:pt>
                <c:pt idx="109">
                  <c:v>1.6902733449999996</c:v>
                </c:pt>
                <c:pt idx="110">
                  <c:v>2.1388204999999978</c:v>
                </c:pt>
                <c:pt idx="111">
                  <c:v>2.5592589099999969</c:v>
                </c:pt>
                <c:pt idx="112">
                  <c:v>2.6891127599999969</c:v>
                </c:pt>
                <c:pt idx="113">
                  <c:v>2.8189891149999973</c:v>
                </c:pt>
                <c:pt idx="114">
                  <c:v>1.809977439999999</c:v>
                </c:pt>
                <c:pt idx="115">
                  <c:v>1.7040238999999975</c:v>
                </c:pt>
                <c:pt idx="116">
                  <c:v>2.2217514249999972</c:v>
                </c:pt>
                <c:pt idx="117">
                  <c:v>2.1626082849999975</c:v>
                </c:pt>
                <c:pt idx="118">
                  <c:v>2.7171989999999937</c:v>
                </c:pt>
                <c:pt idx="119">
                  <c:v>2.8973290200000008</c:v>
                </c:pt>
              </c:numCache>
            </c:numRef>
          </c:xVal>
          <c:yVal>
            <c:numRef>
              <c:f>'2012_Validation'!$V$2:$V$121</c:f>
              <c:numCache>
                <c:formatCode>General</c:formatCode>
                <c:ptCount val="120"/>
                <c:pt idx="0">
                  <c:v>2.5577819823597312</c:v>
                </c:pt>
                <c:pt idx="1">
                  <c:v>3.8295140698122143</c:v>
                </c:pt>
                <c:pt idx="2">
                  <c:v>4.208742293690424</c:v>
                </c:pt>
                <c:pt idx="3">
                  <c:v>4.9649606412253711</c:v>
                </c:pt>
                <c:pt idx="4">
                  <c:v>5.2025431562182982</c:v>
                </c:pt>
                <c:pt idx="5">
                  <c:v>5.5638058221779687</c:v>
                </c:pt>
                <c:pt idx="6">
                  <c:v>3.2281476841264416</c:v>
                </c:pt>
                <c:pt idx="7">
                  <c:v>3.4198153415107044</c:v>
                </c:pt>
                <c:pt idx="8">
                  <c:v>4.6246788814199604</c:v>
                </c:pt>
                <c:pt idx="9">
                  <c:v>5.1458761221941431</c:v>
                </c:pt>
                <c:pt idx="10">
                  <c:v>5.4014064886122775</c:v>
                </c:pt>
                <c:pt idx="11">
                  <c:v>5.1157960162035767</c:v>
                </c:pt>
                <c:pt idx="12">
                  <c:v>3.2118518948023604</c:v>
                </c:pt>
                <c:pt idx="13">
                  <c:v>3.9865661600485081</c:v>
                </c:pt>
                <c:pt idx="14">
                  <c:v>4.5022482479085006</c:v>
                </c:pt>
                <c:pt idx="15">
                  <c:v>5.4440334645016915</c:v>
                </c:pt>
                <c:pt idx="16">
                  <c:v>5.4862617738931228</c:v>
                </c:pt>
                <c:pt idx="17">
                  <c:v>5.5465115376528153</c:v>
                </c:pt>
                <c:pt idx="18">
                  <c:v>3.5283812891204311</c:v>
                </c:pt>
                <c:pt idx="19">
                  <c:v>3.465237993633953</c:v>
                </c:pt>
                <c:pt idx="20">
                  <c:v>4.9298812929372442</c:v>
                </c:pt>
                <c:pt idx="21">
                  <c:v>4.5914758039759942</c:v>
                </c:pt>
                <c:pt idx="22">
                  <c:v>5.472818289257761</c:v>
                </c:pt>
                <c:pt idx="23">
                  <c:v>5.4917076781325118</c:v>
                </c:pt>
                <c:pt idx="24">
                  <c:v>2.5577819823597312</c:v>
                </c:pt>
                <c:pt idx="25">
                  <c:v>3.8295140698122143</c:v>
                </c:pt>
                <c:pt idx="26">
                  <c:v>4.208742293690424</c:v>
                </c:pt>
                <c:pt idx="27">
                  <c:v>4.9649606412253711</c:v>
                </c:pt>
                <c:pt idx="28">
                  <c:v>5.2025431562182982</c:v>
                </c:pt>
                <c:pt idx="29">
                  <c:v>5.5638058221779687</c:v>
                </c:pt>
                <c:pt idx="30">
                  <c:v>3.2281476841264416</c:v>
                </c:pt>
                <c:pt idx="31">
                  <c:v>3.4198153415107044</c:v>
                </c:pt>
                <c:pt idx="32">
                  <c:v>4.6246788814199604</c:v>
                </c:pt>
                <c:pt idx="33">
                  <c:v>5.1458761221941431</c:v>
                </c:pt>
                <c:pt idx="34">
                  <c:v>5.4014064886122775</c:v>
                </c:pt>
                <c:pt idx="35">
                  <c:v>5.1157960162035767</c:v>
                </c:pt>
                <c:pt idx="36">
                  <c:v>3.2118518948023604</c:v>
                </c:pt>
                <c:pt idx="37">
                  <c:v>3.9865661600485081</c:v>
                </c:pt>
                <c:pt idx="38">
                  <c:v>4.5022482479085006</c:v>
                </c:pt>
                <c:pt idx="39">
                  <c:v>5.4440334645016915</c:v>
                </c:pt>
                <c:pt idx="40">
                  <c:v>5.4862617738931228</c:v>
                </c:pt>
                <c:pt idx="41">
                  <c:v>5.5465115376528153</c:v>
                </c:pt>
                <c:pt idx="42">
                  <c:v>3.5283812891204311</c:v>
                </c:pt>
                <c:pt idx="43">
                  <c:v>3.465237993633953</c:v>
                </c:pt>
                <c:pt idx="44">
                  <c:v>4.9298812929372442</c:v>
                </c:pt>
                <c:pt idx="45">
                  <c:v>4.5914758039759942</c:v>
                </c:pt>
                <c:pt idx="46">
                  <c:v>5.472818289257761</c:v>
                </c:pt>
                <c:pt idx="47">
                  <c:v>5.4917076781325118</c:v>
                </c:pt>
                <c:pt idx="48">
                  <c:v>2.5577819823597312</c:v>
                </c:pt>
                <c:pt idx="49">
                  <c:v>3.8295140698122143</c:v>
                </c:pt>
                <c:pt idx="50">
                  <c:v>4.208742293690424</c:v>
                </c:pt>
                <c:pt idx="51">
                  <c:v>4.9649606412253711</c:v>
                </c:pt>
                <c:pt idx="52">
                  <c:v>5.2025431562182982</c:v>
                </c:pt>
                <c:pt idx="53">
                  <c:v>5.5638058221779687</c:v>
                </c:pt>
                <c:pt idx="54">
                  <c:v>3.2281476841264416</c:v>
                </c:pt>
                <c:pt idx="55">
                  <c:v>3.4198153415107044</c:v>
                </c:pt>
                <c:pt idx="56">
                  <c:v>4.6246788814199604</c:v>
                </c:pt>
                <c:pt idx="57">
                  <c:v>5.1458761221941431</c:v>
                </c:pt>
                <c:pt idx="58">
                  <c:v>5.4014064886122775</c:v>
                </c:pt>
                <c:pt idx="59">
                  <c:v>5.1157960162035767</c:v>
                </c:pt>
                <c:pt idx="60">
                  <c:v>3.2118518948023604</c:v>
                </c:pt>
                <c:pt idx="61">
                  <c:v>3.9865661600485081</c:v>
                </c:pt>
                <c:pt idx="62">
                  <c:v>4.5022482479085006</c:v>
                </c:pt>
                <c:pt idx="63">
                  <c:v>5.4440334645016915</c:v>
                </c:pt>
                <c:pt idx="64">
                  <c:v>5.4862617738931228</c:v>
                </c:pt>
                <c:pt idx="65">
                  <c:v>5.5465115376528153</c:v>
                </c:pt>
                <c:pt idx="66">
                  <c:v>3.5283812891204311</c:v>
                </c:pt>
                <c:pt idx="67">
                  <c:v>3.465237993633953</c:v>
                </c:pt>
                <c:pt idx="68">
                  <c:v>4.9298812929372442</c:v>
                </c:pt>
                <c:pt idx="69">
                  <c:v>4.5914758039759942</c:v>
                </c:pt>
                <c:pt idx="70">
                  <c:v>5.472818289257761</c:v>
                </c:pt>
                <c:pt idx="71">
                  <c:v>5.4917076781325118</c:v>
                </c:pt>
                <c:pt idx="72">
                  <c:v>2.5577819823597312</c:v>
                </c:pt>
                <c:pt idx="73">
                  <c:v>3.8295140698122143</c:v>
                </c:pt>
                <c:pt idx="74">
                  <c:v>4.208742293690424</c:v>
                </c:pt>
                <c:pt idx="75">
                  <c:v>4.9649606412253711</c:v>
                </c:pt>
                <c:pt idx="76">
                  <c:v>5.2025431562182982</c:v>
                </c:pt>
                <c:pt idx="77">
                  <c:v>5.5638058221779687</c:v>
                </c:pt>
                <c:pt idx="78">
                  <c:v>3.2281476841264416</c:v>
                </c:pt>
                <c:pt idx="79">
                  <c:v>3.4198153415107044</c:v>
                </c:pt>
                <c:pt idx="80">
                  <c:v>4.6246788814199604</c:v>
                </c:pt>
                <c:pt idx="81">
                  <c:v>5.1458761221941431</c:v>
                </c:pt>
                <c:pt idx="82">
                  <c:v>5.4014064886122775</c:v>
                </c:pt>
                <c:pt idx="83">
                  <c:v>5.1157960162035767</c:v>
                </c:pt>
                <c:pt idx="84">
                  <c:v>3.2118518948023604</c:v>
                </c:pt>
                <c:pt idx="85">
                  <c:v>3.9865661600485081</c:v>
                </c:pt>
                <c:pt idx="86">
                  <c:v>4.5022482479085006</c:v>
                </c:pt>
                <c:pt idx="87">
                  <c:v>5.4440334645016915</c:v>
                </c:pt>
                <c:pt idx="88">
                  <c:v>5.4862617738931228</c:v>
                </c:pt>
                <c:pt idx="89">
                  <c:v>5.5465115376528153</c:v>
                </c:pt>
                <c:pt idx="90">
                  <c:v>3.5283812891204311</c:v>
                </c:pt>
                <c:pt idx="91">
                  <c:v>3.465237993633953</c:v>
                </c:pt>
                <c:pt idx="92">
                  <c:v>4.9298812929372442</c:v>
                </c:pt>
                <c:pt idx="93">
                  <c:v>4.5914758039759942</c:v>
                </c:pt>
                <c:pt idx="94">
                  <c:v>5.472818289257761</c:v>
                </c:pt>
                <c:pt idx="95">
                  <c:v>5.4917076781325118</c:v>
                </c:pt>
                <c:pt idx="96">
                  <c:v>2.5577819823597312</c:v>
                </c:pt>
                <c:pt idx="97">
                  <c:v>3.8295140698122143</c:v>
                </c:pt>
                <c:pt idx="98">
                  <c:v>4.208742293690424</c:v>
                </c:pt>
                <c:pt idx="99">
                  <c:v>4.9649606412253711</c:v>
                </c:pt>
                <c:pt idx="100">
                  <c:v>5.2025431562182982</c:v>
                </c:pt>
                <c:pt idx="101">
                  <c:v>5.5638058221779687</c:v>
                </c:pt>
                <c:pt idx="102">
                  <c:v>3.2281476841264416</c:v>
                </c:pt>
                <c:pt idx="103">
                  <c:v>3.4198153415107044</c:v>
                </c:pt>
                <c:pt idx="104">
                  <c:v>4.6246788814199604</c:v>
                </c:pt>
                <c:pt idx="105">
                  <c:v>5.1458761221941431</c:v>
                </c:pt>
                <c:pt idx="106">
                  <c:v>5.4014064886122775</c:v>
                </c:pt>
                <c:pt idx="107">
                  <c:v>5.1157960162035767</c:v>
                </c:pt>
                <c:pt idx="108">
                  <c:v>3.2118518948023604</c:v>
                </c:pt>
                <c:pt idx="109">
                  <c:v>3.9865661600485081</c:v>
                </c:pt>
                <c:pt idx="110">
                  <c:v>4.5022482479085006</c:v>
                </c:pt>
                <c:pt idx="111">
                  <c:v>5.4440334645016915</c:v>
                </c:pt>
                <c:pt idx="112">
                  <c:v>5.4862617738931228</c:v>
                </c:pt>
                <c:pt idx="113">
                  <c:v>5.5465115376528153</c:v>
                </c:pt>
                <c:pt idx="114">
                  <c:v>3.5283812891204311</c:v>
                </c:pt>
                <c:pt idx="115">
                  <c:v>3.465237993633953</c:v>
                </c:pt>
                <c:pt idx="116">
                  <c:v>4.9298812929372442</c:v>
                </c:pt>
                <c:pt idx="117">
                  <c:v>4.5914758039759942</c:v>
                </c:pt>
                <c:pt idx="118">
                  <c:v>5.472818289257761</c:v>
                </c:pt>
                <c:pt idx="119">
                  <c:v>5.4917076781325118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050816"/>
        <c:axId val="80070912"/>
      </c:scatterChart>
      <c:valAx>
        <c:axId val="80050816"/>
        <c:scaling>
          <c:orientation val="minMax"/>
          <c:max val="5"/>
        </c:scaling>
        <c:delete val="0"/>
        <c:axPos val="b"/>
        <c:title>
          <c:tx>
            <c:rich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In-Season</a:t>
                </a:r>
                <a:r>
                  <a:rPr lang="en-US" sz="1000" baseline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000" baseline="0" dirty="0">
                    <a:latin typeface="Times New Roman" pitchFamily="18" charset="0"/>
                    <a:cs typeface="Times New Roman" pitchFamily="18" charset="0"/>
                  </a:rPr>
                  <a:t>Estimate of Grain </a:t>
                </a:r>
                <a:r>
                  <a:rPr lang="en-US" sz="1000" dirty="0">
                    <a:latin typeface="Times New Roman" pitchFamily="18" charset="0"/>
                    <a:cs typeface="Times New Roman" pitchFamily="18" charset="0"/>
                  </a:rPr>
                  <a:t>Yield (Mg ha</a:t>
                </a:r>
                <a:r>
                  <a:rPr lang="en-US" sz="1000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10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0070912"/>
        <c:crosses val="autoZero"/>
        <c:crossBetween val="midCat"/>
        <c:majorUnit val="1"/>
      </c:valAx>
      <c:valAx>
        <c:axId val="800709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000" b="1" i="0" u="none" strike="noStrike" baseline="0">
                    <a:effectLst/>
                    <a:latin typeface="Times New Roman" pitchFamily="18" charset="0"/>
                    <a:cs typeface="Times New Roman" pitchFamily="18" charset="0"/>
                  </a:rPr>
                  <a:t>Actual Grain Yield (Mg ha</a:t>
                </a:r>
                <a:r>
                  <a:rPr lang="en-US" sz="1000" b="1" i="0" u="none" strike="noStrike" baseline="30000">
                    <a:effectLst/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1000" b="1" i="0" u="none" strike="noStrike" baseline="0">
                    <a:effectLst/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aseline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0050816"/>
        <c:crosses val="autoZero"/>
        <c:crossBetween val="midCat"/>
      </c:valAx>
    </c:plotArea>
    <c:plotVisOnly val="1"/>
    <c:dispBlanksAs val="gap"/>
    <c:showDLblsOverMax val="0"/>
  </c:chart>
  <c:spPr>
    <a:ln w="19050">
      <a:solidFill>
        <a:schemeClr val="tx1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Relationship of Yield and Nuptake with Droplet Size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LCB!$K$2</c:f>
              <c:strCache>
                <c:ptCount val="1"/>
                <c:pt idx="0">
                  <c:v>KGHA</c:v>
                </c:pt>
              </c:strCache>
            </c:strRef>
          </c:tx>
          <c:invertIfNegative val="0"/>
          <c:cat>
            <c:strRef>
              <c:f>LCB!$J$3:$J$5</c:f>
              <c:strCache>
                <c:ptCount val="3"/>
                <c:pt idx="0">
                  <c:v>C</c:v>
                </c:pt>
                <c:pt idx="1">
                  <c:v>M</c:v>
                </c:pt>
                <c:pt idx="2">
                  <c:v>F</c:v>
                </c:pt>
              </c:strCache>
            </c:strRef>
          </c:cat>
          <c:val>
            <c:numRef>
              <c:f>LCB!$K$3:$K$5</c:f>
              <c:numCache>
                <c:formatCode>General</c:formatCode>
                <c:ptCount val="3"/>
                <c:pt idx="0">
                  <c:v>1342.3466699999999</c:v>
                </c:pt>
                <c:pt idx="1">
                  <c:v>1924.7149999999999</c:v>
                </c:pt>
                <c:pt idx="2">
                  <c:v>1526.62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171264"/>
        <c:axId val="114284032"/>
      </c:barChart>
      <c:scatterChart>
        <c:scatterStyle val="lineMarker"/>
        <c:varyColors val="0"/>
        <c:ser>
          <c:idx val="1"/>
          <c:order val="1"/>
          <c:tx>
            <c:strRef>
              <c:f>LCB!$N$2</c:f>
              <c:strCache>
                <c:ptCount val="1"/>
                <c:pt idx="0">
                  <c:v>NUPTAKE</c:v>
                </c:pt>
              </c:strCache>
            </c:strRef>
          </c:tx>
          <c:spPr>
            <a:ln w="28575">
              <a:noFill/>
            </a:ln>
          </c:spPr>
          <c:yVal>
            <c:numRef>
              <c:f>LCB!$N$3:$N$5</c:f>
              <c:numCache>
                <c:formatCode>General</c:formatCode>
                <c:ptCount val="3"/>
                <c:pt idx="0">
                  <c:v>21.4711885</c:v>
                </c:pt>
                <c:pt idx="1">
                  <c:v>31.2214788</c:v>
                </c:pt>
                <c:pt idx="2">
                  <c:v>23.635237799999999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590848"/>
        <c:axId val="114285952"/>
      </c:scatterChart>
      <c:catAx>
        <c:axId val="114171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Droplet Size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14284032"/>
        <c:crosses val="autoZero"/>
        <c:auto val="1"/>
        <c:lblAlgn val="ctr"/>
        <c:lblOffset val="100"/>
        <c:noMultiLvlLbl val="0"/>
      </c:catAx>
      <c:valAx>
        <c:axId val="1142840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Yield (kg/ha)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4171264"/>
        <c:crosses val="autoZero"/>
        <c:crossBetween val="between"/>
      </c:valAx>
      <c:valAx>
        <c:axId val="1142859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14590848"/>
        <c:crosses val="max"/>
        <c:crossBetween val="midCat"/>
      </c:valAx>
      <c:valAx>
        <c:axId val="114590848"/>
        <c:scaling>
          <c:orientation val="minMax"/>
        </c:scaling>
        <c:delete val="1"/>
        <c:axPos val="b"/>
        <c:majorTickMark val="out"/>
        <c:minorTickMark val="none"/>
        <c:tickLblPos val="nextTo"/>
        <c:crossAx val="1142859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3129095758191529"/>
          <c:y val="0.79401428988043166"/>
          <c:w val="0.14989183811700957"/>
          <c:h val="0.16743438320209975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Interaction of Droplet Size and Nitrogen Rate on Yield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LCB!$Q$2</c:f>
              <c:strCache>
                <c:ptCount val="1"/>
                <c:pt idx="0">
                  <c:v>KGHA</c:v>
                </c:pt>
              </c:strCache>
            </c:strRef>
          </c:tx>
          <c:invertIfNegative val="0"/>
          <c:cat>
            <c:strLit>
              <c:ptCount val="6"/>
              <c:pt idx="0">
                <c:v>11.2 C </c:v>
              </c:pt>
              <c:pt idx="1">
                <c:v> 11.2 M </c:v>
              </c:pt>
              <c:pt idx="2">
                <c:v> 11.2 F </c:v>
              </c:pt>
              <c:pt idx="3">
                <c:v> 22.4 C </c:v>
              </c:pt>
              <c:pt idx="4">
                <c:v> 22.4 M </c:v>
              </c:pt>
              <c:pt idx="5">
                <c:v> 22.4F</c:v>
              </c:pt>
            </c:strLit>
          </c:cat>
          <c:val>
            <c:numRef>
              <c:f>LCB!$Q$4:$Q$9</c:f>
              <c:numCache>
                <c:formatCode>General</c:formatCode>
                <c:ptCount val="6"/>
                <c:pt idx="0">
                  <c:v>1389.6366700000001</c:v>
                </c:pt>
                <c:pt idx="1">
                  <c:v>1675.01</c:v>
                </c:pt>
                <c:pt idx="2">
                  <c:v>1375.52333</c:v>
                </c:pt>
                <c:pt idx="3">
                  <c:v>1295.0566699999999</c:v>
                </c:pt>
                <c:pt idx="4">
                  <c:v>2174.42</c:v>
                </c:pt>
                <c:pt idx="5">
                  <c:v>1677.71667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714112"/>
        <c:axId val="114716032"/>
      </c:barChart>
      <c:catAx>
        <c:axId val="11471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FoliarN Rate*Droplet Size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14716032"/>
        <c:crosses val="autoZero"/>
        <c:auto val="1"/>
        <c:lblAlgn val="ctr"/>
        <c:lblOffset val="100"/>
        <c:noMultiLvlLbl val="0"/>
      </c:catAx>
      <c:valAx>
        <c:axId val="1147160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Yield (kg/ha)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471411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4259336004051"/>
          <c:y val="5.341426071741031E-2"/>
          <c:w val="0.82577450844960176"/>
          <c:h val="0.75438648293963262"/>
        </c:manualLayout>
      </c:layout>
      <c:scatterChart>
        <c:scatterStyle val="lineMarker"/>
        <c:varyColors val="0"/>
        <c:ser>
          <c:idx val="0"/>
          <c:order val="0"/>
          <c:tx>
            <c:v>Current INSEY--2012 Lahoma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8100"/>
            </c:spPr>
            <c:trendlineType val="linear"/>
            <c:dispRSqr val="1"/>
            <c:dispEq val="1"/>
            <c:trendlineLbl>
              <c:layout>
                <c:manualLayout>
                  <c:x val="-0.55129138462955285"/>
                  <c:y val="-0.1132870370370370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000" baseline="0">
                      <a:latin typeface="Times New Roman" pitchFamily="18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'[Chart in Microsoft PowerPoint]2012_Validation'!$T$2:$T$121</c:f>
              <c:numCache>
                <c:formatCode>General</c:formatCode>
                <c:ptCount val="120"/>
                <c:pt idx="0">
                  <c:v>3.8067018699816573</c:v>
                </c:pt>
                <c:pt idx="1">
                  <c:v>2.5499713473719794</c:v>
                </c:pt>
                <c:pt idx="2">
                  <c:v>2.5036419044180125</c:v>
                </c:pt>
                <c:pt idx="3">
                  <c:v>5.3417108611753079</c:v>
                </c:pt>
                <c:pt idx="4">
                  <c:v>4.8246174520899325</c:v>
                </c:pt>
                <c:pt idx="5">
                  <c:v>4.8521350544048278</c:v>
                </c:pt>
                <c:pt idx="6">
                  <c:v>2.9936103976046131</c:v>
                </c:pt>
                <c:pt idx="7">
                  <c:v>2.398926419274221</c:v>
                </c:pt>
                <c:pt idx="8">
                  <c:v>2.6848769360921789</c:v>
                </c:pt>
                <c:pt idx="9">
                  <c:v>5.4376166687813443</c:v>
                </c:pt>
                <c:pt idx="10">
                  <c:v>7.4333170845721313</c:v>
                </c:pt>
                <c:pt idx="11">
                  <c:v>6.7707979604593858</c:v>
                </c:pt>
                <c:pt idx="12">
                  <c:v>3.1743361637101799</c:v>
                </c:pt>
                <c:pt idx="13">
                  <c:v>3.2589563779869368</c:v>
                </c:pt>
                <c:pt idx="14">
                  <c:v>4.1893324715082363</c:v>
                </c:pt>
                <c:pt idx="15">
                  <c:v>6.0546424536041803</c:v>
                </c:pt>
                <c:pt idx="16">
                  <c:v>4.9763565218940702</c:v>
                </c:pt>
                <c:pt idx="17">
                  <c:v>6.2935193767337934</c:v>
                </c:pt>
                <c:pt idx="18">
                  <c:v>3.3071244156992163</c:v>
                </c:pt>
                <c:pt idx="19">
                  <c:v>3.9965037106813934</c:v>
                </c:pt>
                <c:pt idx="20">
                  <c:v>5.4343922367211706</c:v>
                </c:pt>
                <c:pt idx="21">
                  <c:v>5.0946842404109303</c:v>
                </c:pt>
                <c:pt idx="22">
                  <c:v>4.3188302159468481</c:v>
                </c:pt>
                <c:pt idx="23">
                  <c:v>5.90340146254354</c:v>
                </c:pt>
                <c:pt idx="24">
                  <c:v>1.4333415655613704</c:v>
                </c:pt>
                <c:pt idx="25">
                  <c:v>2.1264883411300119</c:v>
                </c:pt>
                <c:pt idx="26">
                  <c:v>2.8536518884590176</c:v>
                </c:pt>
                <c:pt idx="27">
                  <c:v>3.2676655108335622</c:v>
                </c:pt>
                <c:pt idx="28">
                  <c:v>2.9922337215472758</c:v>
                </c:pt>
                <c:pt idx="29">
                  <c:v>3.8692284636618113</c:v>
                </c:pt>
                <c:pt idx="30">
                  <c:v>1.736185542114042</c:v>
                </c:pt>
                <c:pt idx="31">
                  <c:v>2.379820611625703</c:v>
                </c:pt>
                <c:pt idx="32">
                  <c:v>2.8434267548987799</c:v>
                </c:pt>
                <c:pt idx="33">
                  <c:v>4.2878441915646865</c:v>
                </c:pt>
                <c:pt idx="34">
                  <c:v>4.3683162438314742</c:v>
                </c:pt>
                <c:pt idx="35">
                  <c:v>6.2759417321905158</c:v>
                </c:pt>
                <c:pt idx="36">
                  <c:v>2.3896574134473378</c:v>
                </c:pt>
                <c:pt idx="37">
                  <c:v>2.1177015090962521</c:v>
                </c:pt>
                <c:pt idx="38">
                  <c:v>3.6929936952378934</c:v>
                </c:pt>
                <c:pt idx="39">
                  <c:v>4.1881650269257849</c:v>
                </c:pt>
                <c:pt idx="40">
                  <c:v>2.7579358012614215</c:v>
                </c:pt>
                <c:pt idx="41">
                  <c:v>4.1831567311476148</c:v>
                </c:pt>
                <c:pt idx="42">
                  <c:v>2.1637724897535149</c:v>
                </c:pt>
                <c:pt idx="43">
                  <c:v>3.001528687341029</c:v>
                </c:pt>
                <c:pt idx="44">
                  <c:v>3.5322856712880157</c:v>
                </c:pt>
                <c:pt idx="45">
                  <c:v>3.1068725570942419</c:v>
                </c:pt>
                <c:pt idx="46">
                  <c:v>2.7076412809705706</c:v>
                </c:pt>
                <c:pt idx="47">
                  <c:v>3.7877989998567938</c:v>
                </c:pt>
                <c:pt idx="48">
                  <c:v>2.4820815901674322</c:v>
                </c:pt>
                <c:pt idx="49">
                  <c:v>1.4704001744360267</c:v>
                </c:pt>
                <c:pt idx="50">
                  <c:v>1.7126215901405712</c:v>
                </c:pt>
                <c:pt idx="51">
                  <c:v>3.5841911109450661</c:v>
                </c:pt>
                <c:pt idx="52">
                  <c:v>3.6317711575300238</c:v>
                </c:pt>
                <c:pt idx="53">
                  <c:v>3.6087041323341054</c:v>
                </c:pt>
                <c:pt idx="54">
                  <c:v>2.3688049080173634</c:v>
                </c:pt>
                <c:pt idx="55">
                  <c:v>1.8236501602024966</c:v>
                </c:pt>
                <c:pt idx="56">
                  <c:v>1.815642808985485</c:v>
                </c:pt>
                <c:pt idx="57">
                  <c:v>3.4078672134362717</c:v>
                </c:pt>
                <c:pt idx="58">
                  <c:v>5.7156526744355114</c:v>
                </c:pt>
                <c:pt idx="59">
                  <c:v>4.7081485509983398</c:v>
                </c:pt>
                <c:pt idx="60">
                  <c:v>2.1357418426614667</c:v>
                </c:pt>
                <c:pt idx="61">
                  <c:v>2.1127119994022934</c:v>
                </c:pt>
                <c:pt idx="62">
                  <c:v>2.2421956843662358</c:v>
                </c:pt>
                <c:pt idx="63">
                  <c:v>3.4988493258254421</c:v>
                </c:pt>
                <c:pt idx="64">
                  <c:v>2.932754127668654</c:v>
                </c:pt>
                <c:pt idx="65">
                  <c:v>4.1122722352663565</c:v>
                </c:pt>
                <c:pt idx="66">
                  <c:v>2.0281388031098149</c:v>
                </c:pt>
                <c:pt idx="67">
                  <c:v>2.8240829071964875</c:v>
                </c:pt>
                <c:pt idx="68">
                  <c:v>2.9608157365979015</c:v>
                </c:pt>
                <c:pt idx="69">
                  <c:v>2.450822170945953</c:v>
                </c:pt>
                <c:pt idx="70">
                  <c:v>2.4344446903265369</c:v>
                </c:pt>
                <c:pt idx="71">
                  <c:v>3.1096892981153363</c:v>
                </c:pt>
                <c:pt idx="72">
                  <c:v>1.0197261188889963</c:v>
                </c:pt>
                <c:pt idx="73">
                  <c:v>1.3528844591635778</c:v>
                </c:pt>
                <c:pt idx="74">
                  <c:v>1.5931310078691985</c:v>
                </c:pt>
                <c:pt idx="75">
                  <c:v>2.6008409803355144</c:v>
                </c:pt>
                <c:pt idx="76">
                  <c:v>2.8419188958417845</c:v>
                </c:pt>
                <c:pt idx="77">
                  <c:v>3.7950121878746512</c:v>
                </c:pt>
                <c:pt idx="78">
                  <c:v>1.2098848871961685</c:v>
                </c:pt>
                <c:pt idx="79">
                  <c:v>1.2555252315597958</c:v>
                </c:pt>
                <c:pt idx="80">
                  <c:v>1.8439945405239022</c:v>
                </c:pt>
                <c:pt idx="81">
                  <c:v>2.6319666735966938</c:v>
                </c:pt>
                <c:pt idx="82">
                  <c:v>3.5788791989582966</c:v>
                </c:pt>
                <c:pt idx="83">
                  <c:v>4.7686435947656083</c:v>
                </c:pt>
                <c:pt idx="84">
                  <c:v>1.2754503986411776</c:v>
                </c:pt>
                <c:pt idx="85">
                  <c:v>1.4981454095451869</c:v>
                </c:pt>
                <c:pt idx="86">
                  <c:v>1.9415794123653261</c:v>
                </c:pt>
                <c:pt idx="87">
                  <c:v>2.648020350655754</c:v>
                </c:pt>
                <c:pt idx="88">
                  <c:v>2.9987838085410852</c:v>
                </c:pt>
                <c:pt idx="89">
                  <c:v>4.2504726271911633</c:v>
                </c:pt>
                <c:pt idx="90">
                  <c:v>1.2908234301537604</c:v>
                </c:pt>
                <c:pt idx="91">
                  <c:v>1.3473622226564379</c:v>
                </c:pt>
                <c:pt idx="92">
                  <c:v>1.9118014559327554</c:v>
                </c:pt>
                <c:pt idx="93">
                  <c:v>2.1854358579013939</c:v>
                </c:pt>
                <c:pt idx="94">
                  <c:v>3.4498216646156226</c:v>
                </c:pt>
                <c:pt idx="95">
                  <c:v>4.4800554195969688</c:v>
                </c:pt>
                <c:pt idx="96">
                  <c:v>1.1420591753075471</c:v>
                </c:pt>
                <c:pt idx="97">
                  <c:v>1.5207845925528425</c:v>
                </c:pt>
                <c:pt idx="98">
                  <c:v>1.6615472688605259</c:v>
                </c:pt>
                <c:pt idx="99">
                  <c:v>1.9903500027925725</c:v>
                </c:pt>
                <c:pt idx="100">
                  <c:v>2.1608411133472596</c:v>
                </c:pt>
                <c:pt idx="101">
                  <c:v>2.4999762767597029</c:v>
                </c:pt>
                <c:pt idx="102">
                  <c:v>1.4679733459273401</c:v>
                </c:pt>
                <c:pt idx="103">
                  <c:v>1.5310434734973024</c:v>
                </c:pt>
                <c:pt idx="104">
                  <c:v>1.8097768079479959</c:v>
                </c:pt>
                <c:pt idx="105">
                  <c:v>2.0754719174435343</c:v>
                </c:pt>
                <c:pt idx="106">
                  <c:v>2.5078089279504212</c:v>
                </c:pt>
                <c:pt idx="107">
                  <c:v>2.7994764768565998</c:v>
                </c:pt>
                <c:pt idx="108">
                  <c:v>1.3107409105663321</c:v>
                </c:pt>
                <c:pt idx="109">
                  <c:v>1.5031123607228662</c:v>
                </c:pt>
                <c:pt idx="110">
                  <c:v>1.8321094852337476</c:v>
                </c:pt>
                <c:pt idx="111">
                  <c:v>2.2055891422773821</c:v>
                </c:pt>
                <c:pt idx="112">
                  <c:v>2.3356616114927271</c:v>
                </c:pt>
                <c:pt idx="113">
                  <c:v>2.4734295406953386</c:v>
                </c:pt>
                <c:pt idx="114">
                  <c:v>1.5846437634523158</c:v>
                </c:pt>
                <c:pt idx="115">
                  <c:v>1.5122605216748384</c:v>
                </c:pt>
                <c:pt idx="116">
                  <c:v>1.9003971901336403</c:v>
                </c:pt>
                <c:pt idx="117">
                  <c:v>1.8514421023780594</c:v>
                </c:pt>
                <c:pt idx="118">
                  <c:v>2.3647889909532549</c:v>
                </c:pt>
                <c:pt idx="119">
                  <c:v>2.5604286177930593</c:v>
                </c:pt>
              </c:numCache>
            </c:numRef>
          </c:xVal>
          <c:yVal>
            <c:numRef>
              <c:f>'[Chart in Microsoft PowerPoint]2012_Validation'!$U$2:$U$121</c:f>
              <c:numCache>
                <c:formatCode>General</c:formatCode>
                <c:ptCount val="120"/>
                <c:pt idx="0">
                  <c:v>1.2477819823597311</c:v>
                </c:pt>
                <c:pt idx="1">
                  <c:v>2.5195140698122143</c:v>
                </c:pt>
                <c:pt idx="2">
                  <c:v>2.8987422936904244</c:v>
                </c:pt>
                <c:pt idx="3">
                  <c:v>3.654960641225371</c:v>
                </c:pt>
                <c:pt idx="4">
                  <c:v>3.8925431562182982</c:v>
                </c:pt>
                <c:pt idx="5">
                  <c:v>4.2538058221779691</c:v>
                </c:pt>
                <c:pt idx="6">
                  <c:v>1.9181476841264418</c:v>
                </c:pt>
                <c:pt idx="7">
                  <c:v>2.1098153415107044</c:v>
                </c:pt>
                <c:pt idx="8">
                  <c:v>3.3146788814199608</c:v>
                </c:pt>
                <c:pt idx="9">
                  <c:v>3.8358761221941431</c:v>
                </c:pt>
                <c:pt idx="10">
                  <c:v>4.091406488612277</c:v>
                </c:pt>
                <c:pt idx="11">
                  <c:v>3.8057960162035762</c:v>
                </c:pt>
                <c:pt idx="12">
                  <c:v>1.9018518948023602</c:v>
                </c:pt>
                <c:pt idx="13">
                  <c:v>2.676566160048508</c:v>
                </c:pt>
                <c:pt idx="14">
                  <c:v>3.1922482479085006</c:v>
                </c:pt>
                <c:pt idx="15">
                  <c:v>4.1340334645016918</c:v>
                </c:pt>
                <c:pt idx="16">
                  <c:v>4.1762617738931231</c:v>
                </c:pt>
                <c:pt idx="17">
                  <c:v>4.2365115376528149</c:v>
                </c:pt>
                <c:pt idx="18">
                  <c:v>2.2183812891204311</c:v>
                </c:pt>
                <c:pt idx="19">
                  <c:v>2.155237993633953</c:v>
                </c:pt>
                <c:pt idx="20">
                  <c:v>3.6198812929372437</c:v>
                </c:pt>
                <c:pt idx="21">
                  <c:v>3.2814758039759941</c:v>
                </c:pt>
                <c:pt idx="22">
                  <c:v>4.1628182892577614</c:v>
                </c:pt>
                <c:pt idx="23">
                  <c:v>4.1817076781325122</c:v>
                </c:pt>
                <c:pt idx="24">
                  <c:v>1.2477819823597311</c:v>
                </c:pt>
                <c:pt idx="25">
                  <c:v>2.5195140698122143</c:v>
                </c:pt>
                <c:pt idx="26">
                  <c:v>2.8987422936904244</c:v>
                </c:pt>
                <c:pt idx="27">
                  <c:v>3.654960641225371</c:v>
                </c:pt>
                <c:pt idx="28">
                  <c:v>3.8925431562182982</c:v>
                </c:pt>
                <c:pt idx="29">
                  <c:v>4.2538058221779691</c:v>
                </c:pt>
                <c:pt idx="30">
                  <c:v>1.9181476841264418</c:v>
                </c:pt>
                <c:pt idx="31">
                  <c:v>2.1098153415107044</c:v>
                </c:pt>
                <c:pt idx="32">
                  <c:v>3.3146788814199608</c:v>
                </c:pt>
                <c:pt idx="33">
                  <c:v>3.8358761221941431</c:v>
                </c:pt>
                <c:pt idx="34">
                  <c:v>4.091406488612277</c:v>
                </c:pt>
                <c:pt idx="35">
                  <c:v>3.8057960162035762</c:v>
                </c:pt>
                <c:pt idx="36">
                  <c:v>1.9018518948023602</c:v>
                </c:pt>
                <c:pt idx="37">
                  <c:v>2.676566160048508</c:v>
                </c:pt>
                <c:pt idx="38">
                  <c:v>3.1922482479085006</c:v>
                </c:pt>
                <c:pt idx="39">
                  <c:v>4.1340334645016918</c:v>
                </c:pt>
                <c:pt idx="40">
                  <c:v>4.1762617738931231</c:v>
                </c:pt>
                <c:pt idx="41">
                  <c:v>4.2365115376528149</c:v>
                </c:pt>
                <c:pt idx="42">
                  <c:v>2.2183812891204311</c:v>
                </c:pt>
                <c:pt idx="43">
                  <c:v>2.155237993633953</c:v>
                </c:pt>
                <c:pt idx="44">
                  <c:v>3.6198812929372437</c:v>
                </c:pt>
                <c:pt idx="45">
                  <c:v>3.2814758039759941</c:v>
                </c:pt>
                <c:pt idx="46">
                  <c:v>4.1628182892577614</c:v>
                </c:pt>
                <c:pt idx="47">
                  <c:v>4.1817076781325122</c:v>
                </c:pt>
                <c:pt idx="48">
                  <c:v>1.2477819823597311</c:v>
                </c:pt>
                <c:pt idx="49">
                  <c:v>2.5195140698122143</c:v>
                </c:pt>
                <c:pt idx="50">
                  <c:v>2.8987422936904244</c:v>
                </c:pt>
                <c:pt idx="51">
                  <c:v>3.654960641225371</c:v>
                </c:pt>
                <c:pt idx="52">
                  <c:v>3.8925431562182982</c:v>
                </c:pt>
                <c:pt idx="53">
                  <c:v>4.2538058221779691</c:v>
                </c:pt>
                <c:pt idx="54">
                  <c:v>1.9181476841264418</c:v>
                </c:pt>
                <c:pt idx="55">
                  <c:v>2.1098153415107044</c:v>
                </c:pt>
                <c:pt idx="56">
                  <c:v>3.3146788814199608</c:v>
                </c:pt>
                <c:pt idx="57">
                  <c:v>3.8358761221941431</c:v>
                </c:pt>
                <c:pt idx="58">
                  <c:v>4.091406488612277</c:v>
                </c:pt>
                <c:pt idx="59">
                  <c:v>3.8057960162035762</c:v>
                </c:pt>
                <c:pt idx="60">
                  <c:v>1.9018518948023602</c:v>
                </c:pt>
                <c:pt idx="61">
                  <c:v>2.676566160048508</c:v>
                </c:pt>
                <c:pt idx="62">
                  <c:v>3.1922482479085006</c:v>
                </c:pt>
                <c:pt idx="63">
                  <c:v>4.1340334645016918</c:v>
                </c:pt>
                <c:pt idx="64">
                  <c:v>4.1762617738931231</c:v>
                </c:pt>
                <c:pt idx="65">
                  <c:v>4.2365115376528149</c:v>
                </c:pt>
                <c:pt idx="66">
                  <c:v>2.2183812891204311</c:v>
                </c:pt>
                <c:pt idx="67">
                  <c:v>2.155237993633953</c:v>
                </c:pt>
                <c:pt idx="68">
                  <c:v>3.6198812929372437</c:v>
                </c:pt>
                <c:pt idx="69">
                  <c:v>3.2814758039759941</c:v>
                </c:pt>
                <c:pt idx="70">
                  <c:v>4.1628182892577614</c:v>
                </c:pt>
                <c:pt idx="71">
                  <c:v>4.1817076781325122</c:v>
                </c:pt>
                <c:pt idx="72">
                  <c:v>1.2477819823597311</c:v>
                </c:pt>
                <c:pt idx="73">
                  <c:v>2.5195140698122143</c:v>
                </c:pt>
                <c:pt idx="74">
                  <c:v>2.8987422936904244</c:v>
                </c:pt>
                <c:pt idx="75">
                  <c:v>3.654960641225371</c:v>
                </c:pt>
                <c:pt idx="76">
                  <c:v>3.8925431562182982</c:v>
                </c:pt>
                <c:pt idx="77">
                  <c:v>4.2538058221779691</c:v>
                </c:pt>
                <c:pt idx="78">
                  <c:v>1.9181476841264418</c:v>
                </c:pt>
                <c:pt idx="79">
                  <c:v>2.1098153415107044</c:v>
                </c:pt>
                <c:pt idx="80">
                  <c:v>3.3146788814199608</c:v>
                </c:pt>
                <c:pt idx="81">
                  <c:v>3.8358761221941431</c:v>
                </c:pt>
                <c:pt idx="82">
                  <c:v>4.091406488612277</c:v>
                </c:pt>
                <c:pt idx="83">
                  <c:v>3.8057960162035762</c:v>
                </c:pt>
                <c:pt idx="84">
                  <c:v>1.9018518948023602</c:v>
                </c:pt>
                <c:pt idx="85">
                  <c:v>2.676566160048508</c:v>
                </c:pt>
                <c:pt idx="86">
                  <c:v>3.1922482479085006</c:v>
                </c:pt>
                <c:pt idx="87">
                  <c:v>4.1340334645016918</c:v>
                </c:pt>
                <c:pt idx="88">
                  <c:v>4.1762617738931231</c:v>
                </c:pt>
                <c:pt idx="89">
                  <c:v>4.2365115376528149</c:v>
                </c:pt>
                <c:pt idx="90">
                  <c:v>2.2183812891204311</c:v>
                </c:pt>
                <c:pt idx="91">
                  <c:v>2.155237993633953</c:v>
                </c:pt>
                <c:pt idx="92">
                  <c:v>3.6198812929372437</c:v>
                </c:pt>
                <c:pt idx="93">
                  <c:v>3.2814758039759941</c:v>
                </c:pt>
                <c:pt idx="94">
                  <c:v>4.1628182892577614</c:v>
                </c:pt>
                <c:pt idx="95">
                  <c:v>4.1817076781325122</c:v>
                </c:pt>
                <c:pt idx="96">
                  <c:v>1.2477819823597311</c:v>
                </c:pt>
                <c:pt idx="97">
                  <c:v>2.5195140698122143</c:v>
                </c:pt>
                <c:pt idx="98">
                  <c:v>2.8987422936904244</c:v>
                </c:pt>
                <c:pt idx="99">
                  <c:v>3.654960641225371</c:v>
                </c:pt>
                <c:pt idx="100">
                  <c:v>3.8925431562182982</c:v>
                </c:pt>
                <c:pt idx="101">
                  <c:v>4.2538058221779691</c:v>
                </c:pt>
                <c:pt idx="102">
                  <c:v>1.9181476841264418</c:v>
                </c:pt>
                <c:pt idx="103">
                  <c:v>2.1098153415107044</c:v>
                </c:pt>
                <c:pt idx="104">
                  <c:v>3.3146788814199608</c:v>
                </c:pt>
                <c:pt idx="105">
                  <c:v>3.8358761221941431</c:v>
                </c:pt>
                <c:pt idx="106">
                  <c:v>4.091406488612277</c:v>
                </c:pt>
                <c:pt idx="107">
                  <c:v>3.8057960162035762</c:v>
                </c:pt>
                <c:pt idx="108">
                  <c:v>1.9018518948023602</c:v>
                </c:pt>
                <c:pt idx="109">
                  <c:v>2.676566160048508</c:v>
                </c:pt>
                <c:pt idx="110">
                  <c:v>3.1922482479085006</c:v>
                </c:pt>
                <c:pt idx="111">
                  <c:v>4.1340334645016918</c:v>
                </c:pt>
                <c:pt idx="112">
                  <c:v>4.1762617738931231</c:v>
                </c:pt>
                <c:pt idx="113">
                  <c:v>4.2365115376528149</c:v>
                </c:pt>
                <c:pt idx="114">
                  <c:v>2.2183812891204311</c:v>
                </c:pt>
                <c:pt idx="115">
                  <c:v>2.155237993633953</c:v>
                </c:pt>
                <c:pt idx="116">
                  <c:v>3.6198812929372437</c:v>
                </c:pt>
                <c:pt idx="117">
                  <c:v>3.2814758039759941</c:v>
                </c:pt>
                <c:pt idx="118">
                  <c:v>4.1628182892577614</c:v>
                </c:pt>
                <c:pt idx="119">
                  <c:v>4.1817076781325122</c:v>
                </c:pt>
              </c:numCache>
            </c:numRef>
          </c:yVal>
          <c:smooth val="0"/>
        </c:ser>
        <c:ser>
          <c:idx val="1"/>
          <c:order val="1"/>
          <c:tx>
            <c:v>Current INSEY--2012 Lahoma + 1 SD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chemeClr val="tx1"/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'[Chart in Microsoft PowerPoint]2012_Validation'!$T$2:$T$121</c:f>
              <c:numCache>
                <c:formatCode>General</c:formatCode>
                <c:ptCount val="120"/>
                <c:pt idx="0">
                  <c:v>3.8067018699816573</c:v>
                </c:pt>
                <c:pt idx="1">
                  <c:v>2.5499713473719794</c:v>
                </c:pt>
                <c:pt idx="2">
                  <c:v>2.5036419044180125</c:v>
                </c:pt>
                <c:pt idx="3">
                  <c:v>5.3417108611753079</c:v>
                </c:pt>
                <c:pt idx="4">
                  <c:v>4.8246174520899325</c:v>
                </c:pt>
                <c:pt idx="5">
                  <c:v>4.8521350544048278</c:v>
                </c:pt>
                <c:pt idx="6">
                  <c:v>2.9936103976046131</c:v>
                </c:pt>
                <c:pt idx="7">
                  <c:v>2.398926419274221</c:v>
                </c:pt>
                <c:pt idx="8">
                  <c:v>2.6848769360921789</c:v>
                </c:pt>
                <c:pt idx="9">
                  <c:v>5.4376166687813443</c:v>
                </c:pt>
                <c:pt idx="10">
                  <c:v>7.4333170845721313</c:v>
                </c:pt>
                <c:pt idx="11">
                  <c:v>6.7707979604593858</c:v>
                </c:pt>
                <c:pt idx="12">
                  <c:v>3.1743361637101799</c:v>
                </c:pt>
                <c:pt idx="13">
                  <c:v>3.2589563779869368</c:v>
                </c:pt>
                <c:pt idx="14">
                  <c:v>4.1893324715082363</c:v>
                </c:pt>
                <c:pt idx="15">
                  <c:v>6.0546424536041803</c:v>
                </c:pt>
                <c:pt idx="16">
                  <c:v>4.9763565218940702</c:v>
                </c:pt>
                <c:pt idx="17">
                  <c:v>6.2935193767337934</c:v>
                </c:pt>
                <c:pt idx="18">
                  <c:v>3.3071244156992163</c:v>
                </c:pt>
                <c:pt idx="19">
                  <c:v>3.9965037106813934</c:v>
                </c:pt>
                <c:pt idx="20">
                  <c:v>5.4343922367211706</c:v>
                </c:pt>
                <c:pt idx="21">
                  <c:v>5.0946842404109303</c:v>
                </c:pt>
                <c:pt idx="22">
                  <c:v>4.3188302159468481</c:v>
                </c:pt>
                <c:pt idx="23">
                  <c:v>5.90340146254354</c:v>
                </c:pt>
                <c:pt idx="24">
                  <c:v>1.4333415655613704</c:v>
                </c:pt>
                <c:pt idx="25">
                  <c:v>2.1264883411300119</c:v>
                </c:pt>
                <c:pt idx="26">
                  <c:v>2.8536518884590176</c:v>
                </c:pt>
                <c:pt idx="27">
                  <c:v>3.2676655108335622</c:v>
                </c:pt>
                <c:pt idx="28">
                  <c:v>2.9922337215472758</c:v>
                </c:pt>
                <c:pt idx="29">
                  <c:v>3.8692284636618113</c:v>
                </c:pt>
                <c:pt idx="30">
                  <c:v>1.736185542114042</c:v>
                </c:pt>
                <c:pt idx="31">
                  <c:v>2.379820611625703</c:v>
                </c:pt>
                <c:pt idx="32">
                  <c:v>2.8434267548987799</c:v>
                </c:pt>
                <c:pt idx="33">
                  <c:v>4.2878441915646865</c:v>
                </c:pt>
                <c:pt idx="34">
                  <c:v>4.3683162438314742</c:v>
                </c:pt>
                <c:pt idx="35">
                  <c:v>6.2759417321905158</c:v>
                </c:pt>
                <c:pt idx="36">
                  <c:v>2.3896574134473378</c:v>
                </c:pt>
                <c:pt idx="37">
                  <c:v>2.1177015090962521</c:v>
                </c:pt>
                <c:pt idx="38">
                  <c:v>3.6929936952378934</c:v>
                </c:pt>
                <c:pt idx="39">
                  <c:v>4.1881650269257849</c:v>
                </c:pt>
                <c:pt idx="40">
                  <c:v>2.7579358012614215</c:v>
                </c:pt>
                <c:pt idx="41">
                  <c:v>4.1831567311476148</c:v>
                </c:pt>
                <c:pt idx="42">
                  <c:v>2.1637724897535149</c:v>
                </c:pt>
                <c:pt idx="43">
                  <c:v>3.001528687341029</c:v>
                </c:pt>
                <c:pt idx="44">
                  <c:v>3.5322856712880157</c:v>
                </c:pt>
                <c:pt idx="45">
                  <c:v>3.1068725570942419</c:v>
                </c:pt>
                <c:pt idx="46">
                  <c:v>2.7076412809705706</c:v>
                </c:pt>
                <c:pt idx="47">
                  <c:v>3.7877989998567938</c:v>
                </c:pt>
                <c:pt idx="48">
                  <c:v>2.4820815901674322</c:v>
                </c:pt>
                <c:pt idx="49">
                  <c:v>1.4704001744360267</c:v>
                </c:pt>
                <c:pt idx="50">
                  <c:v>1.7126215901405712</c:v>
                </c:pt>
                <c:pt idx="51">
                  <c:v>3.5841911109450661</c:v>
                </c:pt>
                <c:pt idx="52">
                  <c:v>3.6317711575300238</c:v>
                </c:pt>
                <c:pt idx="53">
                  <c:v>3.6087041323341054</c:v>
                </c:pt>
                <c:pt idx="54">
                  <c:v>2.3688049080173634</c:v>
                </c:pt>
                <c:pt idx="55">
                  <c:v>1.8236501602024966</c:v>
                </c:pt>
                <c:pt idx="56">
                  <c:v>1.815642808985485</c:v>
                </c:pt>
                <c:pt idx="57">
                  <c:v>3.4078672134362717</c:v>
                </c:pt>
                <c:pt idx="58">
                  <c:v>5.7156526744355114</c:v>
                </c:pt>
                <c:pt idx="59">
                  <c:v>4.7081485509983398</c:v>
                </c:pt>
                <c:pt idx="60">
                  <c:v>2.1357418426614667</c:v>
                </c:pt>
                <c:pt idx="61">
                  <c:v>2.1127119994022934</c:v>
                </c:pt>
                <c:pt idx="62">
                  <c:v>2.2421956843662358</c:v>
                </c:pt>
                <c:pt idx="63">
                  <c:v>3.4988493258254421</c:v>
                </c:pt>
                <c:pt idx="64">
                  <c:v>2.932754127668654</c:v>
                </c:pt>
                <c:pt idx="65">
                  <c:v>4.1122722352663565</c:v>
                </c:pt>
                <c:pt idx="66">
                  <c:v>2.0281388031098149</c:v>
                </c:pt>
                <c:pt idx="67">
                  <c:v>2.8240829071964875</c:v>
                </c:pt>
                <c:pt idx="68">
                  <c:v>2.9608157365979015</c:v>
                </c:pt>
                <c:pt idx="69">
                  <c:v>2.450822170945953</c:v>
                </c:pt>
                <c:pt idx="70">
                  <c:v>2.4344446903265369</c:v>
                </c:pt>
                <c:pt idx="71">
                  <c:v>3.1096892981153363</c:v>
                </c:pt>
                <c:pt idx="72">
                  <c:v>1.0197261188889963</c:v>
                </c:pt>
                <c:pt idx="73">
                  <c:v>1.3528844591635778</c:v>
                </c:pt>
                <c:pt idx="74">
                  <c:v>1.5931310078691985</c:v>
                </c:pt>
                <c:pt idx="75">
                  <c:v>2.6008409803355144</c:v>
                </c:pt>
                <c:pt idx="76">
                  <c:v>2.8419188958417845</c:v>
                </c:pt>
                <c:pt idx="77">
                  <c:v>3.7950121878746512</c:v>
                </c:pt>
                <c:pt idx="78">
                  <c:v>1.2098848871961685</c:v>
                </c:pt>
                <c:pt idx="79">
                  <c:v>1.2555252315597958</c:v>
                </c:pt>
                <c:pt idx="80">
                  <c:v>1.8439945405239022</c:v>
                </c:pt>
                <c:pt idx="81">
                  <c:v>2.6319666735966938</c:v>
                </c:pt>
                <c:pt idx="82">
                  <c:v>3.5788791989582966</c:v>
                </c:pt>
                <c:pt idx="83">
                  <c:v>4.7686435947656083</c:v>
                </c:pt>
                <c:pt idx="84">
                  <c:v>1.2754503986411776</c:v>
                </c:pt>
                <c:pt idx="85">
                  <c:v>1.4981454095451869</c:v>
                </c:pt>
                <c:pt idx="86">
                  <c:v>1.9415794123653261</c:v>
                </c:pt>
                <c:pt idx="87">
                  <c:v>2.648020350655754</c:v>
                </c:pt>
                <c:pt idx="88">
                  <c:v>2.9987838085410852</c:v>
                </c:pt>
                <c:pt idx="89">
                  <c:v>4.2504726271911633</c:v>
                </c:pt>
                <c:pt idx="90">
                  <c:v>1.2908234301537604</c:v>
                </c:pt>
                <c:pt idx="91">
                  <c:v>1.3473622226564379</c:v>
                </c:pt>
                <c:pt idx="92">
                  <c:v>1.9118014559327554</c:v>
                </c:pt>
                <c:pt idx="93">
                  <c:v>2.1854358579013939</c:v>
                </c:pt>
                <c:pt idx="94">
                  <c:v>3.4498216646156226</c:v>
                </c:pt>
                <c:pt idx="95">
                  <c:v>4.4800554195969688</c:v>
                </c:pt>
                <c:pt idx="96">
                  <c:v>1.1420591753075471</c:v>
                </c:pt>
                <c:pt idx="97">
                  <c:v>1.5207845925528425</c:v>
                </c:pt>
                <c:pt idx="98">
                  <c:v>1.6615472688605259</c:v>
                </c:pt>
                <c:pt idx="99">
                  <c:v>1.9903500027925725</c:v>
                </c:pt>
                <c:pt idx="100">
                  <c:v>2.1608411133472596</c:v>
                </c:pt>
                <c:pt idx="101">
                  <c:v>2.4999762767597029</c:v>
                </c:pt>
                <c:pt idx="102">
                  <c:v>1.4679733459273401</c:v>
                </c:pt>
                <c:pt idx="103">
                  <c:v>1.5310434734973024</c:v>
                </c:pt>
                <c:pt idx="104">
                  <c:v>1.8097768079479959</c:v>
                </c:pt>
                <c:pt idx="105">
                  <c:v>2.0754719174435343</c:v>
                </c:pt>
                <c:pt idx="106">
                  <c:v>2.5078089279504212</c:v>
                </c:pt>
                <c:pt idx="107">
                  <c:v>2.7994764768565998</c:v>
                </c:pt>
                <c:pt idx="108">
                  <c:v>1.3107409105663321</c:v>
                </c:pt>
                <c:pt idx="109">
                  <c:v>1.5031123607228662</c:v>
                </c:pt>
                <c:pt idx="110">
                  <c:v>1.8321094852337476</c:v>
                </c:pt>
                <c:pt idx="111">
                  <c:v>2.2055891422773821</c:v>
                </c:pt>
                <c:pt idx="112">
                  <c:v>2.3356616114927271</c:v>
                </c:pt>
                <c:pt idx="113">
                  <c:v>2.4734295406953386</c:v>
                </c:pt>
                <c:pt idx="114">
                  <c:v>1.5846437634523158</c:v>
                </c:pt>
                <c:pt idx="115">
                  <c:v>1.5122605216748384</c:v>
                </c:pt>
                <c:pt idx="116">
                  <c:v>1.9003971901336403</c:v>
                </c:pt>
                <c:pt idx="117">
                  <c:v>1.8514421023780594</c:v>
                </c:pt>
                <c:pt idx="118">
                  <c:v>2.3647889909532549</c:v>
                </c:pt>
                <c:pt idx="119">
                  <c:v>2.5604286177930593</c:v>
                </c:pt>
              </c:numCache>
            </c:numRef>
          </c:xVal>
          <c:yVal>
            <c:numRef>
              <c:f>'[Chart in Microsoft PowerPoint]2012_Validation'!$V$2:$V$121</c:f>
              <c:numCache>
                <c:formatCode>General</c:formatCode>
                <c:ptCount val="120"/>
                <c:pt idx="0">
                  <c:v>2.5577819823597312</c:v>
                </c:pt>
                <c:pt idx="1">
                  <c:v>3.8295140698122143</c:v>
                </c:pt>
                <c:pt idx="2">
                  <c:v>4.208742293690424</c:v>
                </c:pt>
                <c:pt idx="3">
                  <c:v>4.9649606412253711</c:v>
                </c:pt>
                <c:pt idx="4">
                  <c:v>5.2025431562182982</c:v>
                </c:pt>
                <c:pt idx="5">
                  <c:v>5.5638058221779687</c:v>
                </c:pt>
                <c:pt idx="6">
                  <c:v>3.2281476841264416</c:v>
                </c:pt>
                <c:pt idx="7">
                  <c:v>3.4198153415107044</c:v>
                </c:pt>
                <c:pt idx="8">
                  <c:v>4.6246788814199604</c:v>
                </c:pt>
                <c:pt idx="9">
                  <c:v>5.1458761221941431</c:v>
                </c:pt>
                <c:pt idx="10">
                  <c:v>5.4014064886122775</c:v>
                </c:pt>
                <c:pt idx="11">
                  <c:v>5.1157960162035767</c:v>
                </c:pt>
                <c:pt idx="12">
                  <c:v>3.2118518948023604</c:v>
                </c:pt>
                <c:pt idx="13">
                  <c:v>3.9865661600485081</c:v>
                </c:pt>
                <c:pt idx="14">
                  <c:v>4.5022482479085006</c:v>
                </c:pt>
                <c:pt idx="15">
                  <c:v>5.4440334645016915</c:v>
                </c:pt>
                <c:pt idx="16">
                  <c:v>5.4862617738931228</c:v>
                </c:pt>
                <c:pt idx="17">
                  <c:v>5.5465115376528153</c:v>
                </c:pt>
                <c:pt idx="18">
                  <c:v>3.5283812891204311</c:v>
                </c:pt>
                <c:pt idx="19">
                  <c:v>3.465237993633953</c:v>
                </c:pt>
                <c:pt idx="20">
                  <c:v>4.9298812929372442</c:v>
                </c:pt>
                <c:pt idx="21">
                  <c:v>4.5914758039759942</c:v>
                </c:pt>
                <c:pt idx="22">
                  <c:v>5.472818289257761</c:v>
                </c:pt>
                <c:pt idx="23">
                  <c:v>5.4917076781325118</c:v>
                </c:pt>
                <c:pt idx="24">
                  <c:v>2.5577819823597312</c:v>
                </c:pt>
                <c:pt idx="25">
                  <c:v>3.8295140698122143</c:v>
                </c:pt>
                <c:pt idx="26">
                  <c:v>4.208742293690424</c:v>
                </c:pt>
                <c:pt idx="27">
                  <c:v>4.9649606412253711</c:v>
                </c:pt>
                <c:pt idx="28">
                  <c:v>5.2025431562182982</c:v>
                </c:pt>
                <c:pt idx="29">
                  <c:v>5.5638058221779687</c:v>
                </c:pt>
                <c:pt idx="30">
                  <c:v>3.2281476841264416</c:v>
                </c:pt>
                <c:pt idx="31">
                  <c:v>3.4198153415107044</c:v>
                </c:pt>
                <c:pt idx="32">
                  <c:v>4.6246788814199604</c:v>
                </c:pt>
                <c:pt idx="33">
                  <c:v>5.1458761221941431</c:v>
                </c:pt>
                <c:pt idx="34">
                  <c:v>5.4014064886122775</c:v>
                </c:pt>
                <c:pt idx="35">
                  <c:v>5.1157960162035767</c:v>
                </c:pt>
                <c:pt idx="36">
                  <c:v>3.2118518948023604</c:v>
                </c:pt>
                <c:pt idx="37">
                  <c:v>3.9865661600485081</c:v>
                </c:pt>
                <c:pt idx="38">
                  <c:v>4.5022482479085006</c:v>
                </c:pt>
                <c:pt idx="39">
                  <c:v>5.4440334645016915</c:v>
                </c:pt>
                <c:pt idx="40">
                  <c:v>5.4862617738931228</c:v>
                </c:pt>
                <c:pt idx="41">
                  <c:v>5.5465115376528153</c:v>
                </c:pt>
                <c:pt idx="42">
                  <c:v>3.5283812891204311</c:v>
                </c:pt>
                <c:pt idx="43">
                  <c:v>3.465237993633953</c:v>
                </c:pt>
                <c:pt idx="44">
                  <c:v>4.9298812929372442</c:v>
                </c:pt>
                <c:pt idx="45">
                  <c:v>4.5914758039759942</c:v>
                </c:pt>
                <c:pt idx="46">
                  <c:v>5.472818289257761</c:v>
                </c:pt>
                <c:pt idx="47">
                  <c:v>5.4917076781325118</c:v>
                </c:pt>
                <c:pt idx="48">
                  <c:v>2.5577819823597312</c:v>
                </c:pt>
                <c:pt idx="49">
                  <c:v>3.8295140698122143</c:v>
                </c:pt>
                <c:pt idx="50">
                  <c:v>4.208742293690424</c:v>
                </c:pt>
                <c:pt idx="51">
                  <c:v>4.9649606412253711</c:v>
                </c:pt>
                <c:pt idx="52">
                  <c:v>5.2025431562182982</c:v>
                </c:pt>
                <c:pt idx="53">
                  <c:v>5.5638058221779687</c:v>
                </c:pt>
                <c:pt idx="54">
                  <c:v>3.2281476841264416</c:v>
                </c:pt>
                <c:pt idx="55">
                  <c:v>3.4198153415107044</c:v>
                </c:pt>
                <c:pt idx="56">
                  <c:v>4.6246788814199604</c:v>
                </c:pt>
                <c:pt idx="57">
                  <c:v>5.1458761221941431</c:v>
                </c:pt>
                <c:pt idx="58">
                  <c:v>5.4014064886122775</c:v>
                </c:pt>
                <c:pt idx="59">
                  <c:v>5.1157960162035767</c:v>
                </c:pt>
                <c:pt idx="60">
                  <c:v>3.2118518948023604</c:v>
                </c:pt>
                <c:pt idx="61">
                  <c:v>3.9865661600485081</c:v>
                </c:pt>
                <c:pt idx="62">
                  <c:v>4.5022482479085006</c:v>
                </c:pt>
                <c:pt idx="63">
                  <c:v>5.4440334645016915</c:v>
                </c:pt>
                <c:pt idx="64">
                  <c:v>5.4862617738931228</c:v>
                </c:pt>
                <c:pt idx="65">
                  <c:v>5.5465115376528153</c:v>
                </c:pt>
                <c:pt idx="66">
                  <c:v>3.5283812891204311</c:v>
                </c:pt>
                <c:pt idx="67">
                  <c:v>3.465237993633953</c:v>
                </c:pt>
                <c:pt idx="68">
                  <c:v>4.9298812929372442</c:v>
                </c:pt>
                <c:pt idx="69">
                  <c:v>4.5914758039759942</c:v>
                </c:pt>
                <c:pt idx="70">
                  <c:v>5.472818289257761</c:v>
                </c:pt>
                <c:pt idx="71">
                  <c:v>5.4917076781325118</c:v>
                </c:pt>
                <c:pt idx="72">
                  <c:v>2.5577819823597312</c:v>
                </c:pt>
                <c:pt idx="73">
                  <c:v>3.8295140698122143</c:v>
                </c:pt>
                <c:pt idx="74">
                  <c:v>4.208742293690424</c:v>
                </c:pt>
                <c:pt idx="75">
                  <c:v>4.9649606412253711</c:v>
                </c:pt>
                <c:pt idx="76">
                  <c:v>5.2025431562182982</c:v>
                </c:pt>
                <c:pt idx="77">
                  <c:v>5.5638058221779687</c:v>
                </c:pt>
                <c:pt idx="78">
                  <c:v>3.2281476841264416</c:v>
                </c:pt>
                <c:pt idx="79">
                  <c:v>3.4198153415107044</c:v>
                </c:pt>
                <c:pt idx="80">
                  <c:v>4.6246788814199604</c:v>
                </c:pt>
                <c:pt idx="81">
                  <c:v>5.1458761221941431</c:v>
                </c:pt>
                <c:pt idx="82">
                  <c:v>5.4014064886122775</c:v>
                </c:pt>
                <c:pt idx="83">
                  <c:v>5.1157960162035767</c:v>
                </c:pt>
                <c:pt idx="84">
                  <c:v>3.2118518948023604</c:v>
                </c:pt>
                <c:pt idx="85">
                  <c:v>3.9865661600485081</c:v>
                </c:pt>
                <c:pt idx="86">
                  <c:v>4.5022482479085006</c:v>
                </c:pt>
                <c:pt idx="87">
                  <c:v>5.4440334645016915</c:v>
                </c:pt>
                <c:pt idx="88">
                  <c:v>5.4862617738931228</c:v>
                </c:pt>
                <c:pt idx="89">
                  <c:v>5.5465115376528153</c:v>
                </c:pt>
                <c:pt idx="90">
                  <c:v>3.5283812891204311</c:v>
                </c:pt>
                <c:pt idx="91">
                  <c:v>3.465237993633953</c:v>
                </c:pt>
                <c:pt idx="92">
                  <c:v>4.9298812929372442</c:v>
                </c:pt>
                <c:pt idx="93">
                  <c:v>4.5914758039759942</c:v>
                </c:pt>
                <c:pt idx="94">
                  <c:v>5.472818289257761</c:v>
                </c:pt>
                <c:pt idx="95">
                  <c:v>5.4917076781325118</c:v>
                </c:pt>
                <c:pt idx="96">
                  <c:v>2.5577819823597312</c:v>
                </c:pt>
                <c:pt idx="97">
                  <c:v>3.8295140698122143</c:v>
                </c:pt>
                <c:pt idx="98">
                  <c:v>4.208742293690424</c:v>
                </c:pt>
                <c:pt idx="99">
                  <c:v>4.9649606412253711</c:v>
                </c:pt>
                <c:pt idx="100">
                  <c:v>5.2025431562182982</c:v>
                </c:pt>
                <c:pt idx="101">
                  <c:v>5.5638058221779687</c:v>
                </c:pt>
                <c:pt idx="102">
                  <c:v>3.2281476841264416</c:v>
                </c:pt>
                <c:pt idx="103">
                  <c:v>3.4198153415107044</c:v>
                </c:pt>
                <c:pt idx="104">
                  <c:v>4.6246788814199604</c:v>
                </c:pt>
                <c:pt idx="105">
                  <c:v>5.1458761221941431</c:v>
                </c:pt>
                <c:pt idx="106">
                  <c:v>5.4014064886122775</c:v>
                </c:pt>
                <c:pt idx="107">
                  <c:v>5.1157960162035767</c:v>
                </c:pt>
                <c:pt idx="108">
                  <c:v>3.2118518948023604</c:v>
                </c:pt>
                <c:pt idx="109">
                  <c:v>3.9865661600485081</c:v>
                </c:pt>
                <c:pt idx="110">
                  <c:v>4.5022482479085006</c:v>
                </c:pt>
                <c:pt idx="111">
                  <c:v>5.4440334645016915</c:v>
                </c:pt>
                <c:pt idx="112">
                  <c:v>5.4862617738931228</c:v>
                </c:pt>
                <c:pt idx="113">
                  <c:v>5.5465115376528153</c:v>
                </c:pt>
                <c:pt idx="114">
                  <c:v>3.5283812891204311</c:v>
                </c:pt>
                <c:pt idx="115">
                  <c:v>3.465237993633953</c:v>
                </c:pt>
                <c:pt idx="116">
                  <c:v>4.9298812929372442</c:v>
                </c:pt>
                <c:pt idx="117">
                  <c:v>4.5914758039759942</c:v>
                </c:pt>
                <c:pt idx="118">
                  <c:v>5.472818289257761</c:v>
                </c:pt>
                <c:pt idx="119">
                  <c:v>5.4917076781325118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706816"/>
        <c:axId val="82708736"/>
      </c:scatterChart>
      <c:valAx>
        <c:axId val="82706816"/>
        <c:scaling>
          <c:orientation val="minMax"/>
          <c:max val="7"/>
        </c:scaling>
        <c:delete val="0"/>
        <c:axPos val="b"/>
        <c:title>
          <c:tx>
            <c:rich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In-Season</a:t>
                </a:r>
                <a:r>
                  <a:rPr lang="en-US" sz="1000" baseline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000" baseline="0" dirty="0">
                    <a:latin typeface="Times New Roman" pitchFamily="18" charset="0"/>
                    <a:cs typeface="Times New Roman" pitchFamily="18" charset="0"/>
                  </a:rPr>
                  <a:t>Estimate of Grain </a:t>
                </a:r>
                <a:r>
                  <a:rPr lang="en-US" sz="1000" dirty="0">
                    <a:latin typeface="Times New Roman" pitchFamily="18" charset="0"/>
                    <a:cs typeface="Times New Roman" pitchFamily="18" charset="0"/>
                  </a:rPr>
                  <a:t>Yield (Mg ha</a:t>
                </a:r>
                <a:r>
                  <a:rPr lang="en-US" sz="1000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10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2708736"/>
        <c:crosses val="autoZero"/>
        <c:crossBetween val="midCat"/>
        <c:majorUnit val="1"/>
      </c:valAx>
      <c:valAx>
        <c:axId val="827087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000" b="1" i="0" u="none" strike="noStrike" baseline="0">
                    <a:effectLst/>
                    <a:latin typeface="Times New Roman" pitchFamily="18" charset="0"/>
                    <a:cs typeface="Times New Roman" pitchFamily="18" charset="0"/>
                  </a:rPr>
                  <a:t>Actual Grain Yield (Mg ha</a:t>
                </a:r>
                <a:r>
                  <a:rPr lang="en-US" sz="1000" b="1" i="0" u="none" strike="noStrike" baseline="30000">
                    <a:effectLst/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1000" b="1" i="0" u="none" strike="noStrike" baseline="0">
                    <a:effectLst/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000" baseline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2706816"/>
        <c:crosses val="autoZero"/>
        <c:crossBetween val="midCat"/>
      </c:valAx>
    </c:plotArea>
    <c:plotVisOnly val="1"/>
    <c:dispBlanksAs val="gap"/>
    <c:showDLblsOverMax val="0"/>
  </c:chart>
  <c:spPr>
    <a:ln w="19050"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2872745745491"/>
          <c:y val="7.9313836803984308E-2"/>
          <c:w val="0.81183342943290293"/>
          <c:h val="0.74499155860222099"/>
        </c:manualLayout>
      </c:layout>
      <c:scatterChart>
        <c:scatterStyle val="lineMarker"/>
        <c:varyColors val="0"/>
        <c:ser>
          <c:idx val="0"/>
          <c:order val="0"/>
          <c:tx>
            <c:strRef>
              <c:f>LCB!$B$2</c:f>
              <c:strCache>
                <c:ptCount val="1"/>
                <c:pt idx="0">
                  <c:v>Irrigated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19050">
                <a:prstDash val="sysDash"/>
              </a:ln>
            </c:spPr>
            <c:trendlineType val="linear"/>
            <c:dispRSqr val="1"/>
            <c:dispEq val="1"/>
            <c:trendlineLbl>
              <c:layout>
                <c:manualLayout>
                  <c:x val="-3.8607442214884428E-2"/>
                  <c:y val="-8.3627810733649818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800"/>
                  </a:pPr>
                  <a:endParaRPr lang="en-US"/>
                </a:p>
              </c:txPr>
            </c:trendlineLbl>
          </c:trendline>
          <c:xVal>
            <c:numRef>
              <c:f>LCB!$C$2:$C$10</c:f>
              <c:numCache>
                <c:formatCode>General</c:formatCode>
                <c:ptCount val="9"/>
                <c:pt idx="0">
                  <c:v>2.2400000000000002</c:v>
                </c:pt>
                <c:pt idx="1">
                  <c:v>2.0099999999999998</c:v>
                </c:pt>
                <c:pt idx="2">
                  <c:v>1.82</c:v>
                </c:pt>
                <c:pt idx="3">
                  <c:v>2.0299999999999998</c:v>
                </c:pt>
                <c:pt idx="4">
                  <c:v>2.08</c:v>
                </c:pt>
                <c:pt idx="5">
                  <c:v>2.34</c:v>
                </c:pt>
                <c:pt idx="6">
                  <c:v>1.81</c:v>
                </c:pt>
                <c:pt idx="7">
                  <c:v>1.64</c:v>
                </c:pt>
                <c:pt idx="8">
                  <c:v>2.23</c:v>
                </c:pt>
              </c:numCache>
            </c:numRef>
          </c:xVal>
          <c:yVal>
            <c:numRef>
              <c:f>LCB!$D$2:$D$10</c:f>
              <c:numCache>
                <c:formatCode>General</c:formatCode>
                <c:ptCount val="9"/>
                <c:pt idx="0">
                  <c:v>30.65</c:v>
                </c:pt>
                <c:pt idx="1">
                  <c:v>21.34</c:v>
                </c:pt>
                <c:pt idx="2">
                  <c:v>10.93</c:v>
                </c:pt>
                <c:pt idx="3">
                  <c:v>22.94</c:v>
                </c:pt>
                <c:pt idx="4">
                  <c:v>13.12</c:v>
                </c:pt>
                <c:pt idx="5">
                  <c:v>20.46</c:v>
                </c:pt>
                <c:pt idx="6">
                  <c:v>7.06</c:v>
                </c:pt>
                <c:pt idx="7">
                  <c:v>2.72</c:v>
                </c:pt>
                <c:pt idx="8">
                  <c:v>15.78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LCB!$B$11</c:f>
              <c:strCache>
                <c:ptCount val="1"/>
                <c:pt idx="0">
                  <c:v>Rainfed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19050"/>
            </c:spPr>
            <c:trendlineType val="linear"/>
            <c:dispRSqr val="1"/>
            <c:dispEq val="1"/>
            <c:trendlineLbl>
              <c:layout>
                <c:manualLayout>
                  <c:x val="8.4809076284819235E-2"/>
                  <c:y val="0.52150233525035039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800"/>
                  </a:pPr>
                  <a:endParaRPr lang="en-US"/>
                </a:p>
              </c:txPr>
            </c:trendlineLbl>
          </c:trendline>
          <c:xVal>
            <c:numRef>
              <c:f>LCB!$C$11:$C$19</c:f>
              <c:numCache>
                <c:formatCode>General</c:formatCode>
                <c:ptCount val="9"/>
                <c:pt idx="0">
                  <c:v>2.46</c:v>
                </c:pt>
                <c:pt idx="1">
                  <c:v>3.14</c:v>
                </c:pt>
                <c:pt idx="2">
                  <c:v>2.17</c:v>
                </c:pt>
                <c:pt idx="3">
                  <c:v>2.17</c:v>
                </c:pt>
                <c:pt idx="4">
                  <c:v>2.35</c:v>
                </c:pt>
                <c:pt idx="5">
                  <c:v>2.23</c:v>
                </c:pt>
                <c:pt idx="6">
                  <c:v>2.1800000000000002</c:v>
                </c:pt>
                <c:pt idx="7">
                  <c:v>2.04</c:v>
                </c:pt>
                <c:pt idx="8">
                  <c:v>2.2200000000000002</c:v>
                </c:pt>
              </c:numCache>
            </c:numRef>
          </c:xVal>
          <c:yVal>
            <c:numRef>
              <c:f>LCB!$D$11:$D$19</c:f>
              <c:numCache>
                <c:formatCode>General</c:formatCode>
                <c:ptCount val="9"/>
                <c:pt idx="0">
                  <c:v>17.350000000000001</c:v>
                </c:pt>
                <c:pt idx="1">
                  <c:v>36.71</c:v>
                </c:pt>
                <c:pt idx="2">
                  <c:v>14.66</c:v>
                </c:pt>
                <c:pt idx="3">
                  <c:v>16.71</c:v>
                </c:pt>
                <c:pt idx="4">
                  <c:v>12.19</c:v>
                </c:pt>
                <c:pt idx="5">
                  <c:v>12.84</c:v>
                </c:pt>
                <c:pt idx="6">
                  <c:v>6.71</c:v>
                </c:pt>
                <c:pt idx="7">
                  <c:v>8.8000000000000007</c:v>
                </c:pt>
                <c:pt idx="8">
                  <c:v>8.86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752960"/>
        <c:axId val="97759232"/>
      </c:scatterChart>
      <c:valAx>
        <c:axId val="97752960"/>
        <c:scaling>
          <c:orientation val="minMax"/>
          <c:max val="3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en-US" sz="800" dirty="0" smtClean="0"/>
                  <a:t>Water Use Efficiency (kg</a:t>
                </a:r>
                <a:r>
                  <a:rPr lang="en-US" sz="800" baseline="0" dirty="0" smtClean="0"/>
                  <a:t> grain/meter of water)</a:t>
                </a:r>
                <a:endParaRPr lang="en-US" sz="800" dirty="0"/>
              </a:p>
            </c:rich>
          </c:tx>
          <c:layout/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97759232"/>
        <c:crosses val="autoZero"/>
        <c:crossBetween val="midCat"/>
      </c:valAx>
      <c:valAx>
        <c:axId val="977592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800"/>
                </a:pPr>
                <a:r>
                  <a:rPr lang="en-US" sz="800" dirty="0" smtClean="0"/>
                  <a:t>N</a:t>
                </a:r>
                <a:r>
                  <a:rPr lang="en-US" sz="800" baseline="0" dirty="0" smtClean="0"/>
                  <a:t> Use Efficiency (Percent)</a:t>
                </a:r>
                <a:endParaRPr lang="en-US" sz="8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977529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408722251030727"/>
          <c:y val="0.48327184211675328"/>
          <c:w val="0.29820302067504723"/>
          <c:h val="0.31646550329238765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 w="19050"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41414560022102"/>
          <c:y val="7.7554910899295476E-2"/>
          <c:w val="0.69993898788967168"/>
          <c:h val="0.70626744025417865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LCB!$E$1</c:f>
              <c:strCache>
                <c:ptCount val="1"/>
                <c:pt idx="0">
                  <c:v>Yld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cat>
            <c:multiLvlStrRef>
              <c:f>LCB!$A$2:$B$19</c:f>
              <c:multiLvlStrCache>
                <c:ptCount val="18"/>
                <c:lvl>
                  <c:pt idx="0">
                    <c:v>Irrigated</c:v>
                  </c:pt>
                  <c:pt idx="1">
                    <c:v>Rainfed</c:v>
                  </c:pt>
                  <c:pt idx="2">
                    <c:v>Irrigated</c:v>
                  </c:pt>
                  <c:pt idx="3">
                    <c:v>Rainfed</c:v>
                  </c:pt>
                  <c:pt idx="4">
                    <c:v>Irrigated</c:v>
                  </c:pt>
                  <c:pt idx="5">
                    <c:v>Rainfed</c:v>
                  </c:pt>
                  <c:pt idx="6">
                    <c:v>Irrigated</c:v>
                  </c:pt>
                  <c:pt idx="7">
                    <c:v>Rainfed</c:v>
                  </c:pt>
                  <c:pt idx="8">
                    <c:v>Irrigated</c:v>
                  </c:pt>
                  <c:pt idx="9">
                    <c:v>Rainfed</c:v>
                  </c:pt>
                  <c:pt idx="10">
                    <c:v>Irrigated</c:v>
                  </c:pt>
                  <c:pt idx="11">
                    <c:v>Rainfed</c:v>
                  </c:pt>
                  <c:pt idx="12">
                    <c:v>Irrigated</c:v>
                  </c:pt>
                  <c:pt idx="13">
                    <c:v>Rainfed</c:v>
                  </c:pt>
                  <c:pt idx="14">
                    <c:v>Irrigated</c:v>
                  </c:pt>
                  <c:pt idx="15">
                    <c:v>Rainfed</c:v>
                  </c:pt>
                  <c:pt idx="16">
                    <c:v>Irrigated</c:v>
                  </c:pt>
                  <c:pt idx="17">
                    <c:v>Rainfed</c:v>
                  </c:pt>
                </c:lvl>
                <c:lvl>
                  <c:pt idx="0">
                    <c:v>2</c:v>
                  </c:pt>
                  <c:pt idx="1">
                    <c:v>2</c:v>
                  </c:pt>
                  <c:pt idx="2">
                    <c:v>3</c:v>
                  </c:pt>
                  <c:pt idx="3">
                    <c:v>3</c:v>
                  </c:pt>
                  <c:pt idx="4">
                    <c:v>4</c:v>
                  </c:pt>
                  <c:pt idx="5">
                    <c:v>4</c:v>
                  </c:pt>
                  <c:pt idx="6">
                    <c:v>5</c:v>
                  </c:pt>
                  <c:pt idx="7">
                    <c:v>5</c:v>
                  </c:pt>
                  <c:pt idx="8">
                    <c:v>6</c:v>
                  </c:pt>
                  <c:pt idx="9">
                    <c:v>6</c:v>
                  </c:pt>
                  <c:pt idx="10">
                    <c:v>7</c:v>
                  </c:pt>
                  <c:pt idx="11">
                    <c:v>7</c:v>
                  </c:pt>
                  <c:pt idx="12">
                    <c:v>8</c:v>
                  </c:pt>
                  <c:pt idx="13">
                    <c:v>8</c:v>
                  </c:pt>
                  <c:pt idx="14">
                    <c:v>9</c:v>
                  </c:pt>
                  <c:pt idx="15">
                    <c:v>9</c:v>
                  </c:pt>
                  <c:pt idx="16">
                    <c:v>10</c:v>
                  </c:pt>
                  <c:pt idx="17">
                    <c:v>10</c:v>
                  </c:pt>
                </c:lvl>
              </c:multiLvlStrCache>
            </c:multiLvlStrRef>
          </c:cat>
          <c:val>
            <c:numRef>
              <c:f>LCB!$E$2:$E$19</c:f>
              <c:numCache>
                <c:formatCode>General</c:formatCode>
                <c:ptCount val="18"/>
                <c:pt idx="0">
                  <c:v>85.61</c:v>
                </c:pt>
                <c:pt idx="1">
                  <c:v>79.72</c:v>
                </c:pt>
                <c:pt idx="2">
                  <c:v>69.13</c:v>
                </c:pt>
                <c:pt idx="3">
                  <c:v>96.19</c:v>
                </c:pt>
                <c:pt idx="4">
                  <c:v>80.3</c:v>
                </c:pt>
                <c:pt idx="5">
                  <c:v>85.03</c:v>
                </c:pt>
                <c:pt idx="6">
                  <c:v>85.33</c:v>
                </c:pt>
                <c:pt idx="7">
                  <c:v>80</c:v>
                </c:pt>
                <c:pt idx="8">
                  <c:v>83.53</c:v>
                </c:pt>
                <c:pt idx="9">
                  <c:v>81.8</c:v>
                </c:pt>
                <c:pt idx="10">
                  <c:v>91.52</c:v>
                </c:pt>
                <c:pt idx="11">
                  <c:v>73.81</c:v>
                </c:pt>
                <c:pt idx="12">
                  <c:v>79.900000000000006</c:v>
                </c:pt>
                <c:pt idx="13">
                  <c:v>85.43</c:v>
                </c:pt>
                <c:pt idx="14">
                  <c:v>78.39</c:v>
                </c:pt>
                <c:pt idx="15">
                  <c:v>86.94</c:v>
                </c:pt>
                <c:pt idx="16">
                  <c:v>89.05</c:v>
                </c:pt>
                <c:pt idx="17">
                  <c:v>76.290000000000006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615168"/>
        <c:axId val="110617344"/>
      </c:barChart>
      <c:scatterChart>
        <c:scatterStyle val="lineMarker"/>
        <c:varyColors val="0"/>
        <c:ser>
          <c:idx val="1"/>
          <c:order val="1"/>
          <c:tx>
            <c:strRef>
              <c:f>LCB!$D$1</c:f>
              <c:strCache>
                <c:ptCount val="1"/>
                <c:pt idx="0">
                  <c:v>NUE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marker>
          <c:xVal>
            <c:multiLvlStrRef>
              <c:f>'[2012Master.xlsx]LCB'!$A$2:$B$19</c:f>
              <c:multiLvlStrCache>
                <c:ptCount val="18"/>
                <c:lvl>
                  <c:pt idx="0">
                    <c:v>Irrigated</c:v>
                  </c:pt>
                  <c:pt idx="1">
                    <c:v>Rainfed</c:v>
                  </c:pt>
                  <c:pt idx="2">
                    <c:v>Irrigated</c:v>
                  </c:pt>
                  <c:pt idx="3">
                    <c:v>Rainfed</c:v>
                  </c:pt>
                  <c:pt idx="4">
                    <c:v>Irrigated</c:v>
                  </c:pt>
                  <c:pt idx="5">
                    <c:v>Rainfed</c:v>
                  </c:pt>
                  <c:pt idx="6">
                    <c:v>Irrigated</c:v>
                  </c:pt>
                  <c:pt idx="7">
                    <c:v>Rainfed</c:v>
                  </c:pt>
                  <c:pt idx="8">
                    <c:v>Irrigated</c:v>
                  </c:pt>
                  <c:pt idx="9">
                    <c:v>Rainfed</c:v>
                  </c:pt>
                  <c:pt idx="10">
                    <c:v>Irrigated</c:v>
                  </c:pt>
                  <c:pt idx="11">
                    <c:v>Rainfed</c:v>
                  </c:pt>
                  <c:pt idx="12">
                    <c:v>Irrigated</c:v>
                  </c:pt>
                  <c:pt idx="13">
                    <c:v>Rainfed</c:v>
                  </c:pt>
                  <c:pt idx="14">
                    <c:v>Irrigated</c:v>
                  </c:pt>
                  <c:pt idx="15">
                    <c:v>Rainfed</c:v>
                  </c:pt>
                  <c:pt idx="16">
                    <c:v>Irrigated</c:v>
                  </c:pt>
                  <c:pt idx="17">
                    <c:v>Rainfed</c:v>
                  </c:pt>
                </c:lvl>
                <c:lvl>
                  <c:pt idx="0">
                    <c:v>2</c:v>
                  </c:pt>
                  <c:pt idx="1">
                    <c:v>2</c:v>
                  </c:pt>
                  <c:pt idx="2">
                    <c:v>3</c:v>
                  </c:pt>
                  <c:pt idx="3">
                    <c:v>3</c:v>
                  </c:pt>
                  <c:pt idx="4">
                    <c:v>4</c:v>
                  </c:pt>
                  <c:pt idx="5">
                    <c:v>4</c:v>
                  </c:pt>
                  <c:pt idx="6">
                    <c:v>5</c:v>
                  </c:pt>
                  <c:pt idx="7">
                    <c:v>5</c:v>
                  </c:pt>
                  <c:pt idx="8">
                    <c:v>6</c:v>
                  </c:pt>
                  <c:pt idx="9">
                    <c:v>6</c:v>
                  </c:pt>
                  <c:pt idx="10">
                    <c:v>7</c:v>
                  </c:pt>
                  <c:pt idx="11">
                    <c:v>7</c:v>
                  </c:pt>
                  <c:pt idx="12">
                    <c:v>8</c:v>
                  </c:pt>
                  <c:pt idx="13">
                    <c:v>8</c:v>
                  </c:pt>
                  <c:pt idx="14">
                    <c:v>9</c:v>
                  </c:pt>
                  <c:pt idx="15">
                    <c:v>9</c:v>
                  </c:pt>
                  <c:pt idx="16">
                    <c:v>10</c:v>
                  </c:pt>
                  <c:pt idx="17">
                    <c:v>10</c:v>
                  </c:pt>
                </c:lvl>
              </c:multiLvlStrCache>
            </c:multiLvlStrRef>
          </c:xVal>
          <c:yVal>
            <c:numRef>
              <c:f>LCB!$D$2:$D$19</c:f>
              <c:numCache>
                <c:formatCode>General</c:formatCode>
                <c:ptCount val="18"/>
                <c:pt idx="0">
                  <c:v>30.65</c:v>
                </c:pt>
                <c:pt idx="1">
                  <c:v>17.350000000000001</c:v>
                </c:pt>
                <c:pt idx="2">
                  <c:v>21.34</c:v>
                </c:pt>
                <c:pt idx="3">
                  <c:v>36.71</c:v>
                </c:pt>
                <c:pt idx="4">
                  <c:v>10.93</c:v>
                </c:pt>
                <c:pt idx="5">
                  <c:v>14.66</c:v>
                </c:pt>
                <c:pt idx="6">
                  <c:v>22.94</c:v>
                </c:pt>
                <c:pt idx="7">
                  <c:v>16.71</c:v>
                </c:pt>
                <c:pt idx="8">
                  <c:v>13.12</c:v>
                </c:pt>
                <c:pt idx="9">
                  <c:v>12.19</c:v>
                </c:pt>
                <c:pt idx="10">
                  <c:v>20.46</c:v>
                </c:pt>
                <c:pt idx="11">
                  <c:v>12.84</c:v>
                </c:pt>
                <c:pt idx="12">
                  <c:v>7.06</c:v>
                </c:pt>
                <c:pt idx="13">
                  <c:v>6.71</c:v>
                </c:pt>
                <c:pt idx="14">
                  <c:v>2.72</c:v>
                </c:pt>
                <c:pt idx="15">
                  <c:v>8.8000000000000007</c:v>
                </c:pt>
                <c:pt idx="16">
                  <c:v>15.78</c:v>
                </c:pt>
                <c:pt idx="17">
                  <c:v>8.86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615168"/>
        <c:axId val="110617344"/>
      </c:scatterChart>
      <c:scatterChart>
        <c:scatterStyle val="lineMarker"/>
        <c:varyColors val="0"/>
        <c:ser>
          <c:idx val="0"/>
          <c:order val="0"/>
          <c:tx>
            <c:strRef>
              <c:f>LCB!$C$1</c:f>
              <c:strCache>
                <c:ptCount val="1"/>
                <c:pt idx="0">
                  <c:v>WUE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marker>
          <c:xVal>
            <c:multiLvlStrRef>
              <c:f>'[2012Master.xlsx]LCB'!$A$2:$B$19</c:f>
              <c:multiLvlStrCache>
                <c:ptCount val="18"/>
                <c:lvl>
                  <c:pt idx="0">
                    <c:v>Irrigated</c:v>
                  </c:pt>
                  <c:pt idx="1">
                    <c:v>Rainfed</c:v>
                  </c:pt>
                  <c:pt idx="2">
                    <c:v>Irrigated</c:v>
                  </c:pt>
                  <c:pt idx="3">
                    <c:v>Rainfed</c:v>
                  </c:pt>
                  <c:pt idx="4">
                    <c:v>Irrigated</c:v>
                  </c:pt>
                  <c:pt idx="5">
                    <c:v>Rainfed</c:v>
                  </c:pt>
                  <c:pt idx="6">
                    <c:v>Irrigated</c:v>
                  </c:pt>
                  <c:pt idx="7">
                    <c:v>Rainfed</c:v>
                  </c:pt>
                  <c:pt idx="8">
                    <c:v>Irrigated</c:v>
                  </c:pt>
                  <c:pt idx="9">
                    <c:v>Rainfed</c:v>
                  </c:pt>
                  <c:pt idx="10">
                    <c:v>Irrigated</c:v>
                  </c:pt>
                  <c:pt idx="11">
                    <c:v>Rainfed</c:v>
                  </c:pt>
                  <c:pt idx="12">
                    <c:v>Irrigated</c:v>
                  </c:pt>
                  <c:pt idx="13">
                    <c:v>Rainfed</c:v>
                  </c:pt>
                  <c:pt idx="14">
                    <c:v>Irrigated</c:v>
                  </c:pt>
                  <c:pt idx="15">
                    <c:v>Rainfed</c:v>
                  </c:pt>
                  <c:pt idx="16">
                    <c:v>Irrigated</c:v>
                  </c:pt>
                  <c:pt idx="17">
                    <c:v>Rainfed</c:v>
                  </c:pt>
                </c:lvl>
                <c:lvl>
                  <c:pt idx="0">
                    <c:v>2</c:v>
                  </c:pt>
                  <c:pt idx="1">
                    <c:v>2</c:v>
                  </c:pt>
                  <c:pt idx="2">
                    <c:v>3</c:v>
                  </c:pt>
                  <c:pt idx="3">
                    <c:v>3</c:v>
                  </c:pt>
                  <c:pt idx="4">
                    <c:v>4</c:v>
                  </c:pt>
                  <c:pt idx="5">
                    <c:v>4</c:v>
                  </c:pt>
                  <c:pt idx="6">
                    <c:v>5</c:v>
                  </c:pt>
                  <c:pt idx="7">
                    <c:v>5</c:v>
                  </c:pt>
                  <c:pt idx="8">
                    <c:v>6</c:v>
                  </c:pt>
                  <c:pt idx="9">
                    <c:v>6</c:v>
                  </c:pt>
                  <c:pt idx="10">
                    <c:v>7</c:v>
                  </c:pt>
                  <c:pt idx="11">
                    <c:v>7</c:v>
                  </c:pt>
                  <c:pt idx="12">
                    <c:v>8</c:v>
                  </c:pt>
                  <c:pt idx="13">
                    <c:v>8</c:v>
                  </c:pt>
                  <c:pt idx="14">
                    <c:v>9</c:v>
                  </c:pt>
                  <c:pt idx="15">
                    <c:v>9</c:v>
                  </c:pt>
                  <c:pt idx="16">
                    <c:v>10</c:v>
                  </c:pt>
                  <c:pt idx="17">
                    <c:v>10</c:v>
                  </c:pt>
                </c:lvl>
              </c:multiLvlStrCache>
            </c:multiLvlStrRef>
          </c:xVal>
          <c:yVal>
            <c:numRef>
              <c:f>LCB!$C$2:$C$19</c:f>
              <c:numCache>
                <c:formatCode>General</c:formatCode>
                <c:ptCount val="18"/>
                <c:pt idx="0">
                  <c:v>2.2400000000000002</c:v>
                </c:pt>
                <c:pt idx="1">
                  <c:v>2.46</c:v>
                </c:pt>
                <c:pt idx="2">
                  <c:v>2.0099999999999998</c:v>
                </c:pt>
                <c:pt idx="3">
                  <c:v>3.14</c:v>
                </c:pt>
                <c:pt idx="4">
                  <c:v>1.82</c:v>
                </c:pt>
                <c:pt idx="5">
                  <c:v>2.17</c:v>
                </c:pt>
                <c:pt idx="6">
                  <c:v>2.0299999999999998</c:v>
                </c:pt>
                <c:pt idx="7">
                  <c:v>2.17</c:v>
                </c:pt>
                <c:pt idx="8">
                  <c:v>2.08</c:v>
                </c:pt>
                <c:pt idx="9">
                  <c:v>2.35</c:v>
                </c:pt>
                <c:pt idx="10">
                  <c:v>2.34</c:v>
                </c:pt>
                <c:pt idx="11">
                  <c:v>2.23</c:v>
                </c:pt>
                <c:pt idx="12">
                  <c:v>1.81</c:v>
                </c:pt>
                <c:pt idx="13">
                  <c:v>2.1800000000000002</c:v>
                </c:pt>
                <c:pt idx="14">
                  <c:v>1.64</c:v>
                </c:pt>
                <c:pt idx="15">
                  <c:v>2.04</c:v>
                </c:pt>
                <c:pt idx="16">
                  <c:v>2.23</c:v>
                </c:pt>
                <c:pt idx="17">
                  <c:v>2.2200000000000002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783808"/>
        <c:axId val="110618880"/>
      </c:scatterChart>
      <c:catAx>
        <c:axId val="1106151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110617344"/>
        <c:crosses val="autoZero"/>
        <c:auto val="1"/>
        <c:lblAlgn val="ctr"/>
        <c:lblOffset val="100"/>
        <c:noMultiLvlLbl val="0"/>
      </c:catAx>
      <c:valAx>
        <c:axId val="11061734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10615168"/>
        <c:crosses val="autoZero"/>
        <c:crossBetween val="between"/>
      </c:valAx>
      <c:valAx>
        <c:axId val="110618880"/>
        <c:scaling>
          <c:orientation val="minMax"/>
          <c:max val="4"/>
        </c:scaling>
        <c:delete val="0"/>
        <c:axPos val="r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97783808"/>
        <c:crosses val="max"/>
        <c:crossBetween val="midCat"/>
      </c:valAx>
      <c:valAx>
        <c:axId val="97783808"/>
        <c:scaling>
          <c:orientation val="minMax"/>
        </c:scaling>
        <c:delete val="1"/>
        <c:axPos val="b"/>
        <c:majorTickMark val="out"/>
        <c:minorTickMark val="none"/>
        <c:tickLblPos val="nextTo"/>
        <c:crossAx val="110618880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89259197863424966"/>
          <c:y val="0.81659207072800111"/>
          <c:w val="9.8803011465672053E-2"/>
          <c:h val="0.1820883409310678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 w="19050"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36832895888014"/>
          <c:y val="4.8039847291815797E-2"/>
          <c:w val="0.79781605424321955"/>
          <c:h val="0.74915712240515386"/>
        </c:manualLayout>
      </c:layout>
      <c:barChart>
        <c:barDir val="col"/>
        <c:grouping val="clustered"/>
        <c:varyColors val="0"/>
        <c:ser>
          <c:idx val="0"/>
          <c:order val="0"/>
          <c:tx>
            <c:v>0 DAA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Sheet1!$B$2:$B$5</c:f>
              <c:strCache>
                <c:ptCount val="4"/>
                <c:pt idx="0">
                  <c:v>CHECK</c:v>
                </c:pt>
                <c:pt idx="1">
                  <c:v>40</c:v>
                </c:pt>
                <c:pt idx="2">
                  <c:v>80</c:v>
                </c:pt>
                <c:pt idx="3">
                  <c:v>160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45.6</c:v>
                </c:pt>
                <c:pt idx="2">
                  <c:v>43.8</c:v>
                </c:pt>
                <c:pt idx="3">
                  <c:v>32</c:v>
                </c:pt>
              </c:numCache>
            </c:numRef>
          </c:val>
        </c:ser>
        <c:ser>
          <c:idx val="1"/>
          <c:order val="1"/>
          <c:tx>
            <c:v>7 DAA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Sheet1!$B$2:$B$5</c:f>
              <c:strCache>
                <c:ptCount val="4"/>
                <c:pt idx="0">
                  <c:v>CHECK</c:v>
                </c:pt>
                <c:pt idx="1">
                  <c:v>40</c:v>
                </c:pt>
                <c:pt idx="2">
                  <c:v>80</c:v>
                </c:pt>
                <c:pt idx="3">
                  <c:v>160</c:v>
                </c:pt>
              </c:strCache>
            </c:strRef>
          </c:cat>
          <c:val>
            <c:numRef>
              <c:f>Sheet1!$C$6:$C$9</c:f>
              <c:numCache>
                <c:formatCode>General</c:formatCode>
                <c:ptCount val="4"/>
                <c:pt idx="0">
                  <c:v>37</c:v>
                </c:pt>
                <c:pt idx="1">
                  <c:v>54.8</c:v>
                </c:pt>
                <c:pt idx="2">
                  <c:v>38.299999999999997</c:v>
                </c:pt>
                <c:pt idx="3">
                  <c:v>37.9</c:v>
                </c:pt>
              </c:numCache>
            </c:numRef>
          </c:val>
        </c:ser>
        <c:ser>
          <c:idx val="2"/>
          <c:order val="2"/>
          <c:tx>
            <c:v>14 DAA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Sheet1!$C$10:$C$13</c:f>
              <c:numCache>
                <c:formatCode>General</c:formatCode>
                <c:ptCount val="4"/>
                <c:pt idx="0">
                  <c:v>0</c:v>
                </c:pt>
                <c:pt idx="1">
                  <c:v>48.6</c:v>
                </c:pt>
                <c:pt idx="2">
                  <c:v>32.200000000000003</c:v>
                </c:pt>
                <c:pt idx="3">
                  <c:v>30.2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97882112"/>
        <c:axId val="97884032"/>
      </c:barChart>
      <c:catAx>
        <c:axId val="97882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Nitrogen Fertilizer</a:t>
                </a:r>
                <a:r>
                  <a:rPr lang="en-US" baseline="0" dirty="0" smtClean="0"/>
                  <a:t> Rate (</a:t>
                </a:r>
                <a:r>
                  <a:rPr lang="en-US" baseline="0" dirty="0" err="1" smtClean="0"/>
                  <a:t>lb</a:t>
                </a:r>
                <a:r>
                  <a:rPr lang="en-US" baseline="0" dirty="0" smtClean="0"/>
                  <a:t> N/acre)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7884032"/>
        <c:crosses val="autoZero"/>
        <c:auto val="1"/>
        <c:lblAlgn val="ctr"/>
        <c:lblOffset val="100"/>
        <c:noMultiLvlLbl val="0"/>
      </c:catAx>
      <c:valAx>
        <c:axId val="978840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Yield (</a:t>
                </a:r>
                <a:r>
                  <a:rPr lang="en-US" dirty="0" err="1" smtClean="0"/>
                  <a:t>bu</a:t>
                </a:r>
                <a:r>
                  <a:rPr lang="en-US" dirty="0" smtClean="0"/>
                  <a:t>/acre)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7882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372242943316298"/>
          <c:y val="2.953933642910021E-2"/>
          <c:w val="0.16647257908550905"/>
          <c:h val="0.23568153980752407"/>
        </c:manualLayout>
      </c:layout>
      <c:overlay val="0"/>
    </c:legend>
    <c:plotVisOnly val="1"/>
    <c:dispBlanksAs val="gap"/>
    <c:showDLblsOverMax val="0"/>
  </c:chart>
  <c:spPr>
    <a:ln w="19050"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NDVI at Feekes 6 and NUE, Lahoma, OK</a:t>
            </a:r>
          </a:p>
        </c:rich>
      </c:tx>
      <c:layout>
        <c:manualLayout>
          <c:xMode val="edge"/>
          <c:yMode val="edge"/>
          <c:x val="0.20531637206676437"/>
          <c:y val="7.9601990049751478E-2"/>
        </c:manualLayout>
      </c:layout>
      <c:overlay val="0"/>
    </c:title>
    <c:autoTitleDeleted val="0"/>
    <c:plotArea>
      <c:layout/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91154688"/>
        <c:axId val="91154304"/>
      </c:scatterChart>
      <c:valAx>
        <c:axId val="91154688"/>
        <c:scaling>
          <c:orientation val="minMax"/>
          <c:max val="0.9"/>
          <c:min val="0.3000000000000003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NDVI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91154304"/>
        <c:crosses val="autoZero"/>
        <c:crossBetween val="midCat"/>
      </c:valAx>
      <c:valAx>
        <c:axId val="911543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1546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11290322580646"/>
          <c:y val="0.15134107708553327"/>
          <c:w val="0.80027156887647122"/>
          <c:h val="0.64878563885955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Early Planted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80</c:v>
                </c:pt>
                <c:pt idx="3">
                  <c:v>120</c:v>
                </c:pt>
                <c:pt idx="4">
                  <c:v>160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70.099999999999994</c:v>
                </c:pt>
                <c:pt idx="1">
                  <c:v>84.2</c:v>
                </c:pt>
                <c:pt idx="2">
                  <c:v>80.5</c:v>
                </c:pt>
                <c:pt idx="3">
                  <c:v>79.599999999999994</c:v>
                </c:pt>
                <c:pt idx="4">
                  <c:v>66.599999999999994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Late Planted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80</c:v>
                </c:pt>
                <c:pt idx="3">
                  <c:v>120</c:v>
                </c:pt>
                <c:pt idx="4">
                  <c:v>160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208320"/>
        <c:axId val="113210496"/>
      </c:barChart>
      <c:catAx>
        <c:axId val="113208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 smtClean="0"/>
                  <a:t>N rate (</a:t>
                </a:r>
                <a:r>
                  <a:rPr lang="en-US" sz="1400" dirty="0" err="1" smtClean="0"/>
                  <a:t>lbs</a:t>
                </a:r>
                <a:r>
                  <a:rPr lang="en-US" sz="1400" dirty="0" smtClean="0"/>
                  <a:t> N ac</a:t>
                </a:r>
                <a:r>
                  <a:rPr lang="en-US" sz="1400" baseline="30000" dirty="0" smtClean="0"/>
                  <a:t>-1</a:t>
                </a:r>
                <a:r>
                  <a:rPr lang="en-US" sz="1400" dirty="0" smtClean="0"/>
                  <a:t>)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3210496"/>
        <c:crosses val="autoZero"/>
        <c:auto val="1"/>
        <c:lblAlgn val="ctr"/>
        <c:lblOffset val="100"/>
        <c:noMultiLvlLbl val="0"/>
      </c:catAx>
      <c:valAx>
        <c:axId val="113210496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Grain yield (</a:t>
                </a:r>
                <a:r>
                  <a:rPr lang="en-US" sz="1400" dirty="0" err="1" smtClean="0"/>
                  <a:t>bu</a:t>
                </a:r>
                <a:r>
                  <a:rPr lang="en-US" sz="1400" dirty="0" smtClean="0"/>
                  <a:t> ac</a:t>
                </a:r>
                <a:r>
                  <a:rPr lang="en-US" sz="1400" baseline="30000" dirty="0" smtClean="0"/>
                  <a:t>-1</a:t>
                </a:r>
                <a:r>
                  <a:rPr lang="en-US" sz="1400" dirty="0" smtClean="0"/>
                  <a:t>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8.0645161290322578E-3"/>
              <c:y val="0.178848747391264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320832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12298662263991195"/>
          <c:y val="1.9465032552029204E-2"/>
          <c:w val="0.77486283972567949"/>
          <c:h val="9.9401175697810762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 w="19050"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Relationship of Nitrogen Rate and Grain Protein Concentration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087751531058618"/>
          <c:y val="0.23741907261592302"/>
          <c:w val="0.6783724846894138"/>
          <c:h val="0.53454068241469821"/>
        </c:manualLayout>
      </c:layout>
      <c:lineChart>
        <c:grouping val="standard"/>
        <c:varyColors val="0"/>
        <c:ser>
          <c:idx val="0"/>
          <c:order val="0"/>
          <c:tx>
            <c:strRef>
              <c:f>Efaw!$N$2</c:f>
              <c:strCache>
                <c:ptCount val="1"/>
                <c:pt idx="0">
                  <c:v>NRATE</c:v>
                </c:pt>
              </c:strCache>
            </c:strRef>
          </c:tx>
          <c:marker>
            <c:symbol val="none"/>
          </c:marker>
          <c:trendline>
            <c:trendlineType val="linear"/>
            <c:dispRSqr val="1"/>
            <c:dispEq val="1"/>
            <c:trendlineLbl>
              <c:layout>
                <c:manualLayout>
                  <c:x val="0.10743044619422572"/>
                  <c:y val="0.20702537182852143"/>
                </c:manualLayout>
              </c:layout>
              <c:numFmt formatCode="General" sourceLinked="0"/>
            </c:trendlineLbl>
          </c:trendline>
          <c:cat>
            <c:numRef>
              <c:f>Efaw!$N$3:$N$5</c:f>
              <c:numCache>
                <c:formatCode>General</c:formatCode>
                <c:ptCount val="3"/>
                <c:pt idx="0">
                  <c:v>0</c:v>
                </c:pt>
                <c:pt idx="1">
                  <c:v>11.2</c:v>
                </c:pt>
                <c:pt idx="2">
                  <c:v>22.4</c:v>
                </c:pt>
              </c:numCache>
            </c:numRef>
          </c:cat>
          <c:val>
            <c:numRef>
              <c:f>Efaw!$O$3:$O$5</c:f>
              <c:numCache>
                <c:formatCode>General</c:formatCode>
                <c:ptCount val="3"/>
                <c:pt idx="0">
                  <c:v>13.27758</c:v>
                </c:pt>
                <c:pt idx="1">
                  <c:v>13.669532999999999</c:v>
                </c:pt>
                <c:pt idx="2">
                  <c:v>14.115416700000001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252608"/>
        <c:axId val="115280128"/>
      </c:lineChart>
      <c:catAx>
        <c:axId val="115252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Nitrogen Rate (kg/ha)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5280128"/>
        <c:crosses val="autoZero"/>
        <c:auto val="1"/>
        <c:lblAlgn val="ctr"/>
        <c:lblOffset val="100"/>
        <c:noMultiLvlLbl val="0"/>
      </c:catAx>
      <c:valAx>
        <c:axId val="1152801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Grain </a:t>
                </a:r>
                <a:r>
                  <a:rPr lang="en-US" dirty="0" smtClean="0"/>
                  <a:t>Protein,</a:t>
                </a:r>
                <a:r>
                  <a:rPr lang="en-US" baseline="0" dirty="0" smtClean="0"/>
                  <a:t> %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5252608"/>
        <c:crosses val="autoZero"/>
        <c:crossBetween val="between"/>
      </c:valAx>
    </c:plotArea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Relationship Between Yield and Grain Protein</a:t>
            </a:r>
          </a:p>
        </c:rich>
      </c:tx>
      <c:layout>
        <c:manualLayout>
          <c:xMode val="edge"/>
          <c:yMode val="edge"/>
          <c:x val="0.10713188976377953"/>
          <c:y val="2.77777777777777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72470631476271"/>
          <c:y val="0.12689996005967483"/>
          <c:w val="0.69841119860017498"/>
          <c:h val="0.68247666958296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Efaw!$B$2</c:f>
              <c:strCache>
                <c:ptCount val="1"/>
                <c:pt idx="0">
                  <c:v>KGHA</c:v>
                </c:pt>
              </c:strCache>
            </c:strRef>
          </c:tx>
          <c:invertIfNegative val="0"/>
          <c:cat>
            <c:strLit>
              <c:ptCount val="10"/>
              <c:pt idx="0">
                <c:v>Check</c:v>
              </c:pt>
              <c:pt idx="1">
                <c:v> 10 FA</c:v>
              </c:pt>
              <c:pt idx="2">
                <c:v> 10 MA</c:v>
              </c:pt>
              <c:pt idx="3">
                <c:v> 10 CA</c:v>
              </c:pt>
              <c:pt idx="4">
                <c:v> 10 F</c:v>
              </c:pt>
              <c:pt idx="5">
                <c:v> 10 M</c:v>
              </c:pt>
              <c:pt idx="6">
                <c:v> 10 C</c:v>
              </c:pt>
              <c:pt idx="7">
                <c:v> 20 F</c:v>
              </c:pt>
              <c:pt idx="8">
                <c:v> 20 M</c:v>
              </c:pt>
              <c:pt idx="9">
                <c:v> 20 C</c:v>
              </c:pt>
            </c:strLit>
          </c:cat>
          <c:val>
            <c:numRef>
              <c:f>Efaw!$B$3:$B$12</c:f>
              <c:numCache>
                <c:formatCode>General</c:formatCode>
                <c:ptCount val="10"/>
                <c:pt idx="0">
                  <c:v>2251.3666699999999</c:v>
                </c:pt>
                <c:pt idx="1">
                  <c:v>1896.06333</c:v>
                </c:pt>
                <c:pt idx="2">
                  <c:v>1780.7</c:v>
                </c:pt>
                <c:pt idx="3">
                  <c:v>2049.8766700000001</c:v>
                </c:pt>
                <c:pt idx="4">
                  <c:v>1825.82</c:v>
                </c:pt>
                <c:pt idx="5">
                  <c:v>2072.0533300000002</c:v>
                </c:pt>
                <c:pt idx="6">
                  <c:v>1947.25667</c:v>
                </c:pt>
                <c:pt idx="7">
                  <c:v>1730.64</c:v>
                </c:pt>
                <c:pt idx="8">
                  <c:v>2064.27333</c:v>
                </c:pt>
                <c:pt idx="9">
                  <c:v>1871.77667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13860992"/>
        <c:axId val="113862912"/>
      </c:barChart>
      <c:scatterChart>
        <c:scatterStyle val="lineMarker"/>
        <c:varyColors val="0"/>
        <c:ser>
          <c:idx val="1"/>
          <c:order val="1"/>
          <c:tx>
            <c:strRef>
              <c:f>Efaw!$C$2</c:f>
              <c:strCache>
                <c:ptCount val="1"/>
                <c:pt idx="0">
                  <c:v>Grain Protein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</c:marker>
          <c:xVal>
            <c:numRef>
              <c:f>Efaw!$A$3:$A$12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Efaw!$C$3:$C$12</c:f>
              <c:numCache>
                <c:formatCode>General</c:formatCode>
                <c:ptCount val="10"/>
                <c:pt idx="0">
                  <c:v>13.05832</c:v>
                </c:pt>
                <c:pt idx="1">
                  <c:v>14.2994</c:v>
                </c:pt>
                <c:pt idx="2">
                  <c:v>14.11225</c:v>
                </c:pt>
                <c:pt idx="3">
                  <c:v>13.74403</c:v>
                </c:pt>
                <c:pt idx="4">
                  <c:v>13.5565</c:v>
                </c:pt>
                <c:pt idx="5">
                  <c:v>13.5014</c:v>
                </c:pt>
                <c:pt idx="6">
                  <c:v>13.942959999999999</c:v>
                </c:pt>
                <c:pt idx="7">
                  <c:v>14.220549999999999</c:v>
                </c:pt>
                <c:pt idx="8">
                  <c:v>14.55476</c:v>
                </c:pt>
                <c:pt idx="9">
                  <c:v>13.57094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911680"/>
        <c:axId val="113910144"/>
      </c:scatterChart>
      <c:catAx>
        <c:axId val="113860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Treatment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3862912"/>
        <c:crosses val="autoZero"/>
        <c:auto val="1"/>
        <c:lblAlgn val="ctr"/>
        <c:lblOffset val="100"/>
        <c:noMultiLvlLbl val="0"/>
      </c:catAx>
      <c:valAx>
        <c:axId val="1138629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Yield (kg/ha)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3860992"/>
        <c:crosses val="autoZero"/>
        <c:crossBetween val="between"/>
      </c:valAx>
      <c:valAx>
        <c:axId val="1139101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13911680"/>
        <c:crosses val="max"/>
        <c:crossBetween val="midCat"/>
      </c:valAx>
      <c:valAx>
        <c:axId val="113911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3910144"/>
        <c:crosses val="autoZero"/>
        <c:crossBetween val="midCat"/>
      </c:valAx>
    </c:plotArea>
    <c:legend>
      <c:legendPos val="tr"/>
      <c:layout>
        <c:manualLayout>
          <c:xMode val="edge"/>
          <c:yMode val="edge"/>
          <c:x val="0.80844399836016911"/>
          <c:y val="0.84688595375502507"/>
          <c:w val="0.18801019710956235"/>
          <c:h val="0.14441267479934669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-152400"/>
          <a:ext cx="3505200" cy="26289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0.86458</cdr:x>
      <cdr:y>0.50174</cdr:y>
    </cdr:from>
    <cdr:to>
      <cdr:x>0.95208</cdr:x>
      <cdr:y>0.85243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52875" y="1376363"/>
          <a:ext cx="400050" cy="962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0.84167</cdr:x>
      <cdr:y>0.48438</cdr:y>
    </cdr:from>
    <cdr:to>
      <cdr:x>0.9125</cdr:x>
      <cdr:y>0.90799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48100" y="1328738"/>
          <a:ext cx="323850" cy="1162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0.88257</cdr:x>
      <cdr:y>0.33038</cdr:y>
    </cdr:from>
    <cdr:to>
      <cdr:x>0.94507</cdr:x>
      <cdr:y>0.55261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82391" y="1093549"/>
          <a:ext cx="331589" cy="7355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000" b="1"/>
            <a:t>Protein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0.80645</cdr:x>
      <cdr:y>0.20313</cdr:y>
    </cdr:from>
    <cdr:to>
      <cdr:x>0.93548</cdr:x>
      <cdr:y>0.75521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557213"/>
          <a:ext cx="609600" cy="1514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000" b="1"/>
            <a:t>Nitrogen</a:t>
          </a:r>
          <a:r>
            <a:rPr lang="en-US" sz="1000" b="1" baseline="0"/>
            <a:t> Uptake (kg/ha)</a:t>
          </a:r>
        </a:p>
        <a:p xmlns:a="http://schemas.openxmlformats.org/drawingml/2006/main">
          <a:endParaRPr lang="en-US" sz="10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B5F05-F1D1-483D-B42F-2C94E4DB77DF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8F213-0C89-4145-8883-64FDAA4B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83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FF9F1-B6F1-44E2-8765-047F65014DD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3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FF9F1-B6F1-44E2-8765-047F65014DD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1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0F49-25E2-41ED-AAA8-4BBECE2DEBB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1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0F49-25E2-41ED-AAA8-4BBECE2DEBB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9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171903-F4D3-4958-A6C7-C32A59880AF5}" type="datetime1">
              <a:rPr lang="en-US" smtClean="0"/>
              <a:pPr/>
              <a:t>5/7/2013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4B8AF5-FCC0-4AD3-BD95-97E38D417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661EA5-3295-4BCE-9C04-0170F36BF164}" type="datetime1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B8AF5-FCC0-4AD3-BD95-97E38D417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884D4D-43F1-4244-BBB7-F9D58274AB75}" type="datetime1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B8AF5-FCC0-4AD3-BD95-97E38D417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2B5CB-68BF-457E-ABBE-F380A9C1C483}" type="datetime1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B8AF5-FCC0-4AD3-BD95-97E38D4179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106C03-DBA9-4448-9138-53D258796E05}" type="datetime1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B8AF5-FCC0-4AD3-BD95-97E38D4179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C2AD5-8C8B-43B6-A1EB-55FD45FCB165}" type="datetime1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B8AF5-FCC0-4AD3-BD95-97E38D4179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BDC30-60AD-4269-81F2-120CC86D7760}" type="datetime1">
              <a:rPr lang="en-US" smtClean="0"/>
              <a:pPr/>
              <a:t>5/7/2013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B8AF5-FCC0-4AD3-BD95-97E38D417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F35576-87A4-4142-B8B2-67765238699A}" type="datetime1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B8AF5-FCC0-4AD3-BD95-97E38D4179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A66E-65FB-4E4A-8075-7933ECF18A44}" type="datetime1">
              <a:rPr lang="en-US" smtClean="0"/>
              <a:pPr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B8AF5-FCC0-4AD3-BD95-97E38D417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A35445-B4D7-46CD-94F2-D156B20EA994}" type="datetime1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B8AF5-FCC0-4AD3-BD95-97E38D417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A06969-C12D-43AC-9E66-FBCF75D72949}" type="datetime1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4B8AF5-FCC0-4AD3-BD95-97E38D4179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C81658-527E-403C-B1E6-00AEB83E2959}" type="datetime1">
              <a:rPr lang="en-US" smtClean="0"/>
              <a:pPr/>
              <a:t>5/7/2013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4B8AF5-FCC0-4AD3-BD95-97E38D417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soiltesting.okstate.edu/SBNRC/SBNRC.ph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iltesting.okstate.edu/SBNRC/SBNRC.php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Soil Fertility Research and Education Advisory Board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O State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572000"/>
            <a:ext cx="1400175" cy="904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89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8619" y="1676400"/>
            <a:ext cx="8384381" cy="1066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Objective:</a:t>
            </a:r>
            <a:r>
              <a:rPr lang="en-US" sz="2000" dirty="0" smtClean="0"/>
              <a:t> D</a:t>
            </a:r>
            <a:r>
              <a:rPr lang="en-US" sz="2000" dirty="0" smtClean="0">
                <a:cs typeface="Times New Roman" pitchFamily="18" charset="0"/>
              </a:rPr>
              <a:t>etermine </a:t>
            </a:r>
            <a:r>
              <a:rPr lang="en-US" sz="2000" dirty="0">
                <a:cs typeface="Times New Roman" pitchFamily="18" charset="0"/>
              </a:rPr>
              <a:t>NUE and WUE of drought tolerant </a:t>
            </a:r>
            <a:r>
              <a:rPr lang="en-US" sz="2000" dirty="0" smtClean="0">
                <a:cs typeface="Times New Roman" pitchFamily="18" charset="0"/>
              </a:rPr>
              <a:t>and non-drought </a:t>
            </a:r>
            <a:r>
              <a:rPr lang="en-US" sz="2000" dirty="0">
                <a:cs typeface="Times New Roman" pitchFamily="18" charset="0"/>
              </a:rPr>
              <a:t>tolerant corn hybrids in </a:t>
            </a:r>
            <a:r>
              <a:rPr lang="en-US" sz="2000" dirty="0" err="1">
                <a:cs typeface="Times New Roman" pitchFamily="18" charset="0"/>
              </a:rPr>
              <a:t>dryland</a:t>
            </a:r>
            <a:r>
              <a:rPr lang="en-US" sz="2000" dirty="0">
                <a:cs typeface="Times New Roman" pitchFamily="18" charset="0"/>
              </a:rPr>
              <a:t> and </a:t>
            </a:r>
            <a:r>
              <a:rPr lang="en-US" sz="2000" dirty="0" smtClean="0">
                <a:cs typeface="Times New Roman" pitchFamily="18" charset="0"/>
              </a:rPr>
              <a:t>irrigated production systems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524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/>
              </a:rPr>
              <a:t>Evaluation of </a:t>
            </a:r>
            <a:r>
              <a:rPr lang="en-US" sz="3200" dirty="0" smtClean="0">
                <a:effectLst/>
              </a:rPr>
              <a:t>Drought </a:t>
            </a:r>
            <a:r>
              <a:rPr lang="en-US" sz="3200" dirty="0">
                <a:effectLst/>
              </a:rPr>
              <a:t>T</a:t>
            </a:r>
            <a:r>
              <a:rPr lang="en-US" sz="3200" dirty="0" smtClean="0">
                <a:effectLst/>
              </a:rPr>
              <a:t>olerant Corn </a:t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>Hybrids in Different Production Systems</a:t>
            </a:r>
            <a:endParaRPr lang="en-U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83380" y="2743200"/>
            <a:ext cx="4347317" cy="1752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FF8119"/>
              </a:buClr>
            </a:pPr>
            <a:r>
              <a:rPr lang="en-US" sz="2600" b="1" dirty="0" smtClean="0">
                <a:solidFill>
                  <a:prstClr val="black"/>
                </a:solidFill>
              </a:rPr>
              <a:t>Hybrids:</a:t>
            </a:r>
          </a:p>
          <a:p>
            <a:pPr lvl="1">
              <a:buClr>
                <a:srgbClr val="FF8119"/>
              </a:buClr>
            </a:pPr>
            <a:r>
              <a:rPr lang="en-US" sz="2100" dirty="0" smtClean="0">
                <a:solidFill>
                  <a:prstClr val="black"/>
                </a:solidFill>
              </a:rPr>
              <a:t>Drought Tolerant</a:t>
            </a:r>
          </a:p>
          <a:p>
            <a:pPr lvl="2">
              <a:buClr>
                <a:srgbClr val="DA1F28"/>
              </a:buClr>
            </a:pPr>
            <a:r>
              <a:rPr lang="en-US" sz="1800" dirty="0" smtClean="0">
                <a:solidFill>
                  <a:prstClr val="black"/>
                </a:solidFill>
              </a:rPr>
              <a:t>Pioneer</a:t>
            </a:r>
            <a:r>
              <a:rPr lang="en-US" sz="1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cs typeface="Times New Roman" pitchFamily="18" charset="0"/>
              </a:rPr>
              <a:t>P1498: </a:t>
            </a:r>
            <a:r>
              <a:rPr lang="en-US" sz="1800" dirty="0">
                <a:solidFill>
                  <a:prstClr val="black"/>
                </a:solidFill>
                <a:cs typeface="Times New Roman" pitchFamily="18" charset="0"/>
              </a:rPr>
              <a:t>Optimum </a:t>
            </a:r>
            <a:r>
              <a:rPr lang="en-US" sz="1800" dirty="0" err="1">
                <a:solidFill>
                  <a:prstClr val="black"/>
                </a:solidFill>
                <a:cs typeface="Times New Roman" pitchFamily="18" charset="0"/>
              </a:rPr>
              <a:t>AQUAmax</a:t>
            </a:r>
            <a:endParaRPr lang="en-US" sz="1800" dirty="0" smtClean="0">
              <a:solidFill>
                <a:prstClr val="black"/>
              </a:solidFill>
            </a:endParaRPr>
          </a:p>
          <a:p>
            <a:pPr lvl="2">
              <a:buClr>
                <a:srgbClr val="DA1F28"/>
              </a:buClr>
            </a:pPr>
            <a:r>
              <a:rPr lang="en-US" sz="1800" dirty="0" err="1" smtClean="0">
                <a:solidFill>
                  <a:prstClr val="black"/>
                </a:solidFill>
              </a:rPr>
              <a:t>Dekalb</a:t>
            </a:r>
            <a:r>
              <a:rPr lang="en-US" sz="1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cs typeface="Times New Roman" pitchFamily="18" charset="0"/>
              </a:rPr>
              <a:t>63-55: </a:t>
            </a:r>
            <a:r>
              <a:rPr lang="en-US" sz="1800" dirty="0" err="1">
                <a:solidFill>
                  <a:prstClr val="black"/>
                </a:solidFill>
                <a:cs typeface="Times New Roman" pitchFamily="18" charset="0"/>
              </a:rPr>
              <a:t>Droughtgard</a:t>
            </a:r>
            <a:endParaRPr lang="en-US" sz="1800" dirty="0" smtClean="0">
              <a:solidFill>
                <a:prstClr val="black"/>
              </a:solidFill>
            </a:endParaRPr>
          </a:p>
          <a:p>
            <a:pPr lvl="1">
              <a:buClr>
                <a:srgbClr val="FF8119"/>
              </a:buClr>
            </a:pPr>
            <a:r>
              <a:rPr lang="en-US" sz="2100" dirty="0" smtClean="0">
                <a:solidFill>
                  <a:prstClr val="black"/>
                </a:solidFill>
                <a:cs typeface="Times New Roman" pitchFamily="18" charset="0"/>
              </a:rPr>
              <a:t>Non-Drought Tolerant</a:t>
            </a:r>
          </a:p>
          <a:p>
            <a:pPr lvl="2">
              <a:buClr>
                <a:srgbClr val="DA1F28"/>
              </a:buClr>
            </a:pPr>
            <a:r>
              <a:rPr lang="en-US" sz="1800" dirty="0" smtClean="0">
                <a:solidFill>
                  <a:prstClr val="black"/>
                </a:solidFill>
                <a:cs typeface="Times New Roman" pitchFamily="18" charset="0"/>
              </a:rPr>
              <a:t>Pioneer P1395</a:t>
            </a:r>
          </a:p>
          <a:p>
            <a:pPr lvl="2">
              <a:buClr>
                <a:srgbClr val="DA1F28"/>
              </a:buClr>
            </a:pPr>
            <a:r>
              <a:rPr lang="en-US" sz="1800" dirty="0" err="1" smtClean="0">
                <a:solidFill>
                  <a:prstClr val="black"/>
                </a:solidFill>
                <a:cs typeface="Times New Roman" pitchFamily="18" charset="0"/>
              </a:rPr>
              <a:t>Dekalb</a:t>
            </a:r>
            <a:r>
              <a:rPr lang="en-US" sz="1800" dirty="0" smtClean="0">
                <a:solidFill>
                  <a:prstClr val="black"/>
                </a:solidFill>
                <a:cs typeface="Times New Roman" pitchFamily="18" charset="0"/>
              </a:rPr>
              <a:t> 62-09</a:t>
            </a: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4494719"/>
            <a:ext cx="8377237" cy="1753681"/>
            <a:chOff x="381000" y="4343392"/>
            <a:chExt cx="8377237" cy="1753681"/>
          </a:xfrm>
        </p:grpSpPr>
        <p:sp>
          <p:nvSpPr>
            <p:cNvPr id="6" name="Content Placeholder 1"/>
            <p:cNvSpPr txBox="1">
              <a:spLocks/>
            </p:cNvSpPr>
            <p:nvPr/>
          </p:nvSpPr>
          <p:spPr>
            <a:xfrm>
              <a:off x="4727824" y="4344473"/>
              <a:ext cx="4030413" cy="1752600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defRPr kumimoji="0"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chemeClr val="accent1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>
                <a:buClr>
                  <a:srgbClr val="FF8119"/>
                </a:buClr>
              </a:pPr>
              <a:r>
                <a:rPr lang="en-US" sz="2000" b="1" dirty="0" smtClean="0">
                  <a:solidFill>
                    <a:prstClr val="black"/>
                  </a:solidFill>
                </a:rPr>
                <a:t>Irrigated Production System</a:t>
              </a:r>
              <a:endParaRPr lang="en-US" sz="2000" dirty="0" smtClean="0">
                <a:solidFill>
                  <a:prstClr val="black"/>
                </a:solidFill>
              </a:endParaRPr>
            </a:p>
            <a:p>
              <a:pPr lvl="1">
                <a:buClr>
                  <a:srgbClr val="FF8119"/>
                </a:buClr>
              </a:pPr>
              <a:r>
                <a:rPr lang="en-US" sz="1600" dirty="0" smtClean="0">
                  <a:solidFill>
                    <a:prstClr val="black"/>
                  </a:solidFill>
                </a:rPr>
                <a:t>Seeding Rate</a:t>
              </a:r>
            </a:p>
            <a:p>
              <a:pPr lvl="2">
                <a:buClr>
                  <a:srgbClr val="DA1F28"/>
                </a:buClr>
              </a:pPr>
              <a:r>
                <a:rPr lang="en-US" sz="1400" dirty="0" smtClean="0">
                  <a:solidFill>
                    <a:prstClr val="black"/>
                  </a:solidFill>
                </a:rPr>
                <a:t>30,000 </a:t>
              </a:r>
              <a:r>
                <a:rPr lang="en-US" sz="1400" dirty="0">
                  <a:solidFill>
                    <a:prstClr val="black"/>
                  </a:solidFill>
                </a:rPr>
                <a:t>seeds ac</a:t>
              </a:r>
              <a:r>
                <a:rPr lang="en-US" sz="1400" baseline="30000" dirty="0">
                  <a:solidFill>
                    <a:prstClr val="black"/>
                  </a:solidFill>
                </a:rPr>
                <a:t>-1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</a:p>
            <a:p>
              <a:pPr lvl="1">
                <a:buClr>
                  <a:srgbClr val="FF8119"/>
                </a:buClr>
              </a:pPr>
              <a:r>
                <a:rPr lang="en-US" sz="1600" dirty="0" smtClean="0">
                  <a:solidFill>
                    <a:prstClr val="black"/>
                  </a:solidFill>
                </a:rPr>
                <a:t>N Fertilizer Rates</a:t>
              </a:r>
            </a:p>
            <a:p>
              <a:pPr lvl="2">
                <a:buClr>
                  <a:srgbClr val="DA1F28"/>
                </a:buClr>
              </a:pPr>
              <a:r>
                <a:rPr lang="en-US" sz="1400" dirty="0" smtClean="0">
                  <a:solidFill>
                    <a:prstClr val="black"/>
                  </a:solidFill>
                </a:rPr>
                <a:t>0, 90, and 180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lbs</a:t>
              </a:r>
              <a:r>
                <a:rPr lang="en-US" sz="1400" dirty="0" smtClean="0">
                  <a:solidFill>
                    <a:prstClr val="black"/>
                  </a:solidFill>
                </a:rPr>
                <a:t> N ac</a:t>
              </a:r>
              <a:r>
                <a:rPr lang="en-US" sz="1400" baseline="30000" dirty="0" smtClean="0">
                  <a:solidFill>
                    <a:prstClr val="black"/>
                  </a:solidFill>
                </a:rPr>
                <a:t>-1</a:t>
              </a:r>
            </a:p>
          </p:txBody>
        </p:sp>
        <p:sp>
          <p:nvSpPr>
            <p:cNvPr id="9" name="Content Placeholder 1"/>
            <p:cNvSpPr txBox="1">
              <a:spLocks/>
            </p:cNvSpPr>
            <p:nvPr/>
          </p:nvSpPr>
          <p:spPr>
            <a:xfrm>
              <a:off x="381000" y="4343392"/>
              <a:ext cx="4032303" cy="1752600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defRPr kumimoji="0"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chemeClr val="accent1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>
                <a:buClr>
                  <a:srgbClr val="FF8119"/>
                </a:buClr>
              </a:pPr>
              <a:r>
                <a:rPr lang="en-US" sz="2000" b="1" dirty="0" err="1" smtClean="0">
                  <a:solidFill>
                    <a:prstClr val="black"/>
                  </a:solidFill>
                </a:rPr>
                <a:t>Dryland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 Production System</a:t>
              </a:r>
              <a:endParaRPr lang="en-US" sz="2000" dirty="0" smtClean="0">
                <a:solidFill>
                  <a:prstClr val="black"/>
                </a:solidFill>
              </a:endParaRPr>
            </a:p>
            <a:p>
              <a:pPr lvl="1">
                <a:buClr>
                  <a:srgbClr val="FF8119"/>
                </a:buClr>
              </a:pPr>
              <a:r>
                <a:rPr lang="en-US" sz="1600" dirty="0" smtClean="0">
                  <a:solidFill>
                    <a:prstClr val="black"/>
                  </a:solidFill>
                </a:rPr>
                <a:t>Seeding Rate</a:t>
              </a:r>
            </a:p>
            <a:p>
              <a:pPr lvl="2">
                <a:buClr>
                  <a:srgbClr val="DA1F28"/>
                </a:buClr>
              </a:pPr>
              <a:r>
                <a:rPr lang="en-US" sz="1400" dirty="0" smtClean="0">
                  <a:solidFill>
                    <a:prstClr val="black"/>
                  </a:solidFill>
                </a:rPr>
                <a:t>22,000 </a:t>
              </a:r>
              <a:r>
                <a:rPr lang="en-US" sz="1400" dirty="0">
                  <a:solidFill>
                    <a:prstClr val="black"/>
                  </a:solidFill>
                </a:rPr>
                <a:t>seeds ac</a:t>
              </a:r>
              <a:r>
                <a:rPr lang="en-US" sz="1400" baseline="30000" dirty="0">
                  <a:solidFill>
                    <a:prstClr val="black"/>
                  </a:solidFill>
                </a:rPr>
                <a:t>-1</a:t>
              </a:r>
              <a:r>
                <a:rPr lang="en-US" sz="1400" dirty="0" smtClean="0">
                  <a:solidFill>
                    <a:prstClr val="black"/>
                  </a:solidFill>
                </a:rPr>
                <a:t> </a:t>
              </a:r>
            </a:p>
            <a:p>
              <a:pPr lvl="1">
                <a:buClr>
                  <a:srgbClr val="FF8119"/>
                </a:buClr>
              </a:pPr>
              <a:r>
                <a:rPr lang="en-US" sz="1600" dirty="0" smtClean="0">
                  <a:solidFill>
                    <a:prstClr val="black"/>
                  </a:solidFill>
                </a:rPr>
                <a:t>N Fertilizer Rates</a:t>
              </a:r>
            </a:p>
            <a:p>
              <a:pPr lvl="2">
                <a:buClr>
                  <a:srgbClr val="DA1F28"/>
                </a:buClr>
              </a:pPr>
              <a:r>
                <a:rPr lang="en-US" sz="1400" dirty="0" smtClean="0">
                  <a:solidFill>
                    <a:prstClr val="black"/>
                  </a:solidFill>
                </a:rPr>
                <a:t>0, 60, and 120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lbs</a:t>
              </a:r>
              <a:r>
                <a:rPr lang="en-US" sz="1400" dirty="0" smtClean="0">
                  <a:solidFill>
                    <a:prstClr val="black"/>
                  </a:solidFill>
                </a:rPr>
                <a:t> N ac</a:t>
              </a:r>
              <a:r>
                <a:rPr lang="en-US" sz="1400" baseline="30000" dirty="0" smtClean="0">
                  <a:solidFill>
                    <a:prstClr val="black"/>
                  </a:solidFill>
                </a:rPr>
                <a:t>-1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48304" y="2400299"/>
            <a:ext cx="2760166" cy="2057487"/>
            <a:chOff x="5448304" y="2400299"/>
            <a:chExt cx="2760166" cy="205748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7" t="8778"/>
            <a:stretch/>
          </p:blipFill>
          <p:spPr>
            <a:xfrm>
              <a:off x="5540588" y="2400299"/>
              <a:ext cx="2667882" cy="199302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448304" y="4242342"/>
              <a:ext cx="183736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prstClr val="black"/>
                  </a:solidFill>
                </a:rPr>
                <a:t>Photo Courtesy of Jacob </a:t>
              </a:r>
              <a:r>
                <a:rPr lang="en-US" sz="800" b="1" dirty="0" err="1" smtClean="0">
                  <a:solidFill>
                    <a:prstClr val="black"/>
                  </a:solidFill>
                </a:rPr>
                <a:t>Bushong</a:t>
              </a:r>
              <a:endParaRPr lang="en-US" sz="800" b="1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" y="6477663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Miller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69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cs typeface="Times New Roman" pitchFamily="18" charset="0"/>
              </a:rPr>
              <a:t>Grain Sorghum Response to Nitrogen </a:t>
            </a:r>
            <a:r>
              <a:rPr lang="en-US" sz="3600" dirty="0">
                <a:cs typeface="Times New Roman" pitchFamily="18" charset="0"/>
              </a:rPr>
              <a:t>Rate </a:t>
            </a:r>
            <a:r>
              <a:rPr lang="en-US" sz="3600" dirty="0" smtClean="0">
                <a:cs typeface="Times New Roman" pitchFamily="18" charset="0"/>
              </a:rPr>
              <a:t>and </a:t>
            </a:r>
            <a:r>
              <a:rPr lang="en-US" sz="3600" dirty="0">
                <a:cs typeface="Times New Roman" pitchFamily="18" charset="0"/>
              </a:rPr>
              <a:t>Planting </a:t>
            </a:r>
            <a:r>
              <a:rPr lang="en-US" sz="3600" dirty="0" smtClean="0">
                <a:cs typeface="Times New Roman" pitchFamily="18" charset="0"/>
              </a:rPr>
              <a:t>Date</a:t>
            </a:r>
            <a:endParaRPr lang="en-US" sz="32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681728" y="1827431"/>
            <a:ext cx="4170784" cy="183813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FF8119"/>
              </a:buClr>
            </a:pPr>
            <a:r>
              <a:rPr lang="en-US" sz="2400" b="1" dirty="0" smtClean="0">
                <a:solidFill>
                  <a:prstClr val="black"/>
                </a:solidFill>
              </a:rPr>
              <a:t>Objective: </a:t>
            </a:r>
            <a:r>
              <a:rPr lang="en-US" sz="2400" dirty="0" smtClean="0">
                <a:solidFill>
                  <a:prstClr val="black"/>
                </a:solidFill>
              </a:rPr>
              <a:t>Determine optimum </a:t>
            </a:r>
            <a:r>
              <a:rPr lang="en-US" sz="2400" dirty="0" err="1" smtClean="0">
                <a:solidFill>
                  <a:prstClr val="black"/>
                </a:solidFill>
              </a:rPr>
              <a:t>preplant</a:t>
            </a:r>
            <a:r>
              <a:rPr lang="en-US" sz="2400" dirty="0" smtClean="0">
                <a:solidFill>
                  <a:prstClr val="black"/>
                </a:solidFill>
              </a:rPr>
              <a:t> N rate for early and late planted sorghum.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76200" y="1630680"/>
            <a:ext cx="4399577" cy="2630998"/>
            <a:chOff x="208208" y="2012356"/>
            <a:chExt cx="3928200" cy="2349109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208208" y="2012356"/>
              <a:ext cx="3808600" cy="2349109"/>
              <a:chOff x="-1260759" y="3370432"/>
              <a:chExt cx="5538879" cy="341632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98" t="31477"/>
              <a:stretch/>
            </p:blipFill>
            <p:spPr>
              <a:xfrm>
                <a:off x="-1143001" y="3370432"/>
                <a:ext cx="5421121" cy="3324545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-1260759" y="6473434"/>
                <a:ext cx="2238476" cy="313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prstClr val="white">
                        <a:lumMod val="95000"/>
                      </a:prstClr>
                    </a:solidFill>
                  </a:rPr>
                  <a:t>Photo Courtesy of Bill </a:t>
                </a:r>
                <a:r>
                  <a:rPr lang="en-US" sz="800" b="1" dirty="0" err="1" smtClean="0">
                    <a:solidFill>
                      <a:prstClr val="white">
                        <a:lumMod val="95000"/>
                      </a:prstClr>
                    </a:solidFill>
                  </a:rPr>
                  <a:t>Raun</a:t>
                </a:r>
                <a:endParaRPr lang="en-US" sz="800" b="1" dirty="0" smtClean="0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696810" y="2188027"/>
              <a:ext cx="6095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white">
                      <a:lumMod val="95000"/>
                    </a:prstClr>
                  </a:solidFill>
                </a:rPr>
                <a:t>Late</a:t>
              </a:r>
              <a:endParaRPr lang="en-US" sz="1600" b="1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18424" y="2067193"/>
              <a:ext cx="8179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white">
                      <a:lumMod val="95000"/>
                    </a:prstClr>
                  </a:solidFill>
                </a:rPr>
                <a:t>Early</a:t>
              </a:r>
              <a:endParaRPr lang="en-US" sz="1600" b="1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</p:grp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166016"/>
              </p:ext>
            </p:extLst>
          </p:nvPr>
        </p:nvGraphicFramePr>
        <p:xfrm>
          <a:off x="4495800" y="3657600"/>
          <a:ext cx="4495800" cy="277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6477663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Miller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86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228600"/>
            <a:ext cx="8991600" cy="13716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I</a:t>
            </a:r>
            <a:r>
              <a:rPr lang="en-US" sz="2400" b="1" dirty="0" smtClean="0">
                <a:effectLst/>
              </a:rPr>
              <a:t>nfluence of Foliar </a:t>
            </a:r>
            <a:r>
              <a:rPr lang="en-US" sz="2400" b="1" dirty="0"/>
              <a:t>S</a:t>
            </a:r>
            <a:r>
              <a:rPr lang="en-US" sz="2400" b="1" dirty="0" smtClean="0">
                <a:effectLst/>
              </a:rPr>
              <a:t>ulfur, Chloride and Nitrogen on Winter </a:t>
            </a:r>
            <a:r>
              <a:rPr lang="en-US" sz="2400" b="1" dirty="0"/>
              <a:t>W</a:t>
            </a:r>
            <a:r>
              <a:rPr lang="en-US" sz="2400" b="1" dirty="0" smtClean="0">
                <a:effectLst/>
              </a:rPr>
              <a:t>heat </a:t>
            </a:r>
            <a:r>
              <a:rPr lang="en-US" sz="2400" b="1" dirty="0"/>
              <a:t>G</a:t>
            </a:r>
            <a:r>
              <a:rPr lang="en-US" sz="2400" b="1" dirty="0" smtClean="0">
                <a:effectLst/>
              </a:rPr>
              <a:t>rain </a:t>
            </a:r>
            <a:r>
              <a:rPr lang="en-US" sz="2400" b="1" dirty="0"/>
              <a:t>Y</a:t>
            </a:r>
            <a:r>
              <a:rPr lang="en-US" sz="2400" b="1" dirty="0" smtClean="0">
                <a:effectLst/>
              </a:rPr>
              <a:t>ield and Protein</a:t>
            </a:r>
            <a:r>
              <a:rPr lang="en-US" sz="2800" dirty="0" smtClean="0">
                <a:effectLst/>
              </a:rPr>
              <a:t/>
            </a:r>
            <a:br>
              <a:rPr lang="en-US" sz="2800" dirty="0" smtClean="0">
                <a:effectLst/>
              </a:rPr>
            </a:br>
            <a:endParaRPr lang="en-US" sz="28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843" y="15240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mbria" pitchFamily="18" charset="0"/>
              </a:rPr>
              <a:t>Objective</a:t>
            </a:r>
          </a:p>
          <a:p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E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valuate 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the main effects and interactions  of  foliar applied N, S, and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Cl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on winter wheat grain yield and 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protein</a:t>
            </a:r>
            <a:endParaRPr lang="en-US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171" y="2971800"/>
            <a:ext cx="44631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</a:pPr>
            <a:r>
              <a:rPr lang="en-US" b="1" dirty="0" smtClean="0">
                <a:solidFill>
                  <a:prstClr val="black"/>
                </a:solidFill>
                <a:latin typeface="Cambria" pitchFamily="18" charset="0"/>
              </a:rPr>
              <a:t>   Methods</a:t>
            </a:r>
            <a:endParaRPr lang="en-US" b="1" dirty="0">
              <a:solidFill>
                <a:prstClr val="black"/>
              </a:solidFill>
              <a:latin typeface="Cambria" pitchFamily="18" charset="0"/>
            </a:endParaRPr>
          </a:p>
          <a:p>
            <a:pPr marL="285750" indent="-285750">
              <a:buClr>
                <a:prstClr val="black"/>
              </a:buCl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Two sites,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Lahoma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&amp; Lake Carl Blackwell, RCBD  4 reps and 16 treatments</a:t>
            </a:r>
          </a:p>
          <a:p>
            <a:pPr marL="285750" indent="-285750">
              <a:buClr>
                <a:prstClr val="black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mbria" pitchFamily="18" charset="0"/>
              </a:rPr>
              <a:t>10 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kg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Cl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ha</a:t>
            </a:r>
            <a:r>
              <a:rPr lang="en-US" baseline="30000" dirty="0">
                <a:solidFill>
                  <a:prstClr val="black"/>
                </a:solidFill>
                <a:latin typeface="Cambria" pitchFamily="18" charset="0"/>
              </a:rPr>
              <a:t>-1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 half of each plot in rep 4 and treatment 16 in each rep.</a:t>
            </a:r>
          </a:p>
          <a:p>
            <a:pPr marL="285750" indent="-285750">
              <a:buClr>
                <a:prstClr val="black"/>
              </a:buCl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Foliar applied using CO</a:t>
            </a:r>
            <a:r>
              <a:rPr lang="en-US" sz="1100" dirty="0">
                <a:solidFill>
                  <a:prstClr val="black"/>
                </a:solidFill>
                <a:latin typeface="Cambria" pitchFamily="18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back pack sprayer at  flag leaf stage </a:t>
            </a:r>
          </a:p>
          <a:p>
            <a:pPr marL="285750" indent="-285750">
              <a:buClr>
                <a:prstClr val="black"/>
              </a:buCl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Data  analyzed using  SAS: </a:t>
            </a:r>
            <a:r>
              <a:rPr lang="en-US" dirty="0" err="1">
                <a:solidFill>
                  <a:prstClr val="black"/>
                </a:solidFill>
                <a:latin typeface="Cambria" pitchFamily="18" charset="0"/>
              </a:rPr>
              <a:t>Proc</a:t>
            </a:r>
            <a:r>
              <a:rPr lang="en-US" dirty="0">
                <a:solidFill>
                  <a:prstClr val="black"/>
                </a:solidFill>
                <a:latin typeface="Cambria" pitchFamily="18" charset="0"/>
              </a:rPr>
              <a:t> GLM, Non-orthogonal  contrasts, Paired T-test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351392"/>
              </p:ext>
            </p:extLst>
          </p:nvPr>
        </p:nvGraphicFramePr>
        <p:xfrm>
          <a:off x="5181600" y="1447800"/>
          <a:ext cx="3809999" cy="4851311"/>
        </p:xfrm>
        <a:graphic>
          <a:graphicData uri="http://schemas.openxmlformats.org/drawingml/2006/table">
            <a:tbl>
              <a:tblPr firstRow="1" bandRow="1"/>
              <a:tblGrid>
                <a:gridCol w="522514"/>
                <a:gridCol w="1045027"/>
                <a:gridCol w="718458"/>
                <a:gridCol w="762000"/>
                <a:gridCol w="762000"/>
              </a:tblGrid>
              <a:tr h="6211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Pre-plant N</a:t>
                      </a:r>
                    </a:p>
                    <a:p>
                      <a:pPr algn="l" rtl="0" fontAlgn="ctr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 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N/ha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Foliar N rate,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 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N/ha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Foliar N source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Foliar S</a:t>
                      </a:r>
                    </a:p>
                    <a:p>
                      <a:pPr algn="l" rtl="0" fontAlgn="ctr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 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S/ha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N-Sure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N-Sure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N-Sure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N-Sure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247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N-Sure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6+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57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CaCl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6477663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Dhital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74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Results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3505200"/>
            <a:ext cx="4838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prstClr val="black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latin typeface="Cambria" pitchFamily="18" charset="0"/>
              </a:rPr>
              <a:t>When grain yields were higher protein levels were lower</a:t>
            </a:r>
          </a:p>
          <a:p>
            <a:pPr marL="342900" indent="-342900">
              <a:buClr>
                <a:prstClr val="black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latin typeface="Cambria" pitchFamily="18" charset="0"/>
              </a:rPr>
              <a:t>Linear </a:t>
            </a:r>
            <a:r>
              <a:rPr lang="en-US" sz="1600" dirty="0">
                <a:solidFill>
                  <a:prstClr val="black"/>
                </a:solidFill>
                <a:latin typeface="Cambria" pitchFamily="18" charset="0"/>
              </a:rPr>
              <a:t>increase in grain protein with increasing </a:t>
            </a:r>
            <a:r>
              <a:rPr lang="en-US" sz="1600" dirty="0" err="1">
                <a:solidFill>
                  <a:prstClr val="black"/>
                </a:solidFill>
                <a:latin typeface="Cambria" pitchFamily="18" charset="0"/>
              </a:rPr>
              <a:t>preplant</a:t>
            </a:r>
            <a:r>
              <a:rPr lang="en-US" sz="1600" dirty="0">
                <a:solidFill>
                  <a:prstClr val="black"/>
                </a:solidFill>
                <a:latin typeface="Cambria" pitchFamily="18" charset="0"/>
              </a:rPr>
              <a:t> N at LCB and LAH</a:t>
            </a:r>
          </a:p>
          <a:p>
            <a:pPr marL="342900" indent="-342900">
              <a:buClr>
                <a:prstClr val="black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Cambria" pitchFamily="18" charset="0"/>
              </a:rPr>
              <a:t>Linear increase in yield at </a:t>
            </a:r>
            <a:r>
              <a:rPr lang="en-US" sz="1600" dirty="0" err="1">
                <a:solidFill>
                  <a:prstClr val="black"/>
                </a:solidFill>
                <a:latin typeface="Cambria" pitchFamily="18" charset="0"/>
              </a:rPr>
              <a:t>Lahoma</a:t>
            </a:r>
            <a:r>
              <a:rPr lang="en-US" sz="1600" dirty="0">
                <a:solidFill>
                  <a:prstClr val="black"/>
                </a:solidFill>
                <a:latin typeface="Cambria" pitchFamily="18" charset="0"/>
              </a:rPr>
              <a:t> with increasing </a:t>
            </a:r>
            <a:r>
              <a:rPr lang="en-US" sz="1600" dirty="0" err="1">
                <a:solidFill>
                  <a:prstClr val="black"/>
                </a:solidFill>
                <a:latin typeface="Cambria" pitchFamily="18" charset="0"/>
              </a:rPr>
              <a:t>preplant</a:t>
            </a:r>
            <a:r>
              <a:rPr lang="en-US" sz="1600" dirty="0">
                <a:solidFill>
                  <a:prstClr val="black"/>
                </a:solidFill>
                <a:latin typeface="Cambria" pitchFamily="18" charset="0"/>
              </a:rPr>
              <a:t> N</a:t>
            </a:r>
          </a:p>
          <a:p>
            <a:pPr marL="342900" indent="-342900">
              <a:buClr>
                <a:prstClr val="black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Cambria" pitchFamily="18" charset="0"/>
              </a:rPr>
              <a:t>Quadratic increase in yield at LCB with increasing </a:t>
            </a:r>
            <a:r>
              <a:rPr lang="en-US" sz="1600" dirty="0" err="1">
                <a:solidFill>
                  <a:prstClr val="black"/>
                </a:solidFill>
                <a:latin typeface="Cambria" pitchFamily="18" charset="0"/>
              </a:rPr>
              <a:t>preplant</a:t>
            </a:r>
            <a:r>
              <a:rPr lang="en-US" sz="1600" dirty="0">
                <a:solidFill>
                  <a:prstClr val="black"/>
                </a:solidFill>
                <a:latin typeface="Cambria" pitchFamily="18" charset="0"/>
              </a:rPr>
              <a:t> N</a:t>
            </a:r>
          </a:p>
          <a:p>
            <a:pPr marL="342900" indent="-342900">
              <a:buClr>
                <a:prstClr val="black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Cambria" pitchFamily="18" charset="0"/>
              </a:rPr>
              <a:t>No response to foliar S at both locations</a:t>
            </a:r>
          </a:p>
          <a:p>
            <a:pPr marL="342900" indent="-342900">
              <a:buClr>
                <a:prstClr val="black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Cambria" pitchFamily="18" charset="0"/>
              </a:rPr>
              <a:t>No response to foliar </a:t>
            </a:r>
            <a:r>
              <a:rPr lang="en-US" sz="1600" dirty="0" err="1">
                <a:solidFill>
                  <a:prstClr val="black"/>
                </a:solidFill>
                <a:latin typeface="Cambria" pitchFamily="18" charset="0"/>
              </a:rPr>
              <a:t>Cl</a:t>
            </a:r>
            <a:r>
              <a:rPr lang="en-US" sz="1600" dirty="0">
                <a:solidFill>
                  <a:prstClr val="black"/>
                </a:solidFill>
                <a:latin typeface="Cambria" pitchFamily="18" charset="0"/>
              </a:rPr>
              <a:t> at both </a:t>
            </a:r>
            <a:r>
              <a:rPr lang="en-US" sz="1600" dirty="0" smtClean="0">
                <a:solidFill>
                  <a:prstClr val="black"/>
                </a:solidFill>
                <a:latin typeface="Cambria" pitchFamily="18" charset="0"/>
              </a:rPr>
              <a:t>locations</a:t>
            </a:r>
            <a:endParaRPr lang="en-US" sz="16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6" name="Content Placeholder 3" descr="http://nue.okstate.edu/PlotPlans/foliar/IMG_029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49" y="3810000"/>
            <a:ext cx="4106377" cy="292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526105"/>
              </p:ext>
            </p:extLst>
          </p:nvPr>
        </p:nvGraphicFramePr>
        <p:xfrm>
          <a:off x="95250" y="980712"/>
          <a:ext cx="4648200" cy="2389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304800"/>
                <a:gridCol w="685800"/>
                <a:gridCol w="685800"/>
                <a:gridCol w="685800"/>
                <a:gridCol w="762000"/>
              </a:tblGrid>
              <a:tr h="460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Source of </a:t>
                      </a:r>
                      <a:r>
                        <a:rPr lang="en-US" sz="1400" b="1" dirty="0" smtClean="0">
                          <a:effectLst/>
                        </a:rPr>
                        <a:t>  Variation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df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Lahoma</a:t>
                      </a:r>
                      <a:endParaRPr lang="en-US" sz="1400" b="1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effectLst/>
                        </a:rPr>
                        <a:t>Yield       Protein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Lake C. Blackwell</a:t>
                      </a:r>
                      <a:r>
                        <a:rPr lang="en-US" sz="1400" b="1" baseline="0" dirty="0" smtClean="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Yield        Protein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1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&gt; F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Pre N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0.0002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0.0003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0.3209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0.0449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41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Fol N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0.4630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0.4386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0.6650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0.6207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1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Fol 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0.6458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0.2931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0.7590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0.3276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1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Pre N *Fol N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955675" algn="ctr"/>
                        </a:tabLst>
                      </a:pPr>
                      <a:r>
                        <a:rPr lang="en-US" sz="1400" dirty="0">
                          <a:effectLst/>
                        </a:rPr>
                        <a:t>0.3901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955675" algn="ctr"/>
                        </a:tabLst>
                      </a:pPr>
                      <a:r>
                        <a:rPr lang="en-US" sz="1400" dirty="0">
                          <a:effectLst/>
                        </a:rPr>
                        <a:t>0.7689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955675" algn="ctr"/>
                        </a:tabLst>
                      </a:pPr>
                      <a:r>
                        <a:rPr lang="en-US" sz="1400" dirty="0">
                          <a:effectLst/>
                        </a:rPr>
                        <a:t>0.8066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955675" algn="ctr"/>
                        </a:tabLst>
                      </a:pPr>
                      <a:r>
                        <a:rPr lang="en-US" sz="1400" dirty="0">
                          <a:effectLst/>
                        </a:rPr>
                        <a:t>0.2053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1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Fol N *Fol 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0.3527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0.8838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0.8544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0.6523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1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Pre N *Fol 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0.5643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0.5044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0.6821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0.4734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1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Pre N *Fol N*Fol 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0.9711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0.5474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0.2516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0.8838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" name="Picture 2" descr="S:\field pic\Lahoma foliar  N &amp; S\lah fk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0"/>
          <a:stretch/>
        </p:blipFill>
        <p:spPr bwMode="auto">
          <a:xfrm>
            <a:off x="5026735" y="762000"/>
            <a:ext cx="4106377" cy="2908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65810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Dhital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09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295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Objective: Evaluate the effects of droplet size and foliar N rate on wheat grain yield and protein.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4" y="3156526"/>
            <a:ext cx="4433455" cy="332509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120"/>
            <a:ext cx="4953000" cy="3544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477663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Wyatt</a:t>
            </a:r>
            <a:endParaRPr lang="en-US" sz="12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dirty="0" smtClean="0"/>
              <a:t>Effect of Droplet Size and Nitrogen Rate on Protein Content of Hard Red Winter Wheat</a:t>
            </a:r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67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Effect of Droplet Size and Nitrogen Rate on Protein Content of Hard Red Winter Wheat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Location: EFAW, Stillwater, OK</a:t>
            </a:r>
          </a:p>
          <a:p>
            <a:r>
              <a:rPr lang="en-US" sz="1800" dirty="0" smtClean="0"/>
              <a:t>Figure 1: Linear relationship between nitrogen rate and grain protein concentration (significant at the 5% level) </a:t>
            </a:r>
          </a:p>
          <a:p>
            <a:r>
              <a:rPr lang="en-US" sz="1800" dirty="0" smtClean="0"/>
              <a:t>Figure 2: Differences in yield and grain protein (droplet size).</a:t>
            </a:r>
            <a:endParaRPr lang="en-US" sz="1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04800" y="3200400"/>
            <a:ext cx="4022436" cy="2715144"/>
            <a:chOff x="228600" y="2057400"/>
            <a:chExt cx="4064000" cy="2743200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31214528"/>
                </p:ext>
              </p:extLst>
            </p:nvPr>
          </p:nvGraphicFramePr>
          <p:xfrm>
            <a:off x="228600" y="2362200"/>
            <a:ext cx="4064000" cy="2438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304800" y="20574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</a:rPr>
                <a:t>Figure 1.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992867"/>
              </p:ext>
            </p:extLst>
          </p:nvPr>
        </p:nvGraphicFramePr>
        <p:xfrm>
          <a:off x="4572000" y="3810000"/>
          <a:ext cx="4307486" cy="278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0" y="3429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Figure 2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65810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Wyatt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439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4958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Location: Lake Carl Blackwell, Oklahoma</a:t>
            </a:r>
          </a:p>
          <a:p>
            <a:r>
              <a:rPr lang="en-US" sz="1800" dirty="0" smtClean="0"/>
              <a:t>Figure 1: Interaction of droplet size and nitrogen rate on yield. Foliar N at 22.4 kg/ha significantly different (5% level)</a:t>
            </a:r>
          </a:p>
          <a:p>
            <a:r>
              <a:rPr lang="en-US" sz="1800" dirty="0" smtClean="0"/>
              <a:t>Figure 2: Relationship of yield and nitrogen uptake with droplet size. Yield and N uptake significant (5% level)</a:t>
            </a:r>
          </a:p>
          <a:p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Effect of Droplet Size and Nitrogen Rate on Protein Content of Hard Red Winter Wheat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902442"/>
              </p:ext>
            </p:extLst>
          </p:nvPr>
        </p:nvGraphicFramePr>
        <p:xfrm>
          <a:off x="4419600" y="4038600"/>
          <a:ext cx="4474633" cy="2598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5559622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Figure 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3713018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Figure 2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671317"/>
              </p:ext>
            </p:extLst>
          </p:nvPr>
        </p:nvGraphicFramePr>
        <p:xfrm>
          <a:off x="210541" y="3124200"/>
          <a:ext cx="4134383" cy="248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14400"/>
            <a:ext cx="3581400" cy="2686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81600" y="3559129"/>
            <a:ext cx="32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Figure 3: Applying foliar nitrogen to the droplet size experimental plots.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583219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Wyatt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545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cap="small" dirty="0" smtClean="0"/>
              <a:t>EFFECT OF SEED DISTRIBUTION AND POPULATION ON MAIZE (</a:t>
            </a:r>
            <a:r>
              <a:rPr lang="en-US" sz="2700" b="1" i="1" cap="small" dirty="0" err="1" smtClean="0"/>
              <a:t>Zea</a:t>
            </a:r>
            <a:r>
              <a:rPr lang="en-US" sz="2700" b="1" i="1" cap="small" dirty="0" smtClean="0"/>
              <a:t> </a:t>
            </a:r>
            <a:r>
              <a:rPr lang="en-US" sz="2700" b="1" i="1" cap="small" dirty="0" err="1" smtClean="0"/>
              <a:t>mays</a:t>
            </a:r>
            <a:r>
              <a:rPr lang="en-US" sz="2700" b="1" cap="small" dirty="0" smtClean="0"/>
              <a:t> L.) GRAIN YIELDS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3124200" cy="1600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1800" b="1" dirty="0"/>
              <a:t>O</a:t>
            </a:r>
            <a:r>
              <a:rPr lang="en-US" sz="1800" b="1" dirty="0" smtClean="0"/>
              <a:t>bjective </a:t>
            </a:r>
          </a:p>
          <a:p>
            <a:r>
              <a:rPr lang="en-US" sz="1800" dirty="0" smtClean="0"/>
              <a:t>To determine the significance of yield difference between one, two and three seeds per hill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00400"/>
            <a:ext cx="31242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Average maize yield in the developing world is ≤ 2 t/ha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C</a:t>
            </a:r>
            <a:r>
              <a:rPr lang="en-US" dirty="0" smtClean="0"/>
              <a:t>urrent planting methods are ineffective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Planting single seeds per strike can increase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yield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00200"/>
            <a:ext cx="4953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6477663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Omara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1762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505200" cy="79375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Materials and Methods</a:t>
            </a:r>
            <a:endParaRPr lang="en-US" sz="24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685800"/>
            <a:ext cx="3733800" cy="4691063"/>
          </a:xfrm>
        </p:spPr>
        <p:txBody>
          <a:bodyPr>
            <a:noAutofit/>
          </a:bodyPr>
          <a:lstStyle/>
          <a:p>
            <a:r>
              <a:rPr lang="en-US" sz="2000" dirty="0" smtClean="0"/>
              <a:t>Start trial: Summer 2013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Locations: LCB and </a:t>
            </a:r>
            <a:r>
              <a:rPr lang="en-US" sz="2000" dirty="0" err="1" smtClean="0"/>
              <a:t>Efaw</a:t>
            </a:r>
            <a:r>
              <a:rPr lang="en-US" sz="2000" dirty="0" smtClean="0"/>
              <a:t>, near </a:t>
            </a:r>
          </a:p>
          <a:p>
            <a:r>
              <a:rPr lang="en-US" sz="2000" dirty="0" smtClean="0"/>
              <a:t>   Stillwater, OK.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13 treatments and 3 reps at each </a:t>
            </a:r>
          </a:p>
          <a:p>
            <a:r>
              <a:rPr lang="en-US" sz="2000" dirty="0" smtClean="0"/>
              <a:t>   location</a:t>
            </a:r>
          </a:p>
          <a:p>
            <a:r>
              <a:rPr lang="en-US" sz="2000" dirty="0" smtClean="0"/>
              <a:t>   Factorial study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Plant placement distances </a:t>
            </a:r>
          </a:p>
          <a:p>
            <a:r>
              <a:rPr lang="en-US" sz="2000" dirty="0" smtClean="0"/>
              <a:t>   0.16,  0.32 and 0.48 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Number of seeds per hill: 1, 2 </a:t>
            </a:r>
          </a:p>
          <a:p>
            <a:r>
              <a:rPr lang="en-US" sz="2000" dirty="0" smtClean="0"/>
              <a:t>  and 3.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Traditional stick planter and new </a:t>
            </a:r>
          </a:p>
          <a:p>
            <a:r>
              <a:rPr lang="en-US" sz="2000" dirty="0" smtClean="0"/>
              <a:t>  OSU designed Hand Planter</a:t>
            </a:r>
          </a:p>
          <a:p>
            <a:endParaRPr lang="en-US" sz="2000" dirty="0"/>
          </a:p>
          <a:p>
            <a:r>
              <a:rPr lang="en-US" sz="2000" b="1" dirty="0" smtClean="0"/>
              <a:t>Expect significantly increased yields when maize is planted with single seeds per strike</a:t>
            </a:r>
            <a:endParaRPr lang="en-US" sz="2000" b="1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2" descr="C:\Users\soil fertility\Desktop\DSCN02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05400" y="3505200"/>
            <a:ext cx="3048000" cy="303209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1000"/>
            <a:ext cx="3048000" cy="309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6477663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Omara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3811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09728" lvl="0" indent="0">
              <a:buNone/>
            </a:pPr>
            <a:r>
              <a:rPr lang="en-US" sz="1600" b="1" dirty="0" smtClean="0"/>
              <a:t>Products</a:t>
            </a:r>
          </a:p>
          <a:p>
            <a:pPr lvl="0"/>
            <a:endParaRPr lang="en-US" sz="1600" dirty="0" smtClean="0"/>
          </a:p>
          <a:p>
            <a:r>
              <a:rPr lang="en-US" sz="1600" dirty="0"/>
              <a:t>2</a:t>
            </a:r>
            <a:r>
              <a:rPr lang="en-US" sz="1600" dirty="0" smtClean="0"/>
              <a:t>005 </a:t>
            </a:r>
            <a:r>
              <a:rPr lang="en-US" sz="1600" dirty="0"/>
              <a:t>to </a:t>
            </a:r>
            <a:r>
              <a:rPr lang="en-US" sz="1600" dirty="0" smtClean="0"/>
              <a:t>2013: </a:t>
            </a:r>
          </a:p>
          <a:p>
            <a:pPr lvl="1"/>
            <a:r>
              <a:rPr lang="en-US" sz="1400" dirty="0" smtClean="0"/>
              <a:t>25,000 </a:t>
            </a:r>
            <a:r>
              <a:rPr lang="en-US" sz="1400" dirty="0"/>
              <a:t>N Rich Strips have been put on in </a:t>
            </a:r>
            <a:r>
              <a:rPr lang="en-US" sz="1400" dirty="0" smtClean="0"/>
              <a:t>Oklahoma</a:t>
            </a:r>
          </a:p>
          <a:p>
            <a:pPr lvl="1"/>
            <a:r>
              <a:rPr lang="en-US" sz="1400" dirty="0" smtClean="0"/>
              <a:t>represents </a:t>
            </a:r>
            <a:r>
              <a:rPr lang="en-US" sz="1400" dirty="0"/>
              <a:t>1,973,040 acres.  </a:t>
            </a:r>
            <a:endParaRPr lang="en-US" sz="1400" dirty="0" smtClean="0"/>
          </a:p>
          <a:p>
            <a:pPr lvl="1"/>
            <a:r>
              <a:rPr lang="en-US" sz="1400" dirty="0" smtClean="0"/>
              <a:t>Average </a:t>
            </a:r>
            <a:r>
              <a:rPr lang="en-US" sz="1400" dirty="0"/>
              <a:t>profit of $</a:t>
            </a:r>
            <a:r>
              <a:rPr lang="en-US" sz="1400" dirty="0" smtClean="0"/>
              <a:t>10.00/ac, producers </a:t>
            </a:r>
            <a:r>
              <a:rPr lang="en-US" sz="1400" dirty="0"/>
              <a:t>using the GreenSeeker and OSU N Rate recommendation, </a:t>
            </a:r>
            <a:r>
              <a:rPr lang="en-US" sz="1400" dirty="0" smtClean="0"/>
              <a:t>represents </a:t>
            </a:r>
            <a:r>
              <a:rPr lang="en-US" sz="1400" dirty="0"/>
              <a:t>a total positive economic impact of </a:t>
            </a:r>
            <a:r>
              <a:rPr lang="en-US" sz="1400" b="1" dirty="0"/>
              <a:t>$19,730,400</a:t>
            </a:r>
            <a:r>
              <a:rPr lang="en-US" sz="1400" dirty="0"/>
              <a:t> 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1600" dirty="0" err="1" smtClean="0"/>
              <a:t>i</a:t>
            </a:r>
            <a:r>
              <a:rPr lang="en-US" sz="1600" dirty="0" smtClean="0"/>
              <a:t>-phone</a:t>
            </a:r>
            <a:r>
              <a:rPr lang="en-US" sz="1600" dirty="0"/>
              <a:t>, algorithm developed</a:t>
            </a:r>
          </a:p>
          <a:p>
            <a:pPr lvl="0"/>
            <a:r>
              <a:rPr lang="en-US" sz="1600" dirty="0"/>
              <a:t>Trimble Greenseeker Hand Held Crop Sensors manufactured and now sold all over the </a:t>
            </a:r>
            <a:r>
              <a:rPr lang="en-US" sz="1600" dirty="0" smtClean="0"/>
              <a:t>world</a:t>
            </a:r>
            <a:endParaRPr lang="en-US" sz="1600" dirty="0"/>
          </a:p>
          <a:p>
            <a:pPr lvl="0"/>
            <a:r>
              <a:rPr lang="en-US" sz="1600" dirty="0" smtClean="0"/>
              <a:t>Colorado </a:t>
            </a:r>
            <a:r>
              <a:rPr lang="en-US" sz="1600" dirty="0"/>
              <a:t>State University – OSU Workshop</a:t>
            </a:r>
          </a:p>
          <a:p>
            <a:pPr lvl="0"/>
            <a:r>
              <a:rPr lang="en-US" sz="1600" dirty="0"/>
              <a:t>Hand planter prototype nears </a:t>
            </a:r>
            <a:r>
              <a:rPr lang="en-US" sz="1600" dirty="0" smtClean="0"/>
              <a:t>completion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 smtClean="0"/>
              <a:t>Alternative Product Evaluation (Avail, </a:t>
            </a:r>
            <a:r>
              <a:rPr lang="en-US" sz="1600" dirty="0" err="1" smtClean="0"/>
              <a:t>Nutrisphere</a:t>
            </a:r>
            <a:r>
              <a:rPr lang="en-US" sz="1600" dirty="0" smtClean="0"/>
              <a:t>, </a:t>
            </a:r>
            <a:r>
              <a:rPr lang="en-US" sz="1600" dirty="0" err="1" smtClean="0"/>
              <a:t>Agrotain</a:t>
            </a:r>
            <a:r>
              <a:rPr lang="en-US" sz="1600" dirty="0" smtClean="0"/>
              <a:t>, ESN, Super U, </a:t>
            </a:r>
            <a:r>
              <a:rPr lang="en-US" sz="1600" dirty="0" err="1" smtClean="0"/>
              <a:t>CoRoN</a:t>
            </a:r>
            <a:r>
              <a:rPr lang="en-US" sz="1600" dirty="0" smtClean="0"/>
              <a:t>, MESZ, </a:t>
            </a:r>
            <a:r>
              <a:rPr lang="en-US" sz="1600" dirty="0" smtClean="0"/>
              <a:t>ASPA80)</a:t>
            </a:r>
            <a:endParaRPr lang="en-US" sz="1600" dirty="0" smtClean="0"/>
          </a:p>
          <a:p>
            <a:pPr lvl="0"/>
            <a:r>
              <a:rPr lang="en-US" sz="1600" dirty="0" smtClean="0"/>
              <a:t>Critical soil pH levels established for sorghum and sunflower</a:t>
            </a:r>
          </a:p>
          <a:p>
            <a:pPr lvl="0"/>
            <a:r>
              <a:rPr lang="en-US" sz="1600" dirty="0" smtClean="0"/>
              <a:t>Grain protein optimizer</a:t>
            </a:r>
          </a:p>
          <a:p>
            <a:pPr lvl="0"/>
            <a:r>
              <a:rPr lang="en-US" sz="1600" dirty="0" smtClean="0"/>
              <a:t>Ammonia loss calculator</a:t>
            </a:r>
          </a:p>
          <a:p>
            <a:pPr lvl="0"/>
            <a:r>
              <a:rPr lang="en-US" sz="1600" dirty="0" smtClean="0"/>
              <a:t>Seed placement, leaf orientation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AF5-FCC0-4AD3-BD95-97E38D41796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3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AF5-FCC0-4AD3-BD95-97E38D41796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C:\Hand_Planter\gate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91604" cy="5633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100_19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81760"/>
            <a:ext cx="3306513" cy="2481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914400"/>
            <a:ext cx="6811713" cy="609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Bill Gates, Carlos Slim, CIMMYT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76200"/>
            <a:ext cx="7772400" cy="647699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smtClean="0">
                <a:solidFill>
                  <a:schemeClr val="tx1"/>
                </a:solidFill>
              </a:rPr>
              <a:t>Soil Fertility Research and Education Advisory Board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2" descr="O State Ma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867400"/>
            <a:ext cx="1400175" cy="904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1789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276600" cy="4525963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hlinkClick r:id="rId2"/>
              </a:rPr>
              <a:t>http://www.soiltesting.okstate.edu/SBNRC/SBNRC.php</a:t>
            </a:r>
            <a:endParaRPr lang="en-US" sz="1800" b="1" dirty="0" smtClean="0"/>
          </a:p>
          <a:p>
            <a:endParaRPr lang="en-US" sz="1800" b="1" dirty="0" smtClean="0"/>
          </a:p>
          <a:p>
            <a:r>
              <a:rPr lang="en-US" sz="1800" b="1" dirty="0" smtClean="0"/>
              <a:t>currently </a:t>
            </a:r>
            <a:r>
              <a:rPr lang="en-US" sz="1800" b="1" dirty="0" smtClean="0"/>
              <a:t>30 </a:t>
            </a:r>
            <a:r>
              <a:rPr lang="en-US" sz="1800" b="1" dirty="0" smtClean="0"/>
              <a:t>options, </a:t>
            </a:r>
            <a:endParaRPr lang="en-US" sz="1800" b="1" dirty="0"/>
          </a:p>
          <a:p>
            <a:r>
              <a:rPr lang="en-US" sz="1800" b="1" dirty="0" smtClean="0"/>
              <a:t>New-protein optimizer</a:t>
            </a:r>
            <a:endParaRPr lang="en-US" sz="18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5181600" cy="6517694"/>
          </a:xfrm>
          <a:ln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0" y="2133600"/>
            <a:ext cx="2526442" cy="46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76200"/>
            <a:ext cx="7479792" cy="45720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400" b="1" u="sng" dirty="0"/>
              <a:t>Faculty level </a:t>
            </a:r>
            <a:r>
              <a:rPr lang="en-US" sz="1400" b="1" u="sng" dirty="0" smtClean="0"/>
              <a:t>graduates</a:t>
            </a:r>
          </a:p>
          <a:p>
            <a:pPr marL="109728" indent="0">
              <a:buNone/>
            </a:pPr>
            <a:r>
              <a:rPr lang="en-US" sz="1400" b="1" dirty="0" smtClean="0"/>
              <a:t>Oklahoma </a:t>
            </a:r>
            <a:r>
              <a:rPr lang="en-US" sz="1400" b="1" dirty="0"/>
              <a:t>State University </a:t>
            </a:r>
          </a:p>
          <a:p>
            <a:r>
              <a:rPr lang="en-US" sz="1400" b="1" dirty="0"/>
              <a:t>Washington State University</a:t>
            </a:r>
          </a:p>
          <a:p>
            <a:r>
              <a:rPr lang="en-US" sz="1400" b="1" dirty="0"/>
              <a:t>Montana State University</a:t>
            </a:r>
          </a:p>
          <a:p>
            <a:r>
              <a:rPr lang="en-US" sz="1400" b="1" dirty="0"/>
              <a:t>Virginia Tech</a:t>
            </a:r>
          </a:p>
          <a:p>
            <a:r>
              <a:rPr lang="en-US" sz="1400" b="1" dirty="0"/>
              <a:t>Louisiana State University</a:t>
            </a:r>
          </a:p>
          <a:p>
            <a:r>
              <a:rPr lang="en-US" sz="1400" b="1" dirty="0"/>
              <a:t>IPNI Alabama</a:t>
            </a:r>
          </a:p>
          <a:p>
            <a:r>
              <a:rPr lang="en-US" sz="1400" b="1" dirty="0"/>
              <a:t>McNeese State (LA)</a:t>
            </a:r>
          </a:p>
          <a:p>
            <a:r>
              <a:rPr lang="en-US" sz="1400" b="1" dirty="0"/>
              <a:t>Northwest College (WY) </a:t>
            </a:r>
          </a:p>
          <a:p>
            <a:r>
              <a:rPr lang="en-US" sz="1400" b="1" dirty="0"/>
              <a:t>USDA-ARS (SD)</a:t>
            </a:r>
          </a:p>
          <a:p>
            <a:r>
              <a:rPr lang="en-US" sz="1400" b="1" dirty="0"/>
              <a:t> </a:t>
            </a:r>
          </a:p>
          <a:p>
            <a:pPr marL="109728" indent="0">
              <a:buNone/>
            </a:pPr>
            <a:r>
              <a:rPr lang="en-US" sz="1400" b="1" u="sng" dirty="0"/>
              <a:t>Industry/Private </a:t>
            </a:r>
            <a:r>
              <a:rPr lang="en-US" sz="1400" b="1" u="sng" dirty="0" smtClean="0"/>
              <a:t>graduates</a:t>
            </a:r>
          </a:p>
          <a:p>
            <a:pPr marL="109728" indent="0">
              <a:buNone/>
            </a:pPr>
            <a:r>
              <a:rPr lang="en-US" sz="1400" b="1" dirty="0" smtClean="0"/>
              <a:t>Mosaic </a:t>
            </a:r>
            <a:r>
              <a:rPr lang="en-US" sz="1400" b="1" dirty="0"/>
              <a:t>VP</a:t>
            </a:r>
          </a:p>
          <a:p>
            <a:r>
              <a:rPr lang="en-US" sz="1400" b="1" dirty="0"/>
              <a:t>Potash Corp. Director Agronomy</a:t>
            </a:r>
          </a:p>
          <a:p>
            <a:r>
              <a:rPr lang="en-US" sz="1400" b="1" dirty="0"/>
              <a:t>Noble Foundation</a:t>
            </a:r>
          </a:p>
          <a:p>
            <a:r>
              <a:rPr lang="en-US" sz="1400" b="1" dirty="0"/>
              <a:t>John Deere</a:t>
            </a:r>
          </a:p>
          <a:p>
            <a:r>
              <a:rPr lang="en-US" sz="1400" b="1" dirty="0"/>
              <a:t>Bayer Crop Science</a:t>
            </a:r>
          </a:p>
          <a:p>
            <a:r>
              <a:rPr lang="en-US" sz="1400" b="1" dirty="0"/>
              <a:t>SST</a:t>
            </a:r>
          </a:p>
          <a:p>
            <a:r>
              <a:rPr lang="en-US" sz="1400" b="1" dirty="0"/>
              <a:t>CIMMYT-Kenya</a:t>
            </a:r>
          </a:p>
          <a:p>
            <a:r>
              <a:rPr lang="es-ES_tradnl" sz="1400" b="1" dirty="0"/>
              <a:t>CARE-El Salvador</a:t>
            </a:r>
            <a:endParaRPr lang="en-US" sz="1400" b="1" dirty="0"/>
          </a:p>
          <a:p>
            <a:r>
              <a:rPr lang="es-ES_tradnl" sz="1400" b="1" dirty="0"/>
              <a:t>Chapingo, </a:t>
            </a:r>
            <a:r>
              <a:rPr lang="es-ES_tradnl" sz="1400" b="1" dirty="0" err="1"/>
              <a:t>Mexico</a:t>
            </a:r>
            <a:endParaRPr lang="en-US" sz="1400" b="1" dirty="0"/>
          </a:p>
          <a:p>
            <a:r>
              <a:rPr lang="en-US" sz="1400" b="1" dirty="0"/>
              <a:t>National Program, Indonesia</a:t>
            </a:r>
          </a:p>
          <a:p>
            <a:r>
              <a:rPr lang="en-US" sz="1400" b="1" dirty="0"/>
              <a:t>Monsanto 5</a:t>
            </a:r>
          </a:p>
          <a:p>
            <a:r>
              <a:rPr lang="en-US" sz="1400" b="1" dirty="0"/>
              <a:t>Pioneer </a:t>
            </a:r>
            <a:r>
              <a:rPr lang="en-US" sz="1400" b="1" dirty="0" smtClean="0"/>
              <a:t>2</a:t>
            </a:r>
            <a:endParaRPr lang="en-US" sz="1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AF5-FCC0-4AD3-BD95-97E38D41796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2" descr="O State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57200"/>
            <a:ext cx="1400175" cy="904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5347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8288"/>
            <a:ext cx="8305800" cy="4572000"/>
          </a:xfrm>
        </p:spPr>
        <p:txBody>
          <a:bodyPr>
            <a:noAutofit/>
          </a:bodyPr>
          <a:lstStyle/>
          <a:p>
            <a:pPr lvl="0"/>
            <a:endParaRPr lang="en-US" sz="2000" dirty="0" smtClean="0"/>
          </a:p>
          <a:p>
            <a:pPr lvl="0"/>
            <a:r>
              <a:rPr lang="en-US" sz="2000" b="1" dirty="0" smtClean="0"/>
              <a:t>Sustained Focus Areas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 smtClean="0"/>
              <a:t>Benefits </a:t>
            </a:r>
            <a:r>
              <a:rPr lang="en-US" sz="2000" dirty="0"/>
              <a:t>of variable rate technology for treating spatial variability</a:t>
            </a:r>
          </a:p>
          <a:p>
            <a:pPr lvl="0"/>
            <a:r>
              <a:rPr lang="en-US" sz="2000" dirty="0"/>
              <a:t>Continued demonstration of the N Rich Strip in many crops including canola, corn, </a:t>
            </a:r>
            <a:r>
              <a:rPr lang="en-US" sz="2000" dirty="0" err="1"/>
              <a:t>switchgrass</a:t>
            </a:r>
            <a:r>
              <a:rPr lang="en-US" sz="2000" dirty="0"/>
              <a:t>, and sorghum</a:t>
            </a:r>
          </a:p>
          <a:p>
            <a:pPr lvl="0"/>
            <a:r>
              <a:rPr lang="en-US" sz="2000" dirty="0"/>
              <a:t>Participation in regional trials with Kansas, Nebraska, Missouri, Colorado, Iowa, and Minnesota.</a:t>
            </a:r>
          </a:p>
          <a:p>
            <a:pPr lvl="0"/>
            <a:r>
              <a:rPr lang="en-US" sz="2000" dirty="0"/>
              <a:t>Continued search for alternative light indices capable of detecting P, K, S, and other micronutrient deficiencies.  </a:t>
            </a:r>
          </a:p>
          <a:p>
            <a:pPr lvl="0"/>
            <a:r>
              <a:rPr lang="en-US" sz="2000" dirty="0" smtClean="0"/>
              <a:t>Graduate program </a:t>
            </a:r>
            <a:r>
              <a:rPr lang="en-US" sz="2000" dirty="0"/>
              <a:t>training.  </a:t>
            </a:r>
          </a:p>
          <a:p>
            <a:pPr lvl="0"/>
            <a:r>
              <a:rPr lang="en-US" sz="2000" dirty="0" smtClean="0"/>
              <a:t>Development </a:t>
            </a:r>
            <a:r>
              <a:rPr lang="en-US" sz="2000" dirty="0"/>
              <a:t>of regionally specific algorithms for improved N fertilization (</a:t>
            </a:r>
            <a:r>
              <a:rPr lang="en-US" sz="2000" u="sng" dirty="0">
                <a:hlinkClick r:id="rId2"/>
              </a:rPr>
              <a:t>http://www.soiltesting.okstate.edu/SBNRC/SBNRC.php</a:t>
            </a:r>
            <a:r>
              <a:rPr lang="en-US" sz="2000" dirty="0"/>
              <a:t>) </a:t>
            </a:r>
          </a:p>
          <a:p>
            <a:pPr lvl="0"/>
            <a:r>
              <a:rPr lang="en-US" sz="2000" dirty="0" smtClean="0"/>
              <a:t>GreenSeeker </a:t>
            </a:r>
            <a:r>
              <a:rPr lang="en-US" sz="2000" dirty="0"/>
              <a:t>based </a:t>
            </a:r>
            <a:r>
              <a:rPr lang="en-US" sz="2000" dirty="0" err="1"/>
              <a:t>i</a:t>
            </a:r>
            <a:r>
              <a:rPr lang="en-US" sz="2000" dirty="0"/>
              <a:t>-phone applications.</a:t>
            </a:r>
          </a:p>
          <a:p>
            <a:pPr lvl="0"/>
            <a:r>
              <a:rPr lang="en-US" sz="2000" dirty="0" smtClean="0"/>
              <a:t>BAE-PASS team development/evaluation </a:t>
            </a:r>
            <a:r>
              <a:rPr lang="en-US" sz="2000" dirty="0"/>
              <a:t>of relevant precision agriculture technologies.  </a:t>
            </a:r>
            <a:r>
              <a:rPr lang="en-US" sz="2000" dirty="0" smtClean="0"/>
              <a:t>By-plant </a:t>
            </a:r>
            <a:r>
              <a:rPr lang="en-US" sz="2000" dirty="0"/>
              <a:t>recognition, seed placement-seed orientation, </a:t>
            </a:r>
            <a:r>
              <a:rPr lang="en-US" sz="2000" dirty="0" smtClean="0"/>
              <a:t>hand-planter, </a:t>
            </a:r>
            <a:r>
              <a:rPr lang="en-US" sz="2000" dirty="0"/>
              <a:t>new-age-wireless VRT system design.</a:t>
            </a:r>
          </a:p>
          <a:p>
            <a:pPr lvl="0"/>
            <a:r>
              <a:rPr lang="en-US" sz="2000" dirty="0"/>
              <a:t>Refinement of the pocket sensor for widespread use and adoption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AF5-FCC0-4AD3-BD95-97E38D41796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1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2359" y="1600200"/>
            <a:ext cx="8686800" cy="1066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Objective:</a:t>
            </a:r>
            <a:r>
              <a:rPr lang="en-US" sz="2000" dirty="0" smtClean="0"/>
              <a:t>  Improve in-season estimate of yield for winter wheat utilizing profile soil moisture (0-80 cm) obtained from Oklahoma </a:t>
            </a:r>
            <a:r>
              <a:rPr lang="en-US" sz="2000" dirty="0" err="1" smtClean="0"/>
              <a:t>Mesonet</a:t>
            </a:r>
            <a:r>
              <a:rPr lang="en-US" sz="2000" dirty="0" smtClean="0"/>
              <a:t> data.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033" y="1524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Improving In-Season Estimates of Wheat Yield with Soil Moisture Data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885504"/>
              </p:ext>
            </p:extLst>
          </p:nvPr>
        </p:nvGraphicFramePr>
        <p:xfrm>
          <a:off x="152400" y="3124200"/>
          <a:ext cx="4343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513069"/>
              </p:ext>
            </p:extLst>
          </p:nvPr>
        </p:nvGraphicFramePr>
        <p:xfrm>
          <a:off x="4648200" y="3124200"/>
          <a:ext cx="4343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2819400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Lahoma</a:t>
            </a:r>
            <a:r>
              <a:rPr lang="en-US" sz="1200" dirty="0" smtClean="0"/>
              <a:t> 2012--New INSEY with Soil Moisture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2819399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Lahoma</a:t>
            </a:r>
            <a:r>
              <a:rPr lang="en-US" sz="1200" dirty="0" smtClean="0"/>
              <a:t> 2012--Current INSEY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906986" y="6065413"/>
            <a:ext cx="2095500" cy="643083"/>
            <a:chOff x="6667500" y="6019800"/>
            <a:chExt cx="2095500" cy="643083"/>
          </a:xfrm>
        </p:grpSpPr>
        <p:sp>
          <p:nvSpPr>
            <p:cNvPr id="10" name="Rectangle 9"/>
            <p:cNvSpPr/>
            <p:nvPr/>
          </p:nvSpPr>
          <p:spPr>
            <a:xfrm>
              <a:off x="6667500" y="6019800"/>
              <a:ext cx="2095500" cy="643083"/>
            </a:xfrm>
            <a:prstGeom prst="rect">
              <a:avLst/>
            </a:prstGeom>
            <a:solidFill>
              <a:srgbClr val="14166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766" y="6065413"/>
              <a:ext cx="2016967" cy="55185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304800" y="6477663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Bushong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76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810" y="1447800"/>
            <a:ext cx="8915400" cy="1803922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Objective:</a:t>
            </a:r>
            <a:r>
              <a:rPr lang="en-US" sz="2000" dirty="0" smtClean="0"/>
              <a:t> Determine proper nitrogen source and application method and timing for optimizing corn grain yield, water use efficiency, and nitrogen use efficiency.</a:t>
            </a:r>
          </a:p>
          <a:p>
            <a:endParaRPr lang="en-US" sz="1000" dirty="0" smtClean="0"/>
          </a:p>
          <a:p>
            <a:r>
              <a:rPr lang="en-US" sz="2000" b="1" dirty="0" smtClean="0"/>
              <a:t>Nitrogen Sources: </a:t>
            </a:r>
            <a:r>
              <a:rPr lang="en-US" sz="2000" dirty="0" smtClean="0"/>
              <a:t>Ammonium sulfate, urea ammonium nitrate, </a:t>
            </a:r>
            <a:r>
              <a:rPr lang="en-US" sz="2000" dirty="0" err="1" smtClean="0"/>
              <a:t>Nitamin</a:t>
            </a:r>
            <a:r>
              <a:rPr lang="en-US" sz="2000" dirty="0" smtClean="0"/>
              <a:t> (Foliar)</a:t>
            </a:r>
          </a:p>
          <a:p>
            <a:endParaRPr lang="en-US" sz="1000" dirty="0" smtClean="0"/>
          </a:p>
          <a:p>
            <a:r>
              <a:rPr lang="en-US" sz="2000" b="1" dirty="0" smtClean="0"/>
              <a:t>Application Methods and Timings: </a:t>
            </a:r>
            <a:r>
              <a:rPr lang="en-US" sz="2000" dirty="0" smtClean="0"/>
              <a:t>Pre-plant incorporated, mid-season between row and foliar.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Managing Nitrogen in Corn in a Water-Limited Environment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421187"/>
              </p:ext>
            </p:extLst>
          </p:nvPr>
        </p:nvGraphicFramePr>
        <p:xfrm>
          <a:off x="152400" y="3276600"/>
          <a:ext cx="4343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618141" y="3124200"/>
            <a:ext cx="4343400" cy="3048000"/>
            <a:chOff x="4588595" y="2814730"/>
            <a:chExt cx="4343400" cy="3048000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42760663"/>
                </p:ext>
              </p:extLst>
            </p:nvPr>
          </p:nvGraphicFramePr>
          <p:xfrm>
            <a:off x="4588595" y="2967130"/>
            <a:ext cx="4343400" cy="2895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 rot="16200000">
              <a:off x="3713449" y="3802354"/>
              <a:ext cx="259080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 sz="8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US" dirty="0"/>
                <a:t>Grain Yield (</a:t>
              </a:r>
              <a:r>
                <a:rPr lang="en-US" dirty="0" err="1" smtClean="0"/>
                <a:t>bu</a:t>
              </a:r>
              <a:r>
                <a:rPr lang="en-US" dirty="0" smtClean="0"/>
                <a:t>/acre)--</a:t>
              </a:r>
              <a:r>
                <a:rPr lang="en-US" dirty="0" err="1"/>
                <a:t>Organge</a:t>
              </a:r>
              <a:r>
                <a:rPr lang="en-US" dirty="0"/>
                <a:t> Bars</a:t>
              </a:r>
            </a:p>
            <a:p>
              <a:pPr>
                <a:defRPr sz="8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US" dirty="0" smtClean="0"/>
                <a:t>N </a:t>
              </a:r>
              <a:r>
                <a:rPr lang="en-US" dirty="0"/>
                <a:t>Use Efficiency (Percent)--Blue Squares</a:t>
              </a:r>
            </a:p>
            <a:p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 rot="16200000">
            <a:off x="7785884" y="4111823"/>
            <a:ext cx="23326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Water Use Efficiency </a:t>
            </a:r>
          </a:p>
          <a:p>
            <a:pPr algn="ctr">
              <a:defRPr sz="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(kg grain/meter of water)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477663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Bushong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03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/>
              <a:t>Effect of Nitrogen Fertilizer Application Timing After Chemical </a:t>
            </a:r>
            <a:r>
              <a:rPr lang="en-US" sz="2600" dirty="0" err="1" smtClean="0"/>
              <a:t>Burndown</a:t>
            </a:r>
            <a:r>
              <a:rPr lang="en-US" sz="2600" dirty="0" smtClean="0"/>
              <a:t> of Cover Crop in Sorghum</a:t>
            </a:r>
            <a:endParaRPr lang="en-US" sz="2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350540"/>
              </p:ext>
            </p:extLst>
          </p:nvPr>
        </p:nvGraphicFramePr>
        <p:xfrm>
          <a:off x="4267200" y="3276600"/>
          <a:ext cx="4343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36" b="25501"/>
          <a:stretch/>
        </p:blipFill>
        <p:spPr>
          <a:xfrm>
            <a:off x="228600" y="4191000"/>
            <a:ext cx="3440923" cy="2514600"/>
          </a:xfr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3429000" cy="25717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789784" y="1362269"/>
            <a:ext cx="5029200" cy="206673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b="1" dirty="0" smtClean="0"/>
              <a:t>Objective: </a:t>
            </a:r>
            <a:r>
              <a:rPr lang="en-US" sz="2000" dirty="0" smtClean="0"/>
              <a:t>Determine optimum rate and timing of N fertilizer application after chemical </a:t>
            </a:r>
            <a:r>
              <a:rPr lang="en-US" sz="2000" dirty="0" err="1" smtClean="0"/>
              <a:t>burndown</a:t>
            </a:r>
            <a:r>
              <a:rPr lang="en-US" sz="2000" dirty="0" smtClean="0"/>
              <a:t> to maximize yield and nitrogen use efficiency in no-till sorghum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814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SS-052\Pictures\DSC00169.JPG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4800600" y="1600201"/>
            <a:ext cx="3997868" cy="4437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3962400" cy="3733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Objective: Evaluate the use of mid-season NDVI readings to predict NUE and GPC in winter wheat.</a:t>
            </a:r>
          </a:p>
          <a:p>
            <a:pPr algn="ctr">
              <a:buNone/>
            </a:pPr>
            <a:endParaRPr lang="en-US" sz="1600" dirty="0" smtClean="0">
              <a:solidFill>
                <a:schemeClr val="accent1"/>
              </a:solidFill>
            </a:endParaRPr>
          </a:p>
          <a:p>
            <a:r>
              <a:rPr lang="en-US" sz="1700" dirty="0" smtClean="0"/>
              <a:t>Three locations in Oklahoma Hennessey,  </a:t>
            </a:r>
            <a:r>
              <a:rPr lang="en-US" sz="1700" dirty="0" err="1" smtClean="0"/>
              <a:t>Lahoma</a:t>
            </a:r>
            <a:r>
              <a:rPr lang="en-US" sz="1700" dirty="0" smtClean="0"/>
              <a:t> and Lake Carl Blackwell</a:t>
            </a:r>
          </a:p>
          <a:p>
            <a:pPr>
              <a:buNone/>
            </a:pPr>
            <a:endParaRPr lang="en-US" sz="1700" dirty="0" smtClean="0"/>
          </a:p>
          <a:p>
            <a:r>
              <a:rPr lang="en-US" sz="1700" dirty="0" smtClean="0"/>
              <a:t>14 treatments, 4 replicates in RCBD</a:t>
            </a:r>
          </a:p>
          <a:p>
            <a:pPr>
              <a:buNone/>
            </a:pPr>
            <a:endParaRPr lang="en-US" sz="1700" dirty="0" smtClean="0"/>
          </a:p>
          <a:p>
            <a:r>
              <a:rPr lang="en-US" sz="1700" dirty="0" err="1" smtClean="0"/>
              <a:t>Preplant</a:t>
            </a:r>
            <a:r>
              <a:rPr lang="en-US" sz="1700" dirty="0" smtClean="0"/>
              <a:t>  N rates; 28, 56, 84, 112, 140, 224 kg N/ha</a:t>
            </a:r>
          </a:p>
          <a:p>
            <a:pPr>
              <a:buNone/>
            </a:pPr>
            <a:endParaRPr lang="en-US" sz="1700" dirty="0" smtClean="0"/>
          </a:p>
          <a:p>
            <a:r>
              <a:rPr lang="en-US" sz="1700" dirty="0" smtClean="0"/>
              <a:t>Top-dress N rates: 28, 56, 84, 112, 140 kg N/ha</a:t>
            </a:r>
          </a:p>
          <a:p>
            <a:pPr>
              <a:buNone/>
            </a:pPr>
            <a:endParaRPr lang="en-US" sz="1700" dirty="0" smtClean="0"/>
          </a:p>
          <a:p>
            <a:r>
              <a:rPr lang="en-US" sz="1700" dirty="0" smtClean="0"/>
              <a:t>NDVI measurements at growth stages F3, F4, F5,F6, and F7</a:t>
            </a:r>
          </a:p>
          <a:p>
            <a:pPr algn="ctr">
              <a:buNone/>
            </a:pPr>
            <a:endParaRPr lang="en-US" sz="16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Predicting Nitrogen Use Efficiency and Grain Protein in Winter Wheat using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GreenSeeker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NDVI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4412" l="5000" r="97667">
                        <a14:foregroundMark x1="46333" y1="23824" x2="46333" y2="23824"/>
                        <a14:foregroundMark x1="51333" y1="20735" x2="51333" y2="20735"/>
                        <a14:foregroundMark x1="48667" y1="3529" x2="48667" y2="3529"/>
                        <a14:foregroundMark x1="63000" y1="20147" x2="63000" y2="20147"/>
                        <a14:foregroundMark x1="71500" y1="19706" x2="71500" y2="19706"/>
                        <a14:foregroundMark x1="68500" y1="19853" x2="68500" y2="19853"/>
                        <a14:foregroundMark x1="65333" y1="20000" x2="65333" y2="20000"/>
                        <a14:foregroundMark x1="76000" y1="19853" x2="76000" y2="19853"/>
                        <a14:foregroundMark x1="73833" y1="20000" x2="73833" y2="20000"/>
                        <a14:foregroundMark x1="78667" y1="19853" x2="78667" y2="19853"/>
                        <a14:foregroundMark x1="82667" y1="19853" x2="82667" y2="19853"/>
                        <a14:foregroundMark x1="81500" y1="19706" x2="81500" y2="19706"/>
                        <a14:foregroundMark x1="85000" y1="20735" x2="85000" y2="20735"/>
                        <a14:foregroundMark x1="85833" y1="21912" x2="85833" y2="21912"/>
                        <a14:foregroundMark x1="89333" y1="23971" x2="89333" y2="23971"/>
                        <a14:foregroundMark x1="91500" y1="26029" x2="91500" y2="26029"/>
                        <a14:foregroundMark x1="90667" y1="25147" x2="90667" y2="25147"/>
                        <a14:foregroundMark x1="88333" y1="23676" x2="88333" y2="23676"/>
                        <a14:foregroundMark x1="49000" y1="21618" x2="49000" y2="21618"/>
                        <a14:foregroundMark x1="47333" y1="22941" x2="47333" y2="22941"/>
                        <a14:foregroundMark x1="37833" y1="24706" x2="37833" y2="24706"/>
                        <a14:foregroundMark x1="34167" y1="46471" x2="34167" y2="46471"/>
                        <a14:foregroundMark x1="37500" y1="58529" x2="37500" y2="58529"/>
                        <a14:foregroundMark x1="41000" y1="60882" x2="41000" y2="60882"/>
                        <a14:foregroundMark x1="43333" y1="60882" x2="43333" y2="60882"/>
                        <a14:foregroundMark x1="39333" y1="59559" x2="39333" y2="59559"/>
                        <a14:foregroundMark x1="46333" y1="60882" x2="46333" y2="60882"/>
                        <a14:foregroundMark x1="51333" y1="61176" x2="51333" y2="61176"/>
                        <a14:foregroundMark x1="49500" y1="61029" x2="49500" y2="61029"/>
                        <a14:foregroundMark x1="56167" y1="61029" x2="56167" y2="61029"/>
                        <a14:foregroundMark x1="60000" y1="61176" x2="60000" y2="61176"/>
                        <a14:foregroundMark x1="54333" y1="61029" x2="54333" y2="61029"/>
                        <a14:foregroundMark x1="58333" y1="60735" x2="58333" y2="60735"/>
                        <a14:foregroundMark x1="72000" y1="60294" x2="72000" y2="60294"/>
                        <a14:foregroundMark x1="76333" y1="58824" x2="76333" y2="58824"/>
                        <a14:foregroundMark x1="73833" y1="59559" x2="73833" y2="59559"/>
                        <a14:foregroundMark x1="68500" y1="60882" x2="68500" y2="60882"/>
                        <a14:foregroundMark x1="65000" y1="61029" x2="65000" y2="61029"/>
                        <a14:foregroundMark x1="62000" y1="61029" x2="62000" y2="61029"/>
                        <a14:foregroundMark x1="67000" y1="60882" x2="67000" y2="60882"/>
                        <a14:foregroundMark x1="70333" y1="60441" x2="70333" y2="60441"/>
                        <a14:foregroundMark x1="81833" y1="49853" x2="81833" y2="49853"/>
                        <a14:foregroundMark x1="82667" y1="47941" x2="82667" y2="47941"/>
                        <a14:foregroundMark x1="83500" y1="47059" x2="83500" y2="47059"/>
                        <a14:foregroundMark x1="85000" y1="46618" x2="85000" y2="46618"/>
                        <a14:foregroundMark x1="88000" y1="46765" x2="88000" y2="46765"/>
                        <a14:foregroundMark x1="93000" y1="37353" x2="93000" y2="37353"/>
                        <a14:foregroundMark x1="93500" y1="45294" x2="93500" y2="45294"/>
                        <a14:foregroundMark x1="91000" y1="46618" x2="91000" y2="46618"/>
                        <a14:foregroundMark x1="92333" y1="46176" x2="92333" y2="46176"/>
                        <a14:foregroundMark x1="86500" y1="46765" x2="86500" y2="46765"/>
                        <a14:foregroundMark x1="89167" y1="46618" x2="89167" y2="46618"/>
                        <a14:foregroundMark x1="97833" y1="35147" x2="97833" y2="35147"/>
                        <a14:foregroundMark x1="97000" y1="37941" x2="97000" y2="37941"/>
                        <a14:foregroundMark x1="95333" y1="41324" x2="95333" y2="41324"/>
                        <a14:foregroundMark x1="94500" y1="43824" x2="94500" y2="43824"/>
                        <a14:foregroundMark x1="96000" y1="39559" x2="96000" y2="39559"/>
                        <a14:foregroundMark x1="90000" y1="34706" x2="90000" y2="34706"/>
                        <a14:foregroundMark x1="91500" y1="34412" x2="91500" y2="34412"/>
                        <a14:foregroundMark x1="93667" y1="34265" x2="93667" y2="34265"/>
                        <a14:foregroundMark x1="96500" y1="34412" x2="96500" y2="34412"/>
                        <a14:foregroundMark x1="89000" y1="32500" x2="89000" y2="32500"/>
                        <a14:foregroundMark x1="90667" y1="28824" x2="90667" y2="28824"/>
                        <a14:foregroundMark x1="91167" y1="27647" x2="91167" y2="27647"/>
                        <a14:foregroundMark x1="89833" y1="30735" x2="89833" y2="30735"/>
                        <a14:foregroundMark x1="75333" y1="33382" x2="75333" y2="33382"/>
                        <a14:foregroundMark x1="60500" y1="33529" x2="60500" y2="33529"/>
                        <a14:foregroundMark x1="57000" y1="34118" x2="57000" y2="34118"/>
                        <a14:foregroundMark x1="72167" y1="47059" x2="72167" y2="47059"/>
                        <a14:foregroundMark x1="65500" y1="51029" x2="65500" y2="51029"/>
                        <a14:foregroundMark x1="35000" y1="48235" x2="35000" y2="48235"/>
                        <a14:foregroundMark x1="31333" y1="46765" x2="31333" y2="46765"/>
                        <a14:foregroundMark x1="42500" y1="29706" x2="42500" y2="29706"/>
                        <a14:foregroundMark x1="43667" y1="27500" x2="43667" y2="27500"/>
                        <a14:foregroundMark x1="79667" y1="60735" x2="79667" y2="60735"/>
                        <a14:foregroundMark x1="78500" y1="66912" x2="78500" y2="66912"/>
                        <a14:foregroundMark x1="87000" y1="66029" x2="87000" y2="66029"/>
                        <a14:foregroundMark x1="95333" y1="65588" x2="95333" y2="65588"/>
                        <a14:foregroundMark x1="70333" y1="66324" x2="70333" y2="66324"/>
                        <a14:foregroundMark x1="54333" y1="67059" x2="54333" y2="67059"/>
                        <a14:foregroundMark x1="45833" y1="65882" x2="45833" y2="65882"/>
                        <a14:foregroundMark x1="39167" y1="66324" x2="39167" y2="66324"/>
                        <a14:foregroundMark x1="33500" y1="66324" x2="33500" y2="66324"/>
                        <a14:foregroundMark x1="30667" y1="67500" x2="30667" y2="67500"/>
                        <a14:foregroundMark x1="22667" y1="66176" x2="22667" y2="66176"/>
                        <a14:foregroundMark x1="17500" y1="66618" x2="17500" y2="66618"/>
                        <a14:foregroundMark x1="9000" y1="65588" x2="9000" y2="65588"/>
                        <a14:foregroundMark x1="5000" y1="65588" x2="5000" y2="65588"/>
                        <a14:foregroundMark x1="27500" y1="78088" x2="27500" y2="78088"/>
                        <a14:foregroundMark x1="36667" y1="77206" x2="36667" y2="77206"/>
                        <a14:foregroundMark x1="41333" y1="76176" x2="41333" y2="76176"/>
                        <a14:foregroundMark x1="47833" y1="76765" x2="47833" y2="76765"/>
                        <a14:foregroundMark x1="56500" y1="76324" x2="56500" y2="76324"/>
                        <a14:foregroundMark x1="67333" y1="77206" x2="67333" y2="77206"/>
                        <a14:foregroundMark x1="88667" y1="89412" x2="88667" y2="89412"/>
                        <a14:foregroundMark x1="91500" y1="91912" x2="91500" y2="91912"/>
                        <a14:foregroundMark x1="79000" y1="91176" x2="79000" y2="91176"/>
                        <a14:foregroundMark x1="76167" y1="89853" x2="76167" y2="89853"/>
                        <a14:foregroundMark x1="72167" y1="89559" x2="72167" y2="89559"/>
                        <a14:foregroundMark x1="67833" y1="89706" x2="67833" y2="89706"/>
                        <a14:foregroundMark x1="62667" y1="90441" x2="62667" y2="90441"/>
                        <a14:foregroundMark x1="56167" y1="89265" x2="56167" y2="89265"/>
                        <a14:foregroundMark x1="51000" y1="90294" x2="51000" y2="90294"/>
                        <a14:foregroundMark x1="51000" y1="87059" x2="51000" y2="87059"/>
                        <a14:foregroundMark x1="47000" y1="89265" x2="47000" y2="89265"/>
                        <a14:foregroundMark x1="35667" y1="86912" x2="35667" y2="86912"/>
                        <a14:foregroundMark x1="27667" y1="87941" x2="27667" y2="87941"/>
                        <a14:foregroundMark x1="24833" y1="90000" x2="24833" y2="90000"/>
                        <a14:foregroundMark x1="25167" y1="86912" x2="25167" y2="86912"/>
                        <a14:foregroundMark x1="20833" y1="89265" x2="20833" y2="89265"/>
                        <a14:foregroundMark x1="6833" y1="87647" x2="6833" y2="87647"/>
                        <a14:foregroundMark x1="73833" y1="30000" x2="73833" y2="30000"/>
                        <a14:foregroundMark x1="58500" y1="94412" x2="58500" y2="94412"/>
                        <a14:foregroundMark x1="34667" y1="49559" x2="34667" y2="49559"/>
                        <a14:foregroundMark x1="39167" y1="34412" x2="39167" y2="34412"/>
                        <a14:foregroundMark x1="40500" y1="33971" x2="40500" y2="33971"/>
                        <a14:foregroundMark x1="44667" y1="25588" x2="44667" y2="25588"/>
                        <a14:foregroundMark x1="44333" y1="26765" x2="44333" y2="26765"/>
                        <a14:foregroundMark x1="43167" y1="28824" x2="43167" y2="28824"/>
                        <a14:foregroundMark x1="41833" y1="31618" x2="41833" y2="31618"/>
                        <a14:foregroundMark x1="61667" y1="31618" x2="61667" y2="31618"/>
                        <a14:foregroundMark x1="66333" y1="31618" x2="66333" y2="31618"/>
                        <a14:foregroundMark x1="72667" y1="31618" x2="72667" y2="31618"/>
                        <a14:foregroundMark x1="74000" y1="29118" x2="74000" y2="29118"/>
                        <a14:foregroundMark x1="71500" y1="28824" x2="71500" y2="28824"/>
                        <a14:foregroundMark x1="68500" y1="28824" x2="68500" y2="28824"/>
                        <a14:foregroundMark x1="64833" y1="28824" x2="64833" y2="28824"/>
                        <a14:foregroundMark x1="62000" y1="28382" x2="62000" y2="28382"/>
                        <a14:foregroundMark x1="60167" y1="29118" x2="60167" y2="29118"/>
                        <a14:foregroundMark x1="59000" y1="30147" x2="59000" y2="30147"/>
                        <a14:foregroundMark x1="59000" y1="31618" x2="59000" y2="31618"/>
                        <a14:foregroundMark x1="59667" y1="31618" x2="59667" y2="31618"/>
                        <a14:foregroundMark x1="63167" y1="31765" x2="63167" y2="31765"/>
                        <a14:foregroundMark x1="64167" y1="31765" x2="64167" y2="31765"/>
                        <a14:foregroundMark x1="66833" y1="31765" x2="66833" y2="31765"/>
                        <a14:foregroundMark x1="68167" y1="31765" x2="68167" y2="31765"/>
                        <a14:foregroundMark x1="69667" y1="31618" x2="69667" y2="31618"/>
                        <a14:foregroundMark x1="67500" y1="31618" x2="67500" y2="31618"/>
                        <a14:foregroundMark x1="67333" y1="31765" x2="67333" y2="31765"/>
                        <a14:foregroundMark x1="67500" y1="28676" x2="67500" y2="28676"/>
                        <a14:foregroundMark x1="51500" y1="49412" x2="51500" y2="49412"/>
                        <a14:foregroundMark x1="50833" y1="50882" x2="50833" y2="50882"/>
                        <a14:foregroundMark x1="50167" y1="52647" x2="50167" y2="52647"/>
                        <a14:foregroundMark x1="51667" y1="52353" x2="51667" y2="52353"/>
                        <a14:foregroundMark x1="53333" y1="52206" x2="53333" y2="52206"/>
                        <a14:foregroundMark x1="55833" y1="52500" x2="55833" y2="52500"/>
                        <a14:foregroundMark x1="57833" y1="52353" x2="57833" y2="52353"/>
                        <a14:foregroundMark x1="60500" y1="52206" x2="60500" y2="52206"/>
                        <a14:foregroundMark x1="63000" y1="52500" x2="63000" y2="52500"/>
                        <a14:foregroundMark x1="64833" y1="52353" x2="64833" y2="52353"/>
                        <a14:foregroundMark x1="65833" y1="49853" x2="65833" y2="49853"/>
                        <a14:foregroundMark x1="64333" y1="49559" x2="64333" y2="49559"/>
                        <a14:foregroundMark x1="62000" y1="49559" x2="62000" y2="49559"/>
                        <a14:foregroundMark x1="59000" y1="49559" x2="59000" y2="49559"/>
                        <a14:foregroundMark x1="55833" y1="49559" x2="55833" y2="49559"/>
                        <a14:foregroundMark x1="54167" y1="49412" x2="54167" y2="49412"/>
                        <a14:foregroundMark x1="41000" y1="32794" x2="41000" y2="32794"/>
                        <a14:foregroundMark x1="44833" y1="61029" x2="44833" y2="61029"/>
                        <a14:foregroundMark x1="48167" y1="61029" x2="48167" y2="61029"/>
                        <a14:foregroundMark x1="62333" y1="61029" x2="62333" y2="61029"/>
                        <a14:foregroundMark x1="63500" y1="61176" x2="63500" y2="61176"/>
                        <a14:foregroundMark x1="82667" y1="48971" x2="82667" y2="48971"/>
                        <a14:foregroundMark x1="97167" y1="36176" x2="97167" y2="36176"/>
                        <a14:foregroundMark x1="61333" y1="52647" x2="61333" y2="52647"/>
                        <a14:foregroundMark x1="59167" y1="52206" x2="59167" y2="52206"/>
                        <a14:foregroundMark x1="56667" y1="52500" x2="56667" y2="52500"/>
                        <a14:foregroundMark x1="55167" y1="52647" x2="55167" y2="52647"/>
                        <a14:foregroundMark x1="54500" y1="52206" x2="54500" y2="52206"/>
                        <a14:foregroundMark x1="62000" y1="52059" x2="62000" y2="52059"/>
                        <a14:foregroundMark x1="86833" y1="22794" x2="86833" y2="22794"/>
                        <a14:foregroundMark x1="95167" y1="42647" x2="95167" y2="42647"/>
                        <a14:foregroundMark x1="65333" y1="67941" x2="65333" y2="67941"/>
                        <a14:backgroundMark x1="57833" y1="90735" x2="57833" y2="90735"/>
                        <a14:backgroundMark x1="81667" y1="90735" x2="81667" y2="90735"/>
                        <a14:backgroundMark x1="68000" y1="75147" x2="68000" y2="75147"/>
                        <a14:backgroundMark x1="88333" y1="67353" x2="88333" y2="67353"/>
                        <a14:backgroundMark x1="32333" y1="67647" x2="32333" y2="67647"/>
                        <a14:backgroundMark x1="32167" y1="66324" x2="32167" y2="66324"/>
                        <a14:backgroundMark x1="24500" y1="67206" x2="24500" y2="67206"/>
                        <a14:backgroundMark x1="15667" y1="66176" x2="15667" y2="66176"/>
                        <a14:backgroundMark x1="7333" y1="66471" x2="7333" y2="66471"/>
                        <a14:backgroundMark x1="28500" y1="48971" x2="28500" y2="48971"/>
                        <a14:backgroundMark x1="30667" y1="48971" x2="30667" y2="48971"/>
                        <a14:backgroundMark x1="48000" y1="18824" x2="48000" y2="18824"/>
                        <a14:backgroundMark x1="45500" y1="22206" x2="45500" y2="22206"/>
                        <a14:backgroundMark x1="44000" y1="24559" x2="44000" y2="24559"/>
                        <a14:backgroundMark x1="42333" y1="26471" x2="42333" y2="26471"/>
                        <a14:backgroundMark x1="41000" y1="29412" x2="41000" y2="29412"/>
                        <a14:backgroundMark x1="39000" y1="33088" x2="39000" y2="33088"/>
                        <a14:backgroundMark x1="42167" y1="28088" x2="42167" y2="28088"/>
                        <a14:backgroundMark x1="40167" y1="32206" x2="40167" y2="32206"/>
                        <a14:backgroundMark x1="33833" y1="47941" x2="33833" y2="47941"/>
                        <a14:backgroundMark x1="67333" y1="30000" x2="67333" y2="30000"/>
                        <a14:backgroundMark x1="71500" y1="30147" x2="71500" y2="30147"/>
                        <a14:backgroundMark x1="68667" y1="30735" x2="68667" y2="30735"/>
                        <a14:backgroundMark x1="65833" y1="30294" x2="65833" y2="30294"/>
                        <a14:backgroundMark x1="62833" y1="30294" x2="62833" y2="30294"/>
                        <a14:backgroundMark x1="61333" y1="30294" x2="61333" y2="30294"/>
                        <a14:backgroundMark x1="60500" y1="30735" x2="60500" y2="30735"/>
                        <a14:backgroundMark x1="72167" y1="29853" x2="72167" y2="29853"/>
                        <a14:backgroundMark x1="72000" y1="30735" x2="72000" y2="30735"/>
                        <a14:backgroundMark x1="57000" y1="50882" x2="57000" y2="50882"/>
                        <a14:backgroundMark x1="55000" y1="51029" x2="55000" y2="51029"/>
                        <a14:backgroundMark x1="53000" y1="50882" x2="53000" y2="50882"/>
                        <a14:backgroundMark x1="52333" y1="50441" x2="52333" y2="50441"/>
                        <a14:backgroundMark x1="52000" y1="51176" x2="52000" y2="51176"/>
                        <a14:backgroundMark x1="59667" y1="51029" x2="59667" y2="51029"/>
                        <a14:backgroundMark x1="61167" y1="51029" x2="61167" y2="51029"/>
                        <a14:backgroundMark x1="62333" y1="51029" x2="62333" y2="51029"/>
                        <a14:backgroundMark x1="63667" y1="51029" x2="63667" y2="51029"/>
                        <a14:backgroundMark x1="64167" y1="66176" x2="64167" y2="66176"/>
                        <a14:backgroundMark x1="71167" y1="65147" x2="71167" y2="65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562600"/>
            <a:ext cx="1142999" cy="1143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AF5-FCC0-4AD3-BD95-97E38D41796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6477000"/>
            <a:ext cx="3886200" cy="3810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953000" y="6477000"/>
            <a:ext cx="3813175" cy="3810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1143000"/>
            <a:ext cx="4041775" cy="4953000"/>
          </a:xfrm>
        </p:spPr>
        <p:txBody>
          <a:bodyPr>
            <a:normAutofit lnSpcReduction="10000"/>
          </a:bodyPr>
          <a:lstStyle/>
          <a:p>
            <a:endParaRPr lang="en-US" sz="1800" dirty="0" smtClean="0"/>
          </a:p>
          <a:p>
            <a:r>
              <a:rPr lang="en-US" sz="1600" dirty="0" smtClean="0"/>
              <a:t>Grain yields and GPC increased with increasing N rates;</a:t>
            </a:r>
          </a:p>
          <a:p>
            <a:endParaRPr lang="en-US" sz="1600" dirty="0" smtClean="0"/>
          </a:p>
          <a:p>
            <a:r>
              <a:rPr lang="en-US" sz="1600" dirty="0" smtClean="0"/>
              <a:t>Protein levels ranged from 8-18%, over three locations;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Optimum N rate in relationship to NUE varied  over locations;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NUE ranged from 20-42%, over three locations;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No significant relationship between NDVI at F3, F5, F6, F7 and GPC at two locations; F7 at </a:t>
            </a:r>
            <a:r>
              <a:rPr lang="en-US" sz="1600" dirty="0" err="1" smtClean="0"/>
              <a:t>Lahoma</a:t>
            </a:r>
            <a:r>
              <a:rPr lang="en-US" sz="1600" dirty="0" smtClean="0"/>
              <a:t> significant relationship with GPC;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For NUE and </a:t>
            </a:r>
            <a:r>
              <a:rPr lang="en-US" sz="1600" dirty="0" smtClean="0"/>
              <a:t>GPC,  differences recorded between </a:t>
            </a:r>
            <a:r>
              <a:rPr lang="en-US" sz="1600" dirty="0" smtClean="0"/>
              <a:t>pre-plant and split </a:t>
            </a:r>
            <a:r>
              <a:rPr lang="en-US" sz="1600" dirty="0" smtClean="0"/>
              <a:t>N fertilizer application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33400" y="3810000"/>
          <a:ext cx="36576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3657600" cy="259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8AF5-FCC0-4AD3-BD95-97E38D41796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Preplant</a:t>
            </a:r>
            <a:r>
              <a:rPr lang="en-US" dirty="0" smtClean="0"/>
              <a:t> N Placement, Corn Row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Objective: Evaluate </a:t>
            </a:r>
            <a:r>
              <a:rPr lang="en-US" sz="2400" dirty="0" err="1" smtClean="0"/>
              <a:t>preplant</a:t>
            </a:r>
            <a:r>
              <a:rPr lang="en-US" sz="2400" dirty="0" smtClean="0"/>
              <a:t> N placement at different distances from corn rows on grain yield.</a:t>
            </a:r>
          </a:p>
          <a:p>
            <a:r>
              <a:rPr lang="en-US" sz="2400" dirty="0" smtClean="0"/>
              <a:t>Methodology: </a:t>
            </a:r>
            <a:r>
              <a:rPr lang="en-US" sz="2400" dirty="0" err="1" smtClean="0"/>
              <a:t>Preplant</a:t>
            </a:r>
            <a:r>
              <a:rPr lang="en-US" sz="2400" dirty="0" smtClean="0"/>
              <a:t> N Rates (0, 56, 112, 224 kg N ha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); Distances of 0, 8, 15, 25, 38 cm. </a:t>
            </a:r>
          </a:p>
          <a:p>
            <a:r>
              <a:rPr lang="en-US" sz="2400" dirty="0" smtClean="0"/>
              <a:t>N applied </a:t>
            </a:r>
            <a:r>
              <a:rPr lang="en-US" sz="2400" dirty="0" err="1" smtClean="0"/>
              <a:t>preplant</a:t>
            </a:r>
            <a:r>
              <a:rPr lang="en-US" sz="2400" dirty="0" smtClean="0"/>
              <a:t> with RTK-GPS </a:t>
            </a:r>
          </a:p>
          <a:p>
            <a:pPr marL="109728" indent="0">
              <a:buNone/>
            </a:pPr>
            <a:r>
              <a:rPr lang="en-US" sz="2400" dirty="0" smtClean="0"/>
              <a:t>	with toolbar shifted to </a:t>
            </a:r>
          </a:p>
          <a:p>
            <a:pPr marL="109728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achieve X distance from </a:t>
            </a:r>
          </a:p>
          <a:p>
            <a:pPr marL="109728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row. Corn was planted </a:t>
            </a:r>
          </a:p>
          <a:p>
            <a:pPr marL="109728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with same “A-B” line.</a:t>
            </a:r>
            <a:endParaRPr lang="en-US" sz="2400" dirty="0"/>
          </a:p>
        </p:txBody>
      </p:sp>
      <p:pic>
        <p:nvPicPr>
          <p:cNvPr id="1026" name="Picture 2" descr="F:\DCIM\101NIKON\DSCN08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4849" r="19694" b="32640"/>
          <a:stretch/>
        </p:blipFill>
        <p:spPr bwMode="auto">
          <a:xfrm>
            <a:off x="4850597" y="3657600"/>
            <a:ext cx="4217203" cy="297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477663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Mullock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340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640" y="1600200"/>
            <a:ext cx="9052560" cy="2636969"/>
            <a:chOff x="40640" y="4176271"/>
            <a:chExt cx="9052560" cy="26369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28" b="18639"/>
            <a:stretch/>
          </p:blipFill>
          <p:spPr>
            <a:xfrm>
              <a:off x="40640" y="4176271"/>
              <a:ext cx="9052560" cy="263696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grpSp>
          <p:nvGrpSpPr>
            <p:cNvPr id="20" name="Group 19"/>
            <p:cNvGrpSpPr/>
            <p:nvPr/>
          </p:nvGrpSpPr>
          <p:grpSpPr>
            <a:xfrm>
              <a:off x="4973323" y="4614565"/>
              <a:ext cx="1041399" cy="818205"/>
              <a:chOff x="357806" y="3127973"/>
              <a:chExt cx="577538" cy="1187003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57806" y="3127973"/>
                <a:ext cx="577538" cy="491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prstClr val="black"/>
                    </a:solidFill>
                  </a:rPr>
                  <a:t>Corn</a:t>
                </a:r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647981" y="3545858"/>
                <a:ext cx="0" cy="7691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421050"/>
            <a:ext cx="4748092" cy="137015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Objective:</a:t>
            </a:r>
            <a:r>
              <a:rPr lang="en-US" sz="2000" dirty="0" smtClean="0"/>
              <a:t> </a:t>
            </a:r>
            <a:r>
              <a:rPr lang="en-US" sz="2000" dirty="0" smtClean="0">
                <a:cs typeface="Times New Roman" pitchFamily="18" charset="0"/>
              </a:rPr>
              <a:t>Utilize the N response in winter wheat and barley to </a:t>
            </a:r>
            <a:r>
              <a:rPr lang="en-US" sz="2000" dirty="0">
                <a:cs typeface="Times New Roman" pitchFamily="18" charset="0"/>
              </a:rPr>
              <a:t>predict N requirements in </a:t>
            </a:r>
            <a:r>
              <a:rPr lang="en-US" sz="2000" dirty="0" smtClean="0">
                <a:cs typeface="Times New Roman" pitchFamily="18" charset="0"/>
              </a:rPr>
              <a:t>corn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033" y="1524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Indicator Crop N-Rich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Reference </a:t>
            </a:r>
            <a:r>
              <a:rPr lang="en-US" sz="4400" dirty="0"/>
              <a:t>Strips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576143" y="2728191"/>
            <a:ext cx="3415457" cy="3977409"/>
            <a:chOff x="5576143" y="2728191"/>
            <a:chExt cx="3415457" cy="3977409"/>
          </a:xfrm>
        </p:grpSpPr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5576143" y="4308079"/>
              <a:ext cx="3208273" cy="2397521"/>
              <a:chOff x="1567549" y="2199440"/>
              <a:chExt cx="6481362" cy="4843477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567549" y="2199440"/>
                <a:ext cx="6481362" cy="4843477"/>
                <a:chOff x="1365584" y="2199440"/>
                <a:chExt cx="6481362" cy="4843477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1365584" y="2199440"/>
                  <a:ext cx="6481362" cy="4843477"/>
                  <a:chOff x="1384633" y="2196463"/>
                  <a:chExt cx="6481362" cy="4843477"/>
                </a:xfrm>
              </p:grpSpPr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65195" y="2239340"/>
                    <a:ext cx="6400800" cy="4800600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</p:pic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384633" y="2196463"/>
                    <a:ext cx="3711844" cy="683948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b="1" dirty="0" smtClean="0">
                        <a:solidFill>
                          <a:prstClr val="black"/>
                        </a:solidFill>
                      </a:rPr>
                      <a:t>Photo Courtesy of Jacob </a:t>
                    </a:r>
                    <a:r>
                      <a:rPr lang="en-US" sz="800" b="1" dirty="0" err="1" smtClean="0">
                        <a:solidFill>
                          <a:prstClr val="black"/>
                        </a:solidFill>
                      </a:rPr>
                      <a:t>Bushong</a:t>
                    </a:r>
                    <a:r>
                      <a:rPr lang="en-US" sz="800" b="1" dirty="0" smtClean="0">
                        <a:solidFill>
                          <a:prstClr val="black"/>
                        </a:solidFill>
                      </a:rPr>
                      <a:t/>
                    </a:r>
                    <a:br>
                      <a:rPr lang="en-US" sz="800" b="1" dirty="0" smtClean="0">
                        <a:solidFill>
                          <a:prstClr val="black"/>
                        </a:solidFill>
                      </a:rPr>
                    </a:br>
                    <a:r>
                      <a:rPr lang="en-US" sz="800" b="1" dirty="0" smtClean="0">
                        <a:solidFill>
                          <a:prstClr val="black"/>
                        </a:solidFill>
                      </a:rPr>
                      <a:t>3/21/2013</a:t>
                    </a: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1909380" y="5426553"/>
                  <a:ext cx="2348481" cy="1119188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prstClr val="black"/>
                      </a:solidFill>
                    </a:rPr>
                    <a:t>0 </a:t>
                  </a:r>
                  <a:r>
                    <a:rPr lang="en-US" sz="1600" b="1" dirty="0" err="1" smtClean="0">
                      <a:solidFill>
                        <a:prstClr val="black"/>
                      </a:solidFill>
                    </a:rPr>
                    <a:t>lbs</a:t>
                  </a:r>
                  <a:r>
                    <a:rPr lang="en-US" sz="1600" b="1" dirty="0" smtClean="0">
                      <a:solidFill>
                        <a:prstClr val="black"/>
                      </a:solidFill>
                    </a:rPr>
                    <a:t> N</a:t>
                  </a:r>
                  <a:endParaRPr lang="en-US" sz="1600" b="1" baseline="30000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en-US" sz="1400" b="1" dirty="0" smtClean="0">
                      <a:solidFill>
                        <a:prstClr val="black"/>
                      </a:solidFill>
                    </a:rPr>
                    <a:t>NDVI=0.34</a:t>
                  </a:r>
                  <a:endParaRPr lang="en-US" sz="14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143185" y="5357578"/>
                  <a:ext cx="2345241" cy="1119188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prstClr val="black"/>
                      </a:solidFill>
                    </a:rPr>
                    <a:t>150 </a:t>
                  </a:r>
                  <a:r>
                    <a:rPr lang="en-US" sz="1600" b="1" dirty="0" err="1" smtClean="0">
                      <a:solidFill>
                        <a:prstClr val="black"/>
                      </a:solidFill>
                    </a:rPr>
                    <a:t>lbs</a:t>
                  </a:r>
                  <a:r>
                    <a:rPr lang="en-US" sz="1600" b="1" dirty="0" smtClean="0">
                      <a:solidFill>
                        <a:prstClr val="black"/>
                      </a:solidFill>
                    </a:rPr>
                    <a:t> N</a:t>
                  </a:r>
                  <a:endParaRPr lang="en-US" sz="1600" b="1" baseline="30000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en-US" sz="1400" b="1" dirty="0" smtClean="0">
                      <a:solidFill>
                        <a:prstClr val="black"/>
                      </a:solidFill>
                    </a:rPr>
                    <a:t>NDVI=0.62</a:t>
                  </a:r>
                  <a:endParaRPr lang="en-US" sz="1400" b="1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910857" y="3341899"/>
                <a:ext cx="2134748" cy="68394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err="1" smtClean="0">
                    <a:solidFill>
                      <a:prstClr val="black"/>
                    </a:solidFill>
                  </a:rPr>
                  <a:t>Feekes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 5</a:t>
                </a:r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7200218" y="2728191"/>
              <a:ext cx="1791382" cy="62460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5616021" y="3352801"/>
              <a:ext cx="1584952" cy="955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784416" y="3352801"/>
              <a:ext cx="207184" cy="976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026159" y="1932713"/>
            <a:ext cx="99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Barley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524000" y="2209800"/>
            <a:ext cx="0" cy="5301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66060" y="1949660"/>
            <a:ext cx="99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Wheat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261360" y="2217420"/>
            <a:ext cx="0" cy="5301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413505" y="2101990"/>
            <a:ext cx="99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Wheat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911346" y="2379077"/>
            <a:ext cx="0" cy="5301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4800" y="6477663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Miller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92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92D05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6883</TotalTime>
  <Words>1690</Words>
  <Application>Microsoft Office PowerPoint</Application>
  <PresentationFormat>On-screen Show (4:3)</PresentationFormat>
  <Paragraphs>389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Soil Fertility Research and Education Advisory Board</vt:lpstr>
      <vt:lpstr>Bill Gates, Carlos Slim, CIMMYT</vt:lpstr>
      <vt:lpstr>Improving In-Season Estimates of Wheat Yield with Soil Moisture Data</vt:lpstr>
      <vt:lpstr>Managing Nitrogen in Corn in a Water-Limited Environment</vt:lpstr>
      <vt:lpstr>Effect of Nitrogen Fertilizer Application Timing After Chemical Burndown of Cover Crop in Sorghum</vt:lpstr>
      <vt:lpstr>Predicting Nitrogen Use Efficiency and Grain Protein in Winter Wheat using GreenSeeker NDVI</vt:lpstr>
      <vt:lpstr>Results</vt:lpstr>
      <vt:lpstr>Preplant N Placement, Corn Row Distance</vt:lpstr>
      <vt:lpstr>Indicator Crop N-Rich  Reference Strips</vt:lpstr>
      <vt:lpstr>Evaluation of Drought Tolerant Corn  Hybrids in Different Production Systems</vt:lpstr>
      <vt:lpstr>Grain Sorghum Response to Nitrogen Rate and Planting Date</vt:lpstr>
      <vt:lpstr>Influence of Foliar Sulfur, Chloride and Nitrogen on Winter Wheat Grain Yield and Protein </vt:lpstr>
      <vt:lpstr>Results</vt:lpstr>
      <vt:lpstr>PowerPoint Presentation</vt:lpstr>
      <vt:lpstr>Effect of Droplet Size and Nitrogen Rate on Protein Content of Hard Red Winter Wheat </vt:lpstr>
      <vt:lpstr>Effect of Droplet Size and Nitrogen Rate on Protein Content of Hard Red Winter Wheat </vt:lpstr>
      <vt:lpstr>EFFECT OF SEED DISTRIBUTION AND POPULATION ON MAIZE (Zea mays L.) GRAIN YIELDS </vt:lpstr>
      <vt:lpstr>Materials and Methods</vt:lpstr>
      <vt:lpstr>PowerPoint Presentation</vt:lpstr>
      <vt:lpstr>PowerPoint Presentation</vt:lpstr>
      <vt:lpstr>PowerPoint Presentation</vt:lpstr>
      <vt:lpstr>PowerPoint Presentation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Nitrogen Use Efficiency and Grain Protein in Winter Wheat using GreenSeeker NDVI</dc:title>
  <dc:creator>PSS-052</dc:creator>
  <cp:lastModifiedBy>bill raun</cp:lastModifiedBy>
  <cp:revision>86</cp:revision>
  <dcterms:created xsi:type="dcterms:W3CDTF">2011-09-19T04:07:56Z</dcterms:created>
  <dcterms:modified xsi:type="dcterms:W3CDTF">2013-05-07T15:10:47Z</dcterms:modified>
</cp:coreProperties>
</file>