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1605200" cy="41605200"/>
  <p:notesSz cx="6858000" cy="9144000"/>
  <p:defaultTextStyle>
    <a:defPPr>
      <a:defRPr lang="en-US"/>
    </a:defPPr>
    <a:lvl1pPr marL="0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1pPr>
    <a:lvl2pPr marL="2403546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2pPr>
    <a:lvl3pPr marL="4807092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3pPr>
    <a:lvl4pPr marL="7210638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4pPr>
    <a:lvl5pPr marL="9614184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5pPr>
    <a:lvl6pPr marL="12017731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6pPr>
    <a:lvl7pPr marL="14421277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7pPr>
    <a:lvl8pPr marL="16824823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8pPr>
    <a:lvl9pPr marL="19228369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il Fertility" initials="SF" lastIdx="12" clrIdx="0"/>
  <p:cmAuthor id="1" name="Sulochana" initials="S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934" autoAdjust="0"/>
  </p:normalViewPr>
  <p:slideViewPr>
    <p:cSldViewPr>
      <p:cViewPr>
        <p:scale>
          <a:sx n="39" d="100"/>
          <a:sy n="39" d="100"/>
        </p:scale>
        <p:origin x="-330" y="312"/>
      </p:cViewPr>
      <p:guideLst>
        <p:guide orient="horz" pos="13104"/>
        <p:guide pos="131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 dirty="0" smtClean="0"/>
              <a:t> </a:t>
            </a:r>
            <a:r>
              <a:rPr lang="en-US" sz="3600" dirty="0"/>
              <a:t>Performance </a:t>
            </a:r>
            <a:r>
              <a:rPr lang="en-US" sz="3600" dirty="0" smtClean="0"/>
              <a:t>by </a:t>
            </a:r>
            <a:r>
              <a:rPr lang="en-US" sz="3600" dirty="0"/>
              <a:t>Brush, Spring and Drum</a:t>
            </a:r>
          </a:p>
        </c:rich>
      </c:tx>
      <c:layout>
        <c:manualLayout>
          <c:xMode val="edge"/>
          <c:yMode val="edge"/>
          <c:x val="0.16605778708162303"/>
          <c:y val="3.995292729297003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1049484639680929E-2"/>
          <c:y val="0.16445141453451828"/>
          <c:w val="0.91063706776897435"/>
          <c:h val="0.50063758953511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Sheet7!$D$16</c:f>
              <c:strCache>
                <c:ptCount val="1"/>
                <c:pt idx="0">
                  <c:v>Average of blanks </c:v>
                </c:pt>
              </c:strCache>
            </c:strRef>
          </c:tx>
          <c:invertIfNegative val="0"/>
          <c:cat>
            <c:multiLvlStrRef>
              <c:f>Sheet7!$A$18:$C$28</c:f>
              <c:multiLvlStrCache>
                <c:ptCount val="11"/>
                <c:lvl>
                  <c:pt idx="0">
                    <c:v>2</c:v>
                  </c:pt>
                  <c:pt idx="1">
                    <c:v>3</c:v>
                  </c:pt>
                  <c:pt idx="2">
                    <c:v>4</c:v>
                  </c:pt>
                  <c:pt idx="3">
                    <c:v>2</c:v>
                  </c:pt>
                  <c:pt idx="4">
                    <c:v>2</c:v>
                  </c:pt>
                  <c:pt idx="5">
                    <c:v>3</c:v>
                  </c:pt>
                  <c:pt idx="6">
                    <c:v>4</c:v>
                  </c:pt>
                  <c:pt idx="7">
                    <c:v>2</c:v>
                  </c:pt>
                  <c:pt idx="8">
                    <c:v>3</c:v>
                  </c:pt>
                  <c:pt idx="9">
                    <c:v>4</c:v>
                  </c:pt>
                  <c:pt idx="10">
                    <c:v>2</c:v>
                  </c:pt>
                </c:lvl>
                <c:lvl>
                  <c:pt idx="0">
                    <c:v>Black</c:v>
                  </c:pt>
                  <c:pt idx="3">
                    <c:v>Yellow</c:v>
                  </c:pt>
                  <c:pt idx="4">
                    <c:v>Black</c:v>
                  </c:pt>
                  <c:pt idx="7">
                    <c:v>Black</c:v>
                  </c:pt>
                  <c:pt idx="10">
                    <c:v>Yellow</c:v>
                  </c:pt>
                </c:lvl>
                <c:lvl>
                  <c:pt idx="0">
                    <c:v>G</c:v>
                  </c:pt>
                  <c:pt idx="3">
                    <c:v>G</c:v>
                  </c:pt>
                  <c:pt idx="4">
                    <c:v>R</c:v>
                  </c:pt>
                  <c:pt idx="7">
                    <c:v>X</c:v>
                  </c:pt>
                  <c:pt idx="10">
                    <c:v>X</c:v>
                  </c:pt>
                </c:lvl>
              </c:multiLvlStrCache>
            </c:multiLvlStrRef>
          </c:cat>
          <c:val>
            <c:numRef>
              <c:f>Sheet7!$D$18:$D$28</c:f>
              <c:numCache>
                <c:formatCode>General</c:formatCode>
                <c:ptCount val="11"/>
                <c:pt idx="0">
                  <c:v>6.6666666666666661</c:v>
                </c:pt>
                <c:pt idx="1">
                  <c:v>13.333333333333332</c:v>
                </c:pt>
                <c:pt idx="2">
                  <c:v>10.666666666666666</c:v>
                </c:pt>
                <c:pt idx="3">
                  <c:v>29.5</c:v>
                </c:pt>
                <c:pt idx="4">
                  <c:v>4</c:v>
                </c:pt>
                <c:pt idx="5">
                  <c:v>16.666666666666668</c:v>
                </c:pt>
                <c:pt idx="6">
                  <c:v>12.333333333333334</c:v>
                </c:pt>
                <c:pt idx="7">
                  <c:v>9</c:v>
                </c:pt>
                <c:pt idx="8">
                  <c:v>22.444444444444443</c:v>
                </c:pt>
                <c:pt idx="9">
                  <c:v>15</c:v>
                </c:pt>
                <c:pt idx="10">
                  <c:v>21.3125</c:v>
                </c:pt>
              </c:numCache>
            </c:numRef>
          </c:val>
        </c:ser>
        <c:ser>
          <c:idx val="1"/>
          <c:order val="1"/>
          <c:tx>
            <c:strRef>
              <c:f>Sheet7!$E$16</c:f>
              <c:strCache>
                <c:ptCount val="1"/>
                <c:pt idx="0">
                  <c:v>Average of singles </c:v>
                </c:pt>
              </c:strCache>
            </c:strRef>
          </c:tx>
          <c:spPr>
            <a:ln>
              <a:noFill/>
            </a:ln>
          </c:spPr>
          <c:invertIfNegative val="0"/>
          <c:cat>
            <c:multiLvlStrRef>
              <c:f>Sheet7!$A$18:$C$28</c:f>
              <c:multiLvlStrCache>
                <c:ptCount val="11"/>
                <c:lvl>
                  <c:pt idx="0">
                    <c:v>2</c:v>
                  </c:pt>
                  <c:pt idx="1">
                    <c:v>3</c:v>
                  </c:pt>
                  <c:pt idx="2">
                    <c:v>4</c:v>
                  </c:pt>
                  <c:pt idx="3">
                    <c:v>2</c:v>
                  </c:pt>
                  <c:pt idx="4">
                    <c:v>2</c:v>
                  </c:pt>
                  <c:pt idx="5">
                    <c:v>3</c:v>
                  </c:pt>
                  <c:pt idx="6">
                    <c:v>4</c:v>
                  </c:pt>
                  <c:pt idx="7">
                    <c:v>2</c:v>
                  </c:pt>
                  <c:pt idx="8">
                    <c:v>3</c:v>
                  </c:pt>
                  <c:pt idx="9">
                    <c:v>4</c:v>
                  </c:pt>
                  <c:pt idx="10">
                    <c:v>2</c:v>
                  </c:pt>
                </c:lvl>
                <c:lvl>
                  <c:pt idx="0">
                    <c:v>Black</c:v>
                  </c:pt>
                  <c:pt idx="3">
                    <c:v>Yellow</c:v>
                  </c:pt>
                  <c:pt idx="4">
                    <c:v>Black</c:v>
                  </c:pt>
                  <c:pt idx="7">
                    <c:v>Black</c:v>
                  </c:pt>
                  <c:pt idx="10">
                    <c:v>Yellow</c:v>
                  </c:pt>
                </c:lvl>
                <c:lvl>
                  <c:pt idx="0">
                    <c:v>G</c:v>
                  </c:pt>
                  <c:pt idx="3">
                    <c:v>G</c:v>
                  </c:pt>
                  <c:pt idx="4">
                    <c:v>R</c:v>
                  </c:pt>
                  <c:pt idx="7">
                    <c:v>X</c:v>
                  </c:pt>
                  <c:pt idx="10">
                    <c:v>X</c:v>
                  </c:pt>
                </c:lvl>
              </c:multiLvlStrCache>
            </c:multiLvlStrRef>
          </c:cat>
          <c:val>
            <c:numRef>
              <c:f>Sheet7!$E$18:$E$28</c:f>
              <c:numCache>
                <c:formatCode>General</c:formatCode>
                <c:ptCount val="11"/>
                <c:pt idx="0">
                  <c:v>68.666666666666657</c:v>
                </c:pt>
                <c:pt idx="1">
                  <c:v>75.199999999999989</c:v>
                </c:pt>
                <c:pt idx="2">
                  <c:v>86</c:v>
                </c:pt>
                <c:pt idx="3">
                  <c:v>63</c:v>
                </c:pt>
                <c:pt idx="4">
                  <c:v>54.666666666666671</c:v>
                </c:pt>
                <c:pt idx="5">
                  <c:v>71.777777777777786</c:v>
                </c:pt>
                <c:pt idx="6">
                  <c:v>80.333333333333329</c:v>
                </c:pt>
                <c:pt idx="7">
                  <c:v>71</c:v>
                </c:pt>
                <c:pt idx="8">
                  <c:v>72.888888888888886</c:v>
                </c:pt>
                <c:pt idx="9">
                  <c:v>80.666666666666657</c:v>
                </c:pt>
                <c:pt idx="10">
                  <c:v>68</c:v>
                </c:pt>
              </c:numCache>
            </c:numRef>
          </c:val>
        </c:ser>
        <c:ser>
          <c:idx val="2"/>
          <c:order val="2"/>
          <c:tx>
            <c:strRef>
              <c:f>Sheet7!$F$16:$G$16</c:f>
              <c:strCache>
                <c:ptCount val="1"/>
                <c:pt idx="0">
                  <c:v>Average of doubles </c:v>
                </c:pt>
              </c:strCache>
            </c:strRef>
          </c:tx>
          <c:invertIfNegative val="0"/>
          <c:cat>
            <c:multiLvlStrRef>
              <c:f>Sheet7!$A$18:$C$28</c:f>
              <c:multiLvlStrCache>
                <c:ptCount val="11"/>
                <c:lvl>
                  <c:pt idx="0">
                    <c:v>2</c:v>
                  </c:pt>
                  <c:pt idx="1">
                    <c:v>3</c:v>
                  </c:pt>
                  <c:pt idx="2">
                    <c:v>4</c:v>
                  </c:pt>
                  <c:pt idx="3">
                    <c:v>2</c:v>
                  </c:pt>
                  <c:pt idx="4">
                    <c:v>2</c:v>
                  </c:pt>
                  <c:pt idx="5">
                    <c:v>3</c:v>
                  </c:pt>
                  <c:pt idx="6">
                    <c:v>4</c:v>
                  </c:pt>
                  <c:pt idx="7">
                    <c:v>2</c:v>
                  </c:pt>
                  <c:pt idx="8">
                    <c:v>3</c:v>
                  </c:pt>
                  <c:pt idx="9">
                    <c:v>4</c:v>
                  </c:pt>
                  <c:pt idx="10">
                    <c:v>2</c:v>
                  </c:pt>
                </c:lvl>
                <c:lvl>
                  <c:pt idx="0">
                    <c:v>Black</c:v>
                  </c:pt>
                  <c:pt idx="3">
                    <c:v>Yellow</c:v>
                  </c:pt>
                  <c:pt idx="4">
                    <c:v>Black</c:v>
                  </c:pt>
                  <c:pt idx="7">
                    <c:v>Black</c:v>
                  </c:pt>
                  <c:pt idx="10">
                    <c:v>Yellow</c:v>
                  </c:pt>
                </c:lvl>
                <c:lvl>
                  <c:pt idx="0">
                    <c:v>G</c:v>
                  </c:pt>
                  <c:pt idx="3">
                    <c:v>G</c:v>
                  </c:pt>
                  <c:pt idx="4">
                    <c:v>R</c:v>
                  </c:pt>
                  <c:pt idx="7">
                    <c:v>X</c:v>
                  </c:pt>
                  <c:pt idx="10">
                    <c:v>X</c:v>
                  </c:pt>
                </c:lvl>
              </c:multiLvlStrCache>
            </c:multiLvlStrRef>
          </c:cat>
          <c:val>
            <c:numRef>
              <c:f>Sheet7!$F$18:$F$28</c:f>
              <c:numCache>
                <c:formatCode>General</c:formatCode>
                <c:ptCount val="11"/>
                <c:pt idx="0">
                  <c:v>24.666666666666668</c:v>
                </c:pt>
                <c:pt idx="1">
                  <c:v>10.933333333333334</c:v>
                </c:pt>
                <c:pt idx="2">
                  <c:v>2.6666666666666665</c:v>
                </c:pt>
                <c:pt idx="3">
                  <c:v>7.5</c:v>
                </c:pt>
                <c:pt idx="4">
                  <c:v>39.666666666666671</c:v>
                </c:pt>
                <c:pt idx="5">
                  <c:v>10.888888888888888</c:v>
                </c:pt>
                <c:pt idx="6">
                  <c:v>7.166666666666667</c:v>
                </c:pt>
                <c:pt idx="7">
                  <c:v>21</c:v>
                </c:pt>
                <c:pt idx="8">
                  <c:v>4.4444444444444446</c:v>
                </c:pt>
                <c:pt idx="9">
                  <c:v>4.3333333333333339</c:v>
                </c:pt>
                <c:pt idx="10">
                  <c:v>10.625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78048"/>
        <c:axId val="32979968"/>
      </c:barChart>
      <c:catAx>
        <c:axId val="32978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/>
                  <a:t>Brush, </a:t>
                </a:r>
                <a:r>
                  <a:rPr lang="en-US" sz="2400" dirty="0" smtClean="0"/>
                  <a:t>Spring </a:t>
                </a:r>
                <a:r>
                  <a:rPr lang="en-US" sz="2400" dirty="0"/>
                  <a:t>and Drum</a:t>
                </a:r>
              </a:p>
            </c:rich>
          </c:tx>
          <c:layout>
            <c:manualLayout>
              <c:xMode val="edge"/>
              <c:yMode val="edge"/>
              <c:x val="0.42359392136445306"/>
              <c:y val="0.81789976419368227"/>
            </c:manualLayout>
          </c:layout>
          <c:overlay val="0"/>
        </c:title>
        <c:majorTickMark val="out"/>
        <c:minorTickMark val="none"/>
        <c:tickLblPos val="nextTo"/>
        <c:crossAx val="32979968"/>
        <c:crosses val="autoZero"/>
        <c:auto val="1"/>
        <c:lblAlgn val="ctr"/>
        <c:lblOffset val="100"/>
        <c:noMultiLvlLbl val="0"/>
      </c:catAx>
      <c:valAx>
        <c:axId val="329799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Percentage</a:t>
                </a:r>
              </a:p>
            </c:rich>
          </c:tx>
          <c:layout>
            <c:manualLayout>
              <c:xMode val="edge"/>
              <c:yMode val="edge"/>
              <c:x val="1.2964835473157008E-2"/>
              <c:y val="0.301704499704073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29780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0828099920382891"/>
          <c:y val="0.91385812688869317"/>
          <c:w val="0.84271038251366115"/>
          <c:h val="4.3377559804169519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 sz="11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/>
            </a:pPr>
            <a:r>
              <a:rPr lang="en-US" sz="3600"/>
              <a:t>Percentage Blanks, Singles and Doubles for Seedsize</a:t>
            </a:r>
          </a:p>
        </c:rich>
      </c:tx>
      <c:layout>
        <c:manualLayout>
          <c:xMode val="edge"/>
          <c:yMode val="edge"/>
          <c:x val="0.14352808491682911"/>
          <c:y val="4.923365497215405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0312682501663308E-2"/>
          <c:y val="0.1703457663325583"/>
          <c:w val="0.92921791373970064"/>
          <c:h val="0.523156379646092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PowerPoint]Sheet9'!$C$2</c:f>
              <c:strCache>
                <c:ptCount val="1"/>
                <c:pt idx="0">
                  <c:v>Average of blanks </c:v>
                </c:pt>
              </c:strCache>
            </c:strRef>
          </c:tx>
          <c:invertIfNegative val="0"/>
          <c:cat>
            <c:multiLvlStrRef>
              <c:f>'[Chart in Microsoft PowerPoint]Sheet9'!$A$6:$B$21</c:f>
              <c:multiLvlStrCache>
                <c:ptCount val="16"/>
                <c:lvl>
                  <c:pt idx="0">
                    <c:v>LR</c:v>
                  </c:pt>
                  <c:pt idx="1">
                    <c:v>LR </c:v>
                  </c:pt>
                  <c:pt idx="2">
                    <c:v>MF</c:v>
                  </c:pt>
                  <c:pt idx="3">
                    <c:v>MF </c:v>
                  </c:pt>
                  <c:pt idx="4">
                    <c:v>MR</c:v>
                  </c:pt>
                  <c:pt idx="5">
                    <c:v>MR </c:v>
                  </c:pt>
                  <c:pt idx="6">
                    <c:v>LR</c:v>
                  </c:pt>
                  <c:pt idx="7">
                    <c:v>LR </c:v>
                  </c:pt>
                  <c:pt idx="8">
                    <c:v>MF</c:v>
                  </c:pt>
                  <c:pt idx="9">
                    <c:v>MR</c:v>
                  </c:pt>
                  <c:pt idx="10">
                    <c:v>LR</c:v>
                  </c:pt>
                  <c:pt idx="11">
                    <c:v>LR </c:v>
                  </c:pt>
                  <c:pt idx="12">
                    <c:v>MF</c:v>
                  </c:pt>
                  <c:pt idx="13">
                    <c:v>MF </c:v>
                  </c:pt>
                  <c:pt idx="14">
                    <c:v>MR</c:v>
                  </c:pt>
                  <c:pt idx="15">
                    <c:v>MR </c:v>
                  </c:pt>
                </c:lvl>
                <c:lvl>
                  <c:pt idx="0">
                    <c:v>G</c:v>
                  </c:pt>
                  <c:pt idx="1">
                    <c:v>G</c:v>
                  </c:pt>
                  <c:pt idx="2">
                    <c:v>G</c:v>
                  </c:pt>
                  <c:pt idx="3">
                    <c:v>G</c:v>
                  </c:pt>
                  <c:pt idx="4">
                    <c:v>G</c:v>
                  </c:pt>
                  <c:pt idx="5">
                    <c:v>G</c:v>
                  </c:pt>
                  <c:pt idx="6">
                    <c:v>R</c:v>
                  </c:pt>
                  <c:pt idx="7">
                    <c:v>R</c:v>
                  </c:pt>
                  <c:pt idx="8">
                    <c:v>R</c:v>
                  </c:pt>
                  <c:pt idx="9">
                    <c:v>R</c:v>
                  </c:pt>
                  <c:pt idx="10">
                    <c:v>X</c:v>
                  </c:pt>
                  <c:pt idx="11">
                    <c:v>X</c:v>
                  </c:pt>
                  <c:pt idx="12">
                    <c:v>X</c:v>
                  </c:pt>
                  <c:pt idx="13">
                    <c:v>X</c:v>
                  </c:pt>
                  <c:pt idx="14">
                    <c:v>X</c:v>
                  </c:pt>
                  <c:pt idx="15">
                    <c:v>X</c:v>
                  </c:pt>
                </c:lvl>
              </c:multiLvlStrCache>
            </c:multiLvlStrRef>
          </c:cat>
          <c:val>
            <c:numRef>
              <c:f>'[Chart in Microsoft PowerPoint]Sheet9'!$C$26:$C$41</c:f>
              <c:numCache>
                <c:formatCode>General</c:formatCode>
                <c:ptCount val="16"/>
                <c:pt idx="0">
                  <c:v>11.142857142857142</c:v>
                </c:pt>
                <c:pt idx="1">
                  <c:v>10.666666666666666</c:v>
                </c:pt>
                <c:pt idx="2">
                  <c:v>27.10526315789474</c:v>
                </c:pt>
                <c:pt idx="3">
                  <c:v>11</c:v>
                </c:pt>
                <c:pt idx="4">
                  <c:v>10.857142857142856</c:v>
                </c:pt>
                <c:pt idx="5">
                  <c:v>5</c:v>
                </c:pt>
                <c:pt idx="6">
                  <c:v>11</c:v>
                </c:pt>
                <c:pt idx="7">
                  <c:v>12</c:v>
                </c:pt>
                <c:pt idx="8">
                  <c:v>14</c:v>
                </c:pt>
                <c:pt idx="9">
                  <c:v>10.666666666666666</c:v>
                </c:pt>
                <c:pt idx="10">
                  <c:v>15.2</c:v>
                </c:pt>
                <c:pt idx="11">
                  <c:v>22</c:v>
                </c:pt>
                <c:pt idx="12">
                  <c:v>20.307692307692307</c:v>
                </c:pt>
                <c:pt idx="13">
                  <c:v>22</c:v>
                </c:pt>
                <c:pt idx="14">
                  <c:v>15.333333333333334</c:v>
                </c:pt>
                <c:pt idx="15">
                  <c:v>24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PowerPoint]Sheet9'!$D$2</c:f>
              <c:strCache>
                <c:ptCount val="1"/>
                <c:pt idx="0">
                  <c:v>Average of singles </c:v>
                </c:pt>
              </c:strCache>
            </c:strRef>
          </c:tx>
          <c:invertIfNegative val="0"/>
          <c:cat>
            <c:multiLvlStrRef>
              <c:f>'[Chart in Microsoft PowerPoint]Sheet9'!$A$6:$B$21</c:f>
              <c:multiLvlStrCache>
                <c:ptCount val="16"/>
                <c:lvl>
                  <c:pt idx="0">
                    <c:v>LR</c:v>
                  </c:pt>
                  <c:pt idx="1">
                    <c:v>LR </c:v>
                  </c:pt>
                  <c:pt idx="2">
                    <c:v>MF</c:v>
                  </c:pt>
                  <c:pt idx="3">
                    <c:v>MF </c:v>
                  </c:pt>
                  <c:pt idx="4">
                    <c:v>MR</c:v>
                  </c:pt>
                  <c:pt idx="5">
                    <c:v>MR </c:v>
                  </c:pt>
                  <c:pt idx="6">
                    <c:v>LR</c:v>
                  </c:pt>
                  <c:pt idx="7">
                    <c:v>LR </c:v>
                  </c:pt>
                  <c:pt idx="8">
                    <c:v>MF</c:v>
                  </c:pt>
                  <c:pt idx="9">
                    <c:v>MR</c:v>
                  </c:pt>
                  <c:pt idx="10">
                    <c:v>LR</c:v>
                  </c:pt>
                  <c:pt idx="11">
                    <c:v>LR </c:v>
                  </c:pt>
                  <c:pt idx="12">
                    <c:v>MF</c:v>
                  </c:pt>
                  <c:pt idx="13">
                    <c:v>MF </c:v>
                  </c:pt>
                  <c:pt idx="14">
                    <c:v>MR</c:v>
                  </c:pt>
                  <c:pt idx="15">
                    <c:v>MR </c:v>
                  </c:pt>
                </c:lvl>
                <c:lvl>
                  <c:pt idx="0">
                    <c:v>G</c:v>
                  </c:pt>
                  <c:pt idx="1">
                    <c:v>G</c:v>
                  </c:pt>
                  <c:pt idx="2">
                    <c:v>G</c:v>
                  </c:pt>
                  <c:pt idx="3">
                    <c:v>G</c:v>
                  </c:pt>
                  <c:pt idx="4">
                    <c:v>G</c:v>
                  </c:pt>
                  <c:pt idx="5">
                    <c:v>G</c:v>
                  </c:pt>
                  <c:pt idx="6">
                    <c:v>R</c:v>
                  </c:pt>
                  <c:pt idx="7">
                    <c:v>R</c:v>
                  </c:pt>
                  <c:pt idx="8">
                    <c:v>R</c:v>
                  </c:pt>
                  <c:pt idx="9">
                    <c:v>R</c:v>
                  </c:pt>
                  <c:pt idx="10">
                    <c:v>X</c:v>
                  </c:pt>
                  <c:pt idx="11">
                    <c:v>X</c:v>
                  </c:pt>
                  <c:pt idx="12">
                    <c:v>X</c:v>
                  </c:pt>
                  <c:pt idx="13">
                    <c:v>X</c:v>
                  </c:pt>
                  <c:pt idx="14">
                    <c:v>X</c:v>
                  </c:pt>
                  <c:pt idx="15">
                    <c:v>X</c:v>
                  </c:pt>
                </c:lvl>
              </c:multiLvlStrCache>
            </c:multiLvlStrRef>
          </c:cat>
          <c:val>
            <c:numRef>
              <c:f>'[Chart in Microsoft PowerPoint]Sheet9'!$D$26:$D$41</c:f>
              <c:numCache>
                <c:formatCode>General</c:formatCode>
                <c:ptCount val="16"/>
                <c:pt idx="0">
                  <c:v>83.142857142857153</c:v>
                </c:pt>
                <c:pt idx="1">
                  <c:v>74</c:v>
                </c:pt>
                <c:pt idx="2">
                  <c:v>64.84210526315789</c:v>
                </c:pt>
                <c:pt idx="3">
                  <c:v>74</c:v>
                </c:pt>
                <c:pt idx="4">
                  <c:v>73.142857142857139</c:v>
                </c:pt>
                <c:pt idx="5">
                  <c:v>72</c:v>
                </c:pt>
                <c:pt idx="6">
                  <c:v>76</c:v>
                </c:pt>
                <c:pt idx="7">
                  <c:v>84</c:v>
                </c:pt>
                <c:pt idx="8">
                  <c:v>66.444444444444443</c:v>
                </c:pt>
                <c:pt idx="9">
                  <c:v>72</c:v>
                </c:pt>
                <c:pt idx="10">
                  <c:v>80.8</c:v>
                </c:pt>
                <c:pt idx="11">
                  <c:v>76</c:v>
                </c:pt>
                <c:pt idx="12">
                  <c:v>68.666666666666657</c:v>
                </c:pt>
                <c:pt idx="13">
                  <c:v>76</c:v>
                </c:pt>
                <c:pt idx="14">
                  <c:v>73</c:v>
                </c:pt>
                <c:pt idx="15">
                  <c:v>70</c:v>
                </c:pt>
              </c:numCache>
            </c:numRef>
          </c:val>
        </c:ser>
        <c:ser>
          <c:idx val="2"/>
          <c:order val="2"/>
          <c:tx>
            <c:strRef>
              <c:f>'[Chart in Microsoft PowerPoint]Sheet9'!$E$2</c:f>
              <c:strCache>
                <c:ptCount val="1"/>
                <c:pt idx="0">
                  <c:v>Average of doubles </c:v>
                </c:pt>
              </c:strCache>
            </c:strRef>
          </c:tx>
          <c:invertIfNegative val="0"/>
          <c:cat>
            <c:multiLvlStrRef>
              <c:f>'[Chart in Microsoft PowerPoint]Sheet9'!$A$6:$B$21</c:f>
              <c:multiLvlStrCache>
                <c:ptCount val="16"/>
                <c:lvl>
                  <c:pt idx="0">
                    <c:v>LR</c:v>
                  </c:pt>
                  <c:pt idx="1">
                    <c:v>LR </c:v>
                  </c:pt>
                  <c:pt idx="2">
                    <c:v>MF</c:v>
                  </c:pt>
                  <c:pt idx="3">
                    <c:v>MF </c:v>
                  </c:pt>
                  <c:pt idx="4">
                    <c:v>MR</c:v>
                  </c:pt>
                  <c:pt idx="5">
                    <c:v>MR </c:v>
                  </c:pt>
                  <c:pt idx="6">
                    <c:v>LR</c:v>
                  </c:pt>
                  <c:pt idx="7">
                    <c:v>LR </c:v>
                  </c:pt>
                  <c:pt idx="8">
                    <c:v>MF</c:v>
                  </c:pt>
                  <c:pt idx="9">
                    <c:v>MR</c:v>
                  </c:pt>
                  <c:pt idx="10">
                    <c:v>LR</c:v>
                  </c:pt>
                  <c:pt idx="11">
                    <c:v>LR </c:v>
                  </c:pt>
                  <c:pt idx="12">
                    <c:v>MF</c:v>
                  </c:pt>
                  <c:pt idx="13">
                    <c:v>MF </c:v>
                  </c:pt>
                  <c:pt idx="14">
                    <c:v>MR</c:v>
                  </c:pt>
                  <c:pt idx="15">
                    <c:v>MR </c:v>
                  </c:pt>
                </c:lvl>
                <c:lvl>
                  <c:pt idx="0">
                    <c:v>G</c:v>
                  </c:pt>
                  <c:pt idx="1">
                    <c:v>G</c:v>
                  </c:pt>
                  <c:pt idx="2">
                    <c:v>G</c:v>
                  </c:pt>
                  <c:pt idx="3">
                    <c:v>G</c:v>
                  </c:pt>
                  <c:pt idx="4">
                    <c:v>G</c:v>
                  </c:pt>
                  <c:pt idx="5">
                    <c:v>G</c:v>
                  </c:pt>
                  <c:pt idx="6">
                    <c:v>R</c:v>
                  </c:pt>
                  <c:pt idx="7">
                    <c:v>R</c:v>
                  </c:pt>
                  <c:pt idx="8">
                    <c:v>R</c:v>
                  </c:pt>
                  <c:pt idx="9">
                    <c:v>R</c:v>
                  </c:pt>
                  <c:pt idx="10">
                    <c:v>X</c:v>
                  </c:pt>
                  <c:pt idx="11">
                    <c:v>X</c:v>
                  </c:pt>
                  <c:pt idx="12">
                    <c:v>X</c:v>
                  </c:pt>
                  <c:pt idx="13">
                    <c:v>X</c:v>
                  </c:pt>
                  <c:pt idx="14">
                    <c:v>X</c:v>
                  </c:pt>
                  <c:pt idx="15">
                    <c:v>X</c:v>
                  </c:pt>
                </c:lvl>
              </c:multiLvlStrCache>
            </c:multiLvlStrRef>
          </c:cat>
          <c:val>
            <c:numRef>
              <c:f>'[Chart in Microsoft PowerPoint]Sheet9'!$E$26:$E$41</c:f>
              <c:numCache>
                <c:formatCode>General</c:formatCode>
                <c:ptCount val="16"/>
                <c:pt idx="0">
                  <c:v>5.7142857142857135</c:v>
                </c:pt>
                <c:pt idx="1">
                  <c:v>14.666666666666666</c:v>
                </c:pt>
                <c:pt idx="2">
                  <c:v>8</c:v>
                </c:pt>
                <c:pt idx="3">
                  <c:v>13</c:v>
                </c:pt>
                <c:pt idx="4">
                  <c:v>15.714285714285714</c:v>
                </c:pt>
                <c:pt idx="5">
                  <c:v>22</c:v>
                </c:pt>
                <c:pt idx="6">
                  <c:v>13</c:v>
                </c:pt>
                <c:pt idx="7">
                  <c:v>4</c:v>
                </c:pt>
                <c:pt idx="8">
                  <c:v>18.222222222222221</c:v>
                </c:pt>
                <c:pt idx="9">
                  <c:v>16.666666666666668</c:v>
                </c:pt>
                <c:pt idx="10">
                  <c:v>4</c:v>
                </c:pt>
                <c:pt idx="11">
                  <c:v>2</c:v>
                </c:pt>
                <c:pt idx="12">
                  <c:v>11.076923076923077</c:v>
                </c:pt>
                <c:pt idx="13">
                  <c:v>2</c:v>
                </c:pt>
                <c:pt idx="14">
                  <c:v>11.666666666666668</c:v>
                </c:pt>
                <c:pt idx="1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15552"/>
        <c:axId val="33367168"/>
      </c:barChart>
      <c:catAx>
        <c:axId val="33815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/>
                  <a:t> Seedsize  and Drum</a:t>
                </a:r>
              </a:p>
            </c:rich>
          </c:tx>
          <c:layout>
            <c:manualLayout>
              <c:xMode val="edge"/>
              <c:yMode val="edge"/>
              <c:x val="0.42377682786667914"/>
              <c:y val="0.80825063591676249"/>
            </c:manualLayout>
          </c:layout>
          <c:overlay val="0"/>
        </c:title>
        <c:majorTickMark val="out"/>
        <c:minorTickMark val="none"/>
        <c:tickLblPos val="nextTo"/>
        <c:crossAx val="33367168"/>
        <c:crosses val="autoZero"/>
        <c:auto val="1"/>
        <c:lblAlgn val="ctr"/>
        <c:lblOffset val="100"/>
        <c:noMultiLvlLbl val="0"/>
      </c:catAx>
      <c:valAx>
        <c:axId val="333671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/>
                  <a:t>Percentage</a:t>
                </a:r>
              </a:p>
            </c:rich>
          </c:tx>
          <c:layout>
            <c:manualLayout>
              <c:xMode val="edge"/>
              <c:yMode val="edge"/>
              <c:x val="0"/>
              <c:y val="0.3179570890432790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3815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6277777777777805E-2"/>
          <c:y val="0.91264450722285673"/>
          <c:w val="0.89872222222222231"/>
          <c:h val="4.1556370339203778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 sz="11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4000"/>
            </a:pPr>
            <a:r>
              <a:rPr lang="en-US" sz="4000"/>
              <a:t>Average, Singles and Doubles for Cavity depth and Cavity angle </a:t>
            </a:r>
          </a:p>
        </c:rich>
      </c:tx>
      <c:layout>
        <c:manualLayout>
          <c:xMode val="edge"/>
          <c:yMode val="edge"/>
          <c:x val="0.12921097541185067"/>
          <c:y val="2.405409127646182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621920942617047E-2"/>
          <c:y val="0.22936663167216148"/>
          <c:w val="0.89224071823236861"/>
          <c:h val="0.552413080535283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Sheet6!$B$11</c:f>
              <c:strCache>
                <c:ptCount val="1"/>
                <c:pt idx="0">
                  <c:v>Average of blanks </c:v>
                </c:pt>
              </c:strCache>
            </c:strRef>
          </c:tx>
          <c:invertIfNegative val="0"/>
          <c:cat>
            <c:strRef>
              <c:f>Sheet6!$A$12:$A$15</c:f>
              <c:strCache>
                <c:ptCount val="4"/>
                <c:pt idx="0">
                  <c:v>D1  (0.235, 25) </c:v>
                </c:pt>
                <c:pt idx="1">
                  <c:v>G  (0.235, 25)</c:v>
                </c:pt>
                <c:pt idx="2">
                  <c:v>R  (0.26, 25)</c:v>
                </c:pt>
                <c:pt idx="3">
                  <c:v>X  (0.26, 20)</c:v>
                </c:pt>
              </c:strCache>
            </c:strRef>
          </c:cat>
          <c:val>
            <c:numRef>
              <c:f>Sheet6!$B$12:$B$15</c:f>
              <c:numCache>
                <c:formatCode>General</c:formatCode>
                <c:ptCount val="4"/>
                <c:pt idx="0">
                  <c:v>10</c:v>
                </c:pt>
                <c:pt idx="1">
                  <c:v>21.152542372881356</c:v>
                </c:pt>
                <c:pt idx="2">
                  <c:v>11.925925925925927</c:v>
                </c:pt>
                <c:pt idx="3">
                  <c:v>19.39622641509434</c:v>
                </c:pt>
              </c:numCache>
            </c:numRef>
          </c:val>
        </c:ser>
        <c:ser>
          <c:idx val="2"/>
          <c:order val="1"/>
          <c:tx>
            <c:strRef>
              <c:f>Sheet6!$C$11</c:f>
              <c:strCache>
                <c:ptCount val="1"/>
                <c:pt idx="0">
                  <c:v>Average of singles </c:v>
                </c:pt>
              </c:strCache>
            </c:strRef>
          </c:tx>
          <c:invertIfNegative val="0"/>
          <c:cat>
            <c:strRef>
              <c:f>Sheet6!$A$12:$A$15</c:f>
              <c:strCache>
                <c:ptCount val="4"/>
                <c:pt idx="0">
                  <c:v>D1  (0.235, 25) </c:v>
                </c:pt>
                <c:pt idx="1">
                  <c:v>G  (0.235, 25)</c:v>
                </c:pt>
                <c:pt idx="2">
                  <c:v>R  (0.26, 25)</c:v>
                </c:pt>
                <c:pt idx="3">
                  <c:v>X  (0.26, 20)</c:v>
                </c:pt>
              </c:strCache>
            </c:strRef>
          </c:cat>
          <c:val>
            <c:numRef>
              <c:f>Sheet6!$C$12:$C$15</c:f>
              <c:numCache>
                <c:formatCode>General</c:formatCode>
                <c:ptCount val="4"/>
                <c:pt idx="0">
                  <c:v>86</c:v>
                </c:pt>
                <c:pt idx="1">
                  <c:v>69.016949152542381</c:v>
                </c:pt>
                <c:pt idx="2">
                  <c:v>71.777777777777786</c:v>
                </c:pt>
                <c:pt idx="3">
                  <c:v>70.603773584905667</c:v>
                </c:pt>
              </c:numCache>
            </c:numRef>
          </c:val>
        </c:ser>
        <c:ser>
          <c:idx val="3"/>
          <c:order val="2"/>
          <c:tx>
            <c:strRef>
              <c:f>Sheet6!$D$11</c:f>
              <c:strCache>
                <c:ptCount val="1"/>
                <c:pt idx="0">
                  <c:v>Average of doubles </c:v>
                </c:pt>
              </c:strCache>
            </c:strRef>
          </c:tx>
          <c:invertIfNegative val="0"/>
          <c:cat>
            <c:strRef>
              <c:f>Sheet6!$A$12:$A$15</c:f>
              <c:strCache>
                <c:ptCount val="4"/>
                <c:pt idx="0">
                  <c:v>D1  (0.235, 25) </c:v>
                </c:pt>
                <c:pt idx="1">
                  <c:v>G  (0.235, 25)</c:v>
                </c:pt>
                <c:pt idx="2">
                  <c:v>R  (0.26, 25)</c:v>
                </c:pt>
                <c:pt idx="3">
                  <c:v>X  (0.26, 20)</c:v>
                </c:pt>
              </c:strCache>
            </c:strRef>
          </c:cat>
          <c:val>
            <c:numRef>
              <c:f>Sheet6!$D$12:$D$15</c:f>
              <c:numCache>
                <c:formatCode>General</c:formatCode>
                <c:ptCount val="4"/>
                <c:pt idx="0">
                  <c:v>4</c:v>
                </c:pt>
                <c:pt idx="1">
                  <c:v>9.6271186440677976</c:v>
                </c:pt>
                <c:pt idx="2">
                  <c:v>15.62962962962963</c:v>
                </c:pt>
                <c:pt idx="3">
                  <c:v>10.037735849056604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04800"/>
        <c:axId val="33415168"/>
      </c:barChart>
      <c:catAx>
        <c:axId val="33404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Drum(Cavitydepth-Cavityangle)</a:t>
                </a:r>
              </a:p>
            </c:rich>
          </c:tx>
          <c:layout>
            <c:manualLayout>
              <c:xMode val="edge"/>
              <c:yMode val="edge"/>
              <c:x val="0.34914477972132679"/>
              <c:y val="0.83990288713910766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3415168"/>
        <c:crosses val="autoZero"/>
        <c:auto val="1"/>
        <c:lblAlgn val="ctr"/>
        <c:lblOffset val="100"/>
        <c:noMultiLvlLbl val="0"/>
      </c:catAx>
      <c:valAx>
        <c:axId val="334151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Percentage   </a:t>
                </a:r>
              </a:p>
            </c:rich>
          </c:tx>
          <c:layout>
            <c:manualLayout>
              <c:xMode val="edge"/>
              <c:yMode val="edge"/>
              <c:x val="1.4007478109266391E-2"/>
              <c:y val="0.423012742993347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3404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738888888888889"/>
          <c:y val="0.91977059807025896"/>
          <c:w val="0.82094444444444459"/>
          <c:h val="5.2082831283100289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/>
            </a:pPr>
            <a:r>
              <a:rPr lang="en-US" sz="3600"/>
              <a:t>Performance  of Drums Over Time</a:t>
            </a:r>
          </a:p>
        </c:rich>
      </c:tx>
      <c:layout>
        <c:manualLayout>
          <c:xMode val="edge"/>
          <c:yMode val="edge"/>
          <c:x val="0.33341311173047855"/>
          <c:y val="5.768306620340225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907009561515226E-2"/>
          <c:y val="0.18138616406359828"/>
          <c:w val="0.91778403722114954"/>
          <c:h val="0.54997708970424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Sheet8!$D$21</c:f>
              <c:strCache>
                <c:ptCount val="1"/>
                <c:pt idx="0">
                  <c:v>Average of blanks </c:v>
                </c:pt>
              </c:strCache>
            </c:strRef>
          </c:tx>
          <c:invertIfNegative val="0"/>
          <c:cat>
            <c:multiLvlStrRef>
              <c:f>Sheet8!$B$22:$C$37</c:f>
              <c:multiLvlStrCache>
                <c:ptCount val="16"/>
                <c:lvl>
                  <c:pt idx="0">
                    <c:v>4-Jan</c:v>
                  </c:pt>
                  <c:pt idx="1">
                    <c:v>7-Jan</c:v>
                  </c:pt>
                  <c:pt idx="2">
                    <c:v>9-Jan</c:v>
                  </c:pt>
                  <c:pt idx="3">
                    <c:v>10-Jan</c:v>
                  </c:pt>
                  <c:pt idx="4">
                    <c:v>11-Jan</c:v>
                  </c:pt>
                  <c:pt idx="5">
                    <c:v>16-Jan</c:v>
                  </c:pt>
                  <c:pt idx="6">
                    <c:v>7-Jan</c:v>
                  </c:pt>
                  <c:pt idx="7">
                    <c:v>10-Jan</c:v>
                  </c:pt>
                  <c:pt idx="8">
                    <c:v>11-Jan</c:v>
                  </c:pt>
                  <c:pt idx="9">
                    <c:v>16-Jan</c:v>
                  </c:pt>
                  <c:pt idx="10">
                    <c:v>23-Jan</c:v>
                  </c:pt>
                  <c:pt idx="11">
                    <c:v>4-Jan</c:v>
                  </c:pt>
                  <c:pt idx="12">
                    <c:v>7-Jan</c:v>
                  </c:pt>
                  <c:pt idx="13">
                    <c:v>10-Jan</c:v>
                  </c:pt>
                  <c:pt idx="14">
                    <c:v>11-Jan</c:v>
                  </c:pt>
                  <c:pt idx="15">
                    <c:v>16-Jan</c:v>
                  </c:pt>
                </c:lvl>
                <c:lvl>
                  <c:pt idx="0">
                    <c:v>G  </c:v>
                  </c:pt>
                  <c:pt idx="1">
                    <c:v>G</c:v>
                  </c:pt>
                  <c:pt idx="2">
                    <c:v>G</c:v>
                  </c:pt>
                  <c:pt idx="3">
                    <c:v>G</c:v>
                  </c:pt>
                  <c:pt idx="4">
                    <c:v>G</c:v>
                  </c:pt>
                  <c:pt idx="5">
                    <c:v>G</c:v>
                  </c:pt>
                  <c:pt idx="6">
                    <c:v>R</c:v>
                  </c:pt>
                  <c:pt idx="7">
                    <c:v>R</c:v>
                  </c:pt>
                  <c:pt idx="8">
                    <c:v>R</c:v>
                  </c:pt>
                  <c:pt idx="9">
                    <c:v>R</c:v>
                  </c:pt>
                  <c:pt idx="10">
                    <c:v>R</c:v>
                  </c:pt>
                  <c:pt idx="11">
                    <c:v>X</c:v>
                  </c:pt>
                  <c:pt idx="12">
                    <c:v>X</c:v>
                  </c:pt>
                  <c:pt idx="13">
                    <c:v>X</c:v>
                  </c:pt>
                  <c:pt idx="14">
                    <c:v>X</c:v>
                  </c:pt>
                  <c:pt idx="15">
                    <c:v>X</c:v>
                  </c:pt>
                </c:lvl>
              </c:multiLvlStrCache>
            </c:multiLvlStrRef>
          </c:cat>
          <c:val>
            <c:numRef>
              <c:f>Sheet8!$D$22:$D$37</c:f>
              <c:numCache>
                <c:formatCode>General</c:formatCode>
                <c:ptCount val="16"/>
                <c:pt idx="0">
                  <c:v>29.5</c:v>
                </c:pt>
                <c:pt idx="1">
                  <c:v>6.6666666666666661</c:v>
                </c:pt>
                <c:pt idx="2">
                  <c:v>8.6666666666666679</c:v>
                </c:pt>
                <c:pt idx="3">
                  <c:v>21</c:v>
                </c:pt>
                <c:pt idx="4">
                  <c:v>7.333333333333333</c:v>
                </c:pt>
                <c:pt idx="5">
                  <c:v>10.666666666666666</c:v>
                </c:pt>
                <c:pt idx="6">
                  <c:v>4</c:v>
                </c:pt>
                <c:pt idx="7">
                  <c:v>21.333333333333332</c:v>
                </c:pt>
                <c:pt idx="8">
                  <c:v>7.333333333333333</c:v>
                </c:pt>
                <c:pt idx="9">
                  <c:v>7.666666666666667</c:v>
                </c:pt>
                <c:pt idx="10">
                  <c:v>17</c:v>
                </c:pt>
                <c:pt idx="11">
                  <c:v>21.3125</c:v>
                </c:pt>
                <c:pt idx="12">
                  <c:v>9</c:v>
                </c:pt>
                <c:pt idx="13">
                  <c:v>22.333333333333336</c:v>
                </c:pt>
                <c:pt idx="14">
                  <c:v>22.666666666666664</c:v>
                </c:pt>
                <c:pt idx="15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Sheet8!$E$21</c:f>
              <c:strCache>
                <c:ptCount val="1"/>
                <c:pt idx="0">
                  <c:v>Average of singles </c:v>
                </c:pt>
              </c:strCache>
            </c:strRef>
          </c:tx>
          <c:invertIfNegative val="0"/>
          <c:cat>
            <c:multiLvlStrRef>
              <c:f>Sheet8!$B$22:$C$37</c:f>
              <c:multiLvlStrCache>
                <c:ptCount val="16"/>
                <c:lvl>
                  <c:pt idx="0">
                    <c:v>4-Jan</c:v>
                  </c:pt>
                  <c:pt idx="1">
                    <c:v>7-Jan</c:v>
                  </c:pt>
                  <c:pt idx="2">
                    <c:v>9-Jan</c:v>
                  </c:pt>
                  <c:pt idx="3">
                    <c:v>10-Jan</c:v>
                  </c:pt>
                  <c:pt idx="4">
                    <c:v>11-Jan</c:v>
                  </c:pt>
                  <c:pt idx="5">
                    <c:v>16-Jan</c:v>
                  </c:pt>
                  <c:pt idx="6">
                    <c:v>7-Jan</c:v>
                  </c:pt>
                  <c:pt idx="7">
                    <c:v>10-Jan</c:v>
                  </c:pt>
                  <c:pt idx="8">
                    <c:v>11-Jan</c:v>
                  </c:pt>
                  <c:pt idx="9">
                    <c:v>16-Jan</c:v>
                  </c:pt>
                  <c:pt idx="10">
                    <c:v>23-Jan</c:v>
                  </c:pt>
                  <c:pt idx="11">
                    <c:v>4-Jan</c:v>
                  </c:pt>
                  <c:pt idx="12">
                    <c:v>7-Jan</c:v>
                  </c:pt>
                  <c:pt idx="13">
                    <c:v>10-Jan</c:v>
                  </c:pt>
                  <c:pt idx="14">
                    <c:v>11-Jan</c:v>
                  </c:pt>
                  <c:pt idx="15">
                    <c:v>16-Jan</c:v>
                  </c:pt>
                </c:lvl>
                <c:lvl>
                  <c:pt idx="0">
                    <c:v>G  </c:v>
                  </c:pt>
                  <c:pt idx="1">
                    <c:v>G</c:v>
                  </c:pt>
                  <c:pt idx="2">
                    <c:v>G</c:v>
                  </c:pt>
                  <c:pt idx="3">
                    <c:v>G</c:v>
                  </c:pt>
                  <c:pt idx="4">
                    <c:v>G</c:v>
                  </c:pt>
                  <c:pt idx="5">
                    <c:v>G</c:v>
                  </c:pt>
                  <c:pt idx="6">
                    <c:v>R</c:v>
                  </c:pt>
                  <c:pt idx="7">
                    <c:v>R</c:v>
                  </c:pt>
                  <c:pt idx="8">
                    <c:v>R</c:v>
                  </c:pt>
                  <c:pt idx="9">
                    <c:v>R</c:v>
                  </c:pt>
                  <c:pt idx="10">
                    <c:v>R</c:v>
                  </c:pt>
                  <c:pt idx="11">
                    <c:v>X</c:v>
                  </c:pt>
                  <c:pt idx="12">
                    <c:v>X</c:v>
                  </c:pt>
                  <c:pt idx="13">
                    <c:v>X</c:v>
                  </c:pt>
                  <c:pt idx="14">
                    <c:v>X</c:v>
                  </c:pt>
                  <c:pt idx="15">
                    <c:v>X</c:v>
                  </c:pt>
                </c:lvl>
              </c:multiLvlStrCache>
            </c:multiLvlStrRef>
          </c:cat>
          <c:val>
            <c:numRef>
              <c:f>Sheet8!$E$22:$E$37</c:f>
              <c:numCache>
                <c:formatCode>General</c:formatCode>
                <c:ptCount val="16"/>
                <c:pt idx="0">
                  <c:v>63</c:v>
                </c:pt>
                <c:pt idx="1">
                  <c:v>68.666666666666657</c:v>
                </c:pt>
                <c:pt idx="2">
                  <c:v>77</c:v>
                </c:pt>
                <c:pt idx="3">
                  <c:v>69.666666666666671</c:v>
                </c:pt>
                <c:pt idx="4">
                  <c:v>82.666666666666671</c:v>
                </c:pt>
                <c:pt idx="5">
                  <c:v>86</c:v>
                </c:pt>
                <c:pt idx="6">
                  <c:v>54.666666666666671</c:v>
                </c:pt>
                <c:pt idx="7">
                  <c:v>68.666666666666657</c:v>
                </c:pt>
                <c:pt idx="8">
                  <c:v>78</c:v>
                </c:pt>
                <c:pt idx="9">
                  <c:v>84</c:v>
                </c:pt>
                <c:pt idx="10">
                  <c:v>76.666666666666671</c:v>
                </c:pt>
                <c:pt idx="11">
                  <c:v>68</c:v>
                </c:pt>
                <c:pt idx="12">
                  <c:v>71</c:v>
                </c:pt>
                <c:pt idx="13">
                  <c:v>72.333333333333329</c:v>
                </c:pt>
                <c:pt idx="14">
                  <c:v>74</c:v>
                </c:pt>
                <c:pt idx="15">
                  <c:v>80.666666666666657</c:v>
                </c:pt>
              </c:numCache>
            </c:numRef>
          </c:val>
        </c:ser>
        <c:ser>
          <c:idx val="2"/>
          <c:order val="2"/>
          <c:tx>
            <c:strRef>
              <c:f>Sheet8!$F$21</c:f>
              <c:strCache>
                <c:ptCount val="1"/>
                <c:pt idx="0">
                  <c:v>Average of doubles </c:v>
                </c:pt>
              </c:strCache>
            </c:strRef>
          </c:tx>
          <c:invertIfNegative val="0"/>
          <c:cat>
            <c:multiLvlStrRef>
              <c:f>Sheet8!$B$22:$C$37</c:f>
              <c:multiLvlStrCache>
                <c:ptCount val="16"/>
                <c:lvl>
                  <c:pt idx="0">
                    <c:v>4-Jan</c:v>
                  </c:pt>
                  <c:pt idx="1">
                    <c:v>7-Jan</c:v>
                  </c:pt>
                  <c:pt idx="2">
                    <c:v>9-Jan</c:v>
                  </c:pt>
                  <c:pt idx="3">
                    <c:v>10-Jan</c:v>
                  </c:pt>
                  <c:pt idx="4">
                    <c:v>11-Jan</c:v>
                  </c:pt>
                  <c:pt idx="5">
                    <c:v>16-Jan</c:v>
                  </c:pt>
                  <c:pt idx="6">
                    <c:v>7-Jan</c:v>
                  </c:pt>
                  <c:pt idx="7">
                    <c:v>10-Jan</c:v>
                  </c:pt>
                  <c:pt idx="8">
                    <c:v>11-Jan</c:v>
                  </c:pt>
                  <c:pt idx="9">
                    <c:v>16-Jan</c:v>
                  </c:pt>
                  <c:pt idx="10">
                    <c:v>23-Jan</c:v>
                  </c:pt>
                  <c:pt idx="11">
                    <c:v>4-Jan</c:v>
                  </c:pt>
                  <c:pt idx="12">
                    <c:v>7-Jan</c:v>
                  </c:pt>
                  <c:pt idx="13">
                    <c:v>10-Jan</c:v>
                  </c:pt>
                  <c:pt idx="14">
                    <c:v>11-Jan</c:v>
                  </c:pt>
                  <c:pt idx="15">
                    <c:v>16-Jan</c:v>
                  </c:pt>
                </c:lvl>
                <c:lvl>
                  <c:pt idx="0">
                    <c:v>G  </c:v>
                  </c:pt>
                  <c:pt idx="1">
                    <c:v>G</c:v>
                  </c:pt>
                  <c:pt idx="2">
                    <c:v>G</c:v>
                  </c:pt>
                  <c:pt idx="3">
                    <c:v>G</c:v>
                  </c:pt>
                  <c:pt idx="4">
                    <c:v>G</c:v>
                  </c:pt>
                  <c:pt idx="5">
                    <c:v>G</c:v>
                  </c:pt>
                  <c:pt idx="6">
                    <c:v>R</c:v>
                  </c:pt>
                  <c:pt idx="7">
                    <c:v>R</c:v>
                  </c:pt>
                  <c:pt idx="8">
                    <c:v>R</c:v>
                  </c:pt>
                  <c:pt idx="9">
                    <c:v>R</c:v>
                  </c:pt>
                  <c:pt idx="10">
                    <c:v>R</c:v>
                  </c:pt>
                  <c:pt idx="11">
                    <c:v>X</c:v>
                  </c:pt>
                  <c:pt idx="12">
                    <c:v>X</c:v>
                  </c:pt>
                  <c:pt idx="13">
                    <c:v>X</c:v>
                  </c:pt>
                  <c:pt idx="14">
                    <c:v>X</c:v>
                  </c:pt>
                  <c:pt idx="15">
                    <c:v>X</c:v>
                  </c:pt>
                </c:lvl>
              </c:multiLvlStrCache>
            </c:multiLvlStrRef>
          </c:cat>
          <c:val>
            <c:numRef>
              <c:f>Sheet8!$F$22:$F$37</c:f>
              <c:numCache>
                <c:formatCode>General</c:formatCode>
                <c:ptCount val="16"/>
                <c:pt idx="0">
                  <c:v>7.5</c:v>
                </c:pt>
                <c:pt idx="1">
                  <c:v>24.666666666666668</c:v>
                </c:pt>
                <c:pt idx="2">
                  <c:v>13</c:v>
                </c:pt>
                <c:pt idx="3">
                  <c:v>9.3333333333333339</c:v>
                </c:pt>
                <c:pt idx="4">
                  <c:v>10</c:v>
                </c:pt>
                <c:pt idx="5">
                  <c:v>2.6666666666666665</c:v>
                </c:pt>
                <c:pt idx="6">
                  <c:v>39.666666666666671</c:v>
                </c:pt>
                <c:pt idx="7">
                  <c:v>9.3333333333333339</c:v>
                </c:pt>
                <c:pt idx="8">
                  <c:v>14</c:v>
                </c:pt>
                <c:pt idx="9">
                  <c:v>8.3333333333333339</c:v>
                </c:pt>
                <c:pt idx="10">
                  <c:v>6</c:v>
                </c:pt>
                <c:pt idx="11">
                  <c:v>10.625</c:v>
                </c:pt>
                <c:pt idx="12">
                  <c:v>21</c:v>
                </c:pt>
                <c:pt idx="13">
                  <c:v>5</c:v>
                </c:pt>
                <c:pt idx="14">
                  <c:v>3.333333333333333</c:v>
                </c:pt>
                <c:pt idx="15">
                  <c:v>4.3333333333333339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483968"/>
        <c:axId val="54490240"/>
      </c:barChart>
      <c:catAx>
        <c:axId val="54483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Dates and Drums</a:t>
                </a:r>
              </a:p>
            </c:rich>
          </c:tx>
          <c:layout>
            <c:manualLayout>
              <c:xMode val="edge"/>
              <c:yMode val="edge"/>
              <c:x val="0.48352962437072416"/>
              <c:y val="0.84706950628385935"/>
            </c:manualLayout>
          </c:layout>
          <c:overlay val="0"/>
        </c:title>
        <c:majorTickMark val="out"/>
        <c:minorTickMark val="none"/>
        <c:tickLblPos val="nextTo"/>
        <c:crossAx val="54490240"/>
        <c:crosses val="autoZero"/>
        <c:auto val="1"/>
        <c:lblAlgn val="ctr"/>
        <c:lblOffset val="100"/>
        <c:noMultiLvlLbl val="0"/>
      </c:catAx>
      <c:valAx>
        <c:axId val="544902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Percentage</a:t>
                </a:r>
              </a:p>
            </c:rich>
          </c:tx>
          <c:layout>
            <c:manualLayout>
              <c:xMode val="edge"/>
              <c:yMode val="edge"/>
              <c:x val="1.5643007574397971E-2"/>
              <c:y val="0.337120884602104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4483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539675573340218"/>
          <c:y val="0.91308812025237795"/>
          <c:w val="0.8330094987220481"/>
          <c:h val="5.9782932538838041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 sz="11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0.02235</cdr:x>
      <cdr:y>0.66059</cdr:y>
    </cdr:from>
    <cdr:to>
      <cdr:x>0.08194</cdr:x>
      <cdr:y>0.67405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0" y="2243139"/>
          <a:ext cx="304800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0.01862</cdr:x>
      <cdr:y>0.72791</cdr:y>
    </cdr:from>
    <cdr:to>
      <cdr:x>0.0987</cdr:x>
      <cdr:y>0.77279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5250" y="2471739"/>
          <a:ext cx="409575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3B6D2-4D58-40CF-B251-624B2D258EC0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55080-E090-42CE-AB8A-D8FB8EEC6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1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1pPr>
    <a:lvl2pPr marL="2403546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2pPr>
    <a:lvl3pPr marL="4807092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3pPr>
    <a:lvl4pPr marL="7210638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4pPr>
    <a:lvl5pPr marL="9614184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5pPr>
    <a:lvl6pPr marL="12017731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6pPr>
    <a:lvl7pPr marL="14421277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7pPr>
    <a:lvl8pPr marL="16824823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8pPr>
    <a:lvl9pPr marL="19228369" algn="l" defTabSz="4807092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14500" y="685800"/>
            <a:ext cx="3429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152453" indent="-58636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234544" indent="-46909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328361" indent="-46909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422178" indent="-46909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515996" indent="-46909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609813" indent="-46909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703631" indent="-46909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797448" indent="-46909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86EC15-B658-4B7F-BCE9-BE555D392EED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0390" y="12924581"/>
            <a:ext cx="35364420" cy="89181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780" y="23576280"/>
            <a:ext cx="29123640" cy="10632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0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0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210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614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017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42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824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22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163770" y="1666141"/>
            <a:ext cx="9361170" cy="354992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260" y="1666141"/>
            <a:ext cx="27390090" cy="354992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524" y="26735197"/>
            <a:ext cx="35364420" cy="8263255"/>
          </a:xfrm>
        </p:spPr>
        <p:txBody>
          <a:bodyPr anchor="t"/>
          <a:lstStyle>
            <a:lvl1pPr algn="l">
              <a:defRPr sz="21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6524" y="17634066"/>
            <a:ext cx="35364420" cy="9101134"/>
          </a:xfrm>
        </p:spPr>
        <p:txBody>
          <a:bodyPr anchor="b"/>
          <a:lstStyle>
            <a:lvl1pPr marL="0" indent="0">
              <a:buNone/>
              <a:defRPr sz="10500">
                <a:solidFill>
                  <a:schemeClr val="tx1">
                    <a:tint val="75000"/>
                  </a:schemeClr>
                </a:solidFill>
              </a:defRPr>
            </a:lvl1pPr>
            <a:lvl2pPr marL="2403546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2pPr>
            <a:lvl3pPr marL="4807092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3pPr>
            <a:lvl4pPr marL="7210638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4pPr>
            <a:lvl5pPr marL="9614184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5pPr>
            <a:lvl6pPr marL="12017731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6pPr>
            <a:lvl7pPr marL="14421277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7pPr>
            <a:lvl8pPr marL="16824823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8pPr>
            <a:lvl9pPr marL="1922836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260" y="9707887"/>
            <a:ext cx="18375630" cy="27457509"/>
          </a:xfrm>
        </p:spPr>
        <p:txBody>
          <a:bodyPr/>
          <a:lstStyle>
            <a:lvl1pPr>
              <a:defRPr sz="14700"/>
            </a:lvl1pPr>
            <a:lvl2pPr>
              <a:defRPr sz="12600"/>
            </a:lvl2pPr>
            <a:lvl3pPr>
              <a:defRPr sz="105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49310" y="9707887"/>
            <a:ext cx="18375630" cy="27457509"/>
          </a:xfrm>
        </p:spPr>
        <p:txBody>
          <a:bodyPr/>
          <a:lstStyle>
            <a:lvl1pPr>
              <a:defRPr sz="14700"/>
            </a:lvl1pPr>
            <a:lvl2pPr>
              <a:defRPr sz="12600"/>
            </a:lvl2pPr>
            <a:lvl3pPr>
              <a:defRPr sz="105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260" y="9313023"/>
            <a:ext cx="18382856" cy="3881223"/>
          </a:xfrm>
        </p:spPr>
        <p:txBody>
          <a:bodyPr anchor="b"/>
          <a:lstStyle>
            <a:lvl1pPr marL="0" indent="0">
              <a:buNone/>
              <a:defRPr sz="12600" b="1"/>
            </a:lvl1pPr>
            <a:lvl2pPr marL="2403546" indent="0">
              <a:buNone/>
              <a:defRPr sz="10500" b="1"/>
            </a:lvl2pPr>
            <a:lvl3pPr marL="4807092" indent="0">
              <a:buNone/>
              <a:defRPr sz="9500" b="1"/>
            </a:lvl3pPr>
            <a:lvl4pPr marL="7210638" indent="0">
              <a:buNone/>
              <a:defRPr sz="8400" b="1"/>
            </a:lvl4pPr>
            <a:lvl5pPr marL="9614184" indent="0">
              <a:buNone/>
              <a:defRPr sz="8400" b="1"/>
            </a:lvl5pPr>
            <a:lvl6pPr marL="12017731" indent="0">
              <a:buNone/>
              <a:defRPr sz="8400" b="1"/>
            </a:lvl6pPr>
            <a:lvl7pPr marL="14421277" indent="0">
              <a:buNone/>
              <a:defRPr sz="8400" b="1"/>
            </a:lvl7pPr>
            <a:lvl8pPr marL="16824823" indent="0">
              <a:buNone/>
              <a:defRPr sz="8400" b="1"/>
            </a:lvl8pPr>
            <a:lvl9pPr marL="19228369" indent="0">
              <a:buNone/>
              <a:defRPr sz="8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0260" y="13194246"/>
            <a:ext cx="18382856" cy="23971147"/>
          </a:xfrm>
        </p:spPr>
        <p:txBody>
          <a:bodyPr/>
          <a:lstStyle>
            <a:lvl1pPr>
              <a:defRPr sz="12600"/>
            </a:lvl1pPr>
            <a:lvl2pPr>
              <a:defRPr sz="105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134868" y="9313023"/>
            <a:ext cx="18390076" cy="3881223"/>
          </a:xfrm>
        </p:spPr>
        <p:txBody>
          <a:bodyPr anchor="b"/>
          <a:lstStyle>
            <a:lvl1pPr marL="0" indent="0">
              <a:buNone/>
              <a:defRPr sz="12600" b="1"/>
            </a:lvl1pPr>
            <a:lvl2pPr marL="2403546" indent="0">
              <a:buNone/>
              <a:defRPr sz="10500" b="1"/>
            </a:lvl2pPr>
            <a:lvl3pPr marL="4807092" indent="0">
              <a:buNone/>
              <a:defRPr sz="9500" b="1"/>
            </a:lvl3pPr>
            <a:lvl4pPr marL="7210638" indent="0">
              <a:buNone/>
              <a:defRPr sz="8400" b="1"/>
            </a:lvl4pPr>
            <a:lvl5pPr marL="9614184" indent="0">
              <a:buNone/>
              <a:defRPr sz="8400" b="1"/>
            </a:lvl5pPr>
            <a:lvl6pPr marL="12017731" indent="0">
              <a:buNone/>
              <a:defRPr sz="8400" b="1"/>
            </a:lvl6pPr>
            <a:lvl7pPr marL="14421277" indent="0">
              <a:buNone/>
              <a:defRPr sz="8400" b="1"/>
            </a:lvl7pPr>
            <a:lvl8pPr marL="16824823" indent="0">
              <a:buNone/>
              <a:defRPr sz="8400" b="1"/>
            </a:lvl8pPr>
            <a:lvl9pPr marL="19228369" indent="0">
              <a:buNone/>
              <a:defRPr sz="8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134868" y="13194246"/>
            <a:ext cx="18390076" cy="23971147"/>
          </a:xfrm>
        </p:spPr>
        <p:txBody>
          <a:bodyPr/>
          <a:lstStyle>
            <a:lvl1pPr>
              <a:defRPr sz="12600"/>
            </a:lvl1pPr>
            <a:lvl2pPr>
              <a:defRPr sz="105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265" y="1656503"/>
            <a:ext cx="13687824" cy="7049770"/>
          </a:xfrm>
        </p:spPr>
        <p:txBody>
          <a:bodyPr anchor="b"/>
          <a:lstStyle>
            <a:lvl1pPr algn="l">
              <a:defRPr sz="10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66477" y="1656510"/>
            <a:ext cx="23258463" cy="35508886"/>
          </a:xfrm>
        </p:spPr>
        <p:txBody>
          <a:bodyPr/>
          <a:lstStyle>
            <a:lvl1pPr>
              <a:defRPr sz="16800"/>
            </a:lvl1pPr>
            <a:lvl2pPr>
              <a:defRPr sz="14700"/>
            </a:lvl2pPr>
            <a:lvl3pPr>
              <a:defRPr sz="12600"/>
            </a:lvl3pPr>
            <a:lvl4pPr>
              <a:defRPr sz="10500"/>
            </a:lvl4pPr>
            <a:lvl5pPr>
              <a:defRPr sz="10500"/>
            </a:lvl5pPr>
            <a:lvl6pPr>
              <a:defRPr sz="10500"/>
            </a:lvl6pPr>
            <a:lvl7pPr>
              <a:defRPr sz="10500"/>
            </a:lvl7pPr>
            <a:lvl8pPr>
              <a:defRPr sz="10500"/>
            </a:lvl8pPr>
            <a:lvl9pPr>
              <a:defRPr sz="10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0265" y="8706277"/>
            <a:ext cx="13687824" cy="28459116"/>
          </a:xfrm>
        </p:spPr>
        <p:txBody>
          <a:bodyPr/>
          <a:lstStyle>
            <a:lvl1pPr marL="0" indent="0">
              <a:buNone/>
              <a:defRPr sz="7400"/>
            </a:lvl1pPr>
            <a:lvl2pPr marL="2403546" indent="0">
              <a:buNone/>
              <a:defRPr sz="6300"/>
            </a:lvl2pPr>
            <a:lvl3pPr marL="4807092" indent="0">
              <a:buNone/>
              <a:defRPr sz="5300"/>
            </a:lvl3pPr>
            <a:lvl4pPr marL="7210638" indent="0">
              <a:buNone/>
              <a:defRPr sz="4700"/>
            </a:lvl4pPr>
            <a:lvl5pPr marL="9614184" indent="0">
              <a:buNone/>
              <a:defRPr sz="4700"/>
            </a:lvl5pPr>
            <a:lvl6pPr marL="12017731" indent="0">
              <a:buNone/>
              <a:defRPr sz="4700"/>
            </a:lvl6pPr>
            <a:lvl7pPr marL="14421277" indent="0">
              <a:buNone/>
              <a:defRPr sz="4700"/>
            </a:lvl7pPr>
            <a:lvl8pPr marL="16824823" indent="0">
              <a:buNone/>
              <a:defRPr sz="4700"/>
            </a:lvl8pPr>
            <a:lvl9pPr marL="19228369" indent="0">
              <a:buNone/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911" y="29123644"/>
            <a:ext cx="24963120" cy="3438211"/>
          </a:xfrm>
        </p:spPr>
        <p:txBody>
          <a:bodyPr anchor="b"/>
          <a:lstStyle>
            <a:lvl1pPr algn="l">
              <a:defRPr sz="10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154911" y="3717502"/>
            <a:ext cx="24963120" cy="24963120"/>
          </a:xfrm>
        </p:spPr>
        <p:txBody>
          <a:bodyPr/>
          <a:lstStyle>
            <a:lvl1pPr marL="0" indent="0">
              <a:buNone/>
              <a:defRPr sz="16800"/>
            </a:lvl1pPr>
            <a:lvl2pPr marL="2403546" indent="0">
              <a:buNone/>
              <a:defRPr sz="14700"/>
            </a:lvl2pPr>
            <a:lvl3pPr marL="4807092" indent="0">
              <a:buNone/>
              <a:defRPr sz="12600"/>
            </a:lvl3pPr>
            <a:lvl4pPr marL="7210638" indent="0">
              <a:buNone/>
              <a:defRPr sz="10500"/>
            </a:lvl4pPr>
            <a:lvl5pPr marL="9614184" indent="0">
              <a:buNone/>
              <a:defRPr sz="10500"/>
            </a:lvl5pPr>
            <a:lvl6pPr marL="12017731" indent="0">
              <a:buNone/>
              <a:defRPr sz="10500"/>
            </a:lvl6pPr>
            <a:lvl7pPr marL="14421277" indent="0">
              <a:buNone/>
              <a:defRPr sz="10500"/>
            </a:lvl7pPr>
            <a:lvl8pPr marL="16824823" indent="0">
              <a:buNone/>
              <a:defRPr sz="10500"/>
            </a:lvl8pPr>
            <a:lvl9pPr marL="19228369" indent="0">
              <a:buNone/>
              <a:defRPr sz="10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4911" y="32561855"/>
            <a:ext cx="24963120" cy="4882829"/>
          </a:xfrm>
        </p:spPr>
        <p:txBody>
          <a:bodyPr/>
          <a:lstStyle>
            <a:lvl1pPr marL="0" indent="0">
              <a:buNone/>
              <a:defRPr sz="7400"/>
            </a:lvl1pPr>
            <a:lvl2pPr marL="2403546" indent="0">
              <a:buNone/>
              <a:defRPr sz="6300"/>
            </a:lvl2pPr>
            <a:lvl3pPr marL="4807092" indent="0">
              <a:buNone/>
              <a:defRPr sz="5300"/>
            </a:lvl3pPr>
            <a:lvl4pPr marL="7210638" indent="0">
              <a:buNone/>
              <a:defRPr sz="4700"/>
            </a:lvl4pPr>
            <a:lvl5pPr marL="9614184" indent="0">
              <a:buNone/>
              <a:defRPr sz="4700"/>
            </a:lvl5pPr>
            <a:lvl6pPr marL="12017731" indent="0">
              <a:buNone/>
              <a:defRPr sz="4700"/>
            </a:lvl6pPr>
            <a:lvl7pPr marL="14421277" indent="0">
              <a:buNone/>
              <a:defRPr sz="4700"/>
            </a:lvl7pPr>
            <a:lvl8pPr marL="16824823" indent="0">
              <a:buNone/>
              <a:defRPr sz="4700"/>
            </a:lvl8pPr>
            <a:lvl9pPr marL="19228369" indent="0">
              <a:buNone/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260" y="1666137"/>
            <a:ext cx="37444680" cy="6934200"/>
          </a:xfrm>
          <a:prstGeom prst="rect">
            <a:avLst/>
          </a:prstGeom>
        </p:spPr>
        <p:txBody>
          <a:bodyPr vert="horz" lIns="480709" tIns="240355" rIns="480709" bIns="24035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260" y="9707887"/>
            <a:ext cx="37444680" cy="27457509"/>
          </a:xfrm>
          <a:prstGeom prst="rect">
            <a:avLst/>
          </a:prstGeom>
        </p:spPr>
        <p:txBody>
          <a:bodyPr vert="horz" lIns="480709" tIns="240355" rIns="480709" bIns="2403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260" y="38561860"/>
            <a:ext cx="9707880" cy="2215092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l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15110" y="38561860"/>
            <a:ext cx="13174980" cy="2215092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ctr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817060" y="38561860"/>
            <a:ext cx="9707880" cy="2215092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r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807092" rtl="0" eaLnBrk="1" latinLnBrk="0" hangingPunct="1">
        <a:spcBef>
          <a:spcPct val="0"/>
        </a:spcBef>
        <a:buNone/>
        <a:defRPr sz="2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2660" indent="-1802660" algn="l" defTabSz="4807092" rtl="0" eaLnBrk="1" latinLnBrk="0" hangingPunct="1">
        <a:spcBef>
          <a:spcPct val="20000"/>
        </a:spcBef>
        <a:buFont typeface="Arial" pitchFamily="34" charset="0"/>
        <a:buChar char="•"/>
        <a:defRPr sz="16800" kern="1200">
          <a:solidFill>
            <a:schemeClr val="tx1"/>
          </a:solidFill>
          <a:latin typeface="+mn-lt"/>
          <a:ea typeface="+mn-ea"/>
          <a:cs typeface="+mn-cs"/>
        </a:defRPr>
      </a:lvl1pPr>
      <a:lvl2pPr marL="3905762" indent="-1502216" algn="l" defTabSz="4807092" rtl="0" eaLnBrk="1" latinLnBrk="0" hangingPunct="1">
        <a:spcBef>
          <a:spcPct val="20000"/>
        </a:spcBef>
        <a:buFont typeface="Arial" pitchFamily="34" charset="0"/>
        <a:buChar char="–"/>
        <a:defRPr sz="14700" kern="1200">
          <a:solidFill>
            <a:schemeClr val="tx1"/>
          </a:solidFill>
          <a:latin typeface="+mn-lt"/>
          <a:ea typeface="+mn-ea"/>
          <a:cs typeface="+mn-cs"/>
        </a:defRPr>
      </a:lvl2pPr>
      <a:lvl3pPr marL="6008865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2600" kern="1200">
          <a:solidFill>
            <a:schemeClr val="tx1"/>
          </a:solidFill>
          <a:latin typeface="+mn-lt"/>
          <a:ea typeface="+mn-ea"/>
          <a:cs typeface="+mn-cs"/>
        </a:defRPr>
      </a:lvl3pPr>
      <a:lvl4pPr marL="8412411" indent="-1201773" algn="l" defTabSz="4807092" rtl="0" eaLnBrk="1" latinLnBrk="0" hangingPunct="1">
        <a:spcBef>
          <a:spcPct val="20000"/>
        </a:spcBef>
        <a:buFont typeface="Arial" pitchFamily="34" charset="0"/>
        <a:buChar char="–"/>
        <a:defRPr sz="105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5958" indent="-1201773" algn="l" defTabSz="4807092" rtl="0" eaLnBrk="1" latinLnBrk="0" hangingPunct="1">
        <a:spcBef>
          <a:spcPct val="20000"/>
        </a:spcBef>
        <a:buFont typeface="Arial" pitchFamily="34" charset="0"/>
        <a:buChar char="»"/>
        <a:defRPr sz="10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19504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6pPr>
      <a:lvl7pPr marL="15623050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7pPr>
      <a:lvl8pPr marL="18026596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8pPr>
      <a:lvl9pPr marL="20430142" indent="-1201773" algn="l" defTabSz="4807092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1pPr>
      <a:lvl2pPr marL="2403546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7092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7210638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614184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17731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421277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824823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9228369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13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chart" Target="../charts/chart3.xm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.xml"/><Relationship Id="rId11" Type="http://schemas.openxmlformats.org/officeDocument/2006/relationships/image" Target="../media/image5.jpeg"/><Relationship Id="rId5" Type="http://schemas.openxmlformats.org/officeDocument/2006/relationships/chart" Target="../charts/chart1.xml"/><Relationship Id="rId10" Type="http://schemas.openxmlformats.org/officeDocument/2006/relationships/image" Target="../media/image4.jpeg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1" b="-5236"/>
          <a:stretch/>
        </p:blipFill>
        <p:spPr bwMode="auto">
          <a:xfrm>
            <a:off x="21635" y="14478000"/>
            <a:ext cx="13084765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Text Box 18"/>
          <p:cNvSpPr txBox="1">
            <a:spLocks noChangeArrowheads="1"/>
          </p:cNvSpPr>
          <p:nvPr/>
        </p:nvSpPr>
        <p:spPr bwMode="auto">
          <a:xfrm rot="-5400000">
            <a:off x="20120505" y="20071079"/>
            <a:ext cx="1303230" cy="416966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wrap="square" lIns="96673" tIns="48334" rIns="96673" bIns="48334">
            <a:spAutoFit/>
          </a:bodyPr>
          <a:lstStyle>
            <a:lvl1pPr defTabSz="4702175" eaLnBrk="0" hangingPunct="0">
              <a:defRPr sz="9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2175" eaLnBrk="0" hangingPunct="0">
              <a:defRPr sz="9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2175" eaLnBrk="0" hangingPunct="0">
              <a:defRPr sz="9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2175" eaLnBrk="0" hangingPunct="0">
              <a:defRPr sz="9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2175" eaLnBrk="0" hangingPunct="0">
              <a:defRPr sz="9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I N G U L A T I N G     M A I Z E     H A N D P L A N T E R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444425"/>
            <a:ext cx="36175798" cy="28060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6673" tIns="48334" rIns="96673" bIns="48334" rtlCol="0">
            <a:spAutoFit/>
          </a:bodyPr>
          <a:lstStyle/>
          <a:p>
            <a:pPr algn="ctr"/>
            <a:r>
              <a:rPr lang="en-US" sz="8800" b="1" dirty="0"/>
              <a:t>DEVELOPMENT AND EVALUATION OF A SINGULATING MAIZE HAND PLANTER FOR USE IN DEVELOPING COUNTRIES</a:t>
            </a:r>
            <a:endParaRPr lang="en-US" sz="8800" dirty="0"/>
          </a:p>
        </p:txBody>
      </p:sp>
      <p:sp>
        <p:nvSpPr>
          <p:cNvPr id="15" name="TextBox 14"/>
          <p:cNvSpPr txBox="1"/>
          <p:nvPr/>
        </p:nvSpPr>
        <p:spPr>
          <a:xfrm>
            <a:off x="5828772" y="3477597"/>
            <a:ext cx="35166828" cy="2313603"/>
          </a:xfrm>
          <a:prstGeom prst="rect">
            <a:avLst/>
          </a:prstGeom>
          <a:noFill/>
        </p:spPr>
        <p:txBody>
          <a:bodyPr wrap="square" lIns="96673" tIns="48334" rIns="96673" bIns="48334" rtlCol="0">
            <a:spAutoFit/>
          </a:bodyPr>
          <a:lstStyle/>
          <a:p>
            <a:pPr algn="ctr"/>
            <a:r>
              <a:rPr lang="en-US" sz="4800" b="1" dirty="0">
                <a:ea typeface="Verdana" pitchFamily="34" charset="0"/>
                <a:cs typeface="Times New Roman" pitchFamily="18" charset="0"/>
              </a:rPr>
              <a:t>S. </a:t>
            </a:r>
            <a:r>
              <a:rPr lang="en-US" sz="4800" b="1" dirty="0" smtClean="0">
                <a:ea typeface="Verdana" pitchFamily="34" charset="0"/>
                <a:cs typeface="Times New Roman" pitchFamily="18" charset="0"/>
              </a:rPr>
              <a:t>Dhital</a:t>
            </a:r>
            <a:r>
              <a:rPr lang="en-US" sz="4800" b="1" baseline="30000" dirty="0" smtClean="0">
                <a:ea typeface="Verdana" pitchFamily="34" charset="0"/>
                <a:cs typeface="Times New Roman" pitchFamily="18" charset="0"/>
              </a:rPr>
              <a:t>1</a:t>
            </a:r>
            <a:r>
              <a:rPr lang="en-US" sz="4800" b="1" dirty="0" smtClean="0">
                <a:ea typeface="Verdana" pitchFamily="34" charset="0"/>
                <a:cs typeface="Times New Roman" pitchFamily="18" charset="0"/>
              </a:rPr>
              <a:t>, P. Omara</a:t>
            </a:r>
            <a:r>
              <a:rPr lang="en-US" sz="4800" b="1" baseline="30000" dirty="0">
                <a:ea typeface="Verdana" pitchFamily="34" charset="0"/>
                <a:cs typeface="Times New Roman" pitchFamily="18" charset="0"/>
              </a:rPr>
              <a:t>1</a:t>
            </a:r>
            <a:r>
              <a:rPr lang="en-US" sz="4800" b="1" dirty="0" smtClean="0">
                <a:ea typeface="Verdana" pitchFamily="34" charset="0"/>
                <a:cs typeface="Times New Roman" pitchFamily="18" charset="0"/>
              </a:rPr>
              <a:t>, </a:t>
            </a:r>
            <a:r>
              <a:rPr lang="en-US" sz="4800" b="1" dirty="0">
                <a:ea typeface="Verdana" pitchFamily="34" charset="0"/>
                <a:cs typeface="Times New Roman" pitchFamily="18" charset="0"/>
              </a:rPr>
              <a:t>J. </a:t>
            </a:r>
            <a:r>
              <a:rPr lang="en-US" sz="4800" b="1" dirty="0" smtClean="0">
                <a:ea typeface="Verdana" pitchFamily="34" charset="0"/>
                <a:cs typeface="Times New Roman" pitchFamily="18" charset="0"/>
              </a:rPr>
              <a:t>Mullock</a:t>
            </a:r>
            <a:r>
              <a:rPr lang="en-US" sz="4800" b="1" baseline="30000" dirty="0" smtClean="0">
                <a:ea typeface="Verdana" pitchFamily="34" charset="0"/>
                <a:cs typeface="Times New Roman" pitchFamily="18" charset="0"/>
              </a:rPr>
              <a:t>1</a:t>
            </a:r>
            <a:r>
              <a:rPr lang="en-US" sz="4800" b="1" dirty="0" smtClean="0">
                <a:ea typeface="Verdana" pitchFamily="34" charset="0"/>
                <a:cs typeface="Times New Roman" pitchFamily="18" charset="0"/>
              </a:rPr>
              <a:t>, N. Macnack</a:t>
            </a:r>
            <a:r>
              <a:rPr lang="en-US" sz="4800" b="1" baseline="30000" dirty="0">
                <a:ea typeface="Verdana" pitchFamily="34" charset="0"/>
                <a:cs typeface="Times New Roman" pitchFamily="18" charset="0"/>
              </a:rPr>
              <a:t>1</a:t>
            </a:r>
            <a:r>
              <a:rPr lang="en-US" sz="4800" b="1" dirty="0" smtClean="0">
                <a:ea typeface="Verdana" pitchFamily="34" charset="0"/>
                <a:cs typeface="Times New Roman" pitchFamily="18" charset="0"/>
              </a:rPr>
              <a:t>, E. Miller</a:t>
            </a:r>
            <a:r>
              <a:rPr lang="en-US" sz="4800" b="1" baseline="30000" dirty="0">
                <a:ea typeface="Verdana" pitchFamily="34" charset="0"/>
                <a:cs typeface="Times New Roman" pitchFamily="18" charset="0"/>
              </a:rPr>
              <a:t>1</a:t>
            </a:r>
            <a:r>
              <a:rPr lang="en-US" sz="4800" b="1" dirty="0" smtClean="0">
                <a:ea typeface="Verdana" pitchFamily="34" charset="0"/>
                <a:cs typeface="Times New Roman" pitchFamily="18" charset="0"/>
              </a:rPr>
              <a:t>, J. Bushong</a:t>
            </a:r>
            <a:r>
              <a:rPr lang="en-US" sz="4800" b="1" baseline="30000" dirty="0">
                <a:ea typeface="Verdana" pitchFamily="34" charset="0"/>
                <a:cs typeface="Times New Roman" pitchFamily="18" charset="0"/>
              </a:rPr>
              <a:t>1</a:t>
            </a:r>
            <a:r>
              <a:rPr lang="en-US" sz="4800" b="1" dirty="0" smtClean="0">
                <a:ea typeface="Verdana" pitchFamily="34" charset="0"/>
                <a:cs typeface="Times New Roman" pitchFamily="18" charset="0"/>
              </a:rPr>
              <a:t>, E. Wyatt</a:t>
            </a:r>
            <a:r>
              <a:rPr lang="en-US" sz="4800" b="1" baseline="30000" dirty="0">
                <a:ea typeface="Verdana" pitchFamily="34" charset="0"/>
                <a:cs typeface="Times New Roman" pitchFamily="18" charset="0"/>
              </a:rPr>
              <a:t>1</a:t>
            </a:r>
            <a:r>
              <a:rPr lang="en-US" sz="4800" b="1" dirty="0" smtClean="0">
                <a:ea typeface="Verdana" pitchFamily="34" charset="0"/>
                <a:cs typeface="Times New Roman" pitchFamily="18" charset="0"/>
              </a:rPr>
              <a:t>, Candibyani</a:t>
            </a:r>
            <a:r>
              <a:rPr lang="en-US" sz="4800" b="1" baseline="30000" dirty="0">
                <a:ea typeface="Verdana" pitchFamily="34" charset="0"/>
                <a:cs typeface="Times New Roman" pitchFamily="18" charset="0"/>
              </a:rPr>
              <a:t>1</a:t>
            </a:r>
            <a:r>
              <a:rPr lang="en-US" sz="4800" b="1" dirty="0" smtClean="0">
                <a:ea typeface="Verdana" pitchFamily="34" charset="0"/>
                <a:cs typeface="Times New Roman" pitchFamily="18" charset="0"/>
              </a:rPr>
              <a:t>, M.  Del Corso</a:t>
            </a:r>
            <a:r>
              <a:rPr lang="en-US" sz="4800" b="1" baseline="30000" dirty="0">
                <a:ea typeface="Verdana" pitchFamily="34" charset="0"/>
                <a:cs typeface="Times New Roman" pitchFamily="18" charset="0"/>
              </a:rPr>
              <a:t>1</a:t>
            </a:r>
            <a:r>
              <a:rPr lang="en-US" sz="4800" b="1" dirty="0" smtClean="0">
                <a:ea typeface="Verdana" pitchFamily="34" charset="0"/>
                <a:cs typeface="Times New Roman" pitchFamily="18" charset="0"/>
              </a:rPr>
              <a:t>, R. Taylor</a:t>
            </a:r>
            <a:r>
              <a:rPr lang="en-US" sz="4800" b="1" baseline="30000" dirty="0" smtClean="0">
                <a:ea typeface="Verdana" pitchFamily="34" charset="0"/>
                <a:cs typeface="Times New Roman" pitchFamily="18" charset="0"/>
              </a:rPr>
              <a:t>2</a:t>
            </a:r>
            <a:r>
              <a:rPr lang="en-US" sz="4800" b="1" dirty="0" smtClean="0">
                <a:ea typeface="Verdana" pitchFamily="34" charset="0"/>
                <a:cs typeface="Times New Roman" pitchFamily="18" charset="0"/>
              </a:rPr>
              <a:t>  </a:t>
            </a:r>
            <a:r>
              <a:rPr lang="en-US" sz="4800" b="1" dirty="0">
                <a:ea typeface="Verdana" pitchFamily="34" charset="0"/>
                <a:cs typeface="Times New Roman" pitchFamily="18" charset="0"/>
              </a:rPr>
              <a:t>and W. </a:t>
            </a:r>
            <a:r>
              <a:rPr lang="en-US" sz="4800" b="1" dirty="0" smtClean="0">
                <a:ea typeface="Verdana" pitchFamily="34" charset="0"/>
                <a:cs typeface="Times New Roman" pitchFamily="18" charset="0"/>
              </a:rPr>
              <a:t>Raun</a:t>
            </a:r>
            <a:r>
              <a:rPr lang="en-US" sz="4800" b="1" baseline="30000" dirty="0">
                <a:ea typeface="Verdana" pitchFamily="34" charset="0"/>
                <a:cs typeface="Times New Roman" pitchFamily="18" charset="0"/>
              </a:rPr>
              <a:t>1</a:t>
            </a:r>
            <a:r>
              <a:rPr lang="en-US" sz="4800" b="1" dirty="0" smtClean="0">
                <a:ea typeface="Verdana" pitchFamily="34" charset="0"/>
                <a:cs typeface="Times New Roman" pitchFamily="18" charset="0"/>
              </a:rPr>
              <a:t>.</a:t>
            </a:r>
            <a:endParaRPr lang="en-US" sz="4800" b="1" dirty="0">
              <a:ea typeface="Verdana" pitchFamily="34" charset="0"/>
              <a:cs typeface="Times New Roman" pitchFamily="18" charset="0"/>
            </a:endParaRPr>
          </a:p>
          <a:p>
            <a:pPr algn="ctr" eaLnBrk="1" hangingPunct="1"/>
            <a:r>
              <a:rPr lang="en-US" sz="4800" b="1" baseline="30000" dirty="0" smtClean="0">
                <a:ea typeface="Verdana" pitchFamily="34" charset="0"/>
                <a:cs typeface="Times New Roman" pitchFamily="18" charset="0"/>
              </a:rPr>
              <a:t>1</a:t>
            </a:r>
            <a:r>
              <a:rPr lang="en-US" sz="4800" b="1" dirty="0" smtClean="0">
                <a:ea typeface="Verdana" pitchFamily="34" charset="0"/>
                <a:cs typeface="Times New Roman" pitchFamily="18" charset="0"/>
              </a:rPr>
              <a:t> Department </a:t>
            </a:r>
            <a:r>
              <a:rPr lang="en-US" sz="4800" b="1" dirty="0">
                <a:ea typeface="Verdana" pitchFamily="34" charset="0"/>
                <a:cs typeface="Times New Roman" pitchFamily="18" charset="0"/>
              </a:rPr>
              <a:t>of Plant and Soil Sciences, Oklahoma State </a:t>
            </a:r>
            <a:r>
              <a:rPr lang="en-US" sz="4800" b="1" dirty="0" smtClean="0">
                <a:ea typeface="Verdana" pitchFamily="34" charset="0"/>
                <a:cs typeface="Times New Roman" pitchFamily="18" charset="0"/>
              </a:rPr>
              <a:t>University</a:t>
            </a:r>
          </a:p>
          <a:p>
            <a:pPr algn="ctr" eaLnBrk="1" hangingPunct="1"/>
            <a:r>
              <a:rPr lang="en-US" sz="4800" b="1" baseline="30000" dirty="0" smtClean="0">
                <a:ea typeface="Verdana" pitchFamily="34" charset="0"/>
                <a:cs typeface="Times New Roman" pitchFamily="18" charset="0"/>
              </a:rPr>
              <a:t>2</a:t>
            </a:r>
            <a:r>
              <a:rPr lang="en-US" sz="4800" b="1" dirty="0" smtClean="0">
                <a:ea typeface="Verdana" pitchFamily="34" charset="0"/>
                <a:cs typeface="Times New Roman" pitchFamily="18" charset="0"/>
              </a:rPr>
              <a:t> Department of </a:t>
            </a:r>
            <a:r>
              <a:rPr lang="en-US" sz="4800" b="1" dirty="0" err="1" smtClean="0">
                <a:ea typeface="Verdana" pitchFamily="34" charset="0"/>
                <a:cs typeface="Times New Roman" pitchFamily="18" charset="0"/>
              </a:rPr>
              <a:t>Biosystems</a:t>
            </a:r>
            <a:r>
              <a:rPr lang="en-US" sz="4800" b="1" dirty="0" smtClean="0">
                <a:ea typeface="Verdana" pitchFamily="34" charset="0"/>
                <a:cs typeface="Times New Roman" pitchFamily="18" charset="0"/>
              </a:rPr>
              <a:t> and Agricultural Engineering, Oklahoma State University  </a:t>
            </a:r>
            <a:endParaRPr lang="en-US" sz="4800" b="1" dirty="0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6215555"/>
            <a:ext cx="12808468" cy="928609"/>
          </a:xfrm>
          <a:prstGeom prst="rect">
            <a:avLst/>
          </a:prstGeom>
          <a:noFill/>
        </p:spPr>
        <p:txBody>
          <a:bodyPr wrap="square" lIns="96673" tIns="48334" rIns="96673" bIns="48334" rtlCol="0">
            <a:spAutoFit/>
          </a:bodyPr>
          <a:lstStyle/>
          <a:p>
            <a:pPr algn="ctr"/>
            <a:r>
              <a:rPr lang="en-US" sz="5400" b="1" u="sng" dirty="0">
                <a:latin typeface="Arial Rounded MT Bold" pitchFamily="34" charset="0"/>
              </a:rPr>
              <a:t>INTRODUCTION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56934" y="22344908"/>
            <a:ext cx="13130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latin typeface="Arial Rounded MT Bold" pitchFamily="34" charset="0"/>
              </a:rPr>
              <a:t>OBJECTIVES</a:t>
            </a:r>
            <a:endParaRPr lang="en-US" sz="5400" b="1" u="sng" dirty="0"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13000" y="20202420"/>
            <a:ext cx="1013934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278628" y="6243369"/>
            <a:ext cx="12838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latin typeface="Arial Rounded MT Bold" pitchFamily="34" charset="0"/>
              </a:rPr>
              <a:t>MATERIALS  AND METHODS</a:t>
            </a:r>
            <a:endParaRPr lang="en-US" sz="5400" b="1" u="sng" dirty="0"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49839" y="17203618"/>
            <a:ext cx="12990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latin typeface="Arial Rounded MT Bold" pitchFamily="34" charset="0"/>
              </a:rPr>
              <a:t>RESULTS</a:t>
            </a:r>
            <a:r>
              <a:rPr lang="en-US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5400" b="1" u="sng" dirty="0" smtClean="0">
                <a:latin typeface="Arial Rounded MT Bold" pitchFamily="34" charset="0"/>
              </a:rPr>
              <a:t>AND</a:t>
            </a:r>
            <a:r>
              <a:rPr lang="en-US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5400" b="1" u="sng" dirty="0" smtClean="0">
                <a:latin typeface="Arial Rounded MT Bold" pitchFamily="34" charset="0"/>
              </a:rPr>
              <a:t>DISCUSSION</a:t>
            </a:r>
            <a:endParaRPr lang="en-US" sz="5400" b="1" u="sng" dirty="0">
              <a:latin typeface="Arial Rounded MT Bol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53124" y="26244185"/>
            <a:ext cx="13123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latin typeface="Arial Rounded MT Bold" pitchFamily="34" charset="0"/>
              </a:rPr>
              <a:t>DESIGN</a:t>
            </a:r>
            <a:endParaRPr lang="en-US" sz="5400" b="1" u="sng" dirty="0">
              <a:latin typeface="Arial Rounded MT Bold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149839" y="6019800"/>
            <a:ext cx="25811" cy="34290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48" name="Straight Connector 2047"/>
          <p:cNvCxnSpPr/>
          <p:nvPr/>
        </p:nvCxnSpPr>
        <p:spPr>
          <a:xfrm>
            <a:off x="0" y="6019800"/>
            <a:ext cx="41605200" cy="9144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55" name="TextBox 2054"/>
          <p:cNvSpPr txBox="1"/>
          <p:nvPr/>
        </p:nvSpPr>
        <p:spPr>
          <a:xfrm>
            <a:off x="26481870" y="26244185"/>
            <a:ext cx="14949957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latin typeface="Arial Rounded MT Bold" pitchFamily="34" charset="0"/>
              </a:rPr>
              <a:t>CONCLUSIONS</a:t>
            </a:r>
            <a:endParaRPr lang="en-US" sz="5400" b="1" u="sng" dirty="0">
              <a:latin typeface="Arial Rounded MT Bold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26268636" y="6019800"/>
            <a:ext cx="25811" cy="34290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292" y="7194289"/>
            <a:ext cx="13100308" cy="6863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Maize (</a:t>
            </a:r>
            <a:r>
              <a:rPr lang="en-US" sz="4000" dirty="0" err="1"/>
              <a:t>Zea</a:t>
            </a:r>
            <a:r>
              <a:rPr lang="en-US" sz="4000" dirty="0"/>
              <a:t> mays L.) is one of the </a:t>
            </a:r>
            <a:r>
              <a:rPr lang="en-US" sz="4000" dirty="0" smtClean="0"/>
              <a:t>most important  staple crops </a:t>
            </a:r>
            <a:r>
              <a:rPr lang="en-US" sz="4000" dirty="0"/>
              <a:t>for </a:t>
            </a:r>
            <a:r>
              <a:rPr lang="en-US" sz="4000" dirty="0" smtClean="0"/>
              <a:t>small </a:t>
            </a:r>
            <a:r>
              <a:rPr lang="en-US" sz="4000" dirty="0"/>
              <a:t>farmers </a:t>
            </a:r>
            <a:r>
              <a:rPr lang="en-US" sz="4000" dirty="0" smtClean="0"/>
              <a:t>in the developing </a:t>
            </a:r>
            <a:r>
              <a:rPr lang="en-US" sz="4000" dirty="0" smtClean="0"/>
              <a:t>world. </a:t>
            </a:r>
            <a:r>
              <a:rPr lang="en-US" sz="4000" dirty="0" smtClean="0"/>
              <a:t>Maize </a:t>
            </a:r>
            <a:r>
              <a:rPr lang="en-US" sz="4000" dirty="0" smtClean="0"/>
              <a:t>is grown  in </a:t>
            </a:r>
            <a:r>
              <a:rPr lang="en-US" sz="4000" dirty="0" smtClean="0"/>
              <a:t>diverse climatic and ecological regions. Maize provides  50 %  of the calories to the third world countries (</a:t>
            </a:r>
            <a:r>
              <a:rPr lang="en-US" sz="4000" dirty="0" err="1" smtClean="0"/>
              <a:t>Ofori</a:t>
            </a:r>
            <a:r>
              <a:rPr lang="en-US" sz="4000" dirty="0" smtClean="0"/>
              <a:t> et al.,  2009). In the developing </a:t>
            </a:r>
            <a:r>
              <a:rPr lang="en-US" sz="4000" dirty="0" smtClean="0"/>
              <a:t>world, </a:t>
            </a:r>
            <a:r>
              <a:rPr lang="en-US" sz="4000" dirty="0" smtClean="0"/>
              <a:t>maize planting is accomplished with different labor  intensive methods. The use of heavy stick is a common practice </a:t>
            </a:r>
            <a:r>
              <a:rPr lang="en-US" sz="4000" dirty="0" smtClean="0"/>
              <a:t>(Fig.1</a:t>
            </a:r>
            <a:r>
              <a:rPr lang="en-US" sz="4000" dirty="0" smtClean="0"/>
              <a:t>) where 2-4 seeds are placed  per hill  at 40 cm apart using </a:t>
            </a:r>
            <a:r>
              <a:rPr lang="en-US" sz="4000" dirty="0" smtClean="0"/>
              <a:t>wooden </a:t>
            </a:r>
            <a:r>
              <a:rPr lang="en-US" sz="4000" dirty="0" smtClean="0"/>
              <a:t>sticks. Oklahoma State University has developed a maize hand planter capable of placing single seeds per hill. By decreasing plant spacing to 20 cm apart, </a:t>
            </a:r>
            <a:r>
              <a:rPr lang="en-US" sz="4000" dirty="0"/>
              <a:t>t</a:t>
            </a:r>
            <a:r>
              <a:rPr lang="en-US" sz="4000" dirty="0" smtClean="0"/>
              <a:t>his could increase </a:t>
            </a:r>
            <a:r>
              <a:rPr lang="en-US" sz="4000" dirty="0" smtClean="0"/>
              <a:t>yields </a:t>
            </a:r>
            <a:r>
              <a:rPr lang="en-US" sz="4000" dirty="0" smtClean="0"/>
              <a:t>by 25% 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8" t="17940" r="-17854" b="14539"/>
          <a:stretch/>
        </p:blipFill>
        <p:spPr bwMode="auto">
          <a:xfrm>
            <a:off x="26410920" y="33491579"/>
            <a:ext cx="9479280" cy="677620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8" name="TextBox 27"/>
          <p:cNvSpPr txBox="1"/>
          <p:nvPr/>
        </p:nvSpPr>
        <p:spPr>
          <a:xfrm>
            <a:off x="112506" y="23263892"/>
            <a:ext cx="12990763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To develop a singulating maize hand planter that delivers at least 90 % single </a:t>
            </a:r>
            <a:r>
              <a:rPr lang="en-US" sz="4000" dirty="0" smtClean="0"/>
              <a:t>seeds and that will result in increased yields and planting efficiency</a:t>
            </a:r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132488" y="27167515"/>
            <a:ext cx="12860000" cy="624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The hand planter has </a:t>
            </a:r>
            <a:r>
              <a:rPr lang="en-US" sz="4000" dirty="0" smtClean="0"/>
              <a:t>a seed </a:t>
            </a:r>
            <a:r>
              <a:rPr lang="en-US" sz="4000" dirty="0" smtClean="0"/>
              <a:t>hopper made of a Polyvinyl Chloride pipe, 1.4 m long. Attached to the hopper is a metering system consisting of </a:t>
            </a:r>
            <a:r>
              <a:rPr lang="en-US" sz="4000" dirty="0" smtClean="0"/>
              <a:t>a spring</a:t>
            </a:r>
            <a:r>
              <a:rPr lang="en-US" sz="4000" dirty="0"/>
              <a:t>, drum and </a:t>
            </a:r>
            <a:r>
              <a:rPr lang="en-US" sz="4000" dirty="0" smtClean="0"/>
              <a:t>brush. A striking force applied rotates the drum, which </a:t>
            </a:r>
            <a:r>
              <a:rPr lang="en-US" sz="4000" dirty="0" smtClean="0"/>
              <a:t>captures </a:t>
            </a:r>
            <a:r>
              <a:rPr lang="en-US" sz="4000" dirty="0" smtClean="0"/>
              <a:t>and releases one seed at a </a:t>
            </a:r>
            <a:r>
              <a:rPr lang="en-US" sz="4000" dirty="0"/>
              <a:t>time. </a:t>
            </a:r>
            <a:r>
              <a:rPr lang="en-US" sz="4000" dirty="0" smtClean="0"/>
              <a:t>The brush </a:t>
            </a:r>
            <a:r>
              <a:rPr lang="en-US" sz="4000" dirty="0" smtClean="0"/>
              <a:t>helps control </a:t>
            </a:r>
            <a:r>
              <a:rPr lang="en-US" sz="4000" dirty="0"/>
              <a:t>the number of seeds </a:t>
            </a:r>
            <a:r>
              <a:rPr lang="en-US" sz="4000" dirty="0" smtClean="0"/>
              <a:t>captured by the drum. The </a:t>
            </a:r>
            <a:r>
              <a:rPr lang="en-US" sz="4000" dirty="0"/>
              <a:t>size of the drum </a:t>
            </a:r>
            <a:r>
              <a:rPr lang="en-US" sz="4000" dirty="0" smtClean="0"/>
              <a:t>cavity determines the </a:t>
            </a:r>
            <a:r>
              <a:rPr lang="en-US" sz="4000" dirty="0" smtClean="0"/>
              <a:t>number </a:t>
            </a:r>
            <a:r>
              <a:rPr lang="en-US" sz="4000" dirty="0"/>
              <a:t>of seeds </a:t>
            </a:r>
            <a:r>
              <a:rPr lang="en-US" sz="4000" dirty="0" smtClean="0"/>
              <a:t>released, </a:t>
            </a:r>
            <a:r>
              <a:rPr lang="en-US" sz="4000" dirty="0"/>
              <a:t>whereas the strength of the spring </a:t>
            </a:r>
            <a:r>
              <a:rPr lang="en-US" sz="4000" dirty="0" smtClean="0"/>
              <a:t>indicates </a:t>
            </a:r>
            <a:r>
              <a:rPr lang="en-US" sz="4000" dirty="0"/>
              <a:t>the force </a:t>
            </a:r>
            <a:r>
              <a:rPr lang="en-US" sz="4000" dirty="0" smtClean="0"/>
              <a:t>required to </a:t>
            </a:r>
            <a:r>
              <a:rPr lang="en-US" sz="4000" dirty="0"/>
              <a:t>release the seeds</a:t>
            </a:r>
            <a:r>
              <a:rPr lang="en-US" sz="4000" dirty="0" smtClean="0"/>
              <a:t>. A planter tip with </a:t>
            </a:r>
            <a:r>
              <a:rPr lang="en-US" sz="4000" dirty="0" smtClean="0"/>
              <a:t>is </a:t>
            </a:r>
            <a:r>
              <a:rPr lang="en-US" sz="4000" dirty="0" smtClean="0"/>
              <a:t>attached to the metering system. </a:t>
            </a:r>
            <a:endParaRPr lang="en-US" sz="4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3182600" y="7232770"/>
            <a:ext cx="13031006" cy="9325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 algn="just">
              <a:buFont typeface="Arial" pitchFamily="34" charset="0"/>
              <a:buChar char="•"/>
            </a:pPr>
            <a:r>
              <a:rPr lang="en-US" sz="4000" dirty="0" smtClean="0"/>
              <a:t>OSU planter tested in January </a:t>
            </a:r>
            <a:r>
              <a:rPr lang="en-US" sz="4000" dirty="0"/>
              <a:t>2013 to evaluate </a:t>
            </a:r>
            <a:r>
              <a:rPr lang="en-US" sz="4000" dirty="0" smtClean="0"/>
              <a:t>performance, variables  </a:t>
            </a:r>
            <a:r>
              <a:rPr lang="en-US" sz="4000" dirty="0"/>
              <a:t>seed size, drum, spring and brush</a:t>
            </a:r>
            <a:r>
              <a:rPr lang="en-US" sz="4000" dirty="0" smtClean="0"/>
              <a:t>.</a:t>
            </a:r>
          </a:p>
          <a:p>
            <a:pPr marL="685800" indent="-685800" algn="just">
              <a:buFont typeface="Arial" pitchFamily="34" charset="0"/>
              <a:buChar char="•"/>
            </a:pPr>
            <a:r>
              <a:rPr lang="en-US" sz="4000" dirty="0" smtClean="0"/>
              <a:t>Three seed sizes: </a:t>
            </a:r>
            <a:r>
              <a:rPr lang="en-US" sz="4000" dirty="0"/>
              <a:t>large round (LR), medium round (MR) and medium flat (</a:t>
            </a:r>
            <a:r>
              <a:rPr lang="en-US" sz="4000" dirty="0" smtClean="0"/>
              <a:t>MF), two </a:t>
            </a:r>
            <a:r>
              <a:rPr lang="en-US" sz="4000" dirty="0" smtClean="0"/>
              <a:t>springs: </a:t>
            </a:r>
            <a:r>
              <a:rPr lang="en-US" sz="4000" dirty="0" smtClean="0"/>
              <a:t>black and yellow, and three  brushes: 2, 3 and 4 and four different drums(cavity depth, cavity angle): X(0.26, 20</a:t>
            </a:r>
            <a:r>
              <a:rPr lang="en-US" sz="4000" dirty="0" smtClean="0">
                <a:latin typeface="Times New Roman"/>
                <a:cs typeface="Times New Roman"/>
              </a:rPr>
              <a:t>°</a:t>
            </a:r>
            <a:r>
              <a:rPr lang="en-US" sz="4000" dirty="0" smtClean="0"/>
              <a:t>), R(0.26, 25</a:t>
            </a:r>
            <a:r>
              <a:rPr lang="en-US" sz="4000" dirty="0">
                <a:latin typeface="Times New Roman"/>
                <a:cs typeface="Times New Roman"/>
              </a:rPr>
              <a:t>°</a:t>
            </a:r>
            <a:r>
              <a:rPr lang="en-US" sz="4000" dirty="0" smtClean="0"/>
              <a:t>), G(0.235</a:t>
            </a:r>
            <a:r>
              <a:rPr lang="en-US" sz="4000" dirty="0"/>
              <a:t>, </a:t>
            </a:r>
            <a:r>
              <a:rPr lang="en-US" sz="4000" dirty="0" smtClean="0"/>
              <a:t>25</a:t>
            </a:r>
            <a:r>
              <a:rPr lang="en-US" sz="4000" dirty="0">
                <a:latin typeface="Times New Roman"/>
                <a:cs typeface="Times New Roman"/>
              </a:rPr>
              <a:t>°</a:t>
            </a:r>
            <a:r>
              <a:rPr lang="en-US" sz="4000" dirty="0" smtClean="0"/>
              <a:t>) and D1(0.235, 25</a:t>
            </a:r>
            <a:r>
              <a:rPr lang="en-US" sz="4000" dirty="0">
                <a:latin typeface="Times New Roman"/>
                <a:cs typeface="Times New Roman"/>
              </a:rPr>
              <a:t>°</a:t>
            </a:r>
            <a:r>
              <a:rPr lang="en-US" sz="4000" dirty="0" smtClean="0"/>
              <a:t>) were used. </a:t>
            </a:r>
          </a:p>
          <a:p>
            <a:pPr marL="685800" indent="-685800" algn="just">
              <a:buFont typeface="Arial" pitchFamily="34" charset="0"/>
              <a:buChar char="•"/>
            </a:pPr>
            <a:r>
              <a:rPr lang="en-US" sz="4000" dirty="0" smtClean="0"/>
              <a:t>Each seed </a:t>
            </a:r>
            <a:r>
              <a:rPr lang="en-US" sz="4000" dirty="0"/>
              <a:t>size was tested with </a:t>
            </a:r>
            <a:r>
              <a:rPr lang="en-US" sz="4000" dirty="0" smtClean="0"/>
              <a:t>alternative brush</a:t>
            </a:r>
            <a:r>
              <a:rPr lang="en-US" sz="4000" dirty="0"/>
              <a:t>, drum and </a:t>
            </a:r>
            <a:r>
              <a:rPr lang="en-US" sz="4000" dirty="0" smtClean="0"/>
              <a:t>springs.  OSU planter operated </a:t>
            </a:r>
            <a:r>
              <a:rPr lang="en-US" sz="4000" dirty="0"/>
              <a:t>for a total of 100 </a:t>
            </a:r>
            <a:r>
              <a:rPr lang="en-US" sz="4000" dirty="0" smtClean="0"/>
              <a:t>strikes. </a:t>
            </a:r>
            <a:endParaRPr lang="en-US" sz="4000" dirty="0"/>
          </a:p>
          <a:p>
            <a:pPr marL="685800" indent="-685800" algn="just">
              <a:buFont typeface="Arial" pitchFamily="34" charset="0"/>
              <a:buChar char="•"/>
            </a:pPr>
            <a:r>
              <a:rPr lang="en-US" sz="4000" dirty="0" smtClean="0"/>
              <a:t>Number </a:t>
            </a:r>
            <a:r>
              <a:rPr lang="en-US" sz="4000" dirty="0"/>
              <a:t>of </a:t>
            </a:r>
            <a:r>
              <a:rPr lang="en-US" sz="4000" dirty="0" smtClean="0"/>
              <a:t>seeds coming </a:t>
            </a:r>
            <a:r>
              <a:rPr lang="en-US" sz="4000" dirty="0"/>
              <a:t>out of the planter (</a:t>
            </a:r>
            <a:r>
              <a:rPr lang="en-US" sz="4000" dirty="0" smtClean="0"/>
              <a:t>singles, doubles) </a:t>
            </a:r>
            <a:r>
              <a:rPr lang="en-US" sz="4000" dirty="0"/>
              <a:t>along with blanks were recorded. </a:t>
            </a:r>
            <a:r>
              <a:rPr lang="en-US" sz="4000" dirty="0" smtClean="0"/>
              <a:t>Testing </a:t>
            </a:r>
            <a:r>
              <a:rPr lang="en-US" sz="4000" dirty="0"/>
              <a:t>the process was repeated for all seed sizes and  </a:t>
            </a:r>
            <a:r>
              <a:rPr lang="en-US" sz="4000" dirty="0" smtClean="0"/>
              <a:t>variables.</a:t>
            </a:r>
          </a:p>
          <a:p>
            <a:pPr marL="685800" indent="-685800" algn="just">
              <a:buFont typeface="Arial" pitchFamily="34" charset="0"/>
              <a:buChar char="•"/>
            </a:pPr>
            <a:r>
              <a:rPr lang="en-US" sz="4000" dirty="0" smtClean="0"/>
              <a:t>Data were analyzed using </a:t>
            </a:r>
            <a:r>
              <a:rPr lang="en-US" sz="4000" dirty="0" smtClean="0"/>
              <a:t>SAS </a:t>
            </a:r>
            <a:r>
              <a:rPr lang="en-US" sz="4000" dirty="0" smtClean="0"/>
              <a:t>statistical software and the progress of </a:t>
            </a:r>
            <a:r>
              <a:rPr lang="en-US" sz="4000" dirty="0" err="1" smtClean="0"/>
              <a:t>singulation</a:t>
            </a:r>
            <a:r>
              <a:rPr lang="en-US" sz="4000" dirty="0" smtClean="0"/>
              <a:t> on changing different variables </a:t>
            </a:r>
            <a:r>
              <a:rPr lang="en-US" sz="4000" dirty="0" smtClean="0"/>
              <a:t>was determined.</a:t>
            </a:r>
            <a:endParaRPr lang="en-US" sz="4000" dirty="0" smtClean="0"/>
          </a:p>
        </p:txBody>
      </p:sp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936632"/>
              </p:ext>
            </p:extLst>
          </p:nvPr>
        </p:nvGraphicFramePr>
        <p:xfrm>
          <a:off x="26916076" y="17153519"/>
          <a:ext cx="14429225" cy="6097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13316773" y="25414012"/>
            <a:ext cx="12977674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Fig. 3</a:t>
            </a:r>
            <a:r>
              <a:rPr lang="en-US" sz="3600" b="1" dirty="0" smtClean="0"/>
              <a:t> Percentage of Singles, Doubles and Blanks for Large round, Medium round and Medium flat Seeds.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224794" y="26614341"/>
            <a:ext cx="13095936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 algn="just">
              <a:buFont typeface="Wingdings" pitchFamily="2" charset="2"/>
              <a:buChar char="q"/>
            </a:pPr>
            <a:r>
              <a:rPr lang="en-US" sz="4000" dirty="0" err="1" smtClean="0"/>
              <a:t>Singulation</a:t>
            </a:r>
            <a:r>
              <a:rPr lang="en-US" sz="4000" dirty="0"/>
              <a:t> </a:t>
            </a:r>
            <a:r>
              <a:rPr lang="en-US" sz="4000" dirty="0" smtClean="0"/>
              <a:t>percentage for </a:t>
            </a:r>
            <a:r>
              <a:rPr lang="en-US" sz="4000" dirty="0" err="1" smtClean="0"/>
              <a:t>seedsize</a:t>
            </a:r>
            <a:r>
              <a:rPr lang="en-US" sz="4000" dirty="0" smtClean="0"/>
              <a:t> was not different. However, LR seed performed repeatedly better by giving higher </a:t>
            </a:r>
            <a:r>
              <a:rPr lang="en-US" sz="4000" dirty="0" err="1" smtClean="0"/>
              <a:t>singulation</a:t>
            </a:r>
            <a:r>
              <a:rPr lang="en-US" sz="4000" dirty="0" smtClean="0"/>
              <a:t>, above 76 </a:t>
            </a:r>
            <a:r>
              <a:rPr lang="en-US" sz="4000" dirty="0" smtClean="0"/>
              <a:t>percent. MF and MR were </a:t>
            </a:r>
            <a:r>
              <a:rPr lang="en-US" sz="4000" dirty="0" smtClean="0"/>
              <a:t>between</a:t>
            </a:r>
            <a:r>
              <a:rPr lang="en-US" sz="4000" dirty="0" smtClean="0"/>
              <a:t> </a:t>
            </a:r>
            <a:r>
              <a:rPr lang="en-US" sz="4000" dirty="0" smtClean="0"/>
              <a:t>62-80 percent. </a:t>
            </a:r>
            <a:endParaRPr lang="en-US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26349674" y="13748818"/>
            <a:ext cx="1508215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Fig .5  Performance of Drums (G, R, X,) Over Time</a:t>
            </a:r>
            <a:endParaRPr lang="en-US" sz="4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3106400" y="36340970"/>
            <a:ext cx="1312641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Fig. 4 Average Performance of Planter with Different </a:t>
            </a:r>
            <a:r>
              <a:rPr lang="en-US" sz="3600" b="1" dirty="0">
                <a:solidFill>
                  <a:schemeClr val="tx1"/>
                </a:solidFill>
              </a:rPr>
              <a:t>D</a:t>
            </a:r>
            <a:r>
              <a:rPr lang="en-US" sz="3600" b="1" dirty="0" smtClean="0">
                <a:solidFill>
                  <a:schemeClr val="tx1"/>
                </a:solidFill>
              </a:rPr>
              <a:t>rums </a:t>
            </a:r>
            <a:endParaRPr lang="en-US" sz="3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6497636" y="23534245"/>
            <a:ext cx="14960467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Fig .6  </a:t>
            </a:r>
            <a:r>
              <a:rPr lang="en-US" sz="4000" b="1" dirty="0" smtClean="0"/>
              <a:t>Average Singles, Doubles and Blanks for </a:t>
            </a:r>
            <a:r>
              <a:rPr lang="en-US" sz="4000" b="1" dirty="0" smtClean="0"/>
              <a:t>Brush</a:t>
            </a:r>
            <a:r>
              <a:rPr lang="en-US" sz="4000" b="1" dirty="0" smtClean="0"/>
              <a:t>, Drum and Spring </a:t>
            </a:r>
            <a:endParaRPr lang="en-US" sz="4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-1" y="21223373"/>
            <a:ext cx="13075920" cy="10772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smtClean="0"/>
              <a:t>Fig</a:t>
            </a:r>
            <a:r>
              <a:rPr lang="en-US" sz="3200" b="1" dirty="0"/>
              <a:t>.</a:t>
            </a:r>
            <a:r>
              <a:rPr lang="en-US" sz="3200" b="1" dirty="0" smtClean="0"/>
              <a:t> 1 Farmer in Central America planting maize with traditional </a:t>
            </a:r>
            <a:r>
              <a:rPr lang="en-US" sz="3200" b="1" dirty="0" smtClean="0"/>
              <a:t>metal/wooden stick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210060" y="36987300"/>
            <a:ext cx="13003546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q"/>
            </a:pPr>
            <a:r>
              <a:rPr lang="en-US" sz="4000" dirty="0" smtClean="0"/>
              <a:t>The drums R, X and G were not significantly different. Overall, the latest drum D1 gave the highest percentage </a:t>
            </a:r>
            <a:r>
              <a:rPr lang="en-US" sz="4000" dirty="0" err="1" smtClean="0"/>
              <a:t>singulation</a:t>
            </a:r>
            <a:r>
              <a:rPr lang="en-US" sz="4000" dirty="0" smtClean="0"/>
              <a:t> with </a:t>
            </a:r>
            <a:r>
              <a:rPr lang="en-US" sz="4000" dirty="0" smtClean="0"/>
              <a:t>a significant </a:t>
            </a:r>
            <a:r>
              <a:rPr lang="en-US" sz="4000" dirty="0" smtClean="0"/>
              <a:t>decrease in blanks and doubles. This  is because of the position of the brush on drum D1, </a:t>
            </a:r>
            <a:r>
              <a:rPr lang="en-US" sz="4000" dirty="0" smtClean="0"/>
              <a:t>was  </a:t>
            </a:r>
            <a:r>
              <a:rPr lang="en-US" sz="4000" dirty="0" smtClean="0"/>
              <a:t>different from other drums.</a:t>
            </a:r>
            <a:endParaRPr lang="en-US" sz="4000" dirty="0"/>
          </a:p>
        </p:txBody>
      </p:sp>
      <p:graphicFrame>
        <p:nvGraphicFramePr>
          <p:cNvPr id="45" name="Char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486471"/>
              </p:ext>
            </p:extLst>
          </p:nvPr>
        </p:nvGraphicFramePr>
        <p:xfrm>
          <a:off x="13302034" y="18279608"/>
          <a:ext cx="12789267" cy="696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6393056" y="14460454"/>
            <a:ext cx="15212144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q"/>
            </a:pPr>
            <a:r>
              <a:rPr lang="en-US" sz="4000" dirty="0"/>
              <a:t>P</a:t>
            </a:r>
            <a:r>
              <a:rPr lang="en-US" sz="4000" dirty="0" smtClean="0"/>
              <a:t>erformance </a:t>
            </a:r>
            <a:r>
              <a:rPr lang="en-US" sz="4000" dirty="0" smtClean="0"/>
              <a:t>of drum G, R and X </a:t>
            </a:r>
            <a:r>
              <a:rPr lang="en-US" sz="4000" dirty="0" smtClean="0"/>
              <a:t>are reported.</a:t>
            </a:r>
            <a:r>
              <a:rPr lang="en-US" sz="4000" dirty="0" smtClean="0"/>
              <a:t> </a:t>
            </a:r>
            <a:r>
              <a:rPr lang="en-US" sz="4000" dirty="0" smtClean="0"/>
              <a:t>X showed  a clear trend in increasing </a:t>
            </a:r>
            <a:r>
              <a:rPr lang="en-US" sz="4000" dirty="0" err="1" smtClean="0"/>
              <a:t>singulation</a:t>
            </a:r>
            <a:r>
              <a:rPr lang="en-US" sz="4000" dirty="0" smtClean="0"/>
              <a:t> with decreasing doubles and blanks. The drum D1 </a:t>
            </a:r>
            <a:r>
              <a:rPr lang="en-US" sz="4000" dirty="0" smtClean="0"/>
              <a:t>was </a:t>
            </a:r>
            <a:r>
              <a:rPr lang="en-US" sz="4000" dirty="0" smtClean="0"/>
              <a:t>the </a:t>
            </a:r>
            <a:r>
              <a:rPr lang="en-US" sz="4000" dirty="0" smtClean="0"/>
              <a:t>highest </a:t>
            </a:r>
            <a:r>
              <a:rPr lang="en-US" sz="4000" dirty="0" smtClean="0"/>
              <a:t>(not included in graph).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26263148" y="24848941"/>
            <a:ext cx="1528447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q"/>
            </a:pPr>
            <a:r>
              <a:rPr lang="en-US" sz="4000" dirty="0" smtClean="0"/>
              <a:t>The combination of brush 4, drum G and Black Spring gave the highest singles (86) with lowest doubles and </a:t>
            </a:r>
            <a:r>
              <a:rPr lang="en-US" sz="4000" dirty="0" smtClean="0"/>
              <a:t>blanks.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26281540" y="27418480"/>
            <a:ext cx="15266077" cy="5632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q"/>
            </a:pPr>
            <a:r>
              <a:rPr lang="en-US" sz="4000" dirty="0"/>
              <a:t>I</a:t>
            </a:r>
            <a:r>
              <a:rPr lang="en-US" sz="4000" dirty="0" smtClean="0"/>
              <a:t>ncrease </a:t>
            </a:r>
            <a:r>
              <a:rPr lang="en-US" sz="4000" dirty="0" smtClean="0"/>
              <a:t>in </a:t>
            </a:r>
            <a:r>
              <a:rPr lang="en-US" sz="4000" dirty="0" err="1" smtClean="0"/>
              <a:t>singulation</a:t>
            </a:r>
            <a:r>
              <a:rPr lang="en-US" sz="4000" dirty="0" smtClean="0"/>
              <a:t> percentage over time</a:t>
            </a:r>
            <a:r>
              <a:rPr lang="en-US" sz="4000" dirty="0"/>
              <a:t> </a:t>
            </a:r>
            <a:r>
              <a:rPr lang="en-US" sz="4000" dirty="0" smtClean="0"/>
              <a:t>attributed to </a:t>
            </a:r>
            <a:r>
              <a:rPr lang="en-US" sz="4000" dirty="0" smtClean="0"/>
              <a:t>changing </a:t>
            </a:r>
            <a:r>
              <a:rPr lang="en-US" sz="4000" dirty="0" smtClean="0"/>
              <a:t>drum (cavity depth and angle) and  brush position.</a:t>
            </a:r>
          </a:p>
          <a:p>
            <a:pPr marL="571500" indent="-571500" algn="just">
              <a:buFont typeface="Wingdings" pitchFamily="2" charset="2"/>
              <a:buChar char="q"/>
            </a:pPr>
            <a:r>
              <a:rPr lang="en-US" sz="4000" dirty="0" smtClean="0"/>
              <a:t>Percentage </a:t>
            </a:r>
            <a:r>
              <a:rPr lang="en-US" sz="4000" dirty="0" smtClean="0"/>
              <a:t>of blanks and doubles decreased with changing drum </a:t>
            </a:r>
            <a:r>
              <a:rPr lang="en-US" sz="4000" dirty="0"/>
              <a:t>and  brush position</a:t>
            </a:r>
            <a:r>
              <a:rPr lang="en-US" sz="4000" dirty="0" smtClean="0"/>
              <a:t>.</a:t>
            </a:r>
          </a:p>
          <a:p>
            <a:pPr marL="571500" indent="-571500" algn="just">
              <a:buFont typeface="Wingdings" pitchFamily="2" charset="2"/>
              <a:buChar char="q"/>
            </a:pPr>
            <a:r>
              <a:rPr lang="en-US" sz="4000" dirty="0" err="1" smtClean="0"/>
              <a:t>Singulation</a:t>
            </a:r>
            <a:r>
              <a:rPr lang="en-US" sz="4000" dirty="0" smtClean="0"/>
              <a:t> </a:t>
            </a:r>
            <a:r>
              <a:rPr lang="en-US" sz="4000" dirty="0" smtClean="0"/>
              <a:t>for </a:t>
            </a:r>
            <a:r>
              <a:rPr lang="en-US" sz="4000" dirty="0" err="1" smtClean="0"/>
              <a:t>seedsizes</a:t>
            </a:r>
            <a:r>
              <a:rPr lang="en-US" sz="4000" dirty="0" smtClean="0"/>
              <a:t> were not  significantly different.</a:t>
            </a:r>
          </a:p>
          <a:p>
            <a:pPr marL="571500" indent="-571500" algn="just">
              <a:buFont typeface="Wingdings" pitchFamily="2" charset="2"/>
              <a:buChar char="q"/>
            </a:pPr>
            <a:r>
              <a:rPr lang="en-US" sz="4000" dirty="0"/>
              <a:t>N</a:t>
            </a:r>
            <a:r>
              <a:rPr lang="en-US" sz="4000" dirty="0" smtClean="0"/>
              <a:t>ew </a:t>
            </a:r>
            <a:r>
              <a:rPr lang="en-US" sz="4000" dirty="0" smtClean="0"/>
              <a:t>drum D1 with medium flat seed  was able to give the highest percentage (94</a:t>
            </a:r>
            <a:r>
              <a:rPr lang="en-US" sz="4000" dirty="0" smtClean="0"/>
              <a:t>), </a:t>
            </a:r>
            <a:r>
              <a:rPr lang="en-US" sz="4000" dirty="0" err="1" smtClean="0"/>
              <a:t>avg</a:t>
            </a:r>
            <a:r>
              <a:rPr lang="en-US" sz="4000" dirty="0" smtClean="0"/>
              <a:t> of  86.</a:t>
            </a:r>
          </a:p>
          <a:p>
            <a:pPr marL="571500" indent="-571500" algn="just">
              <a:buFont typeface="Wingdings" pitchFamily="2" charset="2"/>
              <a:buChar char="q"/>
            </a:pPr>
            <a:r>
              <a:rPr lang="en-US" sz="4000" dirty="0"/>
              <a:t>R</a:t>
            </a:r>
            <a:r>
              <a:rPr lang="en-US" sz="4000" dirty="0" smtClean="0"/>
              <a:t>esults form </a:t>
            </a:r>
            <a:r>
              <a:rPr lang="en-US" sz="4000" dirty="0" smtClean="0"/>
              <a:t>a good foundation for commercialization </a:t>
            </a:r>
            <a:r>
              <a:rPr lang="en-US" sz="4000" dirty="0" smtClean="0"/>
              <a:t>of the OSU maize </a:t>
            </a:r>
            <a:r>
              <a:rPr lang="en-US" sz="4000" dirty="0" smtClean="0"/>
              <a:t>hand </a:t>
            </a:r>
            <a:r>
              <a:rPr lang="en-US" sz="4000" dirty="0" smtClean="0"/>
              <a:t>planter</a:t>
            </a:r>
            <a:endParaRPr lang="en-US" sz="4000" dirty="0" smtClean="0"/>
          </a:p>
        </p:txBody>
      </p:sp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317974"/>
              </p:ext>
            </p:extLst>
          </p:nvPr>
        </p:nvGraphicFramePr>
        <p:xfrm>
          <a:off x="13521315" y="29500940"/>
          <a:ext cx="12502893" cy="662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8" name="Chart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091732"/>
              </p:ext>
            </p:extLst>
          </p:nvPr>
        </p:nvGraphicFramePr>
        <p:xfrm>
          <a:off x="26514914" y="6679859"/>
          <a:ext cx="14799328" cy="6800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059" name="Picture 6" descr="Research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362"/>
            <a:ext cx="5499207" cy="49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923" y="33299400"/>
            <a:ext cx="2474677" cy="70104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3" y="33299401"/>
            <a:ext cx="2151887" cy="701040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60" y="37109400"/>
            <a:ext cx="2749840" cy="32004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60" y="33299400"/>
            <a:ext cx="2749840" cy="376410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 descr="http://nue.okstate.edu/Hand_Planter/IMG_0688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600" y="33491579"/>
            <a:ext cx="7462377" cy="677620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8127439" y="34137600"/>
            <a:ext cx="4865049" cy="403187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smtClean="0"/>
              <a:t>Fig</a:t>
            </a:r>
            <a:r>
              <a:rPr lang="en-US" sz="3200" b="1" dirty="0"/>
              <a:t>.</a:t>
            </a:r>
            <a:r>
              <a:rPr lang="en-US" sz="3200" b="1" dirty="0" smtClean="0"/>
              <a:t> 2 (from left) traditional planter, OSU </a:t>
            </a:r>
            <a:r>
              <a:rPr lang="en-US" sz="3200" b="1" dirty="0" err="1" smtClean="0"/>
              <a:t>singulating</a:t>
            </a:r>
            <a:r>
              <a:rPr lang="en-US" sz="3200" b="1" dirty="0" smtClean="0"/>
              <a:t> maize hand planter</a:t>
            </a:r>
            <a:r>
              <a:rPr lang="en-US" sz="3200" b="1" dirty="0"/>
              <a:t>, (top right) </a:t>
            </a:r>
            <a:r>
              <a:rPr lang="en-US" sz="3200" b="1" dirty="0" smtClean="0"/>
              <a:t>the metering system, (bottom right) </a:t>
            </a:r>
            <a:r>
              <a:rPr lang="en-US" sz="3200" b="1" dirty="0"/>
              <a:t>t</a:t>
            </a:r>
            <a:r>
              <a:rPr lang="en-US" sz="3200" b="1" dirty="0" smtClean="0"/>
              <a:t>he  components  in the system: spring, brush, drum </a:t>
            </a:r>
            <a:r>
              <a:rPr lang="en-US" sz="3200" b="1" dirty="0" smtClean="0"/>
              <a:t>and tip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628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2000" dirty="0" err="1">
            <a:latin typeface="Arial Rounded MT Bold" pitchFamily="34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9739</TotalTime>
  <Words>917</Words>
  <Application>Microsoft Office PowerPoint</Application>
  <PresentationFormat>Custom</PresentationFormat>
  <Paragraphs>47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Sulochana</dc:creator>
  <cp:lastModifiedBy>bill raun</cp:lastModifiedBy>
  <cp:revision>155</cp:revision>
  <cp:lastPrinted>2013-02-14T22:13:08Z</cp:lastPrinted>
  <dcterms:created xsi:type="dcterms:W3CDTF">2006-08-16T00:00:00Z</dcterms:created>
  <dcterms:modified xsi:type="dcterms:W3CDTF">2013-02-20T17:29:33Z</dcterms:modified>
</cp:coreProperties>
</file>