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6" r:id="rId5"/>
    <p:sldId id="277" r:id="rId6"/>
    <p:sldId id="262" r:id="rId7"/>
    <p:sldId id="278" r:id="rId8"/>
    <p:sldId id="264" r:id="rId9"/>
    <p:sldId id="265" r:id="rId10"/>
    <p:sldId id="266" r:id="rId11"/>
    <p:sldId id="273" r:id="rId12"/>
    <p:sldId id="268" r:id="rId13"/>
    <p:sldId id="270" r:id="rId14"/>
    <p:sldId id="261" r:id="rId15"/>
    <p:sldId id="271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EE763-1FEC-427A-9C38-D09B86C14E50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5D8B09-44E5-4774-84D2-DFC47F0E97F2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300" dirty="0" smtClean="0"/>
            <a:t>Neodymium Rod</a:t>
          </a:r>
          <a:endParaRPr lang="en-US" sz="1300" dirty="0"/>
        </a:p>
      </dgm:t>
    </dgm:pt>
    <dgm:pt modelId="{D3E398B1-8156-4544-9E91-8AF4935F43F0}" type="parTrans" cxnId="{79B36451-6947-49A0-B0C9-F4AC8F315E7F}">
      <dgm:prSet/>
      <dgm:spPr/>
      <dgm:t>
        <a:bodyPr/>
        <a:lstStyle/>
        <a:p>
          <a:endParaRPr lang="en-US"/>
        </a:p>
      </dgm:t>
    </dgm:pt>
    <dgm:pt modelId="{AC17098A-1613-4ACD-895A-EE3AECE50F19}" type="sibTrans" cxnId="{79B36451-6947-49A0-B0C9-F4AC8F315E7F}">
      <dgm:prSet/>
      <dgm:spPr/>
      <dgm:t>
        <a:bodyPr/>
        <a:lstStyle/>
        <a:p>
          <a:endParaRPr lang="en-US"/>
        </a:p>
      </dgm:t>
    </dgm:pt>
    <dgm:pt modelId="{B3FDDF6E-59CC-43DB-BA4B-29B7A8DEFEB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300" dirty="0" smtClean="0"/>
            <a:t>Diameter: 0.875” </a:t>
          </a:r>
          <a:endParaRPr lang="en-US" sz="1300" dirty="0"/>
        </a:p>
      </dgm:t>
    </dgm:pt>
    <dgm:pt modelId="{7551D002-E25E-42C9-B8E9-55060DE3C188}" type="parTrans" cxnId="{84C32B51-B4EC-4546-A884-64D9BB232E01}">
      <dgm:prSet/>
      <dgm:spPr/>
      <dgm:t>
        <a:bodyPr/>
        <a:lstStyle/>
        <a:p>
          <a:endParaRPr lang="en-US"/>
        </a:p>
      </dgm:t>
    </dgm:pt>
    <dgm:pt modelId="{C57FA1C5-1C89-4C45-A211-BC6F85F3C3F1}" type="sibTrans" cxnId="{84C32B51-B4EC-4546-A884-64D9BB232E01}">
      <dgm:prSet/>
      <dgm:spPr/>
      <dgm:t>
        <a:bodyPr/>
        <a:lstStyle/>
        <a:p>
          <a:endParaRPr lang="en-US"/>
        </a:p>
      </dgm:t>
    </dgm:pt>
    <dgm:pt modelId="{460FAB4B-689F-4F25-BBA8-D24D397319D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300" dirty="0" smtClean="0"/>
            <a:t>Length: 1”</a:t>
          </a:r>
          <a:endParaRPr lang="en-US" sz="1300" dirty="0"/>
        </a:p>
      </dgm:t>
    </dgm:pt>
    <dgm:pt modelId="{68D30F1E-5CE1-4028-986B-195238763433}" type="parTrans" cxnId="{5D938A67-855E-420C-BA28-6F5F85BBC42D}">
      <dgm:prSet/>
      <dgm:spPr/>
      <dgm:t>
        <a:bodyPr/>
        <a:lstStyle/>
        <a:p>
          <a:endParaRPr lang="en-US"/>
        </a:p>
      </dgm:t>
    </dgm:pt>
    <dgm:pt modelId="{49E03D11-42AC-4B08-8020-7C949639009A}" type="sibTrans" cxnId="{5D938A67-855E-420C-BA28-6F5F85BBC42D}">
      <dgm:prSet/>
      <dgm:spPr/>
      <dgm:t>
        <a:bodyPr/>
        <a:lstStyle/>
        <a:p>
          <a:endParaRPr lang="en-US"/>
        </a:p>
      </dgm:t>
    </dgm:pt>
    <dgm:pt modelId="{FB97DD2D-6991-48BB-B312-23A86AF3A384}">
      <dgm:prSet phldrT="[Text]"/>
      <dgm:spPr>
        <a:solidFill>
          <a:srgbClr val="00B0F0"/>
        </a:solidFill>
      </dgm:spPr>
      <dgm:t>
        <a:bodyPr/>
        <a:lstStyle/>
        <a:p>
          <a:r>
            <a:rPr lang="en-US" sz="1400" dirty="0" smtClean="0"/>
            <a:t>Neodymium sphere</a:t>
          </a:r>
          <a:endParaRPr lang="en-US" sz="1400" dirty="0"/>
        </a:p>
      </dgm:t>
    </dgm:pt>
    <dgm:pt modelId="{776DEC5E-40D4-462D-ACDD-D79FD68CFD24}" type="parTrans" cxnId="{332197F1-13E7-442B-B432-5C0775BF9747}">
      <dgm:prSet/>
      <dgm:spPr/>
      <dgm:t>
        <a:bodyPr/>
        <a:lstStyle/>
        <a:p>
          <a:endParaRPr lang="en-US"/>
        </a:p>
      </dgm:t>
    </dgm:pt>
    <dgm:pt modelId="{63DDEC9F-BD46-414C-A4EE-1C8FF0EFEE23}" type="sibTrans" cxnId="{332197F1-13E7-442B-B432-5C0775BF9747}">
      <dgm:prSet/>
      <dgm:spPr/>
      <dgm:t>
        <a:bodyPr/>
        <a:lstStyle/>
        <a:p>
          <a:endParaRPr lang="en-US"/>
        </a:p>
      </dgm:t>
    </dgm:pt>
    <dgm:pt modelId="{B545F089-95DA-4776-BCE3-3C7F1EBA5FE7}">
      <dgm:prSet phldrT="[Text]"/>
      <dgm:spPr/>
      <dgm:t>
        <a:bodyPr/>
        <a:lstStyle/>
        <a:p>
          <a:r>
            <a:rPr lang="en-US" dirty="0" smtClean="0"/>
            <a:t>Neodymium Rod</a:t>
          </a:r>
        </a:p>
        <a:p>
          <a:r>
            <a:rPr lang="en-US" dirty="0" smtClean="0"/>
            <a:t>Diameter: 0.375” </a:t>
          </a:r>
        </a:p>
        <a:p>
          <a:r>
            <a:rPr lang="en-US" dirty="0" smtClean="0"/>
            <a:t>Length: 1”</a:t>
          </a:r>
        </a:p>
        <a:p>
          <a:r>
            <a:rPr lang="en-US" dirty="0" smtClean="0"/>
            <a:t>Mass: 13.38 g</a:t>
          </a:r>
          <a:endParaRPr lang="en-US" dirty="0"/>
        </a:p>
      </dgm:t>
    </dgm:pt>
    <dgm:pt modelId="{BF270FBB-2B98-4608-84EB-04DEE1137E7A}" type="parTrans" cxnId="{C0846DA7-57FA-4D72-9529-D0DE6CD078B0}">
      <dgm:prSet/>
      <dgm:spPr/>
      <dgm:t>
        <a:bodyPr/>
        <a:lstStyle/>
        <a:p>
          <a:endParaRPr lang="en-US"/>
        </a:p>
      </dgm:t>
    </dgm:pt>
    <dgm:pt modelId="{9DD40118-CBD5-4C5B-B460-9A585A98EB1B}" type="sibTrans" cxnId="{C0846DA7-57FA-4D72-9529-D0DE6CD078B0}">
      <dgm:prSet/>
      <dgm:spPr/>
      <dgm:t>
        <a:bodyPr/>
        <a:lstStyle/>
        <a:p>
          <a:endParaRPr lang="en-US"/>
        </a:p>
      </dgm:t>
    </dgm:pt>
    <dgm:pt modelId="{D9587B38-C190-4ECE-AA32-CC45E7A864D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300" dirty="0" smtClean="0"/>
            <a:t>Mass: 72.82 g</a:t>
          </a:r>
          <a:endParaRPr lang="en-US" sz="1300" dirty="0"/>
        </a:p>
      </dgm:t>
    </dgm:pt>
    <dgm:pt modelId="{A4B895FA-C76F-434E-B0EA-148FCDD03603}" type="parTrans" cxnId="{C226B272-42DC-4A4E-866E-0696709A59A5}">
      <dgm:prSet/>
      <dgm:spPr/>
      <dgm:t>
        <a:bodyPr/>
        <a:lstStyle/>
        <a:p>
          <a:endParaRPr lang="en-US"/>
        </a:p>
      </dgm:t>
    </dgm:pt>
    <dgm:pt modelId="{336AB803-BC15-4E14-9602-208BF018B4E4}" type="sibTrans" cxnId="{C226B272-42DC-4A4E-866E-0696709A59A5}">
      <dgm:prSet/>
      <dgm:spPr/>
      <dgm:t>
        <a:bodyPr/>
        <a:lstStyle/>
        <a:p>
          <a:endParaRPr lang="en-US"/>
        </a:p>
      </dgm:t>
    </dgm:pt>
    <dgm:pt modelId="{FC277AF0-55C7-4AE7-8243-32CDD1F198AB}">
      <dgm:prSet custT="1"/>
      <dgm:spPr/>
      <dgm:t>
        <a:bodyPr/>
        <a:lstStyle/>
        <a:p>
          <a:r>
            <a:rPr lang="en-US" sz="1300" dirty="0" smtClean="0"/>
            <a:t>Mass: 7.93 g</a:t>
          </a:r>
          <a:endParaRPr lang="en-US" sz="1300" dirty="0"/>
        </a:p>
      </dgm:t>
    </dgm:pt>
    <dgm:pt modelId="{6A869135-83CD-4A68-BF16-161AB07AD0F8}" type="parTrans" cxnId="{983F685D-88B1-4BFC-B4BB-4C394BB53AED}">
      <dgm:prSet/>
      <dgm:spPr/>
      <dgm:t>
        <a:bodyPr/>
        <a:lstStyle/>
        <a:p>
          <a:endParaRPr lang="en-US"/>
        </a:p>
      </dgm:t>
    </dgm:pt>
    <dgm:pt modelId="{08C3D373-0A98-4558-97A0-F92840F326BA}" type="sibTrans" cxnId="{983F685D-88B1-4BFC-B4BB-4C394BB53AED}">
      <dgm:prSet/>
      <dgm:spPr/>
      <dgm:t>
        <a:bodyPr/>
        <a:lstStyle/>
        <a:p>
          <a:endParaRPr lang="en-US"/>
        </a:p>
      </dgm:t>
    </dgm:pt>
    <dgm:pt modelId="{418597F9-AAAC-467E-B0D8-E9F86A9799E1}">
      <dgm:prSet custT="1"/>
      <dgm:spPr/>
      <dgm:t>
        <a:bodyPr/>
        <a:lstStyle/>
        <a:p>
          <a:r>
            <a:rPr lang="en-US" sz="1300" dirty="0" smtClean="0"/>
            <a:t>Diameter: 0.5” </a:t>
          </a:r>
          <a:endParaRPr lang="en-US" sz="1300" dirty="0"/>
        </a:p>
      </dgm:t>
    </dgm:pt>
    <dgm:pt modelId="{4C96A40A-765A-4293-AA38-03A114958CC8}" type="sibTrans" cxnId="{221BFBCA-4E47-4F39-983A-6213FA4B59B7}">
      <dgm:prSet/>
      <dgm:spPr/>
      <dgm:t>
        <a:bodyPr/>
        <a:lstStyle/>
        <a:p>
          <a:endParaRPr lang="en-US"/>
        </a:p>
      </dgm:t>
    </dgm:pt>
    <dgm:pt modelId="{6EAC2609-2AED-4BEB-8D34-58211DA82539}" type="parTrans" cxnId="{221BFBCA-4E47-4F39-983A-6213FA4B59B7}">
      <dgm:prSet/>
      <dgm:spPr/>
      <dgm:t>
        <a:bodyPr/>
        <a:lstStyle/>
        <a:p>
          <a:endParaRPr lang="en-US"/>
        </a:p>
      </dgm:t>
    </dgm:pt>
    <dgm:pt modelId="{C88F02B7-DC09-4B18-BD44-959C18437042}" type="pres">
      <dgm:prSet presAssocID="{5ABEE763-1FEC-427A-9C38-D09B86C14E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706D14-CF28-4B11-B92B-157D9BCE4AB2}" type="pres">
      <dgm:prSet presAssocID="{255D8B09-44E5-4774-84D2-DFC47F0E97F2}" presName="composite" presStyleCnt="0"/>
      <dgm:spPr/>
    </dgm:pt>
    <dgm:pt modelId="{C92CE096-BF08-40DC-8801-197E1812F808}" type="pres">
      <dgm:prSet presAssocID="{255D8B09-44E5-4774-84D2-DFC47F0E97F2}" presName="imagSh" presStyleLbl="bgImgPlace1" presStyleIdx="0" presStyleCnt="3"/>
      <dgm:spPr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C6F352A-B4CC-4BDE-B966-55A317394BD9}" type="pres">
      <dgm:prSet presAssocID="{255D8B09-44E5-4774-84D2-DFC47F0E97F2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C4847-4BC0-4AB5-8C7E-190706E40238}" type="pres">
      <dgm:prSet presAssocID="{AC17098A-1613-4ACD-895A-EE3AECE50F1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61DF53D-0289-44B3-9D85-0AE5968B6B2B}" type="pres">
      <dgm:prSet presAssocID="{AC17098A-1613-4ACD-895A-EE3AECE50F19}" presName="connTx" presStyleLbl="sibTrans2D1" presStyleIdx="0" presStyleCnt="2"/>
      <dgm:spPr/>
      <dgm:t>
        <a:bodyPr/>
        <a:lstStyle/>
        <a:p>
          <a:endParaRPr lang="en-US"/>
        </a:p>
      </dgm:t>
    </dgm:pt>
    <dgm:pt modelId="{35CE4920-18DF-4D43-8B0B-D0144FC772FF}" type="pres">
      <dgm:prSet presAssocID="{FB97DD2D-6991-48BB-B312-23A86AF3A384}" presName="composite" presStyleCnt="0"/>
      <dgm:spPr/>
    </dgm:pt>
    <dgm:pt modelId="{714B2C92-CD67-41B9-9776-DD99B9BEA376}" type="pres">
      <dgm:prSet presAssocID="{FB97DD2D-6991-48BB-B312-23A86AF3A384}" presName="imagSh" presStyleLbl="bgImgPlace1" presStyleIdx="1" presStyleCnt="3"/>
      <dgm:spPr>
        <a:blipFill rotWithShape="1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A0852ED-D95F-4FFC-BD43-35A501E63F2D}" type="pres">
      <dgm:prSet presAssocID="{FB97DD2D-6991-48BB-B312-23A86AF3A384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7DB39-F7AD-4D76-BC04-2B97591FA7E1}" type="pres">
      <dgm:prSet presAssocID="{63DDEC9F-BD46-414C-A4EE-1C8FF0EFEE2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2F7C2B1-5971-4B02-BE30-13430AC4EB05}" type="pres">
      <dgm:prSet presAssocID="{63DDEC9F-BD46-414C-A4EE-1C8FF0EFEE23}" presName="connTx" presStyleLbl="sibTrans2D1" presStyleIdx="1" presStyleCnt="2"/>
      <dgm:spPr/>
      <dgm:t>
        <a:bodyPr/>
        <a:lstStyle/>
        <a:p>
          <a:endParaRPr lang="en-US"/>
        </a:p>
      </dgm:t>
    </dgm:pt>
    <dgm:pt modelId="{00656098-474B-4026-BF66-F5D14CA15B89}" type="pres">
      <dgm:prSet presAssocID="{B545F089-95DA-4776-BCE3-3C7F1EBA5FE7}" presName="composite" presStyleCnt="0"/>
      <dgm:spPr/>
    </dgm:pt>
    <dgm:pt modelId="{D855CBFC-0ACA-4796-8798-DB4FBB19B70D}" type="pres">
      <dgm:prSet presAssocID="{B545F089-95DA-4776-BCE3-3C7F1EBA5FE7}" presName="imagSh" presStyleLbl="bgImgPlace1" presStyleIdx="2" presStyleCnt="3"/>
      <dgm:spPr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02CBD69-1298-4990-910A-AED09F108F7E}" type="pres">
      <dgm:prSet presAssocID="{B545F089-95DA-4776-BCE3-3C7F1EBA5FE7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74CDDF-854A-4108-B1C4-0F34332F3AE3}" type="presOf" srcId="{63DDEC9F-BD46-414C-A4EE-1C8FF0EFEE23}" destId="{C2F7C2B1-5971-4B02-BE30-13430AC4EB05}" srcOrd="1" destOrd="0" presId="urn:microsoft.com/office/officeart/2005/8/layout/hProcess10"/>
    <dgm:cxn modelId="{332197F1-13E7-442B-B432-5C0775BF9747}" srcId="{5ABEE763-1FEC-427A-9C38-D09B86C14E50}" destId="{FB97DD2D-6991-48BB-B312-23A86AF3A384}" srcOrd="1" destOrd="0" parTransId="{776DEC5E-40D4-462D-ACDD-D79FD68CFD24}" sibTransId="{63DDEC9F-BD46-414C-A4EE-1C8FF0EFEE23}"/>
    <dgm:cxn modelId="{6AEA5ABA-8823-46C8-8E87-82E377753AFC}" type="presOf" srcId="{B3FDDF6E-59CC-43DB-BA4B-29B7A8DEFEBE}" destId="{4C6F352A-B4CC-4BDE-B966-55A317394BD9}" srcOrd="0" destOrd="1" presId="urn:microsoft.com/office/officeart/2005/8/layout/hProcess10"/>
    <dgm:cxn modelId="{221BFBCA-4E47-4F39-983A-6213FA4B59B7}" srcId="{FB97DD2D-6991-48BB-B312-23A86AF3A384}" destId="{418597F9-AAAC-467E-B0D8-E9F86A9799E1}" srcOrd="0" destOrd="0" parTransId="{6EAC2609-2AED-4BEB-8D34-58211DA82539}" sibTransId="{4C96A40A-765A-4293-AA38-03A114958CC8}"/>
    <dgm:cxn modelId="{ED13566D-77EF-44C2-9449-03438C35BBE2}" type="presOf" srcId="{AC17098A-1613-4ACD-895A-EE3AECE50F19}" destId="{861DF53D-0289-44B3-9D85-0AE5968B6B2B}" srcOrd="1" destOrd="0" presId="urn:microsoft.com/office/officeart/2005/8/layout/hProcess10"/>
    <dgm:cxn modelId="{5D938A67-855E-420C-BA28-6F5F85BBC42D}" srcId="{255D8B09-44E5-4774-84D2-DFC47F0E97F2}" destId="{460FAB4B-689F-4F25-BBA8-D24D397319D1}" srcOrd="1" destOrd="0" parTransId="{68D30F1E-5CE1-4028-986B-195238763433}" sibTransId="{49E03D11-42AC-4B08-8020-7C949639009A}"/>
    <dgm:cxn modelId="{C0846DA7-57FA-4D72-9529-D0DE6CD078B0}" srcId="{5ABEE763-1FEC-427A-9C38-D09B86C14E50}" destId="{B545F089-95DA-4776-BCE3-3C7F1EBA5FE7}" srcOrd="2" destOrd="0" parTransId="{BF270FBB-2B98-4608-84EB-04DEE1137E7A}" sibTransId="{9DD40118-CBD5-4C5B-B460-9A585A98EB1B}"/>
    <dgm:cxn modelId="{79B36451-6947-49A0-B0C9-F4AC8F315E7F}" srcId="{5ABEE763-1FEC-427A-9C38-D09B86C14E50}" destId="{255D8B09-44E5-4774-84D2-DFC47F0E97F2}" srcOrd="0" destOrd="0" parTransId="{D3E398B1-8156-4544-9E91-8AF4935F43F0}" sibTransId="{AC17098A-1613-4ACD-895A-EE3AECE50F19}"/>
    <dgm:cxn modelId="{2BC7C04E-F7AB-4B33-ABEC-7196320E9FF7}" type="presOf" srcId="{63DDEC9F-BD46-414C-A4EE-1C8FF0EFEE23}" destId="{DA37DB39-F7AD-4D76-BC04-2B97591FA7E1}" srcOrd="0" destOrd="0" presId="urn:microsoft.com/office/officeart/2005/8/layout/hProcess10"/>
    <dgm:cxn modelId="{84C32B51-B4EC-4546-A884-64D9BB232E01}" srcId="{255D8B09-44E5-4774-84D2-DFC47F0E97F2}" destId="{B3FDDF6E-59CC-43DB-BA4B-29B7A8DEFEBE}" srcOrd="0" destOrd="0" parTransId="{7551D002-E25E-42C9-B8E9-55060DE3C188}" sibTransId="{C57FA1C5-1C89-4C45-A211-BC6F85F3C3F1}"/>
    <dgm:cxn modelId="{672AB433-E4E2-4D0C-868A-662C9301DDA5}" type="presOf" srcId="{D9587B38-C190-4ECE-AA32-CC45E7A864D5}" destId="{4C6F352A-B4CC-4BDE-B966-55A317394BD9}" srcOrd="0" destOrd="3" presId="urn:microsoft.com/office/officeart/2005/8/layout/hProcess10"/>
    <dgm:cxn modelId="{6269CA3F-357B-480F-AE98-2A947C7D1556}" type="presOf" srcId="{FC277AF0-55C7-4AE7-8243-32CDD1F198AB}" destId="{3A0852ED-D95F-4FFC-BD43-35A501E63F2D}" srcOrd="0" destOrd="2" presId="urn:microsoft.com/office/officeart/2005/8/layout/hProcess10"/>
    <dgm:cxn modelId="{26C468B9-136E-4226-918C-20F376C5D41C}" type="presOf" srcId="{255D8B09-44E5-4774-84D2-DFC47F0E97F2}" destId="{4C6F352A-B4CC-4BDE-B966-55A317394BD9}" srcOrd="0" destOrd="0" presId="urn:microsoft.com/office/officeart/2005/8/layout/hProcess10"/>
    <dgm:cxn modelId="{13A6837D-C278-4741-8CBC-3DEC996300CA}" type="presOf" srcId="{460FAB4B-689F-4F25-BBA8-D24D397319D1}" destId="{4C6F352A-B4CC-4BDE-B966-55A317394BD9}" srcOrd="0" destOrd="2" presId="urn:microsoft.com/office/officeart/2005/8/layout/hProcess10"/>
    <dgm:cxn modelId="{5B3AF722-4C00-4442-BBCF-A924501375D5}" type="presOf" srcId="{FB97DD2D-6991-48BB-B312-23A86AF3A384}" destId="{3A0852ED-D95F-4FFC-BD43-35A501E63F2D}" srcOrd="0" destOrd="0" presId="urn:microsoft.com/office/officeart/2005/8/layout/hProcess10"/>
    <dgm:cxn modelId="{472010A3-D97C-4849-8B9D-95EEA3DAA19B}" type="presOf" srcId="{5ABEE763-1FEC-427A-9C38-D09B86C14E50}" destId="{C88F02B7-DC09-4B18-BD44-959C18437042}" srcOrd="0" destOrd="0" presId="urn:microsoft.com/office/officeart/2005/8/layout/hProcess10"/>
    <dgm:cxn modelId="{C226B272-42DC-4A4E-866E-0696709A59A5}" srcId="{255D8B09-44E5-4774-84D2-DFC47F0E97F2}" destId="{D9587B38-C190-4ECE-AA32-CC45E7A864D5}" srcOrd="2" destOrd="0" parTransId="{A4B895FA-C76F-434E-B0EA-148FCDD03603}" sibTransId="{336AB803-BC15-4E14-9602-208BF018B4E4}"/>
    <dgm:cxn modelId="{09AAEBF3-FBFE-4192-928C-A8426E129948}" type="presOf" srcId="{B545F089-95DA-4776-BCE3-3C7F1EBA5FE7}" destId="{202CBD69-1298-4990-910A-AED09F108F7E}" srcOrd="0" destOrd="0" presId="urn:microsoft.com/office/officeart/2005/8/layout/hProcess10"/>
    <dgm:cxn modelId="{7E194157-17FC-481A-BED9-0159A3073BC2}" type="presOf" srcId="{418597F9-AAAC-467E-B0D8-E9F86A9799E1}" destId="{3A0852ED-D95F-4FFC-BD43-35A501E63F2D}" srcOrd="0" destOrd="1" presId="urn:microsoft.com/office/officeart/2005/8/layout/hProcess10"/>
    <dgm:cxn modelId="{768F0F0A-D05E-49A0-B51C-4A6C899C0447}" type="presOf" srcId="{AC17098A-1613-4ACD-895A-EE3AECE50F19}" destId="{17DC4847-4BC0-4AB5-8C7E-190706E40238}" srcOrd="0" destOrd="0" presId="urn:microsoft.com/office/officeart/2005/8/layout/hProcess10"/>
    <dgm:cxn modelId="{983F685D-88B1-4BFC-B4BB-4C394BB53AED}" srcId="{FB97DD2D-6991-48BB-B312-23A86AF3A384}" destId="{FC277AF0-55C7-4AE7-8243-32CDD1F198AB}" srcOrd="1" destOrd="0" parTransId="{6A869135-83CD-4A68-BF16-161AB07AD0F8}" sibTransId="{08C3D373-0A98-4558-97A0-F92840F326BA}"/>
    <dgm:cxn modelId="{753C2D04-D79B-4A2D-BDFD-1E78FC822FEE}" type="presParOf" srcId="{C88F02B7-DC09-4B18-BD44-959C18437042}" destId="{28706D14-CF28-4B11-B92B-157D9BCE4AB2}" srcOrd="0" destOrd="0" presId="urn:microsoft.com/office/officeart/2005/8/layout/hProcess10"/>
    <dgm:cxn modelId="{988F0B92-6640-434C-84AD-1CBB70FD2DC5}" type="presParOf" srcId="{28706D14-CF28-4B11-B92B-157D9BCE4AB2}" destId="{C92CE096-BF08-40DC-8801-197E1812F808}" srcOrd="0" destOrd="0" presId="urn:microsoft.com/office/officeart/2005/8/layout/hProcess10"/>
    <dgm:cxn modelId="{A35C8CB2-201E-4325-B310-66FC4CDE275A}" type="presParOf" srcId="{28706D14-CF28-4B11-B92B-157D9BCE4AB2}" destId="{4C6F352A-B4CC-4BDE-B966-55A317394BD9}" srcOrd="1" destOrd="0" presId="urn:microsoft.com/office/officeart/2005/8/layout/hProcess10"/>
    <dgm:cxn modelId="{B12A8C17-6325-4664-B38B-8A6CA2B97FEC}" type="presParOf" srcId="{C88F02B7-DC09-4B18-BD44-959C18437042}" destId="{17DC4847-4BC0-4AB5-8C7E-190706E40238}" srcOrd="1" destOrd="0" presId="urn:microsoft.com/office/officeart/2005/8/layout/hProcess10"/>
    <dgm:cxn modelId="{2478FB7E-8AA6-4249-A84D-5ED6F13ECEBA}" type="presParOf" srcId="{17DC4847-4BC0-4AB5-8C7E-190706E40238}" destId="{861DF53D-0289-44B3-9D85-0AE5968B6B2B}" srcOrd="0" destOrd="0" presId="urn:microsoft.com/office/officeart/2005/8/layout/hProcess10"/>
    <dgm:cxn modelId="{E4AEDCFA-35E5-4E20-90FC-AFDD894CB7C2}" type="presParOf" srcId="{C88F02B7-DC09-4B18-BD44-959C18437042}" destId="{35CE4920-18DF-4D43-8B0B-D0144FC772FF}" srcOrd="2" destOrd="0" presId="urn:microsoft.com/office/officeart/2005/8/layout/hProcess10"/>
    <dgm:cxn modelId="{9C8789BB-EB34-4708-BFEA-451ABA806CAE}" type="presParOf" srcId="{35CE4920-18DF-4D43-8B0B-D0144FC772FF}" destId="{714B2C92-CD67-41B9-9776-DD99B9BEA376}" srcOrd="0" destOrd="0" presId="urn:microsoft.com/office/officeart/2005/8/layout/hProcess10"/>
    <dgm:cxn modelId="{1558617A-BA29-4EF6-8291-F7660B9FEC7B}" type="presParOf" srcId="{35CE4920-18DF-4D43-8B0B-D0144FC772FF}" destId="{3A0852ED-D95F-4FFC-BD43-35A501E63F2D}" srcOrd="1" destOrd="0" presId="urn:microsoft.com/office/officeart/2005/8/layout/hProcess10"/>
    <dgm:cxn modelId="{AFD3EC66-DE64-4F95-8C1A-8C43CBD81B7B}" type="presParOf" srcId="{C88F02B7-DC09-4B18-BD44-959C18437042}" destId="{DA37DB39-F7AD-4D76-BC04-2B97591FA7E1}" srcOrd="3" destOrd="0" presId="urn:microsoft.com/office/officeart/2005/8/layout/hProcess10"/>
    <dgm:cxn modelId="{228DF0D7-7BC1-406D-84EF-A811BDB4FC57}" type="presParOf" srcId="{DA37DB39-F7AD-4D76-BC04-2B97591FA7E1}" destId="{C2F7C2B1-5971-4B02-BE30-13430AC4EB05}" srcOrd="0" destOrd="0" presId="urn:microsoft.com/office/officeart/2005/8/layout/hProcess10"/>
    <dgm:cxn modelId="{49B956B0-B8BB-4A74-AEE4-2D6BD8EDD38B}" type="presParOf" srcId="{C88F02B7-DC09-4B18-BD44-959C18437042}" destId="{00656098-474B-4026-BF66-F5D14CA15B89}" srcOrd="4" destOrd="0" presId="urn:microsoft.com/office/officeart/2005/8/layout/hProcess10"/>
    <dgm:cxn modelId="{047CD067-517B-47FA-8301-EBD047A8D970}" type="presParOf" srcId="{00656098-474B-4026-BF66-F5D14CA15B89}" destId="{D855CBFC-0ACA-4796-8798-DB4FBB19B70D}" srcOrd="0" destOrd="0" presId="urn:microsoft.com/office/officeart/2005/8/layout/hProcess10"/>
    <dgm:cxn modelId="{FBDD4668-B142-4BEF-A76E-B67616E4325F}" type="presParOf" srcId="{00656098-474B-4026-BF66-F5D14CA15B89}" destId="{202CBD69-1298-4990-910A-AED09F108F7E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CE096-BF08-40DC-8801-197E1812F808}">
      <dsp:nvSpPr>
        <dsp:cNvPr id="0" name=""/>
        <dsp:cNvSpPr/>
      </dsp:nvSpPr>
      <dsp:spPr>
        <a:xfrm>
          <a:off x="3031" y="889285"/>
          <a:ext cx="1428392" cy="14283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F352A-B4CC-4BDE-B966-55A317394BD9}">
      <dsp:nvSpPr>
        <dsp:cNvPr id="0" name=""/>
        <dsp:cNvSpPr/>
      </dsp:nvSpPr>
      <dsp:spPr>
        <a:xfrm>
          <a:off x="235560" y="1746321"/>
          <a:ext cx="1428392" cy="1428392"/>
        </a:xfrm>
        <a:prstGeom prst="roundRect">
          <a:avLst>
            <a:gd name="adj" fmla="val 10000"/>
          </a:avLst>
        </a:prstGeom>
        <a:solidFill>
          <a:srgbClr val="92D05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Neodymium Rod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Diameter: 0.875”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Length: 1”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Mass: 72.82 g</a:t>
          </a:r>
          <a:endParaRPr lang="en-US" sz="1300" kern="1200" dirty="0"/>
        </a:p>
      </dsp:txBody>
      <dsp:txXfrm>
        <a:off x="277396" y="1788157"/>
        <a:ext cx="1344720" cy="1344720"/>
      </dsp:txXfrm>
    </dsp:sp>
    <dsp:sp modelId="{17DC4847-4BC0-4AB5-8C7E-190706E40238}">
      <dsp:nvSpPr>
        <dsp:cNvPr id="0" name=""/>
        <dsp:cNvSpPr/>
      </dsp:nvSpPr>
      <dsp:spPr>
        <a:xfrm>
          <a:off x="1706564" y="1431870"/>
          <a:ext cx="275140" cy="343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706564" y="1500514"/>
        <a:ext cx="192598" cy="205934"/>
      </dsp:txXfrm>
    </dsp:sp>
    <dsp:sp modelId="{714B2C92-CD67-41B9-9776-DD99B9BEA376}">
      <dsp:nvSpPr>
        <dsp:cNvPr id="0" name=""/>
        <dsp:cNvSpPr/>
      </dsp:nvSpPr>
      <dsp:spPr>
        <a:xfrm>
          <a:off x="2217539" y="889285"/>
          <a:ext cx="1428392" cy="14283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852ED-D95F-4FFC-BD43-35A501E63F2D}">
      <dsp:nvSpPr>
        <dsp:cNvPr id="0" name=""/>
        <dsp:cNvSpPr/>
      </dsp:nvSpPr>
      <dsp:spPr>
        <a:xfrm>
          <a:off x="2450068" y="1746321"/>
          <a:ext cx="1428392" cy="1428392"/>
        </a:xfrm>
        <a:prstGeom prst="roundRect">
          <a:avLst>
            <a:gd name="adj" fmla="val 10000"/>
          </a:avLst>
        </a:prstGeom>
        <a:solidFill>
          <a:srgbClr val="00B0F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Neodymium sphere</a:t>
          </a:r>
          <a:endParaRPr lang="en-US" sz="14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Diameter: 0.5”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Mass: 7.93 g</a:t>
          </a:r>
          <a:endParaRPr lang="en-US" sz="1300" kern="1200" dirty="0"/>
        </a:p>
      </dsp:txBody>
      <dsp:txXfrm>
        <a:off x="2491904" y="1788157"/>
        <a:ext cx="1344720" cy="1344720"/>
      </dsp:txXfrm>
    </dsp:sp>
    <dsp:sp modelId="{DA37DB39-F7AD-4D76-BC04-2B97591FA7E1}">
      <dsp:nvSpPr>
        <dsp:cNvPr id="0" name=""/>
        <dsp:cNvSpPr/>
      </dsp:nvSpPr>
      <dsp:spPr>
        <a:xfrm>
          <a:off x="3921071" y="1431870"/>
          <a:ext cx="275140" cy="343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921071" y="1500514"/>
        <a:ext cx="192598" cy="205934"/>
      </dsp:txXfrm>
    </dsp:sp>
    <dsp:sp modelId="{D855CBFC-0ACA-4796-8798-DB4FBB19B70D}">
      <dsp:nvSpPr>
        <dsp:cNvPr id="0" name=""/>
        <dsp:cNvSpPr/>
      </dsp:nvSpPr>
      <dsp:spPr>
        <a:xfrm>
          <a:off x="4432046" y="889285"/>
          <a:ext cx="1428392" cy="142839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CBD69-1298-4990-910A-AED09F108F7E}">
      <dsp:nvSpPr>
        <dsp:cNvPr id="0" name=""/>
        <dsp:cNvSpPr/>
      </dsp:nvSpPr>
      <dsp:spPr>
        <a:xfrm>
          <a:off x="4664575" y="1746321"/>
          <a:ext cx="1428392" cy="1428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Neodymium Rod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Diameter: 0.375”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Length: 1”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Mass: 13.38 g</a:t>
          </a:r>
          <a:endParaRPr lang="en-US" sz="1400" kern="1200" dirty="0"/>
        </a:p>
      </dsp:txBody>
      <dsp:txXfrm>
        <a:off x="4706411" y="1788157"/>
        <a:ext cx="1344720" cy="1344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838450"/>
          </a:xfrm>
        </p:spPr>
        <p:txBody>
          <a:bodyPr>
            <a:normAutofit/>
          </a:bodyPr>
          <a:lstStyle/>
          <a:p>
            <a:r>
              <a:rPr lang="de-CH" dirty="0" smtClean="0"/>
              <a:t>Energy Harvesting</a:t>
            </a:r>
            <a:br>
              <a:rPr lang="de-CH" dirty="0" smtClean="0"/>
            </a:br>
            <a:r>
              <a:rPr lang="de-CH" dirty="0" smtClean="0"/>
              <a:t>for a Stick Planter</a:t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>Final Presentation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/>
          </a:bodyPr>
          <a:lstStyle/>
          <a:p>
            <a:r>
              <a:rPr lang="de-CH" sz="2400" dirty="0" smtClean="0">
                <a:solidFill>
                  <a:schemeClr val="tx1"/>
                </a:solidFill>
              </a:rPr>
              <a:t>A. Koller &amp; J. Rascon</a:t>
            </a:r>
          </a:p>
          <a:p>
            <a:r>
              <a:rPr lang="de-CH" sz="2400" dirty="0" smtClean="0">
                <a:solidFill>
                  <a:schemeClr val="tx1"/>
                </a:solidFill>
              </a:rPr>
              <a:t>BAE 5030, Spring 2011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2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Capsule Dimensions (3/3)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 smtClean="0">
                        <a:latin typeface="Cambria Math"/>
                      </a:rPr>
                      <m:t>Γ</m:t>
                    </m:r>
                    <m:r>
                      <m:rPr>
                        <m:nor/>
                      </m:rPr>
                      <a:rPr lang="en-US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𝐷𝑖𝑠𝑡𝑎𝑛𝑐𝑒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𝑓𝑟𝑜𝑚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𝑚𝑎𝑔𝑛𝑒𝑡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𝑡𝑜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𝑡h𝑒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𝑐𝑜𝑖𝑙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𝑝𝑙𝑎𝑛𝑒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𝐷𝑖𝑎𝑚𝑒𝑡𝑒𝑟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𝑜𝑓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𝑡h𝑒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𝑐𝑜𝑖𝑙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2"</m:t>
                        </m:r>
                      </m:num>
                      <m:den>
                        <m:r>
                          <a:rPr lang="de-CH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/>
                          </a:rPr>
                          <m:t>"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=2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𝐶𝑎𝑝𝑠𝑢𝑙𝑒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𝐿𝑒𝑛𝑔h𝑡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𝑚𝑎𝑔𝑛𝑒𝑡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𝑙𝑒𝑛𝑔𝑡h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+2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𝑠𝑝𝑟𝑖𝑛𝑔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𝑙𝑒𝑛𝑔𝑡h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coil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length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𝐶𝑎𝑝𝑠𝑢𝑙𝑒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𝐿𝑒𝑛𝑔𝑡h</m:t>
                    </m:r>
                    <m:r>
                      <a:rPr lang="en-US" b="0" i="1" smtClean="0">
                        <a:latin typeface="Cambria Math"/>
                      </a:rPr>
                      <m:t>=2(2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)+1"</m:t>
                    </m:r>
                    <m:r>
                      <a:rPr lang="en-US" b="0" i="1" smtClean="0">
                        <a:latin typeface="Cambria Math"/>
                      </a:rPr>
                      <m:t>+2(1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)+1"</m:t>
                    </m:r>
                    <m:r>
                      <a:rPr lang="en-US" b="0" i="1" smtClean="0">
                        <a:latin typeface="Cambria Math"/>
                      </a:rPr>
                      <m:t>=8"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86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turns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Induced voltage directly depends on the number of windings (N</a:t>
                </a:r>
                <a:r>
                  <a:rPr lang="en-US" baseline="-25000" dirty="0" smtClean="0"/>
                  <a:t>m</a:t>
                </a:r>
                <a:r>
                  <a:rPr lang="en-US" dirty="0" smtClean="0"/>
                  <a:t>),</a:t>
                </a:r>
                <a:br>
                  <a:rPr lang="en-US" dirty="0" smtClean="0"/>
                </a:br>
                <a:r>
                  <a:rPr lang="en-US" dirty="0" smtClean="0"/>
                  <a:t>magnetic flux and time.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200" b="0" i="1" smtClean="0">
                                  <a:latin typeface="Cambria Math"/>
                                </a:rPr>
                                <m:t>ϕ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 smtClean="0"/>
              </a:p>
              <a:p>
                <a:r>
                  <a:rPr lang="en-US" dirty="0" smtClean="0"/>
                  <a:t>The number of turns was increased until we reached our objective of 2 volts induced. This number could be increased later on.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735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2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Design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6316663" cy="3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3084512" cy="2741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970712" y="1447800"/>
            <a:ext cx="1335088" cy="2057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970712" y="4038600"/>
            <a:ext cx="1335088" cy="1511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38256" y="3505200"/>
            <a:ext cx="667544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44963"/>
          </a:xfrm>
        </p:spPr>
        <p:txBody>
          <a:bodyPr/>
          <a:lstStyle/>
          <a:p>
            <a:r>
              <a:rPr lang="en-US" dirty="0" smtClean="0"/>
              <a:t>Voltage output</a:t>
            </a:r>
            <a:endParaRPr lang="en-US" dirty="0"/>
          </a:p>
        </p:txBody>
      </p:sp>
      <p:pic>
        <p:nvPicPr>
          <p:cNvPr id="4" name="Picture 2" descr="T:\Temp\stickplanter\03_Energy&amp;Power\pictures\20110420_magnetWorking\DSC04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" t="1619" r="2584" b="3911"/>
          <a:stretch/>
        </p:blipFill>
        <p:spPr bwMode="auto">
          <a:xfrm>
            <a:off x="2057400" y="2072290"/>
            <a:ext cx="5867400" cy="4317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0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dirty="0" smtClean="0"/>
              <a:t>Stick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T:\Temp\stickplanter\03_Energy&amp;Power\pictures\20110420_magnetWorking\DSC04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3900" y="1536700"/>
            <a:ext cx="5588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86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Objectives accomplished</a:t>
            </a:r>
          </a:p>
          <a:p>
            <a:pPr lvl="1"/>
            <a:r>
              <a:rPr lang="de-CH" dirty="0">
                <a:sym typeface="Wingdings" pitchFamily="2" charset="2"/>
              </a:rPr>
              <a:t>Harvest energy from planting motion to "power" stick</a:t>
            </a:r>
            <a:endParaRPr lang="de-CH" dirty="0"/>
          </a:p>
          <a:p>
            <a:pPr lvl="1"/>
            <a:r>
              <a:rPr lang="en-US" dirty="0"/>
              <a:t> </a:t>
            </a:r>
            <a:r>
              <a:rPr lang="en-US" dirty="0" smtClean="0"/>
              <a:t>Develop a light-weight energy harvesting system</a:t>
            </a:r>
          </a:p>
          <a:p>
            <a:endParaRPr lang="en-US" dirty="0" smtClean="0"/>
          </a:p>
          <a:p>
            <a:r>
              <a:rPr lang="en-US" dirty="0" smtClean="0"/>
              <a:t>Further research</a:t>
            </a:r>
          </a:p>
          <a:p>
            <a:pPr lvl="1"/>
            <a:r>
              <a:rPr lang="en-US" dirty="0"/>
              <a:t>Modifications</a:t>
            </a:r>
          </a:p>
          <a:p>
            <a:pPr lvl="2"/>
            <a:r>
              <a:rPr lang="de-CH" dirty="0" smtClean="0"/>
              <a:t>Springs</a:t>
            </a:r>
            <a:endParaRPr lang="en-US" dirty="0" smtClean="0"/>
          </a:p>
          <a:p>
            <a:pPr lvl="2"/>
            <a:r>
              <a:rPr lang="en-US" dirty="0" smtClean="0"/>
              <a:t>Number </a:t>
            </a:r>
            <a:r>
              <a:rPr lang="en-US" dirty="0"/>
              <a:t>of turns</a:t>
            </a:r>
          </a:p>
          <a:p>
            <a:pPr lvl="2"/>
            <a:r>
              <a:rPr lang="en-US" dirty="0"/>
              <a:t>Arrangement of </a:t>
            </a:r>
            <a:r>
              <a:rPr lang="en-US" dirty="0" smtClean="0"/>
              <a:t>turns</a:t>
            </a:r>
          </a:p>
          <a:p>
            <a:pPr lvl="2"/>
            <a:endParaRPr lang="en-US" dirty="0" smtClean="0"/>
          </a:p>
          <a:p>
            <a:pPr lvl="1"/>
            <a:r>
              <a:rPr lang="en-US" dirty="0" err="1" smtClean="0"/>
              <a:t>Singulation</a:t>
            </a:r>
            <a:r>
              <a:rPr lang="en-US" dirty="0" smtClean="0"/>
              <a:t>/seed release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44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Any questions?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0109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pPr algn="l"/>
            <a:r>
              <a:rPr lang="de-CH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de-CH" sz="2400" dirty="0" smtClean="0"/>
              <a:t>Rural Central American </a:t>
            </a:r>
            <a:br>
              <a:rPr lang="de-CH" sz="2400" dirty="0" smtClean="0"/>
            </a:br>
            <a:r>
              <a:rPr lang="de-CH" sz="2400" dirty="0" smtClean="0"/>
              <a:t>Farmers </a:t>
            </a:r>
            <a:r>
              <a:rPr lang="en-US" sz="2400" dirty="0" smtClean="0"/>
              <a:t>use</a:t>
            </a:r>
            <a:br>
              <a:rPr lang="en-US" sz="2400" dirty="0" smtClean="0"/>
            </a:br>
            <a:r>
              <a:rPr lang="en-US" sz="2400" dirty="0" smtClean="0"/>
              <a:t>Stick Planters to plant</a:t>
            </a:r>
            <a:br>
              <a:rPr lang="en-US" sz="2400" dirty="0" smtClean="0"/>
            </a:br>
            <a:r>
              <a:rPr lang="en-US" sz="2400" dirty="0" smtClean="0"/>
              <a:t>corn</a:t>
            </a:r>
          </a:p>
          <a:p>
            <a:pPr lvl="1"/>
            <a:r>
              <a:rPr lang="de-CH" sz="2000" dirty="0" smtClean="0"/>
              <a:t>Planting in "hills"</a:t>
            </a:r>
          </a:p>
          <a:p>
            <a:pPr lvl="1"/>
            <a:r>
              <a:rPr lang="de-CH" sz="2000" dirty="0" smtClean="0"/>
              <a:t>Too far apart</a:t>
            </a:r>
          </a:p>
          <a:p>
            <a:pPr lvl="1"/>
            <a:r>
              <a:rPr lang="de-CH" sz="2000" dirty="0" smtClean="0"/>
              <a:t>Touching treated seeds with bare hands</a:t>
            </a:r>
          </a:p>
          <a:p>
            <a:pPr lvl="1"/>
            <a:endParaRPr lang="de-CH" sz="2000" dirty="0"/>
          </a:p>
          <a:p>
            <a:r>
              <a:rPr lang="de-CH" sz="2400" dirty="0" smtClean="0"/>
              <a:t>Develop a Stick Planter that</a:t>
            </a:r>
          </a:p>
          <a:p>
            <a:pPr lvl="1"/>
            <a:r>
              <a:rPr lang="de-CH" sz="2000" dirty="0" smtClean="0"/>
              <a:t>Singulates seeds</a:t>
            </a:r>
          </a:p>
          <a:p>
            <a:pPr lvl="1"/>
            <a:r>
              <a:rPr lang="de-CH" sz="2000" dirty="0" smtClean="0"/>
              <a:t>Removes the need to touch seeds</a:t>
            </a:r>
          </a:p>
          <a:p>
            <a:pPr>
              <a:buFont typeface="Wingdings"/>
              <a:buChar char="è"/>
            </a:pPr>
            <a:r>
              <a:rPr lang="de-CH" sz="2400" dirty="0" smtClean="0">
                <a:sym typeface="Wingdings" pitchFamily="2" charset="2"/>
              </a:rPr>
              <a:t>Harvest energy from planting motion to "power" stick</a:t>
            </a:r>
            <a:endParaRPr lang="de-CH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42377"/>
            <a:ext cx="4249027" cy="28700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4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dirty="0" smtClean="0"/>
              <a:t>Use Coil Inductance as Microgenerator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sz="2400" dirty="0" smtClean="0"/>
              <a:t>A magnet moves relative to a coil</a:t>
            </a:r>
            <a:br>
              <a:rPr lang="de-CH" sz="2400" dirty="0" smtClean="0"/>
            </a:br>
            <a:r>
              <a:rPr lang="de-CH" sz="2400" dirty="0" smtClean="0">
                <a:sym typeface="Wingdings" pitchFamily="2" charset="2"/>
              </a:rPr>
              <a:t> generates an electromagnetic</a:t>
            </a:r>
            <a:br>
              <a:rPr lang="de-CH" sz="2400" dirty="0" smtClean="0">
                <a:sym typeface="Wingdings" pitchFamily="2" charset="2"/>
              </a:rPr>
            </a:br>
            <a:r>
              <a:rPr lang="de-CH" sz="2400" dirty="0" smtClean="0">
                <a:sym typeface="Wingdings" pitchFamily="2" charset="2"/>
              </a:rPr>
              <a:t>      field</a:t>
            </a:r>
          </a:p>
          <a:p>
            <a:r>
              <a:rPr lang="de-CH" sz="2400" dirty="0" smtClean="0">
                <a:sym typeface="Wingdings" pitchFamily="2" charset="2"/>
              </a:rPr>
              <a:t>Store energy in a capacitor</a:t>
            </a:r>
          </a:p>
          <a:p>
            <a:endParaRPr lang="de-CH" sz="2400" dirty="0">
              <a:sym typeface="Wingdings" pitchFamily="2" charset="2"/>
            </a:endParaRPr>
          </a:p>
          <a:p>
            <a:r>
              <a:rPr lang="de-CH" sz="2400" dirty="0" smtClean="0">
                <a:sym typeface="Wingdings" pitchFamily="2" charset="2"/>
              </a:rPr>
              <a:t>Drive a seed release/singulation </a:t>
            </a:r>
          </a:p>
          <a:p>
            <a:pPr marL="0" indent="0">
              <a:buNone/>
            </a:pPr>
            <a:r>
              <a:rPr lang="de-CH" sz="2400" dirty="0" smtClean="0">
                <a:sym typeface="Wingdings" pitchFamily="2" charset="2"/>
              </a:rPr>
              <a:t>      system</a:t>
            </a:r>
            <a:endParaRPr lang="de-CH" sz="2400" dirty="0" smtClean="0"/>
          </a:p>
          <a:p>
            <a:endParaRPr lang="de-CH" dirty="0"/>
          </a:p>
          <a:p>
            <a:endParaRPr lang="de-CH" dirty="0"/>
          </a:p>
          <a:p>
            <a:r>
              <a:rPr lang="de-CH" sz="1600" dirty="0" smtClean="0"/>
              <a:t>Source: Dayal et al., 2011. "A new design for vibration-based Electromagnetic Energy Harvesting Systems Using Coil Inductance Microgenerator", IEEE Transactions, vol. 47, pp. 820-830.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833812" cy="32646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44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de-CH" dirty="0" smtClean="0"/>
              <a:t>                                       Input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T:\Temp\stickplanter\02_Specifications\datacollection\pics\DSC039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886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T:\Temp\stickplanter\02_Specifications\datacollection\pics\DSC039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32099" r="20000" b="26666"/>
          <a:stretch/>
        </p:blipFill>
        <p:spPr bwMode="auto">
          <a:xfrm>
            <a:off x="3810000" y="3352800"/>
            <a:ext cx="2667000" cy="276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4267200"/>
            <a:ext cx="30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0" y="3352799"/>
            <a:ext cx="2667000" cy="2766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057400" y="3352800"/>
            <a:ext cx="1752600" cy="914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57400" y="4572000"/>
            <a:ext cx="1752600" cy="154718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2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632" y="762000"/>
            <a:ext cx="8229600" cy="914400"/>
          </a:xfrm>
        </p:spPr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4864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54864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54864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54864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086600" y="4114800"/>
            <a:ext cx="914400" cy="2133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0200" y="3429000"/>
            <a:ext cx="18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Target Resonance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934200" y="3798332"/>
            <a:ext cx="381000" cy="3926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77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Electromagnetism materials</a:t>
            </a:r>
          </a:p>
          <a:p>
            <a:pPr lvl="1"/>
            <a:r>
              <a:rPr lang="en-US" dirty="0" smtClean="0"/>
              <a:t>Magnet</a:t>
            </a:r>
          </a:p>
          <a:p>
            <a:pPr lvl="2"/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9414940"/>
              </p:ext>
            </p:extLst>
          </p:nvPr>
        </p:nvGraphicFramePr>
        <p:xfrm>
          <a:off x="1524000" y="2108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5" name="Picture 1" descr="C:\Users\jrascon\AppData\Local\Microsoft\Windows\Temporary Internet Files\Content.IE5\PC26OU25\MC900432537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6600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:\Users\jrascon\AppData\Local\Microsoft\Windows\Temporary Internet Files\Content.IE5\PC26OU25\MC900432537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06726"/>
            <a:ext cx="1663492" cy="16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rascon\AppData\Local\Microsoft\Windows\Temporary Internet Files\Content.IE5\CIXDY0T2\MC90043471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545501"/>
            <a:ext cx="1452451" cy="152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60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2CE096-BF08-40DC-8801-197E1812F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C92CE096-BF08-40DC-8801-197E1812F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6F352A-B4CC-4BDE-B966-55A317394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4C6F352A-B4CC-4BDE-B966-55A317394B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DC4847-4BC0-4AB5-8C7E-190706E40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17DC4847-4BC0-4AB5-8C7E-190706E40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4B2C92-CD67-41B9-9776-DD99B9BEA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14B2C92-CD67-41B9-9776-DD99B9BEA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0852ED-D95F-4FFC-BD43-35A501E63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3A0852ED-D95F-4FFC-BD43-35A501E63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37DB39-F7AD-4D76-BC04-2B97591FA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DA37DB39-F7AD-4D76-BC04-2B97591FA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55CBFC-0ACA-4796-8798-DB4FBB19B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D855CBFC-0ACA-4796-8798-DB4FBB19B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2CBD69-1298-4990-910A-AED09F108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202CBD69-1298-4990-910A-AED09F108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Spring Sizing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CH" dirty="0" smtClean="0">
                    <a:sym typeface="Wingdings" pitchFamily="2" charset="2"/>
                  </a:rPr>
                  <a:t>Target: Resonance at 4.5 Hz</a:t>
                </a:r>
                <a:endParaRPr lang="en-US" dirty="0" smtClean="0"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de-CH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𝑓</m:t>
                    </m:r>
                    <m:r>
                      <a:rPr lang="de-CH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de-CH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de-CH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de-CH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2</m:t>
                        </m:r>
                        <m:r>
                          <a:rPr lang="de-CH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𝜋</m:t>
                        </m:r>
                      </m:den>
                    </m:f>
                    <m:r>
                      <a:rPr lang="de-CH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de-CH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CH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de-CH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  <m:r>
                              <a:rPr lang="de-CH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𝑘</m:t>
                            </m:r>
                          </m:num>
                          <m:den>
                            <m:r>
                              <a:rPr lang="de-CH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endParaRPr lang="de-CH" dirty="0" smtClean="0">
                  <a:sym typeface="Wingdings" pitchFamily="2" charset="2"/>
                </a:endParaRPr>
              </a:p>
              <a:p>
                <a:r>
                  <a:rPr lang="de-CH" dirty="0" smtClean="0">
                    <a:sym typeface="Wingdings" pitchFamily="2" charset="2"/>
                  </a:rPr>
                  <a:t>Given f, m  find k</a:t>
                </a:r>
                <a:br>
                  <a:rPr lang="de-CH" dirty="0" smtClean="0">
                    <a:sym typeface="Wingdings" pitchFamily="2" charset="2"/>
                  </a:rPr>
                </a:br>
                <a:r>
                  <a:rPr lang="de-CH" dirty="0" smtClean="0">
                    <a:sym typeface="Wingdings" pitchFamily="2" charset="2"/>
                  </a:rPr>
                  <a:t> required spring constant: k = 5.4 N/m</a:t>
                </a:r>
              </a:p>
              <a:p>
                <a:endParaRPr lang="de-CH" dirty="0">
                  <a:sym typeface="Wingdings" pitchFamily="2" charset="2"/>
                </a:endParaRPr>
              </a:p>
              <a:p>
                <a:r>
                  <a:rPr lang="de-CH" dirty="0" smtClean="0">
                    <a:sym typeface="Wingdings" pitchFamily="2" charset="2"/>
                  </a:rPr>
                  <a:t>Available "Scrap Spring": </a:t>
                </a:r>
              </a:p>
              <a:p>
                <a:pPr lvl="1"/>
                <a:r>
                  <a:rPr lang="de-CH" dirty="0" smtClean="0">
                    <a:sym typeface="Wingdings" pitchFamily="2" charset="2"/>
                  </a:rPr>
                  <a:t>Length = 1"</a:t>
                </a:r>
              </a:p>
              <a:p>
                <a:pPr lvl="1"/>
                <a:r>
                  <a:rPr lang="de-CH" dirty="0" smtClean="0">
                    <a:sym typeface="Wingdings" pitchFamily="2" charset="2"/>
                  </a:rPr>
                  <a:t>k around 220 N/m  too stiff</a:t>
                </a:r>
              </a:p>
              <a:p>
                <a:pPr marL="0" indent="0">
                  <a:buNone/>
                </a:pPr>
                <a:endParaRPr lang="de-CH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de-CH" dirty="0">
                  <a:sym typeface="Wingdings" pitchFamily="2" charset="2"/>
                </a:endParaRPr>
              </a:p>
              <a:p>
                <a:endParaRPr lang="de-CH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1" t="10675" r="55321" b="59803"/>
          <a:stretch/>
        </p:blipFill>
        <p:spPr bwMode="auto">
          <a:xfrm>
            <a:off x="5715000" y="1219200"/>
            <a:ext cx="3117112" cy="234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3733800" cy="224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1" t="10675" r="55321" b="59803"/>
          <a:stretch/>
        </p:blipFill>
        <p:spPr bwMode="auto">
          <a:xfrm rot="5400000">
            <a:off x="6026162" y="1257080"/>
            <a:ext cx="3016311" cy="226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6934200" y="1600200"/>
            <a:ext cx="0" cy="1524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29400" y="20690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1" descr="C:\Users\jrascon\AppData\Local\Microsoft\Windows\Temporary Internet Files\Content.IE5\PC26OU25\MC90043253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2459063"/>
            <a:ext cx="3054495" cy="305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42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Capsule Dimensions (1/3)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According to Kingman et. al (2001), </a:t>
                </a:r>
                <a:r>
                  <a:rPr lang="en-US" dirty="0"/>
                  <a:t>e</a:t>
                </a:r>
                <a:r>
                  <a:rPr lang="en-US" dirty="0" smtClean="0"/>
                  <a:t>xtreme </a:t>
                </a:r>
                <a:r>
                  <a:rPr lang="en-US" dirty="0"/>
                  <a:t>values </a:t>
                </a:r>
                <a:r>
                  <a:rPr lang="en-US" dirty="0" smtClean="0"/>
                  <a:t>of induction are </a:t>
                </a:r>
                <a:r>
                  <a:rPr lang="en-US" dirty="0"/>
                  <a:t>proportional to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occur at </a:t>
                </a:r>
                <a:r>
                  <a:rPr lang="en-US" dirty="0" smtClean="0"/>
                  <a:t>a ratio </a:t>
                </a:r>
                <a:r>
                  <a:rPr lang="en-US" dirty="0"/>
                  <a:t>of </a:t>
                </a:r>
                <a:r>
                  <a:rPr lang="el-GR" dirty="0" smtClean="0"/>
                  <a:t>Γ</a:t>
                </a:r>
                <a:r>
                  <a:rPr lang="en-US" dirty="0" smtClean="0"/>
                  <a:t> = z/a = ±1/2 .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7" t="40521" r="71879" b="26375"/>
          <a:stretch/>
        </p:blipFill>
        <p:spPr bwMode="auto">
          <a:xfrm>
            <a:off x="3092303" y="3124200"/>
            <a:ext cx="2632900" cy="3117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Capsule Dimensions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</a:pPr>
            <a:r>
              <a:rPr lang="en-US" dirty="0" smtClean="0"/>
              <a:t>The objective was to capture at </a:t>
            </a:r>
            <a:r>
              <a:rPr lang="en-US" dirty="0"/>
              <a:t>least 90% of the energy under the </a:t>
            </a:r>
            <a:r>
              <a:rPr lang="en-US" dirty="0" smtClean="0"/>
              <a:t>curve. So, according to the graph we use ±2 ratio.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438400"/>
            <a:ext cx="8791575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4" t="46491" r="36263" b="28807"/>
          <a:stretch/>
        </p:blipFill>
        <p:spPr bwMode="auto">
          <a:xfrm>
            <a:off x="3729789" y="3504489"/>
            <a:ext cx="2935706" cy="2117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181600" y="2362200"/>
            <a:ext cx="381000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03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5344</TotalTime>
  <Words>308</Words>
  <Application>Microsoft Office PowerPoint</Application>
  <PresentationFormat>On-screen Show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Macro</vt:lpstr>
      <vt:lpstr>Energy Harvesting for a Stick Planter  Final Presentation</vt:lpstr>
      <vt:lpstr>Overview</vt:lpstr>
      <vt:lpstr>Use Coil Inductance as Microgenerator</vt:lpstr>
      <vt:lpstr>                                       Input Characterization</vt:lpstr>
      <vt:lpstr>Data Analysis</vt:lpstr>
      <vt:lpstr>Experimental design</vt:lpstr>
      <vt:lpstr>Spring Sizing</vt:lpstr>
      <vt:lpstr>Capsule Dimensions (1/3)</vt:lpstr>
      <vt:lpstr>Capsule Dimensions (2/3)</vt:lpstr>
      <vt:lpstr>Capsule Dimensions (3/3)</vt:lpstr>
      <vt:lpstr>Number of turns</vt:lpstr>
      <vt:lpstr>Circuit Design</vt:lpstr>
      <vt:lpstr>Test Results</vt:lpstr>
      <vt:lpstr>Stick Assembly</vt:lpstr>
      <vt:lpstr>Discussion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Harvesting for a Stick Planter  Project Update – 2011-04-21</dc:title>
  <dc:creator>Koller, Adrian Alois</dc:creator>
  <cp:lastModifiedBy>Koller, Adrian A</cp:lastModifiedBy>
  <cp:revision>48</cp:revision>
  <dcterms:created xsi:type="dcterms:W3CDTF">2006-08-16T00:00:00Z</dcterms:created>
  <dcterms:modified xsi:type="dcterms:W3CDTF">2011-05-03T21:10:31Z</dcterms:modified>
</cp:coreProperties>
</file>