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1089600" cy="51206400"/>
  <p:notesSz cx="6858000" cy="9144000"/>
  <p:defaultTextStyle>
    <a:defPPr>
      <a:defRPr lang="en-US"/>
    </a:defPPr>
    <a:lvl1pPr marL="0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1pPr>
    <a:lvl2pPr marL="2351288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2pPr>
    <a:lvl3pPr marL="4702576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3pPr>
    <a:lvl4pPr marL="7053864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4pPr>
    <a:lvl5pPr marL="9405153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5pPr>
    <a:lvl6pPr marL="11756441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6pPr>
    <a:lvl7pPr marL="14107729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7pPr>
    <a:lvl8pPr marL="16459017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8pPr>
    <a:lvl9pPr marL="18810305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" d="100"/>
          <a:sy n="16" d="100"/>
        </p:scale>
        <p:origin x="-2604" y="-300"/>
      </p:cViewPr>
      <p:guideLst>
        <p:guide orient="horz" pos="16128"/>
        <p:guide pos="9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1720" y="15907177"/>
            <a:ext cx="26426160" cy="10976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440" y="29016960"/>
            <a:ext cx="21762720" cy="13086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53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05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5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0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5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10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E89F-D6A4-4D98-83F1-1D2CED107375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AD13-A086-4A70-B18A-613404A7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85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E89F-D6A4-4D98-83F1-1D2CED107375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AD13-A086-4A70-B18A-613404A7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8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639106" y="15314510"/>
            <a:ext cx="23781385" cy="3262274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84154" y="15314510"/>
            <a:ext cx="70836790" cy="3262274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E89F-D6A4-4D98-83F1-1D2CED107375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AD13-A086-4A70-B18A-613404A7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5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E89F-D6A4-4D98-83F1-1D2CED107375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AD13-A086-4A70-B18A-613404A7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4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864" y="32904857"/>
            <a:ext cx="26426160" cy="10170160"/>
          </a:xfrm>
        </p:spPr>
        <p:txBody>
          <a:bodyPr anchor="t"/>
          <a:lstStyle>
            <a:lvl1pPr algn="l">
              <a:defRPr sz="20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864" y="21703461"/>
            <a:ext cx="26426160" cy="11201396"/>
          </a:xfrm>
        </p:spPr>
        <p:txBody>
          <a:bodyPr anchor="b"/>
          <a:lstStyle>
            <a:lvl1pPr marL="0" indent="0">
              <a:buNone/>
              <a:defRPr sz="10300">
                <a:solidFill>
                  <a:schemeClr val="tx1">
                    <a:tint val="75000"/>
                  </a:schemeClr>
                </a:solidFill>
              </a:defRPr>
            </a:lvl1pPr>
            <a:lvl2pPr marL="2351288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2pPr>
            <a:lvl3pPr marL="4702576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3pPr>
            <a:lvl4pPr marL="7053864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 marL="9405153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  <a:lvl6pPr marL="11756441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6pPr>
            <a:lvl7pPr marL="1410772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7pPr>
            <a:lvl8pPr marL="16459017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8pPr>
            <a:lvl9pPr marL="18810305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E89F-D6A4-4D98-83F1-1D2CED107375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AD13-A086-4A70-B18A-613404A7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63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38400"/>
            <a:ext cx="18867120" cy="5555830"/>
          </a:xfrm>
        </p:spPr>
        <p:txBody>
          <a:bodyPr/>
          <a:lstStyle>
            <a:lvl1pPr algn="l">
              <a:defRPr b="1" cap="none" spc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OSU </a:t>
            </a:r>
            <a:r>
              <a:rPr lang="en-US" dirty="0" err="1" smtClean="0"/>
              <a:t>GreenSeeder</a:t>
            </a:r>
            <a:r>
              <a:rPr lang="en-US" dirty="0" smtClean="0"/>
              <a:t> Planter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4156" y="89208187"/>
            <a:ext cx="47309086" cy="252333760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11400" y="89208187"/>
            <a:ext cx="47309089" cy="252333760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E89F-D6A4-4D98-83F1-1D2CED107375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AD13-A086-4A70-B18A-613404A7CB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81000" y="12024718"/>
            <a:ext cx="30403800" cy="7663636"/>
          </a:xfrm>
          <a:prstGeom prst="rect">
            <a:avLst/>
          </a:prstGeom>
          <a:blipFill dpi="0" rotWithShape="1">
            <a:blip r:embed="rId3">
              <a:alphaModFix amt="6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 area planted by hand ≈ corn area in the USA (35M ha’s)</a:t>
            </a:r>
          </a:p>
          <a:p>
            <a:pPr marL="342900" indent="-342900" algn="l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Developing world, avg. farm size = 1 ha</a:t>
            </a:r>
          </a:p>
          <a:p>
            <a:pPr algn="l">
              <a:spcBef>
                <a:spcPct val="50000"/>
              </a:spcBef>
            </a:pPr>
            <a:r>
              <a:rPr lang="en-US" sz="8800" b="1" dirty="0" smtClean="0">
                <a:solidFill>
                  <a:srgbClr val="FF6600"/>
                </a:solidFill>
              </a:rPr>
              <a:t>By 2050 there will be 9.1 billion people. </a:t>
            </a:r>
          </a:p>
          <a:p>
            <a:pPr marL="342900" indent="-342900" algn="l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 of 30%</a:t>
            </a:r>
          </a:p>
          <a:p>
            <a:pPr marL="342900" indent="-342900" algn="l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 production will have to increase 70%</a:t>
            </a:r>
          </a:p>
          <a:p>
            <a:pPr marL="342900" indent="-342900" algn="l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95% of increased population will be in the developing world</a:t>
            </a:r>
          </a:p>
        </p:txBody>
      </p:sp>
      <p:pic>
        <p:nvPicPr>
          <p:cNvPr id="9" name="Picture 3" descr="C:\Pictures\Field\El_Salvador2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032" y="41407080"/>
            <a:ext cx="10054097" cy="751332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419100" y="49320271"/>
            <a:ext cx="29908500" cy="1200329"/>
          </a:xfrm>
          <a:prstGeom prst="rect">
            <a:avLst/>
          </a:prstGeom>
          <a:blipFill dpi="0" rotWithShape="1">
            <a:blip r:embed="rId3">
              <a:alphaModFix amt="6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Marginal</a:t>
            </a:r>
            <a:r>
              <a:rPr lang="en-US" sz="72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landscapes where maize is planted (El Salvador)</a:t>
            </a:r>
            <a:endParaRPr lang="en-US" sz="7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2" descr="http://nue.okstate.edu/Hand_Planter/img21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56231" y="41407080"/>
            <a:ext cx="10008369" cy="751332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296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2050630"/>
            <a:ext cx="27980640" cy="853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11462177"/>
            <a:ext cx="13736639" cy="4776890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1288" indent="0">
              <a:buNone/>
              <a:defRPr sz="10300" b="1"/>
            </a:lvl2pPr>
            <a:lvl3pPr marL="4702576" indent="0">
              <a:buNone/>
              <a:defRPr sz="9300" b="1"/>
            </a:lvl3pPr>
            <a:lvl4pPr marL="7053864" indent="0">
              <a:buNone/>
              <a:defRPr sz="8200" b="1"/>
            </a:lvl4pPr>
            <a:lvl5pPr marL="9405153" indent="0">
              <a:buNone/>
              <a:defRPr sz="8200" b="1"/>
            </a:lvl5pPr>
            <a:lvl6pPr marL="11756441" indent="0">
              <a:buNone/>
              <a:defRPr sz="8200" b="1"/>
            </a:lvl6pPr>
            <a:lvl7pPr marL="14107729" indent="0">
              <a:buNone/>
              <a:defRPr sz="8200" b="1"/>
            </a:lvl7pPr>
            <a:lvl8pPr marL="16459017" indent="0">
              <a:buNone/>
              <a:defRPr sz="8200" b="1"/>
            </a:lvl8pPr>
            <a:lvl9pPr marL="18810305" indent="0">
              <a:buNone/>
              <a:defRPr sz="8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480" y="16239067"/>
            <a:ext cx="13736639" cy="29502950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793087" y="11462177"/>
            <a:ext cx="13742035" cy="4776890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1288" indent="0">
              <a:buNone/>
              <a:defRPr sz="10300" b="1"/>
            </a:lvl2pPr>
            <a:lvl3pPr marL="4702576" indent="0">
              <a:buNone/>
              <a:defRPr sz="9300" b="1"/>
            </a:lvl3pPr>
            <a:lvl4pPr marL="7053864" indent="0">
              <a:buNone/>
              <a:defRPr sz="8200" b="1"/>
            </a:lvl4pPr>
            <a:lvl5pPr marL="9405153" indent="0">
              <a:buNone/>
              <a:defRPr sz="8200" b="1"/>
            </a:lvl5pPr>
            <a:lvl6pPr marL="11756441" indent="0">
              <a:buNone/>
              <a:defRPr sz="8200" b="1"/>
            </a:lvl6pPr>
            <a:lvl7pPr marL="14107729" indent="0">
              <a:buNone/>
              <a:defRPr sz="8200" b="1"/>
            </a:lvl7pPr>
            <a:lvl8pPr marL="16459017" indent="0">
              <a:buNone/>
              <a:defRPr sz="8200" b="1"/>
            </a:lvl8pPr>
            <a:lvl9pPr marL="18810305" indent="0">
              <a:buNone/>
              <a:defRPr sz="8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793087" y="16239067"/>
            <a:ext cx="13742035" cy="29502950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E89F-D6A4-4D98-83F1-1D2CED107375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AD13-A086-4A70-B18A-613404A7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90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E89F-D6A4-4D98-83F1-1D2CED107375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AD13-A086-4A70-B18A-613404A7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9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E89F-D6A4-4D98-83F1-1D2CED107375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AD13-A086-4A70-B18A-613404A7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8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2" y="2038773"/>
            <a:ext cx="10228264" cy="8676640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5170" y="2038777"/>
            <a:ext cx="17379950" cy="43703244"/>
          </a:xfrm>
        </p:spPr>
        <p:txBody>
          <a:bodyPr/>
          <a:lstStyle>
            <a:lvl1pPr>
              <a:defRPr sz="16500"/>
            </a:lvl1pPr>
            <a:lvl2pPr>
              <a:defRPr sz="14400"/>
            </a:lvl2pPr>
            <a:lvl3pPr>
              <a:defRPr sz="12300"/>
            </a:lvl3pPr>
            <a:lvl4pPr>
              <a:defRPr sz="10300"/>
            </a:lvl4pPr>
            <a:lvl5pPr>
              <a:defRPr sz="10300"/>
            </a:lvl5pPr>
            <a:lvl6pPr>
              <a:defRPr sz="10300"/>
            </a:lvl6pPr>
            <a:lvl7pPr>
              <a:defRPr sz="10300"/>
            </a:lvl7pPr>
            <a:lvl8pPr>
              <a:defRPr sz="10300"/>
            </a:lvl8pPr>
            <a:lvl9pPr>
              <a:defRPr sz="10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2" y="10715417"/>
            <a:ext cx="10228264" cy="35026604"/>
          </a:xfrm>
        </p:spPr>
        <p:txBody>
          <a:bodyPr/>
          <a:lstStyle>
            <a:lvl1pPr marL="0" indent="0">
              <a:buNone/>
              <a:defRPr sz="7200"/>
            </a:lvl1pPr>
            <a:lvl2pPr marL="2351288" indent="0">
              <a:buNone/>
              <a:defRPr sz="6200"/>
            </a:lvl2pPr>
            <a:lvl3pPr marL="4702576" indent="0">
              <a:buNone/>
              <a:defRPr sz="5100"/>
            </a:lvl3pPr>
            <a:lvl4pPr marL="7053864" indent="0">
              <a:buNone/>
              <a:defRPr sz="4600"/>
            </a:lvl4pPr>
            <a:lvl5pPr marL="9405153" indent="0">
              <a:buNone/>
              <a:defRPr sz="4600"/>
            </a:lvl5pPr>
            <a:lvl6pPr marL="11756441" indent="0">
              <a:buNone/>
              <a:defRPr sz="4600"/>
            </a:lvl6pPr>
            <a:lvl7pPr marL="14107729" indent="0">
              <a:buNone/>
              <a:defRPr sz="4600"/>
            </a:lvl7pPr>
            <a:lvl8pPr marL="16459017" indent="0">
              <a:buNone/>
              <a:defRPr sz="4600"/>
            </a:lvl8pPr>
            <a:lvl9pPr marL="18810305" indent="0">
              <a:buNone/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E89F-D6A4-4D98-83F1-1D2CED107375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AD13-A086-4A70-B18A-613404A7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9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779" y="35844480"/>
            <a:ext cx="18653760" cy="4231644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779" y="4575387"/>
            <a:ext cx="18653760" cy="30723840"/>
          </a:xfrm>
        </p:spPr>
        <p:txBody>
          <a:bodyPr/>
          <a:lstStyle>
            <a:lvl1pPr marL="0" indent="0">
              <a:buNone/>
              <a:defRPr sz="16500"/>
            </a:lvl1pPr>
            <a:lvl2pPr marL="2351288" indent="0">
              <a:buNone/>
              <a:defRPr sz="14400"/>
            </a:lvl2pPr>
            <a:lvl3pPr marL="4702576" indent="0">
              <a:buNone/>
              <a:defRPr sz="12300"/>
            </a:lvl3pPr>
            <a:lvl4pPr marL="7053864" indent="0">
              <a:buNone/>
              <a:defRPr sz="10300"/>
            </a:lvl4pPr>
            <a:lvl5pPr marL="9405153" indent="0">
              <a:buNone/>
              <a:defRPr sz="10300"/>
            </a:lvl5pPr>
            <a:lvl6pPr marL="11756441" indent="0">
              <a:buNone/>
              <a:defRPr sz="10300"/>
            </a:lvl6pPr>
            <a:lvl7pPr marL="14107729" indent="0">
              <a:buNone/>
              <a:defRPr sz="10300"/>
            </a:lvl7pPr>
            <a:lvl8pPr marL="16459017" indent="0">
              <a:buNone/>
              <a:defRPr sz="10300"/>
            </a:lvl8pPr>
            <a:lvl9pPr marL="18810305" indent="0">
              <a:buNone/>
              <a:defRPr sz="10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779" y="40076124"/>
            <a:ext cx="18653760" cy="6009636"/>
          </a:xfrm>
        </p:spPr>
        <p:txBody>
          <a:bodyPr/>
          <a:lstStyle>
            <a:lvl1pPr marL="0" indent="0">
              <a:buNone/>
              <a:defRPr sz="7200"/>
            </a:lvl1pPr>
            <a:lvl2pPr marL="2351288" indent="0">
              <a:buNone/>
              <a:defRPr sz="6200"/>
            </a:lvl2pPr>
            <a:lvl3pPr marL="4702576" indent="0">
              <a:buNone/>
              <a:defRPr sz="5100"/>
            </a:lvl3pPr>
            <a:lvl4pPr marL="7053864" indent="0">
              <a:buNone/>
              <a:defRPr sz="4600"/>
            </a:lvl4pPr>
            <a:lvl5pPr marL="9405153" indent="0">
              <a:buNone/>
              <a:defRPr sz="4600"/>
            </a:lvl5pPr>
            <a:lvl6pPr marL="11756441" indent="0">
              <a:buNone/>
              <a:defRPr sz="4600"/>
            </a:lvl6pPr>
            <a:lvl7pPr marL="14107729" indent="0">
              <a:buNone/>
              <a:defRPr sz="4600"/>
            </a:lvl7pPr>
            <a:lvl8pPr marL="16459017" indent="0">
              <a:buNone/>
              <a:defRPr sz="4600"/>
            </a:lvl8pPr>
            <a:lvl9pPr marL="18810305" indent="0">
              <a:buNone/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E89F-D6A4-4D98-83F1-1D2CED107375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AD13-A086-4A70-B18A-613404A7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2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0" y="2050630"/>
            <a:ext cx="27980640" cy="8534400"/>
          </a:xfrm>
          <a:prstGeom prst="rect">
            <a:avLst/>
          </a:prstGeom>
        </p:spPr>
        <p:txBody>
          <a:bodyPr vert="horz" lIns="470258" tIns="235129" rIns="470258" bIns="2351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11948164"/>
            <a:ext cx="27980640" cy="33793857"/>
          </a:xfrm>
          <a:prstGeom prst="rect">
            <a:avLst/>
          </a:prstGeom>
        </p:spPr>
        <p:txBody>
          <a:bodyPr vert="horz" lIns="470258" tIns="235129" rIns="470258" bIns="2351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54480" y="47460750"/>
            <a:ext cx="7254240" cy="2726267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l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EE89F-D6A4-4D98-83F1-1D2CED107375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22280" y="47460750"/>
            <a:ext cx="9845040" cy="2726267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ct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80880" y="47460750"/>
            <a:ext cx="7254240" cy="2726267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5AD13-A086-4A70-B18A-613404A7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8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702576" rtl="0" eaLnBrk="1" latinLnBrk="0" hangingPunct="1">
        <a:spcBef>
          <a:spcPct val="0"/>
        </a:spcBef>
        <a:buNone/>
        <a:defRPr sz="2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3466" indent="-1763466" algn="l" defTabSz="47025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6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0843" indent="-1469555" algn="l" defTabSz="4702576" rtl="0" eaLnBrk="1" latinLnBrk="0" hangingPunct="1">
        <a:spcBef>
          <a:spcPct val="20000"/>
        </a:spcBef>
        <a:buFont typeface="Arial" panose="020B0604020202020204" pitchFamily="34" charset="0"/>
        <a:buChar char="–"/>
        <a:defRPr sz="14400" kern="1200">
          <a:solidFill>
            <a:schemeClr val="tx1"/>
          </a:solidFill>
          <a:latin typeface="+mn-lt"/>
          <a:ea typeface="+mn-ea"/>
          <a:cs typeface="+mn-cs"/>
        </a:defRPr>
      </a:lvl2pPr>
      <a:lvl3pPr marL="5878220" indent="-1175644" algn="l" defTabSz="47025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509" indent="-1175644" algn="l" defTabSz="4702576" rtl="0" eaLnBrk="1" latinLnBrk="0" hangingPunct="1">
        <a:spcBef>
          <a:spcPct val="20000"/>
        </a:spcBef>
        <a:buFont typeface="Arial" panose="020B0604020202020204" pitchFamily="34" charset="0"/>
        <a:buChar char="–"/>
        <a:defRPr sz="10300" kern="1200">
          <a:solidFill>
            <a:schemeClr val="tx1"/>
          </a:solidFill>
          <a:latin typeface="+mn-lt"/>
          <a:ea typeface="+mn-ea"/>
          <a:cs typeface="+mn-cs"/>
        </a:defRPr>
      </a:lvl4pPr>
      <a:lvl5pPr marL="10580797" indent="-1175644" algn="l" defTabSz="4702576" rtl="0" eaLnBrk="1" latinLnBrk="0" hangingPunct="1">
        <a:spcBef>
          <a:spcPct val="20000"/>
        </a:spcBef>
        <a:buFont typeface="Arial" panose="020B0604020202020204" pitchFamily="34" charset="0"/>
        <a:buChar char="»"/>
        <a:defRPr sz="10300" kern="1200">
          <a:solidFill>
            <a:schemeClr val="tx1"/>
          </a:solidFill>
          <a:latin typeface="+mn-lt"/>
          <a:ea typeface="+mn-ea"/>
          <a:cs typeface="+mn-cs"/>
        </a:defRPr>
      </a:lvl5pPr>
      <a:lvl6pPr marL="12932085" indent="-1175644" algn="l" defTabSz="47025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6pPr>
      <a:lvl7pPr marL="15283373" indent="-1175644" algn="l" defTabSz="47025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7pPr>
      <a:lvl8pPr marL="17634661" indent="-1175644" algn="l" defTabSz="47025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8pPr>
      <a:lvl9pPr marL="19985949" indent="-1175644" algn="l" defTabSz="47025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51288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76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53864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05153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56441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07729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017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810305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okstate.edu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3505200" cy="511179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"/>
            <a:ext cx="27584400" cy="51206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4155400" y="13868400"/>
            <a:ext cx="21762720" cy="13086080"/>
          </a:xfrm>
        </p:spPr>
        <p:txBody>
          <a:bodyPr/>
          <a:lstStyle/>
          <a:p>
            <a:r>
              <a:rPr lang="en-US" dirty="0" smtClean="0"/>
              <a:t>Mike.davis10@okstate.edu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610600" y="457200"/>
            <a:ext cx="18867120" cy="5555830"/>
          </a:xfrm>
          <a:prstGeom prst="rect">
            <a:avLst/>
          </a:prstGeom>
        </p:spPr>
        <p:txBody>
          <a:bodyPr vert="horz" lIns="470258" tIns="235129" rIns="470258" bIns="235129" rtlCol="0" anchor="ctr">
            <a:normAutofit fontScale="77500" lnSpcReduction="20000"/>
          </a:bodyPr>
          <a:lstStyle>
            <a:lvl1pPr algn="l" defTabSz="4702576" rtl="0" eaLnBrk="1" latinLnBrk="0" hangingPunct="1">
              <a:spcBef>
                <a:spcPct val="0"/>
              </a:spcBef>
              <a:buNone/>
              <a:defRPr sz="22600" b="1" kern="1200" cap="none" spc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OSU </a:t>
            </a:r>
            <a:r>
              <a:rPr lang="en-US" dirty="0" err="1" smtClean="0"/>
              <a:t>GreenSeeder</a:t>
            </a:r>
            <a:r>
              <a:rPr lang="en-US" dirty="0" smtClean="0"/>
              <a:t> Planter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554480" y="47460750"/>
            <a:ext cx="7254240" cy="2726267"/>
          </a:xfrm>
        </p:spPr>
        <p:txBody>
          <a:bodyPr/>
          <a:lstStyle/>
          <a:p>
            <a:fld id="{69EEE89F-D6A4-4D98-83F1-1D2CED107375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22280" y="47460750"/>
            <a:ext cx="9845040" cy="272626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80880" y="47460750"/>
            <a:ext cx="7254240" cy="2726267"/>
          </a:xfrm>
        </p:spPr>
        <p:txBody>
          <a:bodyPr/>
          <a:lstStyle/>
          <a:p>
            <a:fld id="{03C5AD13-A086-4A70-B18A-613404A7CB30}" type="slidenum">
              <a:rPr lang="en-US" smtClean="0"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14097000"/>
            <a:ext cx="30403800" cy="7663636"/>
          </a:xfrm>
          <a:prstGeom prst="rect">
            <a:avLst/>
          </a:prstGeom>
          <a:blipFill dpi="0" rotWithShape="1">
            <a:blip r:embed="rId3">
              <a:alphaModFix amt="6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 area planted by hand ≈ corn area in the USA (35M ha’s)</a:t>
            </a:r>
          </a:p>
          <a:p>
            <a:pPr marL="342900" indent="-342900" algn="l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Developing world, avg. farm size = 1 ha</a:t>
            </a:r>
          </a:p>
          <a:p>
            <a:pPr algn="l">
              <a:spcBef>
                <a:spcPct val="50000"/>
              </a:spcBef>
            </a:pPr>
            <a:r>
              <a:rPr lang="en-US" sz="8800" b="1" dirty="0" smtClean="0">
                <a:solidFill>
                  <a:srgbClr val="FF6600"/>
                </a:solidFill>
              </a:rPr>
              <a:t>By 2050 there will be 9.1 billion people. </a:t>
            </a:r>
          </a:p>
          <a:p>
            <a:pPr marL="342900" indent="-342900" algn="l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 of 30%</a:t>
            </a:r>
          </a:p>
          <a:p>
            <a:pPr marL="342900" indent="-342900" algn="l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 production will have to increase 70%</a:t>
            </a:r>
          </a:p>
          <a:p>
            <a:pPr marL="342900" indent="-342900" algn="l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95% of increased population will be in the developing world</a:t>
            </a:r>
          </a:p>
        </p:txBody>
      </p:sp>
      <p:pic>
        <p:nvPicPr>
          <p:cNvPr id="10" name="Picture 3" descr="C:\Pictures\Field\El_Salvado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032" y="41407080"/>
            <a:ext cx="10054097" cy="751332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19100" y="49320271"/>
            <a:ext cx="29908500" cy="1200329"/>
          </a:xfrm>
          <a:prstGeom prst="rect">
            <a:avLst/>
          </a:prstGeom>
          <a:blipFill dpi="0" rotWithShape="1">
            <a:blip r:embed="rId3">
              <a:alphaModFix amt="6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Marginal</a:t>
            </a:r>
            <a:r>
              <a:rPr lang="en-US" sz="72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landscapes where maize is planted (El Salvador)</a:t>
            </a:r>
            <a:endParaRPr lang="en-US" sz="7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2" descr="http://nue.okstate.edu/Hand_Planter/img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56231" y="41407080"/>
            <a:ext cx="10008369" cy="751332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6" name="Picture 2" descr="http://nue.okstate.edu/Hand_Planter/image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031201" y="33451799"/>
            <a:ext cx="9590359" cy="71628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1892260" y="39376648"/>
            <a:ext cx="8420100" cy="1938992"/>
          </a:xfrm>
          <a:prstGeom prst="rect">
            <a:avLst/>
          </a:prstGeom>
          <a:blipFill dpi="0" rotWithShape="1">
            <a:blip r:embed="rId3">
              <a:alphaModFix amt="6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>
              <a:buClr>
                <a:srgbClr val="FF6600"/>
              </a:buClr>
            </a:pPr>
            <a:r>
              <a:rPr lang="en-US" sz="6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OSU Planter and components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07600" y="22735749"/>
            <a:ext cx="10155300" cy="1323065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295400" y="23774400"/>
            <a:ext cx="24841200" cy="8833187"/>
          </a:xfrm>
          <a:prstGeom prst="rect">
            <a:avLst/>
          </a:prstGeom>
          <a:blipFill dpi="0" rotWithShape="1">
            <a:blip r:embed="rId3">
              <a:alphaModFix amt="6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6600"/>
                </a:solidFill>
              </a:rPr>
              <a:t>Benefits</a:t>
            </a:r>
            <a:endParaRPr lang="en-US" sz="8800" dirty="0" smtClean="0">
              <a:solidFill>
                <a:srgbClr val="FF66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8000" dirty="0" smtClean="0"/>
              <a:t>Remove chemically treated seeds from the hands of small farmers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8000" dirty="0" smtClean="0"/>
              <a:t>Decrease soil erosion via improved plant spacing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8000" dirty="0" smtClean="0"/>
              <a:t>Accommodate mid-season application of urea-N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8000" dirty="0" smtClean="0"/>
              <a:t>Place urea below the surface reducing NH3 losses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8000" dirty="0" smtClean="0"/>
              <a:t>Potential to increase maize production and NUE</a:t>
            </a:r>
          </a:p>
        </p:txBody>
      </p:sp>
      <p:pic>
        <p:nvPicPr>
          <p:cNvPr id="21" name="Picture 20" descr="Oklahoma State University">
            <a:hlinkClick r:id="rId8" tooltip="&quot;Oklahoma State University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22427"/>
            <a:ext cx="6593768" cy="4135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9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116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OSU Hand Planter GreenSeeder</dc:title>
  <dc:creator>Raun, Bill</dc:creator>
  <cp:lastModifiedBy>Raun, Bill</cp:lastModifiedBy>
  <cp:revision>11</cp:revision>
  <dcterms:created xsi:type="dcterms:W3CDTF">2014-07-25T17:35:46Z</dcterms:created>
  <dcterms:modified xsi:type="dcterms:W3CDTF">2014-07-25T20:07:47Z</dcterms:modified>
</cp:coreProperties>
</file>