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6" r:id="rId2"/>
    <p:sldId id="274" r:id="rId3"/>
    <p:sldId id="267" r:id="rId4"/>
    <p:sldId id="272" r:id="rId5"/>
    <p:sldId id="273" r:id="rId6"/>
    <p:sldId id="268" r:id="rId7"/>
    <p:sldId id="269" r:id="rId8"/>
    <p:sldId id="271" r:id="rId9"/>
    <p:sldId id="276" r:id="rId10"/>
    <p:sldId id="257" r:id="rId11"/>
    <p:sldId id="258" r:id="rId12"/>
    <p:sldId id="259" r:id="rId13"/>
    <p:sldId id="263" r:id="rId14"/>
    <p:sldId id="264" r:id="rId15"/>
    <p:sldId id="265" r:id="rId16"/>
    <p:sldId id="270" r:id="rId17"/>
    <p:sldId id="275" r:id="rId18"/>
    <p:sldId id="260" r:id="rId19"/>
    <p:sldId id="261" r:id="rId20"/>
    <p:sldId id="26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715" autoAdjust="0"/>
  </p:normalViewPr>
  <p:slideViewPr>
    <p:cSldViewPr>
      <p:cViewPr>
        <p:scale>
          <a:sx n="125" d="100"/>
          <a:sy n="125" d="100"/>
        </p:scale>
        <p:origin x="-1140"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7A5D1C-C999-43EF-95CB-BAB7058C8B4C}" type="datetimeFigureOut">
              <a:rPr lang="en-US" smtClean="0"/>
              <a:pPr/>
              <a:t>10/13/2008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AF24CC-3ACF-4DCE-BDC0-76CF8E4845A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AF24CC-3ACF-4DCE-BDC0-76CF8E4845A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CD32B7-FD08-4102-9E2A-F216344CE73D}" type="slidenum">
              <a:rPr lang="en-US"/>
              <a:pPr/>
              <a:t>10</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AABCF2-AEEB-4380-B9D2-E7EC611329EC}" type="slidenum">
              <a:rPr lang="en-US"/>
              <a:pPr/>
              <a:t>11</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08776E-536F-464B-820A-C180E6C3A03C}" type="slidenum">
              <a:rPr lang="en-US"/>
              <a:pPr/>
              <a:t>12</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AF24CC-3ACF-4DCE-BDC0-76CF8E4845A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AF24CC-3ACF-4DCE-BDC0-76CF8E4845A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AF24CC-3ACF-4DCE-BDC0-76CF8E4845A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AF24CC-3ACF-4DCE-BDC0-76CF8E4845A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AF24CC-3ACF-4DCE-BDC0-76CF8E4845A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5F40CC-AF13-4FB5-B4BD-C0F793F7E3E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5F40CC-AF13-4FB5-B4BD-C0F793F7E3E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AF24CC-3ACF-4DCE-BDC0-76CF8E4845A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5F40CC-AF13-4FB5-B4BD-C0F793F7E3E6}"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AF24CC-3ACF-4DCE-BDC0-76CF8E4845A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AF24CC-3ACF-4DCE-BDC0-76CF8E4845A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AF24CC-3ACF-4DCE-BDC0-76CF8E4845A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AF24CC-3ACF-4DCE-BDC0-76CF8E4845A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AF24CC-3ACF-4DCE-BDC0-76CF8E4845A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AF24CC-3ACF-4DCE-BDC0-76CF8E4845A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AF24CC-3ACF-4DCE-BDC0-76CF8E4845A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630AB08F-1CBE-4DA8-88D1-DF4080F021B0}" type="datetimeFigureOut">
              <a:rPr lang="en-US" smtClean="0"/>
              <a:pPr/>
              <a:t>10/13/2008</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39899127-F918-4954-B18B-1B2D6B6C4B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0AB08F-1CBE-4DA8-88D1-DF4080F021B0}" type="datetimeFigureOut">
              <a:rPr lang="en-US" smtClean="0"/>
              <a:pPr/>
              <a:t>10/13/2008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99127-F918-4954-B18B-1B2D6B6C4B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0AB08F-1CBE-4DA8-88D1-DF4080F021B0}" type="datetimeFigureOut">
              <a:rPr lang="en-US" smtClean="0"/>
              <a:pPr/>
              <a:t>10/13/2008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99127-F918-4954-B18B-1B2D6B6C4B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630AB08F-1CBE-4DA8-88D1-DF4080F021B0}" type="datetimeFigureOut">
              <a:rPr lang="en-US" smtClean="0"/>
              <a:pPr/>
              <a:t>10/13/2008</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39899127-F918-4954-B18B-1B2D6B6C4B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630AB08F-1CBE-4DA8-88D1-DF4080F021B0}" type="datetimeFigureOut">
              <a:rPr lang="en-US" smtClean="0"/>
              <a:pPr/>
              <a:t>10/13/2008</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39899127-F918-4954-B18B-1B2D6B6C4BBC}"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630AB08F-1CBE-4DA8-88D1-DF4080F021B0}" type="datetimeFigureOut">
              <a:rPr lang="en-US" smtClean="0"/>
              <a:pPr/>
              <a:t>10/13/2008</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39899127-F918-4954-B18B-1B2D6B6C4B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630AB08F-1CBE-4DA8-88D1-DF4080F021B0}" type="datetimeFigureOut">
              <a:rPr lang="en-US" smtClean="0"/>
              <a:pPr/>
              <a:t>10/13/2008</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39899127-F918-4954-B18B-1B2D6B6C4BB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30AB08F-1CBE-4DA8-88D1-DF4080F021B0}" type="datetimeFigureOut">
              <a:rPr lang="en-US" smtClean="0"/>
              <a:pPr/>
              <a:t>10/13/2008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899127-F918-4954-B18B-1B2D6B6C4B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630AB08F-1CBE-4DA8-88D1-DF4080F021B0}" type="datetimeFigureOut">
              <a:rPr lang="en-US" smtClean="0"/>
              <a:pPr/>
              <a:t>10/13/2008</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39899127-F918-4954-B18B-1B2D6B6C4B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630AB08F-1CBE-4DA8-88D1-DF4080F021B0}" type="datetimeFigureOut">
              <a:rPr lang="en-US" smtClean="0"/>
              <a:pPr/>
              <a:t>10/13/2008</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39899127-F918-4954-B18B-1B2D6B6C4BB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630AB08F-1CBE-4DA8-88D1-DF4080F021B0}" type="datetimeFigureOut">
              <a:rPr lang="en-US" smtClean="0"/>
              <a:pPr/>
              <a:t>10/13/2008</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39899127-F918-4954-B18B-1B2D6B6C4BB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30AB08F-1CBE-4DA8-88D1-DF4080F021B0}" type="datetimeFigureOut">
              <a:rPr lang="en-US" smtClean="0"/>
              <a:pPr/>
              <a:t>10/13/2008</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9899127-F918-4954-B18B-1B2D6B6C4BB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Winston_Churchil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en.wikipedia.org/wiki/Franklin_D._Roosevel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Users/wraun/AppData/Local/Microsoft/Windows/Temporary%20Internet%20Files/Low/Content.IE5/TUG3IMRP/usaid_logoh%5b1%5d.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usaid.gov/fani/ch06/objectives03.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nue.okstate.edu/N_Fertilizers/NUE_Definition.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5638800" y="3581400"/>
            <a:ext cx="3208038" cy="3000375"/>
          </a:xfrm>
          <a:prstGeom prst="rect">
            <a:avLst/>
          </a:prstGeom>
          <a:noFill/>
          <a:ln w="9525">
            <a:solidFill>
              <a:srgbClr val="C00000"/>
            </a:solidFill>
            <a:miter lim="800000"/>
            <a:headEnd/>
            <a:tailEnd/>
          </a:ln>
          <a:effectLst/>
        </p:spPr>
      </p:pic>
      <p:sp>
        <p:nvSpPr>
          <p:cNvPr id="2" name="Title 1"/>
          <p:cNvSpPr>
            <a:spLocks noGrp="1"/>
          </p:cNvSpPr>
          <p:nvPr>
            <p:ph type="title"/>
          </p:nvPr>
        </p:nvSpPr>
        <p:spPr/>
        <p:txBody>
          <a:bodyPr>
            <a:normAutofit fontScale="90000"/>
          </a:bodyPr>
          <a:lstStyle/>
          <a:p>
            <a:pPr algn="ctr"/>
            <a:r>
              <a:rPr lang="en-US" b="1" dirty="0" smtClean="0"/>
              <a:t>Cereal Nitrogen Use Efficiency in Sub Saharan Africa</a:t>
            </a:r>
            <a:r>
              <a:rPr lang="en-US" dirty="0" smtClean="0"/>
              <a:t/>
            </a:r>
            <a:br>
              <a:rPr lang="en-US" dirty="0" smtClean="0"/>
            </a:br>
            <a:endParaRPr lang="en-US" dirty="0"/>
          </a:p>
        </p:txBody>
      </p:sp>
      <p:sp>
        <p:nvSpPr>
          <p:cNvPr id="3" name="Content Placeholder 2"/>
          <p:cNvSpPr>
            <a:spLocks noGrp="1"/>
          </p:cNvSpPr>
          <p:nvPr>
            <p:ph idx="1"/>
          </p:nvPr>
        </p:nvSpPr>
        <p:spPr>
          <a:xfrm>
            <a:off x="457200" y="1524000"/>
            <a:ext cx="8229600" cy="4572000"/>
          </a:xfrm>
        </p:spPr>
        <p:txBody>
          <a:bodyPr>
            <a:normAutofit/>
          </a:bodyPr>
          <a:lstStyle/>
          <a:p>
            <a:pPr algn="ctr">
              <a:buNone/>
            </a:pPr>
            <a:r>
              <a:rPr lang="en-US" sz="1800" dirty="0" smtClean="0"/>
              <a:t>Daniel E. Edmonds, Silvano L. Abreu, </a:t>
            </a:r>
            <a:r>
              <a:rPr lang="en-US" sz="1800" dirty="0" err="1" smtClean="0"/>
              <a:t>Adelheid</a:t>
            </a:r>
            <a:r>
              <a:rPr lang="en-US" sz="1800" dirty="0" smtClean="0"/>
              <a:t> West, Donna R. Caasi, Travis O. Conley, Michael C. Daft, Birehane Desta, Brandon B. England, Chelsea D. Farris,  Tia J. Nobles, </a:t>
            </a:r>
            <a:r>
              <a:rPr lang="en-US" sz="1800" dirty="0" err="1" smtClean="0"/>
              <a:t>Nehaben</a:t>
            </a:r>
            <a:r>
              <a:rPr lang="en-US" sz="1800" dirty="0" smtClean="0"/>
              <a:t> K. Patel, Elliott W. Rounds, Brennan H. Sanders, Samar S. Shawaqfeh,  Lakmini, Lokuralalage, Roji Manandhar, Yumiko Kanke, Jake Vossenkemper, Jerry May, Olga Walsh, Emily </a:t>
            </a:r>
            <a:r>
              <a:rPr lang="en-US" sz="1800" dirty="0" err="1" smtClean="0"/>
              <a:t>Ruto</a:t>
            </a:r>
            <a:r>
              <a:rPr lang="en-US" sz="1800" dirty="0" smtClean="0"/>
              <a:t>, Guilherme Torres, and W.R. Raun.</a:t>
            </a:r>
          </a:p>
          <a:p>
            <a:pPr algn="ctr">
              <a:buNone/>
            </a:pPr>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s-AR" dirty="0"/>
              <a:t>Sub-</a:t>
            </a:r>
            <a:r>
              <a:rPr lang="es-AR" dirty="0" err="1"/>
              <a:t>Saharan</a:t>
            </a:r>
            <a:r>
              <a:rPr lang="es-AR" dirty="0"/>
              <a:t> </a:t>
            </a:r>
            <a:r>
              <a:rPr lang="es-AR" dirty="0" err="1" smtClean="0"/>
              <a:t>Africa</a:t>
            </a:r>
            <a:r>
              <a:rPr lang="es-AR" dirty="0" smtClean="0"/>
              <a:t> vs. USA</a:t>
            </a:r>
            <a:endParaRPr lang="es-AR" dirty="0"/>
          </a:p>
        </p:txBody>
      </p:sp>
      <p:sp>
        <p:nvSpPr>
          <p:cNvPr id="18435" name="Rectangle 3"/>
          <p:cNvSpPr>
            <a:spLocks noGrp="1" noChangeArrowheads="1"/>
          </p:cNvSpPr>
          <p:nvPr>
            <p:ph idx="1"/>
          </p:nvPr>
        </p:nvSpPr>
        <p:spPr>
          <a:xfrm>
            <a:off x="304800" y="1524000"/>
            <a:ext cx="8534400" cy="4949825"/>
          </a:xfrm>
        </p:spPr>
        <p:txBody>
          <a:bodyPr/>
          <a:lstStyle/>
          <a:p>
            <a:pPr marL="0" indent="0">
              <a:buFont typeface="Wingdings" pitchFamily="2" charset="2"/>
              <a:buNone/>
              <a:tabLst>
                <a:tab pos="4232275" algn="l"/>
                <a:tab pos="6224588" algn="l"/>
              </a:tabLst>
            </a:pPr>
            <a:r>
              <a:rPr lang="en-US" sz="2400"/>
              <a:t>	</a:t>
            </a:r>
            <a:r>
              <a:rPr lang="en-US" sz="2400" b="1" u="sng"/>
              <a:t>SAA	USA</a:t>
            </a:r>
            <a:r>
              <a:rPr lang="en-US" sz="2400"/>
              <a:t>	</a:t>
            </a:r>
          </a:p>
          <a:p>
            <a:pPr marL="0" indent="0">
              <a:tabLst>
                <a:tab pos="4232275" algn="l"/>
                <a:tab pos="6224588" algn="l"/>
              </a:tabLst>
            </a:pPr>
            <a:r>
              <a:rPr lang="en-US" sz="2400"/>
              <a:t>Population, million	700	300</a:t>
            </a:r>
          </a:p>
          <a:p>
            <a:pPr marL="0" indent="0">
              <a:tabLst>
                <a:tab pos="4232275" algn="l"/>
                <a:tab pos="6224588" algn="l"/>
              </a:tabLst>
            </a:pPr>
            <a:r>
              <a:rPr lang="en-US" sz="2400"/>
              <a:t>Cereals, million ha  	88	56</a:t>
            </a:r>
          </a:p>
          <a:p>
            <a:pPr marL="0" indent="0">
              <a:tabLst>
                <a:tab pos="4232275" algn="l"/>
                <a:tab pos="6224588" algn="l"/>
              </a:tabLst>
            </a:pPr>
            <a:r>
              <a:rPr lang="en-US" sz="2400"/>
              <a:t>Production, million tons	97	364</a:t>
            </a:r>
          </a:p>
          <a:p>
            <a:pPr marL="0" indent="0">
              <a:tabLst>
                <a:tab pos="4232275" algn="l"/>
                <a:tab pos="6224588" algn="l"/>
              </a:tabLst>
            </a:pPr>
            <a:r>
              <a:rPr lang="en-US" sz="2400"/>
              <a:t>Yield, tons/ha	1.1	6.5</a:t>
            </a:r>
          </a:p>
          <a:p>
            <a:pPr marL="0" indent="0">
              <a:tabLst>
                <a:tab pos="4232275" algn="l"/>
                <a:tab pos="6224588" algn="l"/>
              </a:tabLst>
            </a:pPr>
            <a:r>
              <a:rPr lang="en-US" sz="2400"/>
              <a:t>Fertilizer N, million tons	1.3	10.9</a:t>
            </a:r>
          </a:p>
          <a:p>
            <a:pPr marL="0" indent="0">
              <a:tabLst>
                <a:tab pos="4232275" algn="l"/>
                <a:tab pos="6224588" algn="l"/>
              </a:tabLst>
            </a:pPr>
            <a:r>
              <a:rPr lang="en-US" sz="2400"/>
              <a:t>Avg. N rate, kg/ha	4	52</a:t>
            </a:r>
          </a:p>
          <a:p>
            <a:pPr marL="0" indent="0">
              <a:tabLst>
                <a:tab pos="4232275" algn="l"/>
                <a:tab pos="6224588" algn="l"/>
              </a:tabLst>
            </a:pPr>
            <a:r>
              <a:rPr lang="en-US" sz="2400"/>
              <a:t>% of world N consumed	1.4	13</a:t>
            </a:r>
          </a:p>
          <a:p>
            <a:pPr marL="0" indent="0">
              <a:tabLst>
                <a:tab pos="4232275" algn="l"/>
                <a:tab pos="6224588" algn="l"/>
              </a:tabLst>
            </a:pPr>
            <a:r>
              <a:rPr lang="en-US" sz="2400"/>
              <a:t>% of world population	10	4	</a:t>
            </a:r>
          </a:p>
          <a:p>
            <a:pPr marL="0" indent="0">
              <a:tabLst>
                <a:tab pos="4232275" algn="l"/>
                <a:tab pos="6224588" algn="l"/>
              </a:tabLst>
            </a:pPr>
            <a:endParaRPr lang="en-US" sz="240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Nitrogen Use Efficiency</a:t>
            </a:r>
          </a:p>
        </p:txBody>
      </p:sp>
      <p:sp>
        <p:nvSpPr>
          <p:cNvPr id="20483" name="Rectangle 3"/>
          <p:cNvSpPr>
            <a:spLocks noGrp="1" noChangeArrowheads="1"/>
          </p:cNvSpPr>
          <p:nvPr>
            <p:ph idx="1"/>
          </p:nvPr>
        </p:nvSpPr>
        <p:spPr/>
        <p:txBody>
          <a:bodyPr/>
          <a:lstStyle/>
          <a:p>
            <a:pPr>
              <a:lnSpc>
                <a:spcPct val="90000"/>
              </a:lnSpc>
            </a:pPr>
            <a:r>
              <a:rPr lang="en-US" sz="2800" dirty="0"/>
              <a:t>Malakoff (Science, 1998)</a:t>
            </a:r>
          </a:p>
          <a:p>
            <a:pPr lvl="1">
              <a:lnSpc>
                <a:spcPct val="90000"/>
              </a:lnSpc>
            </a:pPr>
            <a:r>
              <a:rPr lang="en-US" sz="2400" dirty="0"/>
              <a:t>$750,000,000, excess N flowing down the Mississippi River </a:t>
            </a:r>
          </a:p>
          <a:p>
            <a:pPr>
              <a:lnSpc>
                <a:spcPct val="90000"/>
              </a:lnSpc>
            </a:pPr>
            <a:r>
              <a:rPr lang="en-US" sz="2800" dirty="0"/>
              <a:t>Africa expenditure on fertilizer N, cereals</a:t>
            </a:r>
          </a:p>
          <a:p>
            <a:pPr lvl="1">
              <a:lnSpc>
                <a:spcPct val="90000"/>
              </a:lnSpc>
            </a:pPr>
            <a:r>
              <a:rPr lang="en-US" sz="2400" dirty="0"/>
              <a:t>$706,000,000 </a:t>
            </a:r>
          </a:p>
          <a:p>
            <a:pPr>
              <a:lnSpc>
                <a:spcPct val="90000"/>
              </a:lnSpc>
            </a:pPr>
            <a:r>
              <a:rPr lang="en-US" sz="2800" dirty="0"/>
              <a:t>Nitrogen Use Efficiency (NUE) World 33%</a:t>
            </a:r>
          </a:p>
          <a:p>
            <a:pPr lvl="1">
              <a:lnSpc>
                <a:spcPct val="90000"/>
              </a:lnSpc>
            </a:pPr>
            <a:r>
              <a:rPr lang="en-US" sz="2400" dirty="0"/>
              <a:t>Developed, 42%</a:t>
            </a:r>
          </a:p>
          <a:p>
            <a:pPr lvl="1">
              <a:lnSpc>
                <a:spcPct val="90000"/>
              </a:lnSpc>
            </a:pPr>
            <a:r>
              <a:rPr lang="en-US" sz="2400" dirty="0"/>
              <a:t>Developing, 29%</a:t>
            </a:r>
          </a:p>
          <a:p>
            <a:pPr>
              <a:lnSpc>
                <a:spcPct val="90000"/>
              </a:lnSpc>
            </a:pPr>
            <a:r>
              <a:rPr lang="en-US" sz="2800" dirty="0" smtClean="0"/>
              <a:t>20</a:t>
            </a:r>
            <a:r>
              <a:rPr lang="en-US" sz="2800" dirty="0"/>
              <a:t>% increase</a:t>
            </a:r>
          </a:p>
          <a:p>
            <a:pPr lvl="1">
              <a:lnSpc>
                <a:spcPct val="90000"/>
              </a:lnSpc>
            </a:pPr>
            <a:r>
              <a:rPr lang="en-US" sz="2400" dirty="0"/>
              <a:t>Worth </a:t>
            </a:r>
            <a:r>
              <a:rPr lang="en-US" sz="2400" dirty="0" smtClean="0"/>
              <a:t>$25.8 </a:t>
            </a:r>
            <a:r>
              <a:rPr lang="en-US" sz="2400" dirty="0"/>
              <a:t>billion US annually</a:t>
            </a: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US Expenditures, Int. Aid</a:t>
            </a:r>
          </a:p>
        </p:txBody>
      </p:sp>
      <p:sp>
        <p:nvSpPr>
          <p:cNvPr id="22531" name="Rectangle 3"/>
          <p:cNvSpPr>
            <a:spLocks noGrp="1" noChangeArrowheads="1"/>
          </p:cNvSpPr>
          <p:nvPr>
            <p:ph idx="1"/>
          </p:nvPr>
        </p:nvSpPr>
        <p:spPr/>
        <p:txBody>
          <a:bodyPr/>
          <a:lstStyle/>
          <a:p>
            <a:pPr>
              <a:lnSpc>
                <a:spcPct val="90000"/>
              </a:lnSpc>
            </a:pPr>
            <a:r>
              <a:rPr lang="en-US" sz="2800" dirty="0"/>
              <a:t>27 Million Golfers in the USA</a:t>
            </a:r>
            <a:br>
              <a:rPr lang="en-US" sz="2800" dirty="0"/>
            </a:br>
            <a:r>
              <a:rPr lang="en-US" sz="2800" dirty="0"/>
              <a:t>24.3 Billion dollars spent on golf in 2004 ($888/person/year)</a:t>
            </a:r>
          </a:p>
          <a:p>
            <a:pPr>
              <a:lnSpc>
                <a:spcPct val="90000"/>
              </a:lnSpc>
            </a:pPr>
            <a:r>
              <a:rPr lang="en-US" sz="2800" dirty="0"/>
              <a:t>82 Million Hunters USA (fishing, etc.)</a:t>
            </a:r>
            <a:br>
              <a:rPr lang="en-US" sz="2800" dirty="0"/>
            </a:br>
            <a:r>
              <a:rPr lang="en-US" sz="2800" dirty="0"/>
              <a:t>108 Billion spent on hunting in 2001 ($1317/person/year)</a:t>
            </a:r>
          </a:p>
          <a:p>
            <a:pPr>
              <a:lnSpc>
                <a:spcPct val="90000"/>
              </a:lnSpc>
            </a:pPr>
            <a:r>
              <a:rPr lang="en-US" sz="2800" dirty="0"/>
              <a:t>Americans and Europeans together spend </a:t>
            </a:r>
            <a:r>
              <a:rPr lang="en-US" sz="2800" u="sng" dirty="0"/>
              <a:t>$17 billion a year on pet food</a:t>
            </a:r>
            <a:r>
              <a:rPr lang="en-US" sz="2800" dirty="0"/>
              <a:t>, $4 billion more than the estimated yearly additional amount needed to provide everyone in the world with basic health and nutrition. </a:t>
            </a: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srcRect/>
          <a:stretch>
            <a:fillRect/>
          </a:stretch>
        </p:blipFill>
        <p:spPr bwMode="auto">
          <a:xfrm>
            <a:off x="1600200" y="1981200"/>
            <a:ext cx="6171481"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srcRect/>
          <a:stretch>
            <a:fillRect/>
          </a:stretch>
        </p:blipFill>
        <p:spPr bwMode="auto">
          <a:xfrm>
            <a:off x="381000" y="1752600"/>
            <a:ext cx="8385858"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5" name="Picture 3"/>
          <p:cNvPicPr>
            <a:picLocks noChangeAspect="1" noChangeArrowheads="1"/>
          </p:cNvPicPr>
          <p:nvPr/>
        </p:nvPicPr>
        <p:blipFill>
          <a:blip r:embed="rId3"/>
          <a:srcRect/>
          <a:stretch>
            <a:fillRect/>
          </a:stretch>
        </p:blipFill>
        <p:spPr bwMode="auto">
          <a:xfrm>
            <a:off x="1143000" y="1524000"/>
            <a:ext cx="6705600" cy="47832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Eereal</a:t>
            </a:r>
            <a:r>
              <a:rPr lang="en-US" dirty="0" smtClean="0"/>
              <a:t> production in SSA is inadequate for supporting the nutritional demands of a rapidly growing population.  </a:t>
            </a:r>
          </a:p>
          <a:p>
            <a:r>
              <a:rPr lang="en-US" dirty="0" smtClean="0"/>
              <a:t>Nutrient mining, particularly nitrogen (N), has taken place in virtually all areas where cereals are produced in SSA.  </a:t>
            </a:r>
          </a:p>
          <a:p>
            <a:r>
              <a:rPr lang="en-US" dirty="0" smtClean="0"/>
              <a:t>Estimated NUE’s for SSA exceed 100%.  </a:t>
            </a:r>
          </a:p>
          <a:p>
            <a:r>
              <a:rPr lang="en-US" dirty="0" smtClean="0"/>
              <a:t>This </a:t>
            </a:r>
            <a:r>
              <a:rPr lang="en-US" b="1" dirty="0" smtClean="0"/>
              <a:t>suggests</a:t>
            </a:r>
            <a:r>
              <a:rPr lang="en-US" dirty="0" smtClean="0"/>
              <a:t> that SSA is doing a remarkable job in managing fertilizer N</a:t>
            </a:r>
          </a:p>
          <a:p>
            <a:r>
              <a:rPr lang="en-US" dirty="0" smtClean="0"/>
              <a:t>The reality is that so little fertilizer N is used that estimates of NUE are grossly exaggerated.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Reporting on these high NUE’s is important, but in light of N application rates they speak to a much bigger and potentially damaging situation for cereal production in SSA.  </a:t>
            </a:r>
          </a:p>
          <a:p>
            <a:r>
              <a:rPr lang="en-US" dirty="0" smtClean="0"/>
              <a:t>Limited supplies of N, the continual rise in prices and elevated economic risk of N fertilization, combined with the existing low yield levels of cereal production systems reiterates the importance of NUE in SSA and the importance of aiding this region in overcoming the challenges its agriculture production systems must take on.  </a:t>
            </a:r>
          </a:p>
          <a:p>
            <a:r>
              <a:rPr lang="en-US" dirty="0" smtClean="0"/>
              <a:t>The high NUE’s for SSA are a direct result of applying so little fertilizer N, at the ultimate expense of mining an already depleted soil resource.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Black" pitchFamily="34" charset="0"/>
              </a:rPr>
              <a:t>Fertilizer Prices, 1990-2008</a:t>
            </a:r>
            <a:endParaRPr lang="en-US" dirty="0">
              <a:latin typeface="Arial Black" pitchFamily="34" charset="0"/>
            </a:endParaRPr>
          </a:p>
        </p:txBody>
      </p:sp>
      <p:pic>
        <p:nvPicPr>
          <p:cNvPr id="1026" name="Picture 2"/>
          <p:cNvPicPr>
            <a:picLocks noChangeAspect="1" noChangeArrowheads="1"/>
          </p:cNvPicPr>
          <p:nvPr/>
        </p:nvPicPr>
        <p:blipFill>
          <a:blip r:embed="rId3"/>
          <a:srcRect/>
          <a:stretch>
            <a:fillRect/>
          </a:stretch>
        </p:blipFill>
        <p:spPr bwMode="auto">
          <a:xfrm>
            <a:off x="990600" y="1752600"/>
            <a:ext cx="7430142" cy="4581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Corn Price, 1990-2007</a:t>
            </a:r>
            <a:endParaRPr lang="en-US" dirty="0">
              <a:latin typeface="Arial Black" pitchFamily="34" charset="0"/>
            </a:endParaRPr>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a:srcRect/>
          <a:stretch>
            <a:fillRect/>
          </a:stretch>
        </p:blipFill>
        <p:spPr bwMode="auto">
          <a:xfrm>
            <a:off x="1981200" y="1828800"/>
            <a:ext cx="5038725" cy="4486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9154" name="Picture 2"/>
          <p:cNvPicPr>
            <a:picLocks noChangeAspect="1" noChangeArrowheads="1"/>
          </p:cNvPicPr>
          <p:nvPr/>
        </p:nvPicPr>
        <p:blipFill>
          <a:blip r:embed="rId3" cstate="print"/>
          <a:srcRect/>
          <a:stretch>
            <a:fillRect/>
          </a:stretch>
        </p:blipFill>
        <p:spPr bwMode="auto">
          <a:xfrm>
            <a:off x="586740" y="228600"/>
            <a:ext cx="7772400" cy="6257768"/>
          </a:xfrm>
          <a:prstGeom prst="rect">
            <a:avLst/>
          </a:prstGeom>
          <a:noFill/>
          <a:ln w="38100">
            <a:solidFill>
              <a:srgbClr val="C00000"/>
            </a:solid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Wheat Price, 1990-2007</a:t>
            </a:r>
            <a:endParaRPr lang="en-US" dirty="0">
              <a:latin typeface="Arial Black" pitchFamily="34" charset="0"/>
            </a:endParaRPr>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srcRect/>
          <a:stretch>
            <a:fillRect/>
          </a:stretch>
        </p:blipFill>
        <p:spPr bwMode="auto">
          <a:xfrm>
            <a:off x="2057400" y="1905000"/>
            <a:ext cx="5048250"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srcRect/>
          <a:stretch>
            <a:fillRect/>
          </a:stretch>
        </p:blipFill>
        <p:spPr bwMode="auto">
          <a:xfrm>
            <a:off x="1143000" y="304800"/>
            <a:ext cx="6705600" cy="6271533"/>
          </a:xfrm>
          <a:prstGeom prst="rect">
            <a:avLst/>
          </a:prstGeom>
          <a:noFill/>
          <a:ln w="9525">
            <a:solidFill>
              <a:srgbClr val="C00000"/>
            </a:solid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Responsibility</a:t>
            </a:r>
            <a:endParaRPr lang="en-US" dirty="0"/>
          </a:p>
        </p:txBody>
      </p:sp>
      <p:sp>
        <p:nvSpPr>
          <p:cNvPr id="3" name="Content Placeholder 2"/>
          <p:cNvSpPr>
            <a:spLocks noGrp="1"/>
          </p:cNvSpPr>
          <p:nvPr>
            <p:ph idx="1"/>
          </p:nvPr>
        </p:nvSpPr>
        <p:spPr/>
        <p:txBody>
          <a:bodyPr>
            <a:normAutofit fontScale="77500" lnSpcReduction="20000"/>
          </a:bodyPr>
          <a:lstStyle/>
          <a:p>
            <a:pPr fontAlgn="base"/>
            <a:r>
              <a:rPr lang="en-US" dirty="0" smtClean="0">
                <a:effectLst>
                  <a:outerShdw blurRad="50800" dist="38100" algn="tr" rotWithShape="0">
                    <a:prstClr val="black">
                      <a:alpha val="40000"/>
                    </a:prstClr>
                  </a:outerShdw>
                </a:effectLst>
              </a:rPr>
              <a:t>“With great power comes great responsibility”</a:t>
            </a:r>
            <a:br>
              <a:rPr lang="en-US" dirty="0" smtClean="0">
                <a:effectLst>
                  <a:outerShdw blurRad="50800" dist="38100" algn="tr" rotWithShape="0">
                    <a:prstClr val="black">
                      <a:alpha val="40000"/>
                    </a:prstClr>
                  </a:outerShdw>
                </a:effectLst>
              </a:rPr>
            </a:br>
            <a:r>
              <a:rPr lang="en-US" dirty="0" smtClean="0">
                <a:effectLst>
                  <a:outerShdw blurRad="50800" dist="38100" algn="tr" rotWithShape="0">
                    <a:prstClr val="black">
                      <a:alpha val="40000"/>
                    </a:prstClr>
                  </a:outerShdw>
                </a:effectLst>
                <a:hlinkClick r:id="rId3"/>
              </a:rPr>
              <a:t>Uncle Ben to Spider Man</a:t>
            </a:r>
          </a:p>
          <a:p>
            <a:pPr fontAlgn="base">
              <a:buNone/>
            </a:pPr>
            <a:endParaRPr lang="en-US" dirty="0" smtClean="0"/>
          </a:p>
          <a:p>
            <a:pPr fontAlgn="base"/>
            <a:r>
              <a:rPr lang="en-US" dirty="0" smtClean="0">
                <a:effectLst>
                  <a:outerShdw blurRad="50800" dist="38100" algn="tr" rotWithShape="0">
                    <a:prstClr val="black">
                      <a:alpha val="40000"/>
                    </a:prstClr>
                  </a:outerShdw>
                </a:effectLst>
              </a:rPr>
              <a:t>“The Price of Greatness is Responsibility” </a:t>
            </a:r>
            <a:r>
              <a:rPr lang="en-US" dirty="0" smtClean="0">
                <a:effectLst>
                  <a:outerShdw blurRad="50800" dist="38100" algn="tr" rotWithShape="0">
                    <a:prstClr val="black">
                      <a:alpha val="40000"/>
                    </a:prstClr>
                  </a:outerShdw>
                </a:effectLst>
                <a:hlinkClick r:id="rId3"/>
              </a:rPr>
              <a:t>Winston Churchill</a:t>
            </a:r>
            <a:r>
              <a:rPr lang="en-US" dirty="0" smtClean="0">
                <a:effectLst>
                  <a:outerShdw blurRad="50800" dist="38100" algn="tr" rotWithShape="0">
                    <a:prstClr val="black">
                      <a:alpha val="40000"/>
                    </a:prstClr>
                  </a:outerShdw>
                </a:effectLst>
              </a:rPr>
              <a:t> </a:t>
            </a:r>
            <a:endParaRPr lang="en-US" dirty="0" smtClean="0"/>
          </a:p>
          <a:p>
            <a:pPr fontAlgn="base"/>
            <a:endParaRPr lang="en-US" dirty="0" smtClean="0">
              <a:effectLst>
                <a:outerShdw blurRad="50800" dist="38100" algn="tr" rotWithShape="0">
                  <a:prstClr val="black">
                    <a:alpha val="40000"/>
                  </a:prstClr>
                </a:outerShdw>
              </a:effectLst>
            </a:endParaRPr>
          </a:p>
          <a:p>
            <a:pPr fontAlgn="base"/>
            <a:r>
              <a:rPr lang="en-US" dirty="0" smtClean="0">
                <a:effectLst>
                  <a:outerShdw blurRad="50800" dist="38100" algn="tr" rotWithShape="0">
                    <a:prstClr val="black">
                      <a:alpha val="40000"/>
                    </a:prstClr>
                  </a:outerShdw>
                </a:effectLst>
              </a:rPr>
              <a:t>"In a democratic world, as in a democratic Nation, power must be linked with responsibility... ." </a:t>
            </a:r>
            <a:r>
              <a:rPr lang="en-US" dirty="0" smtClean="0">
                <a:effectLst>
                  <a:outerShdw blurRad="50800" dist="38100" algn="tr" rotWithShape="0">
                    <a:prstClr val="black">
                      <a:alpha val="40000"/>
                    </a:prstClr>
                  </a:outerShdw>
                </a:effectLst>
                <a:hlinkClick r:id="rId4"/>
              </a:rPr>
              <a:t>Franklin Delano Roosevelt</a:t>
            </a:r>
            <a:r>
              <a:rPr lang="en-US" dirty="0" smtClean="0">
                <a:effectLst>
                  <a:outerShdw blurRad="50800" dist="38100" algn="tr" rotWithShape="0">
                    <a:prstClr val="black">
                      <a:alpha val="40000"/>
                    </a:prstClr>
                  </a:outerShdw>
                </a:effectLst>
              </a:rPr>
              <a:t> </a:t>
            </a:r>
            <a:endParaRPr lang="en-US" dirty="0" smtClean="0"/>
          </a:p>
          <a:p>
            <a:pPr fontAlgn="base"/>
            <a:endParaRPr lang="en-US" dirty="0" smtClean="0">
              <a:effectLst>
                <a:outerShdw blurRad="50800" dist="38100" algn="tr" rotWithShape="0">
                  <a:prstClr val="black">
                    <a:alpha val="40000"/>
                  </a:prstClr>
                </a:outerShdw>
              </a:effectLst>
            </a:endParaRPr>
          </a:p>
          <a:p>
            <a:pPr fontAlgn="base"/>
            <a:r>
              <a:rPr lang="en-US" dirty="0" smtClean="0">
                <a:effectLst>
                  <a:outerShdw blurRad="50800" dist="38100" algn="tr" rotWithShape="0">
                    <a:prstClr val="black">
                      <a:alpha val="40000"/>
                    </a:prstClr>
                  </a:outerShdw>
                </a:effectLst>
              </a:rPr>
              <a:t>“Much will be required of the person entrusted with much and still more will be demanded of the person entrusted with more.” (Luke 12:48)</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hlinkClick r:id="rId3"/>
          </p:cNvPr>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“Although the United States consistently ranks first or second in absolute amounts of foreign aid, it falls last among industrial countries when aid is measured as a percentage of GNP.”</a:t>
            </a:r>
          </a:p>
          <a:p>
            <a:endParaRPr lang="en-US" dirty="0" smtClean="0"/>
          </a:p>
          <a:p>
            <a:r>
              <a:rPr lang="en-US" dirty="0" smtClean="0">
                <a:hlinkClick r:id="rId4"/>
              </a:rPr>
              <a:t>http://www.usaid.gov/fani/ch06/objectives03.htm</a:t>
            </a:r>
            <a:endParaRPr lang="en-US" dirty="0" smtClean="0"/>
          </a:p>
          <a:p>
            <a:endParaRPr lang="en-US" dirty="0"/>
          </a:p>
        </p:txBody>
      </p:sp>
      <p:pic>
        <p:nvPicPr>
          <p:cNvPr id="7171" name="Picture 3"/>
          <p:cNvPicPr>
            <a:picLocks noChangeAspect="1" noChangeArrowheads="1"/>
          </p:cNvPicPr>
          <p:nvPr/>
        </p:nvPicPr>
        <p:blipFill>
          <a:blip r:embed="rId5"/>
          <a:srcRect/>
          <a:stretch>
            <a:fillRect/>
          </a:stretch>
        </p:blipFill>
        <p:spPr bwMode="auto">
          <a:xfrm>
            <a:off x="762000" y="457200"/>
            <a:ext cx="2762250" cy="1076325"/>
          </a:xfrm>
          <a:prstGeom prst="rect">
            <a:avLst/>
          </a:prstGeom>
          <a:noFill/>
          <a:ln w="9525">
            <a:solidFill>
              <a:srgbClr val="C00000"/>
            </a:solid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srcRect/>
          <a:stretch>
            <a:fillRect/>
          </a:stretch>
        </p:blipFill>
        <p:spPr bwMode="auto">
          <a:xfrm>
            <a:off x="381000" y="152400"/>
            <a:ext cx="8229600" cy="6381989"/>
          </a:xfrm>
          <a:prstGeom prst="rect">
            <a:avLst/>
          </a:prstGeom>
          <a:solidFill>
            <a:schemeClr val="tx1"/>
          </a:solid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3"/>
          <a:srcRect/>
          <a:stretch>
            <a:fillRect/>
          </a:stretch>
        </p:blipFill>
        <p:spPr bwMode="auto">
          <a:xfrm>
            <a:off x="381000" y="152400"/>
            <a:ext cx="8229600" cy="6445250"/>
          </a:xfrm>
          <a:prstGeom prst="rect">
            <a:avLst/>
          </a:prstGeom>
          <a:solidFill>
            <a:schemeClr val="tx1"/>
          </a:solid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NUE</a:t>
            </a:r>
            <a:endParaRPr lang="en-US" dirty="0"/>
          </a:p>
        </p:txBody>
      </p:sp>
      <p:sp>
        <p:nvSpPr>
          <p:cNvPr id="3" name="Content Placeholder 2"/>
          <p:cNvSpPr>
            <a:spLocks noGrp="1"/>
          </p:cNvSpPr>
          <p:nvPr>
            <p:ph idx="1"/>
          </p:nvPr>
        </p:nvSpPr>
        <p:spPr/>
        <p:txBody>
          <a:bodyPr/>
          <a:lstStyle/>
          <a:p>
            <a:r>
              <a:rPr lang="en-US" dirty="0" smtClean="0"/>
              <a:t>NUE = (Grain N uptake Fertilized – Grain N uptake non-fertilized)/N Rate applied </a:t>
            </a:r>
          </a:p>
          <a:p>
            <a:endParaRPr lang="en-US" dirty="0" smtClean="0"/>
          </a:p>
          <a:p>
            <a:endParaRPr lang="en-US" dirty="0" smtClean="0"/>
          </a:p>
          <a:p>
            <a:r>
              <a:rPr lang="en-US" dirty="0" smtClean="0">
                <a:hlinkClick r:id="rId3"/>
              </a:rPr>
              <a:t>NUE Definitions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9200" y="1752600"/>
            <a:ext cx="6781800" cy="45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NUE, World Values</a:t>
            </a:r>
            <a:endParaRPr lang="en-US"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9" name="Object 1"/>
          <p:cNvGraphicFramePr>
            <a:graphicFrameLocks noChangeAspect="1"/>
          </p:cNvGraphicFramePr>
          <p:nvPr/>
        </p:nvGraphicFramePr>
        <p:xfrm>
          <a:off x="1219200" y="1752600"/>
          <a:ext cx="6772275" cy="4591050"/>
        </p:xfrm>
        <a:graphic>
          <a:graphicData uri="http://schemas.openxmlformats.org/presentationml/2006/ole">
            <p:oleObj spid="_x0000_s2049" name="Worksheet" r:id="rId4" imgW="6448484" imgH="4734018" progId="Excel.Sheet.8">
              <p:embed/>
            </p:oleObj>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469</Words>
  <Application>Microsoft Office PowerPoint</Application>
  <PresentationFormat>On-screen Show (4:3)</PresentationFormat>
  <Paragraphs>76</Paragraphs>
  <Slides>20</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Verve</vt:lpstr>
      <vt:lpstr>Microsoft Office Excel 97-2003 Worksheet</vt:lpstr>
      <vt:lpstr>Cereal Nitrogen Use Efficiency in Sub Saharan Africa </vt:lpstr>
      <vt:lpstr>Slide 2</vt:lpstr>
      <vt:lpstr>Slide 3</vt:lpstr>
      <vt:lpstr>Responsibility</vt:lpstr>
      <vt:lpstr>Slide 5</vt:lpstr>
      <vt:lpstr>Slide 6</vt:lpstr>
      <vt:lpstr>Slide 7</vt:lpstr>
      <vt:lpstr>Computing NUE</vt:lpstr>
      <vt:lpstr>NUE, World Values</vt:lpstr>
      <vt:lpstr>Sub-Saharan Africa vs. USA</vt:lpstr>
      <vt:lpstr>Nitrogen Use Efficiency</vt:lpstr>
      <vt:lpstr>US Expenditures, Int. Aid</vt:lpstr>
      <vt:lpstr>Slide 13</vt:lpstr>
      <vt:lpstr>Slide 14</vt:lpstr>
      <vt:lpstr>Slide 15</vt:lpstr>
      <vt:lpstr>Summary</vt:lpstr>
      <vt:lpstr>Summary</vt:lpstr>
      <vt:lpstr>Fertilizer Prices, 1990-2008</vt:lpstr>
      <vt:lpstr>Corn Price, 1990-2007</vt:lpstr>
      <vt:lpstr>Wheat Price, 1990-2007</vt:lpstr>
    </vt:vector>
  </TitlesOfParts>
  <Company>Oklahoma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Cereal Nitrogen Use Efficiency in Sub Saharan Africa </dc:title>
  <dc:creator>William Raun</dc:creator>
  <cp:lastModifiedBy>William Raun</cp:lastModifiedBy>
  <cp:revision>6</cp:revision>
  <dcterms:created xsi:type="dcterms:W3CDTF">2008-10-13T15:20:59Z</dcterms:created>
  <dcterms:modified xsi:type="dcterms:W3CDTF">2008-10-13T20:10:37Z</dcterms:modified>
</cp:coreProperties>
</file>