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67" r:id="rId1"/>
  </p:sldMasterIdLst>
  <p:notesMasterIdLst>
    <p:notesMasterId r:id="rId66"/>
  </p:notesMasterIdLst>
  <p:handoutMasterIdLst>
    <p:handoutMasterId r:id="rId67"/>
  </p:handoutMasterIdLst>
  <p:sldIdLst>
    <p:sldId id="298" r:id="rId2"/>
    <p:sldId id="317" r:id="rId3"/>
    <p:sldId id="316" r:id="rId4"/>
    <p:sldId id="323" r:id="rId5"/>
    <p:sldId id="322" r:id="rId6"/>
    <p:sldId id="321" r:id="rId7"/>
    <p:sldId id="315" r:id="rId8"/>
    <p:sldId id="327" r:id="rId9"/>
    <p:sldId id="318" r:id="rId10"/>
    <p:sldId id="256" r:id="rId11"/>
    <p:sldId id="305" r:id="rId12"/>
    <p:sldId id="304" r:id="rId13"/>
    <p:sldId id="319" r:id="rId14"/>
    <p:sldId id="320" r:id="rId15"/>
    <p:sldId id="306" r:id="rId16"/>
    <p:sldId id="307" r:id="rId17"/>
    <p:sldId id="300" r:id="rId18"/>
    <p:sldId id="308" r:id="rId19"/>
    <p:sldId id="274" r:id="rId20"/>
    <p:sldId id="257" r:id="rId21"/>
    <p:sldId id="273" r:id="rId22"/>
    <p:sldId id="313" r:id="rId23"/>
    <p:sldId id="287" r:id="rId24"/>
    <p:sldId id="325" r:id="rId25"/>
    <p:sldId id="301" r:id="rId26"/>
    <p:sldId id="266" r:id="rId27"/>
    <p:sldId id="302" r:id="rId28"/>
    <p:sldId id="267" r:id="rId29"/>
    <p:sldId id="328" r:id="rId30"/>
    <p:sldId id="258" r:id="rId31"/>
    <p:sldId id="259" r:id="rId32"/>
    <p:sldId id="288" r:id="rId33"/>
    <p:sldId id="277" r:id="rId34"/>
    <p:sldId id="276" r:id="rId35"/>
    <p:sldId id="281" r:id="rId36"/>
    <p:sldId id="279" r:id="rId37"/>
    <p:sldId id="278" r:id="rId38"/>
    <p:sldId id="280" r:id="rId39"/>
    <p:sldId id="282" r:id="rId40"/>
    <p:sldId id="283" r:id="rId41"/>
    <p:sldId id="284" r:id="rId42"/>
    <p:sldId id="285" r:id="rId43"/>
    <p:sldId id="295" r:id="rId44"/>
    <p:sldId id="324" r:id="rId45"/>
    <p:sldId id="297" r:id="rId46"/>
    <p:sldId id="326" r:id="rId47"/>
    <p:sldId id="296" r:id="rId48"/>
    <p:sldId id="299" r:id="rId49"/>
    <p:sldId id="311" r:id="rId50"/>
    <p:sldId id="310" r:id="rId51"/>
    <p:sldId id="293" r:id="rId52"/>
    <p:sldId id="291" r:id="rId53"/>
    <p:sldId id="329" r:id="rId54"/>
    <p:sldId id="264" r:id="rId55"/>
    <p:sldId id="270" r:id="rId56"/>
    <p:sldId id="309" r:id="rId57"/>
    <p:sldId id="286" r:id="rId58"/>
    <p:sldId id="292" r:id="rId59"/>
    <p:sldId id="262" r:id="rId60"/>
    <p:sldId id="269" r:id="rId61"/>
    <p:sldId id="294" r:id="rId62"/>
    <p:sldId id="261" r:id="rId63"/>
    <p:sldId id="263" r:id="rId64"/>
    <p:sldId id="314" r:id="rId65"/>
  </p:sldIdLst>
  <p:sldSz cx="9144000" cy="6858000" type="letter"/>
  <p:notesSz cx="7010400" cy="9296400"/>
  <p:defaultTextStyle>
    <a:defPPr>
      <a:defRPr lang="en-US"/>
    </a:defPPr>
    <a:lvl1pPr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5pPr>
    <a:lvl6pPr marL="2286000" algn="l" defTabSz="914400" rtl="0" eaLnBrk="1" latinLnBrk="0" hangingPunct="1">
      <a:defRPr sz="800" kern="1200">
        <a:solidFill>
          <a:schemeClr val="tx1"/>
        </a:solidFill>
        <a:latin typeface="Arial" panose="020B0604020202020204" pitchFamily="34" charset="0"/>
        <a:ea typeface="+mn-ea"/>
        <a:cs typeface="+mn-cs"/>
      </a:defRPr>
    </a:lvl6pPr>
    <a:lvl7pPr marL="2743200" algn="l" defTabSz="914400" rtl="0" eaLnBrk="1" latinLnBrk="0" hangingPunct="1">
      <a:defRPr sz="800" kern="1200">
        <a:solidFill>
          <a:schemeClr val="tx1"/>
        </a:solidFill>
        <a:latin typeface="Arial" panose="020B0604020202020204" pitchFamily="34" charset="0"/>
        <a:ea typeface="+mn-ea"/>
        <a:cs typeface="+mn-cs"/>
      </a:defRPr>
    </a:lvl7pPr>
    <a:lvl8pPr marL="3200400" algn="l" defTabSz="914400" rtl="0" eaLnBrk="1" latinLnBrk="0" hangingPunct="1">
      <a:defRPr sz="800" kern="1200">
        <a:solidFill>
          <a:schemeClr val="tx1"/>
        </a:solidFill>
        <a:latin typeface="Arial" panose="020B0604020202020204" pitchFamily="34" charset="0"/>
        <a:ea typeface="+mn-ea"/>
        <a:cs typeface="+mn-cs"/>
      </a:defRPr>
    </a:lvl8pPr>
    <a:lvl9pPr marL="3657600" algn="l" defTabSz="914400" rtl="0" eaLnBrk="1" latinLnBrk="0" hangingPunct="1">
      <a:defRPr sz="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6600"/>
    <a:srgbClr val="4D5041"/>
    <a:srgbClr val="FFCC66"/>
    <a:srgbClr val="FF3300"/>
    <a:srgbClr val="876649"/>
    <a:srgbClr val="33CCCC"/>
    <a:srgbClr val="6600CC"/>
    <a:srgbClr val="80008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00" autoAdjust="0"/>
    <p:restoredTop sz="90929"/>
  </p:normalViewPr>
  <p:slideViewPr>
    <p:cSldViewPr snapToGrid="0" snapToObjects="1">
      <p:cViewPr varScale="1">
        <p:scale>
          <a:sx n="108" d="100"/>
          <a:sy n="108" d="100"/>
        </p:scale>
        <p:origin x="114" y="5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28980"/>
    </p:cViewPr>
  </p:sorterViewPr>
  <p:notesViewPr>
    <p:cSldViewPr snapToGrid="0" snapToObjects="1">
      <p:cViewPr varScale="1">
        <p:scale>
          <a:sx n="96" d="100"/>
          <a:sy n="96" d="100"/>
        </p:scale>
        <p:origin x="2658" y="90"/>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a:t>USA Fertilizer Consumption (USDA)</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autoTitleDeleted val="0"/>
    <c:plotArea>
      <c:layout>
        <c:manualLayout>
          <c:layoutTarget val="inner"/>
          <c:xMode val="edge"/>
          <c:yMode val="edge"/>
          <c:x val="0.13235870516185477"/>
          <c:y val="6.5231481481481488E-2"/>
          <c:w val="0.80341907261592316"/>
          <c:h val="0.81310914260717426"/>
        </c:manualLayout>
      </c:layout>
      <c:scatterChart>
        <c:scatterStyle val="lineMarker"/>
        <c:varyColors val="0"/>
        <c:ser>
          <c:idx val="0"/>
          <c:order val="0"/>
          <c:tx>
            <c:strRef>
              <c:f>Sheet1!$C$3</c:f>
              <c:strCache>
                <c:ptCount val="1"/>
                <c:pt idx="0">
                  <c:v>N</c:v>
                </c:pt>
              </c:strCache>
            </c:strRef>
          </c:tx>
          <c:spPr>
            <a:ln w="25400" cap="rnd">
              <a:noFill/>
              <a:round/>
            </a:ln>
            <a:effectLst>
              <a:outerShdw blurRad="57150" dist="19050" dir="5400000" algn="ctr" rotWithShape="0">
                <a:srgbClr val="000000">
                  <a:alpha val="63000"/>
                </a:srgbClr>
              </a:outerShdw>
            </a:effectLst>
          </c:spPr>
          <c:marker>
            <c:symbol val="circle"/>
            <c:size val="6"/>
            <c:spPr>
              <a:solidFill>
                <a:srgbClr val="FF3300"/>
              </a:solidFill>
              <a:ln w="95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marker>
          <c:xVal>
            <c:numRef>
              <c:f>Sheet1!$B$4:$B$55</c:f>
              <c:numCache>
                <c:formatCode>General</c:formatCode>
                <c:ptCount val="5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numCache>
            </c:numRef>
          </c:xVal>
          <c:yVal>
            <c:numRef>
              <c:f>Sheet1!$C$4:$C$55</c:f>
              <c:numCache>
                <c:formatCode>General</c:formatCode>
                <c:ptCount val="52"/>
                <c:pt idx="0">
                  <c:v>2483.366</c:v>
                </c:pt>
                <c:pt idx="1">
                  <c:v>2748.9356000000002</c:v>
                </c:pt>
                <c:pt idx="2">
                  <c:v>3056.59</c:v>
                </c:pt>
                <c:pt idx="3">
                  <c:v>3563.6936999999998</c:v>
                </c:pt>
                <c:pt idx="4">
                  <c:v>3947.9896000000003</c:v>
                </c:pt>
                <c:pt idx="5">
                  <c:v>4207.1194999999998</c:v>
                </c:pt>
                <c:pt idx="6">
                  <c:v>4830.9540999999999</c:v>
                </c:pt>
                <c:pt idx="7">
                  <c:v>5466.5797000000002</c:v>
                </c:pt>
                <c:pt idx="8">
                  <c:v>6156.3532000000005</c:v>
                </c:pt>
                <c:pt idx="9">
                  <c:v>6310.543200000001</c:v>
                </c:pt>
                <c:pt idx="10">
                  <c:v>6765.3130000000001</c:v>
                </c:pt>
                <c:pt idx="11">
                  <c:v>7377.1752000000006</c:v>
                </c:pt>
                <c:pt idx="12">
                  <c:v>7276.2261000000008</c:v>
                </c:pt>
                <c:pt idx="13">
                  <c:v>7523.6557000000003</c:v>
                </c:pt>
                <c:pt idx="14">
                  <c:v>8305.5804000000007</c:v>
                </c:pt>
                <c:pt idx="15">
                  <c:v>7800.9255999999996</c:v>
                </c:pt>
                <c:pt idx="16">
                  <c:v>9443.3212000000003</c:v>
                </c:pt>
                <c:pt idx="17">
                  <c:v>9657.1918000000005</c:v>
                </c:pt>
                <c:pt idx="18">
                  <c:v>9037.8922000000002</c:v>
                </c:pt>
                <c:pt idx="19">
                  <c:v>9718.2329000000009</c:v>
                </c:pt>
                <c:pt idx="20">
                  <c:v>10345.876900000001</c:v>
                </c:pt>
                <c:pt idx="21">
                  <c:v>10814.8866</c:v>
                </c:pt>
                <c:pt idx="22">
                  <c:v>9961.6717000000008</c:v>
                </c:pt>
                <c:pt idx="23">
                  <c:v>8278.1890000000003</c:v>
                </c:pt>
                <c:pt idx="24">
                  <c:v>10060.625400000001</c:v>
                </c:pt>
                <c:pt idx="25">
                  <c:v>10423.788200000001</c:v>
                </c:pt>
                <c:pt idx="26">
                  <c:v>9454.9308000000001</c:v>
                </c:pt>
                <c:pt idx="27">
                  <c:v>9260.0164999999997</c:v>
                </c:pt>
                <c:pt idx="28">
                  <c:v>9534.021200000001</c:v>
                </c:pt>
                <c:pt idx="29">
                  <c:v>9607.4881999999998</c:v>
                </c:pt>
                <c:pt idx="30">
                  <c:v>10045.932000000001</c:v>
                </c:pt>
                <c:pt idx="31">
                  <c:v>10237.2183</c:v>
                </c:pt>
                <c:pt idx="32">
                  <c:v>10381.8848</c:v>
                </c:pt>
                <c:pt idx="33">
                  <c:v>10332.997499999999</c:v>
                </c:pt>
                <c:pt idx="34">
                  <c:v>11467.0196</c:v>
                </c:pt>
                <c:pt idx="35">
                  <c:v>10628.6795</c:v>
                </c:pt>
                <c:pt idx="36">
                  <c:v>11159.183800000001</c:v>
                </c:pt>
                <c:pt idx="37">
                  <c:v>11203.3547</c:v>
                </c:pt>
                <c:pt idx="38">
                  <c:v>11167.528200000001</c:v>
                </c:pt>
                <c:pt idx="39">
                  <c:v>11293.873299999999</c:v>
                </c:pt>
                <c:pt idx="40">
                  <c:v>11186.756599999999</c:v>
                </c:pt>
                <c:pt idx="41">
                  <c:v>10461.972900000001</c:v>
                </c:pt>
                <c:pt idx="42">
                  <c:v>10892.435099999999</c:v>
                </c:pt>
                <c:pt idx="43">
                  <c:v>10967.5347</c:v>
                </c:pt>
                <c:pt idx="44">
                  <c:v>11816.214599999999</c:v>
                </c:pt>
                <c:pt idx="45">
                  <c:v>11189.2055</c:v>
                </c:pt>
                <c:pt idx="46">
                  <c:v>10923.7266</c:v>
                </c:pt>
                <c:pt idx="47">
                  <c:v>11967.3208</c:v>
                </c:pt>
                <c:pt idx="48">
                  <c:v>11393.099099999999</c:v>
                </c:pt>
                <c:pt idx="49">
                  <c:v>10395.489799999999</c:v>
                </c:pt>
                <c:pt idx="50">
                  <c:v>11142.767099999999</c:v>
                </c:pt>
                <c:pt idx="51">
                  <c:v>11646.2428</c:v>
                </c:pt>
              </c:numCache>
            </c:numRef>
          </c:yVal>
          <c:smooth val="0"/>
        </c:ser>
        <c:ser>
          <c:idx val="2"/>
          <c:order val="1"/>
          <c:tx>
            <c:strRef>
              <c:f>Sheet1!$D$3</c:f>
              <c:strCache>
                <c:ptCount val="1"/>
                <c:pt idx="0">
                  <c:v>P</c:v>
                </c:pt>
              </c:strCache>
            </c:strRef>
          </c:tx>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cap="rnd">
                <a:solidFill>
                  <a:schemeClr val="accent3"/>
                </a:solidFill>
                <a:round/>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marker>
          <c:xVal>
            <c:numRef>
              <c:f>Sheet1!$B$4:$B$55</c:f>
              <c:numCache>
                <c:formatCode>General</c:formatCode>
                <c:ptCount val="5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numCache>
            </c:numRef>
          </c:xVal>
          <c:yVal>
            <c:numRef>
              <c:f>Sheet1!$D$4:$D$55</c:f>
              <c:numCache>
                <c:formatCode>General</c:formatCode>
                <c:ptCount val="52"/>
                <c:pt idx="0">
                  <c:v>2333.1668</c:v>
                </c:pt>
                <c:pt idx="1">
                  <c:v>2399.1057000000001</c:v>
                </c:pt>
                <c:pt idx="2">
                  <c:v>2545.9490000000001</c:v>
                </c:pt>
                <c:pt idx="3">
                  <c:v>2787.1203</c:v>
                </c:pt>
                <c:pt idx="4">
                  <c:v>3063.6646000000001</c:v>
                </c:pt>
                <c:pt idx="5">
                  <c:v>3185.5654</c:v>
                </c:pt>
                <c:pt idx="6">
                  <c:v>3534.6696999999999</c:v>
                </c:pt>
                <c:pt idx="7">
                  <c:v>3904.3629000000001</c:v>
                </c:pt>
                <c:pt idx="8">
                  <c:v>4039.1431000000002</c:v>
                </c:pt>
                <c:pt idx="9">
                  <c:v>4231.6992</c:v>
                </c:pt>
                <c:pt idx="10">
                  <c:v>4148.4366</c:v>
                </c:pt>
                <c:pt idx="11">
                  <c:v>4356.6837999999998</c:v>
                </c:pt>
                <c:pt idx="12">
                  <c:v>4411.3759</c:v>
                </c:pt>
                <c:pt idx="13">
                  <c:v>4612.2763999999997</c:v>
                </c:pt>
                <c:pt idx="14">
                  <c:v>4624.4302000000007</c:v>
                </c:pt>
                <c:pt idx="15">
                  <c:v>4087.6676000000002</c:v>
                </c:pt>
                <c:pt idx="16">
                  <c:v>4741.4332000000004</c:v>
                </c:pt>
                <c:pt idx="17">
                  <c:v>5106.1378999999997</c:v>
                </c:pt>
                <c:pt idx="18">
                  <c:v>4622.1627000000008</c:v>
                </c:pt>
                <c:pt idx="19">
                  <c:v>5084.4606000000003</c:v>
                </c:pt>
                <c:pt idx="20">
                  <c:v>4926.3705</c:v>
                </c:pt>
                <c:pt idx="21">
                  <c:v>4929.0007999999998</c:v>
                </c:pt>
                <c:pt idx="22">
                  <c:v>4366.2073</c:v>
                </c:pt>
                <c:pt idx="23">
                  <c:v>3752.7125000000001</c:v>
                </c:pt>
                <c:pt idx="24">
                  <c:v>4445.2977000000001</c:v>
                </c:pt>
                <c:pt idx="25">
                  <c:v>4224.4432000000006</c:v>
                </c:pt>
                <c:pt idx="26">
                  <c:v>3789.3552999999997</c:v>
                </c:pt>
                <c:pt idx="27">
                  <c:v>3635.5281000000004</c:v>
                </c:pt>
                <c:pt idx="28">
                  <c:v>3744.5495000000001</c:v>
                </c:pt>
                <c:pt idx="29">
                  <c:v>3734.0282999999999</c:v>
                </c:pt>
                <c:pt idx="30">
                  <c:v>3940.6428999999998</c:v>
                </c:pt>
                <c:pt idx="31">
                  <c:v>3809.9442000000004</c:v>
                </c:pt>
                <c:pt idx="32">
                  <c:v>3825.6352999999999</c:v>
                </c:pt>
                <c:pt idx="33">
                  <c:v>4023.0892000000003</c:v>
                </c:pt>
                <c:pt idx="34">
                  <c:v>4100.6377000000002</c:v>
                </c:pt>
                <c:pt idx="35">
                  <c:v>4013.2936000000004</c:v>
                </c:pt>
                <c:pt idx="36">
                  <c:v>4106.2611000000006</c:v>
                </c:pt>
                <c:pt idx="37">
                  <c:v>4182.9026000000003</c:v>
                </c:pt>
                <c:pt idx="38">
                  <c:v>4185.9863999999998</c:v>
                </c:pt>
                <c:pt idx="39">
                  <c:v>3858.5594000000001</c:v>
                </c:pt>
                <c:pt idx="40">
                  <c:v>3912.6166000000003</c:v>
                </c:pt>
                <c:pt idx="41">
                  <c:v>3861.2804000000001</c:v>
                </c:pt>
                <c:pt idx="42">
                  <c:v>4199.41</c:v>
                </c:pt>
                <c:pt idx="43">
                  <c:v>3891.4835000000003</c:v>
                </c:pt>
                <c:pt idx="44">
                  <c:v>4375.8215</c:v>
                </c:pt>
                <c:pt idx="45">
                  <c:v>4206.6660000000002</c:v>
                </c:pt>
                <c:pt idx="46">
                  <c:v>4062.0902000000006</c:v>
                </c:pt>
                <c:pt idx="47">
                  <c:v>4146.5319</c:v>
                </c:pt>
                <c:pt idx="48">
                  <c:v>3851.9382999999998</c:v>
                </c:pt>
                <c:pt idx="49">
                  <c:v>2845.7125000000001</c:v>
                </c:pt>
                <c:pt idx="50">
                  <c:v>3718.0651000000003</c:v>
                </c:pt>
                <c:pt idx="51">
                  <c:v>3918.8748999999998</c:v>
                </c:pt>
              </c:numCache>
            </c:numRef>
          </c:yVal>
          <c:smooth val="0"/>
        </c:ser>
        <c:ser>
          <c:idx val="1"/>
          <c:order val="2"/>
          <c:tx>
            <c:strRef>
              <c:f>Sheet1!$E$3</c:f>
              <c:strCache>
                <c:ptCount val="1"/>
                <c:pt idx="0">
                  <c:v>K</c:v>
                </c:pt>
              </c:strCache>
            </c:strRef>
          </c:tx>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cap="rnd">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marker>
          <c:xVal>
            <c:numRef>
              <c:f>Sheet1!$B$4:$B$55</c:f>
              <c:numCache>
                <c:formatCode>General</c:formatCode>
                <c:ptCount val="5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numCache>
            </c:numRef>
          </c:xVal>
          <c:yVal>
            <c:numRef>
              <c:f>Sheet1!$E$4:$E$55</c:f>
              <c:numCache>
                <c:formatCode>General</c:formatCode>
                <c:ptCount val="52"/>
                <c:pt idx="0">
                  <c:v>1953.0431000000003</c:v>
                </c:pt>
                <c:pt idx="1">
                  <c:v>1966.8295000000001</c:v>
                </c:pt>
                <c:pt idx="2">
                  <c:v>2059.3434999999999</c:v>
                </c:pt>
                <c:pt idx="3">
                  <c:v>2270.5838000000003</c:v>
                </c:pt>
                <c:pt idx="4">
                  <c:v>2475.8379</c:v>
                </c:pt>
                <c:pt idx="5">
                  <c:v>2570.8915000000002</c:v>
                </c:pt>
                <c:pt idx="6">
                  <c:v>2921.6284000000001</c:v>
                </c:pt>
                <c:pt idx="7">
                  <c:v>3303.1126000000004</c:v>
                </c:pt>
                <c:pt idx="8">
                  <c:v>3439.8881999999999</c:v>
                </c:pt>
                <c:pt idx="9">
                  <c:v>3529.6812</c:v>
                </c:pt>
                <c:pt idx="10">
                  <c:v>3660.1985</c:v>
                </c:pt>
                <c:pt idx="11">
                  <c:v>3837.8797999999997</c:v>
                </c:pt>
                <c:pt idx="12">
                  <c:v>3924.4076000000005</c:v>
                </c:pt>
                <c:pt idx="13">
                  <c:v>4216.3708999999999</c:v>
                </c:pt>
                <c:pt idx="14">
                  <c:v>4609.9182000000001</c:v>
                </c:pt>
                <c:pt idx="15">
                  <c:v>4039.0524</c:v>
                </c:pt>
                <c:pt idx="16">
                  <c:v>4725.1979000000001</c:v>
                </c:pt>
                <c:pt idx="17">
                  <c:v>5291.2566000000006</c:v>
                </c:pt>
                <c:pt idx="18">
                  <c:v>5012.1727000000001</c:v>
                </c:pt>
                <c:pt idx="19">
                  <c:v>5663.7615000000005</c:v>
                </c:pt>
                <c:pt idx="20">
                  <c:v>5664.3057000000008</c:v>
                </c:pt>
                <c:pt idx="21">
                  <c:v>5731.7865000000002</c:v>
                </c:pt>
                <c:pt idx="22">
                  <c:v>5107.2263000000003</c:v>
                </c:pt>
                <c:pt idx="23">
                  <c:v>4381.7170000000006</c:v>
                </c:pt>
                <c:pt idx="24">
                  <c:v>5257.6976000000004</c:v>
                </c:pt>
                <c:pt idx="25">
                  <c:v>5036.1175000000003</c:v>
                </c:pt>
                <c:pt idx="26">
                  <c:v>4582.7082</c:v>
                </c:pt>
                <c:pt idx="27">
                  <c:v>4386.7055</c:v>
                </c:pt>
                <c:pt idx="28">
                  <c:v>4510.2389000000003</c:v>
                </c:pt>
                <c:pt idx="29">
                  <c:v>4388.0659999999998</c:v>
                </c:pt>
                <c:pt idx="30">
                  <c:v>4718.9396000000006</c:v>
                </c:pt>
                <c:pt idx="31">
                  <c:v>4536.0883999999996</c:v>
                </c:pt>
                <c:pt idx="32">
                  <c:v>4572.8218999999999</c:v>
                </c:pt>
                <c:pt idx="33">
                  <c:v>4662.6148999999996</c:v>
                </c:pt>
                <c:pt idx="34">
                  <c:v>4778.1667000000007</c:v>
                </c:pt>
                <c:pt idx="35">
                  <c:v>4651.4587999999994</c:v>
                </c:pt>
                <c:pt idx="36">
                  <c:v>4768.5524999999998</c:v>
                </c:pt>
                <c:pt idx="37">
                  <c:v>4920.0214999999998</c:v>
                </c:pt>
                <c:pt idx="38">
                  <c:v>4807.7349000000004</c:v>
                </c:pt>
                <c:pt idx="39">
                  <c:v>4492.8244999999997</c:v>
                </c:pt>
                <c:pt idx="40">
                  <c:v>4509.2412000000004</c:v>
                </c:pt>
                <c:pt idx="41">
                  <c:v>4467.9727000000003</c:v>
                </c:pt>
                <c:pt idx="42">
                  <c:v>4518.3112000000001</c:v>
                </c:pt>
                <c:pt idx="43">
                  <c:v>4490.0127999999995</c:v>
                </c:pt>
                <c:pt idx="44">
                  <c:v>5006.7307000000001</c:v>
                </c:pt>
                <c:pt idx="45">
                  <c:v>4692.2737999999999</c:v>
                </c:pt>
                <c:pt idx="46">
                  <c:v>4283.6702999999998</c:v>
                </c:pt>
                <c:pt idx="47">
                  <c:v>4655.9031000000004</c:v>
                </c:pt>
                <c:pt idx="48">
                  <c:v>4226.3478999999998</c:v>
                </c:pt>
                <c:pt idx="49">
                  <c:v>2802.4486000000002</c:v>
                </c:pt>
                <c:pt idx="50">
                  <c:v>4043.4967000000006</c:v>
                </c:pt>
                <c:pt idx="51">
                  <c:v>4164.3998000000001</c:v>
                </c:pt>
              </c:numCache>
            </c:numRef>
          </c:yVal>
          <c:smooth val="0"/>
        </c:ser>
        <c:dLbls>
          <c:showLegendKey val="0"/>
          <c:showVal val="0"/>
          <c:showCatName val="0"/>
          <c:showSerName val="0"/>
          <c:showPercent val="0"/>
          <c:showBubbleSize val="0"/>
        </c:dLbls>
        <c:axId val="255567392"/>
        <c:axId val="255567952"/>
      </c:scatterChart>
      <c:valAx>
        <c:axId val="255567392"/>
        <c:scaling>
          <c:orientation val="minMax"/>
          <c:max val="2011"/>
          <c:min val="19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a:t>Year</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55567952"/>
        <c:crosses val="autoZero"/>
        <c:crossBetween val="midCat"/>
      </c:valAx>
      <c:valAx>
        <c:axId val="2555679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a:t>Metric tons, x 1000</a:t>
                </a:r>
              </a:p>
            </c:rich>
          </c:tx>
          <c:layout>
            <c:manualLayout>
              <c:xMode val="edge"/>
              <c:yMode val="edge"/>
              <c:x val="0"/>
              <c:y val="0.30991568993030416"/>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55567392"/>
        <c:crosses val="autoZero"/>
        <c:crossBetween val="midCat"/>
      </c:valAx>
      <c:spPr>
        <a:noFill/>
        <a:ln>
          <a:noFill/>
        </a:ln>
        <a:effectLst/>
      </c:spPr>
    </c:plotArea>
    <c:legend>
      <c:legendPos val="b"/>
      <c:layout>
        <c:manualLayout>
          <c:xMode val="edge"/>
          <c:yMode val="edge"/>
          <c:x val="0.3392312657420426"/>
          <c:y val="0.76639887900344739"/>
          <c:w val="0.26730217944086326"/>
          <c:h val="7.5630768101498838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a:noFill/>
    </a:ln>
    <a:effectLst/>
  </c:spPr>
  <c:txPr>
    <a:bodyPr/>
    <a:lstStyle/>
    <a:p>
      <a:pPr>
        <a:defRPr b="1">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a:t>USA Fertilizer Consumption (USDA)</a:t>
            </a:r>
          </a:p>
        </c:rich>
      </c:tx>
      <c:layout>
        <c:manualLayout>
          <c:xMode val="edge"/>
          <c:yMode val="edge"/>
          <c:x val="0.18176085703350792"/>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autoTitleDeleted val="0"/>
    <c:plotArea>
      <c:layout>
        <c:manualLayout>
          <c:layoutTarget val="inner"/>
          <c:xMode val="edge"/>
          <c:yMode val="edge"/>
          <c:x val="0.13235870516185477"/>
          <c:y val="6.5231481481481488E-2"/>
          <c:w val="0.80341907261592316"/>
          <c:h val="0.76380956548497925"/>
        </c:manualLayout>
      </c:layout>
      <c:scatterChart>
        <c:scatterStyle val="lineMarker"/>
        <c:varyColors val="0"/>
        <c:ser>
          <c:idx val="0"/>
          <c:order val="0"/>
          <c:tx>
            <c:strRef>
              <c:f>Sheet1!$C$3</c:f>
              <c:strCache>
                <c:ptCount val="1"/>
                <c:pt idx="0">
                  <c:v>N</c:v>
                </c:pt>
              </c:strCache>
            </c:strRef>
          </c:tx>
          <c:spPr>
            <a:ln w="25400" cap="rnd">
              <a:noFill/>
              <a:round/>
            </a:ln>
            <a:effectLst>
              <a:outerShdw blurRad="57150" dist="19050" dir="5400000" algn="ctr" rotWithShape="0">
                <a:srgbClr val="000000">
                  <a:alpha val="63000"/>
                </a:srgbClr>
              </a:outerShdw>
            </a:effectLst>
          </c:spPr>
          <c:marker>
            <c:symbol val="circle"/>
            <c:size val="6"/>
            <c:spPr>
              <a:solidFill>
                <a:srgbClr val="FF3300"/>
              </a:solidFill>
              <a:ln w="95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marker>
          <c:xVal>
            <c:numRef>
              <c:f>Sheet1!$B$4:$B$55</c:f>
              <c:numCache>
                <c:formatCode>General</c:formatCode>
                <c:ptCount val="5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numCache>
            </c:numRef>
          </c:xVal>
          <c:yVal>
            <c:numRef>
              <c:f>Sheet1!$C$4:$C$55</c:f>
              <c:numCache>
                <c:formatCode>General</c:formatCode>
                <c:ptCount val="52"/>
                <c:pt idx="0">
                  <c:v>2483.366</c:v>
                </c:pt>
                <c:pt idx="1">
                  <c:v>2748.9356000000002</c:v>
                </c:pt>
                <c:pt idx="2">
                  <c:v>3056.59</c:v>
                </c:pt>
                <c:pt idx="3">
                  <c:v>3563.6936999999998</c:v>
                </c:pt>
                <c:pt idx="4">
                  <c:v>3947.9896000000003</c:v>
                </c:pt>
                <c:pt idx="5">
                  <c:v>4207.1194999999998</c:v>
                </c:pt>
                <c:pt idx="6">
                  <c:v>4830.9540999999999</c:v>
                </c:pt>
                <c:pt idx="7">
                  <c:v>5466.5797000000002</c:v>
                </c:pt>
                <c:pt idx="8">
                  <c:v>6156.3532000000005</c:v>
                </c:pt>
                <c:pt idx="9">
                  <c:v>6310.543200000001</c:v>
                </c:pt>
                <c:pt idx="10">
                  <c:v>6765.3130000000001</c:v>
                </c:pt>
                <c:pt idx="11">
                  <c:v>7377.1752000000006</c:v>
                </c:pt>
                <c:pt idx="12">
                  <c:v>7276.2261000000008</c:v>
                </c:pt>
                <c:pt idx="13">
                  <c:v>7523.6557000000003</c:v>
                </c:pt>
                <c:pt idx="14">
                  <c:v>8305.5804000000007</c:v>
                </c:pt>
                <c:pt idx="15">
                  <c:v>7800.9255999999996</c:v>
                </c:pt>
                <c:pt idx="16">
                  <c:v>9443.3212000000003</c:v>
                </c:pt>
                <c:pt idx="17">
                  <c:v>9657.1918000000005</c:v>
                </c:pt>
                <c:pt idx="18">
                  <c:v>9037.8922000000002</c:v>
                </c:pt>
                <c:pt idx="19">
                  <c:v>9718.2329000000009</c:v>
                </c:pt>
                <c:pt idx="20">
                  <c:v>10345.876900000001</c:v>
                </c:pt>
                <c:pt idx="21">
                  <c:v>10814.8866</c:v>
                </c:pt>
                <c:pt idx="22">
                  <c:v>9961.6717000000008</c:v>
                </c:pt>
                <c:pt idx="23">
                  <c:v>8278.1890000000003</c:v>
                </c:pt>
                <c:pt idx="24">
                  <c:v>10060.625400000001</c:v>
                </c:pt>
                <c:pt idx="25">
                  <c:v>10423.788200000001</c:v>
                </c:pt>
                <c:pt idx="26">
                  <c:v>9454.9308000000001</c:v>
                </c:pt>
                <c:pt idx="27">
                  <c:v>9260.0164999999997</c:v>
                </c:pt>
                <c:pt idx="28">
                  <c:v>9534.021200000001</c:v>
                </c:pt>
                <c:pt idx="29">
                  <c:v>9607.4881999999998</c:v>
                </c:pt>
                <c:pt idx="30">
                  <c:v>10045.932000000001</c:v>
                </c:pt>
                <c:pt idx="31">
                  <c:v>10237.2183</c:v>
                </c:pt>
                <c:pt idx="32">
                  <c:v>10381.8848</c:v>
                </c:pt>
                <c:pt idx="33">
                  <c:v>10332.997499999999</c:v>
                </c:pt>
                <c:pt idx="34">
                  <c:v>11467.0196</c:v>
                </c:pt>
                <c:pt idx="35">
                  <c:v>10628.6795</c:v>
                </c:pt>
                <c:pt idx="36">
                  <c:v>11159.183800000001</c:v>
                </c:pt>
                <c:pt idx="37">
                  <c:v>11203.3547</c:v>
                </c:pt>
                <c:pt idx="38">
                  <c:v>11167.528200000001</c:v>
                </c:pt>
                <c:pt idx="39">
                  <c:v>11293.873299999999</c:v>
                </c:pt>
                <c:pt idx="40">
                  <c:v>11186.756599999999</c:v>
                </c:pt>
                <c:pt idx="41">
                  <c:v>10461.972900000001</c:v>
                </c:pt>
                <c:pt idx="42">
                  <c:v>10892.435099999999</c:v>
                </c:pt>
                <c:pt idx="43">
                  <c:v>10967.5347</c:v>
                </c:pt>
                <c:pt idx="44">
                  <c:v>11816.214599999999</c:v>
                </c:pt>
                <c:pt idx="45">
                  <c:v>11189.2055</c:v>
                </c:pt>
                <c:pt idx="46">
                  <c:v>10923.7266</c:v>
                </c:pt>
                <c:pt idx="47">
                  <c:v>11967.3208</c:v>
                </c:pt>
                <c:pt idx="48">
                  <c:v>11393.099099999999</c:v>
                </c:pt>
                <c:pt idx="49">
                  <c:v>10395.489799999999</c:v>
                </c:pt>
                <c:pt idx="50">
                  <c:v>11142.767099999999</c:v>
                </c:pt>
                <c:pt idx="51">
                  <c:v>11646.2428</c:v>
                </c:pt>
              </c:numCache>
            </c:numRef>
          </c:yVal>
          <c:smooth val="0"/>
        </c:ser>
        <c:ser>
          <c:idx val="1"/>
          <c:order val="1"/>
          <c:tx>
            <c:strRef>
              <c:f>Sheet1!$S$7</c:f>
              <c:strCache>
                <c:ptCount val="1"/>
                <c:pt idx="0">
                  <c:v>N Corn</c:v>
                </c:pt>
              </c:strCache>
            </c:strRef>
          </c:tx>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cap="rnd">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marker>
          <c:xVal>
            <c:numRef>
              <c:f>Sheet1!$B$8:$B$54</c:f>
              <c:numCache>
                <c:formatCode>General</c:formatCode>
                <c:ptCount val="47"/>
                <c:pt idx="0">
                  <c:v>1964</c:v>
                </c:pt>
                <c:pt idx="1">
                  <c:v>1965</c:v>
                </c:pt>
                <c:pt idx="2">
                  <c:v>1966</c:v>
                </c:pt>
                <c:pt idx="3">
                  <c:v>1967</c:v>
                </c:pt>
                <c:pt idx="4">
                  <c:v>1968</c:v>
                </c:pt>
                <c:pt idx="5">
                  <c:v>1969</c:v>
                </c:pt>
                <c:pt idx="6">
                  <c:v>1970</c:v>
                </c:pt>
                <c:pt idx="7">
                  <c:v>1971</c:v>
                </c:pt>
                <c:pt idx="8">
                  <c:v>1972</c:v>
                </c:pt>
                <c:pt idx="9">
                  <c:v>1973</c:v>
                </c:pt>
                <c:pt idx="10">
                  <c:v>1974</c:v>
                </c:pt>
                <c:pt idx="11">
                  <c:v>1975</c:v>
                </c:pt>
                <c:pt idx="12">
                  <c:v>1976</c:v>
                </c:pt>
                <c:pt idx="13">
                  <c:v>1977</c:v>
                </c:pt>
                <c:pt idx="14">
                  <c:v>1978</c:v>
                </c:pt>
                <c:pt idx="15">
                  <c:v>1979</c:v>
                </c:pt>
                <c:pt idx="16">
                  <c:v>1980</c:v>
                </c:pt>
                <c:pt idx="17">
                  <c:v>1981</c:v>
                </c:pt>
                <c:pt idx="18">
                  <c:v>1982</c:v>
                </c:pt>
                <c:pt idx="19">
                  <c:v>1983</c:v>
                </c:pt>
                <c:pt idx="20">
                  <c:v>1984</c:v>
                </c:pt>
                <c:pt idx="21">
                  <c:v>1985</c:v>
                </c:pt>
                <c:pt idx="22">
                  <c:v>1986</c:v>
                </c:pt>
                <c:pt idx="23">
                  <c:v>1987</c:v>
                </c:pt>
                <c:pt idx="24">
                  <c:v>1988</c:v>
                </c:pt>
                <c:pt idx="25">
                  <c:v>1989</c:v>
                </c:pt>
                <c:pt idx="26">
                  <c:v>1990</c:v>
                </c:pt>
                <c:pt idx="27">
                  <c:v>1991</c:v>
                </c:pt>
                <c:pt idx="28">
                  <c:v>1992</c:v>
                </c:pt>
                <c:pt idx="29">
                  <c:v>1993</c:v>
                </c:pt>
                <c:pt idx="30">
                  <c:v>1994</c:v>
                </c:pt>
                <c:pt idx="31">
                  <c:v>1995</c:v>
                </c:pt>
                <c:pt idx="32">
                  <c:v>1996</c:v>
                </c:pt>
                <c:pt idx="33">
                  <c:v>1997</c:v>
                </c:pt>
                <c:pt idx="34">
                  <c:v>1998</c:v>
                </c:pt>
                <c:pt idx="35">
                  <c:v>1999</c:v>
                </c:pt>
                <c:pt idx="36">
                  <c:v>2000</c:v>
                </c:pt>
                <c:pt idx="37">
                  <c:v>2001</c:v>
                </c:pt>
                <c:pt idx="38">
                  <c:v>2002</c:v>
                </c:pt>
                <c:pt idx="39">
                  <c:v>2003</c:v>
                </c:pt>
                <c:pt idx="40">
                  <c:v>2004</c:v>
                </c:pt>
                <c:pt idx="41">
                  <c:v>2005</c:v>
                </c:pt>
                <c:pt idx="42">
                  <c:v>2006</c:v>
                </c:pt>
                <c:pt idx="43">
                  <c:v>2007</c:v>
                </c:pt>
                <c:pt idx="44">
                  <c:v>2008</c:v>
                </c:pt>
                <c:pt idx="45">
                  <c:v>2009</c:v>
                </c:pt>
                <c:pt idx="46">
                  <c:v>2010</c:v>
                </c:pt>
              </c:numCache>
            </c:numRef>
          </c:xVal>
          <c:yVal>
            <c:numRef>
              <c:f>Sheet1!$T$8:$T$54</c:f>
              <c:numCache>
                <c:formatCode>General</c:formatCode>
                <c:ptCount val="47"/>
                <c:pt idx="0">
                  <c:v>1472.0610000000001</c:v>
                </c:pt>
                <c:pt idx="1">
                  <c:v>1950.9570000000001</c:v>
                </c:pt>
                <c:pt idx="2">
                  <c:v>2354.5720000000001</c:v>
                </c:pt>
                <c:pt idx="3">
                  <c:v>2760.9079999999999</c:v>
                </c:pt>
                <c:pt idx="4">
                  <c:v>2826.212</c:v>
                </c:pt>
                <c:pt idx="5">
                  <c:v>2981.3090000000002</c:v>
                </c:pt>
                <c:pt idx="6">
                  <c:v>3192.6400000000003</c:v>
                </c:pt>
                <c:pt idx="7">
                  <c:v>3383.11</c:v>
                </c:pt>
                <c:pt idx="8">
                  <c:v>3360.4349999999999</c:v>
                </c:pt>
                <c:pt idx="9">
                  <c:v>3473.81</c:v>
                </c:pt>
                <c:pt idx="10">
                  <c:v>3422.1110000000003</c:v>
                </c:pt>
                <c:pt idx="11">
                  <c:v>3523.6950000000002</c:v>
                </c:pt>
                <c:pt idx="12">
                  <c:v>4725.47</c:v>
                </c:pt>
                <c:pt idx="13">
                  <c:v>4699.1670000000004</c:v>
                </c:pt>
                <c:pt idx="14">
                  <c:v>4433.4160000000002</c:v>
                </c:pt>
                <c:pt idx="15">
                  <c:v>4783.518</c:v>
                </c:pt>
                <c:pt idx="16">
                  <c:v>4756.308</c:v>
                </c:pt>
                <c:pt idx="17">
                  <c:v>5068.3159999999998</c:v>
                </c:pt>
                <c:pt idx="18">
                  <c:v>4861.5200000000004</c:v>
                </c:pt>
                <c:pt idx="19">
                  <c:v>3591.7200000000003</c:v>
                </c:pt>
                <c:pt idx="20">
                  <c:v>4889.6369999999997</c:v>
                </c:pt>
                <c:pt idx="21">
                  <c:v>5139.0619999999999</c:v>
                </c:pt>
                <c:pt idx="22">
                  <c:v>4359.9490000000005</c:v>
                </c:pt>
                <c:pt idx="23">
                  <c:v>3803.9580000000001</c:v>
                </c:pt>
                <c:pt idx="24">
                  <c:v>4080.5930000000003</c:v>
                </c:pt>
                <c:pt idx="25">
                  <c:v>4173.107</c:v>
                </c:pt>
                <c:pt idx="26">
                  <c:v>4306.4359999999997</c:v>
                </c:pt>
                <c:pt idx="27">
                  <c:v>4276.5050000000001</c:v>
                </c:pt>
                <c:pt idx="28">
                  <c:v>4432.509</c:v>
                </c:pt>
                <c:pt idx="29">
                  <c:v>3962.683</c:v>
                </c:pt>
                <c:pt idx="30">
                  <c:v>4174.9210000000003</c:v>
                </c:pt>
                <c:pt idx="31">
                  <c:v>3771.306</c:v>
                </c:pt>
                <c:pt idx="32">
                  <c:v>4379.9030000000002</c:v>
                </c:pt>
                <c:pt idx="33">
                  <c:v>4346.3440000000001</c:v>
                </c:pt>
                <c:pt idx="34">
                  <c:v>4395.3220000000001</c:v>
                </c:pt>
                <c:pt idx="35">
                  <c:v>4217.55</c:v>
                </c:pt>
                <c:pt idx="36">
                  <c:v>4452.4629999999997</c:v>
                </c:pt>
                <c:pt idx="37">
                  <c:v>3853.8430000000003</c:v>
                </c:pt>
                <c:pt idx="38">
                  <c:v>4281.04</c:v>
                </c:pt>
                <c:pt idx="39">
                  <c:v>4271.97</c:v>
                </c:pt>
                <c:pt idx="40">
                  <c:v>4346.3440000000001</c:v>
                </c:pt>
                <c:pt idx="41">
                  <c:v>4555.8609999999999</c:v>
                </c:pt>
                <c:pt idx="42">
                  <c:v>4253.83</c:v>
                </c:pt>
                <c:pt idx="43">
                  <c:v>5182.598</c:v>
                </c:pt>
                <c:pt idx="44">
                  <c:v>4738.1680000000006</c:v>
                </c:pt>
                <c:pt idx="45">
                  <c:v>4421.625</c:v>
                </c:pt>
                <c:pt idx="46">
                  <c:v>5088.2700000000004</c:v>
                </c:pt>
              </c:numCache>
            </c:numRef>
          </c:yVal>
          <c:smooth val="0"/>
        </c:ser>
        <c:dLbls>
          <c:showLegendKey val="0"/>
          <c:showVal val="0"/>
          <c:showCatName val="0"/>
          <c:showSerName val="0"/>
          <c:showPercent val="0"/>
          <c:showBubbleSize val="0"/>
        </c:dLbls>
        <c:axId val="250352192"/>
        <c:axId val="250352752"/>
      </c:scatterChart>
      <c:valAx>
        <c:axId val="250352192"/>
        <c:scaling>
          <c:orientation val="minMax"/>
          <c:max val="2011"/>
          <c:min val="19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a:t>Year</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50352752"/>
        <c:crosses val="autoZero"/>
        <c:crossBetween val="midCat"/>
      </c:valAx>
      <c:valAx>
        <c:axId val="250352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a:t>Metric tons, x 1000</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50352192"/>
        <c:crosses val="autoZero"/>
        <c:crossBetween val="midCat"/>
      </c:valAx>
      <c:spPr>
        <a:noFill/>
        <a:ln>
          <a:noFill/>
        </a:ln>
        <a:effectLst/>
      </c:spPr>
    </c:plotArea>
    <c:legend>
      <c:legendPos val="b"/>
      <c:layout>
        <c:manualLayout>
          <c:xMode val="edge"/>
          <c:yMode val="edge"/>
          <c:x val="0.36449475065616799"/>
          <c:y val="0.73353612212494401"/>
          <c:w val="0.17101049868766405"/>
          <c:h val="7.5630768101498838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a:noFill/>
    </a:ln>
    <a:effectLst/>
  </c:spPr>
  <c:txPr>
    <a:bodyPr/>
    <a:lstStyle/>
    <a:p>
      <a:pPr>
        <a:defRPr b="1">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D44D84-EC9A-4D5F-A67C-BE923F4B4496}"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en-US"/>
        </a:p>
      </dgm:t>
    </dgm:pt>
    <dgm:pt modelId="{A3634787-280A-4703-BA84-7C51FCBE8AB3}">
      <dgm:prSet/>
      <dgm:spPr/>
      <dgm:t>
        <a:bodyPr/>
        <a:lstStyle/>
        <a:p>
          <a:pPr rtl="0"/>
          <a:r>
            <a:rPr lang="en-US" dirty="0" smtClean="0">
              <a:solidFill>
                <a:srgbClr val="FF6600"/>
              </a:solidFill>
            </a:rPr>
            <a:t>Cattle, USA</a:t>
          </a:r>
          <a:br>
            <a:rPr lang="en-US" dirty="0" smtClean="0">
              <a:solidFill>
                <a:srgbClr val="FF6600"/>
              </a:solidFill>
            </a:rPr>
          </a:br>
          <a:r>
            <a:rPr lang="en-US" b="1" dirty="0" smtClean="0">
              <a:solidFill>
                <a:schemeClr val="accent6">
                  <a:lumMod val="50000"/>
                </a:schemeClr>
              </a:solidFill>
            </a:rPr>
            <a:t>95 million</a:t>
          </a:r>
          <a:r>
            <a:rPr lang="en-US" b="1" dirty="0" smtClean="0">
              <a:solidFill>
                <a:schemeClr val="accent3">
                  <a:lumMod val="60000"/>
                  <a:lumOff val="40000"/>
                </a:schemeClr>
              </a:solidFill>
            </a:rPr>
            <a:t/>
          </a:r>
          <a:br>
            <a:rPr lang="en-US" b="1" dirty="0" smtClean="0">
              <a:solidFill>
                <a:schemeClr val="accent3">
                  <a:lumMod val="60000"/>
                  <a:lumOff val="40000"/>
                </a:schemeClr>
              </a:solidFill>
            </a:rPr>
          </a:br>
          <a:r>
            <a:rPr lang="en-US" b="1" dirty="0" smtClean="0">
              <a:solidFill>
                <a:schemeClr val="accent3">
                  <a:lumMod val="60000"/>
                  <a:lumOff val="40000"/>
                </a:schemeClr>
              </a:solidFill>
            </a:rPr>
            <a:t> </a:t>
          </a:r>
          <a:r>
            <a:rPr lang="en-US" dirty="0" smtClean="0">
              <a:solidFill>
                <a:srgbClr val="FF6600"/>
              </a:solidFill>
            </a:rPr>
            <a:t>NCBA, 2014</a:t>
          </a:r>
          <a:endParaRPr lang="en-US" dirty="0">
            <a:solidFill>
              <a:srgbClr val="FF6600"/>
            </a:solidFill>
          </a:endParaRPr>
        </a:p>
      </dgm:t>
    </dgm:pt>
    <dgm:pt modelId="{D8483725-306F-4927-A216-656E609D4F7D}" type="parTrans" cxnId="{D097865F-7870-429D-86CB-924205679A5A}">
      <dgm:prSet/>
      <dgm:spPr/>
      <dgm:t>
        <a:bodyPr/>
        <a:lstStyle/>
        <a:p>
          <a:endParaRPr lang="en-US"/>
        </a:p>
      </dgm:t>
    </dgm:pt>
    <dgm:pt modelId="{DC4D5243-792C-403A-954C-82ECD7D430C6}" type="sibTrans" cxnId="{D097865F-7870-429D-86CB-924205679A5A}">
      <dgm:prSet/>
      <dgm:spPr/>
      <dgm:t>
        <a:bodyPr/>
        <a:lstStyle/>
        <a:p>
          <a:endParaRPr lang="en-US"/>
        </a:p>
      </dgm:t>
    </dgm:pt>
    <dgm:pt modelId="{C57007DE-6FCF-4CC4-BDD7-B524041AF94F}">
      <dgm:prSet/>
      <dgm:spPr/>
      <dgm:t>
        <a:bodyPr/>
        <a:lstStyle/>
        <a:p>
          <a:pPr rtl="0"/>
          <a:r>
            <a:rPr lang="en-US" dirty="0" smtClean="0"/>
            <a:t>&gt;</a:t>
          </a:r>
          <a:r>
            <a:rPr lang="en-US" b="1" dirty="0" smtClean="0">
              <a:solidFill>
                <a:schemeClr val="accent6">
                  <a:lumMod val="50000"/>
                </a:schemeClr>
              </a:solidFill>
            </a:rPr>
            <a:t>50 percent</a:t>
          </a:r>
          <a:r>
            <a:rPr lang="en-US" dirty="0" smtClean="0"/>
            <a:t>, </a:t>
          </a:r>
          <a:r>
            <a:rPr lang="en-US" dirty="0" smtClean="0">
              <a:solidFill>
                <a:srgbClr val="FF6600"/>
              </a:solidFill>
            </a:rPr>
            <a:t>TX, NE, KS, CA, OK</a:t>
          </a:r>
          <a:endParaRPr lang="en-US" dirty="0">
            <a:solidFill>
              <a:srgbClr val="FF6600"/>
            </a:solidFill>
          </a:endParaRPr>
        </a:p>
      </dgm:t>
    </dgm:pt>
    <dgm:pt modelId="{CA744DD6-F50A-4BBD-9AD5-F1AB684C9ABA}" type="parTrans" cxnId="{5BAB86F9-1008-4A11-8F4C-FC3A37A947C0}">
      <dgm:prSet/>
      <dgm:spPr/>
      <dgm:t>
        <a:bodyPr/>
        <a:lstStyle/>
        <a:p>
          <a:endParaRPr lang="en-US"/>
        </a:p>
      </dgm:t>
    </dgm:pt>
    <dgm:pt modelId="{F5151715-8827-4EB7-8852-AB42A6CDBCF2}" type="sibTrans" cxnId="{5BAB86F9-1008-4A11-8F4C-FC3A37A947C0}">
      <dgm:prSet/>
      <dgm:spPr/>
      <dgm:t>
        <a:bodyPr/>
        <a:lstStyle/>
        <a:p>
          <a:endParaRPr lang="en-US"/>
        </a:p>
      </dgm:t>
    </dgm:pt>
    <dgm:pt modelId="{C3D18E76-608E-4006-85A7-26838E37B3C8}">
      <dgm:prSet/>
      <dgm:spPr/>
      <dgm:t>
        <a:bodyPr/>
        <a:lstStyle/>
        <a:p>
          <a:pPr rtl="0"/>
          <a:r>
            <a:rPr lang="en-US" dirty="0" smtClean="0"/>
            <a:t>Population, USA, </a:t>
          </a:r>
          <a:r>
            <a:rPr lang="en-US" b="1" dirty="0" smtClean="0">
              <a:solidFill>
                <a:schemeClr val="accent6">
                  <a:lumMod val="50000"/>
                </a:schemeClr>
              </a:solidFill>
            </a:rPr>
            <a:t>316 million</a:t>
          </a:r>
          <a:r>
            <a:rPr lang="en-US" dirty="0" smtClean="0">
              <a:solidFill>
                <a:schemeClr val="accent6">
                  <a:lumMod val="50000"/>
                </a:schemeClr>
              </a:solidFill>
            </a:rPr>
            <a:t> </a:t>
          </a:r>
          <a:r>
            <a:rPr lang="en-US" dirty="0" smtClean="0">
              <a:solidFill>
                <a:schemeClr val="bg2"/>
              </a:solidFill>
            </a:rPr>
            <a:t>census.gov, 2013</a:t>
          </a:r>
          <a:endParaRPr lang="en-US" dirty="0">
            <a:solidFill>
              <a:schemeClr val="bg2"/>
            </a:solidFill>
          </a:endParaRPr>
        </a:p>
      </dgm:t>
    </dgm:pt>
    <dgm:pt modelId="{83AF746D-9F6B-4AF4-804B-3A688308946D}" type="parTrans" cxnId="{3C87BA7A-09A5-499C-B2BC-6A4E8563CA4E}">
      <dgm:prSet/>
      <dgm:spPr/>
      <dgm:t>
        <a:bodyPr/>
        <a:lstStyle/>
        <a:p>
          <a:endParaRPr lang="en-US"/>
        </a:p>
      </dgm:t>
    </dgm:pt>
    <dgm:pt modelId="{B1149D14-D291-49ED-B0F0-1F0A656B68E4}" type="sibTrans" cxnId="{3C87BA7A-09A5-499C-B2BC-6A4E8563CA4E}">
      <dgm:prSet/>
      <dgm:spPr/>
      <dgm:t>
        <a:bodyPr/>
        <a:lstStyle/>
        <a:p>
          <a:endParaRPr lang="en-US"/>
        </a:p>
      </dgm:t>
    </dgm:pt>
    <dgm:pt modelId="{3CA9D468-6DD5-4101-AC03-DCEF5ECD0F94}">
      <dgm:prSet/>
      <dgm:spPr/>
      <dgm:t>
        <a:bodyPr/>
        <a:lstStyle/>
        <a:p>
          <a:pPr rtl="0"/>
          <a:r>
            <a:rPr lang="en-US" dirty="0" smtClean="0">
              <a:solidFill>
                <a:srgbClr val="FF6600"/>
              </a:solidFill>
            </a:rPr>
            <a:t>USA, </a:t>
          </a:r>
          <a:r>
            <a:rPr lang="en-US" b="1" dirty="0" smtClean="0">
              <a:solidFill>
                <a:schemeClr val="accent6">
                  <a:lumMod val="50000"/>
                </a:schemeClr>
              </a:solidFill>
            </a:rPr>
            <a:t>5 %</a:t>
          </a:r>
          <a:r>
            <a:rPr lang="en-US" dirty="0" smtClean="0"/>
            <a:t> of </a:t>
          </a:r>
          <a:r>
            <a:rPr lang="en-US" dirty="0" smtClean="0">
              <a:solidFill>
                <a:srgbClr val="FF6600"/>
              </a:solidFill>
            </a:rPr>
            <a:t>world pop</a:t>
          </a:r>
          <a:r>
            <a:rPr lang="en-US" dirty="0" smtClean="0">
              <a:solidFill>
                <a:srgbClr val="FF0000"/>
              </a:solidFill>
            </a:rPr>
            <a:t/>
          </a:r>
          <a:br>
            <a:rPr lang="en-US" dirty="0" smtClean="0">
              <a:solidFill>
                <a:srgbClr val="FF0000"/>
              </a:solidFill>
            </a:rPr>
          </a:br>
          <a:endParaRPr lang="en-US" dirty="0">
            <a:solidFill>
              <a:srgbClr val="FF0000"/>
            </a:solidFill>
          </a:endParaRPr>
        </a:p>
      </dgm:t>
    </dgm:pt>
    <dgm:pt modelId="{64A52B6F-3500-4BEF-856C-B0A4FDF13748}" type="parTrans" cxnId="{35305EC5-3AB8-40D5-9566-99760732ECB4}">
      <dgm:prSet/>
      <dgm:spPr/>
      <dgm:t>
        <a:bodyPr/>
        <a:lstStyle/>
        <a:p>
          <a:endParaRPr lang="en-US"/>
        </a:p>
      </dgm:t>
    </dgm:pt>
    <dgm:pt modelId="{97CFD982-3BB3-406A-9736-AA2D220F3884}" type="sibTrans" cxnId="{35305EC5-3AB8-40D5-9566-99760732ECB4}">
      <dgm:prSet/>
      <dgm:spPr/>
      <dgm:t>
        <a:bodyPr/>
        <a:lstStyle/>
        <a:p>
          <a:endParaRPr lang="en-US"/>
        </a:p>
      </dgm:t>
    </dgm:pt>
    <dgm:pt modelId="{EC722E59-EF27-47D0-91AE-83609CD75252}">
      <dgm:prSet/>
      <dgm:spPr/>
      <dgm:t>
        <a:bodyPr/>
        <a:lstStyle/>
        <a:p>
          <a:pPr rtl="0"/>
          <a:r>
            <a:rPr lang="en-US" dirty="0" smtClean="0">
              <a:solidFill>
                <a:srgbClr val="FF6600"/>
              </a:solidFill>
            </a:rPr>
            <a:t>USA,</a:t>
          </a:r>
          <a:r>
            <a:rPr lang="en-US" dirty="0" smtClean="0">
              <a:solidFill>
                <a:srgbClr val="FF0000"/>
              </a:solidFill>
            </a:rPr>
            <a:t> </a:t>
          </a:r>
          <a:r>
            <a:rPr lang="en-US" b="1" dirty="0" smtClean="0">
              <a:solidFill>
                <a:schemeClr val="accent6">
                  <a:lumMod val="50000"/>
                </a:schemeClr>
              </a:solidFill>
            </a:rPr>
            <a:t>12 %</a:t>
          </a:r>
          <a:r>
            <a:rPr lang="en-US" dirty="0" smtClean="0"/>
            <a:t> of </a:t>
          </a:r>
          <a:r>
            <a:rPr lang="en-US" dirty="0" smtClean="0">
              <a:solidFill>
                <a:srgbClr val="FF6600"/>
              </a:solidFill>
            </a:rPr>
            <a:t>worlds N consumed</a:t>
          </a:r>
          <a:endParaRPr lang="en-US" dirty="0">
            <a:solidFill>
              <a:srgbClr val="FF6600"/>
            </a:solidFill>
          </a:endParaRPr>
        </a:p>
      </dgm:t>
    </dgm:pt>
    <dgm:pt modelId="{ACEBD3EA-FEDD-441F-A0A3-B7F499D3E399}" type="parTrans" cxnId="{87C061D1-910C-4A71-81F7-9156497259CD}">
      <dgm:prSet/>
      <dgm:spPr/>
      <dgm:t>
        <a:bodyPr/>
        <a:lstStyle/>
        <a:p>
          <a:endParaRPr lang="en-US"/>
        </a:p>
      </dgm:t>
    </dgm:pt>
    <dgm:pt modelId="{881C8156-CE2D-403A-8C96-103CDC502EF1}" type="sibTrans" cxnId="{87C061D1-910C-4A71-81F7-9156497259CD}">
      <dgm:prSet/>
      <dgm:spPr/>
      <dgm:t>
        <a:bodyPr/>
        <a:lstStyle/>
        <a:p>
          <a:endParaRPr lang="en-US"/>
        </a:p>
      </dgm:t>
    </dgm:pt>
    <dgm:pt modelId="{DA776A1F-FD45-40B7-98DC-B2155D0CFCAD}" type="pres">
      <dgm:prSet presAssocID="{59D44D84-EC9A-4D5F-A67C-BE923F4B4496}" presName="diagram" presStyleCnt="0">
        <dgm:presLayoutVars>
          <dgm:dir/>
          <dgm:resizeHandles val="exact"/>
        </dgm:presLayoutVars>
      </dgm:prSet>
      <dgm:spPr/>
      <dgm:t>
        <a:bodyPr/>
        <a:lstStyle/>
        <a:p>
          <a:endParaRPr lang="en-US"/>
        </a:p>
      </dgm:t>
    </dgm:pt>
    <dgm:pt modelId="{D115F6C2-E00F-421C-B775-2B03DC773004}" type="pres">
      <dgm:prSet presAssocID="{A3634787-280A-4703-BA84-7C51FCBE8AB3}" presName="node" presStyleLbl="node1" presStyleIdx="0" presStyleCnt="5">
        <dgm:presLayoutVars>
          <dgm:bulletEnabled val="1"/>
        </dgm:presLayoutVars>
      </dgm:prSet>
      <dgm:spPr/>
      <dgm:t>
        <a:bodyPr/>
        <a:lstStyle/>
        <a:p>
          <a:endParaRPr lang="en-US"/>
        </a:p>
      </dgm:t>
    </dgm:pt>
    <dgm:pt modelId="{9AB4D604-A74D-4145-B5D8-EBD9902D8AF5}" type="pres">
      <dgm:prSet presAssocID="{DC4D5243-792C-403A-954C-82ECD7D430C6}" presName="sibTrans" presStyleCnt="0"/>
      <dgm:spPr/>
    </dgm:pt>
    <dgm:pt modelId="{B15F960F-2154-4E3A-8669-9BDC1194B659}" type="pres">
      <dgm:prSet presAssocID="{C57007DE-6FCF-4CC4-BDD7-B524041AF94F}" presName="node" presStyleLbl="node1" presStyleIdx="1" presStyleCnt="5">
        <dgm:presLayoutVars>
          <dgm:bulletEnabled val="1"/>
        </dgm:presLayoutVars>
      </dgm:prSet>
      <dgm:spPr/>
      <dgm:t>
        <a:bodyPr/>
        <a:lstStyle/>
        <a:p>
          <a:endParaRPr lang="en-US"/>
        </a:p>
      </dgm:t>
    </dgm:pt>
    <dgm:pt modelId="{00384BE0-A822-4377-A024-91E7AF08DE99}" type="pres">
      <dgm:prSet presAssocID="{F5151715-8827-4EB7-8852-AB42A6CDBCF2}" presName="sibTrans" presStyleCnt="0"/>
      <dgm:spPr/>
    </dgm:pt>
    <dgm:pt modelId="{8867C0EA-F524-42C7-BAA0-24E4BE7E30A4}" type="pres">
      <dgm:prSet presAssocID="{C3D18E76-608E-4006-85A7-26838E37B3C8}" presName="node" presStyleLbl="node1" presStyleIdx="2" presStyleCnt="5">
        <dgm:presLayoutVars>
          <dgm:bulletEnabled val="1"/>
        </dgm:presLayoutVars>
      </dgm:prSet>
      <dgm:spPr/>
      <dgm:t>
        <a:bodyPr/>
        <a:lstStyle/>
        <a:p>
          <a:endParaRPr lang="en-US"/>
        </a:p>
      </dgm:t>
    </dgm:pt>
    <dgm:pt modelId="{D914FAE2-0903-42BE-AF49-B57BDE0FB253}" type="pres">
      <dgm:prSet presAssocID="{B1149D14-D291-49ED-B0F0-1F0A656B68E4}" presName="sibTrans" presStyleCnt="0"/>
      <dgm:spPr/>
    </dgm:pt>
    <dgm:pt modelId="{38D3E3EE-F555-46DF-89E5-8DFEDA87AF5A}" type="pres">
      <dgm:prSet presAssocID="{3CA9D468-6DD5-4101-AC03-DCEF5ECD0F94}" presName="node" presStyleLbl="node1" presStyleIdx="3" presStyleCnt="5">
        <dgm:presLayoutVars>
          <dgm:bulletEnabled val="1"/>
        </dgm:presLayoutVars>
      </dgm:prSet>
      <dgm:spPr/>
      <dgm:t>
        <a:bodyPr/>
        <a:lstStyle/>
        <a:p>
          <a:endParaRPr lang="en-US"/>
        </a:p>
      </dgm:t>
    </dgm:pt>
    <dgm:pt modelId="{424F952B-7A79-4C6A-84A4-F456F2CE1C6C}" type="pres">
      <dgm:prSet presAssocID="{97CFD982-3BB3-406A-9736-AA2D220F3884}" presName="sibTrans" presStyleCnt="0"/>
      <dgm:spPr/>
    </dgm:pt>
    <dgm:pt modelId="{60D27959-8757-4F9D-96E0-9BDB019BEE57}" type="pres">
      <dgm:prSet presAssocID="{EC722E59-EF27-47D0-91AE-83609CD75252}" presName="node" presStyleLbl="node1" presStyleIdx="4" presStyleCnt="5" custLinFactNeighborX="1731" custLinFactNeighborY="721">
        <dgm:presLayoutVars>
          <dgm:bulletEnabled val="1"/>
        </dgm:presLayoutVars>
      </dgm:prSet>
      <dgm:spPr/>
      <dgm:t>
        <a:bodyPr/>
        <a:lstStyle/>
        <a:p>
          <a:endParaRPr lang="en-US"/>
        </a:p>
      </dgm:t>
    </dgm:pt>
  </dgm:ptLst>
  <dgm:cxnLst>
    <dgm:cxn modelId="{87C061D1-910C-4A71-81F7-9156497259CD}" srcId="{59D44D84-EC9A-4D5F-A67C-BE923F4B4496}" destId="{EC722E59-EF27-47D0-91AE-83609CD75252}" srcOrd="4" destOrd="0" parTransId="{ACEBD3EA-FEDD-441F-A0A3-B7F499D3E399}" sibTransId="{881C8156-CE2D-403A-8C96-103CDC502EF1}"/>
    <dgm:cxn modelId="{05D2D08E-A6C2-43FD-BE27-48B01FA2FA52}" type="presOf" srcId="{C57007DE-6FCF-4CC4-BDD7-B524041AF94F}" destId="{B15F960F-2154-4E3A-8669-9BDC1194B659}" srcOrd="0" destOrd="0" presId="urn:microsoft.com/office/officeart/2005/8/layout/default"/>
    <dgm:cxn modelId="{D097865F-7870-429D-86CB-924205679A5A}" srcId="{59D44D84-EC9A-4D5F-A67C-BE923F4B4496}" destId="{A3634787-280A-4703-BA84-7C51FCBE8AB3}" srcOrd="0" destOrd="0" parTransId="{D8483725-306F-4927-A216-656E609D4F7D}" sibTransId="{DC4D5243-792C-403A-954C-82ECD7D430C6}"/>
    <dgm:cxn modelId="{6699B3C4-E0B1-4653-9971-036BB3E3F7B3}" type="presOf" srcId="{A3634787-280A-4703-BA84-7C51FCBE8AB3}" destId="{D115F6C2-E00F-421C-B775-2B03DC773004}" srcOrd="0" destOrd="0" presId="urn:microsoft.com/office/officeart/2005/8/layout/default"/>
    <dgm:cxn modelId="{5BAB86F9-1008-4A11-8F4C-FC3A37A947C0}" srcId="{59D44D84-EC9A-4D5F-A67C-BE923F4B4496}" destId="{C57007DE-6FCF-4CC4-BDD7-B524041AF94F}" srcOrd="1" destOrd="0" parTransId="{CA744DD6-F50A-4BBD-9AD5-F1AB684C9ABA}" sibTransId="{F5151715-8827-4EB7-8852-AB42A6CDBCF2}"/>
    <dgm:cxn modelId="{39C8296B-B0C3-43B3-BD41-0355522A11AE}" type="presOf" srcId="{59D44D84-EC9A-4D5F-A67C-BE923F4B4496}" destId="{DA776A1F-FD45-40B7-98DC-B2155D0CFCAD}" srcOrd="0" destOrd="0" presId="urn:microsoft.com/office/officeart/2005/8/layout/default"/>
    <dgm:cxn modelId="{3C87BA7A-09A5-499C-B2BC-6A4E8563CA4E}" srcId="{59D44D84-EC9A-4D5F-A67C-BE923F4B4496}" destId="{C3D18E76-608E-4006-85A7-26838E37B3C8}" srcOrd="2" destOrd="0" parTransId="{83AF746D-9F6B-4AF4-804B-3A688308946D}" sibTransId="{B1149D14-D291-49ED-B0F0-1F0A656B68E4}"/>
    <dgm:cxn modelId="{17C42C26-F249-4649-903D-D0F6A90EC498}" type="presOf" srcId="{EC722E59-EF27-47D0-91AE-83609CD75252}" destId="{60D27959-8757-4F9D-96E0-9BDB019BEE57}" srcOrd="0" destOrd="0" presId="urn:microsoft.com/office/officeart/2005/8/layout/default"/>
    <dgm:cxn modelId="{35305EC5-3AB8-40D5-9566-99760732ECB4}" srcId="{59D44D84-EC9A-4D5F-A67C-BE923F4B4496}" destId="{3CA9D468-6DD5-4101-AC03-DCEF5ECD0F94}" srcOrd="3" destOrd="0" parTransId="{64A52B6F-3500-4BEF-856C-B0A4FDF13748}" sibTransId="{97CFD982-3BB3-406A-9736-AA2D220F3884}"/>
    <dgm:cxn modelId="{6ED90464-ECA7-403D-B916-31F2CD8C5320}" type="presOf" srcId="{3CA9D468-6DD5-4101-AC03-DCEF5ECD0F94}" destId="{38D3E3EE-F555-46DF-89E5-8DFEDA87AF5A}" srcOrd="0" destOrd="0" presId="urn:microsoft.com/office/officeart/2005/8/layout/default"/>
    <dgm:cxn modelId="{C63EB615-1312-4AC9-B6F5-0BFD3BDEA5BA}" type="presOf" srcId="{C3D18E76-608E-4006-85A7-26838E37B3C8}" destId="{8867C0EA-F524-42C7-BAA0-24E4BE7E30A4}" srcOrd="0" destOrd="0" presId="urn:microsoft.com/office/officeart/2005/8/layout/default"/>
    <dgm:cxn modelId="{CF739149-7E34-49BA-891B-D393952824B8}" type="presParOf" srcId="{DA776A1F-FD45-40B7-98DC-B2155D0CFCAD}" destId="{D115F6C2-E00F-421C-B775-2B03DC773004}" srcOrd="0" destOrd="0" presId="urn:microsoft.com/office/officeart/2005/8/layout/default"/>
    <dgm:cxn modelId="{6179DE26-7F7F-4609-AC69-FA9BE4548FB3}" type="presParOf" srcId="{DA776A1F-FD45-40B7-98DC-B2155D0CFCAD}" destId="{9AB4D604-A74D-4145-B5D8-EBD9902D8AF5}" srcOrd="1" destOrd="0" presId="urn:microsoft.com/office/officeart/2005/8/layout/default"/>
    <dgm:cxn modelId="{0E005AAD-5C34-44B6-97FD-A7558F65E3BE}" type="presParOf" srcId="{DA776A1F-FD45-40B7-98DC-B2155D0CFCAD}" destId="{B15F960F-2154-4E3A-8669-9BDC1194B659}" srcOrd="2" destOrd="0" presId="urn:microsoft.com/office/officeart/2005/8/layout/default"/>
    <dgm:cxn modelId="{7D5D889F-536B-4D0B-B037-FF9B583C144D}" type="presParOf" srcId="{DA776A1F-FD45-40B7-98DC-B2155D0CFCAD}" destId="{00384BE0-A822-4377-A024-91E7AF08DE99}" srcOrd="3" destOrd="0" presId="urn:microsoft.com/office/officeart/2005/8/layout/default"/>
    <dgm:cxn modelId="{B761B9FA-D5EC-44C3-89D6-686F887612CA}" type="presParOf" srcId="{DA776A1F-FD45-40B7-98DC-B2155D0CFCAD}" destId="{8867C0EA-F524-42C7-BAA0-24E4BE7E30A4}" srcOrd="4" destOrd="0" presId="urn:microsoft.com/office/officeart/2005/8/layout/default"/>
    <dgm:cxn modelId="{EA2501CD-5D3B-4C8D-B484-D122992F676C}" type="presParOf" srcId="{DA776A1F-FD45-40B7-98DC-B2155D0CFCAD}" destId="{D914FAE2-0903-42BE-AF49-B57BDE0FB253}" srcOrd="5" destOrd="0" presId="urn:microsoft.com/office/officeart/2005/8/layout/default"/>
    <dgm:cxn modelId="{9F65A6D7-AD79-45E0-97A8-71B9F614F4F3}" type="presParOf" srcId="{DA776A1F-FD45-40B7-98DC-B2155D0CFCAD}" destId="{38D3E3EE-F555-46DF-89E5-8DFEDA87AF5A}" srcOrd="6" destOrd="0" presId="urn:microsoft.com/office/officeart/2005/8/layout/default"/>
    <dgm:cxn modelId="{3922DAF8-1B2D-449B-A8AA-80D364294F15}" type="presParOf" srcId="{DA776A1F-FD45-40B7-98DC-B2155D0CFCAD}" destId="{424F952B-7A79-4C6A-84A4-F456F2CE1C6C}" srcOrd="7" destOrd="0" presId="urn:microsoft.com/office/officeart/2005/8/layout/default"/>
    <dgm:cxn modelId="{685E2530-6E13-4AD5-9C33-2F88F65B8FD0}" type="presParOf" srcId="{DA776A1F-FD45-40B7-98DC-B2155D0CFCAD}" destId="{60D27959-8757-4F9D-96E0-9BDB019BEE5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defTabSz="928688">
              <a:defRPr sz="1200">
                <a:latin typeface="Arial" charset="0"/>
              </a:defRPr>
            </a:lvl1pPr>
          </a:lstStyle>
          <a:p>
            <a:pPr>
              <a:defRPr/>
            </a:pPr>
            <a:endParaRPr lang="en-US" altLang="en-US"/>
          </a:p>
        </p:txBody>
      </p:sp>
      <p:sp>
        <p:nvSpPr>
          <p:cNvPr id="8195"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algn="r" defTabSz="928688">
              <a:defRPr sz="1200">
                <a:latin typeface="Arial" charset="0"/>
              </a:defRPr>
            </a:lvl1pPr>
          </a:lstStyle>
          <a:p>
            <a:pPr>
              <a:defRPr/>
            </a:pPr>
            <a:endParaRPr lang="en-US" altLang="en-US"/>
          </a:p>
        </p:txBody>
      </p:sp>
      <p:sp>
        <p:nvSpPr>
          <p:cNvPr id="8196"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defTabSz="928688">
              <a:defRPr sz="1200">
                <a:latin typeface="Arial" charset="0"/>
              </a:defRPr>
            </a:lvl1pPr>
          </a:lstStyle>
          <a:p>
            <a:pPr>
              <a:defRPr/>
            </a:pPr>
            <a:endParaRPr lang="en-US" altLang="en-US"/>
          </a:p>
        </p:txBody>
      </p:sp>
      <p:sp>
        <p:nvSpPr>
          <p:cNvPr id="8197"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algn="r" defTabSz="928688">
              <a:defRPr sz="1200"/>
            </a:lvl1pPr>
          </a:lstStyle>
          <a:p>
            <a:pPr>
              <a:defRPr/>
            </a:pPr>
            <a:fld id="{2812D590-B888-4B70-AF9E-BC6F3BAAA8B0}" type="slidenum">
              <a:rPr lang="en-US" altLang="en-US"/>
              <a:pPr>
                <a:defRPr/>
              </a:pPr>
              <a:t>‹#›</a:t>
            </a:fld>
            <a:endParaRPr lang="en-US" altLang="en-US"/>
          </a:p>
        </p:txBody>
      </p:sp>
    </p:spTree>
    <p:extLst>
      <p:ext uri="{BB962C8B-B14F-4D97-AF65-F5344CB8AC3E}">
        <p14:creationId xmlns:p14="http://schemas.microsoft.com/office/powerpoint/2010/main" val="710898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099" name="Rectangle 3"/>
          <p:cNvSpPr>
            <a:spLocks noGrp="1" noChangeArrowheads="1"/>
          </p:cNvSpPr>
          <p:nvPr>
            <p:ph type="dt" idx="1"/>
          </p:nvPr>
        </p:nvSpPr>
        <p:spPr bwMode="auto">
          <a:xfrm>
            <a:off x="3971925"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algn="r" defTabSz="938213">
              <a:defRPr sz="1200">
                <a:latin typeface="Times New Roman" pitchFamily="18" charset="0"/>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87450" y="700088"/>
            <a:ext cx="4641850" cy="34813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35038" y="4416425"/>
            <a:ext cx="5140325"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102" name="Rectangle 6"/>
          <p:cNvSpPr>
            <a:spLocks noGrp="1" noChangeArrowheads="1"/>
          </p:cNvSpPr>
          <p:nvPr>
            <p:ph type="ftr" sz="quarter" idx="4"/>
          </p:nvPr>
        </p:nvSpPr>
        <p:spPr bwMode="auto">
          <a:xfrm>
            <a:off x="0"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103" name="Rectangle 7"/>
          <p:cNvSpPr>
            <a:spLocks noGrp="1" noChangeArrowheads="1"/>
          </p:cNvSpPr>
          <p:nvPr>
            <p:ph type="sldNum" sz="quarter" idx="5"/>
          </p:nvPr>
        </p:nvSpPr>
        <p:spPr bwMode="auto">
          <a:xfrm>
            <a:off x="3971925"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algn="r" defTabSz="938213">
              <a:defRPr sz="1200">
                <a:latin typeface="Times New Roman" panose="02020603050405020304" pitchFamily="18" charset="0"/>
              </a:defRPr>
            </a:lvl1pPr>
          </a:lstStyle>
          <a:p>
            <a:pPr>
              <a:defRPr/>
            </a:pPr>
            <a:fld id="{ED3191C3-32CE-45EE-83FA-8D457D70275F}" type="slidenum">
              <a:rPr lang="en-US" altLang="en-US"/>
              <a:pPr>
                <a:defRPr/>
              </a:pPr>
              <a:t>‹#›</a:t>
            </a:fld>
            <a:endParaRPr lang="en-US" altLang="en-US"/>
          </a:p>
        </p:txBody>
      </p:sp>
    </p:spTree>
    <p:extLst>
      <p:ext uri="{BB962C8B-B14F-4D97-AF65-F5344CB8AC3E}">
        <p14:creationId xmlns:p14="http://schemas.microsoft.com/office/powerpoint/2010/main" val="2085025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938213">
              <a:defRPr sz="800">
                <a:solidFill>
                  <a:schemeClr val="tx1"/>
                </a:solidFill>
                <a:latin typeface="Arial" panose="020B0604020202020204" pitchFamily="34" charset="0"/>
              </a:defRPr>
            </a:lvl1pPr>
            <a:lvl2pPr marL="742950" indent="-285750" defTabSz="938213">
              <a:defRPr sz="800">
                <a:solidFill>
                  <a:schemeClr val="tx1"/>
                </a:solidFill>
                <a:latin typeface="Arial" panose="020B0604020202020204" pitchFamily="34" charset="0"/>
              </a:defRPr>
            </a:lvl2pPr>
            <a:lvl3pPr marL="1143000" indent="-228600" defTabSz="938213">
              <a:defRPr sz="800">
                <a:solidFill>
                  <a:schemeClr val="tx1"/>
                </a:solidFill>
                <a:latin typeface="Arial" panose="020B0604020202020204" pitchFamily="34" charset="0"/>
              </a:defRPr>
            </a:lvl3pPr>
            <a:lvl4pPr marL="1600200" indent="-228600" defTabSz="938213">
              <a:defRPr sz="800">
                <a:solidFill>
                  <a:schemeClr val="tx1"/>
                </a:solidFill>
                <a:latin typeface="Arial" panose="020B0604020202020204" pitchFamily="34" charset="0"/>
              </a:defRPr>
            </a:lvl4pPr>
            <a:lvl5pPr marL="2057400" indent="-228600" defTabSz="938213">
              <a:defRPr sz="800">
                <a:solidFill>
                  <a:schemeClr val="tx1"/>
                </a:solidFill>
                <a:latin typeface="Arial" panose="020B0604020202020204" pitchFamily="34" charset="0"/>
              </a:defRPr>
            </a:lvl5pPr>
            <a:lvl6pPr marL="2514600" indent="-228600" defTabSz="938213" eaLnBrk="0" fontAlgn="base" hangingPunct="0">
              <a:spcBef>
                <a:spcPct val="0"/>
              </a:spcBef>
              <a:spcAft>
                <a:spcPct val="0"/>
              </a:spcAft>
              <a:defRPr sz="800">
                <a:solidFill>
                  <a:schemeClr val="tx1"/>
                </a:solidFill>
                <a:latin typeface="Arial" panose="020B0604020202020204" pitchFamily="34" charset="0"/>
              </a:defRPr>
            </a:lvl6pPr>
            <a:lvl7pPr marL="2971800" indent="-228600" defTabSz="938213" eaLnBrk="0" fontAlgn="base" hangingPunct="0">
              <a:spcBef>
                <a:spcPct val="0"/>
              </a:spcBef>
              <a:spcAft>
                <a:spcPct val="0"/>
              </a:spcAft>
              <a:defRPr sz="800">
                <a:solidFill>
                  <a:schemeClr val="tx1"/>
                </a:solidFill>
                <a:latin typeface="Arial" panose="020B0604020202020204" pitchFamily="34" charset="0"/>
              </a:defRPr>
            </a:lvl7pPr>
            <a:lvl8pPr marL="3429000" indent="-228600" defTabSz="938213" eaLnBrk="0" fontAlgn="base" hangingPunct="0">
              <a:spcBef>
                <a:spcPct val="0"/>
              </a:spcBef>
              <a:spcAft>
                <a:spcPct val="0"/>
              </a:spcAft>
              <a:defRPr sz="800">
                <a:solidFill>
                  <a:schemeClr val="tx1"/>
                </a:solidFill>
                <a:latin typeface="Arial" panose="020B0604020202020204" pitchFamily="34" charset="0"/>
              </a:defRPr>
            </a:lvl8pPr>
            <a:lvl9pPr marL="3886200" indent="-228600" defTabSz="938213" eaLnBrk="0" fontAlgn="base" hangingPunct="0">
              <a:spcBef>
                <a:spcPct val="0"/>
              </a:spcBef>
              <a:spcAft>
                <a:spcPct val="0"/>
              </a:spcAft>
              <a:defRPr sz="800">
                <a:solidFill>
                  <a:schemeClr val="tx1"/>
                </a:solidFill>
                <a:latin typeface="Arial" panose="020B0604020202020204" pitchFamily="34" charset="0"/>
              </a:defRPr>
            </a:lvl9pPr>
          </a:lstStyle>
          <a:p>
            <a:fld id="{C4BE474F-F3BC-46FE-A4C6-67B09E6C5F62}" type="slidenum">
              <a:rPr lang="en-US" altLang="en-US" sz="1200" smtClean="0">
                <a:latin typeface="Times New Roman" panose="02020603050405020304" pitchFamily="18" charset="0"/>
              </a:rPr>
              <a:pPr/>
              <a:t>10</a:t>
            </a:fld>
            <a:endParaRPr lang="en-US" altLang="en-US" sz="1200" smtClean="0">
              <a:latin typeface="Times New Roman" panose="02020603050405020304" pitchFamily="18"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237753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txBox="1">
            <a:spLocks noGrp="1" noChangeArrowheads="1"/>
          </p:cNvSpPr>
          <p:nvPr/>
        </p:nvSpPr>
        <p:spPr bwMode="auto">
          <a:xfrm>
            <a:off x="3768725" y="9401175"/>
            <a:ext cx="28797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82" tIns="45291" rIns="90582" bIns="45291" anchor="b"/>
          <a:lstStyle>
            <a:lvl1pPr defTabSz="904875">
              <a:defRPr sz="1400" b="1">
                <a:solidFill>
                  <a:schemeClr val="bg1"/>
                </a:solidFill>
                <a:latin typeface="Arial" panose="020B0604020202020204" pitchFamily="34" charset="0"/>
                <a:ea typeface="ＭＳ Ｐゴシック" panose="020B0600070205080204" pitchFamily="34" charset="-128"/>
              </a:defRPr>
            </a:lvl1pPr>
            <a:lvl2pPr marL="742950" indent="-285750" defTabSz="904875">
              <a:defRPr sz="1400" b="1">
                <a:solidFill>
                  <a:schemeClr val="bg1"/>
                </a:solidFill>
                <a:latin typeface="Arial" panose="020B0604020202020204" pitchFamily="34" charset="0"/>
                <a:ea typeface="ＭＳ Ｐゴシック" panose="020B0600070205080204" pitchFamily="34" charset="-128"/>
              </a:defRPr>
            </a:lvl2pPr>
            <a:lvl3pPr marL="1143000" indent="-228600" defTabSz="904875">
              <a:defRPr sz="1400" b="1">
                <a:solidFill>
                  <a:schemeClr val="bg1"/>
                </a:solidFill>
                <a:latin typeface="Arial" panose="020B0604020202020204" pitchFamily="34" charset="0"/>
                <a:ea typeface="ＭＳ Ｐゴシック" panose="020B0600070205080204" pitchFamily="34" charset="-128"/>
              </a:defRPr>
            </a:lvl3pPr>
            <a:lvl4pPr marL="1600200" indent="-228600" defTabSz="904875">
              <a:defRPr sz="1400" b="1">
                <a:solidFill>
                  <a:schemeClr val="bg1"/>
                </a:solidFill>
                <a:latin typeface="Arial" panose="020B0604020202020204" pitchFamily="34" charset="0"/>
                <a:ea typeface="ＭＳ Ｐゴシック" panose="020B0600070205080204" pitchFamily="34" charset="-128"/>
              </a:defRPr>
            </a:lvl4pPr>
            <a:lvl5pPr marL="2057400" indent="-228600" defTabSz="904875">
              <a:defRPr sz="1400" b="1">
                <a:solidFill>
                  <a:schemeClr val="bg1"/>
                </a:solidFill>
                <a:latin typeface="Arial" panose="020B0604020202020204" pitchFamily="34" charset="0"/>
                <a:ea typeface="ＭＳ Ｐゴシック" panose="020B0600070205080204" pitchFamily="34" charset="-128"/>
              </a:defRPr>
            </a:lvl5pPr>
            <a:lvl6pPr marL="25146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r"/>
            <a:fld id="{B19995E4-3D32-4BE3-9544-C1E81E2FDB14}" type="slidenum">
              <a:rPr lang="en-GB" altLang="en-US" sz="1200" b="0">
                <a:solidFill>
                  <a:schemeClr val="tx1"/>
                </a:solidFill>
                <a:latin typeface="Times" panose="02020603050405020304" pitchFamily="18" charset="0"/>
                <a:cs typeface="Arial" panose="020B0604020202020204" pitchFamily="34" charset="0"/>
              </a:rPr>
              <a:pPr algn="r"/>
              <a:t>52</a:t>
            </a:fld>
            <a:endParaRPr lang="en-GB" altLang="en-US" sz="1200" b="0">
              <a:solidFill>
                <a:schemeClr val="tx1"/>
              </a:solidFill>
              <a:latin typeface="Times" panose="02020603050405020304" pitchFamily="18" charset="0"/>
              <a:cs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15000"/>
              </a:spcBef>
            </a:pPr>
            <a:endParaRPr lang="en-US" altLang="en-US" sz="1400" b="1" smtClean="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91758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53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800">
                <a:solidFill>
                  <a:schemeClr val="tx1"/>
                </a:solidFill>
                <a:latin typeface="Arial" panose="020B0604020202020204" pitchFamily="34" charset="0"/>
              </a:defRPr>
            </a:lvl1pPr>
            <a:lvl2pPr marL="742950" indent="-285750" defTabSz="938213">
              <a:defRPr sz="800">
                <a:solidFill>
                  <a:schemeClr val="tx1"/>
                </a:solidFill>
                <a:latin typeface="Arial" panose="020B0604020202020204" pitchFamily="34" charset="0"/>
              </a:defRPr>
            </a:lvl2pPr>
            <a:lvl3pPr marL="1143000" indent="-228600" defTabSz="938213">
              <a:defRPr sz="800">
                <a:solidFill>
                  <a:schemeClr val="tx1"/>
                </a:solidFill>
                <a:latin typeface="Arial" panose="020B0604020202020204" pitchFamily="34" charset="0"/>
              </a:defRPr>
            </a:lvl3pPr>
            <a:lvl4pPr marL="1600200" indent="-228600" defTabSz="938213">
              <a:defRPr sz="800">
                <a:solidFill>
                  <a:schemeClr val="tx1"/>
                </a:solidFill>
                <a:latin typeface="Arial" panose="020B0604020202020204" pitchFamily="34" charset="0"/>
              </a:defRPr>
            </a:lvl4pPr>
            <a:lvl5pPr marL="2057400" indent="-228600" defTabSz="938213">
              <a:defRPr sz="800">
                <a:solidFill>
                  <a:schemeClr val="tx1"/>
                </a:solidFill>
                <a:latin typeface="Arial" panose="020B0604020202020204" pitchFamily="34" charset="0"/>
              </a:defRPr>
            </a:lvl5pPr>
            <a:lvl6pPr marL="2514600" indent="-228600" defTabSz="938213" eaLnBrk="0" fontAlgn="base" hangingPunct="0">
              <a:spcBef>
                <a:spcPct val="0"/>
              </a:spcBef>
              <a:spcAft>
                <a:spcPct val="0"/>
              </a:spcAft>
              <a:defRPr sz="800">
                <a:solidFill>
                  <a:schemeClr val="tx1"/>
                </a:solidFill>
                <a:latin typeface="Arial" panose="020B0604020202020204" pitchFamily="34" charset="0"/>
              </a:defRPr>
            </a:lvl6pPr>
            <a:lvl7pPr marL="2971800" indent="-228600" defTabSz="938213" eaLnBrk="0" fontAlgn="base" hangingPunct="0">
              <a:spcBef>
                <a:spcPct val="0"/>
              </a:spcBef>
              <a:spcAft>
                <a:spcPct val="0"/>
              </a:spcAft>
              <a:defRPr sz="800">
                <a:solidFill>
                  <a:schemeClr val="tx1"/>
                </a:solidFill>
                <a:latin typeface="Arial" panose="020B0604020202020204" pitchFamily="34" charset="0"/>
              </a:defRPr>
            </a:lvl7pPr>
            <a:lvl8pPr marL="3429000" indent="-228600" defTabSz="938213" eaLnBrk="0" fontAlgn="base" hangingPunct="0">
              <a:spcBef>
                <a:spcPct val="0"/>
              </a:spcBef>
              <a:spcAft>
                <a:spcPct val="0"/>
              </a:spcAft>
              <a:defRPr sz="800">
                <a:solidFill>
                  <a:schemeClr val="tx1"/>
                </a:solidFill>
                <a:latin typeface="Arial" panose="020B0604020202020204" pitchFamily="34" charset="0"/>
              </a:defRPr>
            </a:lvl8pPr>
            <a:lvl9pPr marL="3886200" indent="-228600" defTabSz="938213" eaLnBrk="0" fontAlgn="base" hangingPunct="0">
              <a:spcBef>
                <a:spcPct val="0"/>
              </a:spcBef>
              <a:spcAft>
                <a:spcPct val="0"/>
              </a:spcAft>
              <a:defRPr sz="800">
                <a:solidFill>
                  <a:schemeClr val="tx1"/>
                </a:solidFill>
                <a:latin typeface="Arial" panose="020B0604020202020204" pitchFamily="34" charset="0"/>
              </a:defRPr>
            </a:lvl9pPr>
          </a:lstStyle>
          <a:p>
            <a:fld id="{8091B4BD-BAE1-4463-8137-5DFFCD12B902}" type="slidenum">
              <a:rPr lang="en-US" altLang="en-US" sz="1200" smtClean="0">
                <a:latin typeface="Times New Roman" panose="02020603050405020304" pitchFamily="18" charset="0"/>
              </a:rPr>
              <a:pPr/>
              <a:t>62</a:t>
            </a:fld>
            <a:endParaRPr lang="en-US" altLang="en-US" sz="1200" smtClean="0">
              <a:latin typeface="Times New Roman" panose="02020603050405020304" pitchFamily="18" charset="0"/>
            </a:endParaRPr>
          </a:p>
        </p:txBody>
      </p:sp>
    </p:spTree>
    <p:extLst>
      <p:ext uri="{BB962C8B-B14F-4D97-AF65-F5344CB8AC3E}">
        <p14:creationId xmlns:p14="http://schemas.microsoft.com/office/powerpoint/2010/main" val="2972238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5868CA3-3C88-4A47-82C8-A629B20BC048}" type="slidenum">
              <a:rPr lang="en-US" altLang="en-US" smtClean="0"/>
              <a:pPr>
                <a:defRPr/>
              </a:pPr>
              <a:t>‹#›</a:t>
            </a:fld>
            <a:endParaRPr lang="en-US" altLang="en-US"/>
          </a:p>
        </p:txBody>
      </p:sp>
    </p:spTree>
    <p:extLst>
      <p:ext uri="{BB962C8B-B14F-4D97-AF65-F5344CB8AC3E}">
        <p14:creationId xmlns:p14="http://schemas.microsoft.com/office/powerpoint/2010/main" val="1523894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3315404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1192786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17649"/>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454530"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
        <p:nvSpPr>
          <p:cNvPr id="9" name="TextBox 8"/>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766639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1387342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2968320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3352915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8A269C6-E670-4C02-9F8B-E4FB4B7C5D96}" type="slidenum">
              <a:rPr lang="en-US" altLang="en-US" smtClean="0"/>
              <a:pPr>
                <a:defRPr/>
              </a:pPr>
              <a:t>‹#›</a:t>
            </a:fld>
            <a:endParaRPr lang="en-US" altLang="en-US"/>
          </a:p>
        </p:txBody>
      </p:sp>
    </p:spTree>
    <p:extLst>
      <p:ext uri="{BB962C8B-B14F-4D97-AF65-F5344CB8AC3E}">
        <p14:creationId xmlns:p14="http://schemas.microsoft.com/office/powerpoint/2010/main" val="3097002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522970D-D47B-4CB6-8E58-3CB605E58F05}" type="slidenum">
              <a:rPr lang="en-US" altLang="en-US" smtClean="0"/>
              <a:pPr>
                <a:defRPr/>
              </a:pPr>
              <a:t>‹#›</a:t>
            </a:fld>
            <a:endParaRPr lang="en-US" altLang="en-US"/>
          </a:p>
        </p:txBody>
      </p:sp>
    </p:spTree>
    <p:extLst>
      <p:ext uri="{BB962C8B-B14F-4D97-AF65-F5344CB8AC3E}">
        <p14:creationId xmlns:p14="http://schemas.microsoft.com/office/powerpoint/2010/main" val="2638418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Tree>
    <p:extLst>
      <p:ext uri="{BB962C8B-B14F-4D97-AF65-F5344CB8AC3E}">
        <p14:creationId xmlns:p14="http://schemas.microsoft.com/office/powerpoint/2010/main" val="1749494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36368D8-09E1-4F08-9AF6-6AC15FF801CE}" type="slidenum">
              <a:rPr lang="en-US" altLang="en-US" smtClean="0"/>
              <a:pPr>
                <a:defRPr/>
              </a:pPr>
              <a:t>‹#›</a:t>
            </a:fld>
            <a:endParaRPr lang="en-US" altLang="en-US"/>
          </a:p>
        </p:txBody>
      </p:sp>
    </p:spTree>
    <p:extLst>
      <p:ext uri="{BB962C8B-B14F-4D97-AF65-F5344CB8AC3E}">
        <p14:creationId xmlns:p14="http://schemas.microsoft.com/office/powerpoint/2010/main" val="2240369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E2401CD-EF8C-4F29-8DA7-431D605EF507}" type="slidenum">
              <a:rPr lang="en-US" altLang="en-US" smtClean="0"/>
              <a:pPr>
                <a:defRPr/>
              </a:pPr>
              <a:t>‹#›</a:t>
            </a:fld>
            <a:endParaRPr lang="en-US" altLang="en-US"/>
          </a:p>
        </p:txBody>
      </p:sp>
    </p:spTree>
    <p:extLst>
      <p:ext uri="{BB962C8B-B14F-4D97-AF65-F5344CB8AC3E}">
        <p14:creationId xmlns:p14="http://schemas.microsoft.com/office/powerpoint/2010/main" val="387412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CD63F7E3-25E4-4E19-91D8-7C35D1669D13}" type="slidenum">
              <a:rPr lang="en-US" altLang="en-US" smtClean="0"/>
              <a:pPr>
                <a:defRPr/>
              </a:pPr>
              <a:t>‹#›</a:t>
            </a:fld>
            <a:endParaRPr lang="en-US" altLang="en-US"/>
          </a:p>
        </p:txBody>
      </p:sp>
    </p:spTree>
    <p:extLst>
      <p:ext uri="{BB962C8B-B14F-4D97-AF65-F5344CB8AC3E}">
        <p14:creationId xmlns:p14="http://schemas.microsoft.com/office/powerpoint/2010/main" val="926019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pPr>
              <a:defRPr/>
            </a:pPr>
            <a:endParaRPr lang="en-US" altLang="en-US"/>
          </a:p>
        </p:txBody>
      </p:sp>
      <p:sp>
        <p:nvSpPr>
          <p:cNvPr id="5" name="Footer Placeholder 3"/>
          <p:cNvSpPr>
            <a:spLocks noGrp="1"/>
          </p:cNvSpPr>
          <p:nvPr>
            <p:ph type="ftr" sz="quarter" idx="11"/>
          </p:nvPr>
        </p:nvSpPr>
        <p:spPr/>
        <p:txBody>
          <a:bodyPr/>
          <a:lstStyle/>
          <a:p>
            <a:pPr>
              <a:defRPr/>
            </a:pPr>
            <a:endParaRPr lang="en-US" altLang="en-US"/>
          </a:p>
        </p:txBody>
      </p:sp>
      <p:sp>
        <p:nvSpPr>
          <p:cNvPr id="6" name="Slide Number Placeholder 4"/>
          <p:cNvSpPr>
            <a:spLocks noGrp="1"/>
          </p:cNvSpPr>
          <p:nvPr>
            <p:ph type="sldNum" sz="quarter" idx="12"/>
          </p:nvPr>
        </p:nvSpPr>
        <p:spPr/>
        <p:txBody>
          <a:bodyPr/>
          <a:lstStyle/>
          <a:p>
            <a:pPr>
              <a:defRPr/>
            </a:pPr>
            <a:fld id="{4BEF709E-3D5C-4AED-A786-23D81712B7E0}" type="slidenum">
              <a:rPr lang="en-US" altLang="en-US" smtClean="0"/>
              <a:pPr>
                <a:defRPr/>
              </a:pPr>
              <a:t>‹#›</a:t>
            </a:fld>
            <a:endParaRPr lang="en-US" altLang="en-US"/>
          </a:p>
        </p:txBody>
      </p:sp>
    </p:spTree>
    <p:extLst>
      <p:ext uri="{BB962C8B-B14F-4D97-AF65-F5344CB8AC3E}">
        <p14:creationId xmlns:p14="http://schemas.microsoft.com/office/powerpoint/2010/main" val="3467763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n-US" altLang="en-US"/>
          </a:p>
        </p:txBody>
      </p:sp>
      <p:sp>
        <p:nvSpPr>
          <p:cNvPr id="5" name="Footer Placeholder 2"/>
          <p:cNvSpPr>
            <a:spLocks noGrp="1"/>
          </p:cNvSpPr>
          <p:nvPr>
            <p:ph type="ftr" sz="quarter" idx="11"/>
          </p:nvPr>
        </p:nvSpPr>
        <p:spPr/>
        <p:txBody>
          <a:bodyPr/>
          <a:lstStyle/>
          <a:p>
            <a:pPr>
              <a:defRPr/>
            </a:pPr>
            <a:endParaRPr lang="en-US" altLang="en-US"/>
          </a:p>
        </p:txBody>
      </p:sp>
    </p:spTree>
    <p:extLst>
      <p:ext uri="{BB962C8B-B14F-4D97-AF65-F5344CB8AC3E}">
        <p14:creationId xmlns:p14="http://schemas.microsoft.com/office/powerpoint/2010/main" val="1489834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pPr>
              <a:defRPr/>
            </a:pPr>
            <a:endParaRPr lang="en-US" altLang="en-US"/>
          </a:p>
        </p:txBody>
      </p:sp>
      <p:sp>
        <p:nvSpPr>
          <p:cNvPr id="5" name="Footer Placeholder 5"/>
          <p:cNvSpPr>
            <a:spLocks noGrp="1"/>
          </p:cNvSpPr>
          <p:nvPr>
            <p:ph type="ftr" sz="quarter" idx="11"/>
          </p:nvPr>
        </p:nvSpPr>
        <p:spPr/>
        <p:txBody>
          <a:bodyPr/>
          <a:lstStyle/>
          <a:p>
            <a:pPr>
              <a:defRPr/>
            </a:pPr>
            <a:endParaRPr lang="en-US" altLang="en-US"/>
          </a:p>
        </p:txBody>
      </p:sp>
      <p:sp>
        <p:nvSpPr>
          <p:cNvPr id="6" name="Slide Number Placeholder 6"/>
          <p:cNvSpPr>
            <a:spLocks noGrp="1"/>
          </p:cNvSpPr>
          <p:nvPr>
            <p:ph type="sldNum" sz="quarter" idx="12"/>
          </p:nvPr>
        </p:nvSpPr>
        <p:spPr/>
        <p:txBody>
          <a:bodyPr/>
          <a:lstStyle/>
          <a:p>
            <a:pPr>
              <a:defRPr/>
            </a:pPr>
            <a:fld id="{B30C67CF-38EE-4B3F-86BB-648DABE95A1A}" type="slidenum">
              <a:rPr lang="en-US" altLang="en-US" smtClean="0"/>
              <a:pPr>
                <a:defRPr/>
              </a:pPr>
              <a:t>‹#›</a:t>
            </a:fld>
            <a:endParaRPr lang="en-US" altLang="en-US"/>
          </a:p>
        </p:txBody>
      </p:sp>
    </p:spTree>
    <p:extLst>
      <p:ext uri="{BB962C8B-B14F-4D97-AF65-F5344CB8AC3E}">
        <p14:creationId xmlns:p14="http://schemas.microsoft.com/office/powerpoint/2010/main" val="444862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67FBB40-AF59-4CD1-AA0E-BD4110EC7F97}" type="slidenum">
              <a:rPr lang="en-US" altLang="en-US" smtClean="0"/>
              <a:pPr>
                <a:defRPr/>
              </a:pPr>
              <a:t>‹#›</a:t>
            </a:fld>
            <a:endParaRPr lang="en-US" altLang="en-US"/>
          </a:p>
        </p:txBody>
      </p:sp>
    </p:spTree>
    <p:extLst>
      <p:ext uri="{BB962C8B-B14F-4D97-AF65-F5344CB8AC3E}">
        <p14:creationId xmlns:p14="http://schemas.microsoft.com/office/powerpoint/2010/main" val="1180958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endParaRPr lang="en-US" alt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altLang="en-US"/>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2228889239"/>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okstate.com/" TargetMode="External"/><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scientificamerican.com/author/jonathan-foley"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2.emf"/></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4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56.gif"/></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g"/></Relationships>
</file>

<file path=ppt/slides/_rels/slide4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wmf"/></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7" name="Picture 9" descr="cornx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96240"/>
            <a:ext cx="8839200" cy="232251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2" name="Picture 4" descr="os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7071" y="1737516"/>
            <a:ext cx="1209675" cy="8572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267907" dir="3514226" algn="ctr" rotWithShape="0">
                    <a:schemeClr val="bg2">
                      <a:alpha val="50000"/>
                    </a:schemeClr>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7611" y="2858609"/>
            <a:ext cx="2076450" cy="383767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9673" y="2858609"/>
            <a:ext cx="2083831" cy="3837671"/>
          </a:xfrm>
          <a:prstGeom prst="rect">
            <a:avLst/>
          </a:prstGeom>
        </p:spPr>
      </p:pic>
      <p:sp>
        <p:nvSpPr>
          <p:cNvPr id="2050" name="Rectangle 2"/>
          <p:cNvSpPr>
            <a:spLocks noGrp="1" noChangeArrowheads="1"/>
          </p:cNvSpPr>
          <p:nvPr>
            <p:ph type="ctrTitle"/>
          </p:nvPr>
        </p:nvSpPr>
        <p:spPr>
          <a:xfrm>
            <a:off x="221544" y="3082153"/>
            <a:ext cx="4155147" cy="2422002"/>
          </a:xfrm>
        </p:spPr>
        <p:txBody>
          <a:bodyPr vert="horz" lIns="91440" tIns="45720" rIns="91440" bIns="45720" rtlCol="0" anchor="t">
            <a:noAutofit/>
          </a:bodyPr>
          <a:lstStyle/>
          <a:p>
            <a:r>
              <a:rPr lang="en-US" altLang="en-US" sz="3200" dirty="0" smtClean="0"/>
              <a:t>nutrient management research/teaching</a:t>
            </a:r>
            <a:r>
              <a:rPr lang="en-US" altLang="en-US" sz="3200" dirty="0"/>
              <a:t/>
            </a:r>
            <a:br>
              <a:rPr lang="en-US" altLang="en-US" sz="3200" dirty="0"/>
            </a:br>
            <a:r>
              <a:rPr lang="en-US" altLang="en-US" sz="3200" dirty="0" smtClean="0"/>
              <a:t/>
            </a:r>
            <a:br>
              <a:rPr lang="en-US" altLang="en-US" sz="3200" dirty="0" smtClean="0"/>
            </a:br>
            <a:r>
              <a:rPr lang="en-US" altLang="en-US" sz="3200" dirty="0" err="1" smtClean="0"/>
              <a:t>feb</a:t>
            </a:r>
            <a:r>
              <a:rPr lang="en-US" altLang="en-US" sz="3200" dirty="0" smtClean="0"/>
              <a:t> 16, 2015</a:t>
            </a:r>
            <a:endParaRPr lang="en-US" altLang="en-US" sz="3200" dirty="0"/>
          </a:p>
        </p:txBody>
      </p:sp>
    </p:spTree>
    <p:extLst>
      <p:ext uri="{BB962C8B-B14F-4D97-AF65-F5344CB8AC3E}">
        <p14:creationId xmlns:p14="http://schemas.microsoft.com/office/powerpoint/2010/main" val="10446173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Freeform 292"/>
          <p:cNvSpPr>
            <a:spLocks/>
          </p:cNvSpPr>
          <p:nvPr/>
        </p:nvSpPr>
        <p:spPr bwMode="auto">
          <a:xfrm>
            <a:off x="1435100" y="2671763"/>
            <a:ext cx="2709863" cy="2436812"/>
          </a:xfrm>
          <a:custGeom>
            <a:avLst/>
            <a:gdLst>
              <a:gd name="T0" fmla="*/ 2147483646 w 1927"/>
              <a:gd name="T1" fmla="*/ 2147483646 h 1664"/>
              <a:gd name="T2" fmla="*/ 2147483646 w 1927"/>
              <a:gd name="T3" fmla="*/ 2147483646 h 1664"/>
              <a:gd name="T4" fmla="*/ 0 w 1927"/>
              <a:gd name="T5" fmla="*/ 0 h 1664"/>
              <a:gd name="T6" fmla="*/ 0 60000 65536"/>
              <a:gd name="T7" fmla="*/ 0 60000 65536"/>
              <a:gd name="T8" fmla="*/ 0 60000 65536"/>
            </a:gdLst>
            <a:ahLst/>
            <a:cxnLst>
              <a:cxn ang="T6">
                <a:pos x="T0" y="T1"/>
              </a:cxn>
              <a:cxn ang="T7">
                <a:pos x="T2" y="T3"/>
              </a:cxn>
              <a:cxn ang="T8">
                <a:pos x="T4" y="T5"/>
              </a:cxn>
            </a:cxnLst>
            <a:rect l="0" t="0" r="r" b="b"/>
            <a:pathLst>
              <a:path w="1927" h="1664">
                <a:moveTo>
                  <a:pt x="1927" y="1664"/>
                </a:moveTo>
                <a:cubicBezTo>
                  <a:pt x="1369" y="1480"/>
                  <a:pt x="812" y="1296"/>
                  <a:pt x="491" y="1019"/>
                </a:cubicBezTo>
                <a:cubicBezTo>
                  <a:pt x="170" y="742"/>
                  <a:pt x="85" y="371"/>
                  <a:pt x="0"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 name="Freeform 259"/>
          <p:cNvSpPr>
            <a:spLocks/>
          </p:cNvSpPr>
          <p:nvPr/>
        </p:nvSpPr>
        <p:spPr bwMode="auto">
          <a:xfrm rot="-10559531">
            <a:off x="4665663" y="3502025"/>
            <a:ext cx="415925" cy="1406525"/>
          </a:xfrm>
          <a:custGeom>
            <a:avLst/>
            <a:gdLst>
              <a:gd name="T0" fmla="*/ 2147483646 w 296"/>
              <a:gd name="T1" fmla="*/ 0 h 960"/>
              <a:gd name="T2" fmla="*/ 2147483646 w 296"/>
              <a:gd name="T3" fmla="*/ 2147483646 h 960"/>
              <a:gd name="T4" fmla="*/ 2147483646 w 296"/>
              <a:gd name="T5" fmla="*/ 2147483646 h 960"/>
              <a:gd name="T6" fmla="*/ 0 60000 65536"/>
              <a:gd name="T7" fmla="*/ 0 60000 65536"/>
              <a:gd name="T8" fmla="*/ 0 60000 65536"/>
            </a:gdLst>
            <a:ahLst/>
            <a:cxnLst>
              <a:cxn ang="T6">
                <a:pos x="T0" y="T1"/>
              </a:cxn>
              <a:cxn ang="T7">
                <a:pos x="T2" y="T3"/>
              </a:cxn>
              <a:cxn ang="T8">
                <a:pos x="T4" y="T5"/>
              </a:cxn>
            </a:cxnLst>
            <a:rect l="0" t="0" r="r" b="b"/>
            <a:pathLst>
              <a:path w="296" h="960">
                <a:moveTo>
                  <a:pt x="248" y="0"/>
                </a:moveTo>
                <a:cubicBezTo>
                  <a:pt x="124" y="136"/>
                  <a:pt x="0" y="272"/>
                  <a:pt x="8" y="432"/>
                </a:cubicBezTo>
                <a:cubicBezTo>
                  <a:pt x="16" y="592"/>
                  <a:pt x="156" y="776"/>
                  <a:pt x="296" y="960"/>
                </a:cubicBezTo>
              </a:path>
            </a:pathLst>
          </a:custGeom>
          <a:noFill/>
          <a:ln w="9525" cap="flat" cmpd="sng">
            <a:solidFill>
              <a:schemeClr val="tx1"/>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0" name="Oval 256"/>
          <p:cNvSpPr>
            <a:spLocks noChangeArrowheads="1"/>
          </p:cNvSpPr>
          <p:nvPr/>
        </p:nvSpPr>
        <p:spPr bwMode="auto">
          <a:xfrm>
            <a:off x="4127500" y="2730500"/>
            <a:ext cx="809625" cy="7715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2054" name="Text Box 6"/>
          <p:cNvSpPr txBox="1">
            <a:spLocks noChangeArrowheads="1"/>
          </p:cNvSpPr>
          <p:nvPr/>
        </p:nvSpPr>
        <p:spPr bwMode="auto">
          <a:xfrm>
            <a:off x="4117975" y="2955925"/>
            <a:ext cx="803275" cy="36933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solidFill>
                  <a:schemeClr val="bg2"/>
                </a:solidFill>
                <a:latin typeface="Arial" panose="020B0604020202020204" pitchFamily="34" charset="0"/>
              </a:rPr>
              <a:t>ORGANIC</a:t>
            </a:r>
          </a:p>
          <a:p>
            <a:pPr algn="ctr">
              <a:spcBef>
                <a:spcPct val="0"/>
              </a:spcBef>
              <a:buFontTx/>
              <a:buNone/>
            </a:pPr>
            <a:r>
              <a:rPr lang="en-US" altLang="en-US" sz="900" b="1">
                <a:solidFill>
                  <a:schemeClr val="bg2"/>
                </a:solidFill>
                <a:latin typeface="Arial" panose="020B0604020202020204" pitchFamily="34" charset="0"/>
              </a:rPr>
              <a:t>MATTER</a:t>
            </a:r>
            <a:endParaRPr lang="en-US" altLang="en-US" sz="2000" b="1">
              <a:solidFill>
                <a:schemeClr val="bg2"/>
              </a:solidFill>
              <a:latin typeface="Arial" panose="020B0604020202020204" pitchFamily="34" charset="0"/>
            </a:endParaRPr>
          </a:p>
        </p:txBody>
      </p:sp>
      <p:sp>
        <p:nvSpPr>
          <p:cNvPr id="2104" name="Text Box 56"/>
          <p:cNvSpPr txBox="1">
            <a:spLocks noChangeArrowheads="1"/>
          </p:cNvSpPr>
          <p:nvPr/>
        </p:nvSpPr>
        <p:spPr bwMode="auto">
          <a:xfrm>
            <a:off x="1730375" y="1404938"/>
            <a:ext cx="6826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MESQUITE</a:t>
            </a:r>
          </a:p>
          <a:p>
            <a:pPr>
              <a:spcBef>
                <a:spcPct val="0"/>
              </a:spcBef>
              <a:buFontTx/>
              <a:buNone/>
            </a:pPr>
            <a:r>
              <a:rPr lang="en-US" altLang="en-US" sz="700">
                <a:solidFill>
                  <a:schemeClr val="accent2"/>
                </a:solidFill>
                <a:latin typeface="Arial" panose="020B0604020202020204" pitchFamily="34" charset="0"/>
              </a:rPr>
              <a:t>RHIZOBIUM</a:t>
            </a:r>
          </a:p>
          <a:p>
            <a:pPr>
              <a:spcBef>
                <a:spcPct val="0"/>
              </a:spcBef>
              <a:buFontTx/>
              <a:buNone/>
            </a:pPr>
            <a:r>
              <a:rPr lang="en-US" altLang="en-US" sz="700">
                <a:solidFill>
                  <a:schemeClr val="accent2"/>
                </a:solidFill>
                <a:latin typeface="Arial" panose="020B0604020202020204" pitchFamily="34" charset="0"/>
              </a:rPr>
              <a:t>ALFALFA</a:t>
            </a:r>
          </a:p>
          <a:p>
            <a:pPr>
              <a:spcBef>
                <a:spcPct val="0"/>
              </a:spcBef>
              <a:buFontTx/>
              <a:buNone/>
            </a:pPr>
            <a:r>
              <a:rPr lang="en-US" altLang="en-US" sz="700">
                <a:solidFill>
                  <a:schemeClr val="accent2"/>
                </a:solidFill>
                <a:latin typeface="Arial" panose="020B0604020202020204" pitchFamily="34" charset="0"/>
              </a:rPr>
              <a:t>SOYBEAN</a:t>
            </a:r>
            <a:endParaRPr lang="en-US" altLang="en-US" sz="2000">
              <a:latin typeface="Arial" panose="020B0604020202020204" pitchFamily="34" charset="0"/>
            </a:endParaRPr>
          </a:p>
        </p:txBody>
      </p:sp>
      <p:sp>
        <p:nvSpPr>
          <p:cNvPr id="2105" name="Text Box 57"/>
          <p:cNvSpPr txBox="1">
            <a:spLocks noChangeArrowheads="1"/>
          </p:cNvSpPr>
          <p:nvPr/>
        </p:nvSpPr>
        <p:spPr bwMode="auto">
          <a:xfrm>
            <a:off x="2438400" y="1404938"/>
            <a:ext cx="107950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BLUE-GREEN ALGAE</a:t>
            </a:r>
          </a:p>
          <a:p>
            <a:pPr>
              <a:spcBef>
                <a:spcPct val="0"/>
              </a:spcBef>
              <a:buFontTx/>
              <a:buNone/>
            </a:pPr>
            <a:r>
              <a:rPr lang="en-US" altLang="en-US" sz="700">
                <a:solidFill>
                  <a:schemeClr val="accent2"/>
                </a:solidFill>
                <a:latin typeface="Arial" panose="020B0604020202020204" pitchFamily="34" charset="0"/>
              </a:rPr>
              <a:t>AZOTOBACTER</a:t>
            </a:r>
          </a:p>
          <a:p>
            <a:pPr>
              <a:spcBef>
                <a:spcPct val="0"/>
              </a:spcBef>
              <a:buFontTx/>
              <a:buNone/>
            </a:pPr>
            <a:r>
              <a:rPr lang="en-US" altLang="en-US" sz="700">
                <a:solidFill>
                  <a:schemeClr val="accent2"/>
                </a:solidFill>
                <a:latin typeface="Arial" panose="020B0604020202020204" pitchFamily="34" charset="0"/>
              </a:rPr>
              <a:t>CLOSTRIDIUM</a:t>
            </a:r>
            <a:endParaRPr lang="en-US" altLang="en-US" sz="2000">
              <a:latin typeface="Arial" panose="020B0604020202020204" pitchFamily="34" charset="0"/>
            </a:endParaRPr>
          </a:p>
        </p:txBody>
      </p:sp>
      <p:sp>
        <p:nvSpPr>
          <p:cNvPr id="4104" name="Rectangle 58"/>
          <p:cNvSpPr>
            <a:spLocks noChangeArrowheads="1"/>
          </p:cNvSpPr>
          <p:nvPr/>
        </p:nvSpPr>
        <p:spPr bwMode="auto">
          <a:xfrm>
            <a:off x="6353175" y="1041400"/>
            <a:ext cx="946150" cy="2825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000">
              <a:latin typeface="Arial" panose="020B0604020202020204" pitchFamily="34" charset="0"/>
            </a:endParaRPr>
          </a:p>
        </p:txBody>
      </p:sp>
      <p:sp>
        <p:nvSpPr>
          <p:cNvPr id="4105" name="Text Box 61"/>
          <p:cNvSpPr txBox="1">
            <a:spLocks noChangeArrowheads="1"/>
          </p:cNvSpPr>
          <p:nvPr/>
        </p:nvSpPr>
        <p:spPr bwMode="auto">
          <a:xfrm>
            <a:off x="6284913" y="1031875"/>
            <a:ext cx="1255712" cy="354013"/>
          </a:xfrm>
          <a:prstGeom prst="rect">
            <a:avLst/>
          </a:prstGeom>
          <a:solidFill>
            <a:srgbClr val="00B050"/>
          </a:solidFill>
          <a:ln w="9525">
            <a:solidFill>
              <a:schemeClr val="tx1"/>
            </a:solidFill>
            <a:miter lim="800000"/>
            <a:headEnd/>
            <a:tailEnd/>
          </a:ln>
          <a:effectLs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dirty="0">
                <a:latin typeface="Arial" panose="020B0604020202020204" pitchFamily="34" charset="0"/>
              </a:rPr>
              <a:t>PLANT AND ANIMAL</a:t>
            </a:r>
          </a:p>
          <a:p>
            <a:pPr algn="ctr">
              <a:spcBef>
                <a:spcPct val="0"/>
              </a:spcBef>
              <a:buFontTx/>
              <a:buNone/>
            </a:pPr>
            <a:r>
              <a:rPr lang="en-US" altLang="en-US" sz="900" b="1" dirty="0">
                <a:latin typeface="Arial" panose="020B0604020202020204" pitchFamily="34" charset="0"/>
              </a:rPr>
              <a:t>        RESIDUES</a:t>
            </a:r>
          </a:p>
        </p:txBody>
      </p:sp>
      <p:sp>
        <p:nvSpPr>
          <p:cNvPr id="4106" name="Rectangle 109"/>
          <p:cNvSpPr>
            <a:spLocks noChangeArrowheads="1"/>
          </p:cNvSpPr>
          <p:nvPr/>
        </p:nvSpPr>
        <p:spPr bwMode="auto">
          <a:xfrm>
            <a:off x="6016625" y="3011488"/>
            <a:ext cx="10098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b="1" dirty="0">
                <a:latin typeface="Arial" panose="020B0604020202020204" pitchFamily="34" charset="0"/>
              </a:rPr>
              <a:t>R-NH</a:t>
            </a:r>
            <a:r>
              <a:rPr lang="en-US" altLang="en-US" sz="700" b="1" baseline="-25000" dirty="0">
                <a:latin typeface="Arial" panose="020B0604020202020204" pitchFamily="34" charset="0"/>
              </a:rPr>
              <a:t>2</a:t>
            </a:r>
            <a:r>
              <a:rPr lang="en-US" altLang="en-US" sz="700" b="1" dirty="0">
                <a:latin typeface="Arial" panose="020B0604020202020204" pitchFamily="34" charset="0"/>
              </a:rPr>
              <a:t> + ENERGY + CO</a:t>
            </a:r>
            <a:r>
              <a:rPr lang="en-US" altLang="en-US" sz="700" b="1" baseline="-25000" dirty="0">
                <a:latin typeface="Arial" panose="020B0604020202020204" pitchFamily="34" charset="0"/>
              </a:rPr>
              <a:t>2</a:t>
            </a:r>
            <a:endParaRPr lang="en-US" altLang="en-US" sz="700" b="1" dirty="0">
              <a:latin typeface="Arial" panose="020B0604020202020204" pitchFamily="34" charset="0"/>
            </a:endParaRPr>
          </a:p>
        </p:txBody>
      </p:sp>
      <p:sp>
        <p:nvSpPr>
          <p:cNvPr id="4107" name="Text Box 69"/>
          <p:cNvSpPr txBox="1">
            <a:spLocks noChangeArrowheads="1"/>
          </p:cNvSpPr>
          <p:nvPr/>
        </p:nvSpPr>
        <p:spPr bwMode="auto">
          <a:xfrm>
            <a:off x="6853238" y="3186113"/>
            <a:ext cx="711200"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R-NH</a:t>
            </a:r>
            <a:r>
              <a:rPr lang="en-US" altLang="en-US" sz="700" baseline="-25000">
                <a:latin typeface="Arial" panose="020B0604020202020204" pitchFamily="34" charset="0"/>
              </a:rPr>
              <a:t>2</a:t>
            </a:r>
            <a:r>
              <a:rPr lang="en-US" altLang="en-US" sz="700">
                <a:latin typeface="Arial" panose="020B0604020202020204" pitchFamily="34" charset="0"/>
              </a:rPr>
              <a:t> + H</a:t>
            </a:r>
            <a:r>
              <a:rPr lang="en-US" altLang="en-US" sz="700" baseline="-25000">
                <a:latin typeface="Arial" panose="020B0604020202020204" pitchFamily="34" charset="0"/>
              </a:rPr>
              <a:t>2</a:t>
            </a:r>
            <a:r>
              <a:rPr lang="en-US" altLang="en-US" sz="700">
                <a:latin typeface="Arial" panose="020B0604020202020204" pitchFamily="34" charset="0"/>
              </a:rPr>
              <a:t>O</a:t>
            </a:r>
          </a:p>
        </p:txBody>
      </p:sp>
      <p:sp>
        <p:nvSpPr>
          <p:cNvPr id="4108" name="Text Box 71"/>
          <p:cNvSpPr txBox="1">
            <a:spLocks noChangeArrowheads="1"/>
          </p:cNvSpPr>
          <p:nvPr/>
        </p:nvSpPr>
        <p:spPr bwMode="auto">
          <a:xfrm>
            <a:off x="7434263" y="3725863"/>
            <a:ext cx="1201737"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dirty="0">
                <a:latin typeface="Arial" panose="020B0604020202020204" pitchFamily="34" charset="0"/>
              </a:rPr>
              <a:t>R-OH + ENERGY + 2NH</a:t>
            </a:r>
            <a:r>
              <a:rPr lang="en-US" altLang="en-US" sz="700" baseline="-25000" dirty="0">
                <a:latin typeface="Arial" panose="020B0604020202020204" pitchFamily="34" charset="0"/>
              </a:rPr>
              <a:t>3</a:t>
            </a:r>
            <a:endParaRPr lang="en-US" altLang="en-US" sz="700" dirty="0">
              <a:latin typeface="Arial" panose="020B0604020202020204" pitchFamily="34" charset="0"/>
            </a:endParaRPr>
          </a:p>
        </p:txBody>
      </p:sp>
      <p:sp>
        <p:nvSpPr>
          <p:cNvPr id="2125" name="Oval 77"/>
          <p:cNvSpPr>
            <a:spLocks noChangeArrowheads="1"/>
          </p:cNvSpPr>
          <p:nvPr/>
        </p:nvSpPr>
        <p:spPr bwMode="auto">
          <a:xfrm>
            <a:off x="3937227" y="128588"/>
            <a:ext cx="1149350" cy="422275"/>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000">
              <a:latin typeface="Arial" panose="020B0604020202020204" pitchFamily="34" charset="0"/>
            </a:endParaRPr>
          </a:p>
        </p:txBody>
      </p:sp>
      <p:sp>
        <p:nvSpPr>
          <p:cNvPr id="4110" name="Text Box 98"/>
          <p:cNvSpPr txBox="1">
            <a:spLocks noChangeArrowheads="1"/>
          </p:cNvSpPr>
          <p:nvPr/>
        </p:nvSpPr>
        <p:spPr bwMode="auto">
          <a:xfrm>
            <a:off x="6757988" y="1404938"/>
            <a:ext cx="1027112"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MATERIALS WITH N</a:t>
            </a:r>
          </a:p>
          <a:p>
            <a:pPr>
              <a:spcBef>
                <a:spcPct val="0"/>
              </a:spcBef>
              <a:buFontTx/>
              <a:buNone/>
            </a:pPr>
            <a:r>
              <a:rPr lang="en-US" altLang="en-US" sz="700">
                <a:latin typeface="Arial" panose="020B0604020202020204" pitchFamily="34" charset="0"/>
              </a:rPr>
              <a:t>CONTENT &lt; 1.5%</a:t>
            </a:r>
          </a:p>
          <a:p>
            <a:pPr>
              <a:spcBef>
                <a:spcPct val="0"/>
              </a:spcBef>
              <a:buFontTx/>
              <a:buNone/>
            </a:pPr>
            <a:r>
              <a:rPr lang="en-US" altLang="en-US" sz="700">
                <a:latin typeface="Arial" panose="020B0604020202020204" pitchFamily="34" charset="0"/>
              </a:rPr>
              <a:t> (WHEAT STRAW)</a:t>
            </a:r>
            <a:endParaRPr lang="en-US" altLang="en-US" sz="900">
              <a:latin typeface="Arial" panose="020B0604020202020204" pitchFamily="34" charset="0"/>
            </a:endParaRPr>
          </a:p>
        </p:txBody>
      </p:sp>
      <p:sp>
        <p:nvSpPr>
          <p:cNvPr id="4111" name="Text Box 99"/>
          <p:cNvSpPr txBox="1">
            <a:spLocks noChangeArrowheads="1"/>
          </p:cNvSpPr>
          <p:nvPr/>
        </p:nvSpPr>
        <p:spPr bwMode="auto">
          <a:xfrm>
            <a:off x="5813425" y="1404938"/>
            <a:ext cx="1027113"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MATERIALS WITH N</a:t>
            </a:r>
          </a:p>
          <a:p>
            <a:pPr>
              <a:spcBef>
                <a:spcPct val="0"/>
              </a:spcBef>
              <a:buFontTx/>
              <a:buNone/>
            </a:pPr>
            <a:r>
              <a:rPr lang="en-US" altLang="en-US" sz="700">
                <a:latin typeface="Arial" panose="020B0604020202020204" pitchFamily="34" charset="0"/>
              </a:rPr>
              <a:t>CONTENT &gt; 1.5%</a:t>
            </a:r>
          </a:p>
          <a:p>
            <a:pPr>
              <a:spcBef>
                <a:spcPct val="0"/>
              </a:spcBef>
              <a:buFontTx/>
              <a:buNone/>
            </a:pPr>
            <a:r>
              <a:rPr lang="en-US" altLang="en-US" sz="700">
                <a:latin typeface="Arial" panose="020B0604020202020204" pitchFamily="34" charset="0"/>
              </a:rPr>
              <a:t>(COW MANURE)</a:t>
            </a:r>
          </a:p>
        </p:txBody>
      </p:sp>
      <p:sp>
        <p:nvSpPr>
          <p:cNvPr id="4112" name="Text Box 107"/>
          <p:cNvSpPr txBox="1">
            <a:spLocks noChangeArrowheads="1"/>
          </p:cNvSpPr>
          <p:nvPr/>
        </p:nvSpPr>
        <p:spPr bwMode="auto">
          <a:xfrm rot="-1721391">
            <a:off x="5075238" y="2170113"/>
            <a:ext cx="93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rgbClr val="010000"/>
                </a:solidFill>
                <a:latin typeface="Arial" panose="020B0604020202020204" pitchFamily="34" charset="0"/>
              </a:rPr>
              <a:t>MICROBIAL</a:t>
            </a:r>
          </a:p>
          <a:p>
            <a:pPr>
              <a:spcBef>
                <a:spcPct val="0"/>
              </a:spcBef>
              <a:buFontTx/>
              <a:buNone/>
            </a:pPr>
            <a:r>
              <a:rPr lang="en-US" altLang="en-US" sz="700">
                <a:solidFill>
                  <a:srgbClr val="010000"/>
                </a:solidFill>
                <a:latin typeface="Arial" panose="020B0604020202020204" pitchFamily="34" charset="0"/>
              </a:rPr>
              <a:t>DECOMPOSITION</a:t>
            </a:r>
            <a:endParaRPr lang="en-US" altLang="en-US" sz="700">
              <a:latin typeface="Arial" panose="020B0604020202020204" pitchFamily="34" charset="0"/>
            </a:endParaRPr>
          </a:p>
        </p:txBody>
      </p:sp>
      <p:sp>
        <p:nvSpPr>
          <p:cNvPr id="4113" name="Line 114"/>
          <p:cNvSpPr>
            <a:spLocks noChangeShapeType="1"/>
          </p:cNvSpPr>
          <p:nvPr/>
        </p:nvSpPr>
        <p:spPr bwMode="auto">
          <a:xfrm>
            <a:off x="5072063" y="3081338"/>
            <a:ext cx="9445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4" name="Text Box 115"/>
          <p:cNvSpPr txBox="1">
            <a:spLocks noChangeArrowheads="1"/>
          </p:cNvSpPr>
          <p:nvPr/>
        </p:nvSpPr>
        <p:spPr bwMode="auto">
          <a:xfrm>
            <a:off x="5046663" y="2930525"/>
            <a:ext cx="950912"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HETEROTROPHIC</a:t>
            </a:r>
            <a:endParaRPr lang="en-US" altLang="en-US" sz="700">
              <a:latin typeface="Arial" panose="020B0604020202020204" pitchFamily="34" charset="0"/>
            </a:endParaRPr>
          </a:p>
        </p:txBody>
      </p:sp>
      <p:sp>
        <p:nvSpPr>
          <p:cNvPr id="4115" name="Text Box 116"/>
          <p:cNvSpPr txBox="1">
            <a:spLocks noChangeArrowheads="1"/>
          </p:cNvSpPr>
          <p:nvPr/>
        </p:nvSpPr>
        <p:spPr bwMode="auto">
          <a:xfrm>
            <a:off x="5637213" y="2784475"/>
            <a:ext cx="9207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AMINIZATION</a:t>
            </a:r>
            <a:endParaRPr lang="en-US" altLang="en-US" sz="900">
              <a:latin typeface="Arial" panose="020B0604020202020204" pitchFamily="34" charset="0"/>
            </a:endParaRPr>
          </a:p>
        </p:txBody>
      </p:sp>
      <p:sp>
        <p:nvSpPr>
          <p:cNvPr id="4116" name="Text Box 118"/>
          <p:cNvSpPr txBox="1">
            <a:spLocks noChangeArrowheads="1"/>
          </p:cNvSpPr>
          <p:nvPr/>
        </p:nvSpPr>
        <p:spPr bwMode="auto">
          <a:xfrm>
            <a:off x="4989513" y="3100388"/>
            <a:ext cx="1000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BACTERIA (pH&gt;6.0)</a:t>
            </a:r>
          </a:p>
          <a:p>
            <a:pPr>
              <a:spcBef>
                <a:spcPct val="0"/>
              </a:spcBef>
              <a:buFontTx/>
              <a:buNone/>
            </a:pPr>
            <a:r>
              <a:rPr lang="en-US" altLang="en-US" sz="700">
                <a:latin typeface="Arial" panose="020B0604020202020204" pitchFamily="34" charset="0"/>
              </a:rPr>
              <a:t>FUNGI (pH&lt;6.0)</a:t>
            </a:r>
          </a:p>
        </p:txBody>
      </p:sp>
      <p:sp>
        <p:nvSpPr>
          <p:cNvPr id="4117" name="Text Box 125"/>
          <p:cNvSpPr txBox="1">
            <a:spLocks noChangeArrowheads="1"/>
          </p:cNvSpPr>
          <p:nvPr/>
        </p:nvSpPr>
        <p:spPr bwMode="auto">
          <a:xfrm>
            <a:off x="6810375" y="3303588"/>
            <a:ext cx="1187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AMMONIFICATION</a:t>
            </a:r>
            <a:endParaRPr lang="en-US" altLang="en-US" sz="900">
              <a:latin typeface="Arial" panose="020B0604020202020204" pitchFamily="34" charset="0"/>
            </a:endParaRPr>
          </a:p>
        </p:txBody>
      </p:sp>
      <p:sp>
        <p:nvSpPr>
          <p:cNvPr id="4118" name="Text Box 133"/>
          <p:cNvSpPr txBox="1">
            <a:spLocks noChangeArrowheads="1"/>
          </p:cNvSpPr>
          <p:nvPr/>
        </p:nvSpPr>
        <p:spPr bwMode="auto">
          <a:xfrm>
            <a:off x="5543550" y="211138"/>
            <a:ext cx="1004888"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GLOBAL WARMING</a:t>
            </a:r>
          </a:p>
        </p:txBody>
      </p:sp>
      <p:sp>
        <p:nvSpPr>
          <p:cNvPr id="4119" name="Line 144"/>
          <p:cNvSpPr>
            <a:spLocks noChangeShapeType="1"/>
          </p:cNvSpPr>
          <p:nvPr/>
        </p:nvSpPr>
        <p:spPr bwMode="auto">
          <a:xfrm flipV="1">
            <a:off x="8378825" y="2870200"/>
            <a:ext cx="0" cy="844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0" name="Text Box 145"/>
          <p:cNvSpPr txBox="1">
            <a:spLocks noChangeArrowheads="1"/>
          </p:cNvSpPr>
          <p:nvPr/>
        </p:nvSpPr>
        <p:spPr bwMode="auto">
          <a:xfrm>
            <a:off x="7959725" y="3170238"/>
            <a:ext cx="473075"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pH&gt;7.0</a:t>
            </a:r>
          </a:p>
        </p:txBody>
      </p:sp>
      <p:sp>
        <p:nvSpPr>
          <p:cNvPr id="4121" name="Line 146"/>
          <p:cNvSpPr>
            <a:spLocks noChangeShapeType="1"/>
          </p:cNvSpPr>
          <p:nvPr/>
        </p:nvSpPr>
        <p:spPr bwMode="auto">
          <a:xfrm>
            <a:off x="8378825" y="3854450"/>
            <a:ext cx="0" cy="350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2" name="Text Box 147"/>
          <p:cNvSpPr txBox="1">
            <a:spLocks noChangeArrowheads="1"/>
          </p:cNvSpPr>
          <p:nvPr/>
        </p:nvSpPr>
        <p:spPr bwMode="auto">
          <a:xfrm>
            <a:off x="8029575" y="4217988"/>
            <a:ext cx="738188"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2NH</a:t>
            </a:r>
            <a:r>
              <a:rPr lang="en-US" altLang="en-US" sz="700" baseline="-25000">
                <a:latin typeface="Arial" panose="020B0604020202020204" pitchFamily="34" charset="0"/>
              </a:rPr>
              <a:t>4</a:t>
            </a:r>
            <a:r>
              <a:rPr lang="en-US" altLang="en-US" sz="700" baseline="30000">
                <a:latin typeface="Arial" panose="020B0604020202020204" pitchFamily="34" charset="0"/>
              </a:rPr>
              <a:t>+</a:t>
            </a:r>
            <a:r>
              <a:rPr lang="en-US" altLang="en-US" sz="700">
                <a:latin typeface="Arial" panose="020B0604020202020204" pitchFamily="34" charset="0"/>
              </a:rPr>
              <a:t> + 2OH</a:t>
            </a:r>
            <a:r>
              <a:rPr lang="en-US" altLang="en-US" sz="700" baseline="30000">
                <a:latin typeface="Arial" panose="020B0604020202020204" pitchFamily="34" charset="0"/>
              </a:rPr>
              <a:t>-</a:t>
            </a:r>
            <a:endParaRPr lang="en-US" altLang="en-US" sz="700">
              <a:latin typeface="Arial" panose="020B0604020202020204" pitchFamily="34" charset="0"/>
            </a:endParaRPr>
          </a:p>
        </p:txBody>
      </p:sp>
      <p:sp>
        <p:nvSpPr>
          <p:cNvPr id="4123" name="Text Box 150"/>
          <p:cNvSpPr txBox="1">
            <a:spLocks noChangeArrowheads="1"/>
          </p:cNvSpPr>
          <p:nvPr/>
        </p:nvSpPr>
        <p:spPr bwMode="auto">
          <a:xfrm>
            <a:off x="8407400" y="3284538"/>
            <a:ext cx="7048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FIXED ON</a:t>
            </a:r>
          </a:p>
          <a:p>
            <a:pPr>
              <a:spcBef>
                <a:spcPct val="0"/>
              </a:spcBef>
              <a:buFontTx/>
              <a:buNone/>
            </a:pPr>
            <a:r>
              <a:rPr lang="en-US" altLang="en-US" sz="700">
                <a:latin typeface="Arial" panose="020B0604020202020204" pitchFamily="34" charset="0"/>
              </a:rPr>
              <a:t>EXCHANGE </a:t>
            </a:r>
          </a:p>
          <a:p>
            <a:pPr>
              <a:spcBef>
                <a:spcPct val="0"/>
              </a:spcBef>
              <a:buFontTx/>
              <a:buNone/>
            </a:pPr>
            <a:r>
              <a:rPr lang="en-US" altLang="en-US" sz="700">
                <a:latin typeface="Arial" panose="020B0604020202020204" pitchFamily="34" charset="0"/>
              </a:rPr>
              <a:t>SITES</a:t>
            </a:r>
          </a:p>
        </p:txBody>
      </p:sp>
      <p:sp>
        <p:nvSpPr>
          <p:cNvPr id="4124" name="Text Box 156"/>
          <p:cNvSpPr txBox="1">
            <a:spLocks noChangeArrowheads="1"/>
          </p:cNvSpPr>
          <p:nvPr/>
        </p:nvSpPr>
        <p:spPr bwMode="auto">
          <a:xfrm>
            <a:off x="8364538" y="4576763"/>
            <a:ext cx="341312"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+O</a:t>
            </a:r>
            <a:r>
              <a:rPr lang="en-US" altLang="en-US" sz="700" baseline="-25000">
                <a:latin typeface="Arial" panose="020B0604020202020204" pitchFamily="34" charset="0"/>
              </a:rPr>
              <a:t>2</a:t>
            </a:r>
            <a:endParaRPr lang="en-US" altLang="en-US" sz="700">
              <a:latin typeface="Arial" panose="020B0604020202020204" pitchFamily="34" charset="0"/>
            </a:endParaRPr>
          </a:p>
        </p:txBody>
      </p:sp>
      <p:sp>
        <p:nvSpPr>
          <p:cNvPr id="4125" name="Text Box 157"/>
          <p:cNvSpPr txBox="1">
            <a:spLocks noChangeArrowheads="1"/>
          </p:cNvSpPr>
          <p:nvPr/>
        </p:nvSpPr>
        <p:spPr bwMode="auto">
          <a:xfrm rot="-3698155">
            <a:off x="7813675" y="4783138"/>
            <a:ext cx="731837"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Nitrosomonas</a:t>
            </a:r>
            <a:endParaRPr lang="en-US" altLang="en-US" sz="700">
              <a:latin typeface="Arial" panose="020B0604020202020204" pitchFamily="34" charset="0"/>
            </a:endParaRPr>
          </a:p>
        </p:txBody>
      </p:sp>
      <p:sp>
        <p:nvSpPr>
          <p:cNvPr id="4126" name="Text Box 158"/>
          <p:cNvSpPr txBox="1">
            <a:spLocks noChangeArrowheads="1"/>
          </p:cNvSpPr>
          <p:nvPr/>
        </p:nvSpPr>
        <p:spPr bwMode="auto">
          <a:xfrm>
            <a:off x="7635875" y="5272088"/>
            <a:ext cx="946150"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2NO</a:t>
            </a:r>
            <a:r>
              <a:rPr lang="en-US" altLang="en-US" sz="700" baseline="-25000">
                <a:latin typeface="Arial" panose="020B0604020202020204" pitchFamily="34" charset="0"/>
              </a:rPr>
              <a:t>2</a:t>
            </a:r>
            <a:r>
              <a:rPr lang="en-US" altLang="en-US" sz="700" baseline="30000">
                <a:latin typeface="Arial" panose="020B0604020202020204" pitchFamily="34" charset="0"/>
              </a:rPr>
              <a:t>-</a:t>
            </a:r>
            <a:r>
              <a:rPr lang="en-US" altLang="en-US" sz="700">
                <a:latin typeface="Arial" panose="020B0604020202020204" pitchFamily="34" charset="0"/>
              </a:rPr>
              <a:t> + H</a:t>
            </a:r>
            <a:r>
              <a:rPr lang="en-US" altLang="en-US" sz="700" baseline="-25000">
                <a:latin typeface="Arial" panose="020B0604020202020204" pitchFamily="34" charset="0"/>
              </a:rPr>
              <a:t>2</a:t>
            </a:r>
            <a:r>
              <a:rPr lang="en-US" altLang="en-US" sz="700">
                <a:latin typeface="Arial" panose="020B0604020202020204" pitchFamily="34" charset="0"/>
              </a:rPr>
              <a:t>O + 4H</a:t>
            </a:r>
            <a:r>
              <a:rPr lang="en-US" altLang="en-US" sz="700" baseline="30000">
                <a:latin typeface="Arial" panose="020B0604020202020204" pitchFamily="34" charset="0"/>
              </a:rPr>
              <a:t>+</a:t>
            </a:r>
            <a:endParaRPr lang="en-US" altLang="en-US" sz="700">
              <a:latin typeface="Arial" panose="020B0604020202020204" pitchFamily="34" charset="0"/>
            </a:endParaRPr>
          </a:p>
        </p:txBody>
      </p:sp>
      <p:sp>
        <p:nvSpPr>
          <p:cNvPr id="4127" name="Text Box 160"/>
          <p:cNvSpPr txBox="1">
            <a:spLocks noChangeArrowheads="1"/>
          </p:cNvSpPr>
          <p:nvPr/>
        </p:nvSpPr>
        <p:spPr bwMode="auto">
          <a:xfrm rot="-921826">
            <a:off x="5411788" y="2533650"/>
            <a:ext cx="912812"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rgbClr val="010000"/>
                </a:solidFill>
                <a:latin typeface="Arial" panose="020B0604020202020204" pitchFamily="34" charset="0"/>
              </a:rPr>
              <a:t>IMMOBILIZATION</a:t>
            </a:r>
          </a:p>
        </p:txBody>
      </p:sp>
      <p:sp>
        <p:nvSpPr>
          <p:cNvPr id="4128" name="Freeform 184"/>
          <p:cNvSpPr>
            <a:spLocks/>
          </p:cNvSpPr>
          <p:nvPr/>
        </p:nvSpPr>
        <p:spPr bwMode="auto">
          <a:xfrm>
            <a:off x="5138738" y="338138"/>
            <a:ext cx="3656012" cy="2673350"/>
          </a:xfrm>
          <a:custGeom>
            <a:avLst/>
            <a:gdLst>
              <a:gd name="T0" fmla="*/ 2147483646 w 2600"/>
              <a:gd name="T1" fmla="*/ 2147483646 h 1824"/>
              <a:gd name="T2" fmla="*/ 2147483646 w 2600"/>
              <a:gd name="T3" fmla="*/ 2147483646 h 1824"/>
              <a:gd name="T4" fmla="*/ 0 w 2600"/>
              <a:gd name="T5" fmla="*/ 0 h 1824"/>
              <a:gd name="T6" fmla="*/ 0 60000 65536"/>
              <a:gd name="T7" fmla="*/ 0 60000 65536"/>
              <a:gd name="T8" fmla="*/ 0 60000 65536"/>
            </a:gdLst>
            <a:ahLst/>
            <a:cxnLst>
              <a:cxn ang="T6">
                <a:pos x="T0" y="T1"/>
              </a:cxn>
              <a:cxn ang="T7">
                <a:pos x="T2" y="T3"/>
              </a:cxn>
              <a:cxn ang="T8">
                <a:pos x="T4" y="T5"/>
              </a:cxn>
            </a:cxnLst>
            <a:rect l="0" t="0" r="r" b="b"/>
            <a:pathLst>
              <a:path w="2600" h="1824">
                <a:moveTo>
                  <a:pt x="1200" y="1824"/>
                </a:moveTo>
                <a:cubicBezTo>
                  <a:pt x="1900" y="1256"/>
                  <a:pt x="2600" y="688"/>
                  <a:pt x="2400" y="384"/>
                </a:cubicBezTo>
                <a:cubicBezTo>
                  <a:pt x="2200" y="80"/>
                  <a:pt x="1100" y="40"/>
                  <a:pt x="0"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9" name="Freeform 189"/>
          <p:cNvSpPr>
            <a:spLocks/>
          </p:cNvSpPr>
          <p:nvPr/>
        </p:nvSpPr>
        <p:spPr bwMode="auto">
          <a:xfrm>
            <a:off x="5003800" y="1816100"/>
            <a:ext cx="2092325" cy="1123950"/>
          </a:xfrm>
          <a:custGeom>
            <a:avLst/>
            <a:gdLst>
              <a:gd name="T0" fmla="*/ 2147483646 w 1488"/>
              <a:gd name="T1" fmla="*/ 0 h 768"/>
              <a:gd name="T2" fmla="*/ 2147483646 w 1488"/>
              <a:gd name="T3" fmla="*/ 2147483646 h 768"/>
              <a:gd name="T4" fmla="*/ 0 w 1488"/>
              <a:gd name="T5" fmla="*/ 2147483646 h 768"/>
              <a:gd name="T6" fmla="*/ 0 60000 65536"/>
              <a:gd name="T7" fmla="*/ 0 60000 65536"/>
              <a:gd name="T8" fmla="*/ 0 60000 65536"/>
            </a:gdLst>
            <a:ahLst/>
            <a:cxnLst>
              <a:cxn ang="T6">
                <a:pos x="T0" y="T1"/>
              </a:cxn>
              <a:cxn ang="T7">
                <a:pos x="T2" y="T3"/>
              </a:cxn>
              <a:cxn ang="T8">
                <a:pos x="T4" y="T5"/>
              </a:cxn>
            </a:cxnLst>
            <a:rect l="0" t="0" r="r" b="b"/>
            <a:pathLst>
              <a:path w="1488" h="768">
                <a:moveTo>
                  <a:pt x="1440" y="0"/>
                </a:moveTo>
                <a:cubicBezTo>
                  <a:pt x="1464" y="128"/>
                  <a:pt x="1488" y="256"/>
                  <a:pt x="1248" y="384"/>
                </a:cubicBezTo>
                <a:cubicBezTo>
                  <a:pt x="1008" y="512"/>
                  <a:pt x="208" y="704"/>
                  <a:pt x="0" y="768"/>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0" name="Freeform 191"/>
          <p:cNvSpPr>
            <a:spLocks/>
          </p:cNvSpPr>
          <p:nvPr/>
        </p:nvSpPr>
        <p:spPr bwMode="auto">
          <a:xfrm>
            <a:off x="4937125" y="1816100"/>
            <a:ext cx="1270000" cy="982663"/>
          </a:xfrm>
          <a:custGeom>
            <a:avLst/>
            <a:gdLst>
              <a:gd name="T0" fmla="*/ 2147483646 w 904"/>
              <a:gd name="T1" fmla="*/ 0 h 672"/>
              <a:gd name="T2" fmla="*/ 2147483646 w 904"/>
              <a:gd name="T3" fmla="*/ 2147483646 h 672"/>
              <a:gd name="T4" fmla="*/ 0 w 904"/>
              <a:gd name="T5" fmla="*/ 2147483646 h 672"/>
              <a:gd name="T6" fmla="*/ 0 60000 65536"/>
              <a:gd name="T7" fmla="*/ 0 60000 65536"/>
              <a:gd name="T8" fmla="*/ 0 60000 65536"/>
            </a:gdLst>
            <a:ahLst/>
            <a:cxnLst>
              <a:cxn ang="T6">
                <a:pos x="T0" y="T1"/>
              </a:cxn>
              <a:cxn ang="T7">
                <a:pos x="T2" y="T3"/>
              </a:cxn>
              <a:cxn ang="T8">
                <a:pos x="T4" y="T5"/>
              </a:cxn>
            </a:cxnLst>
            <a:rect l="0" t="0" r="r" b="b"/>
            <a:pathLst>
              <a:path w="904" h="672">
                <a:moveTo>
                  <a:pt x="816" y="0"/>
                </a:moveTo>
                <a:cubicBezTo>
                  <a:pt x="860" y="64"/>
                  <a:pt x="904" y="128"/>
                  <a:pt x="768" y="240"/>
                </a:cubicBezTo>
                <a:cubicBezTo>
                  <a:pt x="632" y="352"/>
                  <a:pt x="316" y="512"/>
                  <a:pt x="0" y="67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1" name="Freeform 195"/>
          <p:cNvSpPr>
            <a:spLocks/>
          </p:cNvSpPr>
          <p:nvPr/>
        </p:nvSpPr>
        <p:spPr bwMode="auto">
          <a:xfrm>
            <a:off x="8108950" y="4418013"/>
            <a:ext cx="314325" cy="841375"/>
          </a:xfrm>
          <a:custGeom>
            <a:avLst/>
            <a:gdLst>
              <a:gd name="T0" fmla="*/ 2147483646 w 224"/>
              <a:gd name="T1" fmla="*/ 0 h 576"/>
              <a:gd name="T2" fmla="*/ 2147483646 w 224"/>
              <a:gd name="T3" fmla="*/ 2147483646 h 576"/>
              <a:gd name="T4" fmla="*/ 0 w 224"/>
              <a:gd name="T5" fmla="*/ 2147483646 h 576"/>
              <a:gd name="T6" fmla="*/ 0 60000 65536"/>
              <a:gd name="T7" fmla="*/ 0 60000 65536"/>
              <a:gd name="T8" fmla="*/ 0 60000 65536"/>
            </a:gdLst>
            <a:ahLst/>
            <a:cxnLst>
              <a:cxn ang="T6">
                <a:pos x="T0" y="T1"/>
              </a:cxn>
              <a:cxn ang="T7">
                <a:pos x="T2" y="T3"/>
              </a:cxn>
              <a:cxn ang="T8">
                <a:pos x="T4" y="T5"/>
              </a:cxn>
            </a:cxnLst>
            <a:rect l="0" t="0" r="r" b="b"/>
            <a:pathLst>
              <a:path w="224" h="576">
                <a:moveTo>
                  <a:pt x="192" y="0"/>
                </a:moveTo>
                <a:cubicBezTo>
                  <a:pt x="208" y="72"/>
                  <a:pt x="224" y="144"/>
                  <a:pt x="192" y="240"/>
                </a:cubicBezTo>
                <a:cubicBezTo>
                  <a:pt x="160" y="336"/>
                  <a:pt x="80" y="456"/>
                  <a:pt x="0" y="576"/>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2" name="Line 199"/>
          <p:cNvSpPr>
            <a:spLocks noChangeShapeType="1"/>
          </p:cNvSpPr>
          <p:nvPr/>
        </p:nvSpPr>
        <p:spPr bwMode="auto">
          <a:xfrm flipH="1">
            <a:off x="4867275" y="5330825"/>
            <a:ext cx="276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0" name="Text Box 172"/>
          <p:cNvSpPr txBox="1">
            <a:spLocks noChangeArrowheads="1"/>
          </p:cNvSpPr>
          <p:nvPr/>
        </p:nvSpPr>
        <p:spPr bwMode="auto">
          <a:xfrm>
            <a:off x="615950" y="5594350"/>
            <a:ext cx="1495425"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tabLst>
                <a:tab pos="1028700" algn="r"/>
              </a:tabLst>
              <a:defRPr sz="3200">
                <a:solidFill>
                  <a:schemeClr val="tx1"/>
                </a:solidFill>
                <a:latin typeface="Times New Roman" panose="02020603050405020304" pitchFamily="18" charset="0"/>
              </a:defRPr>
            </a:lvl1pPr>
            <a:lvl2pPr marL="742950" indent="-285750">
              <a:spcBef>
                <a:spcPct val="20000"/>
              </a:spcBef>
              <a:buChar char="–"/>
              <a:tabLst>
                <a:tab pos="1028700" algn="r"/>
              </a:tabLst>
              <a:defRPr sz="2800">
                <a:solidFill>
                  <a:schemeClr val="tx1"/>
                </a:solidFill>
                <a:latin typeface="Times New Roman" panose="02020603050405020304" pitchFamily="18" charset="0"/>
              </a:defRPr>
            </a:lvl2pPr>
            <a:lvl3pPr marL="1143000" indent="-228600">
              <a:spcBef>
                <a:spcPct val="20000"/>
              </a:spcBef>
              <a:buChar char="•"/>
              <a:tabLst>
                <a:tab pos="1028700" algn="r"/>
              </a:tabLst>
              <a:defRPr sz="2400">
                <a:solidFill>
                  <a:schemeClr val="tx1"/>
                </a:solidFill>
                <a:latin typeface="Times New Roman" panose="02020603050405020304" pitchFamily="18" charset="0"/>
              </a:defRPr>
            </a:lvl3pPr>
            <a:lvl4pPr marL="1600200" indent="-228600">
              <a:spcBef>
                <a:spcPct val="20000"/>
              </a:spcBef>
              <a:buChar char="–"/>
              <a:tabLst>
                <a:tab pos="1028700" algn="r"/>
              </a:tabLst>
              <a:defRPr sz="2000">
                <a:solidFill>
                  <a:schemeClr val="tx1"/>
                </a:solidFill>
                <a:latin typeface="Times New Roman" panose="02020603050405020304" pitchFamily="18" charset="0"/>
              </a:defRPr>
            </a:lvl4pPr>
            <a:lvl5pPr marL="2057400" indent="-228600">
              <a:spcBef>
                <a:spcPct val="20000"/>
              </a:spcBef>
              <a:buChar char="»"/>
              <a:tabLst>
                <a:tab pos="1028700" algn="r"/>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NH</a:t>
            </a:r>
            <a:r>
              <a:rPr lang="en-US" altLang="en-US" sz="700" baseline="-25000">
                <a:latin typeface="Arial" panose="020B0604020202020204" pitchFamily="34" charset="0"/>
              </a:rPr>
              <a:t>3</a:t>
            </a:r>
            <a:r>
              <a:rPr lang="en-US" altLang="en-US" sz="700">
                <a:latin typeface="Arial" panose="020B0604020202020204" pitchFamily="34" charset="0"/>
              </a:rPr>
              <a:t> AMMONIA	-3</a:t>
            </a:r>
          </a:p>
          <a:p>
            <a:pPr>
              <a:spcBef>
                <a:spcPct val="0"/>
              </a:spcBef>
              <a:buFontTx/>
              <a:buNone/>
            </a:pPr>
            <a:r>
              <a:rPr lang="en-US" altLang="en-US" sz="700">
                <a:latin typeface="Arial" panose="020B0604020202020204" pitchFamily="34" charset="0"/>
              </a:rPr>
              <a:t>NH</a:t>
            </a:r>
            <a:r>
              <a:rPr lang="en-US" altLang="en-US" sz="700" baseline="-25000">
                <a:latin typeface="Arial" panose="020B0604020202020204" pitchFamily="34" charset="0"/>
              </a:rPr>
              <a:t>4</a:t>
            </a:r>
            <a:r>
              <a:rPr lang="en-US" altLang="en-US" sz="700" baseline="30000">
                <a:latin typeface="Arial" panose="020B0604020202020204" pitchFamily="34" charset="0"/>
              </a:rPr>
              <a:t>+</a:t>
            </a:r>
            <a:r>
              <a:rPr lang="en-US" altLang="en-US" sz="700">
                <a:latin typeface="Arial" panose="020B0604020202020204" pitchFamily="34" charset="0"/>
              </a:rPr>
              <a:t> AMMONIUM	-3</a:t>
            </a:r>
          </a:p>
          <a:p>
            <a:pPr>
              <a:spcBef>
                <a:spcPct val="0"/>
              </a:spcBef>
              <a:buFontTx/>
              <a:buNone/>
            </a:pPr>
            <a:r>
              <a:rPr lang="en-US" altLang="en-US" sz="700">
                <a:latin typeface="Arial" panose="020B0604020202020204" pitchFamily="34" charset="0"/>
              </a:rPr>
              <a:t>N</a:t>
            </a:r>
            <a:r>
              <a:rPr lang="en-US" altLang="en-US" sz="700" baseline="-25000">
                <a:latin typeface="Arial" panose="020B0604020202020204" pitchFamily="34" charset="0"/>
              </a:rPr>
              <a:t>2</a:t>
            </a:r>
            <a:r>
              <a:rPr lang="en-US" altLang="en-US" sz="700">
                <a:latin typeface="Arial" panose="020B0604020202020204" pitchFamily="34" charset="0"/>
              </a:rPr>
              <a:t> DIATOMIC N	0</a:t>
            </a:r>
          </a:p>
          <a:p>
            <a:pPr>
              <a:spcBef>
                <a:spcPct val="0"/>
              </a:spcBef>
              <a:buFontTx/>
              <a:buNone/>
            </a:pPr>
            <a:r>
              <a:rPr lang="en-US" altLang="en-US" sz="700">
                <a:latin typeface="Arial" panose="020B0604020202020204" pitchFamily="34" charset="0"/>
              </a:rPr>
              <a:t>N</a:t>
            </a:r>
            <a:r>
              <a:rPr lang="en-US" altLang="en-US" sz="700" baseline="-25000">
                <a:latin typeface="Arial" panose="020B0604020202020204" pitchFamily="34" charset="0"/>
              </a:rPr>
              <a:t>2</a:t>
            </a:r>
            <a:r>
              <a:rPr lang="en-US" altLang="en-US" sz="700">
                <a:latin typeface="Arial" panose="020B0604020202020204" pitchFamily="34" charset="0"/>
              </a:rPr>
              <a:t>O NITROUS OXIDE	1</a:t>
            </a:r>
          </a:p>
          <a:p>
            <a:pPr>
              <a:spcBef>
                <a:spcPct val="0"/>
              </a:spcBef>
              <a:buFontTx/>
              <a:buNone/>
            </a:pPr>
            <a:r>
              <a:rPr lang="en-US" altLang="en-US" sz="700">
                <a:latin typeface="Arial" panose="020B0604020202020204" pitchFamily="34" charset="0"/>
              </a:rPr>
              <a:t>NO NITRIC OXIDE	2</a:t>
            </a:r>
          </a:p>
          <a:p>
            <a:pPr>
              <a:spcBef>
                <a:spcPct val="0"/>
              </a:spcBef>
              <a:buFontTx/>
              <a:buNone/>
            </a:pPr>
            <a:r>
              <a:rPr lang="en-US" altLang="en-US" sz="700">
                <a:latin typeface="Arial" panose="020B0604020202020204" pitchFamily="34" charset="0"/>
              </a:rPr>
              <a:t>NO</a:t>
            </a:r>
            <a:r>
              <a:rPr lang="en-US" altLang="en-US" sz="700" baseline="-25000">
                <a:latin typeface="Arial" panose="020B0604020202020204" pitchFamily="34" charset="0"/>
              </a:rPr>
              <a:t>2</a:t>
            </a:r>
            <a:r>
              <a:rPr lang="en-US" altLang="en-US" sz="700" baseline="30000">
                <a:latin typeface="Arial" panose="020B0604020202020204" pitchFamily="34" charset="0"/>
              </a:rPr>
              <a:t>-</a:t>
            </a:r>
            <a:r>
              <a:rPr lang="en-US" altLang="en-US" sz="700">
                <a:latin typeface="Arial" panose="020B0604020202020204" pitchFamily="34" charset="0"/>
              </a:rPr>
              <a:t> NITRITE	3</a:t>
            </a:r>
          </a:p>
          <a:p>
            <a:pPr>
              <a:spcBef>
                <a:spcPct val="0"/>
              </a:spcBef>
              <a:buFontTx/>
              <a:buNone/>
            </a:pPr>
            <a:r>
              <a:rPr lang="en-US" altLang="en-US" sz="700">
                <a:latin typeface="Arial" panose="020B0604020202020204" pitchFamily="34" charset="0"/>
              </a:rPr>
              <a:t>NO</a:t>
            </a:r>
            <a:r>
              <a:rPr lang="en-US" altLang="en-US" sz="700" baseline="-25000">
                <a:latin typeface="Arial" panose="020B0604020202020204" pitchFamily="34" charset="0"/>
              </a:rPr>
              <a:t>3</a:t>
            </a:r>
            <a:r>
              <a:rPr lang="en-US" altLang="en-US" sz="700" baseline="30000">
                <a:latin typeface="Arial" panose="020B0604020202020204" pitchFamily="34" charset="0"/>
              </a:rPr>
              <a:t>-</a:t>
            </a:r>
            <a:r>
              <a:rPr lang="en-US" altLang="en-US" sz="700">
                <a:latin typeface="Arial" panose="020B0604020202020204" pitchFamily="34" charset="0"/>
              </a:rPr>
              <a:t> NITRATE	5</a:t>
            </a:r>
          </a:p>
        </p:txBody>
      </p:sp>
      <p:sp>
        <p:nvSpPr>
          <p:cNvPr id="4134" name="Text Box 200"/>
          <p:cNvSpPr txBox="1">
            <a:spLocks noChangeArrowheads="1"/>
          </p:cNvSpPr>
          <p:nvPr/>
        </p:nvSpPr>
        <p:spPr bwMode="auto">
          <a:xfrm>
            <a:off x="615950" y="5324475"/>
            <a:ext cx="14081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00">
                <a:solidFill>
                  <a:srgbClr val="FF0000"/>
                </a:solidFill>
                <a:latin typeface="Arial" panose="020B0604020202020204" pitchFamily="34" charset="0"/>
              </a:rPr>
              <a:t>OXIDATION STATES</a:t>
            </a:r>
          </a:p>
        </p:txBody>
      </p:sp>
      <p:sp>
        <p:nvSpPr>
          <p:cNvPr id="4135" name="Text Box 206"/>
          <p:cNvSpPr txBox="1">
            <a:spLocks noChangeArrowheads="1"/>
          </p:cNvSpPr>
          <p:nvPr/>
        </p:nvSpPr>
        <p:spPr bwMode="auto">
          <a:xfrm>
            <a:off x="4050847" y="232229"/>
            <a:ext cx="990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dirty="0">
                <a:solidFill>
                  <a:schemeClr val="bg2"/>
                </a:solidFill>
                <a:latin typeface="Arial" panose="020B0604020202020204" pitchFamily="34" charset="0"/>
              </a:rPr>
              <a:t>ATMOSPHERE</a:t>
            </a:r>
            <a:endParaRPr lang="en-US" altLang="en-US" sz="700" b="1" dirty="0">
              <a:solidFill>
                <a:schemeClr val="bg2"/>
              </a:solidFill>
              <a:latin typeface="Arial" panose="020B0604020202020204" pitchFamily="34" charset="0"/>
            </a:endParaRPr>
          </a:p>
        </p:txBody>
      </p:sp>
      <p:sp>
        <p:nvSpPr>
          <p:cNvPr id="4136" name="Text Box 212"/>
          <p:cNvSpPr txBox="1">
            <a:spLocks noChangeArrowheads="1"/>
          </p:cNvSpPr>
          <p:nvPr/>
        </p:nvSpPr>
        <p:spPr bwMode="auto">
          <a:xfrm>
            <a:off x="696913" y="701675"/>
            <a:ext cx="407987" cy="511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dirty="0">
                <a:solidFill>
                  <a:schemeClr val="bg2"/>
                </a:solidFill>
                <a:latin typeface="Arial" panose="020B0604020202020204" pitchFamily="34" charset="0"/>
              </a:rPr>
              <a:t>N</a:t>
            </a:r>
            <a:r>
              <a:rPr lang="en-US" altLang="en-US" sz="900" b="1" baseline="-25000" dirty="0">
                <a:solidFill>
                  <a:schemeClr val="bg2"/>
                </a:solidFill>
                <a:latin typeface="Arial" panose="020B0604020202020204" pitchFamily="34" charset="0"/>
              </a:rPr>
              <a:t>2</a:t>
            </a:r>
            <a:r>
              <a:rPr lang="en-US" altLang="en-US" sz="900" b="1" dirty="0">
                <a:solidFill>
                  <a:schemeClr val="bg2"/>
                </a:solidFill>
                <a:latin typeface="Arial" panose="020B0604020202020204" pitchFamily="34" charset="0"/>
              </a:rPr>
              <a:t>O</a:t>
            </a:r>
          </a:p>
          <a:p>
            <a:pPr>
              <a:spcBef>
                <a:spcPct val="0"/>
              </a:spcBef>
              <a:buFontTx/>
              <a:buNone/>
            </a:pPr>
            <a:r>
              <a:rPr lang="en-US" altLang="en-US" sz="900" b="1" dirty="0">
                <a:solidFill>
                  <a:schemeClr val="bg2"/>
                </a:solidFill>
                <a:latin typeface="Arial" panose="020B0604020202020204" pitchFamily="34" charset="0"/>
              </a:rPr>
              <a:t>NO</a:t>
            </a:r>
          </a:p>
          <a:p>
            <a:pPr>
              <a:spcBef>
                <a:spcPct val="0"/>
              </a:spcBef>
              <a:buFontTx/>
              <a:buNone/>
            </a:pPr>
            <a:r>
              <a:rPr lang="en-US" altLang="en-US" sz="900" b="1" dirty="0">
                <a:solidFill>
                  <a:schemeClr val="bg2"/>
                </a:solidFill>
                <a:latin typeface="Arial" panose="020B0604020202020204" pitchFamily="34" charset="0"/>
              </a:rPr>
              <a:t>N</a:t>
            </a:r>
            <a:r>
              <a:rPr lang="en-US" altLang="en-US" sz="900" b="1" baseline="-25000" dirty="0">
                <a:solidFill>
                  <a:schemeClr val="bg2"/>
                </a:solidFill>
                <a:latin typeface="Arial" panose="020B0604020202020204" pitchFamily="34" charset="0"/>
              </a:rPr>
              <a:t>2</a:t>
            </a:r>
            <a:endParaRPr lang="en-US" altLang="en-US" sz="900" b="1" dirty="0">
              <a:solidFill>
                <a:schemeClr val="bg2"/>
              </a:solidFill>
              <a:latin typeface="Arial" panose="020B0604020202020204" pitchFamily="34" charset="0"/>
            </a:endParaRPr>
          </a:p>
        </p:txBody>
      </p:sp>
      <p:sp>
        <p:nvSpPr>
          <p:cNvPr id="4137" name="Text Box 218"/>
          <p:cNvSpPr txBox="1">
            <a:spLocks noChangeArrowheads="1"/>
          </p:cNvSpPr>
          <p:nvPr/>
        </p:nvSpPr>
        <p:spPr bwMode="auto">
          <a:xfrm>
            <a:off x="2176463" y="4124325"/>
            <a:ext cx="4667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latin typeface="Arial" panose="020B0604020202020204" pitchFamily="34" charset="0"/>
              </a:rPr>
              <a:t>N</a:t>
            </a:r>
            <a:r>
              <a:rPr lang="en-US" altLang="en-US" sz="900" baseline="-25000">
                <a:latin typeface="Arial" panose="020B0604020202020204" pitchFamily="34" charset="0"/>
              </a:rPr>
              <a:t>2</a:t>
            </a:r>
            <a:r>
              <a:rPr lang="en-US" altLang="en-US" sz="900">
                <a:latin typeface="Arial" panose="020B0604020202020204" pitchFamily="34" charset="0"/>
              </a:rPr>
              <a:t>O</a:t>
            </a:r>
            <a:r>
              <a:rPr lang="en-US" altLang="en-US" sz="900" baseline="-25000">
                <a:latin typeface="Arial" panose="020B0604020202020204" pitchFamily="34" charset="0"/>
              </a:rPr>
              <a:t>2</a:t>
            </a:r>
            <a:r>
              <a:rPr lang="en-US" altLang="en-US" sz="900" baseline="30000">
                <a:latin typeface="Arial" panose="020B0604020202020204" pitchFamily="34" charset="0"/>
              </a:rPr>
              <a:t>-</a:t>
            </a:r>
            <a:endParaRPr lang="en-US" altLang="en-US" sz="900">
              <a:latin typeface="Arial" panose="020B0604020202020204" pitchFamily="34" charset="0"/>
            </a:endParaRPr>
          </a:p>
        </p:txBody>
      </p:sp>
      <p:sp>
        <p:nvSpPr>
          <p:cNvPr id="4138" name="Text Box 220"/>
          <p:cNvSpPr txBox="1">
            <a:spLocks noChangeArrowheads="1"/>
          </p:cNvSpPr>
          <p:nvPr/>
        </p:nvSpPr>
        <p:spPr bwMode="auto">
          <a:xfrm>
            <a:off x="1323975" y="2506663"/>
            <a:ext cx="3921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dirty="0">
                <a:latin typeface="Arial" panose="020B0604020202020204" pitchFamily="34" charset="0"/>
              </a:rPr>
              <a:t>NH</a:t>
            </a:r>
            <a:r>
              <a:rPr lang="en-US" altLang="en-US" sz="900" baseline="-25000" dirty="0">
                <a:latin typeface="Arial" panose="020B0604020202020204" pitchFamily="34" charset="0"/>
              </a:rPr>
              <a:t>3</a:t>
            </a:r>
            <a:endParaRPr lang="en-US" altLang="en-US" sz="900" dirty="0">
              <a:latin typeface="Arial" panose="020B0604020202020204" pitchFamily="34" charset="0"/>
            </a:endParaRPr>
          </a:p>
        </p:txBody>
      </p:sp>
      <p:sp>
        <p:nvSpPr>
          <p:cNvPr id="4139" name="Rectangle 234"/>
          <p:cNvSpPr>
            <a:spLocks noChangeArrowheads="1"/>
          </p:cNvSpPr>
          <p:nvPr/>
        </p:nvSpPr>
        <p:spPr bwMode="auto">
          <a:xfrm>
            <a:off x="1730375" y="1265238"/>
            <a:ext cx="673100"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SYMBIOTIC</a:t>
            </a:r>
          </a:p>
        </p:txBody>
      </p:sp>
      <p:sp>
        <p:nvSpPr>
          <p:cNvPr id="4140" name="Rectangle 235"/>
          <p:cNvSpPr>
            <a:spLocks noChangeArrowheads="1"/>
          </p:cNvSpPr>
          <p:nvPr/>
        </p:nvSpPr>
        <p:spPr bwMode="auto">
          <a:xfrm>
            <a:off x="2438400" y="1265238"/>
            <a:ext cx="900113"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NON-SYMBIOTIC</a:t>
            </a:r>
            <a:endParaRPr lang="en-US" altLang="en-US" sz="700">
              <a:solidFill>
                <a:srgbClr val="FF0000"/>
              </a:solidFill>
              <a:latin typeface="Arial" panose="020B0604020202020204" pitchFamily="34" charset="0"/>
            </a:endParaRPr>
          </a:p>
        </p:txBody>
      </p:sp>
      <p:sp>
        <p:nvSpPr>
          <p:cNvPr id="4141" name="Freeform 258"/>
          <p:cNvSpPr>
            <a:spLocks/>
          </p:cNvSpPr>
          <p:nvPr/>
        </p:nvSpPr>
        <p:spPr bwMode="auto">
          <a:xfrm>
            <a:off x="3979863" y="3502025"/>
            <a:ext cx="415925" cy="1406525"/>
          </a:xfrm>
          <a:custGeom>
            <a:avLst/>
            <a:gdLst>
              <a:gd name="T0" fmla="*/ 2147483646 w 296"/>
              <a:gd name="T1" fmla="*/ 0 h 960"/>
              <a:gd name="T2" fmla="*/ 2147483646 w 296"/>
              <a:gd name="T3" fmla="*/ 2147483646 h 960"/>
              <a:gd name="T4" fmla="*/ 2147483646 w 296"/>
              <a:gd name="T5" fmla="*/ 2147483646 h 960"/>
              <a:gd name="T6" fmla="*/ 0 60000 65536"/>
              <a:gd name="T7" fmla="*/ 0 60000 65536"/>
              <a:gd name="T8" fmla="*/ 0 60000 65536"/>
            </a:gdLst>
            <a:ahLst/>
            <a:cxnLst>
              <a:cxn ang="T6">
                <a:pos x="T0" y="T1"/>
              </a:cxn>
              <a:cxn ang="T7">
                <a:pos x="T2" y="T3"/>
              </a:cxn>
              <a:cxn ang="T8">
                <a:pos x="T4" y="T5"/>
              </a:cxn>
            </a:cxnLst>
            <a:rect l="0" t="0" r="r" b="b"/>
            <a:pathLst>
              <a:path w="296" h="960">
                <a:moveTo>
                  <a:pt x="248" y="0"/>
                </a:moveTo>
                <a:cubicBezTo>
                  <a:pt x="124" y="136"/>
                  <a:pt x="0" y="272"/>
                  <a:pt x="8" y="432"/>
                </a:cubicBezTo>
                <a:cubicBezTo>
                  <a:pt x="16" y="592"/>
                  <a:pt x="156" y="776"/>
                  <a:pt x="296" y="960"/>
                </a:cubicBezTo>
              </a:path>
            </a:pathLst>
          </a:custGeom>
          <a:noFill/>
          <a:ln w="9525" cap="flat" cmpd="sng">
            <a:solidFill>
              <a:schemeClr val="tx1"/>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2" name="Text Box 263"/>
          <p:cNvSpPr txBox="1">
            <a:spLocks noChangeArrowheads="1"/>
          </p:cNvSpPr>
          <p:nvPr/>
        </p:nvSpPr>
        <p:spPr bwMode="auto">
          <a:xfrm>
            <a:off x="6810375" y="5376863"/>
            <a:ext cx="366713"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 O</a:t>
            </a:r>
            <a:r>
              <a:rPr lang="en-US" altLang="en-US" sz="700" baseline="-25000">
                <a:latin typeface="Arial" panose="020B0604020202020204" pitchFamily="34" charset="0"/>
              </a:rPr>
              <a:t>2</a:t>
            </a:r>
          </a:p>
        </p:txBody>
      </p:sp>
      <p:sp>
        <p:nvSpPr>
          <p:cNvPr id="4143" name="Text Box 264"/>
          <p:cNvSpPr txBox="1">
            <a:spLocks noChangeArrowheads="1"/>
          </p:cNvSpPr>
          <p:nvPr/>
        </p:nvSpPr>
        <p:spPr bwMode="auto">
          <a:xfrm>
            <a:off x="6045200" y="5375275"/>
            <a:ext cx="619125"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Nitrobacter</a:t>
            </a:r>
            <a:endParaRPr lang="en-US" altLang="en-US" sz="700">
              <a:latin typeface="Arial" panose="020B0604020202020204" pitchFamily="34" charset="0"/>
            </a:endParaRPr>
          </a:p>
        </p:txBody>
      </p:sp>
      <p:sp>
        <p:nvSpPr>
          <p:cNvPr id="4144" name="Freeform 269"/>
          <p:cNvSpPr>
            <a:spLocks/>
          </p:cNvSpPr>
          <p:nvPr/>
        </p:nvSpPr>
        <p:spPr bwMode="auto">
          <a:xfrm flipH="1">
            <a:off x="2832100" y="1816100"/>
            <a:ext cx="1270000" cy="982663"/>
          </a:xfrm>
          <a:custGeom>
            <a:avLst/>
            <a:gdLst>
              <a:gd name="T0" fmla="*/ 2147483646 w 904"/>
              <a:gd name="T1" fmla="*/ 0 h 672"/>
              <a:gd name="T2" fmla="*/ 2147483646 w 904"/>
              <a:gd name="T3" fmla="*/ 2147483646 h 672"/>
              <a:gd name="T4" fmla="*/ 0 w 904"/>
              <a:gd name="T5" fmla="*/ 2147483646 h 672"/>
              <a:gd name="T6" fmla="*/ 0 60000 65536"/>
              <a:gd name="T7" fmla="*/ 0 60000 65536"/>
              <a:gd name="T8" fmla="*/ 0 60000 65536"/>
            </a:gdLst>
            <a:ahLst/>
            <a:cxnLst>
              <a:cxn ang="T6">
                <a:pos x="T0" y="T1"/>
              </a:cxn>
              <a:cxn ang="T7">
                <a:pos x="T2" y="T3"/>
              </a:cxn>
              <a:cxn ang="T8">
                <a:pos x="T4" y="T5"/>
              </a:cxn>
            </a:cxnLst>
            <a:rect l="0" t="0" r="r" b="b"/>
            <a:pathLst>
              <a:path w="904" h="672">
                <a:moveTo>
                  <a:pt x="816" y="0"/>
                </a:moveTo>
                <a:cubicBezTo>
                  <a:pt x="860" y="64"/>
                  <a:pt x="904" y="128"/>
                  <a:pt x="768" y="240"/>
                </a:cubicBezTo>
                <a:cubicBezTo>
                  <a:pt x="632" y="352"/>
                  <a:pt x="316" y="512"/>
                  <a:pt x="0" y="67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5" name="Freeform 272"/>
          <p:cNvSpPr>
            <a:spLocks/>
          </p:cNvSpPr>
          <p:nvPr/>
        </p:nvSpPr>
        <p:spPr bwMode="auto">
          <a:xfrm>
            <a:off x="1830388" y="1898650"/>
            <a:ext cx="2217737" cy="1054100"/>
          </a:xfrm>
          <a:custGeom>
            <a:avLst/>
            <a:gdLst>
              <a:gd name="T0" fmla="*/ 2147483646 w 1577"/>
              <a:gd name="T1" fmla="*/ 0 h 720"/>
              <a:gd name="T2" fmla="*/ 2147483646 w 1577"/>
              <a:gd name="T3" fmla="*/ 2147483646 h 720"/>
              <a:gd name="T4" fmla="*/ 2147483646 w 1577"/>
              <a:gd name="T5" fmla="*/ 2147483646 h 720"/>
              <a:gd name="T6" fmla="*/ 0 60000 65536"/>
              <a:gd name="T7" fmla="*/ 0 60000 65536"/>
              <a:gd name="T8" fmla="*/ 0 60000 65536"/>
            </a:gdLst>
            <a:ahLst/>
            <a:cxnLst>
              <a:cxn ang="T6">
                <a:pos x="T0" y="T1"/>
              </a:cxn>
              <a:cxn ang="T7">
                <a:pos x="T2" y="T3"/>
              </a:cxn>
              <a:cxn ang="T8">
                <a:pos x="T4" y="T5"/>
              </a:cxn>
            </a:cxnLst>
            <a:rect l="0" t="0" r="r" b="b"/>
            <a:pathLst>
              <a:path w="1577" h="720">
                <a:moveTo>
                  <a:pt x="129" y="0"/>
                </a:moveTo>
                <a:cubicBezTo>
                  <a:pt x="64" y="132"/>
                  <a:pt x="0" y="264"/>
                  <a:pt x="241" y="384"/>
                </a:cubicBezTo>
                <a:cubicBezTo>
                  <a:pt x="482" y="504"/>
                  <a:pt x="1029" y="612"/>
                  <a:pt x="1577" y="72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6" name="Line 275"/>
          <p:cNvSpPr>
            <a:spLocks noChangeShapeType="1"/>
          </p:cNvSpPr>
          <p:nvPr/>
        </p:nvSpPr>
        <p:spPr bwMode="auto">
          <a:xfrm>
            <a:off x="4508500" y="1944688"/>
            <a:ext cx="0" cy="7143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 name="Rectangle 277"/>
          <p:cNvSpPr>
            <a:spLocks noChangeArrowheads="1"/>
          </p:cNvSpPr>
          <p:nvPr/>
        </p:nvSpPr>
        <p:spPr bwMode="auto">
          <a:xfrm>
            <a:off x="4048125" y="1663700"/>
            <a:ext cx="944563" cy="246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700">
              <a:latin typeface="Arial" panose="020B0604020202020204" pitchFamily="34" charset="0"/>
            </a:endParaRPr>
          </a:p>
        </p:txBody>
      </p:sp>
      <p:sp>
        <p:nvSpPr>
          <p:cNvPr id="4148" name="Text Box 276"/>
          <p:cNvSpPr txBox="1">
            <a:spLocks noChangeArrowheads="1"/>
          </p:cNvSpPr>
          <p:nvPr/>
        </p:nvSpPr>
        <p:spPr bwMode="auto">
          <a:xfrm>
            <a:off x="4003675" y="1693863"/>
            <a:ext cx="1041400" cy="228600"/>
          </a:xfrm>
          <a:prstGeom prst="rect">
            <a:avLst/>
          </a:prstGeom>
          <a:solidFill>
            <a:srgbClr val="00B050"/>
          </a:solidFill>
          <a:ln>
            <a:noFill/>
          </a:ln>
          <a:effectLs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FERTILIZATION</a:t>
            </a:r>
            <a:endParaRPr lang="en-US" altLang="en-US" sz="700" b="1">
              <a:latin typeface="Arial" panose="020B0604020202020204" pitchFamily="34" charset="0"/>
            </a:endParaRPr>
          </a:p>
        </p:txBody>
      </p:sp>
      <p:sp>
        <p:nvSpPr>
          <p:cNvPr id="4149" name="Rectangle 279"/>
          <p:cNvSpPr>
            <a:spLocks noChangeArrowheads="1"/>
          </p:cNvSpPr>
          <p:nvPr/>
        </p:nvSpPr>
        <p:spPr bwMode="auto">
          <a:xfrm>
            <a:off x="4575175" y="701675"/>
            <a:ext cx="811213" cy="3635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4150" name="Text Box 90"/>
          <p:cNvSpPr txBox="1">
            <a:spLocks noChangeArrowheads="1"/>
          </p:cNvSpPr>
          <p:nvPr/>
        </p:nvSpPr>
        <p:spPr bwMode="auto">
          <a:xfrm>
            <a:off x="4529138" y="714375"/>
            <a:ext cx="844550" cy="365125"/>
          </a:xfrm>
          <a:prstGeom prst="rect">
            <a:avLst/>
          </a:prstGeom>
          <a:solidFill>
            <a:srgbClr val="00B050"/>
          </a:solidFill>
          <a:ln>
            <a:noFill/>
          </a:ln>
          <a:effectLs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LIGHTNING,</a:t>
            </a:r>
          </a:p>
          <a:p>
            <a:pPr algn="ctr">
              <a:spcBef>
                <a:spcPct val="0"/>
              </a:spcBef>
              <a:buFontTx/>
              <a:buNone/>
            </a:pPr>
            <a:r>
              <a:rPr lang="en-US" altLang="en-US" sz="900" b="1">
                <a:latin typeface="Arial" panose="020B0604020202020204" pitchFamily="34" charset="0"/>
              </a:rPr>
              <a:t>RAINFALL</a:t>
            </a:r>
          </a:p>
        </p:txBody>
      </p:sp>
      <p:sp>
        <p:nvSpPr>
          <p:cNvPr id="4151" name="Rectangle 280"/>
          <p:cNvSpPr>
            <a:spLocks noChangeArrowheads="1"/>
          </p:cNvSpPr>
          <p:nvPr/>
        </p:nvSpPr>
        <p:spPr bwMode="auto">
          <a:xfrm>
            <a:off x="2078038" y="1031875"/>
            <a:ext cx="754062" cy="222250"/>
          </a:xfrm>
          <a:prstGeom prst="rect">
            <a:avLst/>
          </a:prstGeom>
          <a:solidFill>
            <a:srgbClr val="00B050"/>
          </a:solidFill>
          <a:ln w="9525">
            <a:solidFill>
              <a:schemeClr val="tx1"/>
            </a:solidFill>
            <a:miter lim="800000"/>
            <a:headEnd/>
            <a:tailEnd/>
          </a:ln>
          <a:effectLs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N2 FIXATION</a:t>
            </a:r>
          </a:p>
        </p:txBody>
      </p:sp>
      <p:sp>
        <p:nvSpPr>
          <p:cNvPr id="4152" name="Freeform 287"/>
          <p:cNvSpPr>
            <a:spLocks/>
          </p:cNvSpPr>
          <p:nvPr/>
        </p:nvSpPr>
        <p:spPr bwMode="auto">
          <a:xfrm>
            <a:off x="822325" y="1193800"/>
            <a:ext cx="3322638" cy="4141788"/>
          </a:xfrm>
          <a:custGeom>
            <a:avLst/>
            <a:gdLst>
              <a:gd name="T0" fmla="*/ 2147483646 w 2362"/>
              <a:gd name="T1" fmla="*/ 2147483646 h 2828"/>
              <a:gd name="T2" fmla="*/ 2147483646 w 2362"/>
              <a:gd name="T3" fmla="*/ 2147483646 h 2828"/>
              <a:gd name="T4" fmla="*/ 2147483646 w 2362"/>
              <a:gd name="T5" fmla="*/ 0 h 2828"/>
              <a:gd name="T6" fmla="*/ 0 60000 65536"/>
              <a:gd name="T7" fmla="*/ 0 60000 65536"/>
              <a:gd name="T8" fmla="*/ 0 60000 65536"/>
            </a:gdLst>
            <a:ahLst/>
            <a:cxnLst>
              <a:cxn ang="T6">
                <a:pos x="T0" y="T1"/>
              </a:cxn>
              <a:cxn ang="T7">
                <a:pos x="T2" y="T3"/>
              </a:cxn>
              <a:cxn ang="T8">
                <a:pos x="T4" y="T5"/>
              </a:cxn>
            </a:cxnLst>
            <a:rect l="0" t="0" r="r" b="b"/>
            <a:pathLst>
              <a:path w="2362" h="2828">
                <a:moveTo>
                  <a:pt x="2362" y="2828"/>
                </a:moveTo>
                <a:cubicBezTo>
                  <a:pt x="1570" y="2772"/>
                  <a:pt x="778" y="2717"/>
                  <a:pt x="389" y="2246"/>
                </a:cubicBezTo>
                <a:cubicBezTo>
                  <a:pt x="0" y="1775"/>
                  <a:pt x="13" y="887"/>
                  <a:pt x="26"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53" name="Text Box 288"/>
          <p:cNvSpPr txBox="1">
            <a:spLocks noChangeArrowheads="1"/>
          </p:cNvSpPr>
          <p:nvPr/>
        </p:nvSpPr>
        <p:spPr bwMode="auto">
          <a:xfrm rot="1048958">
            <a:off x="1844675" y="4892675"/>
            <a:ext cx="11747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800080"/>
                </a:solidFill>
                <a:latin typeface="Arial" panose="020B0604020202020204" pitchFamily="34" charset="0"/>
              </a:rPr>
              <a:t>DENITRIFICATION</a:t>
            </a:r>
          </a:p>
        </p:txBody>
      </p:sp>
      <p:sp>
        <p:nvSpPr>
          <p:cNvPr id="4154" name="Text Box 295"/>
          <p:cNvSpPr txBox="1">
            <a:spLocks noChangeArrowheads="1"/>
          </p:cNvSpPr>
          <p:nvPr/>
        </p:nvSpPr>
        <p:spPr bwMode="auto">
          <a:xfrm>
            <a:off x="906463" y="1982788"/>
            <a:ext cx="579437" cy="3746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dirty="0">
                <a:solidFill>
                  <a:schemeClr val="bg2"/>
                </a:solidFill>
                <a:latin typeface="Arial" panose="020B0604020202020204" pitchFamily="34" charset="0"/>
              </a:rPr>
              <a:t>PLANT</a:t>
            </a:r>
          </a:p>
          <a:p>
            <a:pPr>
              <a:spcBef>
                <a:spcPct val="0"/>
              </a:spcBef>
              <a:buFontTx/>
              <a:buNone/>
            </a:pPr>
            <a:r>
              <a:rPr lang="en-US" altLang="en-US" sz="900" b="1" dirty="0">
                <a:solidFill>
                  <a:schemeClr val="bg2"/>
                </a:solidFill>
                <a:latin typeface="Arial" panose="020B0604020202020204" pitchFamily="34" charset="0"/>
              </a:rPr>
              <a:t>LOSS</a:t>
            </a:r>
            <a:endParaRPr lang="en-US" altLang="en-US" sz="700" b="1" dirty="0">
              <a:solidFill>
                <a:schemeClr val="bg2"/>
              </a:solidFill>
              <a:latin typeface="Arial" panose="020B0604020202020204" pitchFamily="34" charset="0"/>
            </a:endParaRPr>
          </a:p>
        </p:txBody>
      </p:sp>
      <p:sp>
        <p:nvSpPr>
          <p:cNvPr id="4155" name="Text Box 297"/>
          <p:cNvSpPr txBox="1">
            <a:spLocks noChangeArrowheads="1"/>
          </p:cNvSpPr>
          <p:nvPr/>
        </p:nvSpPr>
        <p:spPr bwMode="auto">
          <a:xfrm>
            <a:off x="1435100" y="1992313"/>
            <a:ext cx="5651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a:latin typeface="Arial" panose="020B0604020202020204" pitchFamily="34" charset="0"/>
              </a:rPr>
              <a:t>AMINO</a:t>
            </a:r>
            <a:endParaRPr lang="en-US" altLang="en-US" sz="900">
              <a:latin typeface="Arial" panose="020B0604020202020204" pitchFamily="34" charset="0"/>
            </a:endParaRPr>
          </a:p>
          <a:p>
            <a:pPr>
              <a:spcBef>
                <a:spcPct val="0"/>
              </a:spcBef>
              <a:buFontTx/>
              <a:buNone/>
            </a:pPr>
            <a:r>
              <a:rPr lang="en-US" altLang="en-US" sz="900" b="1">
                <a:latin typeface="Arial" panose="020B0604020202020204" pitchFamily="34" charset="0"/>
              </a:rPr>
              <a:t>ACIDS</a:t>
            </a:r>
            <a:endParaRPr lang="en-US" altLang="en-US" sz="700">
              <a:latin typeface="Arial" panose="020B0604020202020204" pitchFamily="34" charset="0"/>
            </a:endParaRPr>
          </a:p>
        </p:txBody>
      </p:sp>
      <p:sp>
        <p:nvSpPr>
          <p:cNvPr id="4156" name="Oval 299"/>
          <p:cNvSpPr>
            <a:spLocks noChangeArrowheads="1"/>
          </p:cNvSpPr>
          <p:nvPr/>
        </p:nvSpPr>
        <p:spPr bwMode="auto">
          <a:xfrm>
            <a:off x="4246563" y="4935538"/>
            <a:ext cx="563562" cy="731837"/>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dirty="0">
                <a:solidFill>
                  <a:schemeClr val="bg2"/>
                </a:solidFill>
                <a:latin typeface="Arial" panose="020B0604020202020204" pitchFamily="34" charset="0"/>
              </a:rPr>
              <a:t>NO</a:t>
            </a:r>
            <a:r>
              <a:rPr lang="en-US" altLang="en-US" sz="900" b="1" baseline="-25000" dirty="0">
                <a:solidFill>
                  <a:schemeClr val="bg2"/>
                </a:solidFill>
                <a:latin typeface="Arial" panose="020B0604020202020204" pitchFamily="34" charset="0"/>
              </a:rPr>
              <a:t>3</a:t>
            </a:r>
            <a:r>
              <a:rPr lang="en-US" altLang="en-US" sz="900" b="1" baseline="30000" dirty="0">
                <a:solidFill>
                  <a:schemeClr val="bg2"/>
                </a:solidFill>
                <a:latin typeface="Arial" panose="020B0604020202020204" pitchFamily="34" charset="0"/>
              </a:rPr>
              <a:t>-</a:t>
            </a:r>
            <a:endParaRPr lang="en-US" altLang="en-US" sz="900" b="1" dirty="0">
              <a:solidFill>
                <a:schemeClr val="bg2"/>
              </a:solidFill>
              <a:latin typeface="Arial" panose="020B0604020202020204" pitchFamily="34" charset="0"/>
            </a:endParaRPr>
          </a:p>
          <a:p>
            <a:pPr algn="ctr">
              <a:spcBef>
                <a:spcPct val="0"/>
              </a:spcBef>
              <a:buFontTx/>
              <a:buNone/>
            </a:pPr>
            <a:r>
              <a:rPr lang="en-US" altLang="en-US" sz="900" b="1" dirty="0">
                <a:solidFill>
                  <a:schemeClr val="bg2"/>
                </a:solidFill>
                <a:latin typeface="Arial" panose="020B0604020202020204" pitchFamily="34" charset="0"/>
              </a:rPr>
              <a:t>POOL</a:t>
            </a:r>
            <a:endParaRPr lang="en-US" altLang="en-US" sz="700" b="1" dirty="0">
              <a:solidFill>
                <a:schemeClr val="bg2"/>
              </a:solidFill>
              <a:latin typeface="Arial" panose="020B0604020202020204" pitchFamily="34" charset="0"/>
            </a:endParaRPr>
          </a:p>
        </p:txBody>
      </p:sp>
      <p:sp>
        <p:nvSpPr>
          <p:cNvPr id="4157" name="Rectangle 301"/>
          <p:cNvSpPr>
            <a:spLocks noChangeArrowheads="1"/>
          </p:cNvSpPr>
          <p:nvPr/>
        </p:nvSpPr>
        <p:spPr bwMode="auto">
          <a:xfrm>
            <a:off x="4195763" y="6121400"/>
            <a:ext cx="762000" cy="1936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4158" name="Text Box 101"/>
          <p:cNvSpPr txBox="1">
            <a:spLocks noChangeArrowheads="1"/>
          </p:cNvSpPr>
          <p:nvPr/>
        </p:nvSpPr>
        <p:spPr bwMode="auto">
          <a:xfrm>
            <a:off x="4203700" y="6094413"/>
            <a:ext cx="7810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dirty="0">
                <a:solidFill>
                  <a:schemeClr val="bg2"/>
                </a:solidFill>
                <a:latin typeface="Arial" panose="020B0604020202020204" pitchFamily="34" charset="0"/>
              </a:rPr>
              <a:t>LEACHING</a:t>
            </a:r>
            <a:endParaRPr lang="en-US" altLang="en-US" sz="700" b="1" dirty="0">
              <a:solidFill>
                <a:schemeClr val="bg2"/>
              </a:solidFill>
              <a:latin typeface="Arial" panose="020B0604020202020204" pitchFamily="34" charset="0"/>
            </a:endParaRPr>
          </a:p>
        </p:txBody>
      </p:sp>
      <p:sp>
        <p:nvSpPr>
          <p:cNvPr id="4159" name="Rectangle 302"/>
          <p:cNvSpPr>
            <a:spLocks noChangeArrowheads="1"/>
          </p:cNvSpPr>
          <p:nvPr/>
        </p:nvSpPr>
        <p:spPr bwMode="auto">
          <a:xfrm>
            <a:off x="7532688" y="2519363"/>
            <a:ext cx="1047750" cy="3476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dirty="0">
                <a:solidFill>
                  <a:schemeClr val="bg2"/>
                </a:solidFill>
                <a:latin typeface="Arial" panose="020B0604020202020204" pitchFamily="34" charset="0"/>
              </a:rPr>
              <a:t>AMMONIA</a:t>
            </a:r>
          </a:p>
          <a:p>
            <a:pPr algn="ctr">
              <a:spcBef>
                <a:spcPct val="0"/>
              </a:spcBef>
              <a:buFontTx/>
              <a:buNone/>
            </a:pPr>
            <a:r>
              <a:rPr lang="en-US" altLang="en-US" sz="900" b="1" dirty="0">
                <a:solidFill>
                  <a:schemeClr val="bg2"/>
                </a:solidFill>
                <a:latin typeface="Arial" panose="020B0604020202020204" pitchFamily="34" charset="0"/>
              </a:rPr>
              <a:t>VOLATILIZATION</a:t>
            </a:r>
            <a:endParaRPr lang="en-US" altLang="en-US" sz="700" b="1" dirty="0">
              <a:solidFill>
                <a:schemeClr val="bg2"/>
              </a:solidFill>
              <a:latin typeface="Arial" panose="020B0604020202020204" pitchFamily="34" charset="0"/>
            </a:endParaRPr>
          </a:p>
        </p:txBody>
      </p:sp>
      <p:sp>
        <p:nvSpPr>
          <p:cNvPr id="4160" name="Line 306"/>
          <p:cNvSpPr>
            <a:spLocks noChangeShapeType="1"/>
          </p:cNvSpPr>
          <p:nvPr/>
        </p:nvSpPr>
        <p:spPr bwMode="auto">
          <a:xfrm flipH="1" flipV="1">
            <a:off x="4922838" y="3376613"/>
            <a:ext cx="831850" cy="614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61" name="Line 309"/>
          <p:cNvSpPr>
            <a:spLocks noChangeShapeType="1"/>
          </p:cNvSpPr>
          <p:nvPr/>
        </p:nvSpPr>
        <p:spPr bwMode="auto">
          <a:xfrm flipV="1">
            <a:off x="8401050" y="3662363"/>
            <a:ext cx="347663" cy="5826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62" name="Text Box 310"/>
          <p:cNvSpPr txBox="1">
            <a:spLocks noChangeArrowheads="1"/>
          </p:cNvSpPr>
          <p:nvPr/>
        </p:nvSpPr>
        <p:spPr bwMode="auto">
          <a:xfrm>
            <a:off x="5864225" y="5122863"/>
            <a:ext cx="1016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NITRIFICATION</a:t>
            </a:r>
            <a:endParaRPr lang="en-US" altLang="en-US" sz="900">
              <a:solidFill>
                <a:srgbClr val="FFCC00"/>
              </a:solidFill>
              <a:latin typeface="Arial" panose="020B0604020202020204" pitchFamily="34" charset="0"/>
            </a:endParaRPr>
          </a:p>
        </p:txBody>
      </p:sp>
      <p:sp>
        <p:nvSpPr>
          <p:cNvPr id="4163" name="Text Box 219"/>
          <p:cNvSpPr txBox="1">
            <a:spLocks noChangeArrowheads="1"/>
          </p:cNvSpPr>
          <p:nvPr/>
        </p:nvSpPr>
        <p:spPr bwMode="auto">
          <a:xfrm>
            <a:off x="1593850" y="3335338"/>
            <a:ext cx="56356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latin typeface="Arial" panose="020B0604020202020204" pitchFamily="34" charset="0"/>
              </a:rPr>
              <a:t>NH</a:t>
            </a:r>
            <a:r>
              <a:rPr lang="en-US" altLang="en-US" sz="900" baseline="-25000">
                <a:latin typeface="Arial" panose="020B0604020202020204" pitchFamily="34" charset="0"/>
              </a:rPr>
              <a:t>2</a:t>
            </a:r>
            <a:r>
              <a:rPr lang="en-US" altLang="en-US" sz="900">
                <a:latin typeface="Arial" panose="020B0604020202020204" pitchFamily="34" charset="0"/>
              </a:rPr>
              <a:t>OH</a:t>
            </a:r>
          </a:p>
        </p:txBody>
      </p:sp>
      <p:sp>
        <p:nvSpPr>
          <p:cNvPr id="4164" name="Text Box 262"/>
          <p:cNvSpPr txBox="1">
            <a:spLocks noChangeArrowheads="1"/>
          </p:cNvSpPr>
          <p:nvPr/>
        </p:nvSpPr>
        <p:spPr bwMode="auto">
          <a:xfrm>
            <a:off x="615950" y="4154488"/>
            <a:ext cx="11874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Pseudomonas, Bacillus,</a:t>
            </a:r>
          </a:p>
          <a:p>
            <a:pPr>
              <a:spcBef>
                <a:spcPct val="0"/>
              </a:spcBef>
              <a:buFontTx/>
              <a:buNone/>
            </a:pPr>
            <a:r>
              <a:rPr lang="en-US" altLang="en-US" sz="700">
                <a:solidFill>
                  <a:schemeClr val="accent2"/>
                </a:solidFill>
                <a:latin typeface="Arial" panose="020B0604020202020204" pitchFamily="34" charset="0"/>
              </a:rPr>
              <a:t>Thiobacillus Denitrificans,</a:t>
            </a:r>
          </a:p>
          <a:p>
            <a:pPr>
              <a:spcBef>
                <a:spcPct val="0"/>
              </a:spcBef>
              <a:buFontTx/>
              <a:buNone/>
            </a:pPr>
            <a:r>
              <a:rPr lang="en-US" altLang="en-US" sz="700">
                <a:solidFill>
                  <a:schemeClr val="accent2"/>
                </a:solidFill>
                <a:latin typeface="Arial" panose="020B0604020202020204" pitchFamily="34" charset="0"/>
              </a:rPr>
              <a:t>and T. thioparus</a:t>
            </a:r>
            <a:endParaRPr lang="en-US" altLang="en-US" sz="700">
              <a:latin typeface="Arial" panose="020B0604020202020204" pitchFamily="34" charset="0"/>
            </a:endParaRPr>
          </a:p>
        </p:txBody>
      </p:sp>
      <p:sp>
        <p:nvSpPr>
          <p:cNvPr id="4165" name="Text Box 237"/>
          <p:cNvSpPr txBox="1">
            <a:spLocks noChangeArrowheads="1"/>
          </p:cNvSpPr>
          <p:nvPr/>
        </p:nvSpPr>
        <p:spPr bwMode="auto">
          <a:xfrm>
            <a:off x="4530725" y="4335463"/>
            <a:ext cx="11747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MINERALIZATION </a:t>
            </a:r>
          </a:p>
          <a:p>
            <a:pPr>
              <a:spcBef>
                <a:spcPct val="0"/>
              </a:spcBef>
              <a:buFontTx/>
              <a:buNone/>
            </a:pPr>
            <a:r>
              <a:rPr lang="en-US" altLang="en-US" sz="900">
                <a:solidFill>
                  <a:srgbClr val="FF6600"/>
                </a:solidFill>
                <a:latin typeface="Arial" panose="020B0604020202020204" pitchFamily="34" charset="0"/>
              </a:rPr>
              <a:t>+ NITRIFICATION</a:t>
            </a:r>
            <a:endParaRPr lang="en-US" altLang="en-US" sz="900">
              <a:latin typeface="Arial" panose="020B0604020202020204" pitchFamily="34" charset="0"/>
            </a:endParaRPr>
          </a:p>
        </p:txBody>
      </p:sp>
      <p:sp>
        <p:nvSpPr>
          <p:cNvPr id="4166" name="Text Box 222"/>
          <p:cNvSpPr txBox="1">
            <a:spLocks noChangeArrowheads="1"/>
          </p:cNvSpPr>
          <p:nvPr/>
        </p:nvSpPr>
        <p:spPr bwMode="auto">
          <a:xfrm>
            <a:off x="3721100" y="3632200"/>
            <a:ext cx="1117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800080"/>
                </a:solidFill>
                <a:latin typeface="Arial" panose="020B0604020202020204" pitchFamily="34" charset="0"/>
              </a:rPr>
              <a:t>IMMOBILIZATION</a:t>
            </a:r>
            <a:endParaRPr lang="en-US" altLang="en-US" sz="900">
              <a:solidFill>
                <a:srgbClr val="010000"/>
              </a:solidFill>
              <a:latin typeface="Arial" panose="020B0604020202020204" pitchFamily="34" charset="0"/>
            </a:endParaRPr>
          </a:p>
        </p:txBody>
      </p:sp>
      <p:sp>
        <p:nvSpPr>
          <p:cNvPr id="4167" name="Text Box 215"/>
          <p:cNvSpPr txBox="1">
            <a:spLocks noChangeArrowheads="1"/>
          </p:cNvSpPr>
          <p:nvPr/>
        </p:nvSpPr>
        <p:spPr bwMode="auto">
          <a:xfrm>
            <a:off x="3160713" y="4638675"/>
            <a:ext cx="423862"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latin typeface="Arial" panose="020B0604020202020204" pitchFamily="34" charset="0"/>
              </a:rPr>
              <a:t>NO</a:t>
            </a:r>
            <a:r>
              <a:rPr lang="en-US" altLang="en-US" sz="900" baseline="-25000">
                <a:latin typeface="Arial" panose="020B0604020202020204" pitchFamily="34" charset="0"/>
              </a:rPr>
              <a:t>2</a:t>
            </a:r>
            <a:r>
              <a:rPr lang="en-US" altLang="en-US" sz="900" baseline="30000">
                <a:latin typeface="Arial" panose="020B0604020202020204" pitchFamily="34" charset="0"/>
              </a:rPr>
              <a:t>-</a:t>
            </a:r>
            <a:endParaRPr lang="en-US" altLang="en-US" sz="900">
              <a:latin typeface="Arial" panose="020B0604020202020204" pitchFamily="34" charset="0"/>
            </a:endParaRPr>
          </a:p>
        </p:txBody>
      </p:sp>
      <p:grpSp>
        <p:nvGrpSpPr>
          <p:cNvPr id="4168" name="Group 344"/>
          <p:cNvGrpSpPr>
            <a:grpSpLocks/>
          </p:cNvGrpSpPr>
          <p:nvPr/>
        </p:nvGrpSpPr>
        <p:grpSpPr bwMode="auto">
          <a:xfrm>
            <a:off x="5578702" y="3943350"/>
            <a:ext cx="1654175" cy="658813"/>
            <a:chOff x="3552" y="2580"/>
            <a:chExt cx="1177" cy="450"/>
          </a:xfrm>
        </p:grpSpPr>
        <p:sp>
          <p:nvSpPr>
            <p:cNvPr id="4207" name="Oval 317"/>
            <p:cNvSpPr>
              <a:spLocks noChangeArrowheads="1"/>
            </p:cNvSpPr>
            <p:nvPr/>
          </p:nvSpPr>
          <p:spPr bwMode="auto">
            <a:xfrm>
              <a:off x="3558" y="2580"/>
              <a:ext cx="868" cy="450"/>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700">
                <a:solidFill>
                  <a:schemeClr val="bg2"/>
                </a:solidFill>
                <a:latin typeface="Arial" panose="020B0604020202020204" pitchFamily="34" charset="0"/>
              </a:endParaRPr>
            </a:p>
          </p:txBody>
        </p:sp>
        <p:sp>
          <p:nvSpPr>
            <p:cNvPr id="4208" name="Text Box 249"/>
            <p:cNvSpPr txBox="1">
              <a:spLocks noChangeArrowheads="1"/>
            </p:cNvSpPr>
            <p:nvPr/>
          </p:nvSpPr>
          <p:spPr bwMode="auto">
            <a:xfrm>
              <a:off x="3552" y="2701"/>
              <a:ext cx="117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a:solidFill>
                    <a:schemeClr val="bg2"/>
                  </a:solidFill>
                  <a:latin typeface="Arial" panose="020B0604020202020204" pitchFamily="34" charset="0"/>
                </a:rPr>
                <a:t>MICROBIAL/PLANT </a:t>
              </a:r>
            </a:p>
            <a:p>
              <a:pPr>
                <a:spcBef>
                  <a:spcPct val="0"/>
                </a:spcBef>
                <a:buFontTx/>
                <a:buNone/>
              </a:pPr>
              <a:r>
                <a:rPr lang="en-US" altLang="en-US" sz="900" b="1">
                  <a:solidFill>
                    <a:schemeClr val="bg2"/>
                  </a:solidFill>
                  <a:latin typeface="Arial" panose="020B0604020202020204" pitchFamily="34" charset="0"/>
                </a:rPr>
                <a:t>             SINK</a:t>
              </a:r>
            </a:p>
          </p:txBody>
        </p:sp>
      </p:grpSp>
      <p:sp>
        <p:nvSpPr>
          <p:cNvPr id="4169" name="Text Box 324"/>
          <p:cNvSpPr txBox="1">
            <a:spLocks noChangeArrowheads="1"/>
          </p:cNvSpPr>
          <p:nvPr/>
        </p:nvSpPr>
        <p:spPr bwMode="auto">
          <a:xfrm>
            <a:off x="3830638" y="5713413"/>
            <a:ext cx="642937"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TEMP 50°F</a:t>
            </a:r>
          </a:p>
        </p:txBody>
      </p:sp>
      <p:sp>
        <p:nvSpPr>
          <p:cNvPr id="4170" name="Text Box 325"/>
          <p:cNvSpPr txBox="1">
            <a:spLocks noChangeArrowheads="1"/>
          </p:cNvSpPr>
          <p:nvPr/>
        </p:nvSpPr>
        <p:spPr bwMode="auto">
          <a:xfrm>
            <a:off x="2828925" y="6269038"/>
            <a:ext cx="446088"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pH 7.0</a:t>
            </a:r>
          </a:p>
        </p:txBody>
      </p:sp>
      <p:sp>
        <p:nvSpPr>
          <p:cNvPr id="4171" name="Text Box 326"/>
          <p:cNvSpPr txBox="1">
            <a:spLocks noChangeArrowheads="1"/>
          </p:cNvSpPr>
          <p:nvPr/>
        </p:nvSpPr>
        <p:spPr bwMode="auto">
          <a:xfrm>
            <a:off x="2222500" y="5807075"/>
            <a:ext cx="636588"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LEACHING</a:t>
            </a:r>
          </a:p>
        </p:txBody>
      </p:sp>
      <p:sp>
        <p:nvSpPr>
          <p:cNvPr id="4172" name="Text Box 327"/>
          <p:cNvSpPr txBox="1">
            <a:spLocks noChangeArrowheads="1"/>
          </p:cNvSpPr>
          <p:nvPr/>
        </p:nvSpPr>
        <p:spPr bwMode="auto">
          <a:xfrm>
            <a:off x="3076575" y="5807075"/>
            <a:ext cx="636588"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LEACHING</a:t>
            </a:r>
          </a:p>
        </p:txBody>
      </p:sp>
      <p:sp>
        <p:nvSpPr>
          <p:cNvPr id="4173" name="Text Box 328"/>
          <p:cNvSpPr txBox="1">
            <a:spLocks noChangeArrowheads="1"/>
          </p:cNvSpPr>
          <p:nvPr/>
        </p:nvSpPr>
        <p:spPr bwMode="auto">
          <a:xfrm>
            <a:off x="2120900" y="5397500"/>
            <a:ext cx="952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DENITRIFICATION</a:t>
            </a:r>
          </a:p>
          <a:p>
            <a:pPr>
              <a:spcBef>
                <a:spcPct val="0"/>
              </a:spcBef>
              <a:buFontTx/>
              <a:buNone/>
            </a:pPr>
            <a:r>
              <a:rPr lang="en-US" altLang="en-US" sz="700">
                <a:latin typeface="Arial" panose="020B0604020202020204" pitchFamily="34" charset="0"/>
              </a:rPr>
              <a:t>LEACHING</a:t>
            </a:r>
          </a:p>
        </p:txBody>
      </p:sp>
      <p:sp>
        <p:nvSpPr>
          <p:cNvPr id="4174" name="Text Box 330"/>
          <p:cNvSpPr txBox="1">
            <a:spLocks noChangeArrowheads="1"/>
          </p:cNvSpPr>
          <p:nvPr/>
        </p:nvSpPr>
        <p:spPr bwMode="auto">
          <a:xfrm>
            <a:off x="3032125" y="5397500"/>
            <a:ext cx="900113"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LEACHING</a:t>
            </a:r>
          </a:p>
          <a:p>
            <a:pPr>
              <a:spcBef>
                <a:spcPct val="0"/>
              </a:spcBef>
              <a:buFontTx/>
              <a:buNone/>
            </a:pPr>
            <a:r>
              <a:rPr lang="en-US" altLang="en-US" sz="700">
                <a:latin typeface="Arial" panose="020B0604020202020204" pitchFamily="34" charset="0"/>
              </a:rPr>
              <a:t>VOLATILIZATION</a:t>
            </a:r>
          </a:p>
          <a:p>
            <a:pPr>
              <a:spcBef>
                <a:spcPct val="0"/>
              </a:spcBef>
              <a:buFontTx/>
              <a:buNone/>
            </a:pPr>
            <a:r>
              <a:rPr lang="en-US" altLang="en-US" sz="700">
                <a:latin typeface="Arial" panose="020B0604020202020204" pitchFamily="34" charset="0"/>
              </a:rPr>
              <a:t>NITRIFICATION</a:t>
            </a:r>
          </a:p>
        </p:txBody>
      </p:sp>
      <p:sp>
        <p:nvSpPr>
          <p:cNvPr id="4175" name="Line 331"/>
          <p:cNvSpPr>
            <a:spLocks noChangeShapeType="1"/>
          </p:cNvSpPr>
          <p:nvPr/>
        </p:nvSpPr>
        <p:spPr bwMode="auto">
          <a:xfrm>
            <a:off x="2203450" y="5799138"/>
            <a:ext cx="17097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76" name="Line 332"/>
          <p:cNvSpPr>
            <a:spLocks noChangeShapeType="1"/>
          </p:cNvSpPr>
          <p:nvPr/>
        </p:nvSpPr>
        <p:spPr bwMode="auto">
          <a:xfrm>
            <a:off x="3022600" y="5307013"/>
            <a:ext cx="0" cy="984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77" name="Rectangle 281"/>
          <p:cNvSpPr>
            <a:spLocks noChangeArrowheads="1"/>
          </p:cNvSpPr>
          <p:nvPr/>
        </p:nvSpPr>
        <p:spPr bwMode="auto">
          <a:xfrm>
            <a:off x="7467827" y="5589588"/>
            <a:ext cx="742950" cy="198437"/>
          </a:xfrm>
          <a:prstGeom prst="rect">
            <a:avLst/>
          </a:prstGeom>
          <a:solidFill>
            <a:srgbClr val="00B050"/>
          </a:solidFill>
          <a:ln w="9525">
            <a:solidFill>
              <a:schemeClr val="tx1"/>
            </a:solidFill>
            <a:miter lim="800000"/>
            <a:headEnd/>
            <a:tailEnd/>
          </a:ln>
          <a:effectLs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dirty="0">
                <a:solidFill>
                  <a:schemeClr val="bg2"/>
                </a:solidFill>
                <a:latin typeface="Arial" panose="020B0604020202020204" pitchFamily="34" charset="0"/>
              </a:rPr>
              <a:t>ADDITIONS</a:t>
            </a:r>
            <a:endParaRPr lang="en-US" altLang="en-US" sz="700" b="1" dirty="0">
              <a:solidFill>
                <a:schemeClr val="bg2"/>
              </a:solidFill>
              <a:latin typeface="Arial" panose="020B0604020202020204" pitchFamily="34" charset="0"/>
            </a:endParaRPr>
          </a:p>
        </p:txBody>
      </p:sp>
      <p:sp>
        <p:nvSpPr>
          <p:cNvPr id="4178" name="Rectangle 283"/>
          <p:cNvSpPr>
            <a:spLocks noChangeArrowheads="1"/>
          </p:cNvSpPr>
          <p:nvPr/>
        </p:nvSpPr>
        <p:spPr bwMode="auto">
          <a:xfrm>
            <a:off x="7443788" y="5834063"/>
            <a:ext cx="742950" cy="2000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dirty="0">
                <a:solidFill>
                  <a:schemeClr val="bg2"/>
                </a:solidFill>
                <a:latin typeface="Arial" panose="020B0604020202020204" pitchFamily="34" charset="0"/>
              </a:rPr>
              <a:t>LOSSES</a:t>
            </a:r>
          </a:p>
        </p:txBody>
      </p:sp>
      <p:sp>
        <p:nvSpPr>
          <p:cNvPr id="4179" name="Text Box 304"/>
          <p:cNvSpPr txBox="1">
            <a:spLocks noChangeArrowheads="1"/>
          </p:cNvSpPr>
          <p:nvPr/>
        </p:nvSpPr>
        <p:spPr bwMode="auto">
          <a:xfrm>
            <a:off x="7088188" y="6056313"/>
            <a:ext cx="15113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OXIDATION REACTIONS</a:t>
            </a:r>
            <a:endParaRPr lang="en-US" altLang="en-US" sz="900">
              <a:latin typeface="Arial" panose="020B0604020202020204" pitchFamily="34" charset="0"/>
            </a:endParaRPr>
          </a:p>
        </p:txBody>
      </p:sp>
      <p:sp>
        <p:nvSpPr>
          <p:cNvPr id="4180" name="Text Box 311"/>
          <p:cNvSpPr txBox="1">
            <a:spLocks noChangeArrowheads="1"/>
          </p:cNvSpPr>
          <p:nvPr/>
        </p:nvSpPr>
        <p:spPr bwMode="auto">
          <a:xfrm>
            <a:off x="7078663" y="6240463"/>
            <a:ext cx="1562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800080"/>
                </a:solidFill>
                <a:latin typeface="Arial" panose="020B0604020202020204" pitchFamily="34" charset="0"/>
              </a:rPr>
              <a:t>REDUCTION REACTIONS</a:t>
            </a:r>
            <a:endParaRPr lang="en-US" altLang="en-US" sz="900">
              <a:latin typeface="Arial" panose="020B0604020202020204" pitchFamily="34" charset="0"/>
            </a:endParaRPr>
          </a:p>
        </p:txBody>
      </p:sp>
      <p:sp>
        <p:nvSpPr>
          <p:cNvPr id="4181" name="Rectangle 335"/>
          <p:cNvSpPr>
            <a:spLocks noChangeArrowheads="1"/>
          </p:cNvSpPr>
          <p:nvPr/>
        </p:nvSpPr>
        <p:spPr bwMode="auto">
          <a:xfrm>
            <a:off x="7107238" y="5507038"/>
            <a:ext cx="1450975" cy="949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4182" name="Line 338"/>
          <p:cNvSpPr>
            <a:spLocks noChangeShapeType="1"/>
          </p:cNvSpPr>
          <p:nvPr/>
        </p:nvSpPr>
        <p:spPr bwMode="auto">
          <a:xfrm flipH="1" flipV="1">
            <a:off x="1201738" y="2378075"/>
            <a:ext cx="157162" cy="165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83" name="Line 339"/>
          <p:cNvSpPr>
            <a:spLocks noChangeShapeType="1"/>
          </p:cNvSpPr>
          <p:nvPr/>
        </p:nvSpPr>
        <p:spPr bwMode="auto">
          <a:xfrm rot="4781710" flipH="1" flipV="1">
            <a:off x="1557338" y="2357438"/>
            <a:ext cx="163512" cy="157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84" name="Line 340"/>
          <p:cNvSpPr>
            <a:spLocks noChangeShapeType="1"/>
          </p:cNvSpPr>
          <p:nvPr/>
        </p:nvSpPr>
        <p:spPr bwMode="auto">
          <a:xfrm flipV="1">
            <a:off x="4789488" y="4533900"/>
            <a:ext cx="957262" cy="5508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85" name="Line 343"/>
          <p:cNvSpPr>
            <a:spLocks noChangeShapeType="1"/>
          </p:cNvSpPr>
          <p:nvPr/>
        </p:nvSpPr>
        <p:spPr bwMode="auto">
          <a:xfrm>
            <a:off x="4543425" y="5694363"/>
            <a:ext cx="0" cy="398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86" name="Line 345"/>
          <p:cNvSpPr>
            <a:spLocks noChangeShapeType="1"/>
          </p:cNvSpPr>
          <p:nvPr/>
        </p:nvSpPr>
        <p:spPr bwMode="auto">
          <a:xfrm flipH="1">
            <a:off x="6835775" y="4300538"/>
            <a:ext cx="12382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187" name="Group 354"/>
          <p:cNvGrpSpPr>
            <a:grpSpLocks/>
          </p:cNvGrpSpPr>
          <p:nvPr/>
        </p:nvGrpSpPr>
        <p:grpSpPr bwMode="auto">
          <a:xfrm>
            <a:off x="3563938" y="1120775"/>
            <a:ext cx="1100137" cy="446088"/>
            <a:chOff x="2234" y="660"/>
            <a:chExt cx="783" cy="303"/>
          </a:xfrm>
        </p:grpSpPr>
        <p:sp>
          <p:nvSpPr>
            <p:cNvPr id="4201" name="Text Box 136"/>
            <p:cNvSpPr txBox="1">
              <a:spLocks noChangeArrowheads="1"/>
            </p:cNvSpPr>
            <p:nvPr/>
          </p:nvSpPr>
          <p:spPr bwMode="auto">
            <a:xfrm>
              <a:off x="2309" y="660"/>
              <a:ext cx="58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HABER BOSCH</a:t>
              </a:r>
            </a:p>
          </p:txBody>
        </p:sp>
        <p:grpSp>
          <p:nvGrpSpPr>
            <p:cNvPr id="4202" name="Group 351"/>
            <p:cNvGrpSpPr>
              <a:grpSpLocks/>
            </p:cNvGrpSpPr>
            <p:nvPr/>
          </p:nvGrpSpPr>
          <p:grpSpPr bwMode="auto">
            <a:xfrm>
              <a:off x="2234" y="750"/>
              <a:ext cx="783" cy="213"/>
              <a:chOff x="2294" y="762"/>
              <a:chExt cx="783" cy="213"/>
            </a:xfrm>
          </p:grpSpPr>
          <p:grpSp>
            <p:nvGrpSpPr>
              <p:cNvPr id="4203" name="Group 349"/>
              <p:cNvGrpSpPr>
                <a:grpSpLocks/>
              </p:cNvGrpSpPr>
              <p:nvPr/>
            </p:nvGrpSpPr>
            <p:grpSpPr bwMode="auto">
              <a:xfrm>
                <a:off x="2294" y="840"/>
                <a:ext cx="783" cy="135"/>
                <a:chOff x="494" y="84"/>
                <a:chExt cx="783" cy="135"/>
              </a:xfrm>
            </p:grpSpPr>
            <p:sp>
              <p:nvSpPr>
                <p:cNvPr id="4205" name="Text Box 346"/>
                <p:cNvSpPr txBox="1">
                  <a:spLocks noChangeArrowheads="1"/>
                </p:cNvSpPr>
                <p:nvPr/>
              </p:nvSpPr>
              <p:spPr bwMode="auto">
                <a:xfrm>
                  <a:off x="494" y="84"/>
                  <a:ext cx="783"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3H</a:t>
                  </a:r>
                  <a:r>
                    <a:rPr lang="en-US" altLang="en-US" sz="700" baseline="-25000">
                      <a:latin typeface="Arial" panose="020B0604020202020204" pitchFamily="34" charset="0"/>
                    </a:rPr>
                    <a:t>2</a:t>
                  </a:r>
                  <a:r>
                    <a:rPr lang="en-US" altLang="en-US" sz="700">
                      <a:latin typeface="Arial" panose="020B0604020202020204" pitchFamily="34" charset="0"/>
                    </a:rPr>
                    <a:t> + N</a:t>
                  </a:r>
                  <a:r>
                    <a:rPr lang="en-US" altLang="en-US" sz="700" baseline="-25000">
                      <a:latin typeface="Arial" panose="020B0604020202020204" pitchFamily="34" charset="0"/>
                    </a:rPr>
                    <a:t>2</a:t>
                  </a:r>
                  <a:r>
                    <a:rPr lang="en-US" altLang="en-US" sz="700">
                      <a:latin typeface="Arial" panose="020B0604020202020204" pitchFamily="34" charset="0"/>
                    </a:rPr>
                    <a:t>              2NH</a:t>
                  </a:r>
                  <a:r>
                    <a:rPr lang="en-US" altLang="en-US" sz="700" baseline="-25000">
                      <a:latin typeface="Arial" panose="020B0604020202020204" pitchFamily="34" charset="0"/>
                    </a:rPr>
                    <a:t>3</a:t>
                  </a:r>
                  <a:endParaRPr lang="en-US" altLang="en-US" sz="700">
                    <a:latin typeface="Arial" panose="020B0604020202020204" pitchFamily="34" charset="0"/>
                  </a:endParaRPr>
                </a:p>
              </p:txBody>
            </p:sp>
            <p:sp>
              <p:nvSpPr>
                <p:cNvPr id="4206" name="Line 348"/>
                <p:cNvSpPr>
                  <a:spLocks noChangeShapeType="1"/>
                </p:cNvSpPr>
                <p:nvPr/>
              </p:nvSpPr>
              <p:spPr bwMode="auto">
                <a:xfrm>
                  <a:off x="786" y="138"/>
                  <a:ext cx="204"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204" name="Text Box 350"/>
              <p:cNvSpPr txBox="1">
                <a:spLocks noChangeArrowheads="1"/>
              </p:cNvSpPr>
              <p:nvPr/>
            </p:nvSpPr>
            <p:spPr bwMode="auto">
              <a:xfrm>
                <a:off x="2360" y="762"/>
                <a:ext cx="64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(1200°C, 500 atm)</a:t>
                </a:r>
              </a:p>
            </p:txBody>
          </p:sp>
        </p:grpSp>
      </p:grpSp>
      <p:sp>
        <p:nvSpPr>
          <p:cNvPr id="4188" name="Freeform 353"/>
          <p:cNvSpPr>
            <a:spLocks/>
          </p:cNvSpPr>
          <p:nvPr/>
        </p:nvSpPr>
        <p:spPr bwMode="auto">
          <a:xfrm>
            <a:off x="3557588" y="1093788"/>
            <a:ext cx="695325" cy="1600200"/>
          </a:xfrm>
          <a:custGeom>
            <a:avLst/>
            <a:gdLst>
              <a:gd name="T0" fmla="*/ 2147483646 w 494"/>
              <a:gd name="T1" fmla="*/ 0 h 1092"/>
              <a:gd name="T2" fmla="*/ 2147483646 w 494"/>
              <a:gd name="T3" fmla="*/ 2147483646 h 1092"/>
              <a:gd name="T4" fmla="*/ 2147483646 w 494"/>
              <a:gd name="T5" fmla="*/ 2147483646 h 1092"/>
              <a:gd name="T6" fmla="*/ 0 60000 65536"/>
              <a:gd name="T7" fmla="*/ 0 60000 65536"/>
              <a:gd name="T8" fmla="*/ 0 60000 65536"/>
            </a:gdLst>
            <a:ahLst/>
            <a:cxnLst>
              <a:cxn ang="T6">
                <a:pos x="T0" y="T1"/>
              </a:cxn>
              <a:cxn ang="T7">
                <a:pos x="T2" y="T3"/>
              </a:cxn>
              <a:cxn ang="T8">
                <a:pos x="T4" y="T5"/>
              </a:cxn>
            </a:cxnLst>
            <a:rect l="0" t="0" r="r" b="b"/>
            <a:pathLst>
              <a:path w="494" h="1092">
                <a:moveTo>
                  <a:pt x="122" y="0"/>
                </a:moveTo>
                <a:cubicBezTo>
                  <a:pt x="61" y="98"/>
                  <a:pt x="0" y="196"/>
                  <a:pt x="62" y="378"/>
                </a:cubicBezTo>
                <a:cubicBezTo>
                  <a:pt x="124" y="560"/>
                  <a:pt x="309" y="826"/>
                  <a:pt x="494" y="109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89" name="Freeform 355"/>
          <p:cNvSpPr>
            <a:spLocks/>
          </p:cNvSpPr>
          <p:nvPr/>
        </p:nvSpPr>
        <p:spPr bwMode="auto">
          <a:xfrm flipH="1">
            <a:off x="4773613" y="1103313"/>
            <a:ext cx="693737" cy="1600200"/>
          </a:xfrm>
          <a:custGeom>
            <a:avLst/>
            <a:gdLst>
              <a:gd name="T0" fmla="*/ 2147483646 w 494"/>
              <a:gd name="T1" fmla="*/ 0 h 1092"/>
              <a:gd name="T2" fmla="*/ 2147483646 w 494"/>
              <a:gd name="T3" fmla="*/ 2147483646 h 1092"/>
              <a:gd name="T4" fmla="*/ 2147483646 w 494"/>
              <a:gd name="T5" fmla="*/ 2147483646 h 1092"/>
              <a:gd name="T6" fmla="*/ 0 60000 65536"/>
              <a:gd name="T7" fmla="*/ 0 60000 65536"/>
              <a:gd name="T8" fmla="*/ 0 60000 65536"/>
            </a:gdLst>
            <a:ahLst/>
            <a:cxnLst>
              <a:cxn ang="T6">
                <a:pos x="T0" y="T1"/>
              </a:cxn>
              <a:cxn ang="T7">
                <a:pos x="T2" y="T3"/>
              </a:cxn>
              <a:cxn ang="T8">
                <a:pos x="T4" y="T5"/>
              </a:cxn>
            </a:cxnLst>
            <a:rect l="0" t="0" r="r" b="b"/>
            <a:pathLst>
              <a:path w="494" h="1092">
                <a:moveTo>
                  <a:pt x="122" y="0"/>
                </a:moveTo>
                <a:cubicBezTo>
                  <a:pt x="61" y="98"/>
                  <a:pt x="0" y="196"/>
                  <a:pt x="62" y="378"/>
                </a:cubicBezTo>
                <a:cubicBezTo>
                  <a:pt x="124" y="560"/>
                  <a:pt x="309" y="826"/>
                  <a:pt x="494" y="109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0" name="Text Box 361"/>
          <p:cNvSpPr txBox="1">
            <a:spLocks noChangeArrowheads="1"/>
          </p:cNvSpPr>
          <p:nvPr/>
        </p:nvSpPr>
        <p:spPr bwMode="auto">
          <a:xfrm>
            <a:off x="5076825" y="5608638"/>
            <a:ext cx="2049463" cy="94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800" b="1">
                <a:latin typeface="Arial" panose="020B0604020202020204" pitchFamily="34" charset="0"/>
              </a:rPr>
              <a:t>Joanne LaRuffa</a:t>
            </a:r>
          </a:p>
          <a:p>
            <a:pPr>
              <a:spcBef>
                <a:spcPct val="0"/>
              </a:spcBef>
              <a:buFontTx/>
              <a:buNone/>
            </a:pPr>
            <a:r>
              <a:rPr lang="en-US" altLang="en-US" sz="800" b="1">
                <a:latin typeface="Arial" panose="020B0604020202020204" pitchFamily="34" charset="0"/>
              </a:rPr>
              <a:t>Wade Thomason</a:t>
            </a:r>
          </a:p>
          <a:p>
            <a:pPr>
              <a:spcBef>
                <a:spcPct val="0"/>
              </a:spcBef>
              <a:buFontTx/>
              <a:buNone/>
            </a:pPr>
            <a:r>
              <a:rPr lang="en-US" altLang="en-US" sz="800" b="1">
                <a:latin typeface="Arial" panose="020B0604020202020204" pitchFamily="34" charset="0"/>
              </a:rPr>
              <a:t>Shannon Taylor</a:t>
            </a:r>
          </a:p>
          <a:p>
            <a:pPr>
              <a:spcBef>
                <a:spcPct val="0"/>
              </a:spcBef>
              <a:buFontTx/>
              <a:buNone/>
            </a:pPr>
            <a:r>
              <a:rPr lang="en-US" altLang="en-US" sz="800" b="1">
                <a:latin typeface="Arial" panose="020B0604020202020204" pitchFamily="34" charset="0"/>
              </a:rPr>
              <a:t>Heather Lees</a:t>
            </a:r>
          </a:p>
          <a:p>
            <a:pPr>
              <a:spcBef>
                <a:spcPct val="0"/>
              </a:spcBef>
              <a:buFontTx/>
              <a:buNone/>
            </a:pPr>
            <a:endParaRPr lang="en-US" altLang="en-US" sz="800" b="1">
              <a:latin typeface="Arial" panose="020B0604020202020204" pitchFamily="34" charset="0"/>
            </a:endParaRPr>
          </a:p>
          <a:p>
            <a:pPr>
              <a:spcBef>
                <a:spcPct val="0"/>
              </a:spcBef>
              <a:buFontTx/>
              <a:buNone/>
            </a:pPr>
            <a:r>
              <a:rPr lang="en-US" altLang="en-US" sz="800" b="1">
                <a:latin typeface="Arial" panose="020B0604020202020204" pitchFamily="34" charset="0"/>
              </a:rPr>
              <a:t>Department of Plant and Soil Sciences</a:t>
            </a:r>
          </a:p>
          <a:p>
            <a:pPr>
              <a:spcBef>
                <a:spcPct val="0"/>
              </a:spcBef>
              <a:buFontTx/>
              <a:buNone/>
            </a:pPr>
            <a:r>
              <a:rPr lang="en-US" altLang="en-US" sz="800" b="1">
                <a:latin typeface="Arial" panose="020B0604020202020204" pitchFamily="34" charset="0"/>
              </a:rPr>
              <a:t>Oklahoma State University</a:t>
            </a:r>
          </a:p>
        </p:txBody>
      </p:sp>
      <p:sp>
        <p:nvSpPr>
          <p:cNvPr id="4191" name="Rectangle 278"/>
          <p:cNvSpPr>
            <a:spLocks noChangeArrowheads="1"/>
          </p:cNvSpPr>
          <p:nvPr/>
        </p:nvSpPr>
        <p:spPr bwMode="auto">
          <a:xfrm>
            <a:off x="3468688" y="696913"/>
            <a:ext cx="754062" cy="3635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4192" name="Text Box 93"/>
          <p:cNvSpPr txBox="1">
            <a:spLocks noChangeArrowheads="1"/>
          </p:cNvSpPr>
          <p:nvPr/>
        </p:nvSpPr>
        <p:spPr bwMode="auto">
          <a:xfrm>
            <a:off x="3409950" y="703263"/>
            <a:ext cx="876300" cy="365125"/>
          </a:xfrm>
          <a:prstGeom prst="rect">
            <a:avLst/>
          </a:prstGeom>
          <a:solidFill>
            <a:srgbClr val="00B050"/>
          </a:solidFill>
          <a:ln>
            <a:noFill/>
          </a:ln>
          <a:effectLs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INDUSTRIAL</a:t>
            </a:r>
          </a:p>
          <a:p>
            <a:pPr algn="ctr">
              <a:spcBef>
                <a:spcPct val="0"/>
              </a:spcBef>
              <a:buFontTx/>
              <a:buNone/>
            </a:pPr>
            <a:r>
              <a:rPr lang="en-US" altLang="en-US" sz="900" b="1">
                <a:latin typeface="Arial" panose="020B0604020202020204" pitchFamily="34" charset="0"/>
              </a:rPr>
              <a:t>FIXATION</a:t>
            </a:r>
          </a:p>
        </p:txBody>
      </p:sp>
      <p:sp>
        <p:nvSpPr>
          <p:cNvPr id="4193" name="Line 366"/>
          <p:cNvSpPr>
            <a:spLocks noChangeShapeType="1"/>
          </p:cNvSpPr>
          <p:nvPr/>
        </p:nvSpPr>
        <p:spPr bwMode="auto">
          <a:xfrm>
            <a:off x="6340475" y="3117850"/>
            <a:ext cx="512763" cy="1825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4" name="Line 367"/>
          <p:cNvSpPr>
            <a:spLocks noChangeShapeType="1"/>
          </p:cNvSpPr>
          <p:nvPr/>
        </p:nvSpPr>
        <p:spPr bwMode="auto">
          <a:xfrm>
            <a:off x="7454900" y="3502025"/>
            <a:ext cx="731838" cy="223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5" name="Freeform 375"/>
          <p:cNvSpPr>
            <a:spLocks/>
          </p:cNvSpPr>
          <p:nvPr/>
        </p:nvSpPr>
        <p:spPr bwMode="auto">
          <a:xfrm>
            <a:off x="4665663" y="1949450"/>
            <a:ext cx="1209675" cy="1982788"/>
          </a:xfrm>
          <a:custGeom>
            <a:avLst/>
            <a:gdLst>
              <a:gd name="T0" fmla="*/ 0 w 808"/>
              <a:gd name="T1" fmla="*/ 0 h 1320"/>
              <a:gd name="T2" fmla="*/ 0 w 808"/>
              <a:gd name="T3" fmla="*/ 2147483646 h 1320"/>
              <a:gd name="T4" fmla="*/ 2147483646 w 808"/>
              <a:gd name="T5" fmla="*/ 2147483646 h 1320"/>
              <a:gd name="T6" fmla="*/ 2147483646 w 808"/>
              <a:gd name="T7" fmla="*/ 2147483646 h 1320"/>
              <a:gd name="T8" fmla="*/ 2147483646 w 808"/>
              <a:gd name="T9" fmla="*/ 2147483646 h 1320"/>
              <a:gd name="T10" fmla="*/ 2147483646 w 808"/>
              <a:gd name="T11" fmla="*/ 2147483646 h 1320"/>
              <a:gd name="T12" fmla="*/ 2147483646 w 808"/>
              <a:gd name="T13" fmla="*/ 2147483646 h 1320"/>
              <a:gd name="T14" fmla="*/ 2147483646 w 808"/>
              <a:gd name="T15" fmla="*/ 2147483646 h 1320"/>
              <a:gd name="T16" fmla="*/ 2147483646 w 808"/>
              <a:gd name="T17" fmla="*/ 2147483646 h 1320"/>
              <a:gd name="T18" fmla="*/ 2147483646 w 808"/>
              <a:gd name="T19" fmla="*/ 2147483646 h 1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8" h="1320">
                <a:moveTo>
                  <a:pt x="0" y="0"/>
                </a:moveTo>
                <a:lnTo>
                  <a:pt x="0" y="488"/>
                </a:lnTo>
                <a:lnTo>
                  <a:pt x="84" y="520"/>
                </a:lnTo>
                <a:lnTo>
                  <a:pt x="140" y="564"/>
                </a:lnTo>
                <a:lnTo>
                  <a:pt x="188" y="616"/>
                </a:lnTo>
                <a:lnTo>
                  <a:pt x="220" y="684"/>
                </a:lnTo>
                <a:lnTo>
                  <a:pt x="232" y="756"/>
                </a:lnTo>
                <a:lnTo>
                  <a:pt x="228" y="812"/>
                </a:lnTo>
                <a:lnTo>
                  <a:pt x="208" y="880"/>
                </a:lnTo>
                <a:lnTo>
                  <a:pt x="808" y="132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6" name="Freeform 377"/>
          <p:cNvSpPr>
            <a:spLocks/>
          </p:cNvSpPr>
          <p:nvPr/>
        </p:nvSpPr>
        <p:spPr bwMode="auto">
          <a:xfrm>
            <a:off x="1123950" y="327025"/>
            <a:ext cx="2724150" cy="387350"/>
          </a:xfrm>
          <a:custGeom>
            <a:avLst/>
            <a:gdLst>
              <a:gd name="T0" fmla="*/ 0 w 1716"/>
              <a:gd name="T1" fmla="*/ 2147483646 h 244"/>
              <a:gd name="T2" fmla="*/ 2147483646 w 1716"/>
              <a:gd name="T3" fmla="*/ 2147483646 h 244"/>
              <a:gd name="T4" fmla="*/ 2147483646 w 1716"/>
              <a:gd name="T5" fmla="*/ 2147483646 h 244"/>
              <a:gd name="T6" fmla="*/ 0 60000 65536"/>
              <a:gd name="T7" fmla="*/ 0 60000 65536"/>
              <a:gd name="T8" fmla="*/ 0 60000 65536"/>
            </a:gdLst>
            <a:ahLst/>
            <a:cxnLst>
              <a:cxn ang="T6">
                <a:pos x="T0" y="T1"/>
              </a:cxn>
              <a:cxn ang="T7">
                <a:pos x="T2" y="T3"/>
              </a:cxn>
              <a:cxn ang="T8">
                <a:pos x="T4" y="T5"/>
              </a:cxn>
            </a:cxnLst>
            <a:rect l="0" t="0" r="r" b="b"/>
            <a:pathLst>
              <a:path w="1716" h="244">
                <a:moveTo>
                  <a:pt x="0" y="244"/>
                </a:moveTo>
                <a:cubicBezTo>
                  <a:pt x="274" y="162"/>
                  <a:pt x="548" y="80"/>
                  <a:pt x="834" y="40"/>
                </a:cubicBezTo>
                <a:cubicBezTo>
                  <a:pt x="1120" y="0"/>
                  <a:pt x="1568" y="15"/>
                  <a:pt x="1716" y="4"/>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7" name="Text Box 378"/>
          <p:cNvSpPr txBox="1">
            <a:spLocks noChangeArrowheads="1"/>
          </p:cNvSpPr>
          <p:nvPr/>
        </p:nvSpPr>
        <p:spPr bwMode="auto">
          <a:xfrm>
            <a:off x="428625" y="409575"/>
            <a:ext cx="895350" cy="227013"/>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a:solidFill>
                  <a:schemeClr val="bg1"/>
                </a:solidFill>
                <a:latin typeface="Arial" panose="020B0604020202020204" pitchFamily="34" charset="0"/>
              </a:rPr>
              <a:t>15-40 kg/ha</a:t>
            </a:r>
          </a:p>
        </p:txBody>
      </p:sp>
      <p:sp>
        <p:nvSpPr>
          <p:cNvPr id="4198" name="Text Box 379"/>
          <p:cNvSpPr txBox="1">
            <a:spLocks noChangeArrowheads="1"/>
          </p:cNvSpPr>
          <p:nvPr/>
        </p:nvSpPr>
        <p:spPr bwMode="auto">
          <a:xfrm>
            <a:off x="754063" y="1701800"/>
            <a:ext cx="895350" cy="227013"/>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a:solidFill>
                  <a:schemeClr val="bg1"/>
                </a:solidFill>
                <a:latin typeface="Arial" panose="020B0604020202020204" pitchFamily="34" charset="0"/>
              </a:rPr>
              <a:t>10-80 kg/ha</a:t>
            </a:r>
          </a:p>
        </p:txBody>
      </p:sp>
      <p:sp>
        <p:nvSpPr>
          <p:cNvPr id="4199" name="Text Box 380"/>
          <p:cNvSpPr txBox="1">
            <a:spLocks noChangeArrowheads="1"/>
          </p:cNvSpPr>
          <p:nvPr/>
        </p:nvSpPr>
        <p:spPr bwMode="auto">
          <a:xfrm>
            <a:off x="4127500" y="6354763"/>
            <a:ext cx="895350" cy="227012"/>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a:solidFill>
                  <a:schemeClr val="bg1"/>
                </a:solidFill>
                <a:latin typeface="Arial" panose="020B0604020202020204" pitchFamily="34" charset="0"/>
              </a:rPr>
              <a:t>0-40 kg/ha</a:t>
            </a:r>
          </a:p>
        </p:txBody>
      </p:sp>
      <p:sp>
        <p:nvSpPr>
          <p:cNvPr id="4200" name="Text Box 381"/>
          <p:cNvSpPr txBox="1">
            <a:spLocks noChangeArrowheads="1"/>
          </p:cNvSpPr>
          <p:nvPr/>
        </p:nvSpPr>
        <p:spPr bwMode="auto">
          <a:xfrm>
            <a:off x="7626350" y="2239963"/>
            <a:ext cx="895350" cy="227012"/>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a:solidFill>
                  <a:schemeClr val="bg1"/>
                </a:solidFill>
                <a:latin typeface="Arial" panose="020B0604020202020204" pitchFamily="34" charset="0"/>
              </a:rPr>
              <a:t>0-50 kg/ha</a:t>
            </a:r>
          </a:p>
        </p:txBody>
      </p:sp>
      <p:sp>
        <p:nvSpPr>
          <p:cNvPr id="114" name="Freeform 191"/>
          <p:cNvSpPr>
            <a:spLocks/>
          </p:cNvSpPr>
          <p:nvPr/>
        </p:nvSpPr>
        <p:spPr bwMode="auto">
          <a:xfrm flipV="1">
            <a:off x="5194527" y="468313"/>
            <a:ext cx="939573" cy="914900"/>
          </a:xfrm>
          <a:custGeom>
            <a:avLst/>
            <a:gdLst>
              <a:gd name="T0" fmla="*/ 2147483646 w 904"/>
              <a:gd name="T1" fmla="*/ 0 h 672"/>
              <a:gd name="T2" fmla="*/ 2147483646 w 904"/>
              <a:gd name="T3" fmla="*/ 2147483646 h 672"/>
              <a:gd name="T4" fmla="*/ 0 w 904"/>
              <a:gd name="T5" fmla="*/ 2147483646 h 672"/>
              <a:gd name="T6" fmla="*/ 0 60000 65536"/>
              <a:gd name="T7" fmla="*/ 0 60000 65536"/>
              <a:gd name="T8" fmla="*/ 0 60000 65536"/>
            </a:gdLst>
            <a:ahLst/>
            <a:cxnLst>
              <a:cxn ang="T6">
                <a:pos x="T0" y="T1"/>
              </a:cxn>
              <a:cxn ang="T7">
                <a:pos x="T2" y="T3"/>
              </a:cxn>
              <a:cxn ang="T8">
                <a:pos x="T4" y="T5"/>
              </a:cxn>
            </a:cxnLst>
            <a:rect l="0" t="0" r="r" b="b"/>
            <a:pathLst>
              <a:path w="904" h="672">
                <a:moveTo>
                  <a:pt x="816" y="0"/>
                </a:moveTo>
                <a:cubicBezTo>
                  <a:pt x="860" y="64"/>
                  <a:pt x="904" y="128"/>
                  <a:pt x="768" y="240"/>
                </a:cubicBezTo>
                <a:cubicBezTo>
                  <a:pt x="632" y="352"/>
                  <a:pt x="316" y="512"/>
                  <a:pt x="0" y="67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Text Box 220"/>
          <p:cNvSpPr txBox="1">
            <a:spLocks noChangeArrowheads="1"/>
          </p:cNvSpPr>
          <p:nvPr/>
        </p:nvSpPr>
        <p:spPr bwMode="auto">
          <a:xfrm>
            <a:off x="5761037" y="710276"/>
            <a:ext cx="71526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dirty="0" smtClean="0">
                <a:latin typeface="Arial" panose="020B0604020202020204" pitchFamily="34" charset="0"/>
              </a:rPr>
              <a:t>CH</a:t>
            </a:r>
            <a:r>
              <a:rPr lang="en-US" altLang="en-US" sz="900" baseline="-25000" dirty="0" smtClean="0">
                <a:latin typeface="Arial" panose="020B0604020202020204" pitchFamily="34" charset="0"/>
              </a:rPr>
              <a:t>4 ,  </a:t>
            </a:r>
            <a:r>
              <a:rPr lang="en-US" altLang="en-US" sz="900" dirty="0" smtClean="0">
                <a:latin typeface="Arial" panose="020B0604020202020204" pitchFamily="34" charset="0"/>
              </a:rPr>
              <a:t>N</a:t>
            </a:r>
            <a:r>
              <a:rPr lang="en-US" altLang="en-US" sz="900" baseline="-25000" dirty="0" smtClean="0">
                <a:latin typeface="Arial" panose="020B0604020202020204" pitchFamily="34" charset="0"/>
              </a:rPr>
              <a:t>2</a:t>
            </a:r>
            <a:r>
              <a:rPr lang="en-US" altLang="en-US" sz="900" dirty="0" smtClean="0">
                <a:latin typeface="Arial" panose="020B0604020202020204" pitchFamily="34" charset="0"/>
              </a:rPr>
              <a:t>O</a:t>
            </a:r>
            <a:r>
              <a:rPr lang="en-US" altLang="en-US" sz="900" baseline="-25000" dirty="0" smtClean="0">
                <a:latin typeface="Arial" panose="020B0604020202020204" pitchFamily="34" charset="0"/>
              </a:rPr>
              <a:t> </a:t>
            </a:r>
            <a:endParaRPr lang="en-US" altLang="en-US" sz="900" dirty="0">
              <a:latin typeface="Arial" panose="020B0604020202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57" y="219854"/>
            <a:ext cx="6696581" cy="5838046"/>
          </a:xfrm>
          <a:prstGeom prst="rect">
            <a:avLst/>
          </a:prstGeom>
        </p:spPr>
      </p:pic>
      <p:pic>
        <p:nvPicPr>
          <p:cNvPr id="7" name="Picture 6"/>
          <p:cNvPicPr>
            <a:picLocks noChangeAspect="1"/>
          </p:cNvPicPr>
          <p:nvPr/>
        </p:nvPicPr>
        <p:blipFill>
          <a:blip r:embed="rId3"/>
          <a:stretch>
            <a:fillRect/>
          </a:stretch>
        </p:blipFill>
        <p:spPr>
          <a:xfrm>
            <a:off x="7277100" y="1769240"/>
            <a:ext cx="1524706" cy="1369637"/>
          </a:xfrm>
          <a:prstGeom prst="rect">
            <a:avLst/>
          </a:prstGeom>
        </p:spPr>
      </p:pic>
      <p:sp>
        <p:nvSpPr>
          <p:cNvPr id="5" name="TextBox 4"/>
          <p:cNvSpPr txBox="1"/>
          <p:nvPr/>
        </p:nvSpPr>
        <p:spPr>
          <a:xfrm>
            <a:off x="7187494" y="511317"/>
            <a:ext cx="1823156" cy="738664"/>
          </a:xfrm>
          <a:prstGeom prst="rect">
            <a:avLst/>
          </a:prstGeom>
          <a:noFill/>
        </p:spPr>
        <p:txBody>
          <a:bodyPr wrap="square" rtlCol="0">
            <a:spAutoFit/>
          </a:bodyPr>
          <a:lstStyle/>
          <a:p>
            <a:r>
              <a:rPr lang="en-US" sz="1400" dirty="0" smtClean="0">
                <a:latin typeface="+mj-lt"/>
              </a:rPr>
              <a:t>need a product to go with everything you do</a:t>
            </a:r>
            <a:endParaRPr lang="en-US" sz="1200" dirty="0">
              <a:latin typeface="+mj-lt"/>
            </a:endParaRPr>
          </a:p>
        </p:txBody>
      </p:sp>
      <p:sp>
        <p:nvSpPr>
          <p:cNvPr id="6" name="TextBox 5"/>
          <p:cNvSpPr txBox="1"/>
          <p:nvPr/>
        </p:nvSpPr>
        <p:spPr>
          <a:xfrm>
            <a:off x="7099546" y="3507060"/>
            <a:ext cx="2026514" cy="461665"/>
          </a:xfrm>
          <a:prstGeom prst="rect">
            <a:avLst/>
          </a:prstGeom>
          <a:noFill/>
        </p:spPr>
        <p:txBody>
          <a:bodyPr wrap="square" rtlCol="0">
            <a:spAutoFit/>
          </a:bodyPr>
          <a:lstStyle/>
          <a:p>
            <a:pPr>
              <a:tabLst>
                <a:tab pos="2692400" algn="l"/>
              </a:tabLst>
            </a:pPr>
            <a:r>
              <a:rPr lang="en-US" sz="1200" dirty="0" smtClean="0">
                <a:latin typeface="+mj-lt"/>
              </a:rPr>
              <a:t>2004-2009  175 Raun</a:t>
            </a:r>
          </a:p>
          <a:p>
            <a:pPr>
              <a:tabLst>
                <a:tab pos="2692400" algn="l"/>
              </a:tabLst>
            </a:pPr>
            <a:r>
              <a:rPr lang="en-US" sz="1200" dirty="0" smtClean="0">
                <a:latin typeface="+mj-lt"/>
              </a:rPr>
              <a:t>2009-pres.  191 Arnall</a:t>
            </a:r>
            <a:endParaRPr lang="en-US" sz="1200" dirty="0">
              <a:latin typeface="+mj-lt"/>
            </a:endParaRPr>
          </a:p>
        </p:txBody>
      </p:sp>
    </p:spTree>
    <p:extLst>
      <p:ext uri="{BB962C8B-B14F-4D97-AF65-F5344CB8AC3E}">
        <p14:creationId xmlns:p14="http://schemas.microsoft.com/office/powerpoint/2010/main" val="34900810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6350" y="332695"/>
            <a:ext cx="4485935" cy="6016256"/>
          </a:xfrm>
        </p:spPr>
      </p:pic>
      <p:sp>
        <p:nvSpPr>
          <p:cNvPr id="6" name="TextBox 5"/>
          <p:cNvSpPr txBox="1"/>
          <p:nvPr/>
        </p:nvSpPr>
        <p:spPr>
          <a:xfrm>
            <a:off x="5174343" y="2415232"/>
            <a:ext cx="3679371" cy="1200329"/>
          </a:xfrm>
          <a:prstGeom prst="rect">
            <a:avLst/>
          </a:prstGeom>
          <a:noFill/>
        </p:spPr>
        <p:txBody>
          <a:bodyPr wrap="square" rtlCol="0">
            <a:spAutoFit/>
          </a:bodyPr>
          <a:lstStyle/>
          <a:p>
            <a:r>
              <a:rPr lang="en-US" sz="1800" dirty="0" smtClean="0">
                <a:latin typeface="+mj-lt"/>
              </a:rPr>
              <a:t>worldwide</a:t>
            </a:r>
            <a:r>
              <a:rPr lang="en-US" sz="1800" dirty="0">
                <a:latin typeface="+mj-lt"/>
              </a:rPr>
              <a:t>, nitrogen use efficiency (NUE) for cereal </a:t>
            </a:r>
            <a:r>
              <a:rPr lang="en-US" sz="1800" dirty="0" smtClean="0">
                <a:latin typeface="+mj-lt"/>
              </a:rPr>
              <a:t>production is approximately 33%</a:t>
            </a:r>
            <a:endParaRPr lang="en-US" sz="1800" dirty="0">
              <a:latin typeface="+mj-lt"/>
            </a:endParaRPr>
          </a:p>
        </p:txBody>
      </p:sp>
      <p:sp>
        <p:nvSpPr>
          <p:cNvPr id="8" name="TextBox 7"/>
          <p:cNvSpPr txBox="1"/>
          <p:nvPr/>
        </p:nvSpPr>
        <p:spPr>
          <a:xfrm>
            <a:off x="5246915" y="5020270"/>
            <a:ext cx="2815771" cy="461665"/>
          </a:xfrm>
          <a:prstGeom prst="rect">
            <a:avLst/>
          </a:prstGeom>
          <a:noFill/>
        </p:spPr>
        <p:txBody>
          <a:bodyPr wrap="square" rtlCol="0">
            <a:spAutoFit/>
          </a:bodyPr>
          <a:lstStyle/>
          <a:p>
            <a:pPr lvl="0"/>
            <a:r>
              <a:rPr lang="en-US" dirty="0"/>
              <a:t>Raun, W.R., and G.V. Johnson. 1999. Improving nitrogen use efficiency for cereal production. </a:t>
            </a:r>
            <a:r>
              <a:rPr lang="en-US" dirty="0" err="1"/>
              <a:t>Agron</a:t>
            </a:r>
            <a:r>
              <a:rPr lang="en-US" dirty="0"/>
              <a:t>. J. 91:357-363.</a:t>
            </a:r>
          </a:p>
          <a:p>
            <a:endParaRPr lang="en-US" dirty="0"/>
          </a:p>
        </p:txBody>
      </p:sp>
    </p:spTree>
    <p:extLst>
      <p:ext uri="{BB962C8B-B14F-4D97-AF65-F5344CB8AC3E}">
        <p14:creationId xmlns:p14="http://schemas.microsoft.com/office/powerpoint/2010/main" val="17870532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6" y="57149"/>
            <a:ext cx="5691673" cy="6734175"/>
          </a:xfrm>
          <a:prstGeom prst="rect">
            <a:avLst/>
          </a:prstGeom>
        </p:spPr>
      </p:pic>
      <p:sp>
        <p:nvSpPr>
          <p:cNvPr id="5" name="Right Arrow 4"/>
          <p:cNvSpPr/>
          <p:nvPr/>
        </p:nvSpPr>
        <p:spPr>
          <a:xfrm>
            <a:off x="5772785" y="3708400"/>
            <a:ext cx="1503680" cy="223520"/>
          </a:xfrm>
          <a:prstGeom prst="rightArrow">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284720" y="3457843"/>
            <a:ext cx="1645920" cy="2646878"/>
          </a:xfrm>
          <a:prstGeom prst="rect">
            <a:avLst/>
          </a:prstGeom>
          <a:noFill/>
        </p:spPr>
        <p:txBody>
          <a:bodyPr wrap="square" rtlCol="0">
            <a:spAutoFit/>
          </a:bodyPr>
          <a:lstStyle/>
          <a:p>
            <a:r>
              <a:rPr lang="en-US" sz="1400" b="1" dirty="0" smtClean="0"/>
              <a:t>Sensor Based Nitrogen Rate Calculator</a:t>
            </a:r>
            <a:br>
              <a:rPr lang="en-US" sz="1400" b="1" dirty="0" smtClean="0"/>
            </a:br>
            <a:r>
              <a:rPr lang="en-US" sz="1400" b="1" dirty="0" smtClean="0"/>
              <a:t/>
            </a:r>
            <a:br>
              <a:rPr lang="en-US" sz="1400" b="1" dirty="0" smtClean="0"/>
            </a:br>
            <a:r>
              <a:rPr lang="en-US" sz="1400" b="1" u="sng" dirty="0" smtClean="0"/>
              <a:t>32 options</a:t>
            </a:r>
            <a:r>
              <a:rPr lang="en-US" sz="1400" b="1" dirty="0" smtClean="0"/>
              <a:t/>
            </a:r>
            <a:br>
              <a:rPr lang="en-US" sz="1400" b="1" dirty="0" smtClean="0"/>
            </a:br>
            <a:r>
              <a:rPr lang="en-US" sz="1200" dirty="0" smtClean="0"/>
              <a:t>maize</a:t>
            </a:r>
            <a:br>
              <a:rPr lang="en-US" sz="1200" dirty="0" smtClean="0"/>
            </a:br>
            <a:r>
              <a:rPr lang="en-US" sz="1200" dirty="0" smtClean="0"/>
              <a:t>winter wheat</a:t>
            </a:r>
            <a:br>
              <a:rPr lang="en-US" sz="1200" dirty="0" smtClean="0"/>
            </a:br>
            <a:r>
              <a:rPr lang="en-US" sz="1200" dirty="0" smtClean="0"/>
              <a:t>spring wheat</a:t>
            </a:r>
            <a:br>
              <a:rPr lang="en-US" sz="1200" dirty="0" smtClean="0"/>
            </a:br>
            <a:r>
              <a:rPr lang="en-US" sz="1200" dirty="0" smtClean="0"/>
              <a:t>rice</a:t>
            </a:r>
          </a:p>
          <a:p>
            <a:r>
              <a:rPr lang="en-US" sz="1200" dirty="0" smtClean="0"/>
              <a:t>canola</a:t>
            </a:r>
          </a:p>
          <a:p>
            <a:r>
              <a:rPr lang="en-US" sz="1200" dirty="0" err="1" smtClean="0"/>
              <a:t>bermudagrass</a:t>
            </a:r>
            <a:endParaRPr lang="en-US" sz="1200" dirty="0"/>
          </a:p>
          <a:p>
            <a:r>
              <a:rPr lang="en-US" sz="1200" dirty="0" smtClean="0"/>
              <a:t>sorghum</a:t>
            </a:r>
            <a:br>
              <a:rPr lang="en-US" sz="1200" dirty="0" smtClean="0"/>
            </a:br>
            <a:r>
              <a:rPr lang="en-US" sz="1200" dirty="0" smtClean="0"/>
              <a:t>protein (wheat)</a:t>
            </a:r>
            <a:endParaRPr lang="en-US" sz="1200" dirty="0"/>
          </a:p>
        </p:txBody>
      </p:sp>
    </p:spTree>
    <p:extLst>
      <p:ext uri="{BB962C8B-B14F-4D97-AF65-F5344CB8AC3E}">
        <p14:creationId xmlns:p14="http://schemas.microsoft.com/office/powerpoint/2010/main" val="29107665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869964" cy="6858000"/>
          </a:xfrm>
          <a:prstGeom prst="rect">
            <a:avLst/>
          </a:prstGeom>
          <a:ln w="28575">
            <a:solidFill>
              <a:srgbClr val="92D050"/>
            </a:solidFill>
          </a:ln>
        </p:spPr>
      </p:pic>
      <p:sp>
        <p:nvSpPr>
          <p:cNvPr id="5" name="TextBox 4"/>
          <p:cNvSpPr txBox="1"/>
          <p:nvPr/>
        </p:nvSpPr>
        <p:spPr>
          <a:xfrm>
            <a:off x="6654800" y="3750315"/>
            <a:ext cx="1767840" cy="954107"/>
          </a:xfrm>
          <a:prstGeom prst="rect">
            <a:avLst/>
          </a:prstGeom>
          <a:solidFill>
            <a:srgbClr val="92D050"/>
          </a:solidFill>
          <a:ln w="28575">
            <a:solidFill>
              <a:schemeClr val="bg1"/>
            </a:solidFill>
          </a:ln>
        </p:spPr>
        <p:txBody>
          <a:bodyPr wrap="square" rtlCol="0">
            <a:spAutoFit/>
          </a:bodyPr>
          <a:lstStyle/>
          <a:p>
            <a:r>
              <a:rPr lang="en-US" sz="1400" b="1" dirty="0" smtClean="0">
                <a:solidFill>
                  <a:schemeClr val="bg1"/>
                </a:solidFill>
              </a:rPr>
              <a:t>PHP code</a:t>
            </a:r>
            <a:br>
              <a:rPr lang="en-US" sz="1400" b="1" dirty="0" smtClean="0">
                <a:solidFill>
                  <a:schemeClr val="bg1"/>
                </a:solidFill>
              </a:rPr>
            </a:br>
            <a:r>
              <a:rPr lang="en-US" sz="1400" b="1" dirty="0" smtClean="0">
                <a:solidFill>
                  <a:schemeClr val="bg1"/>
                </a:solidFill>
              </a:rPr>
              <a:t/>
            </a:r>
            <a:br>
              <a:rPr lang="en-US" sz="1400" b="1" dirty="0" smtClean="0">
                <a:solidFill>
                  <a:schemeClr val="bg1"/>
                </a:solidFill>
              </a:rPr>
            </a:br>
            <a:r>
              <a:rPr lang="en-US" sz="1400" b="1" dirty="0" smtClean="0">
                <a:solidFill>
                  <a:schemeClr val="bg1"/>
                </a:solidFill>
              </a:rPr>
              <a:t>editor</a:t>
            </a:r>
            <a:br>
              <a:rPr lang="en-US" sz="1400" b="1" dirty="0" smtClean="0">
                <a:solidFill>
                  <a:schemeClr val="bg1"/>
                </a:solidFill>
              </a:rPr>
            </a:br>
            <a:r>
              <a:rPr lang="en-US" sz="1400" b="1" dirty="0" smtClean="0">
                <a:solidFill>
                  <a:schemeClr val="bg1"/>
                </a:solidFill>
              </a:rPr>
              <a:t>expression web  </a:t>
            </a:r>
            <a:endParaRPr lang="en-US" sz="1400" b="1" dirty="0">
              <a:solidFill>
                <a:schemeClr val="bg1"/>
              </a:solidFill>
            </a:endParaRPr>
          </a:p>
        </p:txBody>
      </p:sp>
    </p:spTree>
    <p:extLst>
      <p:ext uri="{BB962C8B-B14F-4D97-AF65-F5344CB8AC3E}">
        <p14:creationId xmlns:p14="http://schemas.microsoft.com/office/powerpoint/2010/main" val="27829807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02" y="101696"/>
            <a:ext cx="7104993" cy="402638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0841" y="2847389"/>
            <a:ext cx="7115504" cy="3817987"/>
          </a:xfrm>
          <a:prstGeom prst="rect">
            <a:avLst/>
          </a:prstGeom>
        </p:spPr>
      </p:pic>
    </p:spTree>
    <p:extLst>
      <p:ext uri="{BB962C8B-B14F-4D97-AF65-F5344CB8AC3E}">
        <p14:creationId xmlns:p14="http://schemas.microsoft.com/office/powerpoint/2010/main" val="12663720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GreenSeeker N Applic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373" y="188117"/>
            <a:ext cx="6451272" cy="48384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967" y="3412084"/>
            <a:ext cx="6105525" cy="3228975"/>
          </a:xfrm>
          <a:prstGeom prst="rect">
            <a:avLst/>
          </a:prstGeom>
        </p:spPr>
      </p:pic>
    </p:spTree>
    <p:extLst>
      <p:ext uri="{BB962C8B-B14F-4D97-AF65-F5344CB8AC3E}">
        <p14:creationId xmlns:p14="http://schemas.microsoft.com/office/powerpoint/2010/main" val="6169579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300" y="787687"/>
            <a:ext cx="8724900" cy="5816600"/>
          </a:xfrm>
          <a:prstGeom prst="rect">
            <a:avLst/>
          </a:prstGeom>
        </p:spPr>
      </p:pic>
      <p:sp>
        <p:nvSpPr>
          <p:cNvPr id="2056" name="Text Box 8"/>
          <p:cNvSpPr txBox="1">
            <a:spLocks noChangeArrowheads="1"/>
          </p:cNvSpPr>
          <p:nvPr/>
        </p:nvSpPr>
        <p:spPr bwMode="auto">
          <a:xfrm>
            <a:off x="239154" y="-50800"/>
            <a:ext cx="5132946" cy="461665"/>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2400" i="1" dirty="0">
                <a:solidFill>
                  <a:srgbClr val="FF6600"/>
                </a:solidFill>
                <a:latin typeface="Impact" panose="020B0806030902050204" pitchFamily="34" charset="0"/>
              </a:rPr>
              <a:t>precision SENSING</a:t>
            </a:r>
          </a:p>
        </p:txBody>
      </p:sp>
      <p:sp>
        <p:nvSpPr>
          <p:cNvPr id="2057" name="Text Box 9"/>
          <p:cNvSpPr txBox="1">
            <a:spLocks noChangeArrowheads="1"/>
          </p:cNvSpPr>
          <p:nvPr/>
        </p:nvSpPr>
        <p:spPr bwMode="auto">
          <a:xfrm>
            <a:off x="101600" y="304800"/>
            <a:ext cx="5359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i="1" dirty="0">
                <a:latin typeface="Impact" panose="020B0806030902050204" pitchFamily="34" charset="0"/>
              </a:rPr>
              <a:t>Oklahoma State University </a:t>
            </a:r>
            <a:r>
              <a:rPr lang="en-US" altLang="en-US" sz="2800" i="1" dirty="0" smtClean="0">
                <a:latin typeface="Impact" panose="020B0806030902050204" pitchFamily="34" charset="0"/>
              </a:rPr>
              <a:t> 2001</a:t>
            </a:r>
            <a:endParaRPr lang="en-US" altLang="en-US" sz="2800" i="1" dirty="0">
              <a:latin typeface="Impact" panose="020B0806030902050204" pitchFamily="34" charset="0"/>
            </a:endParaRPr>
          </a:p>
        </p:txBody>
      </p:sp>
      <p:pic>
        <p:nvPicPr>
          <p:cNvPr id="2059" name="Picture 11" descr="Oklahoma State Universit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8563" y="252699"/>
            <a:ext cx="1176337" cy="106997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4635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95300"/>
            <a:ext cx="8839200" cy="5892800"/>
          </a:xfrm>
          <a:prstGeom prst="rect">
            <a:avLst/>
          </a:prstGeom>
        </p:spPr>
      </p:pic>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671734" y="3175000"/>
            <a:ext cx="2396066" cy="3594100"/>
          </a:xfrm>
          <a:ln w="28575">
            <a:solidFill>
              <a:schemeClr val="bg2"/>
            </a:solidFill>
          </a:ln>
        </p:spPr>
      </p:pic>
      <p:sp>
        <p:nvSpPr>
          <p:cNvPr id="8" name="TextBox 7"/>
          <p:cNvSpPr txBox="1"/>
          <p:nvPr/>
        </p:nvSpPr>
        <p:spPr>
          <a:xfrm>
            <a:off x="355599" y="584200"/>
            <a:ext cx="6946721" cy="707886"/>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4000" i="1" dirty="0" smtClean="0">
                <a:solidFill>
                  <a:srgbClr val="FF6600"/>
                </a:solidFill>
                <a:latin typeface="Impact" panose="020B0806030902050204" pitchFamily="34" charset="0"/>
              </a:rPr>
              <a:t>By-plant N Fertilization 2007</a:t>
            </a:r>
            <a:endParaRPr lang="en-US" sz="4000" i="1" dirty="0">
              <a:solidFill>
                <a:srgbClr val="FF6600"/>
              </a:solidFill>
              <a:latin typeface="Impact" panose="020B0806030902050204" pitchFamily="34" charset="0"/>
            </a:endParaRPr>
          </a:p>
        </p:txBody>
      </p:sp>
      <p:sp>
        <p:nvSpPr>
          <p:cNvPr id="9" name="TextBox 8"/>
          <p:cNvSpPr txBox="1"/>
          <p:nvPr/>
        </p:nvSpPr>
        <p:spPr>
          <a:xfrm>
            <a:off x="3556000" y="6400800"/>
            <a:ext cx="3238500" cy="369332"/>
          </a:xfrm>
          <a:prstGeom prst="rect">
            <a:avLst/>
          </a:prstGeom>
          <a:noFill/>
        </p:spPr>
        <p:txBody>
          <a:bodyPr wrap="square" rtlCol="0">
            <a:spAutoFit/>
          </a:bodyPr>
          <a:lstStyle/>
          <a:p>
            <a:r>
              <a:rPr lang="en-US" sz="1800" dirty="0" smtClean="0"/>
              <a:t>By plant statistical properties</a:t>
            </a:r>
            <a:endParaRPr lang="en-US" sz="1800" dirty="0"/>
          </a:p>
        </p:txBody>
      </p:sp>
      <p:cxnSp>
        <p:nvCxnSpPr>
          <p:cNvPr id="11" name="Straight Connector 10"/>
          <p:cNvCxnSpPr/>
          <p:nvPr/>
        </p:nvCxnSpPr>
        <p:spPr>
          <a:xfrm>
            <a:off x="3289300" y="6464300"/>
            <a:ext cx="4330700" cy="0"/>
          </a:xfrm>
          <a:prstGeom prst="line">
            <a:avLst/>
          </a:prstGeom>
          <a:ln>
            <a:solidFill>
              <a:srgbClr val="FF6600"/>
            </a:solidFill>
            <a:prstDash val="solid"/>
          </a:ln>
        </p:spPr>
        <p:style>
          <a:lnRef idx="2">
            <a:schemeClr val="accent4"/>
          </a:lnRef>
          <a:fillRef idx="0">
            <a:schemeClr val="accent4"/>
          </a:fillRef>
          <a:effectRef idx="1">
            <a:schemeClr val="accent4"/>
          </a:effectRef>
          <a:fontRef idx="minor">
            <a:schemeClr val="tx1"/>
          </a:fontRef>
        </p:style>
      </p:cxnSp>
      <p:cxnSp>
        <p:nvCxnSpPr>
          <p:cNvPr id="15" name="Straight Connector 14"/>
          <p:cNvCxnSpPr/>
          <p:nvPr/>
        </p:nvCxnSpPr>
        <p:spPr>
          <a:xfrm>
            <a:off x="11671300" y="2235200"/>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547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5780" y="1"/>
            <a:ext cx="5122332" cy="6858000"/>
          </a:xfrm>
          <a:prstGeom prst="rect">
            <a:avLst/>
          </a:prstGeom>
        </p:spPr>
      </p:pic>
      <p:sp>
        <p:nvSpPr>
          <p:cNvPr id="4" name="TextBox 3"/>
          <p:cNvSpPr txBox="1"/>
          <p:nvPr/>
        </p:nvSpPr>
        <p:spPr>
          <a:xfrm>
            <a:off x="2676293" y="309093"/>
            <a:ext cx="3947531" cy="707886"/>
          </a:xfrm>
          <a:prstGeom prst="rect">
            <a:avLst/>
          </a:prstGeom>
          <a:noFill/>
        </p:spPr>
        <p:txBody>
          <a:bodyPr wrap="square" rtlCol="0">
            <a:spAutoFit/>
          </a:bodyPr>
          <a:lstStyle/>
          <a:p>
            <a:r>
              <a:rPr lang="en-US" sz="2000" b="1" dirty="0" smtClean="0">
                <a:solidFill>
                  <a:srgbClr val="4D5041"/>
                </a:solidFill>
                <a:latin typeface="+mj-lt"/>
              </a:rPr>
              <a:t>agricultural technology driven by corn</a:t>
            </a:r>
            <a:endParaRPr lang="en-US" sz="2000" b="1" dirty="0">
              <a:solidFill>
                <a:srgbClr val="4D5041"/>
              </a:solidFill>
              <a:latin typeface="+mj-lt"/>
            </a:endParaRPr>
          </a:p>
        </p:txBody>
      </p:sp>
    </p:spTree>
    <p:extLst>
      <p:ext uri="{BB962C8B-B14F-4D97-AF65-F5344CB8AC3E}">
        <p14:creationId xmlns:p14="http://schemas.microsoft.com/office/powerpoint/2010/main" val="4036169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rot="16200000">
            <a:off x="-2255043" y="3305557"/>
            <a:ext cx="5612076" cy="731526"/>
          </a:xfrm>
        </p:spPr>
        <p:txBody>
          <a:bodyPr>
            <a:noAutofit/>
          </a:bodyPr>
          <a:lstStyle/>
          <a:p>
            <a:pPr marL="0" indent="0">
              <a:buNone/>
            </a:pPr>
            <a:r>
              <a:rPr lang="en-US" sz="2400" dirty="0" smtClean="0"/>
              <a:t>75 thesis-degree graduates</a:t>
            </a:r>
          </a:p>
          <a:p>
            <a:pPr marL="0" indent="0">
              <a:buNone/>
            </a:pPr>
            <a:r>
              <a:rPr lang="en-US" sz="2400" dirty="0" smtClean="0"/>
              <a:t>25 PhD, 50, MS</a:t>
            </a:r>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307" y="0"/>
            <a:ext cx="7371234" cy="6858000"/>
          </a:xfrm>
          <a:prstGeom prst="rect">
            <a:avLst/>
          </a:prstGeom>
        </p:spPr>
      </p:pic>
    </p:spTree>
    <p:extLst>
      <p:ext uri="{BB962C8B-B14F-4D97-AF65-F5344CB8AC3E}">
        <p14:creationId xmlns:p14="http://schemas.microsoft.com/office/powerpoint/2010/main" val="26733308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762000" y="457200"/>
            <a:ext cx="7553325" cy="5109091"/>
          </a:xfrm>
          <a:prstGeom prst="rect">
            <a:avLst/>
          </a:prstGeom>
          <a:noFill/>
        </p:spPr>
        <p:txBody>
          <a:bodyPr wrap="square">
            <a:spAutoFit/>
          </a:bodyPr>
          <a:lstStyle/>
          <a:p>
            <a:pPr>
              <a:lnSpc>
                <a:spcPct val="150000"/>
              </a:lnSpc>
              <a:spcAft>
                <a:spcPts val="1200"/>
              </a:spcAft>
              <a:defRPr/>
            </a:pPr>
            <a:r>
              <a:rPr lang="de-CH" sz="2800" b="1" dirty="0" smtClean="0">
                <a:latin typeface="Verdana" panose="020B0604030504040204" pitchFamily="34" charset="0"/>
                <a:ea typeface="Verdana" panose="020B0604030504040204" pitchFamily="34" charset="0"/>
                <a:cs typeface="Verdana" panose="020B0604030504040204" pitchFamily="34" charset="0"/>
              </a:rPr>
              <a:t>Situation</a:t>
            </a:r>
            <a:endParaRPr lang="en-US" sz="2800" dirty="0">
              <a:latin typeface="Verdana" panose="020B0604030504040204" pitchFamily="34" charset="0"/>
              <a:ea typeface="Verdana" panose="020B0604030504040204" pitchFamily="34" charset="0"/>
              <a:cs typeface="Verdana" panose="020B0604030504040204" pitchFamily="34" charset="0"/>
            </a:endParaRPr>
          </a:p>
          <a:p>
            <a:pPr marL="685800" indent="-685800" algn="just">
              <a:spcAft>
                <a:spcPts val="1200"/>
              </a:spcAft>
              <a:buFont typeface="Arial" panose="020B0604020202020204" pitchFamily="34" charset="0"/>
              <a:buChar char="•"/>
              <a:defRPr/>
            </a:pPr>
            <a:r>
              <a:rPr lang="en-US" sz="1800" dirty="0">
                <a:latin typeface="Verdana" panose="020B0604030504040204" pitchFamily="34" charset="0"/>
                <a:ea typeface="Verdana" panose="020B0604030504040204" pitchFamily="34" charset="0"/>
                <a:cs typeface="Verdana" panose="020B0604030504040204" pitchFamily="34" charset="0"/>
              </a:rPr>
              <a:t>US maize consumes 37-51% of total annual Nitrogen (N) fertilizer  (Snyder, 2012).</a:t>
            </a:r>
          </a:p>
          <a:p>
            <a:pPr marL="685800" indent="-685800" algn="just">
              <a:spcAft>
                <a:spcPts val="1200"/>
              </a:spcAft>
              <a:buFont typeface="Arial" panose="020B0604020202020204" pitchFamily="34" charset="0"/>
              <a:buChar char="•"/>
              <a:defRPr/>
            </a:pPr>
            <a:r>
              <a:rPr lang="en-US" sz="1800" dirty="0" smtClean="0">
                <a:latin typeface="Verdana" panose="020B0604030504040204" pitchFamily="34" charset="0"/>
                <a:ea typeface="Verdana" panose="020B0604030504040204" pitchFamily="34" charset="0"/>
                <a:cs typeface="Verdana" panose="020B0604030504040204" pitchFamily="34" charset="0"/>
              </a:rPr>
              <a:t>Drainage systems allow </a:t>
            </a:r>
            <a:r>
              <a:rPr lang="en-US" sz="1800" dirty="0">
                <a:latin typeface="Verdana" panose="020B0604030504040204" pitchFamily="34" charset="0"/>
                <a:ea typeface="Verdana" panose="020B0604030504040204" pitchFamily="34" charset="0"/>
                <a:cs typeface="Verdana" panose="020B0604030504040204" pitchFamily="34" charset="0"/>
              </a:rPr>
              <a:t>nitrate deposition to water bodies (Cooper, 1993).</a:t>
            </a:r>
          </a:p>
          <a:p>
            <a:pPr marL="685800" indent="-685800" algn="just">
              <a:spcAft>
                <a:spcPts val="1200"/>
              </a:spcAft>
              <a:buFont typeface="Arial" panose="020B0604020202020204" pitchFamily="34" charset="0"/>
              <a:buChar char="•"/>
              <a:defRPr/>
            </a:pPr>
            <a:r>
              <a:rPr lang="en-US" sz="1800" dirty="0" smtClean="0">
                <a:latin typeface="Verdana" panose="020B0604030504040204" pitchFamily="34" charset="0"/>
                <a:ea typeface="Verdana" panose="020B0604030504040204" pitchFamily="34" charset="0"/>
                <a:cs typeface="Verdana" panose="020B0604030504040204" pitchFamily="34" charset="0"/>
              </a:rPr>
              <a:t>Nutrient runoff from </a:t>
            </a:r>
            <a:r>
              <a:rPr lang="en-US" sz="1800" dirty="0">
                <a:latin typeface="Verdana" panose="020B0604030504040204" pitchFamily="34" charset="0"/>
                <a:ea typeface="Verdana" panose="020B0604030504040204" pitchFamily="34" charset="0"/>
                <a:cs typeface="Verdana" panose="020B0604030504040204" pitchFamily="34" charset="0"/>
              </a:rPr>
              <a:t>agriculture </a:t>
            </a:r>
            <a:r>
              <a:rPr lang="en-US" sz="1800" dirty="0" smtClean="0">
                <a:latin typeface="Verdana" panose="020B0604030504040204" pitchFamily="34" charset="0"/>
                <a:ea typeface="Verdana" panose="020B0604030504040204" pitchFamily="34" charset="0"/>
                <a:cs typeface="Verdana" panose="020B0604030504040204" pitchFamily="34" charset="0"/>
              </a:rPr>
              <a:t>has </a:t>
            </a:r>
            <a:r>
              <a:rPr lang="en-US" sz="1800" dirty="0">
                <a:latin typeface="Verdana" panose="020B0604030504040204" pitchFamily="34" charset="0"/>
                <a:ea typeface="Verdana" panose="020B0604030504040204" pitchFamily="34" charset="0"/>
                <a:cs typeface="Verdana" panose="020B0604030504040204" pitchFamily="34" charset="0"/>
              </a:rPr>
              <a:t>contributed to the hypoxic zone in the Gulf of Mexico. (</a:t>
            </a:r>
            <a:r>
              <a:rPr lang="en-US" sz="1800" dirty="0" err="1">
                <a:latin typeface="Verdana" panose="020B0604030504040204" pitchFamily="34" charset="0"/>
                <a:ea typeface="Verdana" panose="020B0604030504040204" pitchFamily="34" charset="0"/>
                <a:cs typeface="Verdana" panose="020B0604030504040204" pitchFamily="34" charset="0"/>
              </a:rPr>
              <a:t>Rabalais</a:t>
            </a:r>
            <a:r>
              <a:rPr lang="en-US" sz="1800" dirty="0">
                <a:latin typeface="Verdana" panose="020B0604030504040204" pitchFamily="34" charset="0"/>
                <a:ea typeface="Verdana" panose="020B0604030504040204" pitchFamily="34" charset="0"/>
                <a:cs typeface="Verdana" panose="020B0604030504040204" pitchFamily="34" charset="0"/>
              </a:rPr>
              <a:t> et al ., 1999)</a:t>
            </a:r>
          </a:p>
          <a:p>
            <a:pPr marL="685800" indent="-685800" algn="just">
              <a:spcAft>
                <a:spcPts val="1200"/>
              </a:spcAft>
              <a:buFont typeface="Arial" panose="020B0604020202020204" pitchFamily="34" charset="0"/>
              <a:buChar char="•"/>
              <a:defRPr/>
            </a:pPr>
            <a:r>
              <a:rPr lang="en-US" sz="1800" dirty="0">
                <a:latin typeface="Verdana" panose="020B0604030504040204" pitchFamily="34" charset="0"/>
                <a:ea typeface="Verdana" panose="020B0604030504040204" pitchFamily="34" charset="0"/>
                <a:cs typeface="Verdana" panose="020B0604030504040204" pitchFamily="34" charset="0"/>
              </a:rPr>
              <a:t>Illinois, Iowa and Indiana </a:t>
            </a:r>
            <a:r>
              <a:rPr lang="en-US" sz="1800" dirty="0" smtClean="0">
                <a:latin typeface="Verdana" panose="020B0604030504040204" pitchFamily="34" charset="0"/>
                <a:ea typeface="Verdana" panose="020B0604030504040204" pitchFamily="34" charset="0"/>
                <a:cs typeface="Verdana" panose="020B0604030504040204" pitchFamily="34" charset="0"/>
              </a:rPr>
              <a:t>produce 15</a:t>
            </a:r>
            <a:r>
              <a:rPr lang="en-US" sz="1800" dirty="0">
                <a:latin typeface="Verdana" panose="020B0604030504040204" pitchFamily="34" charset="0"/>
                <a:ea typeface="Verdana" panose="020B0604030504040204" pitchFamily="34" charset="0"/>
                <a:cs typeface="Verdana" panose="020B0604030504040204" pitchFamily="34" charset="0"/>
              </a:rPr>
              <a:t>% of the world’s maize and have impacted N and Phosphorus (P) loading in the Gulf of Mexico (Dale et al., 2010). </a:t>
            </a:r>
          </a:p>
          <a:p>
            <a:pPr marL="685800" indent="-685800" algn="just">
              <a:spcAft>
                <a:spcPts val="1200"/>
              </a:spcAft>
              <a:buFont typeface="Arial" panose="020B0604020202020204" pitchFamily="34" charset="0"/>
              <a:buChar char="•"/>
              <a:defRPr/>
            </a:pPr>
            <a:r>
              <a:rPr lang="en-US" sz="1800" dirty="0" smtClean="0">
                <a:latin typeface="Verdana" panose="020B0604030504040204" pitchFamily="34" charset="0"/>
                <a:ea typeface="Verdana" panose="020B0604030504040204" pitchFamily="34" charset="0"/>
                <a:cs typeface="Verdana" panose="020B0604030504040204" pitchFamily="34" charset="0"/>
              </a:rPr>
              <a:t>Inability </a:t>
            </a:r>
            <a:r>
              <a:rPr lang="en-US" sz="1800" dirty="0">
                <a:latin typeface="Verdana" panose="020B0604030504040204" pitchFamily="34" charset="0"/>
                <a:ea typeface="Verdana" panose="020B0604030504040204" pitchFamily="34" charset="0"/>
                <a:cs typeface="Verdana" panose="020B0604030504040204" pitchFamily="34" charset="0"/>
              </a:rPr>
              <a:t>to </a:t>
            </a:r>
            <a:r>
              <a:rPr lang="en-US" sz="1800" dirty="0" smtClean="0">
                <a:latin typeface="Verdana" panose="020B0604030504040204" pitchFamily="34" charset="0"/>
                <a:ea typeface="Verdana" panose="020B0604030504040204" pitchFamily="34" charset="0"/>
                <a:cs typeface="Verdana" panose="020B0604030504040204" pitchFamily="34" charset="0"/>
              </a:rPr>
              <a:t>estimate year to year, field to field </a:t>
            </a:r>
            <a:r>
              <a:rPr lang="en-US" sz="1800" b="1" u="sng" dirty="0" smtClean="0">
                <a:latin typeface="Verdana" panose="020B0604030504040204" pitchFamily="34" charset="0"/>
                <a:ea typeface="Verdana" panose="020B0604030504040204" pitchFamily="34" charset="0"/>
                <a:cs typeface="Verdana" panose="020B0604030504040204" pitchFamily="34" charset="0"/>
              </a:rPr>
              <a:t>optimum</a:t>
            </a:r>
            <a:r>
              <a:rPr lang="en-US" sz="1800" dirty="0" smtClean="0">
                <a:latin typeface="Verdana" panose="020B0604030504040204" pitchFamily="34" charset="0"/>
                <a:ea typeface="Verdana" panose="020B0604030504040204" pitchFamily="34" charset="0"/>
                <a:cs typeface="Verdana" panose="020B0604030504040204" pitchFamily="34" charset="0"/>
              </a:rPr>
              <a:t> </a:t>
            </a:r>
            <a:r>
              <a:rPr lang="en-US" sz="1800" dirty="0">
                <a:latin typeface="Verdana" panose="020B0604030504040204" pitchFamily="34" charset="0"/>
                <a:ea typeface="Verdana" panose="020B0604030504040204" pitchFamily="34" charset="0"/>
                <a:cs typeface="Verdana" panose="020B0604030504040204" pitchFamily="34" charset="0"/>
              </a:rPr>
              <a:t>N rates </a:t>
            </a:r>
            <a:r>
              <a:rPr lang="en-US" sz="1800" dirty="0" smtClean="0">
                <a:latin typeface="Verdana" panose="020B0604030504040204" pitchFamily="34" charset="0"/>
                <a:ea typeface="Verdana" panose="020B0604030504040204" pitchFamily="34" charset="0"/>
                <a:cs typeface="Verdana" panose="020B0604030504040204" pitchFamily="34" charset="0"/>
              </a:rPr>
              <a:t>has </a:t>
            </a:r>
            <a:r>
              <a:rPr lang="en-US" sz="1800" dirty="0">
                <a:latin typeface="Verdana" panose="020B0604030504040204" pitchFamily="34" charset="0"/>
                <a:ea typeface="Verdana" panose="020B0604030504040204" pitchFamily="34" charset="0"/>
                <a:cs typeface="Verdana" panose="020B0604030504040204" pitchFamily="34" charset="0"/>
              </a:rPr>
              <a:t>decreased nitrogen use efficiency (Shanahan, 2011).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781246" y="388257"/>
            <a:ext cx="7918253" cy="923330"/>
          </a:xfrm>
          <a:prstGeom prst="rect">
            <a:avLst/>
          </a:prstGeom>
          <a:noFill/>
        </p:spPr>
        <p:txBody>
          <a:bodyPr wrap="square" rtlCol="0">
            <a:spAutoFit/>
          </a:bodyPr>
          <a:lstStyle/>
          <a:p>
            <a:r>
              <a:rPr lang="en-US" sz="1800" dirty="0" smtClean="0"/>
              <a:t>“</a:t>
            </a:r>
            <a:r>
              <a:rPr lang="en-US" sz="1800" u="sng" dirty="0" smtClean="0"/>
              <a:t>Again</a:t>
            </a:r>
            <a:r>
              <a:rPr lang="en-US" sz="1800" u="sng" dirty="0"/>
              <a:t>, the results provide no clear indication of a change in N rates over </a:t>
            </a:r>
            <a:r>
              <a:rPr lang="en-US" sz="1800" u="sng" dirty="0" smtClean="0"/>
              <a:t>time” </a:t>
            </a:r>
            <a:r>
              <a:rPr lang="en-US" sz="1800" dirty="0" smtClean="0"/>
              <a:t>(Page 11, Concepts and Rationale for Regional Nitrogen Rate Guidelines for Corn, ISU Extension, 2006)</a:t>
            </a:r>
            <a:endParaRPr lang="en-US" sz="1800" dirty="0"/>
          </a:p>
        </p:txBody>
      </p:sp>
      <p:pic>
        <p:nvPicPr>
          <p:cNvPr id="2" name="Picture 1"/>
          <p:cNvPicPr>
            <a:picLocks noChangeAspect="1"/>
          </p:cNvPicPr>
          <p:nvPr/>
        </p:nvPicPr>
        <p:blipFill>
          <a:blip r:embed="rId2"/>
          <a:stretch>
            <a:fillRect/>
          </a:stretch>
        </p:blipFill>
        <p:spPr>
          <a:xfrm>
            <a:off x="1443961" y="2039644"/>
            <a:ext cx="6330836" cy="3526655"/>
          </a:xfrm>
          <a:prstGeom prst="rect">
            <a:avLst/>
          </a:prstGeom>
        </p:spPr>
      </p:pic>
    </p:spTree>
    <p:extLst>
      <p:ext uri="{BB962C8B-B14F-4D97-AF65-F5344CB8AC3E}">
        <p14:creationId xmlns:p14="http://schemas.microsoft.com/office/powerpoint/2010/main" val="34144743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9854" y="936433"/>
            <a:ext cx="6684135" cy="2308324"/>
          </a:xfrm>
          <a:prstGeom prst="rect">
            <a:avLst/>
          </a:prstGeom>
          <a:noFill/>
        </p:spPr>
        <p:txBody>
          <a:bodyPr wrap="square" rtlCol="0">
            <a:spAutoFit/>
          </a:bodyPr>
          <a:lstStyle/>
          <a:p>
            <a:r>
              <a:rPr lang="en-US" sz="2400" dirty="0" smtClean="0">
                <a:latin typeface="+mj-lt"/>
              </a:rPr>
              <a:t>More N removed in IA, IL, IN, NE, MN</a:t>
            </a:r>
            <a:br>
              <a:rPr lang="en-US" sz="2400" dirty="0" smtClean="0">
                <a:latin typeface="+mj-lt"/>
              </a:rPr>
            </a:br>
            <a:r>
              <a:rPr lang="en-US" sz="2400" dirty="0" smtClean="0">
                <a:latin typeface="+mj-lt"/>
              </a:rPr>
              <a:t>More N applied</a:t>
            </a:r>
          </a:p>
          <a:p>
            <a:r>
              <a:rPr lang="en-US" sz="2400" dirty="0" smtClean="0">
                <a:latin typeface="+mj-lt"/>
              </a:rPr>
              <a:t>More N lost</a:t>
            </a:r>
          </a:p>
          <a:p>
            <a:r>
              <a:rPr lang="en-US" sz="2400" dirty="0">
                <a:latin typeface="+mj-lt"/>
              </a:rPr>
              <a:t> </a:t>
            </a:r>
            <a:r>
              <a:rPr lang="en-US" sz="2400" dirty="0" smtClean="0">
                <a:latin typeface="+mj-lt"/>
              </a:rPr>
              <a:t> - pathways change from year to year</a:t>
            </a:r>
          </a:p>
          <a:p>
            <a:endParaRPr lang="en-US" sz="2400" dirty="0" smtClean="0">
              <a:latin typeface="+mj-lt"/>
            </a:endParaRPr>
          </a:p>
          <a:p>
            <a:r>
              <a:rPr lang="en-US" sz="2400" dirty="0" smtClean="0">
                <a:latin typeface="+mj-lt"/>
              </a:rPr>
              <a:t>What are we doing?</a:t>
            </a:r>
            <a:endParaRPr lang="en-US" sz="2400" dirty="0">
              <a:latin typeface="+mj-lt"/>
            </a:endParaRPr>
          </a:p>
        </p:txBody>
      </p:sp>
    </p:spTree>
    <p:extLst>
      <p:ext uri="{BB962C8B-B14F-4D97-AF65-F5344CB8AC3E}">
        <p14:creationId xmlns:p14="http://schemas.microsoft.com/office/powerpoint/2010/main" val="3593136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nue.okstate.edu/Irrigation_FieldTrials/IMG_04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9" y="0"/>
            <a:ext cx="11163300" cy="8372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91200" y="277968"/>
            <a:ext cx="3533104" cy="1477328"/>
          </a:xfrm>
          <a:prstGeom prst="rect">
            <a:avLst/>
          </a:prstGeom>
          <a:noFill/>
        </p:spPr>
        <p:txBody>
          <a:bodyPr wrap="square" rtlCol="0">
            <a:spAutoFit/>
          </a:bodyPr>
          <a:lstStyle/>
          <a:p>
            <a:r>
              <a:rPr lang="en-US" sz="1800" b="1" dirty="0" smtClean="0">
                <a:solidFill>
                  <a:schemeClr val="bg1"/>
                </a:solidFill>
              </a:rPr>
              <a:t>1. Feral hogs</a:t>
            </a:r>
          </a:p>
          <a:p>
            <a:r>
              <a:rPr lang="en-US" sz="1800" b="1" dirty="0" smtClean="0">
                <a:solidFill>
                  <a:schemeClr val="bg1"/>
                </a:solidFill>
              </a:rPr>
              <a:t>2. Deer</a:t>
            </a:r>
          </a:p>
          <a:p>
            <a:r>
              <a:rPr lang="en-US" sz="1800" b="1" dirty="0" smtClean="0">
                <a:solidFill>
                  <a:schemeClr val="bg1"/>
                </a:solidFill>
              </a:rPr>
              <a:t>3. Raccoons</a:t>
            </a:r>
          </a:p>
          <a:p>
            <a:r>
              <a:rPr lang="en-US" sz="1800" b="1" dirty="0" smtClean="0">
                <a:solidFill>
                  <a:schemeClr val="bg1"/>
                </a:solidFill>
              </a:rPr>
              <a:t>4. 100F heat</a:t>
            </a:r>
          </a:p>
          <a:p>
            <a:endParaRPr lang="en-US" sz="1800" b="1" dirty="0">
              <a:solidFill>
                <a:schemeClr val="bg1"/>
              </a:solidFill>
            </a:endParaRPr>
          </a:p>
        </p:txBody>
      </p:sp>
      <p:sp>
        <p:nvSpPr>
          <p:cNvPr id="5" name="TextBox 4"/>
          <p:cNvSpPr txBox="1"/>
          <p:nvPr/>
        </p:nvSpPr>
        <p:spPr>
          <a:xfrm>
            <a:off x="484711" y="6284122"/>
            <a:ext cx="8401838" cy="830997"/>
          </a:xfrm>
          <a:prstGeom prst="rect">
            <a:avLst/>
          </a:prstGeom>
          <a:noFill/>
        </p:spPr>
        <p:txBody>
          <a:bodyPr wrap="square" rtlCol="0">
            <a:spAutoFit/>
          </a:bodyPr>
          <a:lstStyle/>
          <a:p>
            <a:r>
              <a:rPr lang="en-US" sz="2400" dirty="0" smtClean="0"/>
              <a:t>Corn Research at Oklahoma State University is difficult, </a:t>
            </a:r>
          </a:p>
          <a:p>
            <a:r>
              <a:rPr lang="en-US" sz="2400" dirty="0" smtClean="0"/>
              <a:t>nonetheless we believe it is the right thing to do</a:t>
            </a:r>
            <a:endParaRPr lang="en-US" sz="2400" dirty="0"/>
          </a:p>
        </p:txBody>
      </p:sp>
    </p:spTree>
    <p:extLst>
      <p:ext uri="{BB962C8B-B14F-4D97-AF65-F5344CB8AC3E}">
        <p14:creationId xmlns:p14="http://schemas.microsoft.com/office/powerpoint/2010/main" val="35775940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8226" y="566096"/>
            <a:ext cx="7743872" cy="5128460"/>
          </a:xfrm>
        </p:spPr>
        <p:txBody>
          <a:bodyPr>
            <a:normAutofit/>
          </a:bodyPr>
          <a:lstStyle/>
          <a:p>
            <a:r>
              <a:rPr lang="en-US" dirty="0" smtClean="0"/>
              <a:t>Today’s </a:t>
            </a:r>
            <a:r>
              <a:rPr lang="en-US" dirty="0"/>
              <a:t>corn crop is mainly used for biofuels (</a:t>
            </a:r>
            <a:r>
              <a:rPr lang="en-US" dirty="0">
                <a:solidFill>
                  <a:srgbClr val="FFFF00"/>
                </a:solidFill>
              </a:rPr>
              <a:t>roughly 40 percent of U.S. corn is used for ethanol</a:t>
            </a:r>
            <a:r>
              <a:rPr lang="en-US" dirty="0"/>
              <a:t>) and as animal feed (roughly </a:t>
            </a:r>
            <a:r>
              <a:rPr lang="en-US" dirty="0">
                <a:solidFill>
                  <a:srgbClr val="FFFF00"/>
                </a:solidFill>
              </a:rPr>
              <a:t>36 percent of U.S. corn, plus distillers grains left over from ethanol production, is fed to cattle, pigs and chickens</a:t>
            </a:r>
            <a:r>
              <a:rPr lang="en-US" dirty="0"/>
              <a:t>). Much of the rest is exported.  </a:t>
            </a:r>
            <a:r>
              <a:rPr lang="en-US" dirty="0" smtClean="0"/>
              <a:t>Small </a:t>
            </a:r>
            <a:r>
              <a:rPr lang="en-US" dirty="0"/>
              <a:t>fraction of the national corn crop is directly used for food for Americans, much of that for high-fructose corn syrup</a:t>
            </a:r>
            <a:r>
              <a:rPr lang="en-US" dirty="0" smtClean="0"/>
              <a:t>. </a:t>
            </a:r>
            <a:endParaRPr lang="en-US" i="1" dirty="0" smtClean="0"/>
          </a:p>
          <a:p>
            <a:endParaRPr lang="en-US" i="1" dirty="0"/>
          </a:p>
          <a:p>
            <a:r>
              <a:rPr lang="en-US" b="1" dirty="0"/>
              <a:t>It’s Time to Rethink America’s Corn System</a:t>
            </a:r>
          </a:p>
          <a:p>
            <a:r>
              <a:rPr lang="en-US" dirty="0" smtClean="0"/>
              <a:t>March </a:t>
            </a:r>
            <a:r>
              <a:rPr lang="en-US" dirty="0"/>
              <a:t>5, 2013 |By </a:t>
            </a:r>
            <a:r>
              <a:rPr lang="en-US" dirty="0">
                <a:hlinkClick r:id="rId2"/>
              </a:rPr>
              <a:t>Jonathan </a:t>
            </a:r>
            <a:r>
              <a:rPr lang="en-US" dirty="0" smtClean="0">
                <a:hlinkClick r:id="rId2"/>
              </a:rPr>
              <a:t>Foley</a:t>
            </a:r>
            <a:r>
              <a:rPr lang="en-US" dirty="0" smtClean="0"/>
              <a:t> (Director, Inst. </a:t>
            </a:r>
            <a:r>
              <a:rPr lang="en-US" dirty="0" err="1" smtClean="0"/>
              <a:t>Env</a:t>
            </a:r>
            <a:r>
              <a:rPr lang="en-US" dirty="0" smtClean="0"/>
              <a:t>. Univ. Minnesota)</a:t>
            </a:r>
            <a:br>
              <a:rPr lang="en-US" dirty="0" smtClean="0"/>
            </a:br>
            <a:r>
              <a:rPr lang="en-US" dirty="0" smtClean="0"/>
              <a:t>Scientific American</a:t>
            </a:r>
            <a:endParaRPr lang="en-US" dirty="0"/>
          </a:p>
          <a:p>
            <a:endParaRPr lang="en-US" dirty="0"/>
          </a:p>
        </p:txBody>
      </p:sp>
    </p:spTree>
    <p:extLst>
      <p:ext uri="{BB962C8B-B14F-4D97-AF65-F5344CB8AC3E}">
        <p14:creationId xmlns:p14="http://schemas.microsoft.com/office/powerpoint/2010/main" val="994799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408877" y="631236"/>
            <a:ext cx="8314473" cy="447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1100" b="0" i="0" u="none" strike="noStrike" cap="none" normalizeH="0" baseline="0" dirty="0" smtClean="0">
              <a:ln>
                <a:noFill/>
              </a:ln>
              <a:effectLst/>
              <a:latin typeface="Arial" panose="020B0604020202020204" pitchFamily="34" charset="0"/>
              <a:cs typeface="Arial" panose="020B0604020202020204" pitchFamily="34" charset="0"/>
            </a:endParaRPr>
          </a:p>
          <a:p>
            <a:pPr marL="0" lvl="0" indent="0" defTabSz="914400" eaLnBrk="0" fontAlgn="base" hangingPunct="0">
              <a:spcBef>
                <a:spcPct val="0"/>
              </a:spcBef>
              <a:spcAft>
                <a:spcPct val="0"/>
              </a:spcAft>
              <a:buClrTx/>
              <a:buSzTx/>
              <a:buNone/>
            </a:pPr>
            <a:r>
              <a:rPr lang="en-US" altLang="en-US" b="1" dirty="0">
                <a:latin typeface="Arial" panose="020B0604020202020204" pitchFamily="34" charset="0"/>
                <a:ea typeface="Times New Roman" panose="02020603050405020304" pitchFamily="18" charset="0"/>
                <a:cs typeface="Arial" panose="020B0604020202020204" pitchFamily="34" charset="0"/>
              </a:rPr>
              <a:t>How Meat Contributes to Global Warming</a:t>
            </a:r>
            <a:endParaRPr lang="en-US" altLang="en-US" sz="1000" dirty="0">
              <a:latin typeface="Arial" panose="020B0604020202020204" pitchFamily="34" charset="0"/>
              <a:cs typeface="Arial" panose="020B0604020202020204" pitchFamily="34" charset="0"/>
            </a:endParaRPr>
          </a:p>
          <a:p>
            <a:pPr marL="0" lvl="0" indent="0" defTabSz="914400" eaLnBrk="0" fontAlgn="base" hangingPunct="0">
              <a:spcBef>
                <a:spcPct val="0"/>
              </a:spcBef>
              <a:spcAft>
                <a:spcPct val="0"/>
              </a:spcAft>
              <a:buClrTx/>
              <a:buSzTx/>
              <a:buNone/>
            </a:pPr>
            <a:r>
              <a:rPr lang="en-US" altLang="en-US" sz="2400" dirty="0"/>
              <a:t>February 2009 </a:t>
            </a:r>
            <a:r>
              <a:rPr lang="en-US" sz="2400" dirty="0"/>
              <a:t>|</a:t>
            </a:r>
            <a:r>
              <a:rPr lang="en-US" altLang="en-US" sz="2400" dirty="0"/>
              <a:t> By Nathan </a:t>
            </a:r>
            <a:r>
              <a:rPr lang="en-US" altLang="en-US" sz="2400" dirty="0" err="1"/>
              <a:t>Fiala</a:t>
            </a:r>
            <a:r>
              <a:rPr lang="en-US" altLang="en-US" sz="2400" dirty="0"/>
              <a:t/>
            </a:r>
            <a:br>
              <a:rPr lang="en-US" altLang="en-US" sz="2400" dirty="0"/>
            </a:br>
            <a:r>
              <a:rPr lang="en-US" altLang="en-US" sz="2400" dirty="0"/>
              <a:t>Scientific American, February </a:t>
            </a:r>
            <a:r>
              <a:rPr lang="en-US" altLang="en-US" sz="2400" dirty="0" smtClean="0"/>
              <a:t>2009</a:t>
            </a:r>
          </a:p>
          <a:p>
            <a:pPr marL="0" lvl="0" indent="0" defTabSz="914400" eaLnBrk="0" fontAlgn="base" hangingPunct="0">
              <a:spcBef>
                <a:spcPct val="0"/>
              </a:spcBef>
              <a:spcAft>
                <a:spcPct val="0"/>
              </a:spcAft>
              <a:buClrTx/>
              <a:buSzTx/>
              <a:buNone/>
            </a:pPr>
            <a:endParaRPr lang="en-US" altLang="en-US" sz="18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FAO (2006) report found that current production levels of meat contribute between </a:t>
            </a:r>
            <a:r>
              <a:rPr kumimoji="0" lang="en-US" altLang="en-US" sz="1800" b="0" i="0" u="none" strike="noStrike" cap="none" normalizeH="0" baseline="0" dirty="0" smtClean="0">
                <a:ln>
                  <a:noFill/>
                </a:ln>
                <a:solidFill>
                  <a:srgbClr val="FFFF00"/>
                </a:solidFill>
                <a:effectLst/>
                <a:latin typeface="Arial" panose="020B0604020202020204" pitchFamily="34" charset="0"/>
                <a:ea typeface="Times New Roman" panose="02020603050405020304" pitchFamily="18" charset="0"/>
                <a:cs typeface="Arial" panose="020B0604020202020204" pitchFamily="34" charset="0"/>
              </a:rPr>
              <a:t>14 and 22 percent of the 36 billion tons of "CO2-equivalent" greenhouse gases the world produces every year</a:t>
            </a:r>
            <a:r>
              <a:rPr kumimoji="0" lang="en-US" altLang="en-US" sz="18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 Half a pound of hamburger for someone's lunch, a patty of meat the size of two decks of cards releases as much greenhouse gas into the atmosphere as driving a 3,000-pound car nearly 10 miles.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dirty="0">
              <a:latin typeface="Arial" panose="020B0604020202020204" pitchFamily="34" charset="0"/>
              <a:ea typeface="Times New Roman" panose="02020603050405020304" pitchFamily="18" charset="0"/>
              <a:cs typeface="Arial" panose="020B0604020202020204" pitchFamily="34" charset="0"/>
            </a:endParaRPr>
          </a:p>
          <a:p>
            <a:pPr marL="0" lvl="0" indent="0" defTabSz="914400" eaLnBrk="0" fontAlgn="base" hangingPunct="0">
              <a:spcBef>
                <a:spcPct val="0"/>
              </a:spcBef>
              <a:spcAft>
                <a:spcPct val="0"/>
              </a:spcAft>
              <a:buClrTx/>
              <a:buSzTx/>
              <a:buNone/>
            </a:pPr>
            <a:endParaRPr lang="en-US" altLang="en-US" sz="2800" b="1"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9574436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7213" y="396875"/>
            <a:ext cx="8258175"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02888" y="892099"/>
            <a:ext cx="5330283" cy="707886"/>
          </a:xfrm>
          <a:prstGeom prst="rect">
            <a:avLst/>
          </a:prstGeom>
          <a:noFill/>
        </p:spPr>
        <p:txBody>
          <a:bodyPr wrap="square" rtlCol="0">
            <a:spAutoFit/>
          </a:bodyPr>
          <a:lstStyle/>
          <a:p>
            <a:r>
              <a:rPr lang="en-US" sz="2000" dirty="0" smtClean="0">
                <a:solidFill>
                  <a:schemeClr val="bg2"/>
                </a:solidFill>
                <a:latin typeface="+mj-lt"/>
              </a:rPr>
              <a:t>Long-Term Experiments</a:t>
            </a:r>
            <a:br>
              <a:rPr lang="en-US" sz="2000" dirty="0" smtClean="0">
                <a:solidFill>
                  <a:schemeClr val="bg2"/>
                </a:solidFill>
                <a:latin typeface="+mj-lt"/>
              </a:rPr>
            </a:br>
            <a:r>
              <a:rPr lang="en-US" sz="2000" dirty="0" smtClean="0">
                <a:solidFill>
                  <a:schemeClr val="bg2"/>
                </a:solidFill>
                <a:latin typeface="+mj-lt"/>
              </a:rPr>
              <a:t>Class Projects</a:t>
            </a:r>
            <a:endParaRPr lang="en-US" sz="2000" dirty="0">
              <a:solidFill>
                <a:schemeClr val="bg2"/>
              </a:solidFill>
              <a:latin typeface="+mj-l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86228" y="384629"/>
            <a:ext cx="7870372" cy="1323439"/>
          </a:xfrm>
          <a:prstGeom prst="rect">
            <a:avLst/>
          </a:prstGeom>
          <a:noFill/>
        </p:spPr>
        <p:txBody>
          <a:bodyPr wrap="square" rtlCol="0">
            <a:spAutoFit/>
          </a:bodyPr>
          <a:lstStyle/>
          <a:p>
            <a:r>
              <a:rPr lang="en-US" sz="2000" dirty="0"/>
              <a:t>The percent increase in atmospheric </a:t>
            </a:r>
            <a:r>
              <a:rPr lang="en-US" sz="2000" dirty="0" smtClean="0"/>
              <a:t>CO</a:t>
            </a:r>
            <a:r>
              <a:rPr lang="en-US" sz="2000" baseline="-25000" dirty="0" smtClean="0"/>
              <a:t>2</a:t>
            </a:r>
            <a:r>
              <a:rPr lang="en-US" sz="2000" dirty="0" smtClean="0"/>
              <a:t> due </a:t>
            </a:r>
            <a:r>
              <a:rPr lang="en-US" sz="2000" dirty="0"/>
              <a:t>to a worldwide decrease </a:t>
            </a:r>
            <a:r>
              <a:rPr lang="en-US" sz="2000" dirty="0" smtClean="0"/>
              <a:t>in soil </a:t>
            </a:r>
            <a:r>
              <a:rPr lang="en-US" sz="2000" dirty="0"/>
              <a:t>organic matter of </a:t>
            </a:r>
            <a:r>
              <a:rPr lang="en-US" sz="2000" dirty="0" smtClean="0"/>
              <a:t>arable land </a:t>
            </a:r>
            <a:r>
              <a:rPr lang="en-US" sz="2000" dirty="0"/>
              <a:t>was estimated </a:t>
            </a:r>
            <a:r>
              <a:rPr lang="en-US" sz="2000" dirty="0" smtClean="0"/>
              <a:t>to account </a:t>
            </a:r>
            <a:r>
              <a:rPr lang="en-US" sz="2000" dirty="0"/>
              <a:t>for </a:t>
            </a:r>
            <a:r>
              <a:rPr lang="en-US" sz="2000" dirty="0">
                <a:solidFill>
                  <a:srgbClr val="FFFF00"/>
                </a:solidFill>
              </a:rPr>
              <a:t>6 to 25% </a:t>
            </a:r>
            <a:r>
              <a:rPr lang="en-US" sz="2000" dirty="0" smtClean="0"/>
              <a:t>of the </a:t>
            </a:r>
            <a:r>
              <a:rPr lang="en-US" sz="2000" dirty="0"/>
              <a:t>80 mg kg</a:t>
            </a:r>
            <a:r>
              <a:rPr lang="en-US" sz="2000" baseline="30000" dirty="0"/>
              <a:t>-1</a:t>
            </a:r>
            <a:r>
              <a:rPr lang="en-US" sz="2000" dirty="0"/>
              <a:t> (340-260) increase in atmospheric CO</a:t>
            </a:r>
            <a:r>
              <a:rPr lang="en-US" sz="2000" baseline="-25000" dirty="0"/>
              <a:t>2 </a:t>
            </a:r>
            <a:r>
              <a:rPr lang="en-US" sz="2000" dirty="0"/>
              <a:t>over the last 150 years.</a:t>
            </a:r>
          </a:p>
        </p:txBody>
      </p:sp>
      <p:sp>
        <p:nvSpPr>
          <p:cNvPr id="3" name="TextBox 2"/>
          <p:cNvSpPr txBox="1"/>
          <p:nvPr/>
        </p:nvSpPr>
        <p:spPr>
          <a:xfrm>
            <a:off x="2075542" y="1771029"/>
            <a:ext cx="5709558" cy="1323439"/>
          </a:xfrm>
          <a:prstGeom prst="rect">
            <a:avLst/>
          </a:prstGeom>
          <a:noFill/>
        </p:spPr>
        <p:txBody>
          <a:bodyPr wrap="square" rtlCol="0">
            <a:spAutoFit/>
          </a:bodyPr>
          <a:lstStyle/>
          <a:p>
            <a:r>
              <a:rPr lang="en-US" sz="2000" i="1" dirty="0" err="1" smtClean="0"/>
              <a:t>Commun</a:t>
            </a:r>
            <a:r>
              <a:rPr lang="en-US" sz="2000" i="1" dirty="0" smtClean="0"/>
              <a:t>. Soil Sci. Plant Anal</a:t>
            </a:r>
            <a:r>
              <a:rPr lang="en-US" sz="2000" dirty="0" smtClean="0"/>
              <a:t>., 30, </a:t>
            </a:r>
            <a:r>
              <a:rPr lang="en-US" sz="2000" dirty="0"/>
              <a:t>1713-1719 (1999</a:t>
            </a:r>
            <a:r>
              <a:rPr lang="en-US" sz="2000" dirty="0" smtClean="0"/>
              <a:t>),  Estimated </a:t>
            </a:r>
            <a:r>
              <a:rPr lang="en-US" sz="2000" dirty="0"/>
              <a:t>Increase in Atmospheric </a:t>
            </a:r>
            <a:r>
              <a:rPr lang="en-US" sz="2000" dirty="0" smtClean="0"/>
              <a:t>Carbon Dioxide </a:t>
            </a:r>
            <a:r>
              <a:rPr lang="en-US" sz="2000" dirty="0"/>
              <a:t>Due to Worldwide Decrease in </a:t>
            </a:r>
            <a:r>
              <a:rPr lang="en-US" sz="2000" dirty="0" smtClean="0"/>
              <a:t>Soil Organic Matter, Mullen et al. 1999</a:t>
            </a:r>
            <a:endParaRPr lang="en-US" sz="2000" dirty="0"/>
          </a:p>
        </p:txBody>
      </p:sp>
      <p:sp>
        <p:nvSpPr>
          <p:cNvPr id="4" name="TextBox 3"/>
          <p:cNvSpPr txBox="1"/>
          <p:nvPr/>
        </p:nvSpPr>
        <p:spPr>
          <a:xfrm>
            <a:off x="507998" y="3280138"/>
            <a:ext cx="7937501" cy="1015663"/>
          </a:xfrm>
          <a:prstGeom prst="rect">
            <a:avLst/>
          </a:prstGeom>
          <a:noFill/>
        </p:spPr>
        <p:txBody>
          <a:bodyPr wrap="square" rtlCol="0">
            <a:spAutoFit/>
          </a:bodyPr>
          <a:lstStyle/>
          <a:p>
            <a:r>
              <a:rPr lang="en-US" sz="2000" dirty="0"/>
              <a:t>For </a:t>
            </a:r>
            <a:r>
              <a:rPr lang="en-US" sz="2000" dirty="0" smtClean="0"/>
              <a:t>Sub Saharan Africa, </a:t>
            </a:r>
            <a:r>
              <a:rPr lang="en-US" sz="2000" dirty="0"/>
              <a:t>NUE’s </a:t>
            </a:r>
            <a:r>
              <a:rPr lang="en-US" sz="2000" dirty="0" smtClean="0"/>
              <a:t>for cereal production </a:t>
            </a:r>
            <a:r>
              <a:rPr lang="en-US" sz="2000" dirty="0" smtClean="0">
                <a:solidFill>
                  <a:srgbClr val="FFFF00"/>
                </a:solidFill>
              </a:rPr>
              <a:t>exceed </a:t>
            </a:r>
            <a:r>
              <a:rPr lang="en-US" sz="2000" dirty="0">
                <a:solidFill>
                  <a:srgbClr val="FFFF00"/>
                </a:solidFill>
              </a:rPr>
              <a:t>100%. </a:t>
            </a:r>
            <a:r>
              <a:rPr lang="en-US" sz="2000" dirty="0" smtClean="0"/>
              <a:t>High </a:t>
            </a:r>
            <a:r>
              <a:rPr lang="en-US" sz="2000" dirty="0"/>
              <a:t>NUE’s for SSA are a direct result of applying so little fertilizer N, at </a:t>
            </a:r>
            <a:r>
              <a:rPr lang="en-US" sz="2000" dirty="0" smtClean="0"/>
              <a:t>the ultimate </a:t>
            </a:r>
            <a:r>
              <a:rPr lang="en-US" sz="2000" dirty="0"/>
              <a:t>expense of mining an already depleted soil resource.</a:t>
            </a:r>
          </a:p>
        </p:txBody>
      </p:sp>
      <p:sp>
        <p:nvSpPr>
          <p:cNvPr id="5" name="TextBox 4"/>
          <p:cNvSpPr txBox="1"/>
          <p:nvPr/>
        </p:nvSpPr>
        <p:spPr>
          <a:xfrm>
            <a:off x="2075542" y="4602752"/>
            <a:ext cx="6281058" cy="1015663"/>
          </a:xfrm>
          <a:prstGeom prst="rect">
            <a:avLst/>
          </a:prstGeom>
          <a:noFill/>
        </p:spPr>
        <p:txBody>
          <a:bodyPr wrap="square" rtlCol="0">
            <a:spAutoFit/>
          </a:bodyPr>
          <a:lstStyle/>
          <a:p>
            <a:r>
              <a:rPr lang="en-US" sz="2000" i="1" dirty="0"/>
              <a:t>Journal of Plant Nutrition</a:t>
            </a:r>
            <a:r>
              <a:rPr lang="en-US" sz="2000" dirty="0"/>
              <a:t>, 32: </a:t>
            </a:r>
            <a:r>
              <a:rPr lang="en-US" sz="2000" dirty="0" smtClean="0"/>
              <a:t>2107–2122 (2009)</a:t>
            </a:r>
            <a:endParaRPr lang="en-US" sz="2000" dirty="0"/>
          </a:p>
          <a:p>
            <a:r>
              <a:rPr lang="en-US" sz="2000" dirty="0"/>
              <a:t>Cereal Nitrogen Use Efficiency in Sub</a:t>
            </a:r>
          </a:p>
          <a:p>
            <a:r>
              <a:rPr lang="en-US" sz="2000" dirty="0"/>
              <a:t>Saharan </a:t>
            </a:r>
            <a:r>
              <a:rPr lang="en-US" sz="2000" dirty="0" smtClean="0"/>
              <a:t>Africa, Edmonds et al. (2009)</a:t>
            </a:r>
            <a:endParaRPr lang="en-US" sz="2000" dirty="0"/>
          </a:p>
        </p:txBody>
      </p:sp>
    </p:spTree>
    <p:extLst>
      <p:ext uri="{BB962C8B-B14F-4D97-AF65-F5344CB8AC3E}">
        <p14:creationId xmlns:p14="http://schemas.microsoft.com/office/powerpoint/2010/main" val="15323624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5914" y="0"/>
            <a:ext cx="4078086" cy="305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06161" y="266772"/>
            <a:ext cx="5078408" cy="2755631"/>
          </a:xfrm>
          <a:prstGeom prst="rect">
            <a:avLst/>
          </a:prstGeom>
        </p:spPr>
      </p:pic>
      <p:pic>
        <p:nvPicPr>
          <p:cNvPr id="4" name="Picture 3"/>
          <p:cNvPicPr>
            <a:picLocks noChangeAspect="1"/>
          </p:cNvPicPr>
          <p:nvPr/>
        </p:nvPicPr>
        <p:blipFill>
          <a:blip r:embed="rId3"/>
          <a:stretch>
            <a:fillRect/>
          </a:stretch>
        </p:blipFill>
        <p:spPr>
          <a:xfrm>
            <a:off x="164302" y="3302936"/>
            <a:ext cx="4554107" cy="2755631"/>
          </a:xfrm>
          <a:prstGeom prst="rect">
            <a:avLst/>
          </a:prstGeom>
        </p:spPr>
      </p:pic>
      <p:pic>
        <p:nvPicPr>
          <p:cNvPr id="7" name="Picture 6"/>
          <p:cNvPicPr>
            <a:picLocks noChangeAspect="1"/>
          </p:cNvPicPr>
          <p:nvPr/>
        </p:nvPicPr>
        <p:blipFill>
          <a:blip r:embed="rId4"/>
          <a:stretch>
            <a:fillRect/>
          </a:stretch>
        </p:blipFill>
        <p:spPr>
          <a:xfrm>
            <a:off x="4461097" y="3302935"/>
            <a:ext cx="4554107" cy="2755631"/>
          </a:xfrm>
          <a:prstGeom prst="rect">
            <a:avLst/>
          </a:prstGeom>
        </p:spPr>
      </p:pic>
      <p:sp>
        <p:nvSpPr>
          <p:cNvPr id="8" name="TextBox 7"/>
          <p:cNvSpPr txBox="1"/>
          <p:nvPr/>
        </p:nvSpPr>
        <p:spPr>
          <a:xfrm>
            <a:off x="381740" y="577049"/>
            <a:ext cx="1287262" cy="461665"/>
          </a:xfrm>
          <a:prstGeom prst="rect">
            <a:avLst/>
          </a:prstGeom>
          <a:noFill/>
        </p:spPr>
        <p:txBody>
          <a:bodyPr wrap="square" rtlCol="0">
            <a:spAutoFit/>
          </a:bodyPr>
          <a:lstStyle/>
          <a:p>
            <a:r>
              <a:rPr lang="en-US" sz="1200" b="1" dirty="0" smtClean="0"/>
              <a:t>SOIL 5112</a:t>
            </a:r>
            <a:br>
              <a:rPr lang="en-US" sz="1200" b="1" dirty="0" smtClean="0"/>
            </a:br>
            <a:r>
              <a:rPr lang="en-US" sz="1200" b="1" dirty="0" smtClean="0"/>
              <a:t>spring 2015</a:t>
            </a:r>
            <a:endParaRPr lang="en-US" sz="1200" b="1" dirty="0"/>
          </a:p>
        </p:txBody>
      </p:sp>
    </p:spTree>
    <p:extLst>
      <p:ext uri="{BB962C8B-B14F-4D97-AF65-F5344CB8AC3E}">
        <p14:creationId xmlns:p14="http://schemas.microsoft.com/office/powerpoint/2010/main" val="3242808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995082"/>
          </a:xfrm>
        </p:spPr>
        <p:txBody>
          <a:bodyPr/>
          <a:lstStyle/>
          <a:p>
            <a:r>
              <a:rPr lang="en-US" dirty="0" smtClean="0"/>
              <a:t>plan</a:t>
            </a:r>
            <a:endParaRPr lang="en-US" dirty="0"/>
          </a:p>
        </p:txBody>
      </p:sp>
      <p:sp>
        <p:nvSpPr>
          <p:cNvPr id="3" name="Content Placeholder 2"/>
          <p:cNvSpPr>
            <a:spLocks noGrp="1"/>
          </p:cNvSpPr>
          <p:nvPr>
            <p:ph idx="1"/>
          </p:nvPr>
        </p:nvSpPr>
        <p:spPr/>
        <p:txBody>
          <a:bodyPr>
            <a:normAutofit/>
          </a:bodyPr>
          <a:lstStyle/>
          <a:p>
            <a:r>
              <a:rPr lang="en-US" dirty="0" smtClean="0"/>
              <a:t>10-15 </a:t>
            </a:r>
            <a:r>
              <a:rPr lang="en-US" dirty="0" smtClean="0"/>
              <a:t>minutes/day</a:t>
            </a:r>
          </a:p>
          <a:p>
            <a:r>
              <a:rPr lang="en-US" dirty="0" smtClean="0"/>
              <a:t>ask good questions</a:t>
            </a:r>
            <a:endParaRPr lang="en-US" dirty="0" smtClean="0"/>
          </a:p>
        </p:txBody>
      </p:sp>
    </p:spTree>
    <p:extLst>
      <p:ext uri="{BB962C8B-B14F-4D97-AF65-F5344CB8AC3E}">
        <p14:creationId xmlns:p14="http://schemas.microsoft.com/office/powerpoint/2010/main" val="10686101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07476527"/>
              </p:ext>
            </p:extLst>
          </p:nvPr>
        </p:nvGraphicFramePr>
        <p:xfrm>
          <a:off x="428625" y="476250"/>
          <a:ext cx="8343900" cy="6268859"/>
        </p:xfrm>
        <a:graphic>
          <a:graphicData uri="http://schemas.openxmlformats.org/drawingml/2006/table">
            <a:tbl>
              <a:tblPr/>
              <a:tblGrid>
                <a:gridCol w="2161776"/>
                <a:gridCol w="696966"/>
                <a:gridCol w="488270"/>
                <a:gridCol w="803283"/>
                <a:gridCol w="1417558"/>
                <a:gridCol w="1417558"/>
                <a:gridCol w="413453"/>
                <a:gridCol w="460705"/>
                <a:gridCol w="484331"/>
              </a:tblGrid>
              <a:tr h="342402">
                <a:tc>
                  <a:txBody>
                    <a:bodyPr/>
                    <a:lstStyle/>
                    <a:p>
                      <a:pPr algn="l" fontAlgn="b"/>
                      <a:r>
                        <a:rPr lang="en-US" sz="1200" b="1" i="0" u="sng" strike="noStrike" dirty="0">
                          <a:solidFill>
                            <a:schemeClr val="bg1"/>
                          </a:solidFill>
                          <a:effectLst/>
                          <a:latin typeface="Calibri"/>
                        </a:rPr>
                        <a:t>Source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200" b="1" i="0" u="sng" strike="noStrike" dirty="0">
                          <a:solidFill>
                            <a:schemeClr val="bg1"/>
                          </a:solidFill>
                          <a:effectLst/>
                          <a:latin typeface="Calibri"/>
                        </a:rPr>
                        <a:t>Location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200" b="1" i="0" u="sng" strike="noStrike" dirty="0">
                          <a:solidFill>
                            <a:schemeClr val="bg1"/>
                          </a:solidFill>
                          <a:effectLst/>
                          <a:latin typeface="Calibri"/>
                        </a:rPr>
                        <a:t>Years</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200" b="1" i="0" u="sng" strike="noStrike" dirty="0">
                          <a:solidFill>
                            <a:schemeClr val="bg1"/>
                          </a:solidFill>
                          <a:effectLst/>
                          <a:latin typeface="Calibri"/>
                        </a:rPr>
                        <a:t>Years</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200" b="1" i="0" u="sng" strike="noStrike" dirty="0">
                          <a:solidFill>
                            <a:schemeClr val="bg1"/>
                          </a:solidFill>
                          <a:effectLst/>
                          <a:latin typeface="Calibri"/>
                        </a:rPr>
                        <a:t>High N Yield Range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200" b="1" i="0" u="sng" strike="noStrike">
                          <a:solidFill>
                            <a:schemeClr val="bg1"/>
                          </a:solidFill>
                          <a:effectLst/>
                          <a:latin typeface="Calibri"/>
                        </a:rPr>
                        <a:t> Check plot Yield Range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gridSpan="3">
                  <a:txBody>
                    <a:bodyPr/>
                    <a:lstStyle/>
                    <a:p>
                      <a:pPr algn="ctr" fontAlgn="b"/>
                      <a:r>
                        <a:rPr lang="en-US" sz="1200" b="1" i="0" u="sng" strike="noStrike" dirty="0">
                          <a:solidFill>
                            <a:schemeClr val="bg1"/>
                          </a:solidFill>
                          <a:effectLst/>
                          <a:latin typeface="Calibri"/>
                        </a:rPr>
                        <a:t>Optimum N rate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hMerge="1">
                  <a:txBody>
                    <a:bodyPr/>
                    <a:lstStyle/>
                    <a:p>
                      <a:endParaRPr lang="en-US"/>
                    </a:p>
                  </a:txBody>
                  <a:tcPr/>
                </a:tc>
                <a:tc hMerge="1">
                  <a:txBody>
                    <a:bodyPr/>
                    <a:lstStyle/>
                    <a:p>
                      <a:endParaRPr lang="en-US"/>
                    </a:p>
                  </a:txBody>
                  <a:tcPr/>
                </a:tc>
              </a:tr>
              <a:tr h="208190">
                <a:tc>
                  <a:txBody>
                    <a:bodyPr/>
                    <a:lstStyle/>
                    <a:p>
                      <a:pPr algn="l" fontAlgn="b"/>
                      <a:r>
                        <a:rPr lang="en-US" sz="1100" b="0" i="0" u="sng" strike="noStrike" dirty="0">
                          <a:solidFill>
                            <a:schemeClr val="tx1"/>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sng" strike="noStrike" dirty="0">
                          <a:solidFill>
                            <a:schemeClr val="tx1"/>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sng" strike="noStrike" dirty="0">
                          <a:solidFill>
                            <a:schemeClr val="tx1"/>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sng" strike="noStrike" dirty="0">
                          <a:solidFill>
                            <a:schemeClr val="tx1"/>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sng" strike="noStrike" dirty="0">
                          <a:solidFill>
                            <a:schemeClr val="tx1"/>
                          </a:solidFill>
                          <a:effectLst/>
                          <a:latin typeface="Calibri"/>
                        </a:rPr>
                        <a:t>Mg ha</a:t>
                      </a:r>
                      <a:r>
                        <a:rPr lang="en-US" sz="1100" b="0" i="0" u="sng" strike="noStrike" baseline="30000" dirty="0">
                          <a:solidFill>
                            <a:schemeClr val="tx1"/>
                          </a:solidFill>
                          <a:effectLst/>
                          <a:latin typeface="Calibri"/>
                        </a:rPr>
                        <a:t>-1</a:t>
                      </a:r>
                      <a:endParaRPr lang="en-US" sz="1100" b="0" i="0" u="sng"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sng" strike="noStrike" dirty="0">
                          <a:solidFill>
                            <a:schemeClr val="tx1"/>
                          </a:solidFill>
                          <a:effectLst/>
                          <a:latin typeface="Calibri"/>
                        </a:rPr>
                        <a:t>Mg ha</a:t>
                      </a:r>
                      <a:r>
                        <a:rPr lang="en-US" sz="1100" b="0" i="0" u="sng" strike="noStrike" baseline="30000" dirty="0">
                          <a:solidFill>
                            <a:schemeClr val="tx1"/>
                          </a:solidFill>
                          <a:effectLst/>
                          <a:latin typeface="Calibri"/>
                        </a:rPr>
                        <a:t>-1</a:t>
                      </a:r>
                      <a:endParaRPr lang="en-US" sz="1100" b="0" i="0" u="sng"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sng" strike="noStrike" dirty="0">
                          <a:solidFill>
                            <a:schemeClr val="tx1"/>
                          </a:solidFill>
                          <a:effectLst/>
                          <a:latin typeface="Calibri"/>
                        </a:rPr>
                        <a:t>Min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sng" strike="noStrike" dirty="0">
                          <a:solidFill>
                            <a:schemeClr val="tx1"/>
                          </a:solidFill>
                          <a:effectLst/>
                          <a:latin typeface="Calibri"/>
                        </a:rPr>
                        <a:t>Max</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sng" strike="noStrike" dirty="0">
                          <a:solidFill>
                            <a:schemeClr val="tx1"/>
                          </a:solidFill>
                          <a:effectLst/>
                          <a:latin typeface="Calibri"/>
                        </a:rPr>
                        <a:t>Avg.</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Bundy et al. (2011)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WI</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1958-1983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4.3-8.8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1.57-7.59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46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119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Bundy et al. (2011)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WI</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1984-2007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5.7-14.1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1.67-5.58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143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334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238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dirty="0" err="1">
                          <a:solidFill>
                            <a:schemeClr val="tx1"/>
                          </a:solidFill>
                          <a:effectLst/>
                          <a:latin typeface="Calibri"/>
                        </a:rPr>
                        <a:t>Mallarino</a:t>
                      </a:r>
                      <a:r>
                        <a:rPr lang="en-US" sz="1100" b="0" i="0" u="none" strike="noStrike" dirty="0">
                          <a:solidFill>
                            <a:schemeClr val="tx1"/>
                          </a:solidFill>
                          <a:effectLst/>
                          <a:latin typeface="Calibri"/>
                        </a:rPr>
                        <a:t> and Torres (2006)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en-US" sz="1100" b="0" i="0" u="none" strike="noStrike">
                          <a:solidFill>
                            <a:schemeClr val="tx1"/>
                          </a:solidFill>
                          <a:effectLst/>
                          <a:latin typeface="Calibri"/>
                        </a:rPr>
                        <a:t>IA</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1979-2010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5.1-12.5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0.75-5.91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75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Mallarino and Torres (2006)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IA</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1985-2010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5.3-12.8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1.4-6.3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123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332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Varvel et al. (2007)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NE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1995-2005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10.4-13.6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3.5-10.9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67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280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191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Jokela et al.(1989) Carroll</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chemeClr val="tx1"/>
                          </a:solidFill>
                          <a:effectLst/>
                          <a:latin typeface="Calibri"/>
                        </a:rPr>
                        <a:t>MN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1982-1984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7.1-9.1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5-7.3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120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77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Jokela et al.(1989) Webster</a:t>
                      </a:r>
                    </a:p>
                  </a:txBody>
                  <a:tcPr marL="6058" marR="6058" marT="6058" marB="0" anchor="b">
                    <a:lnL>
                      <a:noFill/>
                    </a:lnL>
                    <a:lnR>
                      <a:noFill/>
                    </a:lnR>
                    <a:lnT>
                      <a:noFill/>
                    </a:lnT>
                    <a:lnB>
                      <a:noFill/>
                    </a:lnB>
                  </a:tcPr>
                </a:tc>
                <a:tc>
                  <a:txBody>
                    <a:bodyPr/>
                    <a:lstStyle/>
                    <a:p>
                      <a:pPr algn="l" fontAlgn="b"/>
                      <a:r>
                        <a:rPr lang="en-US" sz="1100" b="0" i="0" u="none" strike="noStrike" dirty="0">
                          <a:solidFill>
                            <a:schemeClr val="tx1"/>
                          </a:solidFill>
                          <a:effectLst/>
                          <a:latin typeface="Calibri"/>
                        </a:rPr>
                        <a:t>MN</a:t>
                      </a:r>
                    </a:p>
                  </a:txBody>
                  <a:tcPr marL="6058" marR="6058" marT="6058"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1982-1984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1.8-8.7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1.7-5.6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64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103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84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Fenster et al. (1976) Waseca</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MN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1970-1976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7.12-10.65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2.71-7.43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55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227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140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Fenster et al. (1976) Martin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MN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1970-1976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4-9.6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3.8-8.2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116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62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Fenster et al. (1976) Martin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MN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1971-1976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6.2-12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6.2-11.3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34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da-DK" sz="1100" b="0" i="0" u="none" strike="noStrike">
                          <a:solidFill>
                            <a:schemeClr val="tx1"/>
                          </a:solidFill>
                          <a:effectLst/>
                          <a:latin typeface="Calibri"/>
                        </a:rPr>
                        <a:t>Al Kaisi et al.(2003)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CO</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1998-2000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5-14.1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3.53-12.57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126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84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fr-FR" sz="1100" b="0" i="0" u="none" strike="noStrike">
                          <a:solidFill>
                            <a:schemeClr val="tx1"/>
                          </a:solidFill>
                          <a:effectLst/>
                          <a:latin typeface="Calibri"/>
                        </a:rPr>
                        <a:t>Ismail et al.(1994) NT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KY</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1998-2000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5.2-10.9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2.1-7.4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32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211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117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fr-FR" sz="1100" b="0" i="0" u="none" strike="noStrike">
                          <a:solidFill>
                            <a:schemeClr val="tx1"/>
                          </a:solidFill>
                          <a:effectLst/>
                          <a:latin typeface="Calibri"/>
                        </a:rPr>
                        <a:t>Ismail et al.(1994) CT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KY</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1970-1990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3.5-10.4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1.9-9.5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186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fr-FR" sz="1100" b="0" i="0" u="none" strike="noStrike">
                          <a:solidFill>
                            <a:schemeClr val="tx1"/>
                          </a:solidFill>
                          <a:effectLst/>
                          <a:latin typeface="Calibri"/>
                        </a:rPr>
                        <a:t>Rice et al.(1986) NT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KY</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1970-1985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5.7-9.2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3.1-4.9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163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132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fr-FR" sz="1100" b="0" i="0" u="none" strike="noStrike">
                          <a:solidFill>
                            <a:schemeClr val="tx1"/>
                          </a:solidFill>
                          <a:effectLst/>
                          <a:latin typeface="Calibri"/>
                        </a:rPr>
                        <a:t>Rice et al.(1986) CT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KY</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1970-1985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5-8.8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1.9-6.1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63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187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Stecker et al.(1993)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MO</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1988-1990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6.04-10.13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3.32-5.59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91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178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140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Stecker et al.(1993)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MO</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1988-1990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6.7-9.9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4.54-7.2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42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167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Stecker et al.(1993)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MO</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1989-1990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8.2-8.5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4.95-5.98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82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108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Peterson et al.(1989)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NE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1983-1986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3.9-10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2.1-6.4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200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Woodruff et al.(1983)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SC</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1974-1976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13-20.2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1.04-15.6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639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Eck (1982)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TX</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1977-1979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3.41-13.21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1.79-5.03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300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146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da-DK" sz="1100" b="0" i="0" u="none" strike="noStrike">
                          <a:solidFill>
                            <a:schemeClr val="tx1"/>
                          </a:solidFill>
                          <a:effectLst/>
                          <a:latin typeface="Calibri"/>
                        </a:rPr>
                        <a:t>Shapiro et al.(2006) RS 51cm</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NE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1996-1998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9.4-11.14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6.24-8.93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64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88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da-DK" sz="1100" b="0" i="0" u="none" strike="noStrike">
                          <a:solidFill>
                            <a:schemeClr val="tx1"/>
                          </a:solidFill>
                          <a:effectLst/>
                          <a:latin typeface="Calibri"/>
                        </a:rPr>
                        <a:t>Shapiro et al.(2006) RS76cm</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NE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1996-1998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7.12-11.04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5.02-8.88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105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69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Meisinger et al. (1985) MT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MD</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1974-1977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5.8-8.2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1.8-2.6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117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168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Meisinger et al. (1985) MT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MD</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1974-1977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5.1-8.1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2.7-4.2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33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180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130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Gehl et al.(2005) Ellinwood</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KS</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2001-2002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9-11.9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2.7-7.2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147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307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220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nb-NO" sz="1100" b="0" i="0" u="none" strike="noStrike">
                          <a:solidFill>
                            <a:schemeClr val="tx1"/>
                          </a:solidFill>
                          <a:effectLst/>
                          <a:latin typeface="Calibri"/>
                        </a:rPr>
                        <a:t>Gehl et al.(2005) Rossville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KS</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2001-2002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11.3-12.6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6.4-7.9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167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187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177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Gehl et al.(2005) scandia</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KS</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2001-2002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3.8-11.5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2.7-7.4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47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147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dirty="0" err="1">
                          <a:solidFill>
                            <a:schemeClr val="tx1"/>
                          </a:solidFill>
                          <a:effectLst/>
                          <a:latin typeface="Calibri"/>
                        </a:rPr>
                        <a:t>Gehl</a:t>
                      </a:r>
                      <a:r>
                        <a:rPr lang="en-US" sz="1100" b="0" i="0" u="none" strike="noStrike" dirty="0">
                          <a:solidFill>
                            <a:schemeClr val="tx1"/>
                          </a:solidFill>
                          <a:effectLst/>
                          <a:latin typeface="Calibri"/>
                        </a:rPr>
                        <a:t> et al.(2005) Manhattan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KS</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2001-2002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10.5-10.7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2.8-6.4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143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260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400" b="1" i="0" u="none" strike="noStrike" dirty="0">
                          <a:solidFill>
                            <a:srgbClr val="000000"/>
                          </a:solidFill>
                          <a:effectLst/>
                          <a:latin typeface="Calibri"/>
                        </a:rPr>
                        <a:t>Total</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1" i="0" u="none" strike="noStrike" dirty="0">
                          <a:solidFill>
                            <a:srgbClr val="000000"/>
                          </a:solidFill>
                          <a:effectLst/>
                          <a:latin typeface="Calibri"/>
                        </a:rPr>
                        <a:t>257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1" i="0" u="none" strike="noStrike">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1" i="0" u="none" strike="noStrike">
                          <a:solidFill>
                            <a:srgbClr val="000000"/>
                          </a:solidFill>
                          <a:effectLst/>
                          <a:latin typeface="Calibri"/>
                        </a:rPr>
                        <a:t>average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r" fontAlgn="b"/>
                      <a:r>
                        <a:rPr lang="en-US" sz="1400" b="1" i="0" u="none" strike="noStrike">
                          <a:solidFill>
                            <a:srgbClr val="000000"/>
                          </a:solidFill>
                          <a:effectLst/>
                          <a:latin typeface="Calibri"/>
                        </a:rPr>
                        <a:t>61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r" fontAlgn="b"/>
                      <a:r>
                        <a:rPr lang="en-US" sz="1400" b="1" i="0" u="none" strike="noStrike" dirty="0">
                          <a:solidFill>
                            <a:srgbClr val="000000"/>
                          </a:solidFill>
                          <a:effectLst/>
                          <a:latin typeface="Calibri"/>
                        </a:rPr>
                        <a:t>208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r" fontAlgn="b"/>
                      <a:r>
                        <a:rPr lang="en-US" sz="1400" b="1" i="0" u="none" strike="noStrike" dirty="0">
                          <a:solidFill>
                            <a:srgbClr val="000000"/>
                          </a:solidFill>
                          <a:effectLst/>
                          <a:latin typeface="Calibri"/>
                        </a:rPr>
                        <a:t>134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181035">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1" i="0" u="none" strike="noStrike">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1" i="0" u="none" strike="noStrike" dirty="0" err="1">
                          <a:solidFill>
                            <a:srgbClr val="000000"/>
                          </a:solidFill>
                          <a:effectLst/>
                          <a:latin typeface="Calibri"/>
                        </a:rPr>
                        <a:t>stdev</a:t>
                      </a:r>
                      <a:endParaRPr lang="en-US" sz="1400" b="1" i="0" u="none" strike="noStrike" dirty="0">
                        <a:solidFill>
                          <a:srgbClr val="000000"/>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r" fontAlgn="b"/>
                      <a:r>
                        <a:rPr lang="en-US" sz="1400" b="1" i="0" u="none" strike="noStrike" dirty="0">
                          <a:solidFill>
                            <a:srgbClr val="000000"/>
                          </a:solidFill>
                          <a:effectLst/>
                          <a:latin typeface="Calibri"/>
                        </a:rPr>
                        <a:t>50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r" fontAlgn="b"/>
                      <a:r>
                        <a:rPr lang="en-US" sz="1400" b="1" i="0" u="none" strike="noStrike" dirty="0">
                          <a:solidFill>
                            <a:srgbClr val="000000"/>
                          </a:solidFill>
                          <a:effectLst/>
                          <a:latin typeface="Calibri"/>
                        </a:rPr>
                        <a:t>114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r" fontAlgn="b"/>
                      <a:r>
                        <a:rPr lang="en-US" sz="1400" b="1" i="0" u="none" strike="noStrike" dirty="0">
                          <a:solidFill>
                            <a:srgbClr val="000000"/>
                          </a:solidFill>
                          <a:effectLst/>
                          <a:latin typeface="Calibri"/>
                        </a:rPr>
                        <a:t>63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bl>
          </a:graphicData>
        </a:graphic>
      </p:graphicFrame>
      <p:sp>
        <p:nvSpPr>
          <p:cNvPr id="2" name="TextBox 1"/>
          <p:cNvSpPr txBox="1"/>
          <p:nvPr/>
        </p:nvSpPr>
        <p:spPr>
          <a:xfrm>
            <a:off x="2409825" y="57150"/>
            <a:ext cx="5381625" cy="369332"/>
          </a:xfrm>
          <a:prstGeom prst="rect">
            <a:avLst/>
          </a:prstGeom>
          <a:noFill/>
        </p:spPr>
        <p:txBody>
          <a:bodyPr wrap="square" rtlCol="0">
            <a:spAutoFit/>
          </a:bodyPr>
          <a:lstStyle/>
          <a:p>
            <a:r>
              <a:rPr lang="en-US" sz="1800" b="1" dirty="0" smtClean="0"/>
              <a:t>Do Nitrogen Rates Change Every Year?</a:t>
            </a:r>
            <a:endParaRPr lang="en-US" sz="1800"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33400" y="709613"/>
            <a:ext cx="8115300" cy="3616375"/>
          </a:xfrm>
          <a:prstGeom prst="rect">
            <a:avLst/>
          </a:prstGeom>
        </p:spPr>
        <p:txBody>
          <a:bodyPr>
            <a:spAutoFit/>
          </a:bodyPr>
          <a:lstStyle/>
          <a:p>
            <a:pPr marL="685800" indent="-685800">
              <a:spcAft>
                <a:spcPts val="1200"/>
              </a:spcAft>
              <a:buFont typeface="Arial" panose="020B0604020202020204" pitchFamily="34" charset="0"/>
              <a:buChar char="•"/>
              <a:defRPr/>
            </a:pPr>
            <a:r>
              <a:rPr lang="en-US" sz="2400" dirty="0">
                <a:latin typeface="+mj-lt"/>
                <a:ea typeface="Verdana" panose="020B0604030504040204" pitchFamily="34" charset="0"/>
                <a:cs typeface="Verdana" panose="020B0604030504040204" pitchFamily="34" charset="0"/>
              </a:rPr>
              <a:t>At some sites the 0-N check plot yielded </a:t>
            </a:r>
            <a:r>
              <a:rPr lang="en-US" sz="2400" dirty="0" smtClean="0">
                <a:latin typeface="+mj-lt"/>
                <a:ea typeface="Verdana" panose="020B0604030504040204" pitchFamily="34" charset="0"/>
                <a:cs typeface="Verdana" panose="020B0604030504040204" pitchFamily="34" charset="0"/>
              </a:rPr>
              <a:t>the </a:t>
            </a:r>
            <a:r>
              <a:rPr lang="en-US" sz="2400" dirty="0">
                <a:latin typeface="+mj-lt"/>
                <a:ea typeface="Verdana" panose="020B0604030504040204" pitchFamily="34" charset="0"/>
                <a:cs typeface="Verdana" panose="020B0604030504040204" pitchFamily="34" charset="0"/>
              </a:rPr>
              <a:t>same </a:t>
            </a:r>
            <a:r>
              <a:rPr lang="en-US" sz="2400" dirty="0" smtClean="0">
                <a:latin typeface="+mj-lt"/>
                <a:ea typeface="Verdana" panose="020B0604030504040204" pitchFamily="34" charset="0"/>
                <a:cs typeface="Verdana" panose="020B0604030504040204" pitchFamily="34" charset="0"/>
              </a:rPr>
              <a:t>as </a:t>
            </a:r>
            <a:r>
              <a:rPr lang="en-US" sz="2400" dirty="0">
                <a:latin typeface="+mj-lt"/>
                <a:ea typeface="Verdana" panose="020B0604030504040204" pitchFamily="34" charset="0"/>
                <a:cs typeface="Verdana" panose="020B0604030504040204" pitchFamily="34" charset="0"/>
              </a:rPr>
              <a:t>the high N rate plot after years of continuous maize production. </a:t>
            </a:r>
          </a:p>
          <a:p>
            <a:pPr>
              <a:spcAft>
                <a:spcPts val="1800"/>
              </a:spcAft>
              <a:defRPr/>
            </a:pPr>
            <a:r>
              <a:rPr lang="de-CH" sz="3600" b="1" dirty="0" smtClean="0">
                <a:latin typeface="+mj-lt"/>
                <a:ea typeface="Verdana" panose="020B0604030504040204" pitchFamily="34" charset="0"/>
                <a:cs typeface="Verdana" panose="020B0604030504040204" pitchFamily="34" charset="0"/>
              </a:rPr>
              <a:t>Conclusion</a:t>
            </a:r>
            <a:endParaRPr lang="de-CH" sz="3600" b="1" dirty="0">
              <a:latin typeface="+mj-lt"/>
              <a:ea typeface="Verdana" panose="020B0604030504040204" pitchFamily="34" charset="0"/>
              <a:cs typeface="Verdana" panose="020B0604030504040204" pitchFamily="34" charset="0"/>
            </a:endParaRPr>
          </a:p>
          <a:p>
            <a:pPr marL="685800" indent="-685800">
              <a:spcAft>
                <a:spcPts val="1800"/>
              </a:spcAft>
              <a:buFont typeface="Arial" panose="020B0604020202020204" pitchFamily="34" charset="0"/>
              <a:buChar char="•"/>
              <a:defRPr/>
            </a:pPr>
            <a:r>
              <a:rPr lang="en-US" sz="2400" dirty="0">
                <a:latin typeface="+mj-lt"/>
                <a:ea typeface="Verdana" panose="020B0604030504040204" pitchFamily="34" charset="0"/>
                <a:cs typeface="Verdana" panose="020B0604030504040204" pitchFamily="34" charset="0"/>
              </a:rPr>
              <a:t>Static N recommendations do not account for the variability in soil available N and maize N uptake as influenced by </a:t>
            </a:r>
            <a:r>
              <a:rPr lang="en-US" sz="2400" dirty="0" smtClean="0">
                <a:latin typeface="+mj-lt"/>
                <a:ea typeface="Verdana" panose="020B0604030504040204" pitchFamily="34" charset="0"/>
                <a:cs typeface="Verdana" panose="020B0604030504040204" pitchFamily="34" charset="0"/>
              </a:rPr>
              <a:t>environment (temperature/rainfall)</a:t>
            </a:r>
            <a:endParaRPr lang="en-US" sz="2400" dirty="0">
              <a:latin typeface="+mj-lt"/>
              <a:ea typeface="Verdana" panose="020B0604030504040204" pitchFamily="34" charset="0"/>
              <a:cs typeface="Verdana" panose="020B0604030504040204"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Picture 4" descr="ricv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2249" y="381000"/>
            <a:ext cx="460057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501804" y="944601"/>
            <a:ext cx="7772400" cy="1143000"/>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3200" dirty="0" smtClean="0">
                <a:cs typeface="Arial" panose="020B0604020202020204" pitchFamily="34" charset="0"/>
              </a:rPr>
              <a:t>N theory</a:t>
            </a:r>
            <a:br>
              <a:rPr lang="en-US" sz="3200" dirty="0" smtClean="0">
                <a:cs typeface="Arial" panose="020B0604020202020204" pitchFamily="34" charset="0"/>
              </a:rPr>
            </a:br>
            <a:r>
              <a:rPr lang="en-US" sz="3200" dirty="0" smtClean="0">
                <a:cs typeface="Arial" panose="020B0604020202020204" pitchFamily="34" charset="0"/>
              </a:rPr>
              <a:t>N algorithm</a:t>
            </a:r>
            <a:endParaRPr lang="en-US" sz="3200" dirty="0">
              <a:cs typeface="Arial" panose="020B0604020202020204" pitchFamily="34" charset="0"/>
            </a:endParaRPr>
          </a:p>
        </p:txBody>
      </p:sp>
    </p:spTree>
    <p:extLst>
      <p:ext uri="{BB962C8B-B14F-4D97-AF65-F5344CB8AC3E}">
        <p14:creationId xmlns:p14="http://schemas.microsoft.com/office/powerpoint/2010/main" val="3055845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71450"/>
            <a:ext cx="7772400" cy="1143000"/>
          </a:xfrm>
        </p:spPr>
        <p:txBody>
          <a:bodyPr>
            <a:noAutofit/>
          </a:bodyPr>
          <a:lstStyle/>
          <a:p>
            <a:r>
              <a:rPr lang="en-US" sz="3200" cap="none" dirty="0" smtClean="0">
                <a:cs typeface="Arial" panose="020B0604020202020204" pitchFamily="34" charset="0"/>
              </a:rPr>
              <a:t>Independence of yield potential and nitrogen response</a:t>
            </a:r>
            <a:endParaRPr lang="en-US" sz="3200" cap="none" dirty="0">
              <a:cs typeface="Arial" panose="020B0604020202020204"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41450"/>
            <a:ext cx="4724400" cy="2841202"/>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4773017" cy="2863810"/>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 y="4419600"/>
            <a:ext cx="3581400" cy="523220"/>
          </a:xfrm>
          <a:prstGeom prst="rect">
            <a:avLst/>
          </a:prstGeom>
          <a:noFill/>
        </p:spPr>
        <p:txBody>
          <a:bodyPr wrap="square" rtlCol="0">
            <a:spAutoFit/>
          </a:bodyPr>
          <a:lstStyle/>
          <a:p>
            <a:r>
              <a:rPr lang="en-US" sz="1400" dirty="0" smtClean="0"/>
              <a:t>(</a:t>
            </a:r>
            <a:r>
              <a:rPr lang="en-US" sz="1400" dirty="0" err="1" smtClean="0"/>
              <a:t>Agron</a:t>
            </a:r>
            <a:r>
              <a:rPr lang="en-US" sz="1400" dirty="0" smtClean="0"/>
              <a:t> </a:t>
            </a:r>
            <a:r>
              <a:rPr lang="en-US" sz="1400" dirty="0"/>
              <a:t>J. 105:1335-1344)</a:t>
            </a:r>
          </a:p>
          <a:p>
            <a:endParaRPr lang="en-US" sz="1400" dirty="0"/>
          </a:p>
        </p:txBody>
      </p:sp>
      <p:sp>
        <p:nvSpPr>
          <p:cNvPr id="6" name="TextBox 5"/>
          <p:cNvSpPr txBox="1"/>
          <p:nvPr/>
        </p:nvSpPr>
        <p:spPr>
          <a:xfrm>
            <a:off x="5943600" y="1718608"/>
            <a:ext cx="2667000" cy="1938992"/>
          </a:xfrm>
          <a:prstGeom prst="rect">
            <a:avLst/>
          </a:prstGeom>
          <a:noFill/>
        </p:spPr>
        <p:txBody>
          <a:bodyPr wrap="square" rtlCol="0">
            <a:spAutoFit/>
          </a:bodyPr>
          <a:lstStyle/>
          <a:p>
            <a:r>
              <a:rPr lang="en-US" sz="2000" dirty="0" smtClean="0"/>
              <a:t>Iowa</a:t>
            </a:r>
            <a:br>
              <a:rPr lang="en-US" sz="2000" dirty="0" smtClean="0"/>
            </a:br>
            <a:r>
              <a:rPr lang="en-US" sz="2000" dirty="0" smtClean="0"/>
              <a:t>Nebraska</a:t>
            </a:r>
            <a:br>
              <a:rPr lang="en-US" sz="2000" dirty="0" smtClean="0"/>
            </a:br>
            <a:r>
              <a:rPr lang="en-US" sz="2000" dirty="0" smtClean="0"/>
              <a:t>Wisconsin</a:t>
            </a:r>
            <a:br>
              <a:rPr lang="en-US" sz="2000" dirty="0" smtClean="0"/>
            </a:br>
            <a:r>
              <a:rPr lang="en-US" sz="2000" dirty="0" smtClean="0"/>
              <a:t>Oklahoma</a:t>
            </a:r>
            <a:br>
              <a:rPr lang="en-US" sz="2000" dirty="0" smtClean="0"/>
            </a:br>
            <a:r>
              <a:rPr lang="en-US" sz="2000" dirty="0" smtClean="0"/>
              <a:t/>
            </a:r>
            <a:br>
              <a:rPr lang="en-US" sz="2000" dirty="0" smtClean="0"/>
            </a:br>
            <a:endParaRPr lang="en-US" sz="2000" dirty="0"/>
          </a:p>
        </p:txBody>
      </p:sp>
    </p:spTree>
    <p:extLst>
      <p:ext uri="{BB962C8B-B14F-4D97-AF65-F5344CB8AC3E}">
        <p14:creationId xmlns:p14="http://schemas.microsoft.com/office/powerpoint/2010/main" val="10968995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502947"/>
            <a:ext cx="8334375" cy="5457831"/>
          </a:xfrm>
        </p:spPr>
        <p:txBody>
          <a:bodyPr>
            <a:noAutofit/>
          </a:bodyPr>
          <a:lstStyle/>
          <a:p>
            <a:r>
              <a:rPr lang="en-US" sz="2400" dirty="0" smtClean="0"/>
              <a:t>Fertilizer </a:t>
            </a:r>
            <a:r>
              <a:rPr lang="en-US" sz="2400" dirty="0"/>
              <a:t>recommendations that ignore yield entirely are limited to explaining less than 50% of the variation in the economic optimum N rate for </a:t>
            </a:r>
            <a:r>
              <a:rPr lang="en-US" sz="2400" dirty="0" smtClean="0"/>
              <a:t>maize (</a:t>
            </a:r>
            <a:r>
              <a:rPr lang="en-US" sz="2400" dirty="0" err="1" smtClean="0">
                <a:solidFill>
                  <a:srgbClr val="FFFF00"/>
                </a:solidFill>
              </a:rPr>
              <a:t>Agron</a:t>
            </a:r>
            <a:r>
              <a:rPr lang="en-US" sz="2400" dirty="0" smtClean="0">
                <a:solidFill>
                  <a:srgbClr val="FFFF00"/>
                </a:solidFill>
              </a:rPr>
              <a:t>. J. 95:994-999</a:t>
            </a:r>
            <a:r>
              <a:rPr lang="en-US" sz="2400" dirty="0" smtClean="0"/>
              <a:t>)</a:t>
            </a:r>
          </a:p>
          <a:p>
            <a:r>
              <a:rPr lang="en-US" sz="2400" dirty="0" smtClean="0"/>
              <a:t>Research </a:t>
            </a:r>
            <a:r>
              <a:rPr lang="en-US" sz="2400" dirty="0"/>
              <a:t>conducted over locations and years in Missouri noted that economically optimum fertilizer N rates vary widely from year to year, </a:t>
            </a:r>
            <a:r>
              <a:rPr lang="en-US" sz="2400" dirty="0" smtClean="0"/>
              <a:t>and </a:t>
            </a:r>
            <a:r>
              <a:rPr lang="en-US" sz="2400" dirty="0"/>
              <a:t>from place to place within a field </a:t>
            </a:r>
            <a:r>
              <a:rPr lang="en-US" sz="2400" dirty="0" smtClean="0"/>
              <a:t>(</a:t>
            </a:r>
            <a:r>
              <a:rPr lang="en-US" sz="2400" dirty="0" err="1" smtClean="0">
                <a:solidFill>
                  <a:srgbClr val="FFFF00"/>
                </a:solidFill>
              </a:rPr>
              <a:t>Agron</a:t>
            </a:r>
            <a:r>
              <a:rPr lang="en-US" sz="2400" dirty="0" smtClean="0">
                <a:solidFill>
                  <a:srgbClr val="FFFF00"/>
                </a:solidFill>
              </a:rPr>
              <a:t> J. 97:452-461</a:t>
            </a:r>
            <a:r>
              <a:rPr lang="en-US" sz="2400" dirty="0" smtClean="0"/>
              <a:t>)</a:t>
            </a:r>
          </a:p>
          <a:p>
            <a:r>
              <a:rPr lang="en-US" sz="2400" dirty="0"/>
              <a:t>Because yield level and N responsiveness are independent, and both impact N demand, using both will assist in formulating more accurate fertilizer N </a:t>
            </a:r>
            <a:r>
              <a:rPr lang="en-US" sz="2400" dirty="0" smtClean="0"/>
              <a:t>recommendations (</a:t>
            </a:r>
            <a:r>
              <a:rPr lang="en-US" sz="2400" dirty="0" err="1" smtClean="0">
                <a:solidFill>
                  <a:srgbClr val="FFFF00"/>
                </a:solidFill>
              </a:rPr>
              <a:t>Agron</a:t>
            </a:r>
            <a:r>
              <a:rPr lang="en-US" sz="2400" dirty="0" smtClean="0">
                <a:solidFill>
                  <a:srgbClr val="FFFF00"/>
                </a:solidFill>
              </a:rPr>
              <a:t> J. 105:1335-1344</a:t>
            </a:r>
            <a:r>
              <a:rPr lang="en-US" sz="2400" dirty="0" smtClean="0"/>
              <a:t>)</a:t>
            </a:r>
            <a:endParaRPr lang="en-US" sz="2400" dirty="0"/>
          </a:p>
        </p:txBody>
      </p:sp>
    </p:spTree>
    <p:extLst>
      <p:ext uri="{BB962C8B-B14F-4D97-AF65-F5344CB8AC3E}">
        <p14:creationId xmlns:p14="http://schemas.microsoft.com/office/powerpoint/2010/main" val="5414026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smtClean="0">
                <a:solidFill>
                  <a:srgbClr val="FFFF00"/>
                </a:solidFill>
              </a:rPr>
              <a:t>OSU Corn Algorithm</a:t>
            </a:r>
            <a:endParaRPr lang="en-US" b="1" cap="none" dirty="0">
              <a:solidFill>
                <a:srgbClr val="FFFF00"/>
              </a:solidFill>
            </a:endParaRPr>
          </a:p>
        </p:txBody>
      </p:sp>
      <p:sp>
        <p:nvSpPr>
          <p:cNvPr id="3" name="Content Placeholder 2"/>
          <p:cNvSpPr>
            <a:spLocks noGrp="1"/>
          </p:cNvSpPr>
          <p:nvPr>
            <p:ph idx="1"/>
          </p:nvPr>
        </p:nvSpPr>
        <p:spPr>
          <a:xfrm>
            <a:off x="676275" y="1853249"/>
            <a:ext cx="7915275" cy="4395158"/>
          </a:xfrm>
        </p:spPr>
        <p:txBody>
          <a:bodyPr>
            <a:normAutofit lnSpcReduction="10000"/>
          </a:bodyPr>
          <a:lstStyle/>
          <a:p>
            <a:pPr marL="0" indent="0">
              <a:buNone/>
            </a:pPr>
            <a:r>
              <a:rPr lang="en-US" sz="2800" b="1" dirty="0"/>
              <a:t>YP</a:t>
            </a:r>
            <a:r>
              <a:rPr lang="en-US" sz="2800" b="1" baseline="-25000" dirty="0"/>
              <a:t>0</a:t>
            </a:r>
            <a:r>
              <a:rPr lang="en-US" sz="2800" dirty="0"/>
              <a:t>=1291*(EXP(NDVI/Sum of GDD*2649.9</a:t>
            </a:r>
            <a:r>
              <a:rPr lang="en-US" sz="2800" dirty="0" smtClean="0"/>
              <a:t>)  </a:t>
            </a:r>
            <a:r>
              <a:rPr lang="en-US" sz="2800" dirty="0" smtClean="0">
                <a:solidFill>
                  <a:srgbClr val="FFFF00"/>
                </a:solidFill>
              </a:rPr>
              <a:t>V8 to V12</a:t>
            </a:r>
          </a:p>
          <a:p>
            <a:pPr marL="0" indent="0">
              <a:buNone/>
            </a:pPr>
            <a:r>
              <a:rPr lang="en-US" sz="2800" dirty="0"/>
              <a:t/>
            </a:r>
            <a:br>
              <a:rPr lang="en-US" sz="2800" dirty="0"/>
            </a:br>
            <a:r>
              <a:rPr lang="en-US" sz="2800" b="1" dirty="0" smtClean="0"/>
              <a:t>RI</a:t>
            </a:r>
            <a:r>
              <a:rPr lang="en-US" sz="2800" dirty="0" smtClean="0"/>
              <a:t> = NDVI- N Rich Strip/ NDVI – Farmer Practice</a:t>
            </a:r>
          </a:p>
          <a:p>
            <a:pPr marL="0" indent="0">
              <a:buNone/>
            </a:pPr>
            <a:r>
              <a:rPr lang="en-US" sz="2800" dirty="0" smtClean="0"/>
              <a:t/>
            </a:r>
            <a:br>
              <a:rPr lang="en-US" sz="2800" dirty="0" smtClean="0"/>
            </a:br>
            <a:r>
              <a:rPr lang="en-US" sz="2800" b="1" dirty="0" smtClean="0"/>
              <a:t>YPN </a:t>
            </a:r>
            <a:r>
              <a:rPr lang="en-US" sz="2800" dirty="0" smtClean="0"/>
              <a:t>= YP0 * RI</a:t>
            </a:r>
          </a:p>
          <a:p>
            <a:pPr marL="0" indent="0">
              <a:buNone/>
            </a:pPr>
            <a:r>
              <a:rPr lang="en-US" sz="2800" dirty="0" smtClean="0"/>
              <a:t/>
            </a:r>
            <a:br>
              <a:rPr lang="en-US" sz="2800" dirty="0" smtClean="0"/>
            </a:br>
            <a:r>
              <a:rPr lang="en-US" sz="2800" dirty="0" smtClean="0"/>
              <a:t>N Rate = ((YPN – YP0)* 0.0125)/expected fertilizer use efficiency </a:t>
            </a:r>
          </a:p>
          <a:p>
            <a:pPr marL="0" indent="0">
              <a:buNone/>
            </a:pPr>
            <a:endParaRPr lang="en-US" sz="2800" dirty="0" smtClean="0"/>
          </a:p>
        </p:txBody>
      </p:sp>
    </p:spTree>
    <p:extLst>
      <p:ext uri="{BB962C8B-B14F-4D97-AF65-F5344CB8AC3E}">
        <p14:creationId xmlns:p14="http://schemas.microsoft.com/office/powerpoint/2010/main" val="20589433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C:\Pictures\Corn_Experiments\HPIM0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Pictures\NRich_Strip\Hollis, Heath Beanland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3517" y="3810000"/>
            <a:ext cx="3774087" cy="283080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984822" y="220833"/>
            <a:ext cx="7413451" cy="96504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dirty="0" smtClean="0">
                <a:solidFill>
                  <a:schemeClr val="bg1"/>
                </a:solidFill>
              </a:rPr>
              <a:t>N Rich Strips, Dr. </a:t>
            </a:r>
            <a:r>
              <a:rPr lang="en-US" dirty="0" smtClean="0">
                <a:solidFill>
                  <a:schemeClr val="bg1"/>
                </a:solidFill>
              </a:rPr>
              <a:t>Brian </a:t>
            </a:r>
            <a:r>
              <a:rPr lang="en-US" dirty="0" smtClean="0">
                <a:solidFill>
                  <a:schemeClr val="bg1"/>
                </a:solidFill>
              </a:rPr>
              <a:t>Arnall</a:t>
            </a:r>
            <a:endParaRPr lang="en-US" dirty="0">
              <a:solidFill>
                <a:schemeClr val="bg1"/>
              </a:solidFill>
            </a:endParaRPr>
          </a:p>
        </p:txBody>
      </p:sp>
    </p:spTree>
    <p:extLst>
      <p:ext uri="{BB962C8B-B14F-4D97-AF65-F5344CB8AC3E}">
        <p14:creationId xmlns:p14="http://schemas.microsoft.com/office/powerpoint/2010/main" val="7441069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6146" name="Picture 2" descr="http://nue.okstate.edu/Irrigation_FieldTrials/LCB/DSCN02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9" y="0"/>
            <a:ext cx="914127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nue.okstate.edu/Long_Term_Experiments/DSCN03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0" y="0"/>
            <a:ext cx="914127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06653" y="460531"/>
            <a:ext cx="7857336" cy="96504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dirty="0" smtClean="0">
                <a:solidFill>
                  <a:schemeClr val="bg1"/>
                </a:solidFill>
              </a:rPr>
              <a:t>Indicator Crops, Dr. Eric Miller</a:t>
            </a:r>
            <a:endParaRPr lang="en-US" dirty="0">
              <a:solidFill>
                <a:schemeClr val="bg1"/>
              </a:solidFill>
            </a:endParaRPr>
          </a:p>
        </p:txBody>
      </p:sp>
    </p:spTree>
    <p:extLst>
      <p:ext uri="{BB962C8B-B14F-4D97-AF65-F5344CB8AC3E}">
        <p14:creationId xmlns:p14="http://schemas.microsoft.com/office/powerpoint/2010/main" val="300121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2" descr="C:\Pictures\Corn_Experiments\HPIM0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 y="98442"/>
            <a:ext cx="8877301" cy="6596062"/>
          </a:xfrm>
          <a:prstGeom prst="rect">
            <a:avLst/>
          </a:prstGeom>
          <a:noFill/>
          <a:extLst>
            <a:ext uri="{909E8E84-426E-40DD-AFC4-6F175D3DCCD1}">
              <a14:hiddenFill xmlns:a14="http://schemas.microsoft.com/office/drawing/2010/main">
                <a:solidFill>
                  <a:srgbClr val="FFFFFF"/>
                </a:solidFill>
              </a14:hiddenFill>
            </a:ext>
          </a:extLst>
        </p:spPr>
      </p:pic>
      <p:sp>
        <p:nvSpPr>
          <p:cNvPr id="79883" name="Oval 11"/>
          <p:cNvSpPr>
            <a:spLocks noChangeArrowheads="1"/>
          </p:cNvSpPr>
          <p:nvPr/>
        </p:nvSpPr>
        <p:spPr bwMode="auto">
          <a:xfrm>
            <a:off x="228600" y="4876800"/>
            <a:ext cx="381000" cy="381000"/>
          </a:xfrm>
          <a:prstGeom prst="ellipse">
            <a:avLst/>
          </a:prstGeom>
          <a:solidFill>
            <a:srgbClr val="FF6600"/>
          </a:solidFill>
          <a:ln w="9525">
            <a:solidFill>
              <a:srgbClr val="0000FF"/>
            </a:solidFill>
            <a:round/>
            <a:headEnd/>
            <a:tailEnd/>
          </a:ln>
          <a:effectLst/>
          <a:extLst/>
        </p:spPr>
        <p:txBody>
          <a:bodyPr wrap="none" anchor="ctr"/>
          <a:lstStyle/>
          <a:p>
            <a:endParaRPr lang="en-US"/>
          </a:p>
        </p:txBody>
      </p:sp>
      <p:sp>
        <p:nvSpPr>
          <p:cNvPr id="79884" name="Text Box 12"/>
          <p:cNvSpPr txBox="1">
            <a:spLocks noChangeArrowheads="1"/>
          </p:cNvSpPr>
          <p:nvPr/>
        </p:nvSpPr>
        <p:spPr bwMode="auto">
          <a:xfrm>
            <a:off x="190500" y="52197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t>Planting date</a:t>
            </a:r>
          </a:p>
        </p:txBody>
      </p:sp>
      <p:sp>
        <p:nvSpPr>
          <p:cNvPr id="79885" name="Oval 13"/>
          <p:cNvSpPr>
            <a:spLocks noChangeArrowheads="1"/>
          </p:cNvSpPr>
          <p:nvPr/>
        </p:nvSpPr>
        <p:spPr bwMode="auto">
          <a:xfrm>
            <a:off x="3200400" y="5424488"/>
            <a:ext cx="381000" cy="381000"/>
          </a:xfrm>
          <a:prstGeom prst="ellipse">
            <a:avLst/>
          </a:prstGeom>
          <a:solidFill>
            <a:srgbClr val="00B0F0"/>
          </a:solidFill>
          <a:ln w="9525">
            <a:solidFill>
              <a:srgbClr val="0000FF"/>
            </a:solidFill>
            <a:round/>
            <a:headEnd/>
            <a:tailEnd/>
          </a:ln>
          <a:effectLst/>
          <a:extLst/>
        </p:spPr>
        <p:txBody>
          <a:bodyPr wrap="none" anchor="ctr"/>
          <a:lstStyle/>
          <a:p>
            <a:endParaRPr lang="en-US"/>
          </a:p>
        </p:txBody>
      </p:sp>
      <p:sp>
        <p:nvSpPr>
          <p:cNvPr id="79886" name="Text Box 14"/>
          <p:cNvSpPr txBox="1">
            <a:spLocks noChangeArrowheads="1"/>
          </p:cNvSpPr>
          <p:nvPr/>
        </p:nvSpPr>
        <p:spPr bwMode="auto">
          <a:xfrm>
            <a:off x="3124200" y="5805488"/>
            <a:ext cx="289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t>NDVI (sensing date)</a:t>
            </a:r>
          </a:p>
        </p:txBody>
      </p:sp>
      <p:sp>
        <p:nvSpPr>
          <p:cNvPr id="79887" name="Freeform 15"/>
          <p:cNvSpPr>
            <a:spLocks/>
          </p:cNvSpPr>
          <p:nvPr/>
        </p:nvSpPr>
        <p:spPr bwMode="auto">
          <a:xfrm>
            <a:off x="685800" y="4800600"/>
            <a:ext cx="2438400" cy="1093788"/>
          </a:xfrm>
          <a:custGeom>
            <a:avLst/>
            <a:gdLst>
              <a:gd name="T0" fmla="*/ 0 w 1440"/>
              <a:gd name="T1" fmla="*/ 184 h 1152"/>
              <a:gd name="T2" fmla="*/ 624 w 1440"/>
              <a:gd name="T3" fmla="*/ 136 h 1152"/>
              <a:gd name="T4" fmla="*/ 1056 w 1440"/>
              <a:gd name="T5" fmla="*/ 1000 h 1152"/>
              <a:gd name="T6" fmla="*/ 1440 w 1440"/>
              <a:gd name="T7" fmla="*/ 1048 h 1152"/>
            </a:gdLst>
            <a:ahLst/>
            <a:cxnLst>
              <a:cxn ang="0">
                <a:pos x="T0" y="T1"/>
              </a:cxn>
              <a:cxn ang="0">
                <a:pos x="T2" y="T3"/>
              </a:cxn>
              <a:cxn ang="0">
                <a:pos x="T4" y="T5"/>
              </a:cxn>
              <a:cxn ang="0">
                <a:pos x="T6" y="T7"/>
              </a:cxn>
            </a:cxnLst>
            <a:rect l="0" t="0" r="r" b="b"/>
            <a:pathLst>
              <a:path w="1440" h="1152">
                <a:moveTo>
                  <a:pt x="0" y="184"/>
                </a:moveTo>
                <a:cubicBezTo>
                  <a:pt x="224" y="92"/>
                  <a:pt x="448" y="0"/>
                  <a:pt x="624" y="136"/>
                </a:cubicBezTo>
                <a:cubicBezTo>
                  <a:pt x="800" y="272"/>
                  <a:pt x="920" y="848"/>
                  <a:pt x="1056" y="1000"/>
                </a:cubicBezTo>
                <a:cubicBezTo>
                  <a:pt x="1192" y="1152"/>
                  <a:pt x="1316" y="1100"/>
                  <a:pt x="1440" y="10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88" name="Text Box 16"/>
          <p:cNvSpPr txBox="1">
            <a:spLocks noChangeArrowheads="1"/>
          </p:cNvSpPr>
          <p:nvPr/>
        </p:nvSpPr>
        <p:spPr bwMode="auto">
          <a:xfrm>
            <a:off x="1981200" y="4739481"/>
            <a:ext cx="2286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200" b="1" dirty="0" smtClean="0"/>
              <a:t>GDD </a:t>
            </a:r>
            <a:r>
              <a:rPr lang="en-US" altLang="en-US" sz="1200" b="1" dirty="0"/>
              <a:t>from planting to sensing</a:t>
            </a:r>
          </a:p>
        </p:txBody>
      </p:sp>
      <p:sp>
        <p:nvSpPr>
          <p:cNvPr id="79889" name="Oval 17"/>
          <p:cNvSpPr>
            <a:spLocks noChangeArrowheads="1"/>
          </p:cNvSpPr>
          <p:nvPr/>
        </p:nvSpPr>
        <p:spPr bwMode="auto">
          <a:xfrm>
            <a:off x="8534400" y="4724400"/>
            <a:ext cx="381000" cy="381000"/>
          </a:xfrm>
          <a:prstGeom prst="ellipse">
            <a:avLst/>
          </a:prstGeom>
          <a:solidFill>
            <a:srgbClr val="FFCC66"/>
          </a:solidFill>
          <a:ln w="9525">
            <a:solidFill>
              <a:srgbClr val="0000FF"/>
            </a:solidFill>
            <a:round/>
            <a:headEnd/>
            <a:tailEnd/>
          </a:ln>
          <a:effectLst/>
          <a:extLst/>
        </p:spPr>
        <p:txBody>
          <a:bodyPr wrap="none" anchor="ctr"/>
          <a:lstStyle/>
          <a:p>
            <a:endParaRPr lang="en-US"/>
          </a:p>
        </p:txBody>
      </p:sp>
      <p:sp>
        <p:nvSpPr>
          <p:cNvPr id="79890" name="Freeform 18"/>
          <p:cNvSpPr>
            <a:spLocks/>
          </p:cNvSpPr>
          <p:nvPr/>
        </p:nvSpPr>
        <p:spPr bwMode="auto">
          <a:xfrm>
            <a:off x="3733800" y="4953000"/>
            <a:ext cx="4724400" cy="609600"/>
          </a:xfrm>
          <a:custGeom>
            <a:avLst/>
            <a:gdLst>
              <a:gd name="T0" fmla="*/ 0 w 2928"/>
              <a:gd name="T1" fmla="*/ 816 h 816"/>
              <a:gd name="T2" fmla="*/ 1296 w 2928"/>
              <a:gd name="T3" fmla="*/ 192 h 816"/>
              <a:gd name="T4" fmla="*/ 2928 w 2928"/>
              <a:gd name="T5" fmla="*/ 0 h 816"/>
            </a:gdLst>
            <a:ahLst/>
            <a:cxnLst>
              <a:cxn ang="0">
                <a:pos x="T0" y="T1"/>
              </a:cxn>
              <a:cxn ang="0">
                <a:pos x="T2" y="T3"/>
              </a:cxn>
              <a:cxn ang="0">
                <a:pos x="T4" y="T5"/>
              </a:cxn>
            </a:cxnLst>
            <a:rect l="0" t="0" r="r" b="b"/>
            <a:pathLst>
              <a:path w="2928" h="816">
                <a:moveTo>
                  <a:pt x="0" y="816"/>
                </a:moveTo>
                <a:cubicBezTo>
                  <a:pt x="404" y="572"/>
                  <a:pt x="808" y="328"/>
                  <a:pt x="1296" y="192"/>
                </a:cubicBezTo>
                <a:cubicBezTo>
                  <a:pt x="1784" y="56"/>
                  <a:pt x="2356" y="28"/>
                  <a:pt x="2928"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1" name="Text Box 19"/>
          <p:cNvSpPr txBox="1">
            <a:spLocks noChangeArrowheads="1"/>
          </p:cNvSpPr>
          <p:nvPr/>
        </p:nvSpPr>
        <p:spPr bwMode="auto">
          <a:xfrm>
            <a:off x="8458200" y="5029200"/>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t>YP</a:t>
            </a:r>
            <a:r>
              <a:rPr lang="en-US" altLang="en-US" sz="1800" b="1" baseline="-25000" dirty="0"/>
              <a:t>0</a:t>
            </a:r>
          </a:p>
        </p:txBody>
      </p:sp>
      <p:sp>
        <p:nvSpPr>
          <p:cNvPr id="79894" name="Oval 22"/>
          <p:cNvSpPr>
            <a:spLocks noChangeArrowheads="1"/>
          </p:cNvSpPr>
          <p:nvPr/>
        </p:nvSpPr>
        <p:spPr bwMode="auto">
          <a:xfrm>
            <a:off x="8534400" y="3810000"/>
            <a:ext cx="381000" cy="381000"/>
          </a:xfrm>
          <a:prstGeom prst="ellipse">
            <a:avLst/>
          </a:prstGeom>
          <a:solidFill>
            <a:srgbClr val="FFCC66"/>
          </a:solidFill>
          <a:ln w="9525">
            <a:solidFill>
              <a:schemeClr val="bg1"/>
            </a:solidFill>
            <a:round/>
            <a:headEnd/>
            <a:tailEnd/>
          </a:ln>
          <a:effectLst>
            <a:outerShdw dist="35921" dir="2700000" algn="ctr" rotWithShape="0">
              <a:schemeClr val="bg1"/>
            </a:outerShdw>
          </a:effectLst>
        </p:spPr>
        <p:txBody>
          <a:bodyPr wrap="none" anchor="ctr"/>
          <a:lstStyle/>
          <a:p>
            <a:endParaRPr lang="en-US"/>
          </a:p>
        </p:txBody>
      </p:sp>
      <p:sp>
        <p:nvSpPr>
          <p:cNvPr id="79895" name="Line 23"/>
          <p:cNvSpPr>
            <a:spLocks noChangeShapeType="1"/>
          </p:cNvSpPr>
          <p:nvPr/>
        </p:nvSpPr>
        <p:spPr bwMode="auto">
          <a:xfrm>
            <a:off x="8712200" y="3924300"/>
            <a:ext cx="0" cy="1066800"/>
          </a:xfrm>
          <a:prstGeom prst="line">
            <a:avLst/>
          </a:prstGeom>
          <a:noFill/>
          <a:ln w="9525">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6" name="Text Box 24"/>
          <p:cNvSpPr txBox="1">
            <a:spLocks noChangeArrowheads="1"/>
          </p:cNvSpPr>
          <p:nvPr/>
        </p:nvSpPr>
        <p:spPr bwMode="auto">
          <a:xfrm>
            <a:off x="8686800" y="42672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t>RI</a:t>
            </a:r>
          </a:p>
        </p:txBody>
      </p:sp>
      <p:sp>
        <p:nvSpPr>
          <p:cNvPr id="79897" name="Text Box 25"/>
          <p:cNvSpPr txBox="1">
            <a:spLocks noChangeArrowheads="1"/>
          </p:cNvSpPr>
          <p:nvPr/>
        </p:nvSpPr>
        <p:spPr bwMode="auto">
          <a:xfrm>
            <a:off x="8458200" y="3519487"/>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t>YP</a:t>
            </a:r>
            <a:r>
              <a:rPr lang="en-US" altLang="en-US" sz="1800" b="1" baseline="-25000" dirty="0"/>
              <a:t>N</a:t>
            </a:r>
          </a:p>
        </p:txBody>
      </p:sp>
      <p:sp>
        <p:nvSpPr>
          <p:cNvPr id="79898" name="Freeform 26"/>
          <p:cNvSpPr>
            <a:spLocks/>
          </p:cNvSpPr>
          <p:nvPr/>
        </p:nvSpPr>
        <p:spPr bwMode="auto">
          <a:xfrm>
            <a:off x="3733800" y="3962400"/>
            <a:ext cx="4876800" cy="1524000"/>
          </a:xfrm>
          <a:custGeom>
            <a:avLst/>
            <a:gdLst>
              <a:gd name="T0" fmla="*/ 0 w 2928"/>
              <a:gd name="T1" fmla="*/ 816 h 816"/>
              <a:gd name="T2" fmla="*/ 1296 w 2928"/>
              <a:gd name="T3" fmla="*/ 192 h 816"/>
              <a:gd name="T4" fmla="*/ 2928 w 2928"/>
              <a:gd name="T5" fmla="*/ 0 h 816"/>
            </a:gdLst>
            <a:ahLst/>
            <a:cxnLst>
              <a:cxn ang="0">
                <a:pos x="T0" y="T1"/>
              </a:cxn>
              <a:cxn ang="0">
                <a:pos x="T2" y="T3"/>
              </a:cxn>
              <a:cxn ang="0">
                <a:pos x="T4" y="T5"/>
              </a:cxn>
            </a:cxnLst>
            <a:rect l="0" t="0" r="r" b="b"/>
            <a:pathLst>
              <a:path w="2928" h="816">
                <a:moveTo>
                  <a:pt x="0" y="816"/>
                </a:moveTo>
                <a:cubicBezTo>
                  <a:pt x="404" y="572"/>
                  <a:pt x="808" y="328"/>
                  <a:pt x="1296" y="192"/>
                </a:cubicBezTo>
                <a:cubicBezTo>
                  <a:pt x="1784" y="56"/>
                  <a:pt x="2356" y="28"/>
                  <a:pt x="2928"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TextBox 2"/>
          <p:cNvSpPr txBox="1"/>
          <p:nvPr/>
        </p:nvSpPr>
        <p:spPr>
          <a:xfrm>
            <a:off x="762000" y="228600"/>
            <a:ext cx="7050350" cy="1384995"/>
          </a:xfrm>
          <a:prstGeom prst="rect">
            <a:avLst/>
          </a:prstGeom>
        </p:spPr>
        <p:txBody>
          <a:bodyPr vert="horz" lIns="91440" tIns="45720" rIns="91440" bIns="45720" rtlCol="0" anchor="t">
            <a:noAutofit/>
          </a:bodyPr>
          <a:lstStyle>
            <a:defPPr>
              <a:defRPr lang="en-US"/>
            </a:defPPr>
            <a:lvl1pPr defTabSz="457200" eaLnBrk="1" fontAlgn="auto" latinLnBrk="0" hangingPunct="1">
              <a:spcAft>
                <a:spcPts val="0"/>
              </a:spcAft>
              <a:buNone/>
              <a:defRPr sz="4200" b="0" i="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en-US" dirty="0"/>
              <a:t>Nitrogen Algorithm Corn</a:t>
            </a:r>
          </a:p>
        </p:txBody>
      </p:sp>
      <p:sp>
        <p:nvSpPr>
          <p:cNvPr id="4" name="TextBox 3"/>
          <p:cNvSpPr txBox="1"/>
          <p:nvPr/>
        </p:nvSpPr>
        <p:spPr>
          <a:xfrm>
            <a:off x="228600" y="2349360"/>
            <a:ext cx="7648575" cy="2308324"/>
          </a:xfrm>
          <a:prstGeom prst="rect">
            <a:avLst/>
          </a:prstGeom>
          <a:noFill/>
        </p:spPr>
        <p:txBody>
          <a:bodyPr wrap="square" rtlCol="0">
            <a:spAutoFit/>
          </a:bodyPr>
          <a:lstStyle/>
          <a:p>
            <a:r>
              <a:rPr lang="en-US" sz="1600" dirty="0" smtClean="0">
                <a:solidFill>
                  <a:schemeClr val="bg2"/>
                </a:solidFill>
                <a:latin typeface="+mj-lt"/>
              </a:rPr>
              <a:t>1. Establish </a:t>
            </a:r>
            <a:r>
              <a:rPr lang="en-US" sz="1600" dirty="0" err="1">
                <a:solidFill>
                  <a:schemeClr val="bg2"/>
                </a:solidFill>
                <a:latin typeface="+mj-lt"/>
              </a:rPr>
              <a:t>preplant</a:t>
            </a:r>
            <a:r>
              <a:rPr lang="en-US" sz="1600" dirty="0">
                <a:solidFill>
                  <a:schemeClr val="bg2"/>
                </a:solidFill>
                <a:latin typeface="+mj-lt"/>
              </a:rPr>
              <a:t> N Rich Strip (NRS)    </a:t>
            </a:r>
          </a:p>
          <a:p>
            <a:r>
              <a:rPr lang="en-US" sz="1600" dirty="0" smtClean="0">
                <a:solidFill>
                  <a:schemeClr val="bg2"/>
                </a:solidFill>
                <a:latin typeface="+mj-lt"/>
              </a:rPr>
              <a:t>2. Collect </a:t>
            </a:r>
            <a:r>
              <a:rPr lang="en-US" sz="1600" dirty="0">
                <a:solidFill>
                  <a:schemeClr val="bg2"/>
                </a:solidFill>
                <a:latin typeface="+mj-lt"/>
              </a:rPr>
              <a:t>NDVI readings, 6-12 leaf                </a:t>
            </a:r>
          </a:p>
          <a:p>
            <a:r>
              <a:rPr lang="en-US" sz="1600" dirty="0" smtClean="0">
                <a:solidFill>
                  <a:schemeClr val="bg2"/>
                </a:solidFill>
                <a:latin typeface="+mj-lt"/>
              </a:rPr>
              <a:t>3. Predict </a:t>
            </a:r>
            <a:r>
              <a:rPr lang="en-US" sz="1600" dirty="0">
                <a:solidFill>
                  <a:schemeClr val="bg2"/>
                </a:solidFill>
                <a:latin typeface="+mj-lt"/>
              </a:rPr>
              <a:t>potential yield (YP0, yield prediction equation).  </a:t>
            </a:r>
            <a:br>
              <a:rPr lang="en-US" sz="1600" dirty="0">
                <a:solidFill>
                  <a:schemeClr val="bg2"/>
                </a:solidFill>
                <a:latin typeface="+mj-lt"/>
              </a:rPr>
            </a:br>
            <a:r>
              <a:rPr lang="en-US" sz="1600" dirty="0" smtClean="0">
                <a:solidFill>
                  <a:schemeClr val="bg2"/>
                </a:solidFill>
                <a:latin typeface="+mj-lt"/>
              </a:rPr>
              <a:t>4. Need </a:t>
            </a:r>
            <a:r>
              <a:rPr lang="en-US" sz="1600" dirty="0">
                <a:solidFill>
                  <a:schemeClr val="bg2"/>
                </a:solidFill>
                <a:latin typeface="+mj-lt"/>
              </a:rPr>
              <a:t>NDVI and cumulative GDD from planting to sensing</a:t>
            </a:r>
          </a:p>
          <a:p>
            <a:r>
              <a:rPr lang="en-US" sz="1600" dirty="0" smtClean="0">
                <a:solidFill>
                  <a:schemeClr val="bg2"/>
                </a:solidFill>
                <a:latin typeface="+mj-lt"/>
              </a:rPr>
              <a:t>5. Determine </a:t>
            </a:r>
            <a:r>
              <a:rPr lang="en-US" sz="1600" dirty="0">
                <a:solidFill>
                  <a:schemeClr val="bg2"/>
                </a:solidFill>
                <a:latin typeface="+mj-lt"/>
              </a:rPr>
              <a:t>Response Index (RI) = NDVINRS/</a:t>
            </a:r>
            <a:r>
              <a:rPr lang="en-US" sz="1600" dirty="0" err="1">
                <a:solidFill>
                  <a:schemeClr val="bg2"/>
                </a:solidFill>
                <a:latin typeface="+mj-lt"/>
              </a:rPr>
              <a:t>NDVIFarmer</a:t>
            </a:r>
            <a:endParaRPr lang="en-US" sz="1600" dirty="0">
              <a:solidFill>
                <a:schemeClr val="bg2"/>
              </a:solidFill>
              <a:latin typeface="+mj-lt"/>
            </a:endParaRPr>
          </a:p>
          <a:p>
            <a:r>
              <a:rPr lang="en-US" sz="1600" dirty="0" smtClean="0">
                <a:solidFill>
                  <a:schemeClr val="bg2"/>
                </a:solidFill>
                <a:latin typeface="+mj-lt"/>
              </a:rPr>
              <a:t>6. Yield </a:t>
            </a:r>
            <a:r>
              <a:rPr lang="en-US" sz="1600" dirty="0">
                <a:solidFill>
                  <a:schemeClr val="bg2"/>
                </a:solidFill>
                <a:latin typeface="+mj-lt"/>
              </a:rPr>
              <a:t>potential with added N, YPN =(YP0*RI)</a:t>
            </a:r>
          </a:p>
          <a:p>
            <a:r>
              <a:rPr lang="en-US" sz="1600" dirty="0" smtClean="0">
                <a:solidFill>
                  <a:schemeClr val="bg2"/>
                </a:solidFill>
                <a:latin typeface="+mj-lt"/>
              </a:rPr>
              <a:t>7. Fertilizer </a:t>
            </a:r>
            <a:r>
              <a:rPr lang="en-US" sz="1600" dirty="0">
                <a:solidFill>
                  <a:schemeClr val="bg2"/>
                </a:solidFill>
                <a:latin typeface="+mj-lt"/>
              </a:rPr>
              <a:t>Rec = (grain N uptake YPN – grain N uptake YP0/expected efficiency)</a:t>
            </a:r>
          </a:p>
          <a:p>
            <a:endParaRPr lang="en-US" sz="1600" dirty="0">
              <a:solidFill>
                <a:schemeClr val="bg2"/>
              </a:solidFill>
              <a:latin typeface="+mj-lt"/>
            </a:endParaRPr>
          </a:p>
        </p:txBody>
      </p:sp>
    </p:spTree>
    <p:extLst>
      <p:ext uri="{BB962C8B-B14F-4D97-AF65-F5344CB8AC3E}">
        <p14:creationId xmlns:p14="http://schemas.microsoft.com/office/powerpoint/2010/main" val="18626700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69605650"/>
              </p:ext>
            </p:extLst>
          </p:nvPr>
        </p:nvGraphicFramePr>
        <p:xfrm>
          <a:off x="917852" y="646089"/>
          <a:ext cx="7414777" cy="6074055"/>
        </p:xfrm>
        <a:graphic>
          <a:graphicData uri="http://schemas.openxmlformats.org/presentationml/2006/ole">
            <mc:AlternateContent xmlns:mc="http://schemas.openxmlformats.org/markup-compatibility/2006">
              <mc:Choice xmlns:v="urn:schemas-microsoft-com:vml" Requires="v">
                <p:oleObj spid="_x0000_s17541" name="Worksheet" r:id="rId3" imgW="6057808" imgH="4962652" progId="Excel.Sheet.12">
                  <p:embed/>
                </p:oleObj>
              </mc:Choice>
              <mc:Fallback>
                <p:oleObj name="Worksheet" r:id="rId3" imgW="6057808" imgH="4962652" progId="Excel.Sheet.12">
                  <p:embed/>
                  <p:pic>
                    <p:nvPicPr>
                      <p:cNvPr id="0" name=""/>
                      <p:cNvPicPr/>
                      <p:nvPr/>
                    </p:nvPicPr>
                    <p:blipFill>
                      <a:blip r:embed="rId4"/>
                      <a:stretch>
                        <a:fillRect/>
                      </a:stretch>
                    </p:blipFill>
                    <p:spPr>
                      <a:xfrm>
                        <a:off x="917852" y="646089"/>
                        <a:ext cx="7414777" cy="6074055"/>
                      </a:xfrm>
                      <a:prstGeom prst="rect">
                        <a:avLst/>
                      </a:prstGeom>
                      <a:solidFill>
                        <a:schemeClr val="accent1">
                          <a:lumMod val="40000"/>
                          <a:lumOff val="60000"/>
                        </a:schemeClr>
                      </a:solidFill>
                    </p:spPr>
                  </p:pic>
                </p:oleObj>
              </mc:Fallback>
            </mc:AlternateContent>
          </a:graphicData>
        </a:graphic>
      </p:graphicFrame>
      <p:sp>
        <p:nvSpPr>
          <p:cNvPr id="7" name="TextBox 6"/>
          <p:cNvSpPr txBox="1"/>
          <p:nvPr/>
        </p:nvSpPr>
        <p:spPr>
          <a:xfrm>
            <a:off x="2438400" y="228600"/>
            <a:ext cx="4800600" cy="369332"/>
          </a:xfrm>
          <a:prstGeom prst="rect">
            <a:avLst/>
          </a:prstGeom>
          <a:noFill/>
        </p:spPr>
        <p:txBody>
          <a:bodyPr wrap="square" rtlCol="0">
            <a:spAutoFit/>
          </a:bodyPr>
          <a:lstStyle/>
          <a:p>
            <a:r>
              <a:rPr lang="en-US" sz="1800" b="1" dirty="0" smtClean="0"/>
              <a:t>Regional Yield Prediction Equations</a:t>
            </a:r>
            <a:endParaRPr lang="en-US" sz="1800" b="1" dirty="0"/>
          </a:p>
        </p:txBody>
      </p:sp>
    </p:spTree>
    <p:extLst>
      <p:ext uri="{BB962C8B-B14F-4D97-AF65-F5344CB8AC3E}">
        <p14:creationId xmlns:p14="http://schemas.microsoft.com/office/powerpoint/2010/main" val="23908553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27063" y="816375"/>
            <a:ext cx="5741403" cy="5057595"/>
          </a:xfrm>
          <a:prstGeom prst="rect">
            <a:avLst/>
          </a:prstGeom>
        </p:spPr>
      </p:pic>
    </p:spTree>
    <p:extLst>
      <p:ext uri="{BB962C8B-B14F-4D97-AF65-F5344CB8AC3E}">
        <p14:creationId xmlns:p14="http://schemas.microsoft.com/office/powerpoint/2010/main" val="24397545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1423" y="0"/>
            <a:ext cx="4761154" cy="6858000"/>
          </a:xfrm>
          <a:prstGeom prst="rect">
            <a:avLst/>
          </a:prstGeom>
        </p:spPr>
      </p:pic>
      <p:sp>
        <p:nvSpPr>
          <p:cNvPr id="10" name="Right Arrow 9"/>
          <p:cNvSpPr/>
          <p:nvPr/>
        </p:nvSpPr>
        <p:spPr>
          <a:xfrm>
            <a:off x="7291105" y="2918490"/>
            <a:ext cx="1852895" cy="4495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994615">
            <a:off x="538790" y="2381022"/>
            <a:ext cx="3071368" cy="455414"/>
          </a:xfrm>
          <a:prstGeom prst="rightArrow">
            <a:avLst>
              <a:gd name="adj1" fmla="val 55597"/>
              <a:gd name="adj2" fmla="val 3494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987" y="836414"/>
            <a:ext cx="1571625" cy="1133475"/>
          </a:xfrm>
          <a:prstGeom prst="rect">
            <a:avLst/>
          </a:prstGeom>
        </p:spPr>
      </p:pic>
      <p:sp>
        <p:nvSpPr>
          <p:cNvPr id="8" name="TextBox 7"/>
          <p:cNvSpPr txBox="1"/>
          <p:nvPr/>
        </p:nvSpPr>
        <p:spPr>
          <a:xfrm>
            <a:off x="7696200" y="2152213"/>
            <a:ext cx="1232882" cy="2062103"/>
          </a:xfrm>
          <a:prstGeom prst="rect">
            <a:avLst/>
          </a:prstGeom>
          <a:noFill/>
        </p:spPr>
        <p:txBody>
          <a:bodyPr wrap="square" rtlCol="0">
            <a:spAutoFit/>
          </a:bodyPr>
          <a:lstStyle/>
          <a:p>
            <a:r>
              <a:rPr lang="en-US" sz="1600" b="1" dirty="0" smtClean="0"/>
              <a:t>#10 Winter Wheat (China)</a:t>
            </a:r>
          </a:p>
          <a:p>
            <a:endParaRPr lang="en-US" sz="1600" b="1" dirty="0"/>
          </a:p>
          <a:p>
            <a:endParaRPr lang="en-US" sz="1600" b="1" dirty="0" smtClean="0"/>
          </a:p>
          <a:p>
            <a:r>
              <a:rPr lang="en-US" sz="1600" b="1" dirty="0" smtClean="0"/>
              <a:t>#11 Corn-US Grain Belt</a:t>
            </a:r>
            <a:endParaRPr lang="en-US" sz="1600" b="1" dirty="0"/>
          </a:p>
        </p:txBody>
      </p:sp>
      <p:sp>
        <p:nvSpPr>
          <p:cNvPr id="6" name="TextBox 5"/>
          <p:cNvSpPr txBox="1"/>
          <p:nvPr/>
        </p:nvSpPr>
        <p:spPr>
          <a:xfrm>
            <a:off x="191370" y="2728710"/>
            <a:ext cx="2062431" cy="369332"/>
          </a:xfrm>
          <a:prstGeom prst="rect">
            <a:avLst/>
          </a:prstGeom>
          <a:noFill/>
        </p:spPr>
        <p:txBody>
          <a:bodyPr wrap="square" rtlCol="0">
            <a:spAutoFit/>
          </a:bodyPr>
          <a:lstStyle/>
          <a:p>
            <a:r>
              <a:rPr lang="en-US" sz="1800" b="1" dirty="0"/>
              <a:t>n</a:t>
            </a:r>
            <a:r>
              <a:rPr lang="en-US" sz="1800" b="1" dirty="0" smtClean="0"/>
              <a:t>ue.okstate.edu</a:t>
            </a:r>
            <a:endParaRPr lang="en-US" sz="1800" b="1" dirty="0"/>
          </a:p>
        </p:txBody>
      </p:sp>
    </p:spTree>
    <p:extLst>
      <p:ext uri="{BB962C8B-B14F-4D97-AF65-F5344CB8AC3E}">
        <p14:creationId xmlns:p14="http://schemas.microsoft.com/office/powerpoint/2010/main" val="1857430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685800"/>
            <a:ext cx="8651967" cy="541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04800" y="152400"/>
            <a:ext cx="2819400" cy="369332"/>
          </a:xfrm>
          <a:prstGeom prst="rect">
            <a:avLst/>
          </a:prstGeom>
          <a:noFill/>
        </p:spPr>
        <p:txBody>
          <a:bodyPr wrap="square" rtlCol="0">
            <a:spAutoFit/>
          </a:bodyPr>
          <a:lstStyle/>
          <a:p>
            <a:r>
              <a:rPr lang="en-US" dirty="0" smtClean="0"/>
              <a:t>www.nue.okstate.edu</a:t>
            </a:r>
            <a:endParaRPr lang="en-US" dirty="0"/>
          </a:p>
        </p:txBody>
      </p:sp>
    </p:spTree>
    <p:extLst>
      <p:ext uri="{BB962C8B-B14F-4D97-AF65-F5344CB8AC3E}">
        <p14:creationId xmlns:p14="http://schemas.microsoft.com/office/powerpoint/2010/main" val="13536811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685800"/>
            <a:ext cx="8563791" cy="525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81000" y="152400"/>
            <a:ext cx="2971800" cy="369332"/>
          </a:xfrm>
          <a:prstGeom prst="rect">
            <a:avLst/>
          </a:prstGeom>
          <a:noFill/>
        </p:spPr>
        <p:txBody>
          <a:bodyPr wrap="square" rtlCol="0">
            <a:spAutoFit/>
          </a:bodyPr>
          <a:lstStyle/>
          <a:p>
            <a:r>
              <a:rPr lang="en-US" dirty="0" smtClean="0"/>
              <a:t>www.nue.okstate.edu</a:t>
            </a:r>
            <a:endParaRPr lang="en-US" dirty="0"/>
          </a:p>
        </p:txBody>
      </p:sp>
    </p:spTree>
    <p:extLst>
      <p:ext uri="{BB962C8B-B14F-4D97-AF65-F5344CB8AC3E}">
        <p14:creationId xmlns:p14="http://schemas.microsoft.com/office/powerpoint/2010/main" val="21278389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descr="http://nue.okstate.edu/Hand_Planter/img21.jpg"/>
          <p:cNvPicPr>
            <a:picLocks noChangeAspect="1" noChangeArrowheads="1"/>
          </p:cNvPicPr>
          <p:nvPr/>
        </p:nvPicPr>
        <p:blipFill>
          <a:blip r:embed="rId2" cstate="print"/>
          <a:srcRect/>
          <a:stretch>
            <a:fillRect/>
          </a:stretch>
        </p:blipFill>
        <p:spPr bwMode="auto">
          <a:xfrm>
            <a:off x="0" y="-37169"/>
            <a:ext cx="9135428" cy="6858000"/>
          </a:xfrm>
          <a:prstGeom prst="rect">
            <a:avLst/>
          </a:prstGeom>
          <a:noFill/>
          <a:ln w="9525">
            <a:noFill/>
            <a:miter lim="800000"/>
            <a:headEnd/>
            <a:tailEnd/>
          </a:ln>
        </p:spPr>
      </p:pic>
      <p:sp>
        <p:nvSpPr>
          <p:cNvPr id="2" name="Rectangle 1"/>
          <p:cNvSpPr/>
          <p:nvPr/>
        </p:nvSpPr>
        <p:spPr>
          <a:xfrm>
            <a:off x="0" y="0"/>
            <a:ext cx="106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92968" y="5161027"/>
            <a:ext cx="1467976" cy="889000"/>
          </a:xfrm>
          <a:prstGeom prst="rect">
            <a:avLst/>
          </a:prstGeom>
          <a:noFill/>
          <a:ln>
            <a:noFill/>
          </a:ln>
        </p:spPr>
      </p:pic>
      <p:pic>
        <p:nvPicPr>
          <p:cNvPr id="5" name="Picture 4"/>
          <p:cNvPicPr/>
          <p:nvPr/>
        </p:nvPicPr>
        <p:blipFill rotWithShape="1">
          <a:blip r:embed="rId5" cstate="print">
            <a:extLst>
              <a:ext uri="{28A0092B-C50C-407E-A947-70E740481C1C}">
                <a14:useLocalDpi xmlns:a14="http://schemas.microsoft.com/office/drawing/2010/main" val="0"/>
              </a:ext>
            </a:extLst>
          </a:blip>
          <a:srcRect l="70718" t="10293"/>
          <a:stretch/>
        </p:blipFill>
        <p:spPr bwMode="auto">
          <a:xfrm rot="16200000">
            <a:off x="-530859" y="774701"/>
            <a:ext cx="2133602" cy="889002"/>
          </a:xfrm>
          <a:prstGeom prst="roundRect">
            <a:avLst>
              <a:gd name="adj" fmla="val 8594"/>
            </a:avLst>
          </a:prstGeom>
          <a:solidFill>
            <a:srgbClr val="FFFFFF">
              <a:shade val="85000"/>
            </a:srgbClr>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pic>
        <p:nvPicPr>
          <p:cNvPr id="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0311" y="4696691"/>
            <a:ext cx="3104382" cy="1958686"/>
          </a:xfrm>
          <a:prstGeom prst="rect">
            <a:avLst/>
          </a:prstGeom>
          <a:noFill/>
          <a:ln w="635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1397622" y="238356"/>
            <a:ext cx="7032702" cy="720648"/>
          </a:xfrm>
        </p:spPr>
        <p:txBody>
          <a:bodyPr>
            <a:noAutofit/>
          </a:bodyPr>
          <a:lstStyle/>
          <a:p>
            <a:r>
              <a:rPr lang="en-US" sz="3200" cap="none" dirty="0" smtClean="0">
                <a:cs typeface="Arial" panose="020B0604020202020204" pitchFamily="34" charset="0"/>
              </a:rPr>
              <a:t>Service projects</a:t>
            </a:r>
            <a:endParaRPr lang="en-US" sz="3200" cap="none" dirty="0">
              <a:cs typeface="Arial" panose="020B0604020202020204" pitchFamily="34" charset="0"/>
            </a:endParaRPr>
          </a:p>
        </p:txBody>
      </p:sp>
    </p:spTree>
    <p:extLst>
      <p:ext uri="{BB962C8B-B14F-4D97-AF65-F5344CB8AC3E}">
        <p14:creationId xmlns:p14="http://schemas.microsoft.com/office/powerpoint/2010/main" val="4257638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00025"/>
            <a:ext cx="7620000" cy="19335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125" y="4810125"/>
            <a:ext cx="7620000" cy="18573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212" y="3090862"/>
            <a:ext cx="2790825" cy="666750"/>
          </a:xfrm>
          <a:prstGeom prst="rect">
            <a:avLst/>
          </a:prstGeom>
        </p:spPr>
      </p:pic>
      <p:sp>
        <p:nvSpPr>
          <p:cNvPr id="5" name="TextBox 4"/>
          <p:cNvSpPr txBox="1"/>
          <p:nvPr/>
        </p:nvSpPr>
        <p:spPr>
          <a:xfrm>
            <a:off x="3348037" y="3313071"/>
            <a:ext cx="4970773" cy="253916"/>
          </a:xfrm>
          <a:prstGeom prst="rect">
            <a:avLst/>
          </a:prstGeom>
          <a:noFill/>
        </p:spPr>
        <p:txBody>
          <a:bodyPr wrap="square" rtlCol="0">
            <a:spAutoFit/>
          </a:bodyPr>
          <a:lstStyle/>
          <a:p>
            <a:r>
              <a:rPr lang="en-US" sz="1050" dirty="0" smtClean="0">
                <a:latin typeface="+mj-lt"/>
              </a:rPr>
              <a:t>Centro </a:t>
            </a:r>
            <a:r>
              <a:rPr lang="en-US" sz="1050" dirty="0" err="1" smtClean="0">
                <a:latin typeface="+mj-lt"/>
              </a:rPr>
              <a:t>Internacional</a:t>
            </a:r>
            <a:r>
              <a:rPr lang="en-US" sz="1050" dirty="0" smtClean="0">
                <a:latin typeface="+mj-lt"/>
              </a:rPr>
              <a:t> de </a:t>
            </a:r>
            <a:r>
              <a:rPr lang="en-US" sz="1050" dirty="0" err="1" smtClean="0">
                <a:latin typeface="+mj-lt"/>
              </a:rPr>
              <a:t>Mejoramiento</a:t>
            </a:r>
            <a:r>
              <a:rPr lang="en-US" sz="1050" dirty="0" smtClean="0">
                <a:latin typeface="+mj-lt"/>
              </a:rPr>
              <a:t> de </a:t>
            </a:r>
            <a:r>
              <a:rPr lang="en-US" sz="1050" dirty="0" err="1" smtClean="0">
                <a:latin typeface="+mj-lt"/>
              </a:rPr>
              <a:t>Maiz</a:t>
            </a:r>
            <a:r>
              <a:rPr lang="en-US" sz="1050" dirty="0" smtClean="0">
                <a:latin typeface="+mj-lt"/>
              </a:rPr>
              <a:t> y </a:t>
            </a:r>
            <a:r>
              <a:rPr lang="en-US" sz="1050" dirty="0" err="1" smtClean="0">
                <a:latin typeface="+mj-lt"/>
              </a:rPr>
              <a:t>Trigo</a:t>
            </a:r>
            <a:endParaRPr lang="en-US" sz="1050" dirty="0">
              <a:latin typeface="+mj-lt"/>
            </a:endParaRPr>
          </a:p>
        </p:txBody>
      </p:sp>
    </p:spTree>
    <p:extLst>
      <p:ext uri="{BB962C8B-B14F-4D97-AF65-F5344CB8AC3E}">
        <p14:creationId xmlns:p14="http://schemas.microsoft.com/office/powerpoint/2010/main" val="2500894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7786" y="2127709"/>
            <a:ext cx="6988005" cy="4332563"/>
          </a:xfrm>
          <a:prstGeom prst="rect">
            <a:avLst/>
          </a:prstGeom>
          <a:ln w="57150">
            <a:solidFill>
              <a:srgbClr val="4D5041"/>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68" y="203024"/>
            <a:ext cx="1495425" cy="2476500"/>
          </a:xfrm>
          <a:prstGeom prst="rect">
            <a:avLst/>
          </a:prstGeom>
          <a:ln w="38100">
            <a:solidFill>
              <a:srgbClr val="876649"/>
            </a:solidFill>
          </a:ln>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82602" y="605206"/>
            <a:ext cx="1496291" cy="3117853"/>
          </a:xfrm>
        </p:spPr>
      </p:pic>
      <p:sp>
        <p:nvSpPr>
          <p:cNvPr id="2" name="TextBox 1"/>
          <p:cNvSpPr txBox="1"/>
          <p:nvPr/>
        </p:nvSpPr>
        <p:spPr>
          <a:xfrm>
            <a:off x="4148051" y="523702"/>
            <a:ext cx="1845425" cy="523220"/>
          </a:xfrm>
          <a:prstGeom prst="rect">
            <a:avLst/>
          </a:prstGeom>
          <a:noFill/>
        </p:spPr>
        <p:txBody>
          <a:bodyPr wrap="square" rtlCol="0">
            <a:spAutoFit/>
          </a:bodyPr>
          <a:lstStyle/>
          <a:p>
            <a:r>
              <a:rPr lang="en-US" sz="2800" dirty="0" smtClean="0"/>
              <a:t>Teosinte </a:t>
            </a:r>
            <a:endParaRPr lang="en-US" sz="2800" dirty="0"/>
          </a:p>
        </p:txBody>
      </p:sp>
    </p:spTree>
    <p:extLst>
      <p:ext uri="{BB962C8B-B14F-4D97-AF65-F5344CB8AC3E}">
        <p14:creationId xmlns:p14="http://schemas.microsoft.com/office/powerpoint/2010/main" val="2559326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3180" y="1379540"/>
            <a:ext cx="5005800" cy="3366621"/>
          </a:xfrm>
        </p:spPr>
        <p:txBody>
          <a:bodyPr>
            <a:normAutofit/>
          </a:bodyPr>
          <a:lstStyle/>
          <a:p>
            <a:pPr marL="0" lvl="0" indent="0">
              <a:buNone/>
            </a:pPr>
            <a:r>
              <a:rPr lang="en-US" sz="1200" dirty="0"/>
              <a:t>Torres, Guilherme, Jacob Vossenkemper, William Raun, and Randy Taylor. 2011. Maize (</a:t>
            </a:r>
            <a:r>
              <a:rPr lang="en-US" sz="1200" dirty="0" err="1"/>
              <a:t>Zea</a:t>
            </a:r>
            <a:r>
              <a:rPr lang="en-US" sz="1200" dirty="0"/>
              <a:t> mays L.) Leaf Angle and Emergence as Affected by Seed Orientation at Planting. J. Exp. Agric. doi:10.1017/S001447971100038X</a:t>
            </a:r>
            <a:r>
              <a:rPr lang="en-US" sz="1200" dirty="0" smtClean="0"/>
              <a:t>.</a:t>
            </a:r>
          </a:p>
          <a:p>
            <a:pPr marL="0" lvl="0" indent="0">
              <a:buNone/>
            </a:pPr>
            <a:endParaRPr lang="en-US" sz="1200" dirty="0"/>
          </a:p>
          <a:p>
            <a:pPr marL="0" lvl="0" indent="0">
              <a:buNone/>
            </a:pPr>
            <a:r>
              <a:rPr lang="en-US" sz="1200" dirty="0"/>
              <a:t>Koller, Adrian, Guilherme Torres, Michael </a:t>
            </a:r>
            <a:r>
              <a:rPr lang="en-US" sz="1200" dirty="0" err="1"/>
              <a:t>Buser</a:t>
            </a:r>
            <a:r>
              <a:rPr lang="en-US" sz="1200" dirty="0"/>
              <a:t>, Randy Taylor, William Raun and Paul Weckler. 2014. Relationship between maize kernel orientation and seed leaf azimuth </a:t>
            </a:r>
            <a:r>
              <a:rPr lang="en-US" sz="1200" dirty="0" err="1"/>
              <a:t>follos</a:t>
            </a:r>
            <a:r>
              <a:rPr lang="en-US" sz="1200" dirty="0"/>
              <a:t> Von Mises distribution.  </a:t>
            </a:r>
            <a:r>
              <a:rPr lang="en-US" sz="1200" dirty="0" smtClean="0"/>
              <a:t>BAE</a:t>
            </a:r>
            <a:endParaRPr lang="en-US" sz="1200" dirty="0"/>
          </a:p>
          <a:p>
            <a:pPr marL="0" indent="0">
              <a:buNone/>
            </a:pPr>
            <a:r>
              <a:rPr lang="en-US" sz="1200" dirty="0"/>
              <a:t> </a:t>
            </a:r>
            <a:endParaRPr lang="en-US" sz="1200" dirty="0" smtClean="0"/>
          </a:p>
          <a:p>
            <a:pPr marL="0" indent="0">
              <a:buNone/>
            </a:pPr>
            <a:r>
              <a:rPr lang="en-US" sz="1200" dirty="0" smtClean="0"/>
              <a:t>Torres</a:t>
            </a:r>
            <a:r>
              <a:rPr lang="en-US" sz="1200" dirty="0"/>
              <a:t>, Guilherme M., Adrian Koller, Randy Taylor, and William R. Raun. 2014. Seed placement and leaf orientation effect on light interception and grain yield of maize (</a:t>
            </a:r>
            <a:r>
              <a:rPr lang="en-US" sz="1200" dirty="0" err="1"/>
              <a:t>Zea</a:t>
            </a:r>
            <a:r>
              <a:rPr lang="en-US" sz="1200" dirty="0"/>
              <a:t> mays L.). J. Exp. Agric. </a:t>
            </a:r>
          </a:p>
        </p:txBody>
      </p:sp>
      <p:pic>
        <p:nvPicPr>
          <p:cNvPr id="4" name="Picture 3" descr="seedlings"/>
          <p:cNvPicPr/>
          <p:nvPr/>
        </p:nvPicPr>
        <p:blipFill>
          <a:blip r:embed="rId2">
            <a:extLst>
              <a:ext uri="{28A0092B-C50C-407E-A947-70E740481C1C}">
                <a14:useLocalDpi xmlns:a14="http://schemas.microsoft.com/office/drawing/2010/main" val="0"/>
              </a:ext>
            </a:extLst>
          </a:blip>
          <a:srcRect/>
          <a:stretch>
            <a:fillRect/>
          </a:stretch>
        </p:blipFill>
        <p:spPr bwMode="auto">
          <a:xfrm>
            <a:off x="192649" y="964395"/>
            <a:ext cx="3074336" cy="4388189"/>
          </a:xfrm>
          <a:prstGeom prst="rect">
            <a:avLst/>
          </a:prstGeom>
          <a:noFill/>
          <a:ln>
            <a:noFill/>
          </a:ln>
        </p:spPr>
      </p:pic>
      <p:sp>
        <p:nvSpPr>
          <p:cNvPr id="5" name="TextBox 4"/>
          <p:cNvSpPr txBox="1"/>
          <p:nvPr/>
        </p:nvSpPr>
        <p:spPr>
          <a:xfrm>
            <a:off x="70875" y="5485750"/>
            <a:ext cx="6014225" cy="415498"/>
          </a:xfrm>
          <a:prstGeom prst="rect">
            <a:avLst/>
          </a:prstGeom>
          <a:noFill/>
        </p:spPr>
        <p:txBody>
          <a:bodyPr wrap="square" rtlCol="0">
            <a:spAutoFit/>
          </a:bodyPr>
          <a:lstStyle/>
          <a:p>
            <a:r>
              <a:rPr lang="en-US" sz="1050" dirty="0" smtClean="0">
                <a:latin typeface="+mj-lt"/>
              </a:rPr>
              <a:t>Equipment developed by Dr. Randy Taylor, Dr. Adrian Koller, Dr. </a:t>
            </a:r>
            <a:r>
              <a:rPr lang="en-US" sz="1050" dirty="0" err="1" smtClean="0">
                <a:latin typeface="+mj-lt"/>
              </a:rPr>
              <a:t>Nyle</a:t>
            </a:r>
            <a:r>
              <a:rPr lang="en-US" sz="1050" dirty="0" smtClean="0">
                <a:latin typeface="+mj-lt"/>
              </a:rPr>
              <a:t> </a:t>
            </a:r>
            <a:r>
              <a:rPr lang="en-US" sz="1050" dirty="0" err="1" smtClean="0">
                <a:latin typeface="+mj-lt"/>
              </a:rPr>
              <a:t>Wollenhaupt</a:t>
            </a:r>
            <a:endParaRPr lang="en-US" sz="1050" dirty="0" smtClean="0">
              <a:latin typeface="+mj-lt"/>
            </a:endParaRPr>
          </a:p>
          <a:p>
            <a:r>
              <a:rPr lang="en-US" sz="1050" dirty="0" smtClean="0">
                <a:latin typeface="+mj-lt"/>
              </a:rPr>
              <a:t>Current MS Students, </a:t>
            </a:r>
            <a:r>
              <a:rPr lang="en-US" sz="1050" dirty="0" err="1" smtClean="0">
                <a:latin typeface="+mj-lt"/>
              </a:rPr>
              <a:t>Jagmandeep</a:t>
            </a:r>
            <a:r>
              <a:rPr lang="en-US" sz="1050" dirty="0" smtClean="0">
                <a:latin typeface="+mj-lt"/>
              </a:rPr>
              <a:t> Dhillon, Daniel </a:t>
            </a:r>
            <a:r>
              <a:rPr lang="en-US" sz="1050" dirty="0" err="1" smtClean="0">
                <a:latin typeface="+mj-lt"/>
              </a:rPr>
              <a:t>Aliddeki</a:t>
            </a:r>
            <a:endParaRPr lang="en-US" sz="1050" dirty="0">
              <a:latin typeface="+mj-lt"/>
            </a:endParaRPr>
          </a:p>
        </p:txBody>
      </p:sp>
    </p:spTree>
    <p:extLst>
      <p:ext uri="{BB962C8B-B14F-4D97-AF65-F5344CB8AC3E}">
        <p14:creationId xmlns:p14="http://schemas.microsoft.com/office/powerpoint/2010/main" val="35609925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60" name="Picture 3" descr="C:\Pictures\Field\El_Salvador2.jpg"/>
          <p:cNvPicPr>
            <a:picLocks noChangeAspect="1" noChangeArrowheads="1"/>
          </p:cNvPicPr>
          <p:nvPr/>
        </p:nvPicPr>
        <p:blipFill>
          <a:blip r:embed="rId2" cstate="print"/>
          <a:srcRect/>
          <a:stretch>
            <a:fillRect/>
          </a:stretch>
        </p:blipFill>
        <p:spPr bwMode="auto">
          <a:xfrm>
            <a:off x="7621" y="30480"/>
            <a:ext cx="9136380" cy="6827520"/>
          </a:xfrm>
          <a:prstGeom prst="rect">
            <a:avLst/>
          </a:prstGeom>
          <a:noFill/>
          <a:ln w="9525">
            <a:noFill/>
            <a:miter lim="800000"/>
            <a:headEnd/>
            <a:tailEnd/>
          </a:ln>
        </p:spPr>
      </p:pic>
      <p:sp>
        <p:nvSpPr>
          <p:cNvPr id="2" name="Rectangle 1"/>
          <p:cNvSpPr/>
          <p:nvPr/>
        </p:nvSpPr>
        <p:spPr>
          <a:xfrm>
            <a:off x="1" y="0"/>
            <a:ext cx="1066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817756" y="2427355"/>
            <a:ext cx="4648200" cy="707886"/>
          </a:xfrm>
          <a:prstGeom prst="rect">
            <a:avLst/>
          </a:prstGeom>
          <a:noFill/>
          <a:ln>
            <a:noFill/>
          </a:ln>
        </p:spPr>
        <p:txBody>
          <a:bodyPr wrap="square" rtlCol="0">
            <a:spAutoFit/>
          </a:bodyPr>
          <a:lstStyle/>
          <a:p>
            <a:r>
              <a:rPr lang="en-US" sz="4000" dirty="0" smtClean="0">
                <a:latin typeface="Verdana" panose="020B0604030504040204" pitchFamily="34" charset="0"/>
                <a:ea typeface="Verdana" panose="020B0604030504040204" pitchFamily="34" charset="0"/>
                <a:cs typeface="Verdana" panose="020B0604030504040204" pitchFamily="34" charset="0"/>
              </a:rPr>
              <a:t>EL SALVADOR</a:t>
            </a:r>
            <a:endParaRPr lang="en-US" sz="4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03733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428625"/>
            <a:ext cx="3143250" cy="592455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5675" y="428626"/>
            <a:ext cx="3628543" cy="2247899"/>
          </a:xfrm>
          <a:prstGeom prst="rect">
            <a:avLst/>
          </a:prstGeom>
          <a:ln w="19050">
            <a:solidFill>
              <a:srgbClr val="FF6600"/>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249" y="438150"/>
            <a:ext cx="2346313" cy="4867275"/>
          </a:xfrm>
          <a:prstGeom prst="rect">
            <a:avLst/>
          </a:prstGeom>
          <a:ln w="28575">
            <a:solidFill>
              <a:srgbClr val="FF6600"/>
            </a:solidFill>
          </a:ln>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7094" y="2919412"/>
            <a:ext cx="2653786" cy="3810000"/>
          </a:xfrm>
          <a:prstGeom prst="rect">
            <a:avLst/>
          </a:prstGeom>
          <a:noFill/>
          <a:ln w="28575">
            <a:solidFill>
              <a:srgbClr val="FF6600"/>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3907094" y="2369713"/>
            <a:ext cx="1154303" cy="369332"/>
          </a:xfrm>
          <a:prstGeom prst="rect">
            <a:avLst/>
          </a:prstGeom>
          <a:noFill/>
        </p:spPr>
        <p:txBody>
          <a:bodyPr wrap="square" rtlCol="0">
            <a:spAutoFit/>
          </a:bodyPr>
          <a:lstStyle/>
          <a:p>
            <a:r>
              <a:rPr lang="en-US" sz="1800" b="1" dirty="0" smtClean="0">
                <a:solidFill>
                  <a:srgbClr val="4D5041"/>
                </a:solidFill>
              </a:rPr>
              <a:t>Drums</a:t>
            </a:r>
            <a:endParaRPr lang="en-US" sz="1800" b="1" dirty="0">
              <a:solidFill>
                <a:srgbClr val="4D5041"/>
              </a:solidFill>
            </a:endParaRPr>
          </a:p>
        </p:txBody>
      </p:sp>
    </p:spTree>
    <p:extLst>
      <p:ext uri="{BB962C8B-B14F-4D97-AF65-F5344CB8AC3E}">
        <p14:creationId xmlns:p14="http://schemas.microsoft.com/office/powerpoint/2010/main" val="2126747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457200"/>
            <a:ext cx="4572000" cy="609601"/>
          </a:xfrm>
        </p:spPr>
        <p:txBody>
          <a:bodyPr>
            <a:normAutofit fontScale="90000"/>
          </a:bodyPr>
          <a:lstStyle/>
          <a:p>
            <a:r>
              <a:rPr lang="en-US" sz="2800" b="1" cap="none" dirty="0" smtClean="0">
                <a:solidFill>
                  <a:srgbClr val="FF6600"/>
                </a:solidFill>
                <a:latin typeface="Verdana" panose="020B0604030504040204" pitchFamily="34" charset="0"/>
                <a:ea typeface="Verdana" panose="020B0604030504040204" pitchFamily="34" charset="0"/>
                <a:cs typeface="Verdana" panose="020B0604030504040204" pitchFamily="34" charset="0"/>
              </a:rPr>
              <a:t>Mid Season Fertilizer N</a:t>
            </a:r>
            <a:endParaRPr lang="en-US" sz="2800" b="1" cap="none" dirty="0">
              <a:solidFill>
                <a:srgbClr val="FF660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12" y="2476500"/>
            <a:ext cx="2845135" cy="3062287"/>
          </a:xfrm>
          <a:prstGeom prst="rect">
            <a:avLst/>
          </a:prstGeom>
          <a:ln>
            <a:solidFill>
              <a:srgbClr val="FF6600"/>
            </a:solidFill>
          </a:ln>
        </p:spPr>
      </p:pic>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3564369007"/>
              </p:ext>
            </p:extLst>
          </p:nvPr>
        </p:nvGraphicFramePr>
        <p:xfrm>
          <a:off x="2809743" y="1570146"/>
          <a:ext cx="6324600" cy="5170115"/>
        </p:xfrm>
        <a:graphic>
          <a:graphicData uri="http://schemas.openxmlformats.org/drawingml/2006/table">
            <a:tbl>
              <a:tblPr>
                <a:tableStyleId>{5C22544A-7EE6-4342-B048-85BDC9FD1C3A}</a:tableStyleId>
              </a:tblPr>
              <a:tblGrid>
                <a:gridCol w="2884312"/>
                <a:gridCol w="1637246"/>
                <a:gridCol w="1803042"/>
              </a:tblGrid>
              <a:tr h="405098">
                <a:tc gridSpan="3">
                  <a:txBody>
                    <a:bodyPr/>
                    <a:lstStyle/>
                    <a:p>
                      <a:pPr algn="l" fontAlgn="b"/>
                      <a:r>
                        <a:rPr lang="en-US" sz="2400" u="none" strike="noStrike" dirty="0">
                          <a:effectLst/>
                        </a:rPr>
                        <a:t>Combined, </a:t>
                      </a:r>
                      <a:r>
                        <a:rPr lang="en-US" sz="2400" u="none" strike="noStrike" dirty="0" err="1">
                          <a:effectLst/>
                        </a:rPr>
                        <a:t>Efaw</a:t>
                      </a:r>
                      <a:r>
                        <a:rPr lang="en-US" sz="2400" u="none" strike="noStrike" dirty="0">
                          <a:effectLst/>
                        </a:rPr>
                        <a:t> and Perkins, 2013</a:t>
                      </a:r>
                      <a:endParaRPr lang="en-US" sz="24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hMerge="1">
                  <a:txBody>
                    <a:bodyPr/>
                    <a:lstStyle/>
                    <a:p>
                      <a:endParaRPr lang="en-US"/>
                    </a:p>
                  </a:txBody>
                  <a:tcPr/>
                </a:tc>
                <a:tc hMerge="1">
                  <a:txBody>
                    <a:bodyPr/>
                    <a:lstStyle/>
                    <a:p>
                      <a:endParaRPr lang="en-US"/>
                    </a:p>
                  </a:txBody>
                  <a:tcPr/>
                </a:tc>
              </a:tr>
              <a:tr h="278684">
                <a:tc gridSpan="2">
                  <a:txBody>
                    <a:bodyPr/>
                    <a:lstStyle/>
                    <a:p>
                      <a:pPr algn="l" fontAlgn="b"/>
                      <a:r>
                        <a:rPr lang="en-US" sz="2000" u="none" strike="noStrike" dirty="0" err="1">
                          <a:effectLst/>
                        </a:rPr>
                        <a:t>Topdress</a:t>
                      </a:r>
                      <a:r>
                        <a:rPr lang="en-US" sz="2000" u="none" strike="noStrike" dirty="0">
                          <a:effectLst/>
                        </a:rPr>
                        <a:t> N, Corn, V12</a:t>
                      </a:r>
                      <a:endParaRPr lang="en-US" sz="20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hMerge="1">
                  <a:txBody>
                    <a:bodyPr/>
                    <a:lstStyle/>
                    <a:p>
                      <a:endParaRPr lang="en-US"/>
                    </a:p>
                  </a:txBody>
                  <a:tcPr/>
                </a:tc>
                <a:tc>
                  <a:txBody>
                    <a:bodyPr/>
                    <a:lstStyle/>
                    <a:p>
                      <a:pPr algn="l" fontAlgn="b"/>
                      <a:r>
                        <a:rPr lang="en-US" sz="2000" b="0" i="0" u="none" strike="noStrike" dirty="0" smtClean="0">
                          <a:solidFill>
                            <a:srgbClr val="000000"/>
                          </a:solidFill>
                          <a:effectLst/>
                          <a:latin typeface="Calibri"/>
                        </a:rPr>
                        <a:t>70,000</a:t>
                      </a:r>
                      <a:r>
                        <a:rPr lang="en-US" sz="2000" b="0" i="0" u="none" strike="noStrike" baseline="0" dirty="0" smtClean="0">
                          <a:solidFill>
                            <a:srgbClr val="000000"/>
                          </a:solidFill>
                          <a:effectLst/>
                          <a:latin typeface="Calibri"/>
                        </a:rPr>
                        <a:t> plants/ha</a:t>
                      </a:r>
                      <a:endParaRPr lang="en-US" sz="2000" b="0" i="0" u="none" strike="noStrike" dirty="0">
                        <a:solidFill>
                          <a:srgbClr val="000000"/>
                        </a:solidFill>
                        <a:effectLst/>
                        <a:latin typeface="Calibri"/>
                      </a:endParaRPr>
                    </a:p>
                  </a:txBody>
                  <a:tcPr marL="9525" marR="9525" marT="9525" marB="0" anchor="b">
                    <a:solidFill>
                      <a:schemeClr val="tx2">
                        <a:lumMod val="60000"/>
                        <a:lumOff val="40000"/>
                      </a:schemeClr>
                    </a:solidFill>
                  </a:tcPr>
                </a:tc>
              </a:tr>
              <a:tr h="356938">
                <a:tc>
                  <a:txBody>
                    <a:bodyPr/>
                    <a:lstStyle/>
                    <a:p>
                      <a:pPr algn="l" fontAlgn="b"/>
                      <a:r>
                        <a:rPr lang="en-US" sz="2000" b="1" u="sng" strike="noStrike" dirty="0">
                          <a:effectLst/>
                        </a:rPr>
                        <a:t>Methods</a:t>
                      </a:r>
                      <a:endParaRPr lang="en-US" sz="2000" b="1" i="0" u="sng" strike="noStrike" dirty="0">
                        <a:solidFill>
                          <a:srgbClr val="000000"/>
                        </a:solidFill>
                        <a:effectLst/>
                        <a:latin typeface="Calibri"/>
                      </a:endParaRPr>
                    </a:p>
                  </a:txBody>
                  <a:tcPr marL="9525" marR="9525" marT="9525" marB="0" anchor="b"/>
                </a:tc>
                <a:tc>
                  <a:txBody>
                    <a:bodyPr/>
                    <a:lstStyle/>
                    <a:p>
                      <a:pPr algn="l" fontAlgn="b"/>
                      <a:r>
                        <a:rPr lang="en-US" sz="2000" b="1" u="sng" strike="noStrike" dirty="0">
                          <a:effectLst/>
                        </a:rPr>
                        <a:t>N, kg/ha</a:t>
                      </a:r>
                      <a:endParaRPr lang="en-US" sz="2000" b="1" i="0" u="sng" strike="noStrike" dirty="0">
                        <a:solidFill>
                          <a:srgbClr val="000000"/>
                        </a:solidFill>
                        <a:effectLst/>
                        <a:latin typeface="Calibri"/>
                      </a:endParaRPr>
                    </a:p>
                  </a:txBody>
                  <a:tcPr marL="9525" marR="9525" marT="9525" marB="0" anchor="b"/>
                </a:tc>
                <a:tc>
                  <a:txBody>
                    <a:bodyPr/>
                    <a:lstStyle/>
                    <a:p>
                      <a:pPr algn="l" fontAlgn="b"/>
                      <a:r>
                        <a:rPr lang="en-US" sz="2000" b="1" u="sng" strike="noStrike" dirty="0">
                          <a:effectLst/>
                        </a:rPr>
                        <a:t>Mg/ha</a:t>
                      </a:r>
                      <a:endParaRPr lang="en-US" sz="2000" b="1" i="0" u="sng"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Check</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0</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6.6</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b="1" u="none" strike="noStrike" dirty="0">
                          <a:effectLst/>
                        </a:rPr>
                        <a:t>Hand planter </a:t>
                      </a:r>
                      <a:r>
                        <a:rPr lang="en-US" sz="2000" b="1" u="none" strike="noStrike" dirty="0" smtClean="0">
                          <a:effectLst/>
                        </a:rPr>
                        <a:t>(0.9</a:t>
                      </a:r>
                      <a:r>
                        <a:rPr lang="en-US" sz="2000" b="1" u="none" strike="noStrike" baseline="0" dirty="0" smtClean="0">
                          <a:effectLst/>
                        </a:rPr>
                        <a:t> g/plant)</a:t>
                      </a:r>
                      <a:endParaRPr lang="en-US" sz="2000" b="1" i="0" u="none" strike="noStrike" dirty="0">
                        <a:solidFill>
                          <a:srgbClr val="000000"/>
                        </a:solidFill>
                        <a:effectLst/>
                        <a:latin typeface="Calibri"/>
                      </a:endParaRPr>
                    </a:p>
                  </a:txBody>
                  <a:tcPr marL="9525" marR="9525" marT="9525" marB="0" anchor="b"/>
                </a:tc>
                <a:tc>
                  <a:txBody>
                    <a:bodyPr/>
                    <a:lstStyle/>
                    <a:p>
                      <a:pPr algn="l" fontAlgn="b"/>
                      <a:r>
                        <a:rPr lang="en-US" sz="2000" b="1" u="none" strike="noStrike" dirty="0">
                          <a:effectLst/>
                        </a:rPr>
                        <a:t>30</a:t>
                      </a:r>
                      <a:endParaRPr lang="en-US" sz="2000" b="1" i="0" u="none" strike="noStrike" dirty="0">
                        <a:solidFill>
                          <a:srgbClr val="000000"/>
                        </a:solidFill>
                        <a:effectLst/>
                        <a:latin typeface="Calibri"/>
                      </a:endParaRPr>
                    </a:p>
                  </a:txBody>
                  <a:tcPr marL="9525" marR="9525" marT="9525" marB="0" anchor="b"/>
                </a:tc>
                <a:tc>
                  <a:txBody>
                    <a:bodyPr/>
                    <a:lstStyle/>
                    <a:p>
                      <a:pPr algn="l" fontAlgn="b"/>
                      <a:r>
                        <a:rPr lang="en-US" sz="2000" b="1" u="none" strike="noStrike" dirty="0">
                          <a:effectLst/>
                        </a:rPr>
                        <a:t>11.2</a:t>
                      </a:r>
                      <a:endParaRPr lang="en-US" sz="2000" b="1" i="0" u="none"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Hand </a:t>
                      </a:r>
                      <a:r>
                        <a:rPr lang="en-US" sz="2000" u="none" strike="noStrike" dirty="0" smtClean="0">
                          <a:effectLst/>
                        </a:rPr>
                        <a:t>planter (1.8</a:t>
                      </a:r>
                      <a:r>
                        <a:rPr lang="en-US" sz="2000" u="none" strike="noStrike" baseline="0" dirty="0" smtClean="0">
                          <a:effectLst/>
                        </a:rPr>
                        <a:t> g/plant)</a:t>
                      </a:r>
                      <a:r>
                        <a:rPr lang="en-US" sz="2000" u="none" strike="noStrike" dirty="0" smtClean="0">
                          <a:effectLst/>
                        </a:rPr>
                        <a:t> </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10.6</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Broadcast</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6.4</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Broadcast</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7.0</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Dribble urea</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9.3</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urea</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7.8</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UAN</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7.3</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UAN</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10.4</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b="1" u="none" strike="noStrike" dirty="0">
                          <a:effectLst/>
                        </a:rPr>
                        <a:t>SED = 1.81</a:t>
                      </a:r>
                      <a:endParaRPr lang="en-US" sz="2000" b="1" i="0" u="none" strike="noStrike" dirty="0">
                        <a:solidFill>
                          <a:srgbClr val="000000"/>
                        </a:solidFill>
                        <a:effectLst/>
                        <a:latin typeface="Calibri"/>
                      </a:endParaRPr>
                    </a:p>
                  </a:txBody>
                  <a:tcPr marL="9525" marR="9525" marT="9525" marB="0" anchor="b"/>
                </a:tc>
                <a:tc>
                  <a:txBody>
                    <a:bodyPr/>
                    <a:lstStyle/>
                    <a:p>
                      <a:pPr algn="l" fontAlgn="b"/>
                      <a:endParaRPr lang="en-US" sz="2000" b="0" i="0" u="none" strike="noStrike">
                        <a:solidFill>
                          <a:srgbClr val="000000"/>
                        </a:solidFill>
                        <a:effectLst/>
                        <a:latin typeface="Calibri"/>
                      </a:endParaRPr>
                    </a:p>
                  </a:txBody>
                  <a:tcPr marL="9525" marR="9525" marT="9525" marB="0" anchor="b"/>
                </a:tc>
                <a:tc>
                  <a:txBody>
                    <a:bodyPr/>
                    <a:lstStyle/>
                    <a:p>
                      <a:pPr algn="l" fontAlgn="b"/>
                      <a:endParaRPr lang="en-US" sz="2000" b="0" i="0" u="none" strike="noStrike" dirty="0">
                        <a:solidFill>
                          <a:srgbClr val="000000"/>
                        </a:solidFill>
                        <a:effectLst/>
                        <a:latin typeface="Calibri"/>
                      </a:endParaRPr>
                    </a:p>
                  </a:txBody>
                  <a:tcPr marL="9525" marR="9525" marT="9525" marB="0" anchor="b"/>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85" y="152400"/>
            <a:ext cx="1351113" cy="2775259"/>
          </a:xfrm>
          <a:prstGeom prst="rect">
            <a:avLst/>
          </a:prstGeom>
          <a:ln>
            <a:solidFill>
              <a:srgbClr val="FF6600"/>
            </a:solidFill>
          </a:ln>
        </p:spPr>
      </p:pic>
      <p:pic>
        <p:nvPicPr>
          <p:cNvPr id="6" name="Picture 5"/>
          <p:cNvPicPr>
            <a:picLocks noChangeAspect="1"/>
          </p:cNvPicPr>
          <p:nvPr/>
        </p:nvPicPr>
        <p:blipFill>
          <a:blip r:embed="rId4"/>
          <a:stretch>
            <a:fillRect/>
          </a:stretch>
        </p:blipFill>
        <p:spPr>
          <a:xfrm>
            <a:off x="7366714" y="197962"/>
            <a:ext cx="1244591" cy="1118011"/>
          </a:xfrm>
          <a:prstGeom prst="rect">
            <a:avLst/>
          </a:prstGeom>
        </p:spPr>
      </p:pic>
    </p:spTree>
    <p:extLst>
      <p:ext uri="{BB962C8B-B14F-4D97-AF65-F5344CB8AC3E}">
        <p14:creationId xmlns:p14="http://schemas.microsoft.com/office/powerpoint/2010/main" val="3919057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082" y="335100"/>
            <a:ext cx="4934998" cy="6198159"/>
          </a:xfrm>
          <a:prstGeom prst="rect">
            <a:avLst/>
          </a:prstGeom>
        </p:spPr>
      </p:pic>
    </p:spTree>
    <p:extLst>
      <p:ext uri="{BB962C8B-B14F-4D97-AF65-F5344CB8AC3E}">
        <p14:creationId xmlns:p14="http://schemas.microsoft.com/office/powerpoint/2010/main" val="24254273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057400" y="64395"/>
            <a:ext cx="6858000" cy="1752600"/>
          </a:xfrm>
          <a:prstGeom prst="rect">
            <a:avLst/>
          </a:prstGeom>
        </p:spPr>
        <p:txBody>
          <a:bodyPr>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2400" b="1" dirty="0" smtClean="0">
                <a:solidFill>
                  <a:srgbClr val="FF6600"/>
                </a:solidFill>
              </a:rPr>
              <a:t>Benefits</a:t>
            </a:r>
            <a:endParaRPr lang="en-US" sz="2400" dirty="0" smtClean="0">
              <a:solidFill>
                <a:srgbClr val="FF6600"/>
              </a:solidFill>
            </a:endParaRPr>
          </a:p>
          <a:p>
            <a:pPr marL="342900" indent="-342900">
              <a:buFont typeface="Arial" pitchFamily="34" charset="0"/>
              <a:buChar char="•"/>
            </a:pPr>
            <a:r>
              <a:rPr lang="en-US" sz="2400" dirty="0" smtClean="0"/>
              <a:t>Remove chemically treated seeds from the hands of small farmers </a:t>
            </a:r>
          </a:p>
          <a:p>
            <a:pPr marL="342900" indent="-342900">
              <a:buFont typeface="Arial" pitchFamily="34" charset="0"/>
              <a:buChar char="•"/>
            </a:pPr>
            <a:r>
              <a:rPr lang="en-US" sz="2400" dirty="0" smtClean="0"/>
              <a:t>Decrease soil erosion via improved plant spacing </a:t>
            </a:r>
          </a:p>
          <a:p>
            <a:pPr marL="342900" indent="-342900">
              <a:buFont typeface="Arial" pitchFamily="34" charset="0"/>
              <a:buChar char="•"/>
            </a:pPr>
            <a:r>
              <a:rPr lang="en-US" sz="2400" dirty="0" smtClean="0"/>
              <a:t>Accommodate mid-season application of urea-N </a:t>
            </a:r>
          </a:p>
          <a:p>
            <a:pPr marL="342900" indent="-342900">
              <a:buFont typeface="Arial" pitchFamily="34" charset="0"/>
              <a:buChar char="•"/>
            </a:pPr>
            <a:r>
              <a:rPr lang="en-US" sz="2400" dirty="0" smtClean="0"/>
              <a:t>Place urea below the surface reducing NH3 losses </a:t>
            </a:r>
          </a:p>
          <a:p>
            <a:pPr marL="342900" indent="-342900">
              <a:buFont typeface="Arial" pitchFamily="34" charset="0"/>
              <a:buChar char="•"/>
            </a:pPr>
            <a:r>
              <a:rPr lang="en-US" sz="2400" dirty="0" smtClean="0"/>
              <a:t>Potential to increase maize production and NUE</a:t>
            </a:r>
          </a:p>
          <a:p>
            <a:r>
              <a:rPr lang="en-US" dirty="0" smtClean="0"/>
              <a:t/>
            </a:r>
            <a:br>
              <a:rPr lang="en-US" dirty="0" smtClean="0"/>
            </a:br>
            <a:r>
              <a:rPr lang="en-US" dirty="0" smtClean="0"/>
              <a:t>Khim et al. (2014). </a:t>
            </a:r>
            <a:r>
              <a:rPr lang="en-US" dirty="0"/>
              <a:t>Over </a:t>
            </a:r>
            <a:r>
              <a:rPr lang="en-US" dirty="0" smtClean="0"/>
              <a:t>three sites</a:t>
            </a:r>
            <a:r>
              <a:rPr lang="en-US" dirty="0"/>
              <a:t>, planting 1 seed, every 0.16m increased yields by an average of 1.15 Mg ha</a:t>
            </a:r>
            <a:r>
              <a:rPr lang="en-US" baseline="30000" dirty="0"/>
              <a:t>-1</a:t>
            </a:r>
            <a:r>
              <a:rPr lang="en-US" dirty="0"/>
              <a:t> (range, 0.33 to 2.46 Mg ha</a:t>
            </a:r>
            <a:r>
              <a:rPr lang="en-US" baseline="30000" dirty="0"/>
              <a:t>-1</a:t>
            </a:r>
            <a:r>
              <a:rPr lang="en-US" dirty="0"/>
              <a:t>)</a:t>
            </a:r>
            <a:r>
              <a:rPr lang="en-US" baseline="30000" dirty="0"/>
              <a:t> </a:t>
            </a:r>
            <a:r>
              <a:rPr lang="en-US" dirty="0"/>
              <a:t>when compared to the farmer practice of placing 2 to 3 seeds per hill, every 0.48 cm.</a:t>
            </a:r>
          </a:p>
          <a:p>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52600"/>
            <a:ext cx="1762125" cy="3619500"/>
          </a:xfrm>
          <a:prstGeom prst="rect">
            <a:avLst/>
          </a:prstGeom>
          <a:ln w="28575">
            <a:solidFill>
              <a:srgbClr val="FF6600"/>
            </a:solidFill>
          </a:ln>
        </p:spPr>
      </p:pic>
      <p:sp>
        <p:nvSpPr>
          <p:cNvPr id="3" name="Oval 2"/>
          <p:cNvSpPr/>
          <p:nvPr/>
        </p:nvSpPr>
        <p:spPr>
          <a:xfrm>
            <a:off x="914402" y="4881087"/>
            <a:ext cx="373487" cy="360608"/>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9568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own Arrow 5"/>
          <p:cNvSpPr/>
          <p:nvPr/>
        </p:nvSpPr>
        <p:spPr>
          <a:xfrm>
            <a:off x="3506680" y="2272682"/>
            <a:ext cx="45719" cy="32048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85800" y="685800"/>
            <a:ext cx="7772400" cy="5016758"/>
          </a:xfrm>
          <a:prstGeom prst="rect">
            <a:avLst/>
          </a:prstGeom>
        </p:spPr>
        <p:txBody>
          <a:bodyPr>
            <a:noAutofit/>
          </a:bodyPr>
          <a:lstStyle>
            <a:defPPr>
              <a:defRPr lang="en-US"/>
            </a:defPPr>
            <a:lvl1pPr indent="0">
              <a:spcBef>
                <a:spcPts val="1200"/>
              </a:spcBef>
              <a:spcAft>
                <a:spcPts val="0"/>
              </a:spcAft>
              <a:buClr>
                <a:schemeClr val="accent5"/>
              </a:buClr>
              <a:buFont typeface="Arial" pitchFamily="34" charset="0"/>
              <a:buNone/>
              <a:defRPr sz="2000" b="1" i="0" u="sng" cap="none" spc="30" baseline="0">
                <a:cs typeface="Tahoma" pitchFamily="34" charset="0"/>
              </a:defRPr>
            </a:lvl1pPr>
            <a:lvl2pPr marL="171450" indent="-171450">
              <a:spcBef>
                <a:spcPts val="600"/>
              </a:spcBef>
              <a:buClr>
                <a:schemeClr val="accent1"/>
              </a:buClr>
              <a:buFont typeface="Arial" pitchFamily="34" charset="0"/>
              <a:buChar char="•"/>
              <a:defRPr sz="1600">
                <a:cs typeface="Tahoma" pitchFamily="34" charset="0"/>
              </a:defRPr>
            </a:lvl2pPr>
            <a:lvl3pPr marL="344488" indent="-165100">
              <a:spcBef>
                <a:spcPts val="600"/>
              </a:spcBef>
              <a:buClr>
                <a:schemeClr val="accent1"/>
              </a:buClr>
              <a:buFont typeface="Arial" pitchFamily="34" charset="0"/>
              <a:buChar char="•"/>
              <a:defRPr sz="1600">
                <a:cs typeface="Tahoma" pitchFamily="34" charset="0"/>
              </a:defRPr>
            </a:lvl3pPr>
            <a:lvl4pPr marL="517525" indent="-169863">
              <a:spcBef>
                <a:spcPts val="600"/>
              </a:spcBef>
              <a:buClr>
                <a:schemeClr val="accent1"/>
              </a:buClr>
              <a:buFont typeface="Arial" pitchFamily="34" charset="0"/>
              <a:buChar char="•"/>
              <a:defRPr sz="1600">
                <a:cs typeface="Tahoma" pitchFamily="34" charset="0"/>
              </a:defRPr>
            </a:lvl4pPr>
            <a:lvl5pPr marL="688975" indent="-173038">
              <a:spcBef>
                <a:spcPts val="600"/>
              </a:spcBef>
              <a:buClr>
                <a:schemeClr val="accent1"/>
              </a:buClr>
              <a:buFont typeface="Arial" pitchFamily="34" charset="0"/>
              <a:buChar char="•"/>
              <a:defRPr sz="1600">
                <a:cs typeface="Tahoma" pitchFamily="34" charset="0"/>
              </a:defRPr>
            </a:lvl5pPr>
            <a:lvl6pPr marL="868680" indent="-173736">
              <a:spcBef>
                <a:spcPts val="600"/>
              </a:spcBef>
              <a:buClr>
                <a:schemeClr val="accent1"/>
              </a:buClr>
              <a:buFont typeface="Arial" pitchFamily="34" charset="0"/>
              <a:buChar char="•"/>
              <a:defRPr sz="1600"/>
            </a:lvl6pPr>
            <a:lvl7pPr marL="1069848" indent="-173736">
              <a:spcBef>
                <a:spcPts val="600"/>
              </a:spcBef>
              <a:buClr>
                <a:schemeClr val="accent1"/>
              </a:buClr>
              <a:buFont typeface="Arial" pitchFamily="34" charset="0"/>
              <a:buChar char="•"/>
              <a:defRPr sz="1600"/>
            </a:lvl7pPr>
            <a:lvl8pPr marL="1243584" indent="-173736">
              <a:spcBef>
                <a:spcPts val="600"/>
              </a:spcBef>
              <a:buClr>
                <a:schemeClr val="accent1"/>
              </a:buClr>
              <a:buFont typeface="Arial" pitchFamily="34" charset="0"/>
              <a:buChar char="•"/>
              <a:defRPr sz="1600"/>
            </a:lvl8pPr>
            <a:lvl9pPr marL="1408176" indent="-173736">
              <a:spcBef>
                <a:spcPts val="600"/>
              </a:spcBef>
              <a:buClr>
                <a:schemeClr val="accent1"/>
              </a:buClr>
              <a:buFont typeface="Arial" pitchFamily="34" charset="0"/>
              <a:buChar char="•"/>
              <a:defRPr sz="1600"/>
            </a:lvl9pPr>
          </a:lstStyle>
          <a:p>
            <a:pPr>
              <a:buClr>
                <a:srgbClr val="FF6600"/>
              </a:buClr>
            </a:pPr>
            <a:endParaRPr lang="en-US" sz="1800" b="0" u="none" dirty="0"/>
          </a:p>
        </p:txBody>
      </p:sp>
      <p:sp>
        <p:nvSpPr>
          <p:cNvPr id="2" name="Title 1"/>
          <p:cNvSpPr>
            <a:spLocks noGrp="1"/>
          </p:cNvSpPr>
          <p:nvPr>
            <p:ph type="title"/>
          </p:nvPr>
        </p:nvSpPr>
        <p:spPr>
          <a:xfrm>
            <a:off x="304800" y="266700"/>
            <a:ext cx="7680960" cy="838200"/>
          </a:xfrm>
        </p:spPr>
        <p:txBody>
          <a:bodyPr>
            <a:normAutofit/>
          </a:bodyPr>
          <a:lstStyle/>
          <a:p>
            <a:r>
              <a:rPr lang="en-US" sz="2800" dirty="0" smtClean="0">
                <a:latin typeface="Verdana" panose="020B0604030504040204" pitchFamily="34" charset="0"/>
                <a:ea typeface="Verdana" panose="020B0604030504040204" pitchFamily="34" charset="0"/>
                <a:cs typeface="Verdana" panose="020B0604030504040204" pitchFamily="34" charset="0"/>
              </a:rPr>
              <a:t>Maize (FAOSTAT, 2013)</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5" name="Content Placeholder 4"/>
          <p:cNvSpPr>
            <a:spLocks noGrp="1"/>
          </p:cNvSpPr>
          <p:nvPr>
            <p:ph idx="1"/>
          </p:nvPr>
        </p:nvSpPr>
        <p:spPr>
          <a:xfrm>
            <a:off x="152400" y="1219200"/>
            <a:ext cx="8610600" cy="4724400"/>
          </a:xfrm>
          <a:prstGeom prst="rect">
            <a:avLst/>
          </a:prstGeom>
        </p:spPr>
        <p:txBody>
          <a:bodyPr>
            <a:noAutofit/>
          </a:bodyPr>
          <a:lstStyle/>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u="sng" dirty="0" smtClean="0">
                <a:solidFill>
                  <a:srgbClr val="FF6600"/>
                </a:solidFill>
                <a:latin typeface="Verdana" panose="020B0604030504040204" pitchFamily="34" charset="0"/>
                <a:ea typeface="Verdana" panose="020B0604030504040204" pitchFamily="34" charset="0"/>
                <a:cs typeface="Verdana" panose="020B0604030504040204" pitchFamily="34" charset="0"/>
              </a:rPr>
              <a:t>Area, ha   	 Production, Mt	Avg. Mt/ha</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World	184,239,959 	1,016,431,783</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5.5	</a:t>
            </a:r>
            <a:r>
              <a:rPr lang="en-US" sz="1400" dirty="0" smtClean="0">
                <a:latin typeface="Verdana" panose="020B0604030504040204" pitchFamily="34" charset="0"/>
                <a:ea typeface="Verdana" panose="020B0604030504040204" pitchFamily="34" charset="0"/>
                <a:cs typeface="Verdana" panose="020B0604030504040204" pitchFamily="34" charset="0"/>
              </a:rPr>
              <a:t>(87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USA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u="sng" dirty="0" smtClean="0">
                <a:latin typeface="Verdana" panose="020B0604030504040204" pitchFamily="34" charset="0"/>
                <a:ea typeface="Verdana" panose="020B0604030504040204" pitchFamily="34" charset="0"/>
                <a:cs typeface="Verdana" panose="020B0604030504040204" pitchFamily="34" charset="0"/>
              </a:rPr>
              <a:t>35,478,012</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353,699,441</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9.9	</a:t>
            </a:r>
            <a:r>
              <a:rPr lang="en-US" sz="1400" dirty="0" smtClean="0">
                <a:latin typeface="Verdana" panose="020B0604030504040204" pitchFamily="34" charset="0"/>
                <a:ea typeface="Verdana" panose="020B0604030504040204" pitchFamily="34" charset="0"/>
                <a:cs typeface="Verdana" panose="020B0604030504040204" pitchFamily="34" charset="0"/>
              </a:rPr>
              <a:t>(157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a:latin typeface="Verdana" panose="020B0604030504040204" pitchFamily="34" charset="0"/>
              <a:ea typeface="Verdana" panose="020B0604030504040204" pitchFamily="34" charset="0"/>
              <a:cs typeface="Verdana" panose="020B0604030504040204" pitchFamily="34" charset="0"/>
            </a:endParaRP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China	35,276,500	217,830,000	6.2	</a:t>
            </a: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dirty="0" smtClean="0">
                <a:latin typeface="Verdana" panose="020B0604030504040204" pitchFamily="34" charset="0"/>
                <a:ea typeface="Verdana" panose="020B0604030504040204" pitchFamily="34" charset="0"/>
                <a:cs typeface="Verdana" panose="020B0604030504040204" pitchFamily="34" charset="0"/>
              </a:rPr>
              <a:t>98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Brazil	15,450,180	80,516,571	5.2	</a:t>
            </a: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dirty="0" smtClean="0">
                <a:latin typeface="Verdana" panose="020B0604030504040204" pitchFamily="34" charset="0"/>
                <a:ea typeface="Verdana" panose="020B0604030504040204" pitchFamily="34" charset="0"/>
                <a:cs typeface="Verdana" panose="020B0604030504040204" pitchFamily="34" charset="0"/>
              </a:rPr>
              <a:t>83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r>
            <a:br>
              <a:rPr lang="en-US" sz="2000" dirty="0" smtClean="0">
                <a:latin typeface="Verdana" panose="020B0604030504040204" pitchFamily="34" charset="0"/>
                <a:ea typeface="Verdana" panose="020B0604030504040204" pitchFamily="34" charset="0"/>
                <a:cs typeface="Verdana" panose="020B0604030504040204" pitchFamily="34" charset="0"/>
              </a:rPr>
            </a:br>
            <a:r>
              <a:rPr lang="en-US" sz="2000" dirty="0" smtClean="0">
                <a:latin typeface="Verdana" panose="020B0604030504040204" pitchFamily="34" charset="0"/>
                <a:ea typeface="Verdana" panose="020B0604030504040204" pitchFamily="34" charset="0"/>
                <a:cs typeface="Verdana" panose="020B0604030504040204" pitchFamily="34" charset="0"/>
              </a:rPr>
              <a:t>Low income Food Deficit Countries</a:t>
            </a:r>
          </a:p>
          <a:p>
            <a:pPr>
              <a:buClr>
                <a:srgbClr val="FF6600"/>
              </a:buClr>
              <a:tabLst>
                <a:tab pos="2971800" algn="r"/>
                <a:tab pos="5257800" algn="r"/>
                <a:tab pos="7086600"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49,356,985	117,590,512	2.4	</a:t>
            </a:r>
            <a:r>
              <a:rPr lang="en-US" sz="1400" dirty="0" smtClean="0">
                <a:latin typeface="Verdana" panose="020B0604030504040204" pitchFamily="34" charset="0"/>
                <a:ea typeface="Verdana" panose="020B0604030504040204" pitchFamily="34" charset="0"/>
                <a:cs typeface="Verdana" panose="020B0604030504040204" pitchFamily="34" charset="0"/>
              </a:rPr>
              <a:t>(38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smtClean="0">
              <a:latin typeface="Verdana" panose="020B0604030504040204" pitchFamily="34" charset="0"/>
              <a:ea typeface="Verdana" panose="020B0604030504040204" pitchFamily="34" charset="0"/>
              <a:cs typeface="Verdana" panose="020B0604030504040204" pitchFamily="34" charset="0"/>
            </a:endParaRPr>
          </a:p>
          <a:p>
            <a:pPr>
              <a:buClr>
                <a:srgbClr val="FF6600"/>
              </a:buClr>
              <a:tabLst>
                <a:tab pos="2971800" algn="r"/>
                <a:tab pos="5257800" algn="r"/>
                <a:tab pos="7086600"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60% hand</a:t>
            </a:r>
            <a:b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br>
            <a: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	planted</a:t>
            </a:r>
          </a:p>
          <a:p>
            <a:pPr>
              <a:buClr>
                <a:srgbClr val="FF6600"/>
              </a:buClr>
              <a:tabLst>
                <a:tab pos="2971800" algn="r"/>
                <a:tab pos="5257800" algn="r"/>
                <a:tab pos="7086600" algn="r"/>
              </a:tabLst>
            </a:pPr>
            <a:r>
              <a:rPr lang="en-US" sz="2000" dirty="0">
                <a:solidFill>
                  <a:srgbClr val="FF6600"/>
                </a:solidFill>
                <a:latin typeface="Verdana" panose="020B0604030504040204" pitchFamily="34" charset="0"/>
                <a:ea typeface="Verdana" panose="020B0604030504040204" pitchFamily="34" charset="0"/>
                <a:cs typeface="Verdana" panose="020B0604030504040204" pitchFamily="34" charset="0"/>
              </a:rPr>
              <a:t>	</a:t>
            </a:r>
            <a:r>
              <a:rPr lang="en-US" sz="2000" u="sng" dirty="0" smtClean="0">
                <a:solidFill>
                  <a:srgbClr val="FF6600"/>
                </a:solidFill>
                <a:latin typeface="Verdana" panose="020B0604030504040204" pitchFamily="34" charset="0"/>
                <a:ea typeface="Verdana" panose="020B0604030504040204" pitchFamily="34" charset="0"/>
                <a:cs typeface="Verdana" panose="020B0604030504040204" pitchFamily="34" charset="0"/>
              </a:rPr>
              <a:t>29,614,180</a:t>
            </a:r>
          </a:p>
        </p:txBody>
      </p:sp>
      <p:sp>
        <p:nvSpPr>
          <p:cNvPr id="3" name="TextBox 2"/>
          <p:cNvSpPr txBox="1"/>
          <p:nvPr/>
        </p:nvSpPr>
        <p:spPr>
          <a:xfrm>
            <a:off x="1095655" y="5767205"/>
            <a:ext cx="3200400" cy="261610"/>
          </a:xfrm>
          <a:prstGeom prst="rect">
            <a:avLst/>
          </a:prstGeom>
          <a:noFill/>
        </p:spPr>
        <p:txBody>
          <a:bodyPr wrap="square" rtlCol="0">
            <a:spAutoFit/>
          </a:bodyPr>
          <a:lstStyle/>
          <a:p>
            <a:r>
              <a:rPr lang="en-US" sz="1100" dirty="0" smtClean="0"/>
              <a:t>USA 2014,  37,125,000 ha’s</a:t>
            </a:r>
            <a:endParaRPr lang="en-US" sz="1100" dirty="0"/>
          </a:p>
        </p:txBody>
      </p:sp>
    </p:spTree>
    <p:extLst>
      <p:ext uri="{BB962C8B-B14F-4D97-AF65-F5344CB8AC3E}">
        <p14:creationId xmlns:p14="http://schemas.microsoft.com/office/powerpoint/2010/main" val="26718984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2700" y="-60325"/>
            <a:ext cx="9144000" cy="68580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099" name="Freeform 321"/>
          <p:cNvSpPr>
            <a:spLocks/>
          </p:cNvSpPr>
          <p:nvPr/>
        </p:nvSpPr>
        <p:spPr bwMode="auto">
          <a:xfrm rot="730076">
            <a:off x="4227513" y="3382963"/>
            <a:ext cx="360362" cy="282575"/>
          </a:xfrm>
          <a:custGeom>
            <a:avLst/>
            <a:gdLst>
              <a:gd name="T0" fmla="*/ 2147483646 w 10000"/>
              <a:gd name="T1" fmla="*/ 2147483646 h 10009"/>
              <a:gd name="T2" fmla="*/ 2147483646 w 10000"/>
              <a:gd name="T3" fmla="*/ 2147483646 h 10009"/>
              <a:gd name="T4" fmla="*/ 2147483646 w 10000"/>
              <a:gd name="T5" fmla="*/ 2147483646 h 10009"/>
              <a:gd name="T6" fmla="*/ 2147483646 w 10000"/>
              <a:gd name="T7" fmla="*/ 2147483646 h 10009"/>
              <a:gd name="T8" fmla="*/ 2147483646 w 10000"/>
              <a:gd name="T9" fmla="*/ 2147483646 h 10009"/>
              <a:gd name="T10" fmla="*/ 2147483646 w 10000"/>
              <a:gd name="T11" fmla="*/ 2147483646 h 10009"/>
              <a:gd name="T12" fmla="*/ 2147483646 w 10000"/>
              <a:gd name="T13" fmla="*/ 2147483646 h 10009"/>
              <a:gd name="T14" fmla="*/ 2147483646 w 10000"/>
              <a:gd name="T15" fmla="*/ 2147483646 h 10009"/>
              <a:gd name="T16" fmla="*/ 2147483646 w 10000"/>
              <a:gd name="T17" fmla="*/ 2147483646 h 10009"/>
              <a:gd name="T18" fmla="*/ 2147483646 w 10000"/>
              <a:gd name="T19" fmla="*/ 2147483646 h 10009"/>
              <a:gd name="T20" fmla="*/ 0 w 10000"/>
              <a:gd name="T21" fmla="*/ 2147483646 h 10009"/>
              <a:gd name="T22" fmla="*/ 2147483646 w 10000"/>
              <a:gd name="T23" fmla="*/ 2147483646 h 10009"/>
              <a:gd name="T24" fmla="*/ 2147483646 w 10000"/>
              <a:gd name="T25" fmla="*/ 2147483646 h 10009"/>
              <a:gd name="T26" fmla="*/ 2147483646 w 10000"/>
              <a:gd name="T27" fmla="*/ 2147483646 h 10009"/>
              <a:gd name="T28" fmla="*/ 2147483646 w 10000"/>
              <a:gd name="T29" fmla="*/ 2147483646 h 10009"/>
              <a:gd name="T30" fmla="*/ 2147483646 w 10000"/>
              <a:gd name="T31" fmla="*/ 2147483646 h 10009"/>
              <a:gd name="T32" fmla="*/ 2147483646 w 10000"/>
              <a:gd name="T33" fmla="*/ 2147483646 h 10009"/>
              <a:gd name="T34" fmla="*/ 2147483646 w 10000"/>
              <a:gd name="T35" fmla="*/ 2147483646 h 10009"/>
              <a:gd name="T36" fmla="*/ 2147483646 w 10000"/>
              <a:gd name="T37" fmla="*/ 2147483646 h 10009"/>
              <a:gd name="T38" fmla="*/ 2147483646 w 10000"/>
              <a:gd name="T39" fmla="*/ 2147483646 h 10009"/>
              <a:gd name="T40" fmla="*/ 2147483646 w 10000"/>
              <a:gd name="T41" fmla="*/ 2147483646 h 10009"/>
              <a:gd name="T42" fmla="*/ 2147483646 w 10000"/>
              <a:gd name="T43" fmla="*/ 2147483646 h 10009"/>
              <a:gd name="T44" fmla="*/ 2147483646 w 10000"/>
              <a:gd name="T45" fmla="*/ 2147483646 h 10009"/>
              <a:gd name="T46" fmla="*/ 2147483646 w 10000"/>
              <a:gd name="T47" fmla="*/ 2147483646 h 10009"/>
              <a:gd name="T48" fmla="*/ 2147483646 w 10000"/>
              <a:gd name="T49" fmla="*/ 2147483646 h 10009"/>
              <a:gd name="T50" fmla="*/ 2147483646 w 10000"/>
              <a:gd name="T51" fmla="*/ 2147483646 h 10009"/>
              <a:gd name="T52" fmla="*/ 2147483646 w 10000"/>
              <a:gd name="T53" fmla="*/ 2147483646 h 10009"/>
              <a:gd name="T54" fmla="*/ 2147483646 w 10000"/>
              <a:gd name="T55" fmla="*/ 2147483646 h 10009"/>
              <a:gd name="T56" fmla="*/ 2147483646 w 10000"/>
              <a:gd name="T57" fmla="*/ 2147483646 h 10009"/>
              <a:gd name="T58" fmla="*/ 2147483646 w 10000"/>
              <a:gd name="T59" fmla="*/ 2147483646 h 10009"/>
              <a:gd name="T60" fmla="*/ 2147483646 w 10000"/>
              <a:gd name="T61" fmla="*/ 2147483646 h 10009"/>
              <a:gd name="T62" fmla="*/ 2147483646 w 10000"/>
              <a:gd name="T63" fmla="*/ 2147483646 h 10009"/>
              <a:gd name="T64" fmla="*/ 2147483646 w 10000"/>
              <a:gd name="T65" fmla="*/ 2147483646 h 10009"/>
              <a:gd name="T66" fmla="*/ 2147483646 w 10000"/>
              <a:gd name="T67" fmla="*/ 2147483646 h 10009"/>
              <a:gd name="T68" fmla="*/ 2147483646 w 10000"/>
              <a:gd name="T69" fmla="*/ 2147483646 h 10009"/>
              <a:gd name="T70" fmla="*/ 2147483646 w 10000"/>
              <a:gd name="T71" fmla="*/ 2147483646 h 10009"/>
              <a:gd name="T72" fmla="*/ 2147483646 w 10000"/>
              <a:gd name="T73" fmla="*/ 2147483646 h 10009"/>
              <a:gd name="T74" fmla="*/ 2147483646 w 10000"/>
              <a:gd name="T75" fmla="*/ 2147483646 h 10009"/>
              <a:gd name="T76" fmla="*/ 2147483646 w 10000"/>
              <a:gd name="T77" fmla="*/ 2147483646 h 10009"/>
              <a:gd name="T78" fmla="*/ 2147483646 w 10000"/>
              <a:gd name="T79" fmla="*/ 2147483646 h 10009"/>
              <a:gd name="T80" fmla="*/ 2147483646 w 10000"/>
              <a:gd name="T81" fmla="*/ 2147483646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solidFill>
            <a:schemeClr val="bg1"/>
          </a:solidFill>
          <a:ln w="9525">
            <a:solidFill>
              <a:schemeClr val="bg2"/>
            </a:solidFill>
            <a:round/>
            <a:headEnd/>
            <a:tailEnd/>
          </a:ln>
        </p:spPr>
        <p:txBody>
          <a:bodyPr/>
          <a:lstStyle/>
          <a:p>
            <a:endParaRPr lang="en-US"/>
          </a:p>
        </p:txBody>
      </p:sp>
      <p:sp>
        <p:nvSpPr>
          <p:cNvPr id="4100" name="Freeform 322"/>
          <p:cNvSpPr>
            <a:spLocks/>
          </p:cNvSpPr>
          <p:nvPr/>
        </p:nvSpPr>
        <p:spPr bwMode="auto">
          <a:xfrm rot="926903">
            <a:off x="4237038" y="3402013"/>
            <a:ext cx="90487" cy="198437"/>
          </a:xfrm>
          <a:custGeom>
            <a:avLst/>
            <a:gdLst>
              <a:gd name="T0" fmla="*/ 2147483646 w 10000"/>
              <a:gd name="T1" fmla="*/ 2147483646 h 10437"/>
              <a:gd name="T2" fmla="*/ 2147483646 w 10000"/>
              <a:gd name="T3" fmla="*/ 2147483646 h 10437"/>
              <a:gd name="T4" fmla="*/ 2147483646 w 10000"/>
              <a:gd name="T5" fmla="*/ 2147483646 h 10437"/>
              <a:gd name="T6" fmla="*/ 2147483646 w 10000"/>
              <a:gd name="T7" fmla="*/ 2147483646 h 10437"/>
              <a:gd name="T8" fmla="*/ 2147483646 w 10000"/>
              <a:gd name="T9" fmla="*/ 2147483646 h 10437"/>
              <a:gd name="T10" fmla="*/ 2147483646 w 10000"/>
              <a:gd name="T11" fmla="*/ 2147483646 h 10437"/>
              <a:gd name="T12" fmla="*/ 2147483646 w 10000"/>
              <a:gd name="T13" fmla="*/ 2147483646 h 10437"/>
              <a:gd name="T14" fmla="*/ 2147483646 w 10000"/>
              <a:gd name="T15" fmla="*/ 2147483646 h 10437"/>
              <a:gd name="T16" fmla="*/ 2147483646 w 10000"/>
              <a:gd name="T17" fmla="*/ 2147483646 h 10437"/>
              <a:gd name="T18" fmla="*/ 2147483646 w 10000"/>
              <a:gd name="T19" fmla="*/ 2147483646 h 10437"/>
              <a:gd name="T20" fmla="*/ 2147483646 w 10000"/>
              <a:gd name="T21" fmla="*/ 2147483646 h 10437"/>
              <a:gd name="T22" fmla="*/ 2147483646 w 10000"/>
              <a:gd name="T23" fmla="*/ 0 h 10437"/>
              <a:gd name="T24" fmla="*/ 2147483646 w 10000"/>
              <a:gd name="T25" fmla="*/ 2147483646 h 10437"/>
              <a:gd name="T26" fmla="*/ 2147483646 w 10000"/>
              <a:gd name="T27" fmla="*/ 2147483646 h 10437"/>
              <a:gd name="T28" fmla="*/ 2147483646 w 10000"/>
              <a:gd name="T29" fmla="*/ 2147483646 h 10437"/>
              <a:gd name="T30" fmla="*/ 2147483646 w 10000"/>
              <a:gd name="T31" fmla="*/ 2147483646 h 10437"/>
              <a:gd name="T32" fmla="*/ 2147483646 w 10000"/>
              <a:gd name="T33" fmla="*/ 2147483646 h 10437"/>
              <a:gd name="T34" fmla="*/ 2147483646 w 10000"/>
              <a:gd name="T35" fmla="*/ 2147483646 h 10437"/>
              <a:gd name="T36" fmla="*/ 0 w 10000"/>
              <a:gd name="T37" fmla="*/ 2147483646 h 10437"/>
              <a:gd name="T38" fmla="*/ 2147483646 w 10000"/>
              <a:gd name="T39" fmla="*/ 2147483646 h 10437"/>
              <a:gd name="T40" fmla="*/ 2147483646 w 10000"/>
              <a:gd name="T41" fmla="*/ 2147483646 h 10437"/>
              <a:gd name="T42" fmla="*/ 2147483646 w 10000"/>
              <a:gd name="T43" fmla="*/ 2147483646 h 10437"/>
              <a:gd name="T44" fmla="*/ 2147483646 w 10000"/>
              <a:gd name="T45" fmla="*/ 2147483646 h 10437"/>
              <a:gd name="T46" fmla="*/ 2147483646 w 10000"/>
              <a:gd name="T47" fmla="*/ 2147483646 h 10437"/>
              <a:gd name="T48" fmla="*/ 2147483646 w 10000"/>
              <a:gd name="T49" fmla="*/ 2147483646 h 10437"/>
              <a:gd name="T50" fmla="*/ 2147483646 w 10000"/>
              <a:gd name="T51" fmla="*/ 2147483646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solidFill>
            <a:schemeClr val="bg1"/>
          </a:solidFill>
          <a:ln w="9525">
            <a:solidFill>
              <a:schemeClr val="bg2"/>
            </a:solidFill>
            <a:round/>
            <a:headEnd/>
            <a:tailEnd/>
          </a:ln>
        </p:spPr>
        <p:txBody>
          <a:bodyPr/>
          <a:lstStyle/>
          <a:p>
            <a:endParaRPr lang="en-US"/>
          </a:p>
        </p:txBody>
      </p:sp>
      <p:sp>
        <p:nvSpPr>
          <p:cNvPr id="4101" name="Freeform 341"/>
          <p:cNvSpPr>
            <a:spLocks/>
          </p:cNvSpPr>
          <p:nvPr/>
        </p:nvSpPr>
        <p:spPr bwMode="auto">
          <a:xfrm>
            <a:off x="4767263" y="3276600"/>
            <a:ext cx="190500" cy="8413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0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0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2147483646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solidFill>
            <a:schemeClr val="bg1"/>
          </a:solidFill>
          <a:ln w="9525">
            <a:solidFill>
              <a:schemeClr val="bg2"/>
            </a:solidFill>
            <a:round/>
            <a:headEnd/>
            <a:tailEnd/>
          </a:ln>
        </p:spPr>
        <p:txBody>
          <a:bodyPr/>
          <a:lstStyle/>
          <a:p>
            <a:endParaRPr lang="en-US"/>
          </a:p>
        </p:txBody>
      </p:sp>
      <p:sp>
        <p:nvSpPr>
          <p:cNvPr id="4102" name="Freeform 342"/>
          <p:cNvSpPr>
            <a:spLocks/>
          </p:cNvSpPr>
          <p:nvPr/>
        </p:nvSpPr>
        <p:spPr bwMode="auto">
          <a:xfrm rot="471028">
            <a:off x="4440238" y="3171825"/>
            <a:ext cx="304800" cy="293688"/>
          </a:xfrm>
          <a:custGeom>
            <a:avLst/>
            <a:gdLst>
              <a:gd name="T0" fmla="*/ 2147483646 w 10043"/>
              <a:gd name="T1" fmla="*/ 2147483646 h 10000"/>
              <a:gd name="T2" fmla="*/ 2147483646 w 10043"/>
              <a:gd name="T3" fmla="*/ 2147483646 h 10000"/>
              <a:gd name="T4" fmla="*/ 2147483646 w 10043"/>
              <a:gd name="T5" fmla="*/ 2147483646 h 10000"/>
              <a:gd name="T6" fmla="*/ 2147483646 w 10043"/>
              <a:gd name="T7" fmla="*/ 2147483646 h 10000"/>
              <a:gd name="T8" fmla="*/ 2147483646 w 10043"/>
              <a:gd name="T9" fmla="*/ 2147483646 h 10000"/>
              <a:gd name="T10" fmla="*/ 2147483646 w 10043"/>
              <a:gd name="T11" fmla="*/ 2147483646 h 10000"/>
              <a:gd name="T12" fmla="*/ 2147483646 w 10043"/>
              <a:gd name="T13" fmla="*/ 2147483646 h 10000"/>
              <a:gd name="T14" fmla="*/ 2147483646 w 10043"/>
              <a:gd name="T15" fmla="*/ 2147483646 h 10000"/>
              <a:gd name="T16" fmla="*/ 2147483646 w 10043"/>
              <a:gd name="T17" fmla="*/ 2147483646 h 10000"/>
              <a:gd name="T18" fmla="*/ 2147483646 w 10043"/>
              <a:gd name="T19" fmla="*/ 2147483646 h 10000"/>
              <a:gd name="T20" fmla="*/ 2147483646 w 10043"/>
              <a:gd name="T21" fmla="*/ 2147483646 h 10000"/>
              <a:gd name="T22" fmla="*/ 2147483646 w 10043"/>
              <a:gd name="T23" fmla="*/ 2147483646 h 10000"/>
              <a:gd name="T24" fmla="*/ 2147483646 w 10043"/>
              <a:gd name="T25" fmla="*/ 2147483646 h 10000"/>
              <a:gd name="T26" fmla="*/ 2147483646 w 10043"/>
              <a:gd name="T27" fmla="*/ 2147483646 h 10000"/>
              <a:gd name="T28" fmla="*/ 2147483646 w 10043"/>
              <a:gd name="T29" fmla="*/ 2147483646 h 10000"/>
              <a:gd name="T30" fmla="*/ 2147483646 w 10043"/>
              <a:gd name="T31" fmla="*/ 2147483646 h 10000"/>
              <a:gd name="T32" fmla="*/ 2147483646 w 10043"/>
              <a:gd name="T33" fmla="*/ 2147483646 h 10000"/>
              <a:gd name="T34" fmla="*/ 2147483646 w 10043"/>
              <a:gd name="T35" fmla="*/ 2147483646 h 10000"/>
              <a:gd name="T36" fmla="*/ 2147483646 w 10043"/>
              <a:gd name="T37" fmla="*/ 2147483646 h 10000"/>
              <a:gd name="T38" fmla="*/ 2147483646 w 10043"/>
              <a:gd name="T39" fmla="*/ 2147483646 h 10000"/>
              <a:gd name="T40" fmla="*/ 2147483646 w 10043"/>
              <a:gd name="T41" fmla="*/ 0 h 10000"/>
              <a:gd name="T42" fmla="*/ 2147483646 w 10043"/>
              <a:gd name="T43" fmla="*/ 2147483646 h 10000"/>
              <a:gd name="T44" fmla="*/ 2147483646 w 10043"/>
              <a:gd name="T45" fmla="*/ 2147483646 h 10000"/>
              <a:gd name="T46" fmla="*/ 2147483646 w 10043"/>
              <a:gd name="T47" fmla="*/ 2147483646 h 10000"/>
              <a:gd name="T48" fmla="*/ 2147483646 w 10043"/>
              <a:gd name="T49" fmla="*/ 2147483646 h 10000"/>
              <a:gd name="T50" fmla="*/ 2147483646 w 10043"/>
              <a:gd name="T51" fmla="*/ 2147483646 h 10000"/>
              <a:gd name="T52" fmla="*/ 2147483646 w 10043"/>
              <a:gd name="T53" fmla="*/ 2147483646 h 10000"/>
              <a:gd name="T54" fmla="*/ 2147483646 w 10043"/>
              <a:gd name="T55" fmla="*/ 2147483646 h 10000"/>
              <a:gd name="T56" fmla="*/ 2147483646 w 10043"/>
              <a:gd name="T57" fmla="*/ 2147483646 h 10000"/>
              <a:gd name="T58" fmla="*/ 2147483646 w 10043"/>
              <a:gd name="T59" fmla="*/ 2147483646 h 10000"/>
              <a:gd name="T60" fmla="*/ 2147483646 w 10043"/>
              <a:gd name="T61" fmla="*/ 2147483646 h 10000"/>
              <a:gd name="T62" fmla="*/ 2147483646 w 10043"/>
              <a:gd name="T63" fmla="*/ 2147483646 h 10000"/>
              <a:gd name="T64" fmla="*/ 2147483646 w 10043"/>
              <a:gd name="T65" fmla="*/ 2147483646 h 10000"/>
              <a:gd name="T66" fmla="*/ 2147483646 w 10043"/>
              <a:gd name="T67" fmla="*/ 2147483646 h 10000"/>
              <a:gd name="T68" fmla="*/ 2147483646 w 10043"/>
              <a:gd name="T69" fmla="*/ 2147483646 h 10000"/>
              <a:gd name="T70" fmla="*/ 2147483646 w 10043"/>
              <a:gd name="T71" fmla="*/ 2147483646 h 10000"/>
              <a:gd name="T72" fmla="*/ 2147483646 w 10043"/>
              <a:gd name="T73" fmla="*/ 2147483646 h 10000"/>
              <a:gd name="T74" fmla="*/ 2147483646 w 10043"/>
              <a:gd name="T75" fmla="*/ 2147483646 h 10000"/>
              <a:gd name="T76" fmla="*/ 2147483646 w 10043"/>
              <a:gd name="T77" fmla="*/ 2147483646 h 10000"/>
              <a:gd name="T78" fmla="*/ 2147483646 w 10043"/>
              <a:gd name="T79" fmla="*/ 2147483646 h 10000"/>
              <a:gd name="T80" fmla="*/ 2147483646 w 10043"/>
              <a:gd name="T81" fmla="*/ 2147483646 h 10000"/>
              <a:gd name="T82" fmla="*/ 2147483646 w 10043"/>
              <a:gd name="T83" fmla="*/ 2147483646 h 10000"/>
              <a:gd name="T84" fmla="*/ 2147483646 w 10043"/>
              <a:gd name="T85" fmla="*/ 2147483646 h 10000"/>
              <a:gd name="T86" fmla="*/ 2147483646 w 10043"/>
              <a:gd name="T87" fmla="*/ 2147483646 h 10000"/>
              <a:gd name="T88" fmla="*/ 2147483646 w 10043"/>
              <a:gd name="T89" fmla="*/ 2147483646 h 10000"/>
              <a:gd name="T90" fmla="*/ 2147483646 w 10043"/>
              <a:gd name="T91" fmla="*/ 2147483646 h 10000"/>
              <a:gd name="T92" fmla="*/ 2147483646 w 10043"/>
              <a:gd name="T93" fmla="*/ 2147483646 h 10000"/>
              <a:gd name="T94" fmla="*/ 2147483646 w 10043"/>
              <a:gd name="T95" fmla="*/ 2147483646 h 10000"/>
              <a:gd name="T96" fmla="*/ 2147483646 w 10043"/>
              <a:gd name="T97" fmla="*/ 2147483646 h 10000"/>
              <a:gd name="T98" fmla="*/ 2147483646 w 10043"/>
              <a:gd name="T99" fmla="*/ 2147483646 h 10000"/>
              <a:gd name="T100" fmla="*/ 2147483646 w 10043"/>
              <a:gd name="T101" fmla="*/ 2147483646 h 10000"/>
              <a:gd name="T102" fmla="*/ 2147483646 w 10043"/>
              <a:gd name="T103" fmla="*/ 2147483646 h 10000"/>
              <a:gd name="T104" fmla="*/ 2147483646 w 10043"/>
              <a:gd name="T105" fmla="*/ 2147483646 h 10000"/>
              <a:gd name="T106" fmla="*/ 2147483646 w 10043"/>
              <a:gd name="T107" fmla="*/ 2147483646 h 10000"/>
              <a:gd name="T108" fmla="*/ 2147483646 w 10043"/>
              <a:gd name="T109" fmla="*/ 2147483646 h 10000"/>
              <a:gd name="T110" fmla="*/ 2147483646 w 10043"/>
              <a:gd name="T111" fmla="*/ 2147483646 h 10000"/>
              <a:gd name="T112" fmla="*/ 2147483646 w 10043"/>
              <a:gd name="T113" fmla="*/ 2147483646 h 10000"/>
              <a:gd name="T114" fmla="*/ 2147483646 w 10043"/>
              <a:gd name="T115" fmla="*/ 2147483646 h 10000"/>
              <a:gd name="T116" fmla="*/ 2147483646 w 10043"/>
              <a:gd name="T117" fmla="*/ 2147483646 h 10000"/>
              <a:gd name="T118" fmla="*/ 2147483646 w 10043"/>
              <a:gd name="T119" fmla="*/ 2147483646 h 10000"/>
              <a:gd name="T120" fmla="*/ 2147483646 w 10043"/>
              <a:gd name="T121" fmla="*/ 2147483646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solidFill>
            <a:schemeClr val="bg1"/>
          </a:solidFill>
          <a:ln w="9525">
            <a:solidFill>
              <a:schemeClr val="bg2"/>
            </a:solidFill>
            <a:round/>
            <a:headEnd/>
            <a:tailEnd/>
          </a:ln>
        </p:spPr>
        <p:txBody>
          <a:bodyPr/>
          <a:lstStyle/>
          <a:p>
            <a:endParaRPr lang="en-US"/>
          </a:p>
        </p:txBody>
      </p:sp>
      <p:sp>
        <p:nvSpPr>
          <p:cNvPr id="4103" name="Freeform 343"/>
          <p:cNvSpPr>
            <a:spLocks/>
          </p:cNvSpPr>
          <p:nvPr/>
        </p:nvSpPr>
        <p:spPr bwMode="auto">
          <a:xfrm>
            <a:off x="4699000" y="3348038"/>
            <a:ext cx="311150" cy="315912"/>
          </a:xfrm>
          <a:custGeom>
            <a:avLst/>
            <a:gdLst>
              <a:gd name="T0" fmla="*/ 2147483646 w 154"/>
              <a:gd name="T1" fmla="*/ 2147483646 h 154"/>
              <a:gd name="T2" fmla="*/ 2147483646 w 154"/>
              <a:gd name="T3" fmla="*/ 0 h 154"/>
              <a:gd name="T4" fmla="*/ 2147483646 w 154"/>
              <a:gd name="T5" fmla="*/ 0 h 154"/>
              <a:gd name="T6" fmla="*/ 2147483646 w 154"/>
              <a:gd name="T7" fmla="*/ 2147483646 h 154"/>
              <a:gd name="T8" fmla="*/ 2147483646 w 154"/>
              <a:gd name="T9" fmla="*/ 2147483646 h 154"/>
              <a:gd name="T10" fmla="*/ 2147483646 w 154"/>
              <a:gd name="T11" fmla="*/ 2147483646 h 154"/>
              <a:gd name="T12" fmla="*/ 2147483646 w 154"/>
              <a:gd name="T13" fmla="*/ 2147483646 h 154"/>
              <a:gd name="T14" fmla="*/ 2147483646 w 154"/>
              <a:gd name="T15" fmla="*/ 2147483646 h 154"/>
              <a:gd name="T16" fmla="*/ 2147483646 w 154"/>
              <a:gd name="T17" fmla="*/ 2147483646 h 154"/>
              <a:gd name="T18" fmla="*/ 2147483646 w 154"/>
              <a:gd name="T19" fmla="*/ 2147483646 h 154"/>
              <a:gd name="T20" fmla="*/ 2147483646 w 154"/>
              <a:gd name="T21" fmla="*/ 2147483646 h 154"/>
              <a:gd name="T22" fmla="*/ 0 w 154"/>
              <a:gd name="T23" fmla="*/ 2147483646 h 154"/>
              <a:gd name="T24" fmla="*/ 2147483646 w 154"/>
              <a:gd name="T25" fmla="*/ 2147483646 h 154"/>
              <a:gd name="T26" fmla="*/ 2147483646 w 154"/>
              <a:gd name="T27" fmla="*/ 2147483646 h 154"/>
              <a:gd name="T28" fmla="*/ 2147483646 w 154"/>
              <a:gd name="T29" fmla="*/ 2147483646 h 154"/>
              <a:gd name="T30" fmla="*/ 2147483646 w 154"/>
              <a:gd name="T31" fmla="*/ 2147483646 h 154"/>
              <a:gd name="T32" fmla="*/ 2147483646 w 154"/>
              <a:gd name="T33" fmla="*/ 2147483646 h 154"/>
              <a:gd name="T34" fmla="*/ 2147483646 w 154"/>
              <a:gd name="T35" fmla="*/ 2147483646 h 154"/>
              <a:gd name="T36" fmla="*/ 2147483646 w 154"/>
              <a:gd name="T37" fmla="*/ 2147483646 h 154"/>
              <a:gd name="T38" fmla="*/ 2147483646 w 154"/>
              <a:gd name="T39" fmla="*/ 2147483646 h 154"/>
              <a:gd name="T40" fmla="*/ 2147483646 w 154"/>
              <a:gd name="T41" fmla="*/ 2147483646 h 154"/>
              <a:gd name="T42" fmla="*/ 2147483646 w 154"/>
              <a:gd name="T43" fmla="*/ 2147483646 h 154"/>
              <a:gd name="T44" fmla="*/ 2147483646 w 154"/>
              <a:gd name="T45" fmla="*/ 2147483646 h 154"/>
              <a:gd name="T46" fmla="*/ 2147483646 w 154"/>
              <a:gd name="T47" fmla="*/ 2147483646 h 154"/>
              <a:gd name="T48" fmla="*/ 2147483646 w 154"/>
              <a:gd name="T49" fmla="*/ 2147483646 h 154"/>
              <a:gd name="T50" fmla="*/ 2147483646 w 154"/>
              <a:gd name="T51" fmla="*/ 2147483646 h 154"/>
              <a:gd name="T52" fmla="*/ 2147483646 w 154"/>
              <a:gd name="T53" fmla="*/ 2147483646 h 154"/>
              <a:gd name="T54" fmla="*/ 2147483646 w 154"/>
              <a:gd name="T55" fmla="*/ 2147483646 h 154"/>
              <a:gd name="T56" fmla="*/ 2147483646 w 154"/>
              <a:gd name="T57" fmla="*/ 2147483646 h 154"/>
              <a:gd name="T58" fmla="*/ 2147483646 w 154"/>
              <a:gd name="T59" fmla="*/ 2147483646 h 154"/>
              <a:gd name="T60" fmla="*/ 2147483646 w 154"/>
              <a:gd name="T61" fmla="*/ 2147483646 h 154"/>
              <a:gd name="T62" fmla="*/ 2147483646 w 154"/>
              <a:gd name="T63" fmla="*/ 2147483646 h 154"/>
              <a:gd name="T64" fmla="*/ 2147483646 w 154"/>
              <a:gd name="T65" fmla="*/ 2147483646 h 154"/>
              <a:gd name="T66" fmla="*/ 2147483646 w 154"/>
              <a:gd name="T67" fmla="*/ 2147483646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solidFill>
            <a:schemeClr val="bg1"/>
          </a:solidFill>
          <a:ln w="9525">
            <a:solidFill>
              <a:schemeClr val="bg2"/>
            </a:solidFill>
            <a:round/>
            <a:headEnd/>
            <a:tailEnd/>
          </a:ln>
        </p:spPr>
        <p:txBody>
          <a:bodyPr/>
          <a:lstStyle/>
          <a:p>
            <a:endParaRPr lang="en-US"/>
          </a:p>
        </p:txBody>
      </p:sp>
      <p:sp>
        <p:nvSpPr>
          <p:cNvPr id="4104" name="Freeform 344"/>
          <p:cNvSpPr>
            <a:spLocks/>
          </p:cNvSpPr>
          <p:nvPr/>
        </p:nvSpPr>
        <p:spPr bwMode="auto">
          <a:xfrm>
            <a:off x="4691063" y="3040063"/>
            <a:ext cx="200025" cy="292100"/>
          </a:xfrm>
          <a:custGeom>
            <a:avLst/>
            <a:gdLst>
              <a:gd name="T0" fmla="*/ 2147483646 w 10045"/>
              <a:gd name="T1" fmla="*/ 2147483646 h 10019"/>
              <a:gd name="T2" fmla="*/ 2147483646 w 10045"/>
              <a:gd name="T3" fmla="*/ 2147483646 h 10019"/>
              <a:gd name="T4" fmla="*/ 2147483646 w 10045"/>
              <a:gd name="T5" fmla="*/ 2147483646 h 10019"/>
              <a:gd name="T6" fmla="*/ 2147483646 w 10045"/>
              <a:gd name="T7" fmla="*/ 2147483646 h 10019"/>
              <a:gd name="T8" fmla="*/ 2147483646 w 10045"/>
              <a:gd name="T9" fmla="*/ 2147483646 h 10019"/>
              <a:gd name="T10" fmla="*/ 2147483646 w 10045"/>
              <a:gd name="T11" fmla="*/ 2147483646 h 10019"/>
              <a:gd name="T12" fmla="*/ 2147483646 w 10045"/>
              <a:gd name="T13" fmla="*/ 2147483646 h 10019"/>
              <a:gd name="T14" fmla="*/ 2147483646 w 10045"/>
              <a:gd name="T15" fmla="*/ 2147483646 h 10019"/>
              <a:gd name="T16" fmla="*/ 2147483646 w 10045"/>
              <a:gd name="T17" fmla="*/ 2147483646 h 10019"/>
              <a:gd name="T18" fmla="*/ 0 w 10045"/>
              <a:gd name="T19" fmla="*/ 2147483646 h 10019"/>
              <a:gd name="T20" fmla="*/ 2147483646 w 10045"/>
              <a:gd name="T21" fmla="*/ 2147483646 h 10019"/>
              <a:gd name="T22" fmla="*/ 2147483646 w 10045"/>
              <a:gd name="T23" fmla="*/ 2147483646 h 10019"/>
              <a:gd name="T24" fmla="*/ 2147483646 w 10045"/>
              <a:gd name="T25" fmla="*/ 2147483646 h 10019"/>
              <a:gd name="T26" fmla="*/ 2147483646 w 10045"/>
              <a:gd name="T27" fmla="*/ 2147483646 h 10019"/>
              <a:gd name="T28" fmla="*/ 2147483646 w 10045"/>
              <a:gd name="T29" fmla="*/ 2147483646 h 10019"/>
              <a:gd name="T30" fmla="*/ 2147483646 w 10045"/>
              <a:gd name="T31" fmla="*/ 2147483646 h 10019"/>
              <a:gd name="T32" fmla="*/ 2147483646 w 10045"/>
              <a:gd name="T33" fmla="*/ 2147483646 h 10019"/>
              <a:gd name="T34" fmla="*/ 2147483646 w 10045"/>
              <a:gd name="T35" fmla="*/ 2147483646 h 10019"/>
              <a:gd name="T36" fmla="*/ 2147483646 w 10045"/>
              <a:gd name="T37" fmla="*/ 2147483646 h 10019"/>
              <a:gd name="T38" fmla="*/ 2147483646 w 10045"/>
              <a:gd name="T39" fmla="*/ 2147483646 h 10019"/>
              <a:gd name="T40" fmla="*/ 2147483646 w 10045"/>
              <a:gd name="T41" fmla="*/ 2147483646 h 10019"/>
              <a:gd name="T42" fmla="*/ 2147483646 w 10045"/>
              <a:gd name="T43" fmla="*/ 2147483646 h 10019"/>
              <a:gd name="T44" fmla="*/ 2147483646 w 10045"/>
              <a:gd name="T45" fmla="*/ 2147483646 h 10019"/>
              <a:gd name="T46" fmla="*/ 2147483646 w 10045"/>
              <a:gd name="T47" fmla="*/ 2147483646 h 10019"/>
              <a:gd name="T48" fmla="*/ 2147483646 w 10045"/>
              <a:gd name="T49" fmla="*/ 2147483646 h 10019"/>
              <a:gd name="T50" fmla="*/ 2147483646 w 10045"/>
              <a:gd name="T51" fmla="*/ 2147483646 h 10019"/>
              <a:gd name="T52" fmla="*/ 2147483646 w 10045"/>
              <a:gd name="T53" fmla="*/ 2147483646 h 10019"/>
              <a:gd name="T54" fmla="*/ 2147483646 w 10045"/>
              <a:gd name="T55" fmla="*/ 2147483646 h 10019"/>
              <a:gd name="T56" fmla="*/ 2147483646 w 10045"/>
              <a:gd name="T57" fmla="*/ 2147483646 h 10019"/>
              <a:gd name="T58" fmla="*/ 2147483646 w 10045"/>
              <a:gd name="T59" fmla="*/ 2147483646 h 10019"/>
              <a:gd name="T60" fmla="*/ 2147483646 w 10045"/>
              <a:gd name="T61" fmla="*/ 2147483646 h 10019"/>
              <a:gd name="T62" fmla="*/ 2147483646 w 10045"/>
              <a:gd name="T63" fmla="*/ 2147483646 h 10019"/>
              <a:gd name="T64" fmla="*/ 2147483646 w 10045"/>
              <a:gd name="T65" fmla="*/ 2147483646 h 10019"/>
              <a:gd name="T66" fmla="*/ 2147483646 w 10045"/>
              <a:gd name="T67" fmla="*/ 2147483646 h 10019"/>
              <a:gd name="T68" fmla="*/ 2147483646 w 10045"/>
              <a:gd name="T69" fmla="*/ 2147483646 h 10019"/>
              <a:gd name="T70" fmla="*/ 2147483646 w 10045"/>
              <a:gd name="T71" fmla="*/ 2147483646 h 10019"/>
              <a:gd name="T72" fmla="*/ 2147483646 w 10045"/>
              <a:gd name="T73" fmla="*/ 2147483646 h 10019"/>
              <a:gd name="T74" fmla="*/ 2147483646 w 10045"/>
              <a:gd name="T75" fmla="*/ 2147483646 h 10019"/>
              <a:gd name="T76" fmla="*/ 2147483646 w 10045"/>
              <a:gd name="T77" fmla="*/ 2147483646 h 10019"/>
              <a:gd name="T78" fmla="*/ 2147483646 w 10045"/>
              <a:gd name="T79" fmla="*/ 2147483646 h 10019"/>
              <a:gd name="T80" fmla="*/ 2147483646 w 10045"/>
              <a:gd name="T81" fmla="*/ 2147483646 h 10019"/>
              <a:gd name="T82" fmla="*/ 2147483646 w 10045"/>
              <a:gd name="T83" fmla="*/ 2147483646 h 10019"/>
              <a:gd name="T84" fmla="*/ 2147483646 w 10045"/>
              <a:gd name="T85" fmla="*/ 2147483646 h 10019"/>
              <a:gd name="T86" fmla="*/ 2147483646 w 10045"/>
              <a:gd name="T87" fmla="*/ 2147483646 h 10019"/>
              <a:gd name="T88" fmla="*/ 2147483646 w 10045"/>
              <a:gd name="T89" fmla="*/ 2147483646 h 10019"/>
              <a:gd name="T90" fmla="*/ 2147483646 w 10045"/>
              <a:gd name="T91" fmla="*/ 2147483646 h 10019"/>
              <a:gd name="T92" fmla="*/ 2147483646 w 10045"/>
              <a:gd name="T93" fmla="*/ 2147483646 h 10019"/>
              <a:gd name="T94" fmla="*/ 2147483646 w 10045"/>
              <a:gd name="T95" fmla="*/ 2147483646 h 10019"/>
              <a:gd name="T96" fmla="*/ 2147483646 w 10045"/>
              <a:gd name="T97" fmla="*/ 2147483646 h 10019"/>
              <a:gd name="T98" fmla="*/ 2147483646 w 10045"/>
              <a:gd name="T99" fmla="*/ 2147483646 h 10019"/>
              <a:gd name="T100" fmla="*/ 2147483646 w 10045"/>
              <a:gd name="T101" fmla="*/ 2147483646 h 10019"/>
              <a:gd name="T102" fmla="*/ 2147483646 w 10045"/>
              <a:gd name="T103" fmla="*/ 0 h 10019"/>
              <a:gd name="T104" fmla="*/ 2147483646 w 10045"/>
              <a:gd name="T105" fmla="*/ 2147483646 h 10019"/>
              <a:gd name="T106" fmla="*/ 2147483646 w 10045"/>
              <a:gd name="T107" fmla="*/ 2147483646 h 10019"/>
              <a:gd name="T108" fmla="*/ 2147483646 w 10045"/>
              <a:gd name="T109" fmla="*/ 2147483646 h 10019"/>
              <a:gd name="T110" fmla="*/ 2147483646 w 10045"/>
              <a:gd name="T111" fmla="*/ 2147483646 h 10019"/>
              <a:gd name="T112" fmla="*/ 2147483646 w 10045"/>
              <a:gd name="T113" fmla="*/ 2147483646 h 10019"/>
              <a:gd name="T114" fmla="*/ 2147483646 w 10045"/>
              <a:gd name="T115" fmla="*/ 2147483646 h 10019"/>
              <a:gd name="T116" fmla="*/ 2147483646 w 10045"/>
              <a:gd name="T117" fmla="*/ 2147483646 h 10019"/>
              <a:gd name="T118" fmla="*/ 2147483646 w 10045"/>
              <a:gd name="T119" fmla="*/ 2147483646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solidFill>
            <a:schemeClr val="bg1"/>
          </a:solidFill>
          <a:ln w="9525">
            <a:solidFill>
              <a:schemeClr val="bg2"/>
            </a:solidFill>
            <a:round/>
            <a:headEnd/>
            <a:tailEnd/>
          </a:ln>
        </p:spPr>
        <p:txBody>
          <a:bodyPr/>
          <a:lstStyle/>
          <a:p>
            <a:endParaRPr lang="en-US"/>
          </a:p>
        </p:txBody>
      </p:sp>
      <p:sp>
        <p:nvSpPr>
          <p:cNvPr id="4105" name="Freeform 345"/>
          <p:cNvSpPr>
            <a:spLocks/>
          </p:cNvSpPr>
          <p:nvPr/>
        </p:nvSpPr>
        <p:spPr bwMode="auto">
          <a:xfrm>
            <a:off x="4665663" y="3100388"/>
            <a:ext cx="76200" cy="101600"/>
          </a:xfrm>
          <a:custGeom>
            <a:avLst/>
            <a:gdLst>
              <a:gd name="T0" fmla="*/ 2147483646 w 66"/>
              <a:gd name="T1" fmla="*/ 2147483646 h 90"/>
              <a:gd name="T2" fmla="*/ 2147483646 w 66"/>
              <a:gd name="T3" fmla="*/ 2147483646 h 90"/>
              <a:gd name="T4" fmla="*/ 2147483646 w 66"/>
              <a:gd name="T5" fmla="*/ 2147483646 h 90"/>
              <a:gd name="T6" fmla="*/ 2147483646 w 66"/>
              <a:gd name="T7" fmla="*/ 2147483646 h 90"/>
              <a:gd name="T8" fmla="*/ 2147483646 w 66"/>
              <a:gd name="T9" fmla="*/ 2147483646 h 90"/>
              <a:gd name="T10" fmla="*/ 2147483646 w 66"/>
              <a:gd name="T11" fmla="*/ 2147483646 h 90"/>
              <a:gd name="T12" fmla="*/ 2147483646 w 66"/>
              <a:gd name="T13" fmla="*/ 2147483646 h 90"/>
              <a:gd name="T14" fmla="*/ 2147483646 w 66"/>
              <a:gd name="T15" fmla="*/ 2147483646 h 90"/>
              <a:gd name="T16" fmla="*/ 2147483646 w 66"/>
              <a:gd name="T17" fmla="*/ 2147483646 h 90"/>
              <a:gd name="T18" fmla="*/ 2147483646 w 66"/>
              <a:gd name="T19" fmla="*/ 2147483646 h 90"/>
              <a:gd name="T20" fmla="*/ 2147483646 w 66"/>
              <a:gd name="T21" fmla="*/ 0 h 90"/>
              <a:gd name="T22" fmla="*/ 2147483646 w 66"/>
              <a:gd name="T23" fmla="*/ 2147483646 h 90"/>
              <a:gd name="T24" fmla="*/ 2147483646 w 66"/>
              <a:gd name="T25" fmla="*/ 2147483646 h 90"/>
              <a:gd name="T26" fmla="*/ 2147483646 w 66"/>
              <a:gd name="T27" fmla="*/ 2147483646 h 90"/>
              <a:gd name="T28" fmla="*/ 2147483646 w 66"/>
              <a:gd name="T29" fmla="*/ 2147483646 h 90"/>
              <a:gd name="T30" fmla="*/ 2147483646 w 66"/>
              <a:gd name="T31" fmla="*/ 2147483646 h 90"/>
              <a:gd name="T32" fmla="*/ 0 w 66"/>
              <a:gd name="T33" fmla="*/ 2147483646 h 90"/>
              <a:gd name="T34" fmla="*/ 2147483646 w 66"/>
              <a:gd name="T35" fmla="*/ 2147483646 h 90"/>
              <a:gd name="T36" fmla="*/ 2147483646 w 66"/>
              <a:gd name="T37" fmla="*/ 214748364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solidFill>
            <a:schemeClr val="bg1"/>
          </a:solidFill>
          <a:ln w="9525">
            <a:solidFill>
              <a:schemeClr val="bg2"/>
            </a:solidFill>
            <a:round/>
            <a:headEnd/>
            <a:tailEnd/>
          </a:ln>
        </p:spPr>
        <p:txBody>
          <a:bodyPr/>
          <a:lstStyle/>
          <a:p>
            <a:endParaRPr lang="en-US"/>
          </a:p>
        </p:txBody>
      </p:sp>
      <p:sp>
        <p:nvSpPr>
          <p:cNvPr id="4106" name="Freeform 346"/>
          <p:cNvSpPr>
            <a:spLocks/>
          </p:cNvSpPr>
          <p:nvPr/>
        </p:nvSpPr>
        <p:spPr bwMode="auto">
          <a:xfrm rot="-633815">
            <a:off x="5046663" y="3533775"/>
            <a:ext cx="158750" cy="163513"/>
          </a:xfrm>
          <a:custGeom>
            <a:avLst/>
            <a:gdLst>
              <a:gd name="T0" fmla="*/ 2147483646 w 9874"/>
              <a:gd name="T1" fmla="*/ 2147483646 h 10000"/>
              <a:gd name="T2" fmla="*/ 2147483646 w 9874"/>
              <a:gd name="T3" fmla="*/ 2147483646 h 10000"/>
              <a:gd name="T4" fmla="*/ 2147483646 w 9874"/>
              <a:gd name="T5" fmla="*/ 2147483646 h 10000"/>
              <a:gd name="T6" fmla="*/ 2147483646 w 9874"/>
              <a:gd name="T7" fmla="*/ 0 h 10000"/>
              <a:gd name="T8" fmla="*/ 2147483646 w 9874"/>
              <a:gd name="T9" fmla="*/ 2147483646 h 10000"/>
              <a:gd name="T10" fmla="*/ 2147483646 w 9874"/>
              <a:gd name="T11" fmla="*/ 2147483646 h 10000"/>
              <a:gd name="T12" fmla="*/ 2147483646 w 9874"/>
              <a:gd name="T13" fmla="*/ 2147483646 h 10000"/>
              <a:gd name="T14" fmla="*/ 2147483646 w 9874"/>
              <a:gd name="T15" fmla="*/ 2147483646 h 10000"/>
              <a:gd name="T16" fmla="*/ 2147483646 w 9874"/>
              <a:gd name="T17" fmla="*/ 2147483646 h 10000"/>
              <a:gd name="T18" fmla="*/ 0 w 9874"/>
              <a:gd name="T19" fmla="*/ 2147483646 h 10000"/>
              <a:gd name="T20" fmla="*/ 2147483646 w 9874"/>
              <a:gd name="T21" fmla="*/ 2147483646 h 10000"/>
              <a:gd name="T22" fmla="*/ 2147483646 w 9874"/>
              <a:gd name="T23" fmla="*/ 2147483646 h 10000"/>
              <a:gd name="T24" fmla="*/ 2147483646 w 9874"/>
              <a:gd name="T25" fmla="*/ 2147483646 h 10000"/>
              <a:gd name="T26" fmla="*/ 2147483646 w 9874"/>
              <a:gd name="T27" fmla="*/ 2147483646 h 10000"/>
              <a:gd name="T28" fmla="*/ 2147483646 w 9874"/>
              <a:gd name="T29" fmla="*/ 2147483646 h 10000"/>
              <a:gd name="T30" fmla="*/ 2147483646 w 9874"/>
              <a:gd name="T31" fmla="*/ 2147483646 h 10000"/>
              <a:gd name="T32" fmla="*/ 2147483646 w 9874"/>
              <a:gd name="T33" fmla="*/ 2147483646 h 10000"/>
              <a:gd name="T34" fmla="*/ 2147483646 w 9874"/>
              <a:gd name="T35" fmla="*/ 2147483646 h 10000"/>
              <a:gd name="T36" fmla="*/ 2147483646 w 9874"/>
              <a:gd name="T37" fmla="*/ 2147483646 h 10000"/>
              <a:gd name="T38" fmla="*/ 2147483646 w 9874"/>
              <a:gd name="T39" fmla="*/ 2147483646 h 10000"/>
              <a:gd name="T40" fmla="*/ 2147483646 w 9874"/>
              <a:gd name="T41" fmla="*/ 2147483646 h 10000"/>
              <a:gd name="T42" fmla="*/ 2147483646 w 9874"/>
              <a:gd name="T43" fmla="*/ 2147483646 h 10000"/>
              <a:gd name="T44" fmla="*/ 2147483646 w 9874"/>
              <a:gd name="T45" fmla="*/ 2147483646 h 10000"/>
              <a:gd name="T46" fmla="*/ 2147483646 w 9874"/>
              <a:gd name="T47" fmla="*/ 2147483646 h 10000"/>
              <a:gd name="T48" fmla="*/ 2147483646 w 9874"/>
              <a:gd name="T49" fmla="*/ 2147483646 h 10000"/>
              <a:gd name="T50" fmla="*/ 2147483646 w 9874"/>
              <a:gd name="T51" fmla="*/ 2147483646 h 1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74" h="10000">
                <a:moveTo>
                  <a:pt x="9677" y="735"/>
                </a:moveTo>
                <a:lnTo>
                  <a:pt x="9874" y="489"/>
                </a:lnTo>
                <a:lnTo>
                  <a:pt x="9223" y="488"/>
                </a:lnTo>
                <a:lnTo>
                  <a:pt x="8813" y="0"/>
                </a:lnTo>
                <a:lnTo>
                  <a:pt x="5802" y="299"/>
                </a:lnTo>
                <a:lnTo>
                  <a:pt x="3889" y="1094"/>
                </a:lnTo>
                <a:lnTo>
                  <a:pt x="1667" y="1588"/>
                </a:lnTo>
                <a:lnTo>
                  <a:pt x="1667" y="2083"/>
                </a:lnTo>
                <a:lnTo>
                  <a:pt x="1111" y="3073"/>
                </a:lnTo>
                <a:lnTo>
                  <a:pt x="0" y="4062"/>
                </a:lnTo>
                <a:lnTo>
                  <a:pt x="1111" y="5547"/>
                </a:lnTo>
                <a:lnTo>
                  <a:pt x="3333" y="6042"/>
                </a:lnTo>
                <a:lnTo>
                  <a:pt x="2222" y="7031"/>
                </a:lnTo>
                <a:lnTo>
                  <a:pt x="2222" y="9010"/>
                </a:lnTo>
                <a:lnTo>
                  <a:pt x="4445" y="10000"/>
                </a:lnTo>
                <a:lnTo>
                  <a:pt x="5555" y="9010"/>
                </a:lnTo>
                <a:lnTo>
                  <a:pt x="5555" y="8021"/>
                </a:lnTo>
                <a:lnTo>
                  <a:pt x="7777" y="7031"/>
                </a:lnTo>
                <a:lnTo>
                  <a:pt x="5555" y="5052"/>
                </a:lnTo>
                <a:lnTo>
                  <a:pt x="5555" y="4062"/>
                </a:lnTo>
                <a:lnTo>
                  <a:pt x="4445" y="2578"/>
                </a:lnTo>
                <a:lnTo>
                  <a:pt x="7777" y="2083"/>
                </a:lnTo>
                <a:lnTo>
                  <a:pt x="9152" y="1778"/>
                </a:lnTo>
                <a:lnTo>
                  <a:pt x="9179" y="1136"/>
                </a:lnTo>
                <a:lnTo>
                  <a:pt x="9413" y="901"/>
                </a:lnTo>
                <a:lnTo>
                  <a:pt x="9677" y="735"/>
                </a:lnTo>
                <a:close/>
              </a:path>
            </a:pathLst>
          </a:custGeom>
          <a:solidFill>
            <a:schemeClr val="bg1"/>
          </a:solidFill>
          <a:ln w="9525">
            <a:solidFill>
              <a:schemeClr val="bg2"/>
            </a:solidFill>
            <a:round/>
            <a:headEnd/>
            <a:tailEnd/>
          </a:ln>
        </p:spPr>
        <p:txBody>
          <a:bodyPr/>
          <a:lstStyle/>
          <a:p>
            <a:endParaRPr lang="en-US"/>
          </a:p>
        </p:txBody>
      </p:sp>
      <p:sp>
        <p:nvSpPr>
          <p:cNvPr id="4107" name="Freeform 351"/>
          <p:cNvSpPr>
            <a:spLocks/>
          </p:cNvSpPr>
          <p:nvPr/>
        </p:nvSpPr>
        <p:spPr bwMode="auto">
          <a:xfrm>
            <a:off x="5037138" y="3279775"/>
            <a:ext cx="204787" cy="16827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0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00" h="10000">
                <a:moveTo>
                  <a:pt x="8952" y="4746"/>
                </a:moveTo>
                <a:cubicBezTo>
                  <a:pt x="8952" y="4746"/>
                  <a:pt x="9789" y="4438"/>
                  <a:pt x="9789" y="4036"/>
                </a:cubicBezTo>
                <a:cubicBezTo>
                  <a:pt x="10125" y="3229"/>
                  <a:pt x="10054" y="3000"/>
                  <a:pt x="9628" y="2328"/>
                </a:cubicBezTo>
                <a:cubicBezTo>
                  <a:pt x="9201" y="1655"/>
                  <a:pt x="8028" y="776"/>
                  <a:pt x="7229" y="0"/>
                </a:cubicBezTo>
                <a:cubicBezTo>
                  <a:pt x="6677" y="239"/>
                  <a:pt x="6358" y="529"/>
                  <a:pt x="5576" y="715"/>
                </a:cubicBezTo>
                <a:cubicBezTo>
                  <a:pt x="4794" y="901"/>
                  <a:pt x="3551" y="983"/>
                  <a:pt x="2539" y="1118"/>
                </a:cubicBezTo>
                <a:lnTo>
                  <a:pt x="2201" y="715"/>
                </a:lnTo>
                <a:lnTo>
                  <a:pt x="1188" y="2730"/>
                </a:lnTo>
                <a:cubicBezTo>
                  <a:pt x="963" y="3268"/>
                  <a:pt x="631" y="4031"/>
                  <a:pt x="513" y="4343"/>
                </a:cubicBezTo>
                <a:cubicBezTo>
                  <a:pt x="396" y="4654"/>
                  <a:pt x="496" y="4524"/>
                  <a:pt x="482" y="4603"/>
                </a:cubicBezTo>
                <a:cubicBezTo>
                  <a:pt x="467" y="4681"/>
                  <a:pt x="503" y="4723"/>
                  <a:pt x="422" y="4817"/>
                </a:cubicBezTo>
                <a:cubicBezTo>
                  <a:pt x="342" y="4911"/>
                  <a:pt x="-28" y="5153"/>
                  <a:pt x="2" y="5165"/>
                </a:cubicBezTo>
                <a:cubicBezTo>
                  <a:pt x="871" y="6361"/>
                  <a:pt x="1309" y="7628"/>
                  <a:pt x="1789" y="8230"/>
                </a:cubicBezTo>
                <a:cubicBezTo>
                  <a:pt x="2266" y="8832"/>
                  <a:pt x="2645" y="8558"/>
                  <a:pt x="2875" y="8776"/>
                </a:cubicBezTo>
                <a:cubicBezTo>
                  <a:pt x="3105" y="8994"/>
                  <a:pt x="2722" y="9336"/>
                  <a:pt x="3174" y="9539"/>
                </a:cubicBezTo>
                <a:cubicBezTo>
                  <a:pt x="3626" y="9742"/>
                  <a:pt x="4682" y="10053"/>
                  <a:pt x="5588" y="9993"/>
                </a:cubicBezTo>
                <a:cubicBezTo>
                  <a:pt x="6494" y="9933"/>
                  <a:pt x="8055" y="9717"/>
                  <a:pt x="8615" y="9179"/>
                </a:cubicBezTo>
                <a:cubicBezTo>
                  <a:pt x="9175" y="8641"/>
                  <a:pt x="8840" y="7567"/>
                  <a:pt x="8952" y="6761"/>
                </a:cubicBezTo>
                <a:lnTo>
                  <a:pt x="9628" y="6358"/>
                </a:lnTo>
                <a:cubicBezTo>
                  <a:pt x="9591" y="6168"/>
                  <a:pt x="9555" y="5977"/>
                  <a:pt x="9518" y="5787"/>
                </a:cubicBezTo>
                <a:cubicBezTo>
                  <a:pt x="9629" y="5384"/>
                  <a:pt x="8840" y="5149"/>
                  <a:pt x="8952" y="4746"/>
                </a:cubicBezTo>
                <a:close/>
              </a:path>
            </a:pathLst>
          </a:custGeom>
          <a:solidFill>
            <a:schemeClr val="bg1"/>
          </a:solidFill>
          <a:ln w="9525">
            <a:solidFill>
              <a:schemeClr val="bg2"/>
            </a:solidFill>
            <a:round/>
            <a:headEnd/>
            <a:tailEnd/>
          </a:ln>
        </p:spPr>
        <p:txBody>
          <a:bodyPr/>
          <a:lstStyle/>
          <a:p>
            <a:endParaRPr lang="en-US"/>
          </a:p>
        </p:txBody>
      </p:sp>
      <p:sp>
        <p:nvSpPr>
          <p:cNvPr id="4108" name="Freeform 353"/>
          <p:cNvSpPr>
            <a:spLocks/>
          </p:cNvSpPr>
          <p:nvPr/>
        </p:nvSpPr>
        <p:spPr bwMode="auto">
          <a:xfrm>
            <a:off x="4830763" y="3201988"/>
            <a:ext cx="158750" cy="82550"/>
          </a:xfrm>
          <a:custGeom>
            <a:avLst/>
            <a:gdLst>
              <a:gd name="T0" fmla="*/ 2147483646 w 10569"/>
              <a:gd name="T1" fmla="*/ 2147483646 h 10092"/>
              <a:gd name="T2" fmla="*/ 2147483646 w 10569"/>
              <a:gd name="T3" fmla="*/ 2147483646 h 10092"/>
              <a:gd name="T4" fmla="*/ 2147483646 w 10569"/>
              <a:gd name="T5" fmla="*/ 2147483646 h 10092"/>
              <a:gd name="T6" fmla="*/ 2147483646 w 10569"/>
              <a:gd name="T7" fmla="*/ 0 h 10092"/>
              <a:gd name="T8" fmla="*/ 2147483646 w 10569"/>
              <a:gd name="T9" fmla="*/ 2147483646 h 10092"/>
              <a:gd name="T10" fmla="*/ 2147483646 w 10569"/>
              <a:gd name="T11" fmla="*/ 0 h 10092"/>
              <a:gd name="T12" fmla="*/ 2147483646 w 10569"/>
              <a:gd name="T13" fmla="*/ 2147483646 h 10092"/>
              <a:gd name="T14" fmla="*/ 2147483646 w 10569"/>
              <a:gd name="T15" fmla="*/ 2147483646 h 10092"/>
              <a:gd name="T16" fmla="*/ 2147483646 w 10569"/>
              <a:gd name="T17" fmla="*/ 2147483646 h 10092"/>
              <a:gd name="T18" fmla="*/ 2147483646 w 10569"/>
              <a:gd name="T19" fmla="*/ 2147483646 h 10092"/>
              <a:gd name="T20" fmla="*/ 2147483646 w 10569"/>
              <a:gd name="T21" fmla="*/ 2147483646 h 10092"/>
              <a:gd name="T22" fmla="*/ 2147483646 w 10569"/>
              <a:gd name="T23" fmla="*/ 2147483646 h 10092"/>
              <a:gd name="T24" fmla="*/ 2147483646 w 10569"/>
              <a:gd name="T25" fmla="*/ 2147483646 h 10092"/>
              <a:gd name="T26" fmla="*/ 2147483646 w 10569"/>
              <a:gd name="T27" fmla="*/ 2147483646 h 10092"/>
              <a:gd name="T28" fmla="*/ 2147483646 w 10569"/>
              <a:gd name="T29" fmla="*/ 2147483646 h 10092"/>
              <a:gd name="T30" fmla="*/ 2147483646 w 10569"/>
              <a:gd name="T31" fmla="*/ 2147483646 h 10092"/>
              <a:gd name="T32" fmla="*/ 2147483646 w 10569"/>
              <a:gd name="T33" fmla="*/ 2147483646 h 10092"/>
              <a:gd name="T34" fmla="*/ 2147483646 w 10569"/>
              <a:gd name="T35" fmla="*/ 2147483646 h 10092"/>
              <a:gd name="T36" fmla="*/ 2147483646 w 10569"/>
              <a:gd name="T37" fmla="*/ 2147483646 h 10092"/>
              <a:gd name="T38" fmla="*/ 2147483646 w 10569"/>
              <a:gd name="T39" fmla="*/ 2147483646 h 10092"/>
              <a:gd name="T40" fmla="*/ 2147483646 w 10569"/>
              <a:gd name="T41" fmla="*/ 2147483646 h 10092"/>
              <a:gd name="T42" fmla="*/ 2147483646 w 10569"/>
              <a:gd name="T43" fmla="*/ 2147483646 h 10092"/>
              <a:gd name="T44" fmla="*/ 2147483646 w 10569"/>
              <a:gd name="T45" fmla="*/ 2147483646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solidFill>
            <a:schemeClr val="bg1"/>
          </a:solidFill>
          <a:ln w="9525">
            <a:solidFill>
              <a:schemeClr val="bg2"/>
            </a:solidFill>
            <a:round/>
            <a:headEnd/>
            <a:tailEnd/>
          </a:ln>
        </p:spPr>
        <p:txBody>
          <a:bodyPr/>
          <a:lstStyle/>
          <a:p>
            <a:endParaRPr lang="en-US"/>
          </a:p>
        </p:txBody>
      </p:sp>
      <p:sp>
        <p:nvSpPr>
          <p:cNvPr id="4109" name="Freeform 354"/>
          <p:cNvSpPr>
            <a:spLocks/>
          </p:cNvSpPr>
          <p:nvPr/>
        </p:nvSpPr>
        <p:spPr bwMode="auto">
          <a:xfrm>
            <a:off x="4943475" y="3287713"/>
            <a:ext cx="138113" cy="95250"/>
          </a:xfrm>
          <a:custGeom>
            <a:avLst/>
            <a:gdLst>
              <a:gd name="T0" fmla="*/ 2147483646 w 9980"/>
              <a:gd name="T1" fmla="*/ 0 h 10000"/>
              <a:gd name="T2" fmla="*/ 2147483646 w 9980"/>
              <a:gd name="T3" fmla="*/ 2147483646 h 10000"/>
              <a:gd name="T4" fmla="*/ 2147483646 w 9980"/>
              <a:gd name="T5" fmla="*/ 2147483646 h 10000"/>
              <a:gd name="T6" fmla="*/ 2147483646 w 9980"/>
              <a:gd name="T7" fmla="*/ 2147483646 h 10000"/>
              <a:gd name="T8" fmla="*/ 2147483646 w 9980"/>
              <a:gd name="T9" fmla="*/ 2147483646 h 10000"/>
              <a:gd name="T10" fmla="*/ 2147483646 w 9980"/>
              <a:gd name="T11" fmla="*/ 2147483646 h 10000"/>
              <a:gd name="T12" fmla="*/ 2147483646 w 9980"/>
              <a:gd name="T13" fmla="*/ 2147483646 h 10000"/>
              <a:gd name="T14" fmla="*/ 2147483646 w 9980"/>
              <a:gd name="T15" fmla="*/ 2147483646 h 10000"/>
              <a:gd name="T16" fmla="*/ 2147483646 w 9980"/>
              <a:gd name="T17" fmla="*/ 2147483646 h 10000"/>
              <a:gd name="T18" fmla="*/ 2147483646 w 9980"/>
              <a:gd name="T19" fmla="*/ 2147483646 h 10000"/>
              <a:gd name="T20" fmla="*/ 2147483646 w 9980"/>
              <a:gd name="T21" fmla="*/ 2147483646 h 10000"/>
              <a:gd name="T22" fmla="*/ 2147483646 w 9980"/>
              <a:gd name="T23" fmla="*/ 2147483646 h 10000"/>
              <a:gd name="T24" fmla="*/ 2147483646 w 9980"/>
              <a:gd name="T25" fmla="*/ 2147483646 h 10000"/>
              <a:gd name="T26" fmla="*/ 2147483646 w 9980"/>
              <a:gd name="T27" fmla="*/ 2147483646 h 10000"/>
              <a:gd name="T28" fmla="*/ 2147483646 w 9980"/>
              <a:gd name="T29" fmla="*/ 2147483646 h 10000"/>
              <a:gd name="T30" fmla="*/ 2147483646 w 9980"/>
              <a:gd name="T31" fmla="*/ 2147483646 h 10000"/>
              <a:gd name="T32" fmla="*/ 2147483646 w 9980"/>
              <a:gd name="T33" fmla="*/ 2147483646 h 10000"/>
              <a:gd name="T34" fmla="*/ 2147483646 w 9980"/>
              <a:gd name="T35" fmla="*/ 2147483646 h 10000"/>
              <a:gd name="T36" fmla="*/ 2147483646 w 9980"/>
              <a:gd name="T37" fmla="*/ 2147483646 h 10000"/>
              <a:gd name="T38" fmla="*/ 2147483646 w 9980"/>
              <a:gd name="T39" fmla="*/ 2147483646 h 10000"/>
              <a:gd name="T40" fmla="*/ 2147483646 w 9980"/>
              <a:gd name="T41" fmla="*/ 0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80" h="10000">
                <a:moveTo>
                  <a:pt x="7338" y="0"/>
                </a:moveTo>
                <a:cubicBezTo>
                  <a:pt x="6885" y="506"/>
                  <a:pt x="6535" y="1151"/>
                  <a:pt x="5980" y="1519"/>
                </a:cubicBezTo>
                <a:cubicBezTo>
                  <a:pt x="5426" y="1887"/>
                  <a:pt x="4670" y="1978"/>
                  <a:pt x="4015" y="2207"/>
                </a:cubicBezTo>
                <a:cubicBezTo>
                  <a:pt x="2540" y="2895"/>
                  <a:pt x="2950" y="2822"/>
                  <a:pt x="2540" y="2895"/>
                </a:cubicBezTo>
                <a:cubicBezTo>
                  <a:pt x="2130" y="2968"/>
                  <a:pt x="1557" y="2645"/>
                  <a:pt x="1557" y="2645"/>
                </a:cubicBezTo>
                <a:cubicBezTo>
                  <a:pt x="1066" y="1958"/>
                  <a:pt x="1230" y="2051"/>
                  <a:pt x="1066" y="2207"/>
                </a:cubicBezTo>
                <a:cubicBezTo>
                  <a:pt x="902" y="2363"/>
                  <a:pt x="574" y="3582"/>
                  <a:pt x="574" y="3582"/>
                </a:cubicBezTo>
                <a:cubicBezTo>
                  <a:pt x="409" y="4270"/>
                  <a:pt x="174" y="5254"/>
                  <a:pt x="82" y="5646"/>
                </a:cubicBezTo>
                <a:cubicBezTo>
                  <a:pt x="-10" y="6038"/>
                  <a:pt x="-16" y="5749"/>
                  <a:pt x="22" y="5937"/>
                </a:cubicBezTo>
                <a:cubicBezTo>
                  <a:pt x="60" y="6125"/>
                  <a:pt x="42" y="6197"/>
                  <a:pt x="312" y="6773"/>
                </a:cubicBezTo>
                <a:cubicBezTo>
                  <a:pt x="583" y="7349"/>
                  <a:pt x="1094" y="8858"/>
                  <a:pt x="1644" y="9396"/>
                </a:cubicBezTo>
                <a:cubicBezTo>
                  <a:pt x="2194" y="9934"/>
                  <a:pt x="3153" y="9997"/>
                  <a:pt x="3610" y="10000"/>
                </a:cubicBezTo>
                <a:cubicBezTo>
                  <a:pt x="4068" y="10003"/>
                  <a:pt x="3989" y="9657"/>
                  <a:pt x="4389" y="9418"/>
                </a:cubicBezTo>
                <a:cubicBezTo>
                  <a:pt x="4788" y="9179"/>
                  <a:pt x="5720" y="8707"/>
                  <a:pt x="6009" y="8564"/>
                </a:cubicBezTo>
                <a:cubicBezTo>
                  <a:pt x="6298" y="8421"/>
                  <a:pt x="5883" y="8706"/>
                  <a:pt x="6124" y="8564"/>
                </a:cubicBezTo>
                <a:cubicBezTo>
                  <a:pt x="6364" y="8422"/>
                  <a:pt x="7069" y="8310"/>
                  <a:pt x="7455" y="7709"/>
                </a:cubicBezTo>
                <a:cubicBezTo>
                  <a:pt x="7841" y="7109"/>
                  <a:pt x="8111" y="5875"/>
                  <a:pt x="8438" y="4958"/>
                </a:cubicBezTo>
                <a:cubicBezTo>
                  <a:pt x="8929" y="3812"/>
                  <a:pt x="9701" y="2324"/>
                  <a:pt x="9913" y="1519"/>
                </a:cubicBezTo>
                <a:cubicBezTo>
                  <a:pt x="10125" y="713"/>
                  <a:pt x="9778" y="589"/>
                  <a:pt x="9710" y="125"/>
                </a:cubicBezTo>
                <a:lnTo>
                  <a:pt x="9128" y="332"/>
                </a:lnTo>
                <a:lnTo>
                  <a:pt x="7338" y="0"/>
                </a:lnTo>
                <a:close/>
              </a:path>
            </a:pathLst>
          </a:custGeom>
          <a:solidFill>
            <a:schemeClr val="bg1"/>
          </a:solidFill>
          <a:ln w="9525">
            <a:solidFill>
              <a:schemeClr val="bg2"/>
            </a:solidFill>
            <a:round/>
            <a:headEnd/>
            <a:tailEnd/>
          </a:ln>
        </p:spPr>
        <p:txBody>
          <a:bodyPr/>
          <a:lstStyle/>
          <a:p>
            <a:endParaRPr lang="en-US"/>
          </a:p>
        </p:txBody>
      </p:sp>
      <p:sp>
        <p:nvSpPr>
          <p:cNvPr id="4110" name="Freeform 355"/>
          <p:cNvSpPr>
            <a:spLocks/>
          </p:cNvSpPr>
          <p:nvPr/>
        </p:nvSpPr>
        <p:spPr bwMode="auto">
          <a:xfrm>
            <a:off x="4948238" y="3248025"/>
            <a:ext cx="133350" cy="69850"/>
          </a:xfrm>
          <a:custGeom>
            <a:avLst/>
            <a:gdLst>
              <a:gd name="T0" fmla="*/ 2147483646 w 10000"/>
              <a:gd name="T1" fmla="*/ 2147483646 h 9595"/>
              <a:gd name="T2" fmla="*/ 2147483646 w 10000"/>
              <a:gd name="T3" fmla="*/ 2147483646 h 9595"/>
              <a:gd name="T4" fmla="*/ 2147483646 w 10000"/>
              <a:gd name="T5" fmla="*/ 2147483646 h 9595"/>
              <a:gd name="T6" fmla="*/ 2147483646 w 10000"/>
              <a:gd name="T7" fmla="*/ 2147483646 h 9595"/>
              <a:gd name="T8" fmla="*/ 2147483646 w 10000"/>
              <a:gd name="T9" fmla="*/ 2147483646 h 9595"/>
              <a:gd name="T10" fmla="*/ 0 w 10000"/>
              <a:gd name="T11" fmla="*/ 2147483646 h 9595"/>
              <a:gd name="T12" fmla="*/ 2147483646 w 10000"/>
              <a:gd name="T13" fmla="*/ 2147483646 h 9595"/>
              <a:gd name="T14" fmla="*/ 2147483646 w 10000"/>
              <a:gd name="T15" fmla="*/ 2147483646 h 9595"/>
              <a:gd name="T16" fmla="*/ 2147483646 w 10000"/>
              <a:gd name="T17" fmla="*/ 2147483646 h 9595"/>
              <a:gd name="T18" fmla="*/ 2147483646 w 10000"/>
              <a:gd name="T19" fmla="*/ 2147483646 h 9595"/>
              <a:gd name="T20" fmla="*/ 2147483646 w 10000"/>
              <a:gd name="T21" fmla="*/ 2147483646 h 9595"/>
              <a:gd name="T22" fmla="*/ 2147483646 w 10000"/>
              <a:gd name="T23" fmla="*/ 2147483646 h 9595"/>
              <a:gd name="T24" fmla="*/ 2147483646 w 10000"/>
              <a:gd name="T25" fmla="*/ 2147483646 h 9595"/>
              <a:gd name="T26" fmla="*/ 2147483646 w 10000"/>
              <a:gd name="T27" fmla="*/ 2147483646 h 9595"/>
              <a:gd name="T28" fmla="*/ 2147483646 w 10000"/>
              <a:gd name="T29" fmla="*/ 2147483646 h 9595"/>
              <a:gd name="T30" fmla="*/ 2147483646 w 10000"/>
              <a:gd name="T31" fmla="*/ 2147483646 h 9595"/>
              <a:gd name="T32" fmla="*/ 2147483646 w 10000"/>
              <a:gd name="T33" fmla="*/ 2147483646 h 9595"/>
              <a:gd name="T34" fmla="*/ 2147483646 w 10000"/>
              <a:gd name="T35" fmla="*/ 2147483646 h 9595"/>
              <a:gd name="T36" fmla="*/ 2147483646 w 10000"/>
              <a:gd name="T37" fmla="*/ 2147483646 h 95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9595">
                <a:moveTo>
                  <a:pt x="6210" y="584"/>
                </a:moveTo>
                <a:cubicBezTo>
                  <a:pt x="5554" y="325"/>
                  <a:pt x="5389" y="258"/>
                  <a:pt x="5013" y="93"/>
                </a:cubicBezTo>
                <a:cubicBezTo>
                  <a:pt x="4637" y="-72"/>
                  <a:pt x="4318" y="17"/>
                  <a:pt x="3953" y="99"/>
                </a:cubicBezTo>
                <a:lnTo>
                  <a:pt x="2823" y="584"/>
                </a:lnTo>
                <a:lnTo>
                  <a:pt x="2259" y="2806"/>
                </a:lnTo>
                <a:lnTo>
                  <a:pt x="0" y="5029"/>
                </a:lnTo>
                <a:lnTo>
                  <a:pt x="565" y="7251"/>
                </a:lnTo>
                <a:lnTo>
                  <a:pt x="979" y="8586"/>
                </a:lnTo>
                <a:lnTo>
                  <a:pt x="2018" y="9595"/>
                </a:lnTo>
                <a:lnTo>
                  <a:pt x="4432" y="8261"/>
                </a:lnTo>
                <a:lnTo>
                  <a:pt x="6240" y="7653"/>
                </a:lnTo>
                <a:lnTo>
                  <a:pt x="7130" y="5478"/>
                </a:lnTo>
                <a:lnTo>
                  <a:pt x="9214" y="5927"/>
                </a:lnTo>
                <a:lnTo>
                  <a:pt x="9803" y="4973"/>
                </a:lnTo>
                <a:cubicBezTo>
                  <a:pt x="9735" y="4622"/>
                  <a:pt x="9905" y="4270"/>
                  <a:pt x="9837" y="3918"/>
                </a:cubicBezTo>
                <a:cubicBezTo>
                  <a:pt x="9758" y="2807"/>
                  <a:pt x="10067" y="3265"/>
                  <a:pt x="9987" y="2154"/>
                </a:cubicBezTo>
                <a:cubicBezTo>
                  <a:pt x="9527" y="1653"/>
                  <a:pt x="9037" y="1714"/>
                  <a:pt x="8578" y="1214"/>
                </a:cubicBezTo>
                <a:cubicBezTo>
                  <a:pt x="8542" y="1004"/>
                  <a:pt x="8505" y="794"/>
                  <a:pt x="8469" y="584"/>
                </a:cubicBezTo>
                <a:lnTo>
                  <a:pt x="6210" y="584"/>
                </a:lnTo>
                <a:close/>
              </a:path>
            </a:pathLst>
          </a:custGeom>
          <a:solidFill>
            <a:schemeClr val="bg1"/>
          </a:solidFill>
          <a:ln w="9525">
            <a:solidFill>
              <a:schemeClr val="bg2"/>
            </a:solidFill>
            <a:round/>
            <a:headEnd/>
            <a:tailEnd/>
          </a:ln>
        </p:spPr>
        <p:txBody>
          <a:bodyPr/>
          <a:lstStyle/>
          <a:p>
            <a:endParaRPr lang="en-US"/>
          </a:p>
        </p:txBody>
      </p:sp>
      <p:sp>
        <p:nvSpPr>
          <p:cNvPr id="4111" name="Freeform 356"/>
          <p:cNvSpPr>
            <a:spLocks/>
          </p:cNvSpPr>
          <p:nvPr/>
        </p:nvSpPr>
        <p:spPr bwMode="auto">
          <a:xfrm>
            <a:off x="5097463" y="3429000"/>
            <a:ext cx="182562" cy="141288"/>
          </a:xfrm>
          <a:custGeom>
            <a:avLst/>
            <a:gdLst>
              <a:gd name="T0" fmla="*/ 2147483646 w 10000"/>
              <a:gd name="T1" fmla="*/ 2147483646 h 10000"/>
              <a:gd name="T2" fmla="*/ 2147483646 w 10000"/>
              <a:gd name="T3" fmla="*/ 2147483646 h 10000"/>
              <a:gd name="T4" fmla="*/ 0 w 10000"/>
              <a:gd name="T5" fmla="*/ 0 h 10000"/>
              <a:gd name="T6" fmla="*/ 0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0 h 10000"/>
              <a:gd name="T46" fmla="*/ 2147483646 w 10000"/>
              <a:gd name="T47" fmla="*/ 2147483646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00" h="10000">
                <a:moveTo>
                  <a:pt x="3636" y="522"/>
                </a:moveTo>
                <a:lnTo>
                  <a:pt x="909" y="522"/>
                </a:lnTo>
                <a:lnTo>
                  <a:pt x="0" y="0"/>
                </a:lnTo>
                <a:lnTo>
                  <a:pt x="0" y="1043"/>
                </a:lnTo>
                <a:lnTo>
                  <a:pt x="455" y="2609"/>
                </a:lnTo>
                <a:cubicBezTo>
                  <a:pt x="530" y="3171"/>
                  <a:pt x="604" y="3733"/>
                  <a:pt x="679" y="4295"/>
                </a:cubicBezTo>
                <a:cubicBezTo>
                  <a:pt x="604" y="4631"/>
                  <a:pt x="530" y="4968"/>
                  <a:pt x="455" y="5304"/>
                </a:cubicBezTo>
                <a:lnTo>
                  <a:pt x="909" y="6348"/>
                </a:lnTo>
                <a:lnTo>
                  <a:pt x="1598" y="7682"/>
                </a:lnTo>
                <a:cubicBezTo>
                  <a:pt x="2779" y="7328"/>
                  <a:pt x="2976" y="7157"/>
                  <a:pt x="4110" y="6712"/>
                </a:cubicBezTo>
                <a:lnTo>
                  <a:pt x="4448" y="7069"/>
                </a:lnTo>
                <a:lnTo>
                  <a:pt x="5010" y="7076"/>
                </a:lnTo>
                <a:cubicBezTo>
                  <a:pt x="5007" y="7181"/>
                  <a:pt x="5003" y="7286"/>
                  <a:pt x="5000" y="7391"/>
                </a:cubicBezTo>
                <a:lnTo>
                  <a:pt x="4545" y="7913"/>
                </a:lnTo>
                <a:lnTo>
                  <a:pt x="5000" y="10000"/>
                </a:lnTo>
                <a:lnTo>
                  <a:pt x="6818" y="8435"/>
                </a:lnTo>
                <a:lnTo>
                  <a:pt x="8636" y="8435"/>
                </a:lnTo>
                <a:lnTo>
                  <a:pt x="9545" y="6870"/>
                </a:lnTo>
                <a:lnTo>
                  <a:pt x="10000" y="6870"/>
                </a:lnTo>
                <a:lnTo>
                  <a:pt x="7273" y="5826"/>
                </a:lnTo>
                <a:cubicBezTo>
                  <a:pt x="7121" y="4927"/>
                  <a:pt x="6970" y="4029"/>
                  <a:pt x="6818" y="3130"/>
                </a:cubicBezTo>
                <a:lnTo>
                  <a:pt x="8636" y="1043"/>
                </a:lnTo>
                <a:lnTo>
                  <a:pt x="5909" y="0"/>
                </a:lnTo>
                <a:lnTo>
                  <a:pt x="3636" y="522"/>
                </a:lnTo>
                <a:close/>
              </a:path>
            </a:pathLst>
          </a:custGeom>
          <a:solidFill>
            <a:schemeClr val="bg1"/>
          </a:solidFill>
          <a:ln w="9525">
            <a:solidFill>
              <a:schemeClr val="bg2"/>
            </a:solidFill>
            <a:round/>
            <a:headEnd/>
            <a:tailEnd/>
          </a:ln>
        </p:spPr>
        <p:txBody>
          <a:bodyPr/>
          <a:lstStyle/>
          <a:p>
            <a:endParaRPr lang="en-US"/>
          </a:p>
        </p:txBody>
      </p:sp>
      <p:sp>
        <p:nvSpPr>
          <p:cNvPr id="4112" name="Freeform 361"/>
          <p:cNvSpPr>
            <a:spLocks/>
          </p:cNvSpPr>
          <p:nvPr/>
        </p:nvSpPr>
        <p:spPr bwMode="auto">
          <a:xfrm>
            <a:off x="4691063" y="3314700"/>
            <a:ext cx="114300" cy="65088"/>
          </a:xfrm>
          <a:custGeom>
            <a:avLst/>
            <a:gdLst>
              <a:gd name="T0" fmla="*/ 2147483646 w 10000"/>
              <a:gd name="T1" fmla="*/ 2147483646 h 11466"/>
              <a:gd name="T2" fmla="*/ 2147483646 w 10000"/>
              <a:gd name="T3" fmla="*/ 2147483646 h 11466"/>
              <a:gd name="T4" fmla="*/ 2147483646 w 10000"/>
              <a:gd name="T5" fmla="*/ 2147483646 h 11466"/>
              <a:gd name="T6" fmla="*/ 2147483646 w 10000"/>
              <a:gd name="T7" fmla="*/ 2147483646 h 11466"/>
              <a:gd name="T8" fmla="*/ 2147483646 w 10000"/>
              <a:gd name="T9" fmla="*/ 0 h 11466"/>
              <a:gd name="T10" fmla="*/ 2147483646 w 10000"/>
              <a:gd name="T11" fmla="*/ 2147483646 h 11466"/>
              <a:gd name="T12" fmla="*/ 0 w 10000"/>
              <a:gd name="T13" fmla="*/ 2147483646 h 11466"/>
              <a:gd name="T14" fmla="*/ 0 w 10000"/>
              <a:gd name="T15" fmla="*/ 2147483646 h 11466"/>
              <a:gd name="T16" fmla="*/ 2147483646 w 10000"/>
              <a:gd name="T17" fmla="*/ 2147483646 h 11466"/>
              <a:gd name="T18" fmla="*/ 2147483646 w 10000"/>
              <a:gd name="T19" fmla="*/ 2147483646 h 11466"/>
              <a:gd name="T20" fmla="*/ 2147483646 w 10000"/>
              <a:gd name="T21" fmla="*/ 2147483646 h 11466"/>
              <a:gd name="T22" fmla="*/ 2147483646 w 10000"/>
              <a:gd name="T23" fmla="*/ 2147483646 h 11466"/>
              <a:gd name="T24" fmla="*/ 2147483646 w 10000"/>
              <a:gd name="T25" fmla="*/ 2147483646 h 11466"/>
              <a:gd name="T26" fmla="*/ 2147483646 w 10000"/>
              <a:gd name="T27" fmla="*/ 2147483646 h 11466"/>
              <a:gd name="T28" fmla="*/ 2147483646 w 10000"/>
              <a:gd name="T29" fmla="*/ 2147483646 h 11466"/>
              <a:gd name="T30" fmla="*/ 2147483646 w 10000"/>
              <a:gd name="T31" fmla="*/ 2147483646 h 11466"/>
              <a:gd name="T32" fmla="*/ 2147483646 w 10000"/>
              <a:gd name="T33" fmla="*/ 2147483646 h 11466"/>
              <a:gd name="T34" fmla="*/ 2147483646 w 10000"/>
              <a:gd name="T35" fmla="*/ 2147483646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solidFill>
            <a:schemeClr val="bg1"/>
          </a:solidFill>
          <a:ln w="9525">
            <a:solidFill>
              <a:schemeClr val="bg2"/>
            </a:solidFill>
            <a:round/>
            <a:headEnd/>
            <a:tailEnd/>
          </a:ln>
        </p:spPr>
        <p:txBody>
          <a:bodyPr/>
          <a:lstStyle/>
          <a:p>
            <a:endParaRPr lang="en-US"/>
          </a:p>
        </p:txBody>
      </p:sp>
      <p:sp>
        <p:nvSpPr>
          <p:cNvPr id="4113" name="Freeform 363"/>
          <p:cNvSpPr>
            <a:spLocks/>
          </p:cNvSpPr>
          <p:nvPr/>
        </p:nvSpPr>
        <p:spPr bwMode="auto">
          <a:xfrm>
            <a:off x="4633913" y="3168650"/>
            <a:ext cx="71437" cy="74613"/>
          </a:xfrm>
          <a:custGeom>
            <a:avLst/>
            <a:gdLst>
              <a:gd name="T0" fmla="*/ 2147483646 w 10056"/>
              <a:gd name="T1" fmla="*/ 2147483646 h 10000"/>
              <a:gd name="T2" fmla="*/ 2147483646 w 10056"/>
              <a:gd name="T3" fmla="*/ 2147483646 h 10000"/>
              <a:gd name="T4" fmla="*/ 2147483646 w 10056"/>
              <a:gd name="T5" fmla="*/ 2147483646 h 10000"/>
              <a:gd name="T6" fmla="*/ 2147483646 w 10056"/>
              <a:gd name="T7" fmla="*/ 2147483646 h 10000"/>
              <a:gd name="T8" fmla="*/ 2147483646 w 10056"/>
              <a:gd name="T9" fmla="*/ 2147483646 h 10000"/>
              <a:gd name="T10" fmla="*/ 2147483646 w 10056"/>
              <a:gd name="T11" fmla="*/ 2147483646 h 10000"/>
              <a:gd name="T12" fmla="*/ 2147483646 w 10056"/>
              <a:gd name="T13" fmla="*/ 2147483646 h 10000"/>
              <a:gd name="T14" fmla="*/ 2147483646 w 10056"/>
              <a:gd name="T15" fmla="*/ 2147483646 h 10000"/>
              <a:gd name="T16" fmla="*/ 2147483646 w 10056"/>
              <a:gd name="T17" fmla="*/ 2147483646 h 10000"/>
              <a:gd name="T18" fmla="*/ 2147483646 w 10056"/>
              <a:gd name="T19" fmla="*/ 2147483646 h 10000"/>
              <a:gd name="T20" fmla="*/ 2147483646 w 10056"/>
              <a:gd name="T21" fmla="*/ 2147483646 h 10000"/>
              <a:gd name="T22" fmla="*/ 2147483646 w 10056"/>
              <a:gd name="T23" fmla="*/ 2147483646 h 10000"/>
              <a:gd name="T24" fmla="*/ 2147483646 w 10056"/>
              <a:gd name="T25" fmla="*/ 0 h 10000"/>
              <a:gd name="T26" fmla="*/ 2147483646 w 10056"/>
              <a:gd name="T27" fmla="*/ 2147483646 h 10000"/>
              <a:gd name="T28" fmla="*/ 0 w 10056"/>
              <a:gd name="T29" fmla="*/ 2147483646 h 10000"/>
              <a:gd name="T30" fmla="*/ 2147483646 w 10056"/>
              <a:gd name="T31" fmla="*/ 2147483646 h 10000"/>
              <a:gd name="T32" fmla="*/ 2147483646 w 10056"/>
              <a:gd name="T33" fmla="*/ 2147483646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solidFill>
            <a:schemeClr val="bg1"/>
          </a:solidFill>
          <a:ln w="9525">
            <a:solidFill>
              <a:schemeClr val="bg2"/>
            </a:solidFill>
            <a:round/>
            <a:headEnd/>
            <a:tailEnd/>
          </a:ln>
        </p:spPr>
        <p:txBody>
          <a:bodyPr/>
          <a:lstStyle/>
          <a:p>
            <a:endParaRPr lang="en-US"/>
          </a:p>
        </p:txBody>
      </p:sp>
      <p:sp>
        <p:nvSpPr>
          <p:cNvPr id="4114" name="Freeform 252"/>
          <p:cNvSpPr>
            <a:spLocks/>
          </p:cNvSpPr>
          <p:nvPr/>
        </p:nvSpPr>
        <p:spPr bwMode="auto">
          <a:xfrm rot="-466474">
            <a:off x="4865688" y="3344863"/>
            <a:ext cx="88900" cy="47625"/>
          </a:xfrm>
          <a:custGeom>
            <a:avLst/>
            <a:gdLst>
              <a:gd name="T0" fmla="*/ 0 w 1912593"/>
              <a:gd name="T1" fmla="*/ 0 h 1229193"/>
              <a:gd name="T2" fmla="*/ 0 w 1912593"/>
              <a:gd name="T3" fmla="*/ 0 h 1229193"/>
              <a:gd name="T4" fmla="*/ 0 w 1912593"/>
              <a:gd name="T5" fmla="*/ 0 h 1229193"/>
              <a:gd name="T6" fmla="*/ 0 w 1912593"/>
              <a:gd name="T7" fmla="*/ 0 h 1229193"/>
              <a:gd name="T8" fmla="*/ 0 w 1912593"/>
              <a:gd name="T9" fmla="*/ 0 h 1229193"/>
              <a:gd name="T10" fmla="*/ 0 w 1912593"/>
              <a:gd name="T11" fmla="*/ 0 h 1229193"/>
              <a:gd name="T12" fmla="*/ 0 w 1912593"/>
              <a:gd name="T13" fmla="*/ 0 h 1229193"/>
              <a:gd name="T14" fmla="*/ 0 w 1912593"/>
              <a:gd name="T15" fmla="*/ 0 h 1229193"/>
              <a:gd name="T16" fmla="*/ 0 w 1912593"/>
              <a:gd name="T17" fmla="*/ 0 h 1229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2593" h="1229193">
                <a:moveTo>
                  <a:pt x="0" y="233280"/>
                </a:moveTo>
                <a:lnTo>
                  <a:pt x="83793" y="1154242"/>
                </a:lnTo>
                <a:lnTo>
                  <a:pt x="1103124" y="1229193"/>
                </a:lnTo>
                <a:lnTo>
                  <a:pt x="1912593" y="314793"/>
                </a:lnTo>
                <a:lnTo>
                  <a:pt x="1792672" y="0"/>
                </a:lnTo>
                <a:lnTo>
                  <a:pt x="1124055" y="252554"/>
                </a:lnTo>
                <a:cubicBezTo>
                  <a:pt x="892871" y="224853"/>
                  <a:pt x="379360" y="273001"/>
                  <a:pt x="148176" y="245300"/>
                </a:cubicBezTo>
                <a:lnTo>
                  <a:pt x="128763" y="242675"/>
                </a:lnTo>
                <a:lnTo>
                  <a:pt x="0" y="233280"/>
                </a:lnTo>
                <a:close/>
              </a:path>
            </a:pathLst>
          </a:custGeom>
          <a:solidFill>
            <a:schemeClr val="bg1"/>
          </a:solidFill>
          <a:ln w="9525">
            <a:solidFill>
              <a:schemeClr val="bg2"/>
            </a:solidFill>
            <a:round/>
            <a:headEnd/>
            <a:tailEnd/>
          </a:ln>
        </p:spPr>
        <p:txBody>
          <a:bodyPr/>
          <a:lstStyle/>
          <a:p>
            <a:endParaRPr lang="en-US"/>
          </a:p>
        </p:txBody>
      </p:sp>
      <p:sp>
        <p:nvSpPr>
          <p:cNvPr id="4115" name="Freeform 253"/>
          <p:cNvSpPr>
            <a:spLocks/>
          </p:cNvSpPr>
          <p:nvPr/>
        </p:nvSpPr>
        <p:spPr bwMode="auto">
          <a:xfrm>
            <a:off x="4870450" y="3354388"/>
            <a:ext cx="142875" cy="149225"/>
          </a:xfrm>
          <a:custGeom>
            <a:avLst/>
            <a:gdLst>
              <a:gd name="T0" fmla="*/ 0 w 3644175"/>
              <a:gd name="T1" fmla="*/ 0 h 3780713"/>
              <a:gd name="T2" fmla="*/ 0 w 3644175"/>
              <a:gd name="T3" fmla="*/ 0 h 3780713"/>
              <a:gd name="T4" fmla="*/ 0 w 3644175"/>
              <a:gd name="T5" fmla="*/ 0 h 3780713"/>
              <a:gd name="T6" fmla="*/ 0 w 3644175"/>
              <a:gd name="T7" fmla="*/ 0 h 3780713"/>
              <a:gd name="T8" fmla="*/ 0 w 3644175"/>
              <a:gd name="T9" fmla="*/ 0 h 3780713"/>
              <a:gd name="T10" fmla="*/ 0 w 3644175"/>
              <a:gd name="T11" fmla="*/ 0 h 3780713"/>
              <a:gd name="T12" fmla="*/ 0 w 3644175"/>
              <a:gd name="T13" fmla="*/ 0 h 3780713"/>
              <a:gd name="T14" fmla="*/ 0 w 3644175"/>
              <a:gd name="T15" fmla="*/ 0 h 3780713"/>
              <a:gd name="T16" fmla="*/ 0 w 3644175"/>
              <a:gd name="T17" fmla="*/ 0 h 3780713"/>
              <a:gd name="T18" fmla="*/ 0 w 3644175"/>
              <a:gd name="T19" fmla="*/ 0 h 3780713"/>
              <a:gd name="T20" fmla="*/ 0 w 3644175"/>
              <a:gd name="T21" fmla="*/ 0 h 3780713"/>
              <a:gd name="T22" fmla="*/ 0 w 3644175"/>
              <a:gd name="T23" fmla="*/ 0 h 3780713"/>
              <a:gd name="T24" fmla="*/ 0 w 3644175"/>
              <a:gd name="T25" fmla="*/ 0 h 3780713"/>
              <a:gd name="T26" fmla="*/ 0 w 3644175"/>
              <a:gd name="T27" fmla="*/ 0 h 3780713"/>
              <a:gd name="T28" fmla="*/ 0 w 3644175"/>
              <a:gd name="T29" fmla="*/ 0 h 3780713"/>
              <a:gd name="T30" fmla="*/ 0 w 3644175"/>
              <a:gd name="T31" fmla="*/ 0 h 3780713"/>
              <a:gd name="T32" fmla="*/ 0 w 3644175"/>
              <a:gd name="T33" fmla="*/ 0 h 3780713"/>
              <a:gd name="T34" fmla="*/ 0 w 3644175"/>
              <a:gd name="T35" fmla="*/ 0 h 3780713"/>
              <a:gd name="T36" fmla="*/ 0 w 3644175"/>
              <a:gd name="T37" fmla="*/ 0 h 3780713"/>
              <a:gd name="T38" fmla="*/ 0 w 3644175"/>
              <a:gd name="T39" fmla="*/ 0 h 37807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44175" h="3780713">
                <a:moveTo>
                  <a:pt x="2018109" y="0"/>
                </a:moveTo>
                <a:lnTo>
                  <a:pt x="1131347" y="970851"/>
                </a:lnTo>
                <a:lnTo>
                  <a:pt x="106496" y="992543"/>
                </a:lnTo>
                <a:lnTo>
                  <a:pt x="0" y="1285960"/>
                </a:lnTo>
                <a:lnTo>
                  <a:pt x="250657" y="1838746"/>
                </a:lnTo>
                <a:lnTo>
                  <a:pt x="476240" y="1522355"/>
                </a:lnTo>
                <a:lnTo>
                  <a:pt x="637449" y="1360281"/>
                </a:lnTo>
                <a:lnTo>
                  <a:pt x="900975" y="1622129"/>
                </a:lnTo>
                <a:lnTo>
                  <a:pt x="1125827" y="2401618"/>
                </a:lnTo>
                <a:lnTo>
                  <a:pt x="1614428" y="2951232"/>
                </a:lnTo>
                <a:cubicBezTo>
                  <a:pt x="2156362" y="3074631"/>
                  <a:pt x="2677783" y="3504219"/>
                  <a:pt x="3209460" y="3780713"/>
                </a:cubicBezTo>
                <a:lnTo>
                  <a:pt x="1455611" y="1667100"/>
                </a:lnTo>
                <a:lnTo>
                  <a:pt x="1543203" y="1366330"/>
                </a:lnTo>
                <a:lnTo>
                  <a:pt x="1755414" y="1517198"/>
                </a:lnTo>
                <a:lnTo>
                  <a:pt x="3644175" y="1622129"/>
                </a:lnTo>
                <a:lnTo>
                  <a:pt x="3394079" y="610450"/>
                </a:lnTo>
                <a:lnTo>
                  <a:pt x="3170007" y="750786"/>
                </a:lnTo>
                <a:lnTo>
                  <a:pt x="2480463" y="641709"/>
                </a:lnTo>
                <a:lnTo>
                  <a:pt x="2078068" y="137463"/>
                </a:lnTo>
                <a:lnTo>
                  <a:pt x="2018109" y="0"/>
                </a:lnTo>
                <a:close/>
              </a:path>
            </a:pathLst>
          </a:custGeom>
          <a:solidFill>
            <a:schemeClr val="bg1"/>
          </a:solidFill>
          <a:ln w="9525">
            <a:solidFill>
              <a:schemeClr val="bg2"/>
            </a:solidFill>
            <a:round/>
            <a:headEnd/>
            <a:tailEnd/>
          </a:ln>
        </p:spPr>
        <p:txBody>
          <a:bodyPr/>
          <a:lstStyle/>
          <a:p>
            <a:endParaRPr lang="en-US"/>
          </a:p>
        </p:txBody>
      </p:sp>
      <p:sp>
        <p:nvSpPr>
          <p:cNvPr id="4116" name="Freeform 254"/>
          <p:cNvSpPr>
            <a:spLocks/>
          </p:cNvSpPr>
          <p:nvPr/>
        </p:nvSpPr>
        <p:spPr bwMode="auto">
          <a:xfrm>
            <a:off x="4929188" y="3406775"/>
            <a:ext cx="98425" cy="98425"/>
          </a:xfrm>
          <a:custGeom>
            <a:avLst/>
            <a:gdLst>
              <a:gd name="T0" fmla="*/ 0 w 2398426"/>
              <a:gd name="T1" fmla="*/ 0 h 2488994"/>
              <a:gd name="T2" fmla="*/ 0 w 2398426"/>
              <a:gd name="T3" fmla="*/ 0 h 2488994"/>
              <a:gd name="T4" fmla="*/ 0 w 2398426"/>
              <a:gd name="T5" fmla="*/ 0 h 2488994"/>
              <a:gd name="T6" fmla="*/ 0 w 2398426"/>
              <a:gd name="T7" fmla="*/ 0 h 2488994"/>
              <a:gd name="T8" fmla="*/ 0 w 2398426"/>
              <a:gd name="T9" fmla="*/ 0 h 2488994"/>
              <a:gd name="T10" fmla="*/ 0 w 2398426"/>
              <a:gd name="T11" fmla="*/ 0 h 2488994"/>
              <a:gd name="T12" fmla="*/ 0 w 2398426"/>
              <a:gd name="T13" fmla="*/ 0 h 2488994"/>
              <a:gd name="T14" fmla="*/ 0 w 2398426"/>
              <a:gd name="T15" fmla="*/ 0 h 24889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98426" h="2488994">
                <a:moveTo>
                  <a:pt x="2113613" y="269822"/>
                </a:moveTo>
                <a:lnTo>
                  <a:pt x="254833" y="149901"/>
                </a:lnTo>
                <a:lnTo>
                  <a:pt x="74951" y="0"/>
                </a:lnTo>
                <a:lnTo>
                  <a:pt x="0" y="329783"/>
                </a:lnTo>
                <a:lnTo>
                  <a:pt x="1691048" y="2488994"/>
                </a:lnTo>
                <a:lnTo>
                  <a:pt x="2177788" y="1556144"/>
                </a:lnTo>
                <a:lnTo>
                  <a:pt x="2398426" y="1439055"/>
                </a:lnTo>
                <a:lnTo>
                  <a:pt x="2113613" y="269822"/>
                </a:lnTo>
                <a:close/>
              </a:path>
            </a:pathLst>
          </a:custGeom>
          <a:solidFill>
            <a:schemeClr val="bg1"/>
          </a:solidFill>
          <a:ln w="9525">
            <a:solidFill>
              <a:schemeClr val="bg2"/>
            </a:solidFill>
            <a:round/>
            <a:headEnd/>
            <a:tailEnd/>
          </a:ln>
        </p:spPr>
        <p:txBody>
          <a:bodyPr/>
          <a:lstStyle/>
          <a:p>
            <a:endParaRPr lang="en-US"/>
          </a:p>
        </p:txBody>
      </p:sp>
      <p:sp>
        <p:nvSpPr>
          <p:cNvPr id="4117" name="Freeform 255"/>
          <p:cNvSpPr>
            <a:spLocks/>
          </p:cNvSpPr>
          <p:nvPr/>
        </p:nvSpPr>
        <p:spPr bwMode="auto">
          <a:xfrm rot="286500">
            <a:off x="5000625" y="3467100"/>
            <a:ext cx="44450" cy="58738"/>
          </a:xfrm>
          <a:custGeom>
            <a:avLst/>
            <a:gdLst>
              <a:gd name="T0" fmla="*/ 0 w 1259245"/>
              <a:gd name="T1" fmla="*/ 0 h 1506961"/>
              <a:gd name="T2" fmla="*/ 0 w 1259245"/>
              <a:gd name="T3" fmla="*/ 0 h 1506961"/>
              <a:gd name="T4" fmla="*/ 0 w 1259245"/>
              <a:gd name="T5" fmla="*/ 0 h 1506961"/>
              <a:gd name="T6" fmla="*/ 0 w 1259245"/>
              <a:gd name="T7" fmla="*/ 0 h 1506961"/>
              <a:gd name="T8" fmla="*/ 0 w 1259245"/>
              <a:gd name="T9" fmla="*/ 0 h 15069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9245" h="1506961">
                <a:moveTo>
                  <a:pt x="459998" y="0"/>
                </a:moveTo>
                <a:lnTo>
                  <a:pt x="0" y="967315"/>
                </a:lnTo>
                <a:lnTo>
                  <a:pt x="599606" y="1506961"/>
                </a:lnTo>
                <a:lnTo>
                  <a:pt x="1259243" y="571259"/>
                </a:lnTo>
                <a:lnTo>
                  <a:pt x="459998" y="0"/>
                </a:lnTo>
                <a:close/>
              </a:path>
            </a:pathLst>
          </a:custGeom>
          <a:solidFill>
            <a:schemeClr val="bg1"/>
          </a:solidFill>
          <a:ln w="9525">
            <a:solidFill>
              <a:schemeClr val="bg2"/>
            </a:solidFill>
            <a:round/>
            <a:headEnd/>
            <a:tailEnd/>
          </a:ln>
        </p:spPr>
        <p:txBody>
          <a:bodyPr/>
          <a:lstStyle/>
          <a:p>
            <a:endParaRPr lang="en-US"/>
          </a:p>
        </p:txBody>
      </p:sp>
      <p:sp>
        <p:nvSpPr>
          <p:cNvPr id="4118" name="Freeform 256"/>
          <p:cNvSpPr>
            <a:spLocks/>
          </p:cNvSpPr>
          <p:nvPr/>
        </p:nvSpPr>
        <p:spPr bwMode="auto">
          <a:xfrm>
            <a:off x="5002213" y="3365500"/>
            <a:ext cx="71437" cy="57150"/>
          </a:xfrm>
          <a:custGeom>
            <a:avLst/>
            <a:gdLst>
              <a:gd name="T0" fmla="*/ 0 w 1678899"/>
              <a:gd name="T1" fmla="*/ 0 h 1259174"/>
              <a:gd name="T2" fmla="*/ 0 w 1678899"/>
              <a:gd name="T3" fmla="*/ 0 h 1259174"/>
              <a:gd name="T4" fmla="*/ 0 w 1678899"/>
              <a:gd name="T5" fmla="*/ 0 h 1259174"/>
              <a:gd name="T6" fmla="*/ 0 w 1678899"/>
              <a:gd name="T7" fmla="*/ 0 h 1259174"/>
              <a:gd name="T8" fmla="*/ 0 w 1678899"/>
              <a:gd name="T9" fmla="*/ 0 h 1259174"/>
              <a:gd name="T10" fmla="*/ 0 w 1678899"/>
              <a:gd name="T11" fmla="*/ 0 h 1259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8899" h="1259174">
                <a:moveTo>
                  <a:pt x="209862" y="1154242"/>
                </a:moveTo>
                <a:lnTo>
                  <a:pt x="1678899" y="1259174"/>
                </a:lnTo>
                <a:lnTo>
                  <a:pt x="1663908" y="899410"/>
                </a:lnTo>
                <a:lnTo>
                  <a:pt x="854439" y="0"/>
                </a:lnTo>
                <a:lnTo>
                  <a:pt x="0" y="269823"/>
                </a:lnTo>
                <a:lnTo>
                  <a:pt x="209862" y="1154242"/>
                </a:lnTo>
                <a:close/>
              </a:path>
            </a:pathLst>
          </a:custGeom>
          <a:solidFill>
            <a:schemeClr val="bg1"/>
          </a:solidFill>
          <a:ln w="9525">
            <a:solidFill>
              <a:schemeClr val="bg2"/>
            </a:solidFill>
            <a:round/>
            <a:headEnd/>
            <a:tailEnd/>
          </a:ln>
        </p:spPr>
        <p:txBody>
          <a:bodyPr/>
          <a:lstStyle/>
          <a:p>
            <a:endParaRPr lang="en-US"/>
          </a:p>
        </p:txBody>
      </p:sp>
      <p:sp>
        <p:nvSpPr>
          <p:cNvPr id="4119" name="Freeform 257"/>
          <p:cNvSpPr>
            <a:spLocks/>
          </p:cNvSpPr>
          <p:nvPr/>
        </p:nvSpPr>
        <p:spPr bwMode="auto">
          <a:xfrm>
            <a:off x="5014913" y="3417888"/>
            <a:ext cx="100012" cy="96837"/>
          </a:xfrm>
          <a:custGeom>
            <a:avLst/>
            <a:gdLst>
              <a:gd name="T0" fmla="*/ 0 w 2578308"/>
              <a:gd name="T1" fmla="*/ 0 h 2368446"/>
              <a:gd name="T2" fmla="*/ 0 w 2578308"/>
              <a:gd name="T3" fmla="*/ 0 h 2368446"/>
              <a:gd name="T4" fmla="*/ 0 w 2578308"/>
              <a:gd name="T5" fmla="*/ 0 h 2368446"/>
              <a:gd name="T6" fmla="*/ 0 w 2578308"/>
              <a:gd name="T7" fmla="*/ 0 h 2368446"/>
              <a:gd name="T8" fmla="*/ 0 w 2578308"/>
              <a:gd name="T9" fmla="*/ 0 h 2368446"/>
              <a:gd name="T10" fmla="*/ 0 w 2578308"/>
              <a:gd name="T11" fmla="*/ 0 h 2368446"/>
              <a:gd name="T12" fmla="*/ 0 w 2578308"/>
              <a:gd name="T13" fmla="*/ 0 h 2368446"/>
              <a:gd name="T14" fmla="*/ 0 w 2578308"/>
              <a:gd name="T15" fmla="*/ 0 h 2368446"/>
              <a:gd name="T16" fmla="*/ 0 w 2578308"/>
              <a:gd name="T17" fmla="*/ 0 h 2368446"/>
              <a:gd name="T18" fmla="*/ 0 w 2578308"/>
              <a:gd name="T19" fmla="*/ 0 h 2368446"/>
              <a:gd name="T20" fmla="*/ 0 w 2578308"/>
              <a:gd name="T21" fmla="*/ 0 h 2368446"/>
              <a:gd name="T22" fmla="*/ 0 w 2578308"/>
              <a:gd name="T23" fmla="*/ 0 h 2368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78308" h="2368446">
                <a:moveTo>
                  <a:pt x="0" y="0"/>
                </a:moveTo>
                <a:lnTo>
                  <a:pt x="254833" y="1154242"/>
                </a:lnTo>
                <a:lnTo>
                  <a:pt x="104931" y="1259173"/>
                </a:lnTo>
                <a:lnTo>
                  <a:pt x="855821" y="1873287"/>
                </a:lnTo>
                <a:lnTo>
                  <a:pt x="1111621" y="1524299"/>
                </a:lnTo>
                <a:lnTo>
                  <a:pt x="1734645" y="2033965"/>
                </a:lnTo>
                <a:lnTo>
                  <a:pt x="1633928" y="2368446"/>
                </a:lnTo>
                <a:lnTo>
                  <a:pt x="2338465" y="2263514"/>
                </a:lnTo>
                <a:lnTo>
                  <a:pt x="2578308" y="1514006"/>
                </a:lnTo>
                <a:lnTo>
                  <a:pt x="2113613" y="224852"/>
                </a:lnTo>
                <a:lnTo>
                  <a:pt x="1439056" y="14990"/>
                </a:lnTo>
                <a:lnTo>
                  <a:pt x="0" y="0"/>
                </a:lnTo>
                <a:close/>
              </a:path>
            </a:pathLst>
          </a:custGeom>
          <a:solidFill>
            <a:schemeClr val="bg1"/>
          </a:solidFill>
          <a:ln w="9525">
            <a:solidFill>
              <a:schemeClr val="bg2"/>
            </a:solidFill>
            <a:round/>
            <a:headEnd/>
            <a:tailEnd/>
          </a:ln>
        </p:spPr>
        <p:txBody>
          <a:bodyPr/>
          <a:lstStyle/>
          <a:p>
            <a:endParaRPr lang="en-US"/>
          </a:p>
        </p:txBody>
      </p:sp>
      <p:sp>
        <p:nvSpPr>
          <p:cNvPr id="4120" name="Freeform 258"/>
          <p:cNvSpPr>
            <a:spLocks/>
          </p:cNvSpPr>
          <p:nvPr/>
        </p:nvSpPr>
        <p:spPr bwMode="auto">
          <a:xfrm>
            <a:off x="5041900" y="3478213"/>
            <a:ext cx="39688" cy="49212"/>
          </a:xfrm>
          <a:custGeom>
            <a:avLst/>
            <a:gdLst>
              <a:gd name="T0" fmla="*/ 0 w 1097536"/>
              <a:gd name="T1" fmla="*/ 0 h 1184223"/>
              <a:gd name="T2" fmla="*/ 0 w 1097536"/>
              <a:gd name="T3" fmla="*/ 0 h 1184223"/>
              <a:gd name="T4" fmla="*/ 0 w 1097536"/>
              <a:gd name="T5" fmla="*/ 0 h 1184223"/>
              <a:gd name="T6" fmla="*/ 0 w 1097536"/>
              <a:gd name="T7" fmla="*/ 0 h 1184223"/>
              <a:gd name="T8" fmla="*/ 0 w 1097536"/>
              <a:gd name="T9" fmla="*/ 0 h 1184223"/>
              <a:gd name="T10" fmla="*/ 0 w 1097536"/>
              <a:gd name="T11" fmla="*/ 0 h 1184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7536" h="1184223">
                <a:moveTo>
                  <a:pt x="482939" y="0"/>
                </a:moveTo>
                <a:lnTo>
                  <a:pt x="0" y="416160"/>
                </a:lnTo>
                <a:lnTo>
                  <a:pt x="452959" y="1184223"/>
                </a:lnTo>
                <a:lnTo>
                  <a:pt x="1067555" y="824459"/>
                </a:lnTo>
                <a:lnTo>
                  <a:pt x="1097536" y="509666"/>
                </a:lnTo>
                <a:lnTo>
                  <a:pt x="482939" y="0"/>
                </a:lnTo>
                <a:close/>
              </a:path>
            </a:pathLst>
          </a:custGeom>
          <a:solidFill>
            <a:schemeClr val="bg1"/>
          </a:solidFill>
          <a:ln w="9525">
            <a:solidFill>
              <a:schemeClr val="bg2"/>
            </a:solidFill>
            <a:round/>
            <a:headEnd/>
            <a:tailEnd/>
          </a:ln>
        </p:spPr>
        <p:txBody>
          <a:bodyPr/>
          <a:lstStyle/>
          <a:p>
            <a:endParaRPr lang="en-US"/>
          </a:p>
        </p:txBody>
      </p:sp>
      <p:sp>
        <p:nvSpPr>
          <p:cNvPr id="4121" name="Freeform 259"/>
          <p:cNvSpPr>
            <a:spLocks/>
          </p:cNvSpPr>
          <p:nvPr/>
        </p:nvSpPr>
        <p:spPr bwMode="auto">
          <a:xfrm>
            <a:off x="5059363" y="3505200"/>
            <a:ext cx="65087" cy="60325"/>
          </a:xfrm>
          <a:custGeom>
            <a:avLst/>
            <a:gdLst>
              <a:gd name="T0" fmla="*/ 0 w 1852882"/>
              <a:gd name="T1" fmla="*/ 0 h 1521018"/>
              <a:gd name="T2" fmla="*/ 0 w 1852882"/>
              <a:gd name="T3" fmla="*/ 0 h 1521018"/>
              <a:gd name="T4" fmla="*/ 0 w 1852882"/>
              <a:gd name="T5" fmla="*/ 0 h 1521018"/>
              <a:gd name="T6" fmla="*/ 0 w 1852882"/>
              <a:gd name="T7" fmla="*/ 0 h 1521018"/>
              <a:gd name="T8" fmla="*/ 0 w 1852882"/>
              <a:gd name="T9" fmla="*/ 0 h 1521018"/>
              <a:gd name="T10" fmla="*/ 0 w 1852882"/>
              <a:gd name="T11" fmla="*/ 0 h 1521018"/>
              <a:gd name="T12" fmla="*/ 0 w 1852882"/>
              <a:gd name="T13" fmla="*/ 0 h 1521018"/>
              <a:gd name="T14" fmla="*/ 0 w 1852882"/>
              <a:gd name="T15" fmla="*/ 0 h 1521018"/>
              <a:gd name="T16" fmla="*/ 0 w 1852882"/>
              <a:gd name="T17" fmla="*/ 0 h 1521018"/>
              <a:gd name="T18" fmla="*/ 0 w 1852882"/>
              <a:gd name="T19" fmla="*/ 0 h 1521018"/>
              <a:gd name="T20" fmla="*/ 0 w 1852882"/>
              <a:gd name="T21" fmla="*/ 0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solidFill>
            <a:schemeClr val="bg1"/>
          </a:solidFill>
          <a:ln w="9525">
            <a:solidFill>
              <a:schemeClr val="bg2"/>
            </a:solidFill>
            <a:round/>
            <a:headEnd/>
            <a:tailEnd/>
          </a:ln>
        </p:spPr>
        <p:txBody>
          <a:bodyPr/>
          <a:lstStyle/>
          <a:p>
            <a:endParaRPr lang="en-US"/>
          </a:p>
        </p:txBody>
      </p:sp>
      <p:sp>
        <p:nvSpPr>
          <p:cNvPr id="4122" name="Freeform 260"/>
          <p:cNvSpPr>
            <a:spLocks/>
          </p:cNvSpPr>
          <p:nvPr/>
        </p:nvSpPr>
        <p:spPr bwMode="auto">
          <a:xfrm>
            <a:off x="5019675" y="3495675"/>
            <a:ext cx="53975" cy="109538"/>
          </a:xfrm>
          <a:custGeom>
            <a:avLst/>
            <a:gdLst>
              <a:gd name="T0" fmla="*/ 0 w 444747"/>
              <a:gd name="T1" fmla="*/ 0 h 900169"/>
              <a:gd name="T2" fmla="*/ 0 w 444747"/>
              <a:gd name="T3" fmla="*/ 0 h 900169"/>
              <a:gd name="T4" fmla="*/ 0 w 444747"/>
              <a:gd name="T5" fmla="*/ 0 h 900169"/>
              <a:gd name="T6" fmla="*/ 0 w 444747"/>
              <a:gd name="T7" fmla="*/ 0 h 900169"/>
              <a:gd name="T8" fmla="*/ 0 w 444747"/>
              <a:gd name="T9" fmla="*/ 0 h 900169"/>
              <a:gd name="T10" fmla="*/ 0 w 444747"/>
              <a:gd name="T11" fmla="*/ 0 h 900169"/>
              <a:gd name="T12" fmla="*/ 0 w 444747"/>
              <a:gd name="T13" fmla="*/ 0 h 900169"/>
              <a:gd name="T14" fmla="*/ 0 w 444747"/>
              <a:gd name="T15" fmla="*/ 0 h 900169"/>
              <a:gd name="T16" fmla="*/ 0 w 444747"/>
              <a:gd name="T17" fmla="*/ 0 h 900169"/>
              <a:gd name="T18" fmla="*/ 0 w 444747"/>
              <a:gd name="T19" fmla="*/ 0 h 900169"/>
              <a:gd name="T20" fmla="*/ 0 w 444747"/>
              <a:gd name="T21" fmla="*/ 0 h 900169"/>
              <a:gd name="T22" fmla="*/ 0 w 444747"/>
              <a:gd name="T23" fmla="*/ 0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solidFill>
            <a:schemeClr val="bg1"/>
          </a:solidFill>
          <a:ln w="9525">
            <a:solidFill>
              <a:schemeClr val="bg2"/>
            </a:solidFill>
            <a:round/>
            <a:headEnd/>
            <a:tailEnd/>
          </a:ln>
        </p:spPr>
        <p:txBody>
          <a:bodyPr/>
          <a:lstStyle/>
          <a:p>
            <a:endParaRPr lang="en-US"/>
          </a:p>
        </p:txBody>
      </p:sp>
      <p:sp>
        <p:nvSpPr>
          <p:cNvPr id="4123" name="Rectangle 2"/>
          <p:cNvSpPr>
            <a:spLocks noGrp="1" noChangeArrowheads="1"/>
          </p:cNvSpPr>
          <p:nvPr>
            <p:ph type="title"/>
          </p:nvPr>
        </p:nvSpPr>
        <p:spPr>
          <a:xfrm>
            <a:off x="899420" y="604838"/>
            <a:ext cx="2795588" cy="441325"/>
          </a:xfrm>
        </p:spPr>
        <p:txBody>
          <a:bodyPr>
            <a:normAutofit fontScale="90000"/>
          </a:bodyPr>
          <a:lstStyle/>
          <a:p>
            <a:pPr eaLnBrk="1" hangingPunct="1"/>
            <a:r>
              <a:rPr lang="en-GB" altLang="en-US" sz="1800" dirty="0" smtClean="0">
                <a:solidFill>
                  <a:schemeClr val="tx1"/>
                </a:solidFill>
                <a:latin typeface="Arial" panose="020B0604020202020204" pitchFamily="34" charset="0"/>
              </a:rPr>
              <a:t>Hand Planters</a:t>
            </a:r>
            <a:r>
              <a:rPr lang="en-GB" altLang="en-US" sz="700" dirty="0" smtClean="0">
                <a:solidFill>
                  <a:schemeClr val="tx1"/>
                </a:solidFill>
                <a:latin typeface="Arial" panose="020B0604020202020204" pitchFamily="34" charset="0"/>
              </a:rPr>
              <a:t/>
            </a:r>
            <a:br>
              <a:rPr lang="en-GB" altLang="en-US" sz="700" dirty="0" smtClean="0">
                <a:solidFill>
                  <a:schemeClr val="tx1"/>
                </a:solidFill>
                <a:latin typeface="Arial" panose="020B0604020202020204" pitchFamily="34" charset="0"/>
              </a:rPr>
            </a:br>
            <a:endParaRPr lang="en-GB" altLang="en-US" sz="700" dirty="0" smtClean="0">
              <a:solidFill>
                <a:schemeClr val="tx1"/>
              </a:solidFill>
              <a:latin typeface="Arial" panose="020B0604020202020204" pitchFamily="34" charset="0"/>
            </a:endParaRPr>
          </a:p>
        </p:txBody>
      </p:sp>
      <p:sp>
        <p:nvSpPr>
          <p:cNvPr id="4124" name="Freeform 257"/>
          <p:cNvSpPr>
            <a:spLocks/>
          </p:cNvSpPr>
          <p:nvPr/>
        </p:nvSpPr>
        <p:spPr bwMode="auto">
          <a:xfrm>
            <a:off x="4252913" y="3009900"/>
            <a:ext cx="109537" cy="163513"/>
          </a:xfrm>
          <a:custGeom>
            <a:avLst/>
            <a:gdLst>
              <a:gd name="T0" fmla="*/ 2147483646 w 84"/>
              <a:gd name="T1" fmla="*/ 2147483646 h 126"/>
              <a:gd name="T2" fmla="*/ 0 w 84"/>
              <a:gd name="T3" fmla="*/ 2147483646 h 126"/>
              <a:gd name="T4" fmla="*/ 0 w 84"/>
              <a:gd name="T5" fmla="*/ 2147483646 h 126"/>
              <a:gd name="T6" fmla="*/ 2147483646 w 84"/>
              <a:gd name="T7" fmla="*/ 2147483646 h 126"/>
              <a:gd name="T8" fmla="*/ 2147483646 w 84"/>
              <a:gd name="T9" fmla="*/ 2147483646 h 126"/>
              <a:gd name="T10" fmla="*/ 2147483646 w 84"/>
              <a:gd name="T11" fmla="*/ 2147483646 h 126"/>
              <a:gd name="T12" fmla="*/ 2147483646 w 84"/>
              <a:gd name="T13" fmla="*/ 2147483646 h 126"/>
              <a:gd name="T14" fmla="*/ 2147483646 w 84"/>
              <a:gd name="T15" fmla="*/ 2147483646 h 126"/>
              <a:gd name="T16" fmla="*/ 2147483646 w 84"/>
              <a:gd name="T17" fmla="*/ 2147483646 h 126"/>
              <a:gd name="T18" fmla="*/ 2147483646 w 84"/>
              <a:gd name="T19" fmla="*/ 2147483646 h 126"/>
              <a:gd name="T20" fmla="*/ 2147483646 w 84"/>
              <a:gd name="T21" fmla="*/ 2147483646 h 126"/>
              <a:gd name="T22" fmla="*/ 2147483646 w 84"/>
              <a:gd name="T23" fmla="*/ 0 h 126"/>
              <a:gd name="T24" fmla="*/ 2147483646 w 84"/>
              <a:gd name="T25" fmla="*/ 2147483646 h 126"/>
              <a:gd name="T26" fmla="*/ 2147483646 w 84"/>
              <a:gd name="T27" fmla="*/ 2147483646 h 126"/>
              <a:gd name="T28" fmla="*/ 2147483646 w 84"/>
              <a:gd name="T29" fmla="*/ 2147483646 h 126"/>
              <a:gd name="T30" fmla="*/ 2147483646 w 84"/>
              <a:gd name="T31" fmla="*/ 2147483646 h 126"/>
              <a:gd name="T32" fmla="*/ 2147483646 w 84"/>
              <a:gd name="T33" fmla="*/ 2147483646 h 126"/>
              <a:gd name="T34" fmla="*/ 2147483646 w 84"/>
              <a:gd name="T35" fmla="*/ 2147483646 h 126"/>
              <a:gd name="T36" fmla="*/ 2147483646 w 84"/>
              <a:gd name="T37" fmla="*/ 2147483646 h 126"/>
              <a:gd name="T38" fmla="*/ 2147483646 w 84"/>
              <a:gd name="T39" fmla="*/ 2147483646 h 126"/>
              <a:gd name="T40" fmla="*/ 2147483646 w 84"/>
              <a:gd name="T41" fmla="*/ 2147483646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solidFill>
            <a:schemeClr val="bg1"/>
          </a:solidFill>
          <a:ln w="9525">
            <a:solidFill>
              <a:schemeClr val="bg2"/>
            </a:solidFill>
            <a:round/>
            <a:headEnd/>
            <a:tailEnd/>
          </a:ln>
        </p:spPr>
        <p:txBody>
          <a:bodyPr/>
          <a:lstStyle/>
          <a:p>
            <a:endParaRPr lang="en-US"/>
          </a:p>
        </p:txBody>
      </p:sp>
      <p:sp>
        <p:nvSpPr>
          <p:cNvPr id="4125" name="Freeform 258"/>
          <p:cNvSpPr>
            <a:spLocks/>
          </p:cNvSpPr>
          <p:nvPr/>
        </p:nvSpPr>
        <p:spPr bwMode="auto">
          <a:xfrm>
            <a:off x="5830888" y="1674813"/>
            <a:ext cx="436562" cy="557212"/>
          </a:xfrm>
          <a:custGeom>
            <a:avLst/>
            <a:gdLst>
              <a:gd name="T0" fmla="*/ 2147483646 w 336"/>
              <a:gd name="T1" fmla="*/ 2147483646 h 427"/>
              <a:gd name="T2" fmla="*/ 2147483646 w 336"/>
              <a:gd name="T3" fmla="*/ 2147483646 h 427"/>
              <a:gd name="T4" fmla="*/ 2147483646 w 336"/>
              <a:gd name="T5" fmla="*/ 2147483646 h 427"/>
              <a:gd name="T6" fmla="*/ 2147483646 w 336"/>
              <a:gd name="T7" fmla="*/ 2147483646 h 427"/>
              <a:gd name="T8" fmla="*/ 2147483646 w 336"/>
              <a:gd name="T9" fmla="*/ 2147483646 h 427"/>
              <a:gd name="T10" fmla="*/ 2147483646 w 336"/>
              <a:gd name="T11" fmla="*/ 2147483646 h 427"/>
              <a:gd name="T12" fmla="*/ 2147483646 w 336"/>
              <a:gd name="T13" fmla="*/ 2147483646 h 427"/>
              <a:gd name="T14" fmla="*/ 2147483646 w 336"/>
              <a:gd name="T15" fmla="*/ 2147483646 h 427"/>
              <a:gd name="T16" fmla="*/ 2147483646 w 336"/>
              <a:gd name="T17" fmla="*/ 2147483646 h 427"/>
              <a:gd name="T18" fmla="*/ 2147483646 w 336"/>
              <a:gd name="T19" fmla="*/ 2147483646 h 427"/>
              <a:gd name="T20" fmla="*/ 2147483646 w 336"/>
              <a:gd name="T21" fmla="*/ 2147483646 h 427"/>
              <a:gd name="T22" fmla="*/ 2147483646 w 336"/>
              <a:gd name="T23" fmla="*/ 0 h 427"/>
              <a:gd name="T24" fmla="*/ 2147483646 w 336"/>
              <a:gd name="T25" fmla="*/ 2147483646 h 427"/>
              <a:gd name="T26" fmla="*/ 2147483646 w 336"/>
              <a:gd name="T27" fmla="*/ 2147483646 h 427"/>
              <a:gd name="T28" fmla="*/ 2147483646 w 336"/>
              <a:gd name="T29" fmla="*/ 2147483646 h 427"/>
              <a:gd name="T30" fmla="*/ 2147483646 w 336"/>
              <a:gd name="T31" fmla="*/ 2147483646 h 427"/>
              <a:gd name="T32" fmla="*/ 2147483646 w 336"/>
              <a:gd name="T33" fmla="*/ 2147483646 h 427"/>
              <a:gd name="T34" fmla="*/ 2147483646 w 336"/>
              <a:gd name="T35" fmla="*/ 2147483646 h 427"/>
              <a:gd name="T36" fmla="*/ 2147483646 w 336"/>
              <a:gd name="T37" fmla="*/ 2147483646 h 427"/>
              <a:gd name="T38" fmla="*/ 2147483646 w 336"/>
              <a:gd name="T39" fmla="*/ 2147483646 h 427"/>
              <a:gd name="T40" fmla="*/ 2147483646 w 336"/>
              <a:gd name="T41" fmla="*/ 2147483646 h 427"/>
              <a:gd name="T42" fmla="*/ 2147483646 w 336"/>
              <a:gd name="T43" fmla="*/ 2147483646 h 427"/>
              <a:gd name="T44" fmla="*/ 2147483646 w 336"/>
              <a:gd name="T45" fmla="*/ 2147483646 h 427"/>
              <a:gd name="T46" fmla="*/ 2147483646 w 336"/>
              <a:gd name="T47" fmla="*/ 2147483646 h 427"/>
              <a:gd name="T48" fmla="*/ 2147483646 w 336"/>
              <a:gd name="T49" fmla="*/ 2147483646 h 427"/>
              <a:gd name="T50" fmla="*/ 2147483646 w 336"/>
              <a:gd name="T51" fmla="*/ 2147483646 h 427"/>
              <a:gd name="T52" fmla="*/ 2147483646 w 336"/>
              <a:gd name="T53" fmla="*/ 2147483646 h 427"/>
              <a:gd name="T54" fmla="*/ 0 w 336"/>
              <a:gd name="T55" fmla="*/ 2147483646 h 427"/>
              <a:gd name="T56" fmla="*/ 2147483646 w 336"/>
              <a:gd name="T57" fmla="*/ 2147483646 h 427"/>
              <a:gd name="T58" fmla="*/ 2147483646 w 336"/>
              <a:gd name="T59" fmla="*/ 2147483646 h 427"/>
              <a:gd name="T60" fmla="*/ 2147483646 w 336"/>
              <a:gd name="T61" fmla="*/ 2147483646 h 427"/>
              <a:gd name="T62" fmla="*/ 2147483646 w 336"/>
              <a:gd name="T63" fmla="*/ 2147483646 h 427"/>
              <a:gd name="T64" fmla="*/ 2147483646 w 336"/>
              <a:gd name="T65" fmla="*/ 2147483646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solidFill>
            <a:schemeClr val="bg1"/>
          </a:solidFill>
          <a:ln w="9525">
            <a:solidFill>
              <a:schemeClr val="bg2"/>
            </a:solidFill>
            <a:round/>
            <a:headEnd/>
            <a:tailEnd/>
          </a:ln>
        </p:spPr>
        <p:txBody>
          <a:bodyPr/>
          <a:lstStyle/>
          <a:p>
            <a:endParaRPr lang="en-US"/>
          </a:p>
        </p:txBody>
      </p:sp>
      <p:sp>
        <p:nvSpPr>
          <p:cNvPr id="4126" name="Freeform 259"/>
          <p:cNvSpPr>
            <a:spLocks/>
          </p:cNvSpPr>
          <p:nvPr/>
        </p:nvSpPr>
        <p:spPr bwMode="auto">
          <a:xfrm>
            <a:off x="5572125" y="4953000"/>
            <a:ext cx="166688" cy="346075"/>
          </a:xfrm>
          <a:custGeom>
            <a:avLst/>
            <a:gdLst>
              <a:gd name="T0" fmla="*/ 2147483646 w 126"/>
              <a:gd name="T1" fmla="*/ 2147483646 h 265"/>
              <a:gd name="T2" fmla="*/ 0 w 126"/>
              <a:gd name="T3" fmla="*/ 2147483646 h 265"/>
              <a:gd name="T4" fmla="*/ 2147483646 w 126"/>
              <a:gd name="T5" fmla="*/ 2147483646 h 265"/>
              <a:gd name="T6" fmla="*/ 2147483646 w 126"/>
              <a:gd name="T7" fmla="*/ 2147483646 h 265"/>
              <a:gd name="T8" fmla="*/ 2147483646 w 126"/>
              <a:gd name="T9" fmla="*/ 2147483646 h 265"/>
              <a:gd name="T10" fmla="*/ 2147483646 w 126"/>
              <a:gd name="T11" fmla="*/ 2147483646 h 265"/>
              <a:gd name="T12" fmla="*/ 2147483646 w 126"/>
              <a:gd name="T13" fmla="*/ 2147483646 h 265"/>
              <a:gd name="T14" fmla="*/ 2147483646 w 126"/>
              <a:gd name="T15" fmla="*/ 2147483646 h 265"/>
              <a:gd name="T16" fmla="*/ 2147483646 w 126"/>
              <a:gd name="T17" fmla="*/ 0 h 265"/>
              <a:gd name="T18" fmla="*/ 2147483646 w 126"/>
              <a:gd name="T19" fmla="*/ 2147483646 h 265"/>
              <a:gd name="T20" fmla="*/ 2147483646 w 126"/>
              <a:gd name="T21" fmla="*/ 2147483646 h 265"/>
              <a:gd name="T22" fmla="*/ 2147483646 w 126"/>
              <a:gd name="T23" fmla="*/ 2147483646 h 265"/>
              <a:gd name="T24" fmla="*/ 2147483646 w 126"/>
              <a:gd name="T25" fmla="*/ 2147483646 h 265"/>
              <a:gd name="T26" fmla="*/ 2147483646 w 126"/>
              <a:gd name="T27" fmla="*/ 2147483646 h 265"/>
              <a:gd name="T28" fmla="*/ 2147483646 w 126"/>
              <a:gd name="T29" fmla="*/ 2147483646 h 265"/>
              <a:gd name="T30" fmla="*/ 2147483646 w 126"/>
              <a:gd name="T31" fmla="*/ 2147483646 h 265"/>
              <a:gd name="T32" fmla="*/ 2147483646 w 126"/>
              <a:gd name="T33" fmla="*/ 2147483646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solidFill>
            <a:schemeClr val="bg1"/>
          </a:solidFill>
          <a:ln w="9525">
            <a:solidFill>
              <a:schemeClr val="bg2"/>
            </a:solidFill>
            <a:round/>
            <a:headEnd/>
            <a:tailEnd/>
          </a:ln>
        </p:spPr>
        <p:txBody>
          <a:bodyPr/>
          <a:lstStyle/>
          <a:p>
            <a:endParaRPr lang="en-US"/>
          </a:p>
        </p:txBody>
      </p:sp>
      <p:sp>
        <p:nvSpPr>
          <p:cNvPr id="4127" name="Freeform 266"/>
          <p:cNvSpPr>
            <a:spLocks/>
          </p:cNvSpPr>
          <p:nvPr/>
        </p:nvSpPr>
        <p:spPr bwMode="auto">
          <a:xfrm>
            <a:off x="8650288" y="5749925"/>
            <a:ext cx="179387" cy="204788"/>
          </a:xfrm>
          <a:custGeom>
            <a:avLst/>
            <a:gdLst>
              <a:gd name="T0" fmla="*/ 0 w 138"/>
              <a:gd name="T1" fmla="*/ 2147483646 h 157"/>
              <a:gd name="T2" fmla="*/ 2147483646 w 138"/>
              <a:gd name="T3" fmla="*/ 2147483646 h 157"/>
              <a:gd name="T4" fmla="*/ 2147483646 w 138"/>
              <a:gd name="T5" fmla="*/ 2147483646 h 157"/>
              <a:gd name="T6" fmla="*/ 2147483646 w 138"/>
              <a:gd name="T7" fmla="*/ 2147483646 h 157"/>
              <a:gd name="T8" fmla="*/ 2147483646 w 138"/>
              <a:gd name="T9" fmla="*/ 2147483646 h 157"/>
              <a:gd name="T10" fmla="*/ 2147483646 w 138"/>
              <a:gd name="T11" fmla="*/ 2147483646 h 157"/>
              <a:gd name="T12" fmla="*/ 2147483646 w 138"/>
              <a:gd name="T13" fmla="*/ 0 h 157"/>
              <a:gd name="T14" fmla="*/ 2147483646 w 138"/>
              <a:gd name="T15" fmla="*/ 2147483646 h 157"/>
              <a:gd name="T16" fmla="*/ 2147483646 w 138"/>
              <a:gd name="T17" fmla="*/ 2147483646 h 157"/>
              <a:gd name="T18" fmla="*/ 2147483646 w 138"/>
              <a:gd name="T19" fmla="*/ 2147483646 h 157"/>
              <a:gd name="T20" fmla="*/ 2147483646 w 138"/>
              <a:gd name="T21" fmla="*/ 2147483646 h 157"/>
              <a:gd name="T22" fmla="*/ 2147483646 w 138"/>
              <a:gd name="T23" fmla="*/ 2147483646 h 157"/>
              <a:gd name="T24" fmla="*/ 2147483646 w 138"/>
              <a:gd name="T25" fmla="*/ 2147483646 h 157"/>
              <a:gd name="T26" fmla="*/ 2147483646 w 138"/>
              <a:gd name="T27" fmla="*/ 2147483646 h 157"/>
              <a:gd name="T28" fmla="*/ 2147483646 w 138"/>
              <a:gd name="T29" fmla="*/ 2147483646 h 157"/>
              <a:gd name="T30" fmla="*/ 2147483646 w 138"/>
              <a:gd name="T31" fmla="*/ 2147483646 h 157"/>
              <a:gd name="T32" fmla="*/ 2147483646 w 138"/>
              <a:gd name="T33" fmla="*/ 2147483646 h 157"/>
              <a:gd name="T34" fmla="*/ 0 w 138"/>
              <a:gd name="T35" fmla="*/ 2147483646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solidFill>
            <a:srgbClr val="DDDDDD"/>
          </a:solidFill>
          <a:ln w="9525">
            <a:solidFill>
              <a:schemeClr val="bg2"/>
            </a:solidFill>
            <a:round/>
            <a:headEnd/>
            <a:tailEnd/>
          </a:ln>
        </p:spPr>
        <p:txBody>
          <a:bodyPr/>
          <a:lstStyle/>
          <a:p>
            <a:endParaRPr lang="en-US"/>
          </a:p>
        </p:txBody>
      </p:sp>
      <p:sp>
        <p:nvSpPr>
          <p:cNvPr id="4128" name="Freeform 267"/>
          <p:cNvSpPr>
            <a:spLocks/>
          </p:cNvSpPr>
          <p:nvPr/>
        </p:nvSpPr>
        <p:spPr bwMode="auto">
          <a:xfrm>
            <a:off x="8805863" y="5565775"/>
            <a:ext cx="125412" cy="201613"/>
          </a:xfrm>
          <a:custGeom>
            <a:avLst/>
            <a:gdLst>
              <a:gd name="T0" fmla="*/ 2147483646 w 96"/>
              <a:gd name="T1" fmla="*/ 2147483646 h 156"/>
              <a:gd name="T2" fmla="*/ 2147483646 w 96"/>
              <a:gd name="T3" fmla="*/ 2147483646 h 156"/>
              <a:gd name="T4" fmla="*/ 2147483646 w 96"/>
              <a:gd name="T5" fmla="*/ 2147483646 h 156"/>
              <a:gd name="T6" fmla="*/ 0 w 96"/>
              <a:gd name="T7" fmla="*/ 0 h 156"/>
              <a:gd name="T8" fmla="*/ 2147483646 w 96"/>
              <a:gd name="T9" fmla="*/ 2147483646 h 156"/>
              <a:gd name="T10" fmla="*/ 2147483646 w 96"/>
              <a:gd name="T11" fmla="*/ 2147483646 h 156"/>
              <a:gd name="T12" fmla="*/ 2147483646 w 96"/>
              <a:gd name="T13" fmla="*/ 2147483646 h 156"/>
              <a:gd name="T14" fmla="*/ 2147483646 w 96"/>
              <a:gd name="T15" fmla="*/ 2147483646 h 156"/>
              <a:gd name="T16" fmla="*/ 2147483646 w 96"/>
              <a:gd name="T17" fmla="*/ 2147483646 h 156"/>
              <a:gd name="T18" fmla="*/ 2147483646 w 96"/>
              <a:gd name="T19" fmla="*/ 2147483646 h 156"/>
              <a:gd name="T20" fmla="*/ 2147483646 w 96"/>
              <a:gd name="T21" fmla="*/ 2147483646 h 156"/>
              <a:gd name="T22" fmla="*/ 2147483646 w 96"/>
              <a:gd name="T23" fmla="*/ 2147483646 h 156"/>
              <a:gd name="T24" fmla="*/ 2147483646 w 96"/>
              <a:gd name="T25" fmla="*/ 2147483646 h 156"/>
              <a:gd name="T26" fmla="*/ 2147483646 w 96"/>
              <a:gd name="T27" fmla="*/ 2147483646 h 156"/>
              <a:gd name="T28" fmla="*/ 2147483646 w 96"/>
              <a:gd name="T29" fmla="*/ 2147483646 h 156"/>
              <a:gd name="T30" fmla="*/ 2147483646 w 96"/>
              <a:gd name="T31" fmla="*/ 2147483646 h 156"/>
              <a:gd name="T32" fmla="*/ 2147483646 w 96"/>
              <a:gd name="T33" fmla="*/ 2147483646 h 156"/>
              <a:gd name="T34" fmla="*/ 2147483646 w 96"/>
              <a:gd name="T35" fmla="*/ 2147483646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solidFill>
            <a:srgbClr val="DDDDDD"/>
          </a:solidFill>
          <a:ln w="9525">
            <a:solidFill>
              <a:schemeClr val="bg2"/>
            </a:solidFill>
            <a:round/>
            <a:headEnd/>
            <a:tailEnd/>
          </a:ln>
        </p:spPr>
        <p:txBody>
          <a:bodyPr/>
          <a:lstStyle/>
          <a:p>
            <a:endParaRPr lang="en-US"/>
          </a:p>
        </p:txBody>
      </p:sp>
      <p:sp>
        <p:nvSpPr>
          <p:cNvPr id="4129" name="Freeform 268"/>
          <p:cNvSpPr>
            <a:spLocks/>
          </p:cNvSpPr>
          <p:nvPr/>
        </p:nvSpPr>
        <p:spPr bwMode="auto">
          <a:xfrm>
            <a:off x="7323138" y="4938713"/>
            <a:ext cx="989012" cy="750887"/>
          </a:xfrm>
          <a:custGeom>
            <a:avLst/>
            <a:gdLst>
              <a:gd name="T0" fmla="*/ 2147483646 w 757"/>
              <a:gd name="T1" fmla="*/ 2147483646 h 577"/>
              <a:gd name="T2" fmla="*/ 2147483646 w 757"/>
              <a:gd name="T3" fmla="*/ 2147483646 h 577"/>
              <a:gd name="T4" fmla="*/ 0 w 757"/>
              <a:gd name="T5" fmla="*/ 2147483646 h 577"/>
              <a:gd name="T6" fmla="*/ 2147483646 w 757"/>
              <a:gd name="T7" fmla="*/ 2147483646 h 577"/>
              <a:gd name="T8" fmla="*/ 2147483646 w 757"/>
              <a:gd name="T9" fmla="*/ 2147483646 h 577"/>
              <a:gd name="T10" fmla="*/ 2147483646 w 757"/>
              <a:gd name="T11" fmla="*/ 2147483646 h 577"/>
              <a:gd name="T12" fmla="*/ 2147483646 w 757"/>
              <a:gd name="T13" fmla="*/ 2147483646 h 577"/>
              <a:gd name="T14" fmla="*/ 2147483646 w 757"/>
              <a:gd name="T15" fmla="*/ 2147483646 h 577"/>
              <a:gd name="T16" fmla="*/ 2147483646 w 757"/>
              <a:gd name="T17" fmla="*/ 2147483646 h 577"/>
              <a:gd name="T18" fmla="*/ 2147483646 w 757"/>
              <a:gd name="T19" fmla="*/ 2147483646 h 577"/>
              <a:gd name="T20" fmla="*/ 2147483646 w 757"/>
              <a:gd name="T21" fmla="*/ 0 h 577"/>
              <a:gd name="T22" fmla="*/ 2147483646 w 757"/>
              <a:gd name="T23" fmla="*/ 2147483646 h 577"/>
              <a:gd name="T24" fmla="*/ 2147483646 w 757"/>
              <a:gd name="T25" fmla="*/ 2147483646 h 577"/>
              <a:gd name="T26" fmla="*/ 2147483646 w 757"/>
              <a:gd name="T27" fmla="*/ 2147483646 h 577"/>
              <a:gd name="T28" fmla="*/ 2147483646 w 757"/>
              <a:gd name="T29" fmla="*/ 2147483646 h 577"/>
              <a:gd name="T30" fmla="*/ 2147483646 w 757"/>
              <a:gd name="T31" fmla="*/ 2147483646 h 577"/>
              <a:gd name="T32" fmla="*/ 2147483646 w 757"/>
              <a:gd name="T33" fmla="*/ 2147483646 h 577"/>
              <a:gd name="T34" fmla="*/ 2147483646 w 757"/>
              <a:gd name="T35" fmla="*/ 2147483646 h 577"/>
              <a:gd name="T36" fmla="*/ 2147483646 w 757"/>
              <a:gd name="T37" fmla="*/ 2147483646 h 577"/>
              <a:gd name="T38" fmla="*/ 2147483646 w 757"/>
              <a:gd name="T39" fmla="*/ 2147483646 h 577"/>
              <a:gd name="T40" fmla="*/ 2147483646 w 757"/>
              <a:gd name="T41" fmla="*/ 2147483646 h 577"/>
              <a:gd name="T42" fmla="*/ 2147483646 w 757"/>
              <a:gd name="T43" fmla="*/ 2147483646 h 577"/>
              <a:gd name="T44" fmla="*/ 2147483646 w 757"/>
              <a:gd name="T45" fmla="*/ 2147483646 h 577"/>
              <a:gd name="T46" fmla="*/ 2147483646 w 757"/>
              <a:gd name="T47" fmla="*/ 2147483646 h 577"/>
              <a:gd name="T48" fmla="*/ 2147483646 w 757"/>
              <a:gd name="T49" fmla="*/ 2147483646 h 577"/>
              <a:gd name="T50" fmla="*/ 2147483646 w 757"/>
              <a:gd name="T51" fmla="*/ 2147483646 h 577"/>
              <a:gd name="T52" fmla="*/ 2147483646 w 757"/>
              <a:gd name="T53" fmla="*/ 2147483646 h 577"/>
              <a:gd name="T54" fmla="*/ 2147483646 w 757"/>
              <a:gd name="T55" fmla="*/ 2147483646 h 577"/>
              <a:gd name="T56" fmla="*/ 2147483646 w 757"/>
              <a:gd name="T57" fmla="*/ 2147483646 h 577"/>
              <a:gd name="T58" fmla="*/ 2147483646 w 757"/>
              <a:gd name="T59" fmla="*/ 2147483646 h 577"/>
              <a:gd name="T60" fmla="*/ 2147483646 w 757"/>
              <a:gd name="T61" fmla="*/ 2147483646 h 577"/>
              <a:gd name="T62" fmla="*/ 2147483646 w 757"/>
              <a:gd name="T63" fmla="*/ 2147483646 h 577"/>
              <a:gd name="T64" fmla="*/ 2147483646 w 757"/>
              <a:gd name="T65" fmla="*/ 2147483646 h 577"/>
              <a:gd name="T66" fmla="*/ 2147483646 w 757"/>
              <a:gd name="T67" fmla="*/ 2147483646 h 577"/>
              <a:gd name="T68" fmla="*/ 2147483646 w 757"/>
              <a:gd name="T69" fmla="*/ 2147483646 h 577"/>
              <a:gd name="T70" fmla="*/ 2147483646 w 757"/>
              <a:gd name="T71" fmla="*/ 2147483646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solidFill>
            <a:schemeClr val="bg1"/>
          </a:solidFill>
          <a:ln w="9525" cap="flat" cmpd="sng">
            <a:solidFill>
              <a:schemeClr val="bg2"/>
            </a:solidFill>
            <a:prstDash val="solid"/>
            <a:round/>
            <a:headEnd type="none" w="med" len="med"/>
            <a:tailEnd type="none" w="med" len="med"/>
          </a:ln>
        </p:spPr>
        <p:txBody>
          <a:bodyPr/>
          <a:lstStyle/>
          <a:p>
            <a:endParaRPr lang="en-US"/>
          </a:p>
        </p:txBody>
      </p:sp>
      <p:sp>
        <p:nvSpPr>
          <p:cNvPr id="4130" name="Freeform 269"/>
          <p:cNvSpPr>
            <a:spLocks/>
          </p:cNvSpPr>
          <p:nvPr/>
        </p:nvSpPr>
        <p:spPr bwMode="auto">
          <a:xfrm>
            <a:off x="8099425" y="5734050"/>
            <a:ext cx="87313" cy="119063"/>
          </a:xfrm>
          <a:custGeom>
            <a:avLst/>
            <a:gdLst>
              <a:gd name="T0" fmla="*/ 0 w 66"/>
              <a:gd name="T1" fmla="*/ 2147483646 h 91"/>
              <a:gd name="T2" fmla="*/ 2147483646 w 66"/>
              <a:gd name="T3" fmla="*/ 2147483646 h 91"/>
              <a:gd name="T4" fmla="*/ 2147483646 w 66"/>
              <a:gd name="T5" fmla="*/ 2147483646 h 91"/>
              <a:gd name="T6" fmla="*/ 2147483646 w 66"/>
              <a:gd name="T7" fmla="*/ 2147483646 h 91"/>
              <a:gd name="T8" fmla="*/ 2147483646 w 66"/>
              <a:gd name="T9" fmla="*/ 2147483646 h 91"/>
              <a:gd name="T10" fmla="*/ 2147483646 w 66"/>
              <a:gd name="T11" fmla="*/ 2147483646 h 91"/>
              <a:gd name="T12" fmla="*/ 2147483646 w 66"/>
              <a:gd name="T13" fmla="*/ 0 h 91"/>
              <a:gd name="T14" fmla="*/ 2147483646 w 66"/>
              <a:gd name="T15" fmla="*/ 2147483646 h 91"/>
              <a:gd name="T16" fmla="*/ 0 w 66"/>
              <a:gd name="T17" fmla="*/ 2147483646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91">
                <a:moveTo>
                  <a:pt x="0" y="18"/>
                </a:moveTo>
                <a:lnTo>
                  <a:pt x="12" y="48"/>
                </a:lnTo>
                <a:lnTo>
                  <a:pt x="18" y="72"/>
                </a:lnTo>
                <a:lnTo>
                  <a:pt x="36" y="91"/>
                </a:lnTo>
                <a:lnTo>
                  <a:pt x="48" y="66"/>
                </a:lnTo>
                <a:lnTo>
                  <a:pt x="66" y="30"/>
                </a:lnTo>
                <a:lnTo>
                  <a:pt x="66" y="0"/>
                </a:lnTo>
                <a:lnTo>
                  <a:pt x="42" y="12"/>
                </a:lnTo>
                <a:lnTo>
                  <a:pt x="0" y="18"/>
                </a:lnTo>
                <a:close/>
              </a:path>
            </a:pathLst>
          </a:custGeom>
          <a:solidFill>
            <a:schemeClr val="bg1"/>
          </a:solidFill>
          <a:ln w="9525">
            <a:solidFill>
              <a:schemeClr val="bg2"/>
            </a:solidFill>
            <a:round/>
            <a:headEnd/>
            <a:tailEnd/>
          </a:ln>
        </p:spPr>
        <p:txBody>
          <a:bodyPr/>
          <a:lstStyle/>
          <a:p>
            <a:endParaRPr lang="en-US"/>
          </a:p>
        </p:txBody>
      </p:sp>
      <p:sp>
        <p:nvSpPr>
          <p:cNvPr id="4131" name="Freeform 271"/>
          <p:cNvSpPr>
            <a:spLocks/>
          </p:cNvSpPr>
          <p:nvPr/>
        </p:nvSpPr>
        <p:spPr bwMode="auto">
          <a:xfrm>
            <a:off x="7259638" y="4486275"/>
            <a:ext cx="227012" cy="265113"/>
          </a:xfrm>
          <a:custGeom>
            <a:avLst/>
            <a:gdLst>
              <a:gd name="T0" fmla="*/ 2147483646 w 174"/>
              <a:gd name="T1" fmla="*/ 2147483646 h 204"/>
              <a:gd name="T2" fmla="*/ 0 w 174"/>
              <a:gd name="T3" fmla="*/ 2147483646 h 204"/>
              <a:gd name="T4" fmla="*/ 0 w 174"/>
              <a:gd name="T5" fmla="*/ 2147483646 h 204"/>
              <a:gd name="T6" fmla="*/ 2147483646 w 174"/>
              <a:gd name="T7" fmla="*/ 2147483646 h 204"/>
              <a:gd name="T8" fmla="*/ 2147483646 w 174"/>
              <a:gd name="T9" fmla="*/ 2147483646 h 204"/>
              <a:gd name="T10" fmla="*/ 2147483646 w 174"/>
              <a:gd name="T11" fmla="*/ 2147483646 h 204"/>
              <a:gd name="T12" fmla="*/ 2147483646 w 174"/>
              <a:gd name="T13" fmla="*/ 2147483646 h 204"/>
              <a:gd name="T14" fmla="*/ 2147483646 w 174"/>
              <a:gd name="T15" fmla="*/ 0 h 204"/>
              <a:gd name="T16" fmla="*/ 2147483646 w 174"/>
              <a:gd name="T17" fmla="*/ 2147483646 h 204"/>
              <a:gd name="T18" fmla="*/ 2147483646 w 174"/>
              <a:gd name="T19" fmla="*/ 2147483646 h 204"/>
              <a:gd name="T20" fmla="*/ 2147483646 w 174"/>
              <a:gd name="T21" fmla="*/ 2147483646 h 204"/>
              <a:gd name="T22" fmla="*/ 2147483646 w 174"/>
              <a:gd name="T23" fmla="*/ 2147483646 h 204"/>
              <a:gd name="T24" fmla="*/ 2147483646 w 174"/>
              <a:gd name="T25" fmla="*/ 2147483646 h 204"/>
              <a:gd name="T26" fmla="*/ 2147483646 w 174"/>
              <a:gd name="T27" fmla="*/ 2147483646 h 204"/>
              <a:gd name="T28" fmla="*/ 2147483646 w 174"/>
              <a:gd name="T29" fmla="*/ 2147483646 h 204"/>
              <a:gd name="T30" fmla="*/ 2147483646 w 174"/>
              <a:gd name="T31" fmla="*/ 2147483646 h 204"/>
              <a:gd name="T32" fmla="*/ 2147483646 w 174"/>
              <a:gd name="T33" fmla="*/ 2147483646 h 204"/>
              <a:gd name="T34" fmla="*/ 2147483646 w 174"/>
              <a:gd name="T35" fmla="*/ 2147483646 h 204"/>
              <a:gd name="T36" fmla="*/ 2147483646 w 174"/>
              <a:gd name="T37" fmla="*/ 2147483646 h 204"/>
              <a:gd name="T38" fmla="*/ 2147483646 w 174"/>
              <a:gd name="T39" fmla="*/ 2147483646 h 204"/>
              <a:gd name="T40" fmla="*/ 2147483646 w 174"/>
              <a:gd name="T41" fmla="*/ 2147483646 h 204"/>
              <a:gd name="T42" fmla="*/ 2147483646 w 174"/>
              <a:gd name="T43" fmla="*/ 2147483646 h 204"/>
              <a:gd name="T44" fmla="*/ 2147483646 w 174"/>
              <a:gd name="T45" fmla="*/ 2147483646 h 204"/>
              <a:gd name="T46" fmla="*/ 2147483646 w 174"/>
              <a:gd name="T47" fmla="*/ 2147483646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solidFill>
            <a:schemeClr val="bg1"/>
          </a:solidFill>
          <a:ln w="9525">
            <a:solidFill>
              <a:schemeClr val="bg2"/>
            </a:solidFill>
            <a:round/>
            <a:headEnd/>
            <a:tailEnd/>
          </a:ln>
        </p:spPr>
        <p:txBody>
          <a:bodyPr/>
          <a:lstStyle/>
          <a:p>
            <a:endParaRPr lang="en-US"/>
          </a:p>
        </p:txBody>
      </p:sp>
      <p:sp>
        <p:nvSpPr>
          <p:cNvPr id="4132" name="Freeform 274"/>
          <p:cNvSpPr>
            <a:spLocks/>
          </p:cNvSpPr>
          <p:nvPr/>
        </p:nvSpPr>
        <p:spPr bwMode="auto">
          <a:xfrm>
            <a:off x="7456488" y="4618038"/>
            <a:ext cx="141287" cy="173037"/>
          </a:xfrm>
          <a:custGeom>
            <a:avLst/>
            <a:gdLst>
              <a:gd name="T0" fmla="*/ 2147483646 w 108"/>
              <a:gd name="T1" fmla="*/ 2147483646 h 132"/>
              <a:gd name="T2" fmla="*/ 2147483646 w 108"/>
              <a:gd name="T3" fmla="*/ 2147483646 h 132"/>
              <a:gd name="T4" fmla="*/ 0 w 108"/>
              <a:gd name="T5" fmla="*/ 2147483646 h 132"/>
              <a:gd name="T6" fmla="*/ 2147483646 w 108"/>
              <a:gd name="T7" fmla="*/ 2147483646 h 132"/>
              <a:gd name="T8" fmla="*/ 2147483646 w 108"/>
              <a:gd name="T9" fmla="*/ 2147483646 h 132"/>
              <a:gd name="T10" fmla="*/ 2147483646 w 108"/>
              <a:gd name="T11" fmla="*/ 2147483646 h 132"/>
              <a:gd name="T12" fmla="*/ 2147483646 w 108"/>
              <a:gd name="T13" fmla="*/ 2147483646 h 132"/>
              <a:gd name="T14" fmla="*/ 2147483646 w 108"/>
              <a:gd name="T15" fmla="*/ 0 h 132"/>
              <a:gd name="T16" fmla="*/ 2147483646 w 108"/>
              <a:gd name="T17" fmla="*/ 2147483646 h 132"/>
              <a:gd name="T18" fmla="*/ 2147483646 w 108"/>
              <a:gd name="T19" fmla="*/ 2147483646 h 132"/>
              <a:gd name="T20" fmla="*/ 2147483646 w 108"/>
              <a:gd name="T21" fmla="*/ 2147483646 h 132"/>
              <a:gd name="T22" fmla="*/ 2147483646 w 108"/>
              <a:gd name="T23" fmla="*/ 2147483646 h 132"/>
              <a:gd name="T24" fmla="*/ 2147483646 w 108"/>
              <a:gd name="T25" fmla="*/ 2147483646 h 132"/>
              <a:gd name="T26" fmla="*/ 2147483646 w 108"/>
              <a:gd name="T27" fmla="*/ 2147483646 h 132"/>
              <a:gd name="T28" fmla="*/ 2147483646 w 108"/>
              <a:gd name="T29" fmla="*/ 2147483646 h 132"/>
              <a:gd name="T30" fmla="*/ 2147483646 w 108"/>
              <a:gd name="T31" fmla="*/ 2147483646 h 132"/>
              <a:gd name="T32" fmla="*/ 2147483646 w 108"/>
              <a:gd name="T33" fmla="*/ 2147483646 h 132"/>
              <a:gd name="T34" fmla="*/ 2147483646 w 108"/>
              <a:gd name="T35" fmla="*/ 2147483646 h 132"/>
              <a:gd name="T36" fmla="*/ 2147483646 w 108"/>
              <a:gd name="T37" fmla="*/ 2147483646 h 132"/>
              <a:gd name="T38" fmla="*/ 2147483646 w 108"/>
              <a:gd name="T39" fmla="*/ 2147483646 h 132"/>
              <a:gd name="T40" fmla="*/ 2147483646 w 108"/>
              <a:gd name="T41" fmla="*/ 2147483646 h 132"/>
              <a:gd name="T42" fmla="*/ 2147483646 w 108"/>
              <a:gd name="T43" fmla="*/ 2147483646 h 132"/>
              <a:gd name="T44" fmla="*/ 2147483646 w 108"/>
              <a:gd name="T45" fmla="*/ 2147483646 h 132"/>
              <a:gd name="T46" fmla="*/ 2147483646 w 108"/>
              <a:gd name="T47" fmla="*/ 2147483646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solidFill>
            <a:schemeClr val="bg1"/>
          </a:solidFill>
          <a:ln w="9525">
            <a:solidFill>
              <a:schemeClr val="bg2"/>
            </a:solidFill>
            <a:round/>
            <a:headEnd/>
            <a:tailEnd/>
          </a:ln>
        </p:spPr>
        <p:txBody>
          <a:bodyPr/>
          <a:lstStyle/>
          <a:p>
            <a:endParaRPr lang="en-US"/>
          </a:p>
        </p:txBody>
      </p:sp>
      <p:sp>
        <p:nvSpPr>
          <p:cNvPr id="4133" name="Freeform 275"/>
          <p:cNvSpPr>
            <a:spLocks/>
          </p:cNvSpPr>
          <p:nvPr/>
        </p:nvSpPr>
        <p:spPr bwMode="auto">
          <a:xfrm>
            <a:off x="7135813" y="4814888"/>
            <a:ext cx="265112" cy="60325"/>
          </a:xfrm>
          <a:custGeom>
            <a:avLst/>
            <a:gdLst>
              <a:gd name="T0" fmla="*/ 0 w 34"/>
              <a:gd name="T1" fmla="*/ 2147483646 h 8"/>
              <a:gd name="T2" fmla="*/ 2147483646 w 34"/>
              <a:gd name="T3" fmla="*/ 0 h 8"/>
              <a:gd name="T4" fmla="*/ 2147483646 w 34"/>
              <a:gd name="T5" fmla="*/ 0 h 8"/>
              <a:gd name="T6" fmla="*/ 2147483646 w 34"/>
              <a:gd name="T7" fmla="*/ 2147483646 h 8"/>
              <a:gd name="T8" fmla="*/ 2147483646 w 34"/>
              <a:gd name="T9" fmla="*/ 2147483646 h 8"/>
              <a:gd name="T10" fmla="*/ 2147483646 w 34"/>
              <a:gd name="T11" fmla="*/ 2147483646 h 8"/>
              <a:gd name="T12" fmla="*/ 2147483646 w 34"/>
              <a:gd name="T13" fmla="*/ 2147483646 h 8"/>
              <a:gd name="T14" fmla="*/ 2147483646 w 34"/>
              <a:gd name="T15" fmla="*/ 2147483646 h 8"/>
              <a:gd name="T16" fmla="*/ 2147483646 w 34"/>
              <a:gd name="T17" fmla="*/ 2147483646 h 8"/>
              <a:gd name="T18" fmla="*/ 2147483646 w 34"/>
              <a:gd name="T19" fmla="*/ 2147483646 h 8"/>
              <a:gd name="T20" fmla="*/ 0 w 34"/>
              <a:gd name="T21" fmla="*/ 2147483646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solidFill>
            <a:schemeClr val="bg1"/>
          </a:solidFill>
          <a:ln w="9525">
            <a:solidFill>
              <a:schemeClr val="bg2"/>
            </a:solidFill>
            <a:round/>
            <a:headEnd/>
            <a:tailEnd/>
          </a:ln>
        </p:spPr>
        <p:txBody>
          <a:bodyPr/>
          <a:lstStyle/>
          <a:p>
            <a:endParaRPr lang="en-US"/>
          </a:p>
        </p:txBody>
      </p:sp>
      <p:sp>
        <p:nvSpPr>
          <p:cNvPr id="4134" name="Freeform 276"/>
          <p:cNvSpPr>
            <a:spLocks/>
          </p:cNvSpPr>
          <p:nvPr/>
        </p:nvSpPr>
        <p:spPr bwMode="auto">
          <a:xfrm>
            <a:off x="2928938" y="3178175"/>
            <a:ext cx="158750" cy="179388"/>
          </a:xfrm>
          <a:custGeom>
            <a:avLst/>
            <a:gdLst>
              <a:gd name="T0" fmla="*/ 0 w 120"/>
              <a:gd name="T1" fmla="*/ 2147483646 h 138"/>
              <a:gd name="T2" fmla="*/ 0 w 120"/>
              <a:gd name="T3" fmla="*/ 2147483646 h 138"/>
              <a:gd name="T4" fmla="*/ 2147483646 w 120"/>
              <a:gd name="T5" fmla="*/ 2147483646 h 138"/>
              <a:gd name="T6" fmla="*/ 2147483646 w 120"/>
              <a:gd name="T7" fmla="*/ 2147483646 h 138"/>
              <a:gd name="T8" fmla="*/ 2147483646 w 120"/>
              <a:gd name="T9" fmla="*/ 0 h 138"/>
              <a:gd name="T10" fmla="*/ 2147483646 w 120"/>
              <a:gd name="T11" fmla="*/ 2147483646 h 138"/>
              <a:gd name="T12" fmla="*/ 2147483646 w 120"/>
              <a:gd name="T13" fmla="*/ 2147483646 h 138"/>
              <a:gd name="T14" fmla="*/ 2147483646 w 120"/>
              <a:gd name="T15" fmla="*/ 2147483646 h 138"/>
              <a:gd name="T16" fmla="*/ 2147483646 w 120"/>
              <a:gd name="T17" fmla="*/ 2147483646 h 138"/>
              <a:gd name="T18" fmla="*/ 2147483646 w 120"/>
              <a:gd name="T19" fmla="*/ 2147483646 h 138"/>
              <a:gd name="T20" fmla="*/ 2147483646 w 120"/>
              <a:gd name="T21" fmla="*/ 2147483646 h 138"/>
              <a:gd name="T22" fmla="*/ 2147483646 w 120"/>
              <a:gd name="T23" fmla="*/ 2147483646 h 138"/>
              <a:gd name="T24" fmla="*/ 2147483646 w 120"/>
              <a:gd name="T25" fmla="*/ 2147483646 h 138"/>
              <a:gd name="T26" fmla="*/ 2147483646 w 120"/>
              <a:gd name="T27" fmla="*/ 2147483646 h 138"/>
              <a:gd name="T28" fmla="*/ 2147483646 w 120"/>
              <a:gd name="T29" fmla="*/ 2147483646 h 138"/>
              <a:gd name="T30" fmla="*/ 2147483646 w 120"/>
              <a:gd name="T31" fmla="*/ 2147483646 h 138"/>
              <a:gd name="T32" fmla="*/ 0 w 120"/>
              <a:gd name="T33" fmla="*/ 2147483646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solidFill>
            <a:schemeClr val="bg1"/>
          </a:solidFill>
          <a:ln w="9525">
            <a:solidFill>
              <a:schemeClr val="bg2"/>
            </a:solidFill>
            <a:round/>
            <a:headEnd/>
            <a:tailEnd/>
          </a:ln>
        </p:spPr>
        <p:txBody>
          <a:bodyPr/>
          <a:lstStyle/>
          <a:p>
            <a:endParaRPr lang="en-US"/>
          </a:p>
        </p:txBody>
      </p:sp>
      <p:sp>
        <p:nvSpPr>
          <p:cNvPr id="4135" name="Freeform 277"/>
          <p:cNvSpPr>
            <a:spLocks/>
          </p:cNvSpPr>
          <p:nvPr/>
        </p:nvSpPr>
        <p:spPr bwMode="auto">
          <a:xfrm>
            <a:off x="2276475" y="4084638"/>
            <a:ext cx="276225" cy="77787"/>
          </a:xfrm>
          <a:custGeom>
            <a:avLst/>
            <a:gdLst>
              <a:gd name="T0" fmla="*/ 2147483646 w 35"/>
              <a:gd name="T1" fmla="*/ 2147483646 h 10"/>
              <a:gd name="T2" fmla="*/ 2147483646 w 35"/>
              <a:gd name="T3" fmla="*/ 0 h 10"/>
              <a:gd name="T4" fmla="*/ 2147483646 w 35"/>
              <a:gd name="T5" fmla="*/ 0 h 10"/>
              <a:gd name="T6" fmla="*/ 2147483646 w 35"/>
              <a:gd name="T7" fmla="*/ 2147483646 h 10"/>
              <a:gd name="T8" fmla="*/ 2147483646 w 35"/>
              <a:gd name="T9" fmla="*/ 2147483646 h 10"/>
              <a:gd name="T10" fmla="*/ 2147483646 w 35"/>
              <a:gd name="T11" fmla="*/ 2147483646 h 10"/>
              <a:gd name="T12" fmla="*/ 2147483646 w 35"/>
              <a:gd name="T13" fmla="*/ 2147483646 h 10"/>
              <a:gd name="T14" fmla="*/ 2147483646 w 35"/>
              <a:gd name="T15" fmla="*/ 2147483646 h 10"/>
              <a:gd name="T16" fmla="*/ 2147483646 w 35"/>
              <a:gd name="T17" fmla="*/ 2147483646 h 10"/>
              <a:gd name="T18" fmla="*/ 2147483646 w 35"/>
              <a:gd name="T19" fmla="*/ 2147483646 h 10"/>
              <a:gd name="T20" fmla="*/ 2147483646 w 35"/>
              <a:gd name="T21" fmla="*/ 2147483646 h 10"/>
              <a:gd name="T22" fmla="*/ 2147483646 w 35"/>
              <a:gd name="T23" fmla="*/ 2147483646 h 10"/>
              <a:gd name="T24" fmla="*/ 2147483646 w 35"/>
              <a:gd name="T25" fmla="*/ 2147483646 h 10"/>
              <a:gd name="T26" fmla="*/ 2147483646 w 35"/>
              <a:gd name="T27" fmla="*/ 2147483646 h 10"/>
              <a:gd name="T28" fmla="*/ 0 w 35"/>
              <a:gd name="T29" fmla="*/ 2147483646 h 10"/>
              <a:gd name="T30" fmla="*/ 2147483646 w 35"/>
              <a:gd name="T31" fmla="*/ 2147483646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chemeClr val="bg1"/>
          </a:solidFill>
          <a:ln w="9525">
            <a:solidFill>
              <a:schemeClr val="bg2"/>
            </a:solidFill>
            <a:round/>
            <a:headEnd/>
            <a:tailEnd/>
          </a:ln>
        </p:spPr>
        <p:txBody>
          <a:bodyPr/>
          <a:lstStyle/>
          <a:p>
            <a:endParaRPr lang="en-US"/>
          </a:p>
        </p:txBody>
      </p:sp>
      <p:sp>
        <p:nvSpPr>
          <p:cNvPr id="4136" name="Freeform 278"/>
          <p:cNvSpPr>
            <a:spLocks/>
          </p:cNvSpPr>
          <p:nvPr/>
        </p:nvSpPr>
        <p:spPr bwMode="auto">
          <a:xfrm>
            <a:off x="2552700" y="4170363"/>
            <a:ext cx="171450" cy="47625"/>
          </a:xfrm>
          <a:custGeom>
            <a:avLst/>
            <a:gdLst>
              <a:gd name="T0" fmla="*/ 2147483646 w 132"/>
              <a:gd name="T1" fmla="*/ 0 h 36"/>
              <a:gd name="T2" fmla="*/ 2147483646 w 132"/>
              <a:gd name="T3" fmla="*/ 2147483646 h 36"/>
              <a:gd name="T4" fmla="*/ 0 w 132"/>
              <a:gd name="T5" fmla="*/ 2147483646 h 36"/>
              <a:gd name="T6" fmla="*/ 2147483646 w 132"/>
              <a:gd name="T7" fmla="*/ 2147483646 h 36"/>
              <a:gd name="T8" fmla="*/ 2147483646 w 132"/>
              <a:gd name="T9" fmla="*/ 2147483646 h 36"/>
              <a:gd name="T10" fmla="*/ 2147483646 w 132"/>
              <a:gd name="T11" fmla="*/ 2147483646 h 36"/>
              <a:gd name="T12" fmla="*/ 2147483646 w 132"/>
              <a:gd name="T13" fmla="*/ 2147483646 h 36"/>
              <a:gd name="T14" fmla="*/ 2147483646 w 132"/>
              <a:gd name="T15" fmla="*/ 2147483646 h 36"/>
              <a:gd name="T16" fmla="*/ 2147483646 w 132"/>
              <a:gd name="T17" fmla="*/ 2147483646 h 36"/>
              <a:gd name="T18" fmla="*/ 2147483646 w 132"/>
              <a:gd name="T19" fmla="*/ 0 h 36"/>
              <a:gd name="T20" fmla="*/ 2147483646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chemeClr val="bg1"/>
          </a:solidFill>
          <a:ln w="9525">
            <a:solidFill>
              <a:schemeClr val="bg2"/>
            </a:solidFill>
            <a:round/>
            <a:headEnd/>
            <a:tailEnd/>
          </a:ln>
        </p:spPr>
        <p:txBody>
          <a:bodyPr/>
          <a:lstStyle/>
          <a:p>
            <a:endParaRPr lang="en-US"/>
          </a:p>
        </p:txBody>
      </p:sp>
      <p:sp>
        <p:nvSpPr>
          <p:cNvPr id="4137" name="Freeform 279"/>
          <p:cNvSpPr>
            <a:spLocks/>
          </p:cNvSpPr>
          <p:nvPr/>
        </p:nvSpPr>
        <p:spPr bwMode="auto">
          <a:xfrm>
            <a:off x="4814888" y="3643313"/>
            <a:ext cx="77787" cy="46037"/>
          </a:xfrm>
          <a:custGeom>
            <a:avLst/>
            <a:gdLst>
              <a:gd name="T0" fmla="*/ 0 w 60"/>
              <a:gd name="T1" fmla="*/ 2147483646 h 36"/>
              <a:gd name="T2" fmla="*/ 2147483646 w 60"/>
              <a:gd name="T3" fmla="*/ 0 h 36"/>
              <a:gd name="T4" fmla="*/ 2147483646 w 60"/>
              <a:gd name="T5" fmla="*/ 2147483646 h 36"/>
              <a:gd name="T6" fmla="*/ 2147483646 w 60"/>
              <a:gd name="T7" fmla="*/ 2147483646 h 36"/>
              <a:gd name="T8" fmla="*/ 2147483646 w 60"/>
              <a:gd name="T9" fmla="*/ 2147483646 h 36"/>
              <a:gd name="T10" fmla="*/ 2147483646 w 60"/>
              <a:gd name="T11" fmla="*/ 2147483646 h 36"/>
              <a:gd name="T12" fmla="*/ 0 w 60"/>
              <a:gd name="T13" fmla="*/ 214748364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36">
                <a:moveTo>
                  <a:pt x="0" y="12"/>
                </a:moveTo>
                <a:lnTo>
                  <a:pt x="36" y="0"/>
                </a:lnTo>
                <a:lnTo>
                  <a:pt x="60" y="6"/>
                </a:lnTo>
                <a:lnTo>
                  <a:pt x="60" y="18"/>
                </a:lnTo>
                <a:lnTo>
                  <a:pt x="54" y="36"/>
                </a:lnTo>
                <a:lnTo>
                  <a:pt x="30" y="24"/>
                </a:lnTo>
                <a:lnTo>
                  <a:pt x="0" y="12"/>
                </a:lnTo>
                <a:close/>
              </a:path>
            </a:pathLst>
          </a:custGeom>
          <a:solidFill>
            <a:schemeClr val="bg1"/>
          </a:solidFill>
          <a:ln w="9525">
            <a:solidFill>
              <a:schemeClr val="bg2"/>
            </a:solidFill>
            <a:round/>
            <a:headEnd/>
            <a:tailEnd/>
          </a:ln>
        </p:spPr>
        <p:txBody>
          <a:bodyPr/>
          <a:lstStyle/>
          <a:p>
            <a:endParaRPr lang="en-US"/>
          </a:p>
        </p:txBody>
      </p:sp>
      <p:sp>
        <p:nvSpPr>
          <p:cNvPr id="4138" name="Freeform 280"/>
          <p:cNvSpPr>
            <a:spLocks/>
          </p:cNvSpPr>
          <p:nvPr/>
        </p:nvSpPr>
        <p:spPr bwMode="auto">
          <a:xfrm>
            <a:off x="4727575" y="3554413"/>
            <a:ext cx="31750" cy="61912"/>
          </a:xfrm>
          <a:custGeom>
            <a:avLst/>
            <a:gdLst>
              <a:gd name="T0" fmla="*/ 0 w 24"/>
              <a:gd name="T1" fmla="*/ 2147483646 h 48"/>
              <a:gd name="T2" fmla="*/ 2147483646 w 24"/>
              <a:gd name="T3" fmla="*/ 2147483646 h 48"/>
              <a:gd name="T4" fmla="*/ 2147483646 w 24"/>
              <a:gd name="T5" fmla="*/ 0 h 48"/>
              <a:gd name="T6" fmla="*/ 2147483646 w 24"/>
              <a:gd name="T7" fmla="*/ 2147483646 h 48"/>
              <a:gd name="T8" fmla="*/ 2147483646 w 24"/>
              <a:gd name="T9" fmla="*/ 2147483646 h 48"/>
              <a:gd name="T10" fmla="*/ 0 w 24"/>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8">
                <a:moveTo>
                  <a:pt x="0" y="48"/>
                </a:moveTo>
                <a:lnTo>
                  <a:pt x="6" y="6"/>
                </a:lnTo>
                <a:lnTo>
                  <a:pt x="18" y="0"/>
                </a:lnTo>
                <a:lnTo>
                  <a:pt x="24" y="24"/>
                </a:lnTo>
                <a:lnTo>
                  <a:pt x="24" y="48"/>
                </a:lnTo>
                <a:lnTo>
                  <a:pt x="0" y="48"/>
                </a:lnTo>
                <a:close/>
              </a:path>
            </a:pathLst>
          </a:custGeom>
          <a:solidFill>
            <a:schemeClr val="bg1"/>
          </a:solidFill>
          <a:ln w="9525">
            <a:solidFill>
              <a:schemeClr val="bg2"/>
            </a:solidFill>
            <a:round/>
            <a:headEnd/>
            <a:tailEnd/>
          </a:ln>
        </p:spPr>
        <p:txBody>
          <a:bodyPr/>
          <a:lstStyle/>
          <a:p>
            <a:endParaRPr lang="en-US"/>
          </a:p>
        </p:txBody>
      </p:sp>
      <p:sp>
        <p:nvSpPr>
          <p:cNvPr id="4139" name="Freeform 281"/>
          <p:cNvSpPr>
            <a:spLocks/>
          </p:cNvSpPr>
          <p:nvPr/>
        </p:nvSpPr>
        <p:spPr bwMode="auto">
          <a:xfrm>
            <a:off x="4719638" y="3490913"/>
            <a:ext cx="39687" cy="47625"/>
          </a:xfrm>
          <a:custGeom>
            <a:avLst/>
            <a:gdLst>
              <a:gd name="T0" fmla="*/ 0 w 30"/>
              <a:gd name="T1" fmla="*/ 2147483646 h 37"/>
              <a:gd name="T2" fmla="*/ 2147483646 w 30"/>
              <a:gd name="T3" fmla="*/ 0 h 37"/>
              <a:gd name="T4" fmla="*/ 2147483646 w 30"/>
              <a:gd name="T5" fmla="*/ 2147483646 h 37"/>
              <a:gd name="T6" fmla="*/ 2147483646 w 30"/>
              <a:gd name="T7" fmla="*/ 2147483646 h 37"/>
              <a:gd name="T8" fmla="*/ 0 w 30"/>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solidFill>
            <a:schemeClr val="bg1"/>
          </a:solidFill>
          <a:ln w="9525">
            <a:solidFill>
              <a:schemeClr val="bg2"/>
            </a:solidFill>
            <a:round/>
            <a:headEnd/>
            <a:tailEnd/>
          </a:ln>
        </p:spPr>
        <p:txBody>
          <a:bodyPr/>
          <a:lstStyle/>
          <a:p>
            <a:endParaRPr lang="en-US"/>
          </a:p>
        </p:txBody>
      </p:sp>
      <p:sp>
        <p:nvSpPr>
          <p:cNvPr id="4140" name="Freeform 282"/>
          <p:cNvSpPr>
            <a:spLocks/>
          </p:cNvSpPr>
          <p:nvPr/>
        </p:nvSpPr>
        <p:spPr bwMode="auto">
          <a:xfrm>
            <a:off x="5518150" y="3667125"/>
            <a:ext cx="39688" cy="7938"/>
          </a:xfrm>
          <a:custGeom>
            <a:avLst/>
            <a:gdLst>
              <a:gd name="T0" fmla="*/ 2147483646 w 30"/>
              <a:gd name="T1" fmla="*/ 0 h 6"/>
              <a:gd name="T2" fmla="*/ 2147483646 w 30"/>
              <a:gd name="T3" fmla="*/ 0 h 6"/>
              <a:gd name="T4" fmla="*/ 0 w 30"/>
              <a:gd name="T5" fmla="*/ 2147483646 h 6"/>
              <a:gd name="T6" fmla="*/ 2147483646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24" y="0"/>
                </a:moveTo>
                <a:lnTo>
                  <a:pt x="30" y="0"/>
                </a:lnTo>
                <a:lnTo>
                  <a:pt x="0" y="6"/>
                </a:lnTo>
                <a:lnTo>
                  <a:pt x="24" y="0"/>
                </a:lnTo>
                <a:close/>
              </a:path>
            </a:pathLst>
          </a:custGeom>
          <a:solidFill>
            <a:schemeClr val="bg1"/>
          </a:solidFill>
          <a:ln w="9525">
            <a:solidFill>
              <a:schemeClr val="bg2"/>
            </a:solidFill>
            <a:round/>
            <a:headEnd/>
            <a:tailEnd/>
          </a:ln>
        </p:spPr>
        <p:txBody>
          <a:bodyPr/>
          <a:lstStyle/>
          <a:p>
            <a:endParaRPr lang="en-US"/>
          </a:p>
        </p:txBody>
      </p:sp>
      <p:sp>
        <p:nvSpPr>
          <p:cNvPr id="4141" name="Rectangle 283"/>
          <p:cNvSpPr>
            <a:spLocks noChangeArrowheads="1"/>
          </p:cNvSpPr>
          <p:nvPr/>
        </p:nvSpPr>
        <p:spPr bwMode="auto">
          <a:xfrm>
            <a:off x="5378450" y="3898900"/>
            <a:ext cx="0" cy="3175"/>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42" name="Freeform 284"/>
          <p:cNvSpPr>
            <a:spLocks/>
          </p:cNvSpPr>
          <p:nvPr/>
        </p:nvSpPr>
        <p:spPr bwMode="auto">
          <a:xfrm>
            <a:off x="5119688" y="3517900"/>
            <a:ext cx="492125" cy="179388"/>
          </a:xfrm>
          <a:custGeom>
            <a:avLst/>
            <a:gdLst>
              <a:gd name="T0" fmla="*/ 2147483646 w 10616"/>
              <a:gd name="T1" fmla="*/ 2147483646 h 10000"/>
              <a:gd name="T2" fmla="*/ 2147483646 w 10616"/>
              <a:gd name="T3" fmla="*/ 2147483646 h 10000"/>
              <a:gd name="T4" fmla="*/ 2147483646 w 10616"/>
              <a:gd name="T5" fmla="*/ 2147483646 h 10000"/>
              <a:gd name="T6" fmla="*/ 2147483646 w 10616"/>
              <a:gd name="T7" fmla="*/ 2147483646 h 10000"/>
              <a:gd name="T8" fmla="*/ 2147483646 w 10616"/>
              <a:gd name="T9" fmla="*/ 2147483646 h 10000"/>
              <a:gd name="T10" fmla="*/ 2147483646 w 10616"/>
              <a:gd name="T11" fmla="*/ 2147483646 h 10000"/>
              <a:gd name="T12" fmla="*/ 2147483646 w 10616"/>
              <a:gd name="T13" fmla="*/ 2147483646 h 10000"/>
              <a:gd name="T14" fmla="*/ 2147483646 w 10616"/>
              <a:gd name="T15" fmla="*/ 2147483646 h 10000"/>
              <a:gd name="T16" fmla="*/ 2147483646 w 10616"/>
              <a:gd name="T17" fmla="*/ 2147483646 h 10000"/>
              <a:gd name="T18" fmla="*/ 2147483646 w 10616"/>
              <a:gd name="T19" fmla="*/ 2147483646 h 10000"/>
              <a:gd name="T20" fmla="*/ 2147483646 w 10616"/>
              <a:gd name="T21" fmla="*/ 2147483646 h 10000"/>
              <a:gd name="T22" fmla="*/ 2147483646 w 10616"/>
              <a:gd name="T23" fmla="*/ 2147483646 h 10000"/>
              <a:gd name="T24" fmla="*/ 2147483646 w 10616"/>
              <a:gd name="T25" fmla="*/ 0 h 10000"/>
              <a:gd name="T26" fmla="*/ 2147483646 w 10616"/>
              <a:gd name="T27" fmla="*/ 0 h 10000"/>
              <a:gd name="T28" fmla="*/ 2147483646 w 10616"/>
              <a:gd name="T29" fmla="*/ 2147483646 h 10000"/>
              <a:gd name="T30" fmla="*/ 2147483646 w 10616"/>
              <a:gd name="T31" fmla="*/ 2147483646 h 10000"/>
              <a:gd name="T32" fmla="*/ 2147483646 w 10616"/>
              <a:gd name="T33" fmla="*/ 2147483646 h 10000"/>
              <a:gd name="T34" fmla="*/ 2147483646 w 10616"/>
              <a:gd name="T35" fmla="*/ 2147483646 h 10000"/>
              <a:gd name="T36" fmla="*/ 2147483646 w 10616"/>
              <a:gd name="T37" fmla="*/ 2147483646 h 10000"/>
              <a:gd name="T38" fmla="*/ 2147483646 w 10616"/>
              <a:gd name="T39" fmla="*/ 0 h 10000"/>
              <a:gd name="T40" fmla="*/ 2147483646 w 10616"/>
              <a:gd name="T41" fmla="*/ 0 h 10000"/>
              <a:gd name="T42" fmla="*/ 2147483646 w 10616"/>
              <a:gd name="T43" fmla="*/ 0 h 10000"/>
              <a:gd name="T44" fmla="*/ 2147483646 w 10616"/>
              <a:gd name="T45" fmla="*/ 2147483646 h 10000"/>
              <a:gd name="T46" fmla="*/ 2147483646 w 10616"/>
              <a:gd name="T47" fmla="*/ 2147483646 h 10000"/>
              <a:gd name="T48" fmla="*/ 2147483646 w 10616"/>
              <a:gd name="T49" fmla="*/ 2147483646 h 10000"/>
              <a:gd name="T50" fmla="*/ 2147483646 w 10616"/>
              <a:gd name="T51" fmla="*/ 2147483646 h 10000"/>
              <a:gd name="T52" fmla="*/ 2147483646 w 10616"/>
              <a:gd name="T53" fmla="*/ 2147483646 h 10000"/>
              <a:gd name="T54" fmla="*/ 2147483646 w 10616"/>
              <a:gd name="T55" fmla="*/ 2147483646 h 10000"/>
              <a:gd name="T56" fmla="*/ 2147483646 w 10616"/>
              <a:gd name="T57" fmla="*/ 2147483646 h 10000"/>
              <a:gd name="T58" fmla="*/ 2147483646 w 10616"/>
              <a:gd name="T59" fmla="*/ 2147483646 h 10000"/>
              <a:gd name="T60" fmla="*/ 2147483646 w 10616"/>
              <a:gd name="T61" fmla="*/ 2147483646 h 10000"/>
              <a:gd name="T62" fmla="*/ 0 w 10616"/>
              <a:gd name="T63" fmla="*/ 2147483646 h 10000"/>
              <a:gd name="T64" fmla="*/ 2147483646 w 10616"/>
              <a:gd name="T65" fmla="*/ 2147483646 h 10000"/>
              <a:gd name="T66" fmla="*/ 2147483646 w 10616"/>
              <a:gd name="T67" fmla="*/ 2147483646 h 10000"/>
              <a:gd name="T68" fmla="*/ 2147483646 w 10616"/>
              <a:gd name="T69" fmla="*/ 2147483646 h 10000"/>
              <a:gd name="T70" fmla="*/ 2147483646 w 10616"/>
              <a:gd name="T71" fmla="*/ 2147483646 h 10000"/>
              <a:gd name="T72" fmla="*/ 2147483646 w 10616"/>
              <a:gd name="T73" fmla="*/ 2147483646 h 10000"/>
              <a:gd name="T74" fmla="*/ 2147483646 w 10616"/>
              <a:gd name="T75" fmla="*/ 2147483646 h 10000"/>
              <a:gd name="T76" fmla="*/ 2147483646 w 10616"/>
              <a:gd name="T77" fmla="*/ 2147483646 h 10000"/>
              <a:gd name="T78" fmla="*/ 2147483646 w 10616"/>
              <a:gd name="T79" fmla="*/ 2147483646 h 10000"/>
              <a:gd name="T80" fmla="*/ 2147483646 w 10616"/>
              <a:gd name="T81" fmla="*/ 2147483646 h 10000"/>
              <a:gd name="T82" fmla="*/ 2147483646 w 10616"/>
              <a:gd name="T83" fmla="*/ 2147483646 h 10000"/>
              <a:gd name="T84" fmla="*/ 2147483646 w 10616"/>
              <a:gd name="T85" fmla="*/ 2147483646 h 1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6" h="10000">
                <a:moveTo>
                  <a:pt x="6379" y="8696"/>
                </a:moveTo>
                <a:lnTo>
                  <a:pt x="6718" y="9130"/>
                </a:lnTo>
                <a:lnTo>
                  <a:pt x="8582" y="8696"/>
                </a:lnTo>
                <a:lnTo>
                  <a:pt x="9430" y="8261"/>
                </a:lnTo>
                <a:lnTo>
                  <a:pt x="10277" y="7826"/>
                </a:lnTo>
                <a:lnTo>
                  <a:pt x="10616" y="8261"/>
                </a:lnTo>
                <a:cubicBezTo>
                  <a:pt x="10560" y="7826"/>
                  <a:pt x="10503" y="7392"/>
                  <a:pt x="10447" y="6957"/>
                </a:cubicBezTo>
                <a:lnTo>
                  <a:pt x="10447" y="3913"/>
                </a:lnTo>
                <a:cubicBezTo>
                  <a:pt x="10503" y="3768"/>
                  <a:pt x="10560" y="3623"/>
                  <a:pt x="10616" y="3478"/>
                </a:cubicBezTo>
                <a:lnTo>
                  <a:pt x="9938" y="1304"/>
                </a:lnTo>
                <a:lnTo>
                  <a:pt x="9599" y="435"/>
                </a:lnTo>
                <a:lnTo>
                  <a:pt x="9091" y="435"/>
                </a:lnTo>
                <a:cubicBezTo>
                  <a:pt x="9034" y="290"/>
                  <a:pt x="8978" y="145"/>
                  <a:pt x="8921" y="0"/>
                </a:cubicBezTo>
                <a:lnTo>
                  <a:pt x="8243" y="1304"/>
                </a:lnTo>
                <a:lnTo>
                  <a:pt x="7396" y="1304"/>
                </a:lnTo>
                <a:lnTo>
                  <a:pt x="7226" y="1304"/>
                </a:lnTo>
                <a:lnTo>
                  <a:pt x="6548" y="435"/>
                </a:lnTo>
                <a:lnTo>
                  <a:pt x="6040" y="0"/>
                </a:lnTo>
                <a:lnTo>
                  <a:pt x="4684" y="0"/>
                </a:lnTo>
                <a:lnTo>
                  <a:pt x="4345" y="0"/>
                </a:lnTo>
                <a:lnTo>
                  <a:pt x="3836" y="435"/>
                </a:lnTo>
                <a:lnTo>
                  <a:pt x="3497" y="1304"/>
                </a:lnTo>
                <a:lnTo>
                  <a:pt x="2650" y="1739"/>
                </a:lnTo>
                <a:cubicBezTo>
                  <a:pt x="2593" y="1594"/>
                  <a:pt x="2537" y="1449"/>
                  <a:pt x="2480" y="1304"/>
                </a:cubicBezTo>
                <a:lnTo>
                  <a:pt x="2311" y="1304"/>
                </a:lnTo>
                <a:lnTo>
                  <a:pt x="1972" y="2609"/>
                </a:lnTo>
                <a:cubicBezTo>
                  <a:pt x="1746" y="2609"/>
                  <a:pt x="1494" y="2631"/>
                  <a:pt x="1294" y="2609"/>
                </a:cubicBezTo>
                <a:cubicBezTo>
                  <a:pt x="1094" y="2587"/>
                  <a:pt x="883" y="2261"/>
                  <a:pt x="770" y="2478"/>
                </a:cubicBezTo>
                <a:cubicBezTo>
                  <a:pt x="657" y="2695"/>
                  <a:pt x="333" y="2962"/>
                  <a:pt x="205" y="3117"/>
                </a:cubicBezTo>
                <a:cubicBezTo>
                  <a:pt x="77" y="3272"/>
                  <a:pt x="0" y="3266"/>
                  <a:pt x="0" y="3407"/>
                </a:cubicBezTo>
                <a:cubicBezTo>
                  <a:pt x="113" y="3701"/>
                  <a:pt x="482" y="5084"/>
                  <a:pt x="698" y="5748"/>
                </a:cubicBezTo>
                <a:cubicBezTo>
                  <a:pt x="914" y="6412"/>
                  <a:pt x="1138" y="6900"/>
                  <a:pt x="1294" y="7391"/>
                </a:cubicBezTo>
                <a:cubicBezTo>
                  <a:pt x="1450" y="7882"/>
                  <a:pt x="1520" y="8261"/>
                  <a:pt x="1633" y="8696"/>
                </a:cubicBezTo>
                <a:lnTo>
                  <a:pt x="3158" y="9130"/>
                </a:lnTo>
                <a:lnTo>
                  <a:pt x="3328" y="9130"/>
                </a:lnTo>
                <a:lnTo>
                  <a:pt x="4514" y="10000"/>
                </a:lnTo>
                <a:lnTo>
                  <a:pt x="5192" y="9130"/>
                </a:lnTo>
                <a:lnTo>
                  <a:pt x="5870" y="10000"/>
                </a:lnTo>
                <a:lnTo>
                  <a:pt x="6379" y="8696"/>
                </a:lnTo>
                <a:close/>
              </a:path>
            </a:pathLst>
          </a:custGeom>
          <a:solidFill>
            <a:schemeClr val="bg1"/>
          </a:solidFill>
          <a:ln w="9525">
            <a:solidFill>
              <a:schemeClr val="bg2"/>
            </a:solidFill>
            <a:round/>
            <a:headEnd/>
            <a:tailEnd/>
          </a:ln>
        </p:spPr>
        <p:txBody>
          <a:bodyPr/>
          <a:lstStyle/>
          <a:p>
            <a:endParaRPr lang="en-US"/>
          </a:p>
        </p:txBody>
      </p:sp>
      <p:sp>
        <p:nvSpPr>
          <p:cNvPr id="4143" name="Freeform 285"/>
          <p:cNvSpPr>
            <a:spLocks/>
          </p:cNvSpPr>
          <p:nvPr/>
        </p:nvSpPr>
        <p:spPr bwMode="auto">
          <a:xfrm>
            <a:off x="5367338" y="3667125"/>
            <a:ext cx="180975" cy="146050"/>
          </a:xfrm>
          <a:custGeom>
            <a:avLst/>
            <a:gdLst>
              <a:gd name="T0" fmla="*/ 2147483646 w 139"/>
              <a:gd name="T1" fmla="*/ 2147483646 h 114"/>
              <a:gd name="T2" fmla="*/ 2147483646 w 139"/>
              <a:gd name="T3" fmla="*/ 2147483646 h 114"/>
              <a:gd name="T4" fmla="*/ 2147483646 w 139"/>
              <a:gd name="T5" fmla="*/ 2147483646 h 114"/>
              <a:gd name="T6" fmla="*/ 2147483646 w 139"/>
              <a:gd name="T7" fmla="*/ 2147483646 h 114"/>
              <a:gd name="T8" fmla="*/ 2147483646 w 139"/>
              <a:gd name="T9" fmla="*/ 2147483646 h 114"/>
              <a:gd name="T10" fmla="*/ 2147483646 w 139"/>
              <a:gd name="T11" fmla="*/ 2147483646 h 114"/>
              <a:gd name="T12" fmla="*/ 2147483646 w 139"/>
              <a:gd name="T13" fmla="*/ 0 h 114"/>
              <a:gd name="T14" fmla="*/ 2147483646 w 139"/>
              <a:gd name="T15" fmla="*/ 2147483646 h 114"/>
              <a:gd name="T16" fmla="*/ 2147483646 w 139"/>
              <a:gd name="T17" fmla="*/ 2147483646 h 114"/>
              <a:gd name="T18" fmla="*/ 2147483646 w 139"/>
              <a:gd name="T19" fmla="*/ 2147483646 h 114"/>
              <a:gd name="T20" fmla="*/ 2147483646 w 139"/>
              <a:gd name="T21" fmla="*/ 2147483646 h 114"/>
              <a:gd name="T22" fmla="*/ 2147483646 w 139"/>
              <a:gd name="T23" fmla="*/ 2147483646 h 114"/>
              <a:gd name="T24" fmla="*/ 2147483646 w 139"/>
              <a:gd name="T25" fmla="*/ 2147483646 h 114"/>
              <a:gd name="T26" fmla="*/ 0 w 139"/>
              <a:gd name="T27" fmla="*/ 2147483646 h 114"/>
              <a:gd name="T28" fmla="*/ 2147483646 w 139"/>
              <a:gd name="T29" fmla="*/ 2147483646 h 114"/>
              <a:gd name="T30" fmla="*/ 2147483646 w 139"/>
              <a:gd name="T31" fmla="*/ 2147483646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solidFill>
            <a:schemeClr val="bg1"/>
          </a:solidFill>
          <a:ln w="9525">
            <a:solidFill>
              <a:schemeClr val="bg2"/>
            </a:solidFill>
            <a:round/>
            <a:headEnd/>
            <a:tailEnd/>
          </a:ln>
        </p:spPr>
        <p:txBody>
          <a:bodyPr/>
          <a:lstStyle/>
          <a:p>
            <a:endParaRPr lang="en-US"/>
          </a:p>
        </p:txBody>
      </p:sp>
      <p:sp>
        <p:nvSpPr>
          <p:cNvPr id="4144" name="Freeform 286"/>
          <p:cNvSpPr>
            <a:spLocks/>
          </p:cNvSpPr>
          <p:nvPr/>
        </p:nvSpPr>
        <p:spPr bwMode="auto">
          <a:xfrm>
            <a:off x="5343525" y="3783013"/>
            <a:ext cx="127000"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solidFill>
            <a:schemeClr val="bg1"/>
          </a:solidFill>
          <a:ln w="9525">
            <a:solidFill>
              <a:schemeClr val="bg2"/>
            </a:solidFill>
            <a:round/>
            <a:headEnd/>
            <a:tailEnd/>
          </a:ln>
        </p:spPr>
        <p:txBody>
          <a:bodyPr/>
          <a:lstStyle/>
          <a:p>
            <a:endParaRPr lang="en-US"/>
          </a:p>
        </p:txBody>
      </p:sp>
      <p:sp>
        <p:nvSpPr>
          <p:cNvPr id="4145" name="Freeform 287"/>
          <p:cNvSpPr>
            <a:spLocks/>
          </p:cNvSpPr>
          <p:nvPr/>
        </p:nvSpPr>
        <p:spPr bwMode="auto">
          <a:xfrm>
            <a:off x="5343525" y="3783013"/>
            <a:ext cx="127000"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solidFill>
            <a:schemeClr val="bg1"/>
          </a:solidFill>
          <a:ln w="9525">
            <a:solidFill>
              <a:schemeClr val="bg2"/>
            </a:solidFill>
            <a:round/>
            <a:headEnd/>
            <a:tailEnd/>
          </a:ln>
        </p:spPr>
        <p:txBody>
          <a:bodyPr/>
          <a:lstStyle/>
          <a:p>
            <a:endParaRPr lang="en-US"/>
          </a:p>
        </p:txBody>
      </p:sp>
      <p:sp>
        <p:nvSpPr>
          <p:cNvPr id="4146" name="Freeform 288"/>
          <p:cNvSpPr>
            <a:spLocks/>
          </p:cNvSpPr>
          <p:nvPr/>
        </p:nvSpPr>
        <p:spPr bwMode="auto">
          <a:xfrm>
            <a:off x="5783263" y="4002088"/>
            <a:ext cx="119062" cy="77787"/>
          </a:xfrm>
          <a:custGeom>
            <a:avLst/>
            <a:gdLst>
              <a:gd name="T0" fmla="*/ 2147483646 w 90"/>
              <a:gd name="T1" fmla="*/ 2147483646 h 60"/>
              <a:gd name="T2" fmla="*/ 2147483646 w 90"/>
              <a:gd name="T3" fmla="*/ 2147483646 h 60"/>
              <a:gd name="T4" fmla="*/ 2147483646 w 90"/>
              <a:gd name="T5" fmla="*/ 2147483646 h 60"/>
              <a:gd name="T6" fmla="*/ 2147483646 w 90"/>
              <a:gd name="T7" fmla="*/ 2147483646 h 60"/>
              <a:gd name="T8" fmla="*/ 2147483646 w 90"/>
              <a:gd name="T9" fmla="*/ 0 h 60"/>
              <a:gd name="T10" fmla="*/ 2147483646 w 90"/>
              <a:gd name="T11" fmla="*/ 2147483646 h 60"/>
              <a:gd name="T12" fmla="*/ 2147483646 w 90"/>
              <a:gd name="T13" fmla="*/ 2147483646 h 60"/>
              <a:gd name="T14" fmla="*/ 0 w 90"/>
              <a:gd name="T15" fmla="*/ 2147483646 h 60"/>
              <a:gd name="T16" fmla="*/ 2147483646 w 90"/>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60">
                <a:moveTo>
                  <a:pt x="18" y="48"/>
                </a:moveTo>
                <a:lnTo>
                  <a:pt x="66" y="60"/>
                </a:lnTo>
                <a:lnTo>
                  <a:pt x="78" y="30"/>
                </a:lnTo>
                <a:lnTo>
                  <a:pt x="90" y="24"/>
                </a:lnTo>
                <a:lnTo>
                  <a:pt x="84" y="0"/>
                </a:lnTo>
                <a:lnTo>
                  <a:pt x="30" y="18"/>
                </a:lnTo>
                <a:lnTo>
                  <a:pt x="6" y="6"/>
                </a:lnTo>
                <a:lnTo>
                  <a:pt x="0" y="24"/>
                </a:lnTo>
                <a:lnTo>
                  <a:pt x="18" y="48"/>
                </a:lnTo>
                <a:close/>
              </a:path>
            </a:pathLst>
          </a:custGeom>
          <a:solidFill>
            <a:schemeClr val="bg1"/>
          </a:solidFill>
          <a:ln w="9525">
            <a:solidFill>
              <a:schemeClr val="bg2"/>
            </a:solidFill>
            <a:round/>
            <a:headEnd/>
            <a:tailEnd/>
          </a:ln>
        </p:spPr>
        <p:txBody>
          <a:bodyPr/>
          <a:lstStyle/>
          <a:p>
            <a:endParaRPr lang="en-US"/>
          </a:p>
        </p:txBody>
      </p:sp>
      <p:sp>
        <p:nvSpPr>
          <p:cNvPr id="4147" name="Freeform 289"/>
          <p:cNvSpPr>
            <a:spLocks/>
          </p:cNvSpPr>
          <p:nvPr/>
        </p:nvSpPr>
        <p:spPr bwMode="auto">
          <a:xfrm>
            <a:off x="5800725" y="4032250"/>
            <a:ext cx="187325" cy="217488"/>
          </a:xfrm>
          <a:custGeom>
            <a:avLst/>
            <a:gdLst>
              <a:gd name="T0" fmla="*/ 2147483646 w 24"/>
              <a:gd name="T1" fmla="*/ 2147483646 h 28"/>
              <a:gd name="T2" fmla="*/ 2147483646 w 24"/>
              <a:gd name="T3" fmla="*/ 2147483646 h 28"/>
              <a:gd name="T4" fmla="*/ 2147483646 w 24"/>
              <a:gd name="T5" fmla="*/ 2147483646 h 28"/>
              <a:gd name="T6" fmla="*/ 2147483646 w 24"/>
              <a:gd name="T7" fmla="*/ 2147483646 h 28"/>
              <a:gd name="T8" fmla="*/ 0 w 24"/>
              <a:gd name="T9" fmla="*/ 2147483646 h 28"/>
              <a:gd name="T10" fmla="*/ 2147483646 w 24"/>
              <a:gd name="T11" fmla="*/ 2147483646 h 28"/>
              <a:gd name="T12" fmla="*/ 2147483646 w 24"/>
              <a:gd name="T13" fmla="*/ 2147483646 h 28"/>
              <a:gd name="T14" fmla="*/ 2147483646 w 24"/>
              <a:gd name="T15" fmla="*/ 2147483646 h 28"/>
              <a:gd name="T16" fmla="*/ 2147483646 w 24"/>
              <a:gd name="T17" fmla="*/ 2147483646 h 28"/>
              <a:gd name="T18" fmla="*/ 2147483646 w 24"/>
              <a:gd name="T19" fmla="*/ 2147483646 h 28"/>
              <a:gd name="T20" fmla="*/ 2147483646 w 24"/>
              <a:gd name="T21" fmla="*/ 2147483646 h 28"/>
              <a:gd name="T22" fmla="*/ 2147483646 w 24"/>
              <a:gd name="T23" fmla="*/ 2147483646 h 28"/>
              <a:gd name="T24" fmla="*/ 2147483646 w 24"/>
              <a:gd name="T25" fmla="*/ 0 h 28"/>
              <a:gd name="T26" fmla="*/ 2147483646 w 24"/>
              <a:gd name="T27" fmla="*/ 0 h 28"/>
              <a:gd name="T28" fmla="*/ 2147483646 w 24"/>
              <a:gd name="T29" fmla="*/ 2147483646 h 28"/>
              <a:gd name="T30" fmla="*/ 2147483646 w 24"/>
              <a:gd name="T31" fmla="*/ 214748364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solidFill>
            <a:schemeClr val="bg1"/>
          </a:solidFill>
          <a:ln w="9525">
            <a:solidFill>
              <a:schemeClr val="bg2"/>
            </a:solidFill>
            <a:round/>
            <a:headEnd/>
            <a:tailEnd/>
          </a:ln>
        </p:spPr>
        <p:txBody>
          <a:bodyPr/>
          <a:lstStyle/>
          <a:p>
            <a:endParaRPr lang="en-US"/>
          </a:p>
        </p:txBody>
      </p:sp>
      <p:sp>
        <p:nvSpPr>
          <p:cNvPr id="4148" name="Freeform 290"/>
          <p:cNvSpPr>
            <a:spLocks/>
          </p:cNvSpPr>
          <p:nvPr/>
        </p:nvSpPr>
        <p:spPr bwMode="auto">
          <a:xfrm>
            <a:off x="5565775" y="4171950"/>
            <a:ext cx="265113" cy="165100"/>
          </a:xfrm>
          <a:custGeom>
            <a:avLst/>
            <a:gdLst>
              <a:gd name="T0" fmla="*/ 2147483646 w 34"/>
              <a:gd name="T1" fmla="*/ 0 h 21"/>
              <a:gd name="T2" fmla="*/ 2147483646 w 34"/>
              <a:gd name="T3" fmla="*/ 2147483646 h 21"/>
              <a:gd name="T4" fmla="*/ 2147483646 w 34"/>
              <a:gd name="T5" fmla="*/ 2147483646 h 21"/>
              <a:gd name="T6" fmla="*/ 2147483646 w 34"/>
              <a:gd name="T7" fmla="*/ 2147483646 h 21"/>
              <a:gd name="T8" fmla="*/ 0 w 34"/>
              <a:gd name="T9" fmla="*/ 2147483646 h 21"/>
              <a:gd name="T10" fmla="*/ 2147483646 w 34"/>
              <a:gd name="T11" fmla="*/ 2147483646 h 21"/>
              <a:gd name="T12" fmla="*/ 2147483646 w 34"/>
              <a:gd name="T13" fmla="*/ 2147483646 h 21"/>
              <a:gd name="T14" fmla="*/ 2147483646 w 34"/>
              <a:gd name="T15" fmla="*/ 2147483646 h 21"/>
              <a:gd name="T16" fmla="*/ 2147483646 w 34"/>
              <a:gd name="T17" fmla="*/ 2147483646 h 21"/>
              <a:gd name="T18" fmla="*/ 2147483646 w 34"/>
              <a:gd name="T19" fmla="*/ 2147483646 h 21"/>
              <a:gd name="T20" fmla="*/ 2147483646 w 34"/>
              <a:gd name="T21" fmla="*/ 2147483646 h 21"/>
              <a:gd name="T22" fmla="*/ 2147483646 w 34"/>
              <a:gd name="T23" fmla="*/ 2147483646 h 21"/>
              <a:gd name="T24" fmla="*/ 2147483646 w 34"/>
              <a:gd name="T25" fmla="*/ 2147483646 h 21"/>
              <a:gd name="T26" fmla="*/ 2147483646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solidFill>
            <a:schemeClr val="bg1"/>
          </a:solidFill>
          <a:ln w="9525">
            <a:solidFill>
              <a:schemeClr val="bg2"/>
            </a:solidFill>
            <a:round/>
            <a:headEnd/>
            <a:tailEnd/>
          </a:ln>
        </p:spPr>
        <p:txBody>
          <a:bodyPr/>
          <a:lstStyle/>
          <a:p>
            <a:endParaRPr lang="en-US"/>
          </a:p>
        </p:txBody>
      </p:sp>
      <p:sp>
        <p:nvSpPr>
          <p:cNvPr id="4149" name="Freeform 291"/>
          <p:cNvSpPr>
            <a:spLocks/>
          </p:cNvSpPr>
          <p:nvPr/>
        </p:nvSpPr>
        <p:spPr bwMode="auto">
          <a:xfrm>
            <a:off x="5378450" y="3813175"/>
            <a:ext cx="492125" cy="422275"/>
          </a:xfrm>
          <a:custGeom>
            <a:avLst/>
            <a:gdLst>
              <a:gd name="T0" fmla="*/ 2147483646 w 63"/>
              <a:gd name="T1" fmla="*/ 2147483646 h 54"/>
              <a:gd name="T2" fmla="*/ 2147483646 w 63"/>
              <a:gd name="T3" fmla="*/ 2147483646 h 54"/>
              <a:gd name="T4" fmla="*/ 2147483646 w 63"/>
              <a:gd name="T5" fmla="*/ 2147483646 h 54"/>
              <a:gd name="T6" fmla="*/ 2147483646 w 63"/>
              <a:gd name="T7" fmla="*/ 2147483646 h 54"/>
              <a:gd name="T8" fmla="*/ 2147483646 w 63"/>
              <a:gd name="T9" fmla="*/ 2147483646 h 54"/>
              <a:gd name="T10" fmla="*/ 2147483646 w 63"/>
              <a:gd name="T11" fmla="*/ 2147483646 h 54"/>
              <a:gd name="T12" fmla="*/ 2147483646 w 63"/>
              <a:gd name="T13" fmla="*/ 2147483646 h 54"/>
              <a:gd name="T14" fmla="*/ 2147483646 w 63"/>
              <a:gd name="T15" fmla="*/ 2147483646 h 54"/>
              <a:gd name="T16" fmla="*/ 2147483646 w 63"/>
              <a:gd name="T17" fmla="*/ 2147483646 h 54"/>
              <a:gd name="T18" fmla="*/ 2147483646 w 63"/>
              <a:gd name="T19" fmla="*/ 2147483646 h 54"/>
              <a:gd name="T20" fmla="*/ 2147483646 w 63"/>
              <a:gd name="T21" fmla="*/ 2147483646 h 54"/>
              <a:gd name="T22" fmla="*/ 2147483646 w 63"/>
              <a:gd name="T23" fmla="*/ 2147483646 h 54"/>
              <a:gd name="T24" fmla="*/ 2147483646 w 63"/>
              <a:gd name="T25" fmla="*/ 2147483646 h 54"/>
              <a:gd name="T26" fmla="*/ 2147483646 w 63"/>
              <a:gd name="T27" fmla="*/ 2147483646 h 54"/>
              <a:gd name="T28" fmla="*/ 2147483646 w 63"/>
              <a:gd name="T29" fmla="*/ 0 h 54"/>
              <a:gd name="T30" fmla="*/ 2147483646 w 63"/>
              <a:gd name="T31" fmla="*/ 0 h 54"/>
              <a:gd name="T32" fmla="*/ 2147483646 w 63"/>
              <a:gd name="T33" fmla="*/ 2147483646 h 54"/>
              <a:gd name="T34" fmla="*/ 2147483646 w 63"/>
              <a:gd name="T35" fmla="*/ 2147483646 h 54"/>
              <a:gd name="T36" fmla="*/ 2147483646 w 63"/>
              <a:gd name="T37" fmla="*/ 2147483646 h 54"/>
              <a:gd name="T38" fmla="*/ 2147483646 w 63"/>
              <a:gd name="T39" fmla="*/ 2147483646 h 54"/>
              <a:gd name="T40" fmla="*/ 2147483646 w 63"/>
              <a:gd name="T41" fmla="*/ 2147483646 h 54"/>
              <a:gd name="T42" fmla="*/ 2147483646 w 63"/>
              <a:gd name="T43" fmla="*/ 2147483646 h 54"/>
              <a:gd name="T44" fmla="*/ 0 w 63"/>
              <a:gd name="T45" fmla="*/ 2147483646 h 54"/>
              <a:gd name="T46" fmla="*/ 2147483646 w 63"/>
              <a:gd name="T47" fmla="*/ 2147483646 h 54"/>
              <a:gd name="T48" fmla="*/ 2147483646 w 63"/>
              <a:gd name="T49" fmla="*/ 2147483646 h 54"/>
              <a:gd name="T50" fmla="*/ 2147483646 w 63"/>
              <a:gd name="T51" fmla="*/ 2147483646 h 54"/>
              <a:gd name="T52" fmla="*/ 2147483646 w 63"/>
              <a:gd name="T53" fmla="*/ 2147483646 h 54"/>
              <a:gd name="T54" fmla="*/ 2147483646 w 63"/>
              <a:gd name="T55" fmla="*/ 2147483646 h 54"/>
              <a:gd name="T56" fmla="*/ 2147483646 w 63"/>
              <a:gd name="T57" fmla="*/ 2147483646 h 54"/>
              <a:gd name="T58" fmla="*/ 2147483646 w 63"/>
              <a:gd name="T59" fmla="*/ 2147483646 h 54"/>
              <a:gd name="T60" fmla="*/ 2147483646 w 63"/>
              <a:gd name="T61" fmla="*/ 2147483646 h 54"/>
              <a:gd name="T62" fmla="*/ 2147483646 w 63"/>
              <a:gd name="T63" fmla="*/ 2147483646 h 54"/>
              <a:gd name="T64" fmla="*/ 2147483646 w 63"/>
              <a:gd name="T65" fmla="*/ 2147483646 h 54"/>
              <a:gd name="T66" fmla="*/ 2147483646 w 63"/>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solidFill>
            <a:schemeClr val="bg1"/>
          </a:solidFill>
          <a:ln w="9525">
            <a:solidFill>
              <a:schemeClr val="bg2"/>
            </a:solidFill>
            <a:round/>
            <a:headEnd/>
            <a:tailEnd/>
          </a:ln>
        </p:spPr>
        <p:txBody>
          <a:bodyPr/>
          <a:lstStyle/>
          <a:p>
            <a:endParaRPr lang="en-US"/>
          </a:p>
        </p:txBody>
      </p:sp>
      <p:sp>
        <p:nvSpPr>
          <p:cNvPr id="4150" name="Freeform 292"/>
          <p:cNvSpPr>
            <a:spLocks/>
          </p:cNvSpPr>
          <p:nvPr/>
        </p:nvSpPr>
        <p:spPr bwMode="auto">
          <a:xfrm>
            <a:off x="5800725" y="4079875"/>
            <a:ext cx="77788" cy="92075"/>
          </a:xfrm>
          <a:custGeom>
            <a:avLst/>
            <a:gdLst>
              <a:gd name="T0" fmla="*/ 0 w 10"/>
              <a:gd name="T1" fmla="*/ 2147483646 h 12"/>
              <a:gd name="T2" fmla="*/ 2147483646 w 10"/>
              <a:gd name="T3" fmla="*/ 2147483646 h 12"/>
              <a:gd name="T4" fmla="*/ 2147483646 w 10"/>
              <a:gd name="T5" fmla="*/ 2147483646 h 12"/>
              <a:gd name="T6" fmla="*/ 2147483646 w 10"/>
              <a:gd name="T7" fmla="*/ 0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solidFill>
            <a:schemeClr val="bg1"/>
          </a:solidFill>
          <a:ln w="9525">
            <a:solidFill>
              <a:schemeClr val="bg2"/>
            </a:solidFill>
            <a:round/>
            <a:headEnd/>
            <a:tailEnd/>
          </a:ln>
        </p:spPr>
        <p:txBody>
          <a:bodyPr/>
          <a:lstStyle/>
          <a:p>
            <a:endParaRPr lang="en-US"/>
          </a:p>
        </p:txBody>
      </p:sp>
      <p:sp>
        <p:nvSpPr>
          <p:cNvPr id="4151" name="Freeform 293"/>
          <p:cNvSpPr>
            <a:spLocks/>
          </p:cNvSpPr>
          <p:nvPr/>
        </p:nvSpPr>
        <p:spPr bwMode="auto">
          <a:xfrm>
            <a:off x="5462588" y="3657600"/>
            <a:ext cx="249237" cy="250825"/>
          </a:xfrm>
          <a:custGeom>
            <a:avLst/>
            <a:gdLst>
              <a:gd name="T0" fmla="*/ 2147483646 w 192"/>
              <a:gd name="T1" fmla="*/ 2147483646 h 192"/>
              <a:gd name="T2" fmla="*/ 2147483646 w 192"/>
              <a:gd name="T3" fmla="*/ 2147483646 h 192"/>
              <a:gd name="T4" fmla="*/ 2147483646 w 192"/>
              <a:gd name="T5" fmla="*/ 2147483646 h 192"/>
              <a:gd name="T6" fmla="*/ 2147483646 w 192"/>
              <a:gd name="T7" fmla="*/ 2147483646 h 192"/>
              <a:gd name="T8" fmla="*/ 2147483646 w 192"/>
              <a:gd name="T9" fmla="*/ 2147483646 h 192"/>
              <a:gd name="T10" fmla="*/ 2147483646 w 192"/>
              <a:gd name="T11" fmla="*/ 0 h 192"/>
              <a:gd name="T12" fmla="*/ 2147483646 w 192"/>
              <a:gd name="T13" fmla="*/ 2147483646 h 192"/>
              <a:gd name="T14" fmla="*/ 2147483646 w 192"/>
              <a:gd name="T15" fmla="*/ 2147483646 h 192"/>
              <a:gd name="T16" fmla="*/ 2147483646 w 192"/>
              <a:gd name="T17" fmla="*/ 2147483646 h 192"/>
              <a:gd name="T18" fmla="*/ 2147483646 w 192"/>
              <a:gd name="T19" fmla="*/ 2147483646 h 192"/>
              <a:gd name="T20" fmla="*/ 2147483646 w 192"/>
              <a:gd name="T21" fmla="*/ 2147483646 h 192"/>
              <a:gd name="T22" fmla="*/ 0 w 192"/>
              <a:gd name="T23" fmla="*/ 2147483646 h 192"/>
              <a:gd name="T24" fmla="*/ 0 w 192"/>
              <a:gd name="T25" fmla="*/ 2147483646 h 192"/>
              <a:gd name="T26" fmla="*/ 2147483646 w 192"/>
              <a:gd name="T27" fmla="*/ 2147483646 h 192"/>
              <a:gd name="T28" fmla="*/ 2147483646 w 192"/>
              <a:gd name="T29" fmla="*/ 2147483646 h 192"/>
              <a:gd name="T30" fmla="*/ 2147483646 w 192"/>
              <a:gd name="T31" fmla="*/ 2147483646 h 192"/>
              <a:gd name="T32" fmla="*/ 2147483646 w 192"/>
              <a:gd name="T33" fmla="*/ 2147483646 h 192"/>
              <a:gd name="T34" fmla="*/ 2147483646 w 192"/>
              <a:gd name="T35" fmla="*/ 2147483646 h 192"/>
              <a:gd name="T36" fmla="*/ 2147483646 w 192"/>
              <a:gd name="T37" fmla="*/ 2147483646 h 192"/>
              <a:gd name="T38" fmla="*/ 2147483646 w 192"/>
              <a:gd name="T39" fmla="*/ 2147483646 h 192"/>
              <a:gd name="T40" fmla="*/ 2147483646 w 192"/>
              <a:gd name="T41" fmla="*/ 2147483646 h 192"/>
              <a:gd name="T42" fmla="*/ 2147483646 w 192"/>
              <a:gd name="T43" fmla="*/ 2147483646 h 192"/>
              <a:gd name="T44" fmla="*/ 2147483646 w 192"/>
              <a:gd name="T45" fmla="*/ 2147483646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solidFill>
            <a:schemeClr val="bg1"/>
          </a:solidFill>
          <a:ln w="9525">
            <a:solidFill>
              <a:schemeClr val="bg2"/>
            </a:solidFill>
            <a:round/>
            <a:headEnd/>
            <a:tailEnd/>
          </a:ln>
        </p:spPr>
        <p:txBody>
          <a:bodyPr/>
          <a:lstStyle/>
          <a:p>
            <a:endParaRPr lang="en-US"/>
          </a:p>
        </p:txBody>
      </p:sp>
      <p:sp>
        <p:nvSpPr>
          <p:cNvPr id="4152" name="Freeform 294"/>
          <p:cNvSpPr>
            <a:spLocks/>
          </p:cNvSpPr>
          <p:nvPr/>
        </p:nvSpPr>
        <p:spPr bwMode="auto">
          <a:xfrm>
            <a:off x="5605463" y="3589338"/>
            <a:ext cx="469900" cy="427037"/>
          </a:xfrm>
          <a:custGeom>
            <a:avLst/>
            <a:gdLst>
              <a:gd name="T0" fmla="*/ 2147483646 w 60"/>
              <a:gd name="T1" fmla="*/ 2147483646 h 55"/>
              <a:gd name="T2" fmla="*/ 2147483646 w 60"/>
              <a:gd name="T3" fmla="*/ 2147483646 h 55"/>
              <a:gd name="T4" fmla="*/ 2147483646 w 60"/>
              <a:gd name="T5" fmla="*/ 2147483646 h 55"/>
              <a:gd name="T6" fmla="*/ 2147483646 w 60"/>
              <a:gd name="T7" fmla="*/ 2147483646 h 55"/>
              <a:gd name="T8" fmla="*/ 2147483646 w 60"/>
              <a:gd name="T9" fmla="*/ 2147483646 h 55"/>
              <a:gd name="T10" fmla="*/ 2147483646 w 60"/>
              <a:gd name="T11" fmla="*/ 2147483646 h 55"/>
              <a:gd name="T12" fmla="*/ 2147483646 w 60"/>
              <a:gd name="T13" fmla="*/ 2147483646 h 55"/>
              <a:gd name="T14" fmla="*/ 2147483646 w 60"/>
              <a:gd name="T15" fmla="*/ 2147483646 h 55"/>
              <a:gd name="T16" fmla="*/ 2147483646 w 60"/>
              <a:gd name="T17" fmla="*/ 2147483646 h 55"/>
              <a:gd name="T18" fmla="*/ 2147483646 w 60"/>
              <a:gd name="T19" fmla="*/ 2147483646 h 55"/>
              <a:gd name="T20" fmla="*/ 2147483646 w 60"/>
              <a:gd name="T21" fmla="*/ 2147483646 h 55"/>
              <a:gd name="T22" fmla="*/ 2147483646 w 60"/>
              <a:gd name="T23" fmla="*/ 2147483646 h 55"/>
              <a:gd name="T24" fmla="*/ 2147483646 w 60"/>
              <a:gd name="T25" fmla="*/ 2147483646 h 55"/>
              <a:gd name="T26" fmla="*/ 2147483646 w 60"/>
              <a:gd name="T27" fmla="*/ 2147483646 h 55"/>
              <a:gd name="T28" fmla="*/ 2147483646 w 60"/>
              <a:gd name="T29" fmla="*/ 2147483646 h 55"/>
              <a:gd name="T30" fmla="*/ 2147483646 w 60"/>
              <a:gd name="T31" fmla="*/ 2147483646 h 55"/>
              <a:gd name="T32" fmla="*/ 2147483646 w 60"/>
              <a:gd name="T33" fmla="*/ 2147483646 h 55"/>
              <a:gd name="T34" fmla="*/ 2147483646 w 60"/>
              <a:gd name="T35" fmla="*/ 2147483646 h 55"/>
              <a:gd name="T36" fmla="*/ 2147483646 w 60"/>
              <a:gd name="T37" fmla="*/ 2147483646 h 55"/>
              <a:gd name="T38" fmla="*/ 2147483646 w 60"/>
              <a:gd name="T39" fmla="*/ 2147483646 h 55"/>
              <a:gd name="T40" fmla="*/ 2147483646 w 60"/>
              <a:gd name="T41" fmla="*/ 0 h 55"/>
              <a:gd name="T42" fmla="*/ 2147483646 w 60"/>
              <a:gd name="T43" fmla="*/ 2147483646 h 55"/>
              <a:gd name="T44" fmla="*/ 2147483646 w 60"/>
              <a:gd name="T45" fmla="*/ 2147483646 h 55"/>
              <a:gd name="T46" fmla="*/ 0 w 60"/>
              <a:gd name="T47" fmla="*/ 0 h 55"/>
              <a:gd name="T48" fmla="*/ 0 w 60"/>
              <a:gd name="T49" fmla="*/ 0 h 55"/>
              <a:gd name="T50" fmla="*/ 0 w 60"/>
              <a:gd name="T51" fmla="*/ 2147483646 h 55"/>
              <a:gd name="T52" fmla="*/ 2147483646 w 60"/>
              <a:gd name="T53" fmla="*/ 2147483646 h 55"/>
              <a:gd name="T54" fmla="*/ 2147483646 w 60"/>
              <a:gd name="T55" fmla="*/ 2147483646 h 55"/>
              <a:gd name="T56" fmla="*/ 2147483646 w 60"/>
              <a:gd name="T57" fmla="*/ 2147483646 h 55"/>
              <a:gd name="T58" fmla="*/ 2147483646 w 60"/>
              <a:gd name="T59" fmla="*/ 2147483646 h 55"/>
              <a:gd name="T60" fmla="*/ 2147483646 w 60"/>
              <a:gd name="T61" fmla="*/ 2147483646 h 55"/>
              <a:gd name="T62" fmla="*/ 2147483646 w 60"/>
              <a:gd name="T63" fmla="*/ 2147483646 h 55"/>
              <a:gd name="T64" fmla="*/ 2147483646 w 60"/>
              <a:gd name="T65" fmla="*/ 2147483646 h 55"/>
              <a:gd name="T66" fmla="*/ 2147483646 w 60"/>
              <a:gd name="T67" fmla="*/ 2147483646 h 55"/>
              <a:gd name="T68" fmla="*/ 2147483646 w 60"/>
              <a:gd name="T69" fmla="*/ 2147483646 h 55"/>
              <a:gd name="T70" fmla="*/ 2147483646 w 60"/>
              <a:gd name="T71" fmla="*/ 2147483646 h 55"/>
              <a:gd name="T72" fmla="*/ 2147483646 w 60"/>
              <a:gd name="T73" fmla="*/ 2147483646 h 55"/>
              <a:gd name="T74" fmla="*/ 2147483646 w 60"/>
              <a:gd name="T75" fmla="*/ 2147483646 h 55"/>
              <a:gd name="T76" fmla="*/ 2147483646 w 60"/>
              <a:gd name="T77" fmla="*/ 2147483646 h 55"/>
              <a:gd name="T78" fmla="*/ 2147483646 w 60"/>
              <a:gd name="T79" fmla="*/ 2147483646 h 55"/>
              <a:gd name="T80" fmla="*/ 2147483646 w 60"/>
              <a:gd name="T81" fmla="*/ 2147483646 h 55"/>
              <a:gd name="T82" fmla="*/ 2147483646 w 60"/>
              <a:gd name="T83" fmla="*/ 2147483646 h 55"/>
              <a:gd name="T84" fmla="*/ 2147483646 w 60"/>
              <a:gd name="T85" fmla="*/ 2147483646 h 55"/>
              <a:gd name="T86" fmla="*/ 2147483646 w 60"/>
              <a:gd name="T87" fmla="*/ 2147483646 h 55"/>
              <a:gd name="T88" fmla="*/ 2147483646 w 60"/>
              <a:gd name="T89" fmla="*/ 2147483646 h 55"/>
              <a:gd name="T90" fmla="*/ 2147483646 w 60"/>
              <a:gd name="T91" fmla="*/ 2147483646 h 55"/>
              <a:gd name="T92" fmla="*/ 2147483646 w 60"/>
              <a:gd name="T93" fmla="*/ 2147483646 h 55"/>
              <a:gd name="T94" fmla="*/ 2147483646 w 60"/>
              <a:gd name="T95" fmla="*/ 2147483646 h 55"/>
              <a:gd name="T96" fmla="*/ 2147483646 w 60"/>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solidFill>
            <a:schemeClr val="bg1"/>
          </a:solidFill>
          <a:ln w="9525">
            <a:solidFill>
              <a:schemeClr val="bg2"/>
            </a:solidFill>
            <a:round/>
            <a:headEnd/>
            <a:tailEnd/>
          </a:ln>
        </p:spPr>
        <p:txBody>
          <a:bodyPr/>
          <a:lstStyle/>
          <a:p>
            <a:endParaRPr lang="en-US"/>
          </a:p>
        </p:txBody>
      </p:sp>
      <p:sp>
        <p:nvSpPr>
          <p:cNvPr id="4153" name="Freeform 299"/>
          <p:cNvSpPr>
            <a:spLocks/>
          </p:cNvSpPr>
          <p:nvPr/>
        </p:nvSpPr>
        <p:spPr bwMode="auto">
          <a:xfrm>
            <a:off x="5013325" y="2963863"/>
            <a:ext cx="158750" cy="107950"/>
          </a:xfrm>
          <a:custGeom>
            <a:avLst/>
            <a:gdLst>
              <a:gd name="T0" fmla="*/ 2147483646 w 20"/>
              <a:gd name="T1" fmla="*/ 2147483646 h 14"/>
              <a:gd name="T2" fmla="*/ 2147483646 w 20"/>
              <a:gd name="T3" fmla="*/ 2147483646 h 14"/>
              <a:gd name="T4" fmla="*/ 2147483646 w 20"/>
              <a:gd name="T5" fmla="*/ 0 h 14"/>
              <a:gd name="T6" fmla="*/ 2147483646 w 20"/>
              <a:gd name="T7" fmla="*/ 2147483646 h 14"/>
              <a:gd name="T8" fmla="*/ 2147483646 w 20"/>
              <a:gd name="T9" fmla="*/ 0 h 14"/>
              <a:gd name="T10" fmla="*/ 2147483646 w 20"/>
              <a:gd name="T11" fmla="*/ 0 h 14"/>
              <a:gd name="T12" fmla="*/ 2147483646 w 20"/>
              <a:gd name="T13" fmla="*/ 2147483646 h 14"/>
              <a:gd name="T14" fmla="*/ 2147483646 w 20"/>
              <a:gd name="T15" fmla="*/ 2147483646 h 14"/>
              <a:gd name="T16" fmla="*/ 0 w 20"/>
              <a:gd name="T17" fmla="*/ 2147483646 h 14"/>
              <a:gd name="T18" fmla="*/ 2147483646 w 20"/>
              <a:gd name="T19" fmla="*/ 2147483646 h 14"/>
              <a:gd name="T20" fmla="*/ 2147483646 w 20"/>
              <a:gd name="T21" fmla="*/ 2147483646 h 14"/>
              <a:gd name="T22" fmla="*/ 2147483646 w 20"/>
              <a:gd name="T23" fmla="*/ 2147483646 h 14"/>
              <a:gd name="T24" fmla="*/ 2147483646 w 20"/>
              <a:gd name="T25" fmla="*/ 2147483646 h 14"/>
              <a:gd name="T26" fmla="*/ 2147483646 w 20"/>
              <a:gd name="T27" fmla="*/ 2147483646 h 14"/>
              <a:gd name="T28" fmla="*/ 2147483646 w 20"/>
              <a:gd name="T29" fmla="*/ 2147483646 h 14"/>
              <a:gd name="T30" fmla="*/ 2147483646 w 20"/>
              <a:gd name="T31" fmla="*/ 2147483646 h 14"/>
              <a:gd name="T32" fmla="*/ 2147483646 w 20"/>
              <a:gd name="T33" fmla="*/ 2147483646 h 14"/>
              <a:gd name="T34" fmla="*/ 2147483646 w 20"/>
              <a:gd name="T35" fmla="*/ 2147483646 h 14"/>
              <a:gd name="T36" fmla="*/ 2147483646 w 20"/>
              <a:gd name="T37" fmla="*/ 2147483646 h 14"/>
              <a:gd name="T38" fmla="*/ 2147483646 w 20"/>
              <a:gd name="T39" fmla="*/ 2147483646 h 14"/>
              <a:gd name="T40" fmla="*/ 2147483646 w 20"/>
              <a:gd name="T41" fmla="*/ 2147483646 h 14"/>
              <a:gd name="T42" fmla="*/ 2147483646 w 20"/>
              <a:gd name="T43" fmla="*/ 2147483646 h 14"/>
              <a:gd name="T44" fmla="*/ 2147483646 w 20"/>
              <a:gd name="T45" fmla="*/ 2147483646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solidFill>
            <a:schemeClr val="bg1"/>
          </a:solidFill>
          <a:ln w="9525">
            <a:solidFill>
              <a:schemeClr val="bg2"/>
            </a:solidFill>
            <a:round/>
            <a:headEnd/>
            <a:tailEnd/>
          </a:ln>
        </p:spPr>
        <p:txBody>
          <a:bodyPr/>
          <a:lstStyle/>
          <a:p>
            <a:endParaRPr lang="en-US"/>
          </a:p>
        </p:txBody>
      </p:sp>
      <p:sp>
        <p:nvSpPr>
          <p:cNvPr id="4154" name="Freeform 300"/>
          <p:cNvSpPr>
            <a:spLocks/>
          </p:cNvSpPr>
          <p:nvPr/>
        </p:nvSpPr>
        <p:spPr bwMode="auto">
          <a:xfrm>
            <a:off x="5083175" y="2814638"/>
            <a:ext cx="119063" cy="101600"/>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2147483646 h 78"/>
              <a:gd name="T10" fmla="*/ 2147483646 w 90"/>
              <a:gd name="T11" fmla="*/ 0 h 78"/>
              <a:gd name="T12" fmla="*/ 2147483646 w 90"/>
              <a:gd name="T13" fmla="*/ 0 h 78"/>
              <a:gd name="T14" fmla="*/ 2147483646 w 90"/>
              <a:gd name="T15" fmla="*/ 0 h 78"/>
              <a:gd name="T16" fmla="*/ 0 w 90"/>
              <a:gd name="T17" fmla="*/ 2147483646 h 78"/>
              <a:gd name="T18" fmla="*/ 0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2147483646 w 90"/>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solidFill>
            <a:schemeClr val="bg1"/>
          </a:solidFill>
          <a:ln w="9525">
            <a:solidFill>
              <a:schemeClr val="bg2"/>
            </a:solidFill>
            <a:round/>
            <a:headEnd/>
            <a:tailEnd/>
          </a:ln>
        </p:spPr>
        <p:txBody>
          <a:bodyPr/>
          <a:lstStyle/>
          <a:p>
            <a:endParaRPr lang="en-US"/>
          </a:p>
        </p:txBody>
      </p:sp>
      <p:sp>
        <p:nvSpPr>
          <p:cNvPr id="4155" name="Freeform 301"/>
          <p:cNvSpPr>
            <a:spLocks/>
          </p:cNvSpPr>
          <p:nvPr/>
        </p:nvSpPr>
        <p:spPr bwMode="auto">
          <a:xfrm>
            <a:off x="5078413" y="2971800"/>
            <a:ext cx="233362" cy="211138"/>
          </a:xfrm>
          <a:custGeom>
            <a:avLst/>
            <a:gdLst>
              <a:gd name="T0" fmla="*/ 2147483646 w 30"/>
              <a:gd name="T1" fmla="*/ 2147483646 h 27"/>
              <a:gd name="T2" fmla="*/ 2147483646 w 30"/>
              <a:gd name="T3" fmla="*/ 2147483646 h 27"/>
              <a:gd name="T4" fmla="*/ 2147483646 w 30"/>
              <a:gd name="T5" fmla="*/ 2147483646 h 27"/>
              <a:gd name="T6" fmla="*/ 2147483646 w 30"/>
              <a:gd name="T7" fmla="*/ 2147483646 h 27"/>
              <a:gd name="T8" fmla="*/ 2147483646 w 30"/>
              <a:gd name="T9" fmla="*/ 0 h 27"/>
              <a:gd name="T10" fmla="*/ 2147483646 w 30"/>
              <a:gd name="T11" fmla="*/ 2147483646 h 27"/>
              <a:gd name="T12" fmla="*/ 2147483646 w 30"/>
              <a:gd name="T13" fmla="*/ 2147483646 h 27"/>
              <a:gd name="T14" fmla="*/ 2147483646 w 30"/>
              <a:gd name="T15" fmla="*/ 2147483646 h 27"/>
              <a:gd name="T16" fmla="*/ 2147483646 w 30"/>
              <a:gd name="T17" fmla="*/ 2147483646 h 27"/>
              <a:gd name="T18" fmla="*/ 2147483646 w 30"/>
              <a:gd name="T19" fmla="*/ 2147483646 h 27"/>
              <a:gd name="T20" fmla="*/ 2147483646 w 30"/>
              <a:gd name="T21" fmla="*/ 2147483646 h 27"/>
              <a:gd name="T22" fmla="*/ 2147483646 w 30"/>
              <a:gd name="T23" fmla="*/ 2147483646 h 27"/>
              <a:gd name="T24" fmla="*/ 2147483646 w 30"/>
              <a:gd name="T25" fmla="*/ 2147483646 h 27"/>
              <a:gd name="T26" fmla="*/ 2147483646 w 30"/>
              <a:gd name="T27" fmla="*/ 2147483646 h 27"/>
              <a:gd name="T28" fmla="*/ 2147483646 w 30"/>
              <a:gd name="T29" fmla="*/ 2147483646 h 27"/>
              <a:gd name="T30" fmla="*/ 2147483646 w 30"/>
              <a:gd name="T31" fmla="*/ 2147483646 h 27"/>
              <a:gd name="T32" fmla="*/ 0 w 30"/>
              <a:gd name="T33" fmla="*/ 2147483646 h 27"/>
              <a:gd name="T34" fmla="*/ 2147483646 w 30"/>
              <a:gd name="T35" fmla="*/ 2147483646 h 27"/>
              <a:gd name="T36" fmla="*/ 2147483646 w 30"/>
              <a:gd name="T37" fmla="*/ 2147483646 h 27"/>
              <a:gd name="T38" fmla="*/ 2147483646 w 30"/>
              <a:gd name="T39" fmla="*/ 2147483646 h 27"/>
              <a:gd name="T40" fmla="*/ 2147483646 w 30"/>
              <a:gd name="T41" fmla="*/ 2147483646 h 27"/>
              <a:gd name="T42" fmla="*/ 2147483646 w 30"/>
              <a:gd name="T43" fmla="*/ 2147483646 h 27"/>
              <a:gd name="T44" fmla="*/ 2147483646 w 30"/>
              <a:gd name="T45" fmla="*/ 2147483646 h 27"/>
              <a:gd name="T46" fmla="*/ 2147483646 w 30"/>
              <a:gd name="T47" fmla="*/ 2147483646 h 27"/>
              <a:gd name="T48" fmla="*/ 2147483646 w 30"/>
              <a:gd name="T49" fmla="*/ 2147483646 h 27"/>
              <a:gd name="T50" fmla="*/ 2147483646 w 30"/>
              <a:gd name="T51" fmla="*/ 2147483646 h 27"/>
              <a:gd name="T52" fmla="*/ 2147483646 w 30"/>
              <a:gd name="T53" fmla="*/ 2147483646 h 27"/>
              <a:gd name="T54" fmla="*/ 2147483646 w 30"/>
              <a:gd name="T55" fmla="*/ 2147483646 h 27"/>
              <a:gd name="T56" fmla="*/ 2147483646 w 30"/>
              <a:gd name="T57" fmla="*/ 2147483646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solidFill>
            <a:schemeClr val="bg1"/>
          </a:solidFill>
          <a:ln w="9525">
            <a:solidFill>
              <a:schemeClr val="bg2"/>
            </a:solidFill>
            <a:round/>
            <a:headEnd/>
            <a:tailEnd/>
          </a:ln>
        </p:spPr>
        <p:txBody>
          <a:bodyPr/>
          <a:lstStyle/>
          <a:p>
            <a:endParaRPr lang="en-US"/>
          </a:p>
        </p:txBody>
      </p:sp>
      <p:sp>
        <p:nvSpPr>
          <p:cNvPr id="4156" name="Freeform 302"/>
          <p:cNvSpPr>
            <a:spLocks/>
          </p:cNvSpPr>
          <p:nvPr/>
        </p:nvSpPr>
        <p:spPr bwMode="auto">
          <a:xfrm>
            <a:off x="5021263" y="2886075"/>
            <a:ext cx="190500" cy="107950"/>
          </a:xfrm>
          <a:custGeom>
            <a:avLst/>
            <a:gdLst>
              <a:gd name="T0" fmla="*/ 2147483646 w 24"/>
              <a:gd name="T1" fmla="*/ 2147483646 h 14"/>
              <a:gd name="T2" fmla="*/ 2147483646 w 24"/>
              <a:gd name="T3" fmla="*/ 2147483646 h 14"/>
              <a:gd name="T4" fmla="*/ 2147483646 w 24"/>
              <a:gd name="T5" fmla="*/ 2147483646 h 14"/>
              <a:gd name="T6" fmla="*/ 2147483646 w 24"/>
              <a:gd name="T7" fmla="*/ 2147483646 h 14"/>
              <a:gd name="T8" fmla="*/ 2147483646 w 24"/>
              <a:gd name="T9" fmla="*/ 2147483646 h 14"/>
              <a:gd name="T10" fmla="*/ 2147483646 w 24"/>
              <a:gd name="T11" fmla="*/ 2147483646 h 14"/>
              <a:gd name="T12" fmla="*/ 2147483646 w 24"/>
              <a:gd name="T13" fmla="*/ 2147483646 h 14"/>
              <a:gd name="T14" fmla="*/ 2147483646 w 24"/>
              <a:gd name="T15" fmla="*/ 2147483646 h 14"/>
              <a:gd name="T16" fmla="*/ 2147483646 w 24"/>
              <a:gd name="T17" fmla="*/ 2147483646 h 14"/>
              <a:gd name="T18" fmla="*/ 2147483646 w 24"/>
              <a:gd name="T19" fmla="*/ 2147483646 h 14"/>
              <a:gd name="T20" fmla="*/ 2147483646 w 24"/>
              <a:gd name="T21" fmla="*/ 2147483646 h 14"/>
              <a:gd name="T22" fmla="*/ 2147483646 w 24"/>
              <a:gd name="T23" fmla="*/ 0 h 14"/>
              <a:gd name="T24" fmla="*/ 2147483646 w 24"/>
              <a:gd name="T25" fmla="*/ 2147483646 h 14"/>
              <a:gd name="T26" fmla="*/ 2147483646 w 24"/>
              <a:gd name="T27" fmla="*/ 2147483646 h 14"/>
              <a:gd name="T28" fmla="*/ 2147483646 w 24"/>
              <a:gd name="T29" fmla="*/ 2147483646 h 14"/>
              <a:gd name="T30" fmla="*/ 2147483646 w 24"/>
              <a:gd name="T31" fmla="*/ 2147483646 h 14"/>
              <a:gd name="T32" fmla="*/ 2147483646 w 24"/>
              <a:gd name="T33" fmla="*/ 2147483646 h 14"/>
              <a:gd name="T34" fmla="*/ 2147483646 w 24"/>
              <a:gd name="T35" fmla="*/ 2147483646 h 14"/>
              <a:gd name="T36" fmla="*/ 0 w 24"/>
              <a:gd name="T37" fmla="*/ 2147483646 h 14"/>
              <a:gd name="T38" fmla="*/ 2147483646 w 24"/>
              <a:gd name="T39" fmla="*/ 2147483646 h 14"/>
              <a:gd name="T40" fmla="*/ 2147483646 w 24"/>
              <a:gd name="T41" fmla="*/ 2147483646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solidFill>
            <a:schemeClr val="bg1"/>
          </a:solidFill>
          <a:ln w="9525">
            <a:solidFill>
              <a:schemeClr val="bg2"/>
            </a:solidFill>
            <a:round/>
            <a:headEnd/>
            <a:tailEnd/>
          </a:ln>
        </p:spPr>
        <p:txBody>
          <a:bodyPr/>
          <a:lstStyle/>
          <a:p>
            <a:endParaRPr lang="en-US"/>
          </a:p>
        </p:txBody>
      </p:sp>
      <p:sp>
        <p:nvSpPr>
          <p:cNvPr id="4157" name="Freeform 303"/>
          <p:cNvSpPr>
            <a:spLocks/>
          </p:cNvSpPr>
          <p:nvPr/>
        </p:nvSpPr>
        <p:spPr bwMode="auto">
          <a:xfrm>
            <a:off x="4119563" y="4337050"/>
            <a:ext cx="188912" cy="141288"/>
          </a:xfrm>
          <a:custGeom>
            <a:avLst/>
            <a:gdLst>
              <a:gd name="T0" fmla="*/ 2147483646 w 24"/>
              <a:gd name="T1" fmla="*/ 2147483646 h 18"/>
              <a:gd name="T2" fmla="*/ 2147483646 w 24"/>
              <a:gd name="T3" fmla="*/ 2147483646 h 18"/>
              <a:gd name="T4" fmla="*/ 2147483646 w 24"/>
              <a:gd name="T5" fmla="*/ 2147483646 h 18"/>
              <a:gd name="T6" fmla="*/ 2147483646 w 24"/>
              <a:gd name="T7" fmla="*/ 2147483646 h 18"/>
              <a:gd name="T8" fmla="*/ 2147483646 w 24"/>
              <a:gd name="T9" fmla="*/ 2147483646 h 18"/>
              <a:gd name="T10" fmla="*/ 2147483646 w 24"/>
              <a:gd name="T11" fmla="*/ 2147483646 h 18"/>
              <a:gd name="T12" fmla="*/ 2147483646 w 24"/>
              <a:gd name="T13" fmla="*/ 2147483646 h 18"/>
              <a:gd name="T14" fmla="*/ 2147483646 w 24"/>
              <a:gd name="T15" fmla="*/ 2147483646 h 18"/>
              <a:gd name="T16" fmla="*/ 2147483646 w 24"/>
              <a:gd name="T17" fmla="*/ 2147483646 h 18"/>
              <a:gd name="T18" fmla="*/ 2147483646 w 24"/>
              <a:gd name="T19" fmla="*/ 2147483646 h 18"/>
              <a:gd name="T20" fmla="*/ 2147483646 w 24"/>
              <a:gd name="T21" fmla="*/ 2147483646 h 18"/>
              <a:gd name="T22" fmla="*/ 2147483646 w 24"/>
              <a:gd name="T23" fmla="*/ 2147483646 h 18"/>
              <a:gd name="T24" fmla="*/ 2147483646 w 24"/>
              <a:gd name="T25" fmla="*/ 2147483646 h 18"/>
              <a:gd name="T26" fmla="*/ 2147483646 w 24"/>
              <a:gd name="T27" fmla="*/ 2147483646 h 18"/>
              <a:gd name="T28" fmla="*/ 2147483646 w 24"/>
              <a:gd name="T29" fmla="*/ 2147483646 h 18"/>
              <a:gd name="T30" fmla="*/ 2147483646 w 24"/>
              <a:gd name="T31" fmla="*/ 2147483646 h 18"/>
              <a:gd name="T32" fmla="*/ 2147483646 w 24"/>
              <a:gd name="T33" fmla="*/ 0 h 18"/>
              <a:gd name="T34" fmla="*/ 2147483646 w 24"/>
              <a:gd name="T35" fmla="*/ 0 h 18"/>
              <a:gd name="T36" fmla="*/ 2147483646 w 24"/>
              <a:gd name="T37" fmla="*/ 2147483646 h 18"/>
              <a:gd name="T38" fmla="*/ 2147483646 w 24"/>
              <a:gd name="T39" fmla="*/ 2147483646 h 18"/>
              <a:gd name="T40" fmla="*/ 2147483646 w 24"/>
              <a:gd name="T41" fmla="*/ 2147483646 h 18"/>
              <a:gd name="T42" fmla="*/ 0 w 24"/>
              <a:gd name="T43" fmla="*/ 2147483646 h 18"/>
              <a:gd name="T44" fmla="*/ 2147483646 w 24"/>
              <a:gd name="T45" fmla="*/ 2147483646 h 18"/>
              <a:gd name="T46" fmla="*/ 2147483646 w 24"/>
              <a:gd name="T47" fmla="*/ 2147483646 h 18"/>
              <a:gd name="T48" fmla="*/ 2147483646 w 24"/>
              <a:gd name="T49" fmla="*/ 2147483646 h 18"/>
              <a:gd name="T50" fmla="*/ 2147483646 w 24"/>
              <a:gd name="T51" fmla="*/ 2147483646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solidFill>
            <a:schemeClr val="bg1"/>
          </a:solidFill>
          <a:ln w="9525">
            <a:solidFill>
              <a:schemeClr val="bg2"/>
            </a:solidFill>
            <a:round/>
            <a:headEnd/>
            <a:tailEnd/>
          </a:ln>
        </p:spPr>
        <p:txBody>
          <a:bodyPr/>
          <a:lstStyle/>
          <a:p>
            <a:endParaRPr lang="en-US"/>
          </a:p>
        </p:txBody>
      </p:sp>
      <p:sp>
        <p:nvSpPr>
          <p:cNvPr id="4158" name="Freeform 304"/>
          <p:cNvSpPr>
            <a:spLocks/>
          </p:cNvSpPr>
          <p:nvPr/>
        </p:nvSpPr>
        <p:spPr bwMode="auto">
          <a:xfrm>
            <a:off x="4073525" y="4235450"/>
            <a:ext cx="147638" cy="111125"/>
          </a:xfrm>
          <a:custGeom>
            <a:avLst/>
            <a:gdLst>
              <a:gd name="T0" fmla="*/ 2147483646 w 114"/>
              <a:gd name="T1" fmla="*/ 2147483646 h 85"/>
              <a:gd name="T2" fmla="*/ 2147483646 w 114"/>
              <a:gd name="T3" fmla="*/ 2147483646 h 85"/>
              <a:gd name="T4" fmla="*/ 2147483646 w 114"/>
              <a:gd name="T5" fmla="*/ 2147483646 h 85"/>
              <a:gd name="T6" fmla="*/ 2147483646 w 114"/>
              <a:gd name="T7" fmla="*/ 2147483646 h 85"/>
              <a:gd name="T8" fmla="*/ 2147483646 w 114"/>
              <a:gd name="T9" fmla="*/ 2147483646 h 85"/>
              <a:gd name="T10" fmla="*/ 2147483646 w 114"/>
              <a:gd name="T11" fmla="*/ 2147483646 h 85"/>
              <a:gd name="T12" fmla="*/ 2147483646 w 114"/>
              <a:gd name="T13" fmla="*/ 2147483646 h 85"/>
              <a:gd name="T14" fmla="*/ 2147483646 w 114"/>
              <a:gd name="T15" fmla="*/ 2147483646 h 85"/>
              <a:gd name="T16" fmla="*/ 2147483646 w 114"/>
              <a:gd name="T17" fmla="*/ 2147483646 h 85"/>
              <a:gd name="T18" fmla="*/ 2147483646 w 114"/>
              <a:gd name="T19" fmla="*/ 2147483646 h 85"/>
              <a:gd name="T20" fmla="*/ 2147483646 w 114"/>
              <a:gd name="T21" fmla="*/ 2147483646 h 85"/>
              <a:gd name="T22" fmla="*/ 2147483646 w 114"/>
              <a:gd name="T23" fmla="*/ 0 h 85"/>
              <a:gd name="T24" fmla="*/ 2147483646 w 114"/>
              <a:gd name="T25" fmla="*/ 2147483646 h 85"/>
              <a:gd name="T26" fmla="*/ 2147483646 w 114"/>
              <a:gd name="T27" fmla="*/ 2147483646 h 85"/>
              <a:gd name="T28" fmla="*/ 0 w 114"/>
              <a:gd name="T29" fmla="*/ 2147483646 h 85"/>
              <a:gd name="T30" fmla="*/ 2147483646 w 114"/>
              <a:gd name="T31" fmla="*/ 2147483646 h 85"/>
              <a:gd name="T32" fmla="*/ 2147483646 w 114"/>
              <a:gd name="T33" fmla="*/ 2147483646 h 85"/>
              <a:gd name="T34" fmla="*/ 2147483646 w 114"/>
              <a:gd name="T35" fmla="*/ 2147483646 h 85"/>
              <a:gd name="T36" fmla="*/ 2147483646 w 114"/>
              <a:gd name="T37" fmla="*/ 2147483646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solidFill>
            <a:schemeClr val="bg1"/>
          </a:solidFill>
          <a:ln w="9525">
            <a:solidFill>
              <a:schemeClr val="bg2"/>
            </a:solidFill>
            <a:round/>
            <a:headEnd/>
            <a:tailEnd/>
          </a:ln>
        </p:spPr>
        <p:txBody>
          <a:bodyPr/>
          <a:lstStyle/>
          <a:p>
            <a:endParaRPr lang="en-US"/>
          </a:p>
        </p:txBody>
      </p:sp>
      <p:sp>
        <p:nvSpPr>
          <p:cNvPr id="4159" name="Freeform 305"/>
          <p:cNvSpPr>
            <a:spLocks/>
          </p:cNvSpPr>
          <p:nvPr/>
        </p:nvSpPr>
        <p:spPr bwMode="auto">
          <a:xfrm>
            <a:off x="4081463" y="3963988"/>
            <a:ext cx="298450" cy="319087"/>
          </a:xfrm>
          <a:custGeom>
            <a:avLst/>
            <a:gdLst>
              <a:gd name="T0" fmla="*/ 2147483646 w 38"/>
              <a:gd name="T1" fmla="*/ 2147483646 h 41"/>
              <a:gd name="T2" fmla="*/ 2147483646 w 38"/>
              <a:gd name="T3" fmla="*/ 2147483646 h 41"/>
              <a:gd name="T4" fmla="*/ 2147483646 w 38"/>
              <a:gd name="T5" fmla="*/ 2147483646 h 41"/>
              <a:gd name="T6" fmla="*/ 2147483646 w 38"/>
              <a:gd name="T7" fmla="*/ 2147483646 h 41"/>
              <a:gd name="T8" fmla="*/ 2147483646 w 38"/>
              <a:gd name="T9" fmla="*/ 2147483646 h 41"/>
              <a:gd name="T10" fmla="*/ 2147483646 w 38"/>
              <a:gd name="T11" fmla="*/ 2147483646 h 41"/>
              <a:gd name="T12" fmla="*/ 2147483646 w 38"/>
              <a:gd name="T13" fmla="*/ 2147483646 h 41"/>
              <a:gd name="T14" fmla="*/ 2147483646 w 38"/>
              <a:gd name="T15" fmla="*/ 2147483646 h 41"/>
              <a:gd name="T16" fmla="*/ 2147483646 w 38"/>
              <a:gd name="T17" fmla="*/ 2147483646 h 41"/>
              <a:gd name="T18" fmla="*/ 2147483646 w 38"/>
              <a:gd name="T19" fmla="*/ 2147483646 h 41"/>
              <a:gd name="T20" fmla="*/ 2147483646 w 38"/>
              <a:gd name="T21" fmla="*/ 2147483646 h 41"/>
              <a:gd name="T22" fmla="*/ 2147483646 w 38"/>
              <a:gd name="T23" fmla="*/ 2147483646 h 41"/>
              <a:gd name="T24" fmla="*/ 2147483646 w 38"/>
              <a:gd name="T25" fmla="*/ 2147483646 h 41"/>
              <a:gd name="T26" fmla="*/ 2147483646 w 38"/>
              <a:gd name="T27" fmla="*/ 0 h 41"/>
              <a:gd name="T28" fmla="*/ 2147483646 w 38"/>
              <a:gd name="T29" fmla="*/ 2147483646 h 41"/>
              <a:gd name="T30" fmla="*/ 2147483646 w 38"/>
              <a:gd name="T31" fmla="*/ 2147483646 h 41"/>
              <a:gd name="T32" fmla="*/ 2147483646 w 38"/>
              <a:gd name="T33" fmla="*/ 2147483646 h 41"/>
              <a:gd name="T34" fmla="*/ 2147483646 w 38"/>
              <a:gd name="T35" fmla="*/ 2147483646 h 41"/>
              <a:gd name="T36" fmla="*/ 2147483646 w 38"/>
              <a:gd name="T37" fmla="*/ 2147483646 h 41"/>
              <a:gd name="T38" fmla="*/ 2147483646 w 38"/>
              <a:gd name="T39" fmla="*/ 2147483646 h 41"/>
              <a:gd name="T40" fmla="*/ 0 w 38"/>
              <a:gd name="T41" fmla="*/ 2147483646 h 41"/>
              <a:gd name="T42" fmla="*/ 2147483646 w 38"/>
              <a:gd name="T43" fmla="*/ 2147483646 h 41"/>
              <a:gd name="T44" fmla="*/ 2147483646 w 38"/>
              <a:gd name="T45" fmla="*/ 2147483646 h 41"/>
              <a:gd name="T46" fmla="*/ 2147483646 w 38"/>
              <a:gd name="T47" fmla="*/ 2147483646 h 41"/>
              <a:gd name="T48" fmla="*/ 2147483646 w 38"/>
              <a:gd name="T49" fmla="*/ 2147483646 h 41"/>
              <a:gd name="T50" fmla="*/ 2147483646 w 38"/>
              <a:gd name="T51" fmla="*/ 2147483646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solidFill>
            <a:schemeClr val="bg1"/>
          </a:solidFill>
          <a:ln w="9525">
            <a:solidFill>
              <a:schemeClr val="bg2"/>
            </a:solidFill>
            <a:round/>
            <a:headEnd/>
            <a:tailEnd/>
          </a:ln>
        </p:spPr>
        <p:txBody>
          <a:bodyPr/>
          <a:lstStyle/>
          <a:p>
            <a:endParaRPr lang="en-US"/>
          </a:p>
        </p:txBody>
      </p:sp>
      <p:sp>
        <p:nvSpPr>
          <p:cNvPr id="4160" name="Freeform 306"/>
          <p:cNvSpPr>
            <a:spLocks/>
          </p:cNvSpPr>
          <p:nvPr/>
        </p:nvSpPr>
        <p:spPr bwMode="auto">
          <a:xfrm>
            <a:off x="5108575" y="3830638"/>
            <a:ext cx="282575" cy="273050"/>
          </a:xfrm>
          <a:custGeom>
            <a:avLst/>
            <a:gdLst>
              <a:gd name="T0" fmla="*/ 0 w 36"/>
              <a:gd name="T1" fmla="*/ 2147483646 h 35"/>
              <a:gd name="T2" fmla="*/ 2147483646 w 36"/>
              <a:gd name="T3" fmla="*/ 2147483646 h 35"/>
              <a:gd name="T4" fmla="*/ 2147483646 w 36"/>
              <a:gd name="T5" fmla="*/ 2147483646 h 35"/>
              <a:gd name="T6" fmla="*/ 2147483646 w 36"/>
              <a:gd name="T7" fmla="*/ 2147483646 h 35"/>
              <a:gd name="T8" fmla="*/ 2147483646 w 36"/>
              <a:gd name="T9" fmla="*/ 2147483646 h 35"/>
              <a:gd name="T10" fmla="*/ 2147483646 w 36"/>
              <a:gd name="T11" fmla="*/ 2147483646 h 35"/>
              <a:gd name="T12" fmla="*/ 2147483646 w 36"/>
              <a:gd name="T13" fmla="*/ 2147483646 h 35"/>
              <a:gd name="T14" fmla="*/ 2147483646 w 36"/>
              <a:gd name="T15" fmla="*/ 2147483646 h 35"/>
              <a:gd name="T16" fmla="*/ 2147483646 w 36"/>
              <a:gd name="T17" fmla="*/ 2147483646 h 35"/>
              <a:gd name="T18" fmla="*/ 2147483646 w 36"/>
              <a:gd name="T19" fmla="*/ 2147483646 h 35"/>
              <a:gd name="T20" fmla="*/ 2147483646 w 36"/>
              <a:gd name="T21" fmla="*/ 2147483646 h 35"/>
              <a:gd name="T22" fmla="*/ 2147483646 w 36"/>
              <a:gd name="T23" fmla="*/ 2147483646 h 35"/>
              <a:gd name="T24" fmla="*/ 2147483646 w 36"/>
              <a:gd name="T25" fmla="*/ 2147483646 h 35"/>
              <a:gd name="T26" fmla="*/ 2147483646 w 36"/>
              <a:gd name="T27" fmla="*/ 2147483646 h 35"/>
              <a:gd name="T28" fmla="*/ 2147483646 w 36"/>
              <a:gd name="T29" fmla="*/ 2147483646 h 35"/>
              <a:gd name="T30" fmla="*/ 2147483646 w 36"/>
              <a:gd name="T31" fmla="*/ 2147483646 h 35"/>
              <a:gd name="T32" fmla="*/ 2147483646 w 36"/>
              <a:gd name="T33" fmla="*/ 2147483646 h 35"/>
              <a:gd name="T34" fmla="*/ 2147483646 w 36"/>
              <a:gd name="T35" fmla="*/ 2147483646 h 35"/>
              <a:gd name="T36" fmla="*/ 2147483646 w 36"/>
              <a:gd name="T37" fmla="*/ 2147483646 h 35"/>
              <a:gd name="T38" fmla="*/ 2147483646 w 36"/>
              <a:gd name="T39" fmla="*/ 2147483646 h 35"/>
              <a:gd name="T40" fmla="*/ 2147483646 w 36"/>
              <a:gd name="T41" fmla="*/ 0 h 35"/>
              <a:gd name="T42" fmla="*/ 2147483646 w 36"/>
              <a:gd name="T43" fmla="*/ 0 h 35"/>
              <a:gd name="T44" fmla="*/ 2147483646 w 36"/>
              <a:gd name="T45" fmla="*/ 2147483646 h 35"/>
              <a:gd name="T46" fmla="*/ 0 w 36"/>
              <a:gd name="T47" fmla="*/ 2147483646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solidFill>
            <a:schemeClr val="bg1"/>
          </a:solidFill>
          <a:ln w="9525">
            <a:solidFill>
              <a:schemeClr val="bg2"/>
            </a:solidFill>
            <a:round/>
            <a:headEnd/>
            <a:tailEnd/>
          </a:ln>
        </p:spPr>
        <p:txBody>
          <a:bodyPr/>
          <a:lstStyle/>
          <a:p>
            <a:endParaRPr lang="en-US"/>
          </a:p>
        </p:txBody>
      </p:sp>
      <p:sp>
        <p:nvSpPr>
          <p:cNvPr id="4161" name="Freeform 307"/>
          <p:cNvSpPr>
            <a:spLocks/>
          </p:cNvSpPr>
          <p:nvPr/>
        </p:nvSpPr>
        <p:spPr bwMode="auto">
          <a:xfrm>
            <a:off x="4722813" y="3783013"/>
            <a:ext cx="409575" cy="388937"/>
          </a:xfrm>
          <a:custGeom>
            <a:avLst/>
            <a:gdLst>
              <a:gd name="T0" fmla="*/ 2147483646 w 52"/>
              <a:gd name="T1" fmla="*/ 2147483646 h 50"/>
              <a:gd name="T2" fmla="*/ 2147483646 w 52"/>
              <a:gd name="T3" fmla="*/ 2147483646 h 50"/>
              <a:gd name="T4" fmla="*/ 2147483646 w 52"/>
              <a:gd name="T5" fmla="*/ 2147483646 h 50"/>
              <a:gd name="T6" fmla="*/ 0 w 52"/>
              <a:gd name="T7" fmla="*/ 2147483646 h 50"/>
              <a:gd name="T8" fmla="*/ 0 w 52"/>
              <a:gd name="T9" fmla="*/ 2147483646 h 50"/>
              <a:gd name="T10" fmla="*/ 2147483646 w 52"/>
              <a:gd name="T11" fmla="*/ 2147483646 h 50"/>
              <a:gd name="T12" fmla="*/ 2147483646 w 52"/>
              <a:gd name="T13" fmla="*/ 2147483646 h 50"/>
              <a:gd name="T14" fmla="*/ 2147483646 w 52"/>
              <a:gd name="T15" fmla="*/ 2147483646 h 50"/>
              <a:gd name="T16" fmla="*/ 2147483646 w 52"/>
              <a:gd name="T17" fmla="*/ 2147483646 h 50"/>
              <a:gd name="T18" fmla="*/ 2147483646 w 52"/>
              <a:gd name="T19" fmla="*/ 2147483646 h 50"/>
              <a:gd name="T20" fmla="*/ 2147483646 w 52"/>
              <a:gd name="T21" fmla="*/ 2147483646 h 50"/>
              <a:gd name="T22" fmla="*/ 2147483646 w 52"/>
              <a:gd name="T23" fmla="*/ 2147483646 h 50"/>
              <a:gd name="T24" fmla="*/ 2147483646 w 52"/>
              <a:gd name="T25" fmla="*/ 2147483646 h 50"/>
              <a:gd name="T26" fmla="*/ 2147483646 w 52"/>
              <a:gd name="T27" fmla="*/ 2147483646 h 50"/>
              <a:gd name="T28" fmla="*/ 2147483646 w 52"/>
              <a:gd name="T29" fmla="*/ 2147483646 h 50"/>
              <a:gd name="T30" fmla="*/ 2147483646 w 52"/>
              <a:gd name="T31" fmla="*/ 2147483646 h 50"/>
              <a:gd name="T32" fmla="*/ 2147483646 w 52"/>
              <a:gd name="T33" fmla="*/ 2147483646 h 50"/>
              <a:gd name="T34" fmla="*/ 2147483646 w 52"/>
              <a:gd name="T35" fmla="*/ 2147483646 h 50"/>
              <a:gd name="T36" fmla="*/ 2147483646 w 52"/>
              <a:gd name="T37" fmla="*/ 2147483646 h 50"/>
              <a:gd name="T38" fmla="*/ 2147483646 w 52"/>
              <a:gd name="T39" fmla="*/ 2147483646 h 50"/>
              <a:gd name="T40" fmla="*/ 2147483646 w 52"/>
              <a:gd name="T41" fmla="*/ 2147483646 h 50"/>
              <a:gd name="T42" fmla="*/ 2147483646 w 52"/>
              <a:gd name="T43" fmla="*/ 2147483646 h 50"/>
              <a:gd name="T44" fmla="*/ 2147483646 w 52"/>
              <a:gd name="T45" fmla="*/ 2147483646 h 50"/>
              <a:gd name="T46" fmla="*/ 2147483646 w 52"/>
              <a:gd name="T47" fmla="*/ 2147483646 h 50"/>
              <a:gd name="T48" fmla="*/ 2147483646 w 52"/>
              <a:gd name="T49" fmla="*/ 2147483646 h 50"/>
              <a:gd name="T50" fmla="*/ 2147483646 w 52"/>
              <a:gd name="T51" fmla="*/ 2147483646 h 50"/>
              <a:gd name="T52" fmla="*/ 2147483646 w 52"/>
              <a:gd name="T53" fmla="*/ 2147483646 h 50"/>
              <a:gd name="T54" fmla="*/ 2147483646 w 52"/>
              <a:gd name="T55" fmla="*/ 2147483646 h 50"/>
              <a:gd name="T56" fmla="*/ 2147483646 w 52"/>
              <a:gd name="T57" fmla="*/ 2147483646 h 50"/>
              <a:gd name="T58" fmla="*/ 2147483646 w 52"/>
              <a:gd name="T59" fmla="*/ 2147483646 h 50"/>
              <a:gd name="T60" fmla="*/ 2147483646 w 52"/>
              <a:gd name="T61" fmla="*/ 2147483646 h 50"/>
              <a:gd name="T62" fmla="*/ 2147483646 w 52"/>
              <a:gd name="T63" fmla="*/ 2147483646 h 50"/>
              <a:gd name="T64" fmla="*/ 2147483646 w 52"/>
              <a:gd name="T65" fmla="*/ 2147483646 h 50"/>
              <a:gd name="T66" fmla="*/ 2147483646 w 52"/>
              <a:gd name="T67" fmla="*/ 0 h 50"/>
              <a:gd name="T68" fmla="*/ 2147483646 w 52"/>
              <a:gd name="T69" fmla="*/ 2147483646 h 50"/>
              <a:gd name="T70" fmla="*/ 2147483646 w 52"/>
              <a:gd name="T71" fmla="*/ 2147483646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solidFill>
            <a:schemeClr val="bg1"/>
          </a:solidFill>
          <a:ln w="9525">
            <a:solidFill>
              <a:schemeClr val="bg2"/>
            </a:solidFill>
            <a:round/>
            <a:headEnd/>
            <a:tailEnd/>
          </a:ln>
        </p:spPr>
        <p:txBody>
          <a:bodyPr/>
          <a:lstStyle/>
          <a:p>
            <a:endParaRPr lang="en-US"/>
          </a:p>
        </p:txBody>
      </p:sp>
      <p:sp>
        <p:nvSpPr>
          <p:cNvPr id="4162" name="Freeform 308"/>
          <p:cNvSpPr>
            <a:spLocks/>
          </p:cNvSpPr>
          <p:nvPr/>
        </p:nvSpPr>
        <p:spPr bwMode="auto">
          <a:xfrm>
            <a:off x="4683125" y="3667125"/>
            <a:ext cx="103188" cy="193675"/>
          </a:xfrm>
          <a:custGeom>
            <a:avLst/>
            <a:gdLst>
              <a:gd name="T0" fmla="*/ 2147483646 w 78"/>
              <a:gd name="T1" fmla="*/ 2147483646 h 150"/>
              <a:gd name="T2" fmla="*/ 2147483646 w 78"/>
              <a:gd name="T3" fmla="*/ 2147483646 h 150"/>
              <a:gd name="T4" fmla="*/ 2147483646 w 78"/>
              <a:gd name="T5" fmla="*/ 2147483646 h 150"/>
              <a:gd name="T6" fmla="*/ 0 w 78"/>
              <a:gd name="T7" fmla="*/ 2147483646 h 150"/>
              <a:gd name="T8" fmla="*/ 0 w 78"/>
              <a:gd name="T9" fmla="*/ 2147483646 h 150"/>
              <a:gd name="T10" fmla="*/ 2147483646 w 78"/>
              <a:gd name="T11" fmla="*/ 2147483646 h 150"/>
              <a:gd name="T12" fmla="*/ 2147483646 w 78"/>
              <a:gd name="T13" fmla="*/ 2147483646 h 150"/>
              <a:gd name="T14" fmla="*/ 2147483646 w 78"/>
              <a:gd name="T15" fmla="*/ 2147483646 h 150"/>
              <a:gd name="T16" fmla="*/ 2147483646 w 78"/>
              <a:gd name="T17" fmla="*/ 2147483646 h 150"/>
              <a:gd name="T18" fmla="*/ 2147483646 w 78"/>
              <a:gd name="T19" fmla="*/ 2147483646 h 150"/>
              <a:gd name="T20" fmla="*/ 2147483646 w 78"/>
              <a:gd name="T21" fmla="*/ 2147483646 h 150"/>
              <a:gd name="T22" fmla="*/ 2147483646 w 78"/>
              <a:gd name="T23" fmla="*/ 2147483646 h 150"/>
              <a:gd name="T24" fmla="*/ 2147483646 w 78"/>
              <a:gd name="T25" fmla="*/ 2147483646 h 150"/>
              <a:gd name="T26" fmla="*/ 2147483646 w 78"/>
              <a:gd name="T27" fmla="*/ 2147483646 h 150"/>
              <a:gd name="T28" fmla="*/ 2147483646 w 78"/>
              <a:gd name="T29" fmla="*/ 2147483646 h 150"/>
              <a:gd name="T30" fmla="*/ 2147483646 w 78"/>
              <a:gd name="T31" fmla="*/ 2147483646 h 150"/>
              <a:gd name="T32" fmla="*/ 2147483646 w 78"/>
              <a:gd name="T33" fmla="*/ 2147483646 h 150"/>
              <a:gd name="T34" fmla="*/ 2147483646 w 78"/>
              <a:gd name="T35" fmla="*/ 2147483646 h 150"/>
              <a:gd name="T36" fmla="*/ 2147483646 w 78"/>
              <a:gd name="T37" fmla="*/ 0 h 150"/>
              <a:gd name="T38" fmla="*/ 2147483646 w 78"/>
              <a:gd name="T39" fmla="*/ 0 h 150"/>
              <a:gd name="T40" fmla="*/ 2147483646 w 78"/>
              <a:gd name="T41" fmla="*/ 2147483646 h 150"/>
              <a:gd name="T42" fmla="*/ 2147483646 w 78"/>
              <a:gd name="T43" fmla="*/ 2147483646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solidFill>
            <a:schemeClr val="bg1"/>
          </a:solidFill>
          <a:ln w="9525">
            <a:solidFill>
              <a:schemeClr val="bg2"/>
            </a:solidFill>
            <a:round/>
            <a:headEnd/>
            <a:tailEnd/>
          </a:ln>
        </p:spPr>
        <p:txBody>
          <a:bodyPr/>
          <a:lstStyle/>
          <a:p>
            <a:endParaRPr lang="en-US"/>
          </a:p>
        </p:txBody>
      </p:sp>
      <p:sp>
        <p:nvSpPr>
          <p:cNvPr id="4163" name="Freeform 309"/>
          <p:cNvSpPr>
            <a:spLocks/>
          </p:cNvSpPr>
          <p:nvPr/>
        </p:nvSpPr>
        <p:spPr bwMode="auto">
          <a:xfrm>
            <a:off x="4176713" y="3713163"/>
            <a:ext cx="296862" cy="227012"/>
          </a:xfrm>
          <a:custGeom>
            <a:avLst/>
            <a:gdLst>
              <a:gd name="T0" fmla="*/ 2147483646 w 228"/>
              <a:gd name="T1" fmla="*/ 2147483646 h 174"/>
              <a:gd name="T2" fmla="*/ 2147483646 w 228"/>
              <a:gd name="T3" fmla="*/ 2147483646 h 174"/>
              <a:gd name="T4" fmla="*/ 2147483646 w 228"/>
              <a:gd name="T5" fmla="*/ 2147483646 h 174"/>
              <a:gd name="T6" fmla="*/ 2147483646 w 228"/>
              <a:gd name="T7" fmla="*/ 2147483646 h 174"/>
              <a:gd name="T8" fmla="*/ 2147483646 w 228"/>
              <a:gd name="T9" fmla="*/ 2147483646 h 174"/>
              <a:gd name="T10" fmla="*/ 2147483646 w 228"/>
              <a:gd name="T11" fmla="*/ 2147483646 h 174"/>
              <a:gd name="T12" fmla="*/ 2147483646 w 228"/>
              <a:gd name="T13" fmla="*/ 2147483646 h 174"/>
              <a:gd name="T14" fmla="*/ 2147483646 w 228"/>
              <a:gd name="T15" fmla="*/ 2147483646 h 174"/>
              <a:gd name="T16" fmla="*/ 2147483646 w 228"/>
              <a:gd name="T17" fmla="*/ 2147483646 h 174"/>
              <a:gd name="T18" fmla="*/ 2147483646 w 228"/>
              <a:gd name="T19" fmla="*/ 2147483646 h 174"/>
              <a:gd name="T20" fmla="*/ 2147483646 w 228"/>
              <a:gd name="T21" fmla="*/ 2147483646 h 174"/>
              <a:gd name="T22" fmla="*/ 2147483646 w 228"/>
              <a:gd name="T23" fmla="*/ 2147483646 h 174"/>
              <a:gd name="T24" fmla="*/ 2147483646 w 228"/>
              <a:gd name="T25" fmla="*/ 2147483646 h 174"/>
              <a:gd name="T26" fmla="*/ 2147483646 w 228"/>
              <a:gd name="T27" fmla="*/ 0 h 174"/>
              <a:gd name="T28" fmla="*/ 2147483646 w 228"/>
              <a:gd name="T29" fmla="*/ 2147483646 h 174"/>
              <a:gd name="T30" fmla="*/ 2147483646 w 228"/>
              <a:gd name="T31" fmla="*/ 2147483646 h 174"/>
              <a:gd name="T32" fmla="*/ 2147483646 w 228"/>
              <a:gd name="T33" fmla="*/ 2147483646 h 174"/>
              <a:gd name="T34" fmla="*/ 2147483646 w 228"/>
              <a:gd name="T35" fmla="*/ 2147483646 h 174"/>
              <a:gd name="T36" fmla="*/ 2147483646 w 228"/>
              <a:gd name="T37" fmla="*/ 2147483646 h 174"/>
              <a:gd name="T38" fmla="*/ 0 w 228"/>
              <a:gd name="T39" fmla="*/ 2147483646 h 174"/>
              <a:gd name="T40" fmla="*/ 2147483646 w 228"/>
              <a:gd name="T41" fmla="*/ 2147483646 h 174"/>
              <a:gd name="T42" fmla="*/ 2147483646 w 228"/>
              <a:gd name="T43" fmla="*/ 2147483646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solidFill>
            <a:schemeClr val="bg1"/>
          </a:solidFill>
          <a:ln w="9525">
            <a:solidFill>
              <a:schemeClr val="bg2"/>
            </a:solidFill>
            <a:round/>
            <a:headEnd/>
            <a:tailEnd/>
          </a:ln>
        </p:spPr>
        <p:txBody>
          <a:bodyPr/>
          <a:lstStyle/>
          <a:p>
            <a:endParaRPr lang="en-US"/>
          </a:p>
        </p:txBody>
      </p:sp>
      <p:sp>
        <p:nvSpPr>
          <p:cNvPr id="4164" name="Freeform 310"/>
          <p:cNvSpPr>
            <a:spLocks/>
          </p:cNvSpPr>
          <p:nvPr/>
        </p:nvSpPr>
        <p:spPr bwMode="auto">
          <a:xfrm>
            <a:off x="4087813" y="3940175"/>
            <a:ext cx="204787" cy="177800"/>
          </a:xfrm>
          <a:custGeom>
            <a:avLst/>
            <a:gdLst>
              <a:gd name="T0" fmla="*/ 2147483646 w 26"/>
              <a:gd name="T1" fmla="*/ 2147483646 h 23"/>
              <a:gd name="T2" fmla="*/ 2147483646 w 26"/>
              <a:gd name="T3" fmla="*/ 2147483646 h 23"/>
              <a:gd name="T4" fmla="*/ 2147483646 w 26"/>
              <a:gd name="T5" fmla="*/ 2147483646 h 23"/>
              <a:gd name="T6" fmla="*/ 2147483646 w 26"/>
              <a:gd name="T7" fmla="*/ 2147483646 h 23"/>
              <a:gd name="T8" fmla="*/ 2147483646 w 26"/>
              <a:gd name="T9" fmla="*/ 2147483646 h 23"/>
              <a:gd name="T10" fmla="*/ 2147483646 w 26"/>
              <a:gd name="T11" fmla="*/ 2147483646 h 23"/>
              <a:gd name="T12" fmla="*/ 2147483646 w 26"/>
              <a:gd name="T13" fmla="*/ 0 h 23"/>
              <a:gd name="T14" fmla="*/ 2147483646 w 26"/>
              <a:gd name="T15" fmla="*/ 0 h 23"/>
              <a:gd name="T16" fmla="*/ 2147483646 w 26"/>
              <a:gd name="T17" fmla="*/ 2147483646 h 23"/>
              <a:gd name="T18" fmla="*/ 2147483646 w 26"/>
              <a:gd name="T19" fmla="*/ 2147483646 h 23"/>
              <a:gd name="T20" fmla="*/ 0 w 26"/>
              <a:gd name="T21" fmla="*/ 2147483646 h 23"/>
              <a:gd name="T22" fmla="*/ 2147483646 w 26"/>
              <a:gd name="T23" fmla="*/ 2147483646 h 23"/>
              <a:gd name="T24" fmla="*/ 2147483646 w 26"/>
              <a:gd name="T25" fmla="*/ 214748364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solidFill>
            <a:schemeClr val="bg1"/>
          </a:solidFill>
          <a:ln w="9525">
            <a:solidFill>
              <a:schemeClr val="bg2"/>
            </a:solidFill>
            <a:round/>
            <a:headEnd/>
            <a:tailEnd/>
          </a:ln>
        </p:spPr>
        <p:txBody>
          <a:bodyPr/>
          <a:lstStyle/>
          <a:p>
            <a:endParaRPr lang="en-US"/>
          </a:p>
        </p:txBody>
      </p:sp>
      <p:sp>
        <p:nvSpPr>
          <p:cNvPr id="4165" name="Freeform 311"/>
          <p:cNvSpPr>
            <a:spLocks/>
          </p:cNvSpPr>
          <p:nvPr/>
        </p:nvSpPr>
        <p:spPr bwMode="auto">
          <a:xfrm>
            <a:off x="4097338" y="4337050"/>
            <a:ext cx="61912" cy="47625"/>
          </a:xfrm>
          <a:custGeom>
            <a:avLst/>
            <a:gdLst>
              <a:gd name="T0" fmla="*/ 2147483646 w 48"/>
              <a:gd name="T1" fmla="*/ 2147483646 h 36"/>
              <a:gd name="T2" fmla="*/ 2147483646 w 48"/>
              <a:gd name="T3" fmla="*/ 2147483646 h 36"/>
              <a:gd name="T4" fmla="*/ 2147483646 w 48"/>
              <a:gd name="T5" fmla="*/ 0 h 36"/>
              <a:gd name="T6" fmla="*/ 2147483646 w 48"/>
              <a:gd name="T7" fmla="*/ 0 h 36"/>
              <a:gd name="T8" fmla="*/ 2147483646 w 48"/>
              <a:gd name="T9" fmla="*/ 2147483646 h 36"/>
              <a:gd name="T10" fmla="*/ 0 w 48"/>
              <a:gd name="T11" fmla="*/ 2147483646 h 36"/>
              <a:gd name="T12" fmla="*/ 2147483646 w 48"/>
              <a:gd name="T13" fmla="*/ 2147483646 h 36"/>
              <a:gd name="T14" fmla="*/ 2147483646 w 48"/>
              <a:gd name="T15" fmla="*/ 2147483646 h 36"/>
              <a:gd name="T16" fmla="*/ 2147483646 w 48"/>
              <a:gd name="T17" fmla="*/ 214748364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6">
                <a:moveTo>
                  <a:pt x="48" y="24"/>
                </a:moveTo>
                <a:lnTo>
                  <a:pt x="48" y="6"/>
                </a:lnTo>
                <a:lnTo>
                  <a:pt x="48" y="0"/>
                </a:lnTo>
                <a:lnTo>
                  <a:pt x="36" y="0"/>
                </a:lnTo>
                <a:lnTo>
                  <a:pt x="6" y="6"/>
                </a:lnTo>
                <a:lnTo>
                  <a:pt x="0" y="6"/>
                </a:lnTo>
                <a:lnTo>
                  <a:pt x="18" y="36"/>
                </a:lnTo>
                <a:lnTo>
                  <a:pt x="36" y="24"/>
                </a:lnTo>
                <a:lnTo>
                  <a:pt x="48" y="24"/>
                </a:lnTo>
                <a:close/>
              </a:path>
            </a:pathLst>
          </a:custGeom>
          <a:solidFill>
            <a:schemeClr val="bg1"/>
          </a:solidFill>
          <a:ln w="9525">
            <a:solidFill>
              <a:schemeClr val="bg2"/>
            </a:solidFill>
            <a:round/>
            <a:headEnd/>
            <a:tailEnd/>
          </a:ln>
        </p:spPr>
        <p:txBody>
          <a:bodyPr/>
          <a:lstStyle/>
          <a:p>
            <a:endParaRPr lang="en-US"/>
          </a:p>
        </p:txBody>
      </p:sp>
      <p:sp>
        <p:nvSpPr>
          <p:cNvPr id="4166" name="Freeform 312"/>
          <p:cNvSpPr>
            <a:spLocks/>
          </p:cNvSpPr>
          <p:nvPr/>
        </p:nvSpPr>
        <p:spPr bwMode="auto">
          <a:xfrm>
            <a:off x="5046663" y="4065588"/>
            <a:ext cx="406400" cy="498475"/>
          </a:xfrm>
          <a:custGeom>
            <a:avLst/>
            <a:gdLst>
              <a:gd name="T0" fmla="*/ 2147483646 w 52"/>
              <a:gd name="T1" fmla="*/ 2147483646 h 64"/>
              <a:gd name="T2" fmla="*/ 2147483646 w 52"/>
              <a:gd name="T3" fmla="*/ 2147483646 h 64"/>
              <a:gd name="T4" fmla="*/ 2147483646 w 52"/>
              <a:gd name="T5" fmla="*/ 2147483646 h 64"/>
              <a:gd name="T6" fmla="*/ 2147483646 w 52"/>
              <a:gd name="T7" fmla="*/ 2147483646 h 64"/>
              <a:gd name="T8" fmla="*/ 2147483646 w 52"/>
              <a:gd name="T9" fmla="*/ 2147483646 h 64"/>
              <a:gd name="T10" fmla="*/ 2147483646 w 52"/>
              <a:gd name="T11" fmla="*/ 2147483646 h 64"/>
              <a:gd name="T12" fmla="*/ 2147483646 w 52"/>
              <a:gd name="T13" fmla="*/ 2147483646 h 64"/>
              <a:gd name="T14" fmla="*/ 2147483646 w 52"/>
              <a:gd name="T15" fmla="*/ 2147483646 h 64"/>
              <a:gd name="T16" fmla="*/ 2147483646 w 52"/>
              <a:gd name="T17" fmla="*/ 2147483646 h 64"/>
              <a:gd name="T18" fmla="*/ 0 w 52"/>
              <a:gd name="T19" fmla="*/ 2147483646 h 64"/>
              <a:gd name="T20" fmla="*/ 2147483646 w 52"/>
              <a:gd name="T21" fmla="*/ 2147483646 h 64"/>
              <a:gd name="T22" fmla="*/ 2147483646 w 52"/>
              <a:gd name="T23" fmla="*/ 2147483646 h 64"/>
              <a:gd name="T24" fmla="*/ 2147483646 w 52"/>
              <a:gd name="T25" fmla="*/ 2147483646 h 64"/>
              <a:gd name="T26" fmla="*/ 2147483646 w 52"/>
              <a:gd name="T27" fmla="*/ 2147483646 h 64"/>
              <a:gd name="T28" fmla="*/ 2147483646 w 52"/>
              <a:gd name="T29" fmla="*/ 2147483646 h 64"/>
              <a:gd name="T30" fmla="*/ 2147483646 w 52"/>
              <a:gd name="T31" fmla="*/ 2147483646 h 64"/>
              <a:gd name="T32" fmla="*/ 2147483646 w 52"/>
              <a:gd name="T33" fmla="*/ 2147483646 h 64"/>
              <a:gd name="T34" fmla="*/ 2147483646 w 52"/>
              <a:gd name="T35" fmla="*/ 2147483646 h 64"/>
              <a:gd name="T36" fmla="*/ 2147483646 w 52"/>
              <a:gd name="T37" fmla="*/ 2147483646 h 64"/>
              <a:gd name="T38" fmla="*/ 2147483646 w 52"/>
              <a:gd name="T39" fmla="*/ 2147483646 h 64"/>
              <a:gd name="T40" fmla="*/ 2147483646 w 52"/>
              <a:gd name="T41" fmla="*/ 2147483646 h 64"/>
              <a:gd name="T42" fmla="*/ 2147483646 w 52"/>
              <a:gd name="T43" fmla="*/ 2147483646 h 64"/>
              <a:gd name="T44" fmla="*/ 2147483646 w 52"/>
              <a:gd name="T45" fmla="*/ 2147483646 h 64"/>
              <a:gd name="T46" fmla="*/ 2147483646 w 52"/>
              <a:gd name="T47" fmla="*/ 2147483646 h 64"/>
              <a:gd name="T48" fmla="*/ 2147483646 w 52"/>
              <a:gd name="T49" fmla="*/ 2147483646 h 64"/>
              <a:gd name="T50" fmla="*/ 2147483646 w 52"/>
              <a:gd name="T51" fmla="*/ 2147483646 h 64"/>
              <a:gd name="T52" fmla="*/ 2147483646 w 52"/>
              <a:gd name="T53" fmla="*/ 2147483646 h 64"/>
              <a:gd name="T54" fmla="*/ 2147483646 w 52"/>
              <a:gd name="T55" fmla="*/ 2147483646 h 64"/>
              <a:gd name="T56" fmla="*/ 2147483646 w 52"/>
              <a:gd name="T57" fmla="*/ 2147483646 h 64"/>
              <a:gd name="T58" fmla="*/ 2147483646 w 52"/>
              <a:gd name="T59" fmla="*/ 2147483646 h 64"/>
              <a:gd name="T60" fmla="*/ 2147483646 w 52"/>
              <a:gd name="T61" fmla="*/ 2147483646 h 64"/>
              <a:gd name="T62" fmla="*/ 2147483646 w 52"/>
              <a:gd name="T63" fmla="*/ 2147483646 h 64"/>
              <a:gd name="T64" fmla="*/ 2147483646 w 52"/>
              <a:gd name="T65" fmla="*/ 2147483646 h 64"/>
              <a:gd name="T66" fmla="*/ 2147483646 w 52"/>
              <a:gd name="T67" fmla="*/ 2147483646 h 64"/>
              <a:gd name="T68" fmla="*/ 2147483646 w 52"/>
              <a:gd name="T69" fmla="*/ 2147483646 h 64"/>
              <a:gd name="T70" fmla="*/ 2147483646 w 52"/>
              <a:gd name="T71" fmla="*/ 0 h 64"/>
              <a:gd name="T72" fmla="*/ 2147483646 w 52"/>
              <a:gd name="T73" fmla="*/ 2147483646 h 64"/>
              <a:gd name="T74" fmla="*/ 2147483646 w 52"/>
              <a:gd name="T75" fmla="*/ 2147483646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solidFill>
            <a:schemeClr val="bg1"/>
          </a:solidFill>
          <a:ln w="9525">
            <a:solidFill>
              <a:schemeClr val="bg2"/>
            </a:solidFill>
            <a:round/>
            <a:headEnd/>
            <a:tailEnd/>
          </a:ln>
        </p:spPr>
        <p:txBody>
          <a:bodyPr/>
          <a:lstStyle/>
          <a:p>
            <a:endParaRPr lang="en-US"/>
          </a:p>
        </p:txBody>
      </p:sp>
      <p:sp>
        <p:nvSpPr>
          <p:cNvPr id="4167" name="Freeform 313"/>
          <p:cNvSpPr>
            <a:spLocks/>
          </p:cNvSpPr>
          <p:nvPr/>
        </p:nvSpPr>
        <p:spPr bwMode="auto">
          <a:xfrm>
            <a:off x="4292600" y="4392613"/>
            <a:ext cx="149225" cy="147637"/>
          </a:xfrm>
          <a:custGeom>
            <a:avLst/>
            <a:gdLst>
              <a:gd name="T0" fmla="*/ 2147483646 w 19"/>
              <a:gd name="T1" fmla="*/ 2147483646 h 19"/>
              <a:gd name="T2" fmla="*/ 2147483646 w 19"/>
              <a:gd name="T3" fmla="*/ 2147483646 h 19"/>
              <a:gd name="T4" fmla="*/ 2147483646 w 19"/>
              <a:gd name="T5" fmla="*/ 2147483646 h 19"/>
              <a:gd name="T6" fmla="*/ 2147483646 w 19"/>
              <a:gd name="T7" fmla="*/ 2147483646 h 19"/>
              <a:gd name="T8" fmla="*/ 2147483646 w 19"/>
              <a:gd name="T9" fmla="*/ 2147483646 h 19"/>
              <a:gd name="T10" fmla="*/ 2147483646 w 19"/>
              <a:gd name="T11" fmla="*/ 2147483646 h 19"/>
              <a:gd name="T12" fmla="*/ 2147483646 w 19"/>
              <a:gd name="T13" fmla="*/ 0 h 19"/>
              <a:gd name="T14" fmla="*/ 2147483646 w 19"/>
              <a:gd name="T15" fmla="*/ 0 h 19"/>
              <a:gd name="T16" fmla="*/ 2147483646 w 19"/>
              <a:gd name="T17" fmla="*/ 0 h 19"/>
              <a:gd name="T18" fmla="*/ 2147483646 w 19"/>
              <a:gd name="T19" fmla="*/ 2147483646 h 19"/>
              <a:gd name="T20" fmla="*/ 2147483646 w 19"/>
              <a:gd name="T21" fmla="*/ 2147483646 h 19"/>
              <a:gd name="T22" fmla="*/ 2147483646 w 19"/>
              <a:gd name="T23" fmla="*/ 2147483646 h 19"/>
              <a:gd name="T24" fmla="*/ 2147483646 w 19"/>
              <a:gd name="T25" fmla="*/ 2147483646 h 19"/>
              <a:gd name="T26" fmla="*/ 0 w 19"/>
              <a:gd name="T27" fmla="*/ 2147483646 h 19"/>
              <a:gd name="T28" fmla="*/ 2147483646 w 19"/>
              <a:gd name="T29" fmla="*/ 2147483646 h 19"/>
              <a:gd name="T30" fmla="*/ 2147483646 w 19"/>
              <a:gd name="T31" fmla="*/ 2147483646 h 19"/>
              <a:gd name="T32" fmla="*/ 2147483646 w 19"/>
              <a:gd name="T33" fmla="*/ 2147483646 h 19"/>
              <a:gd name="T34" fmla="*/ 2147483646 w 19"/>
              <a:gd name="T35" fmla="*/ 2147483646 h 19"/>
              <a:gd name="T36" fmla="*/ 2147483646 w 19"/>
              <a:gd name="T37" fmla="*/ 2147483646 h 19"/>
              <a:gd name="T38" fmla="*/ 2147483646 w 19"/>
              <a:gd name="T39" fmla="*/ 2147483646 h 19"/>
              <a:gd name="T40" fmla="*/ 2147483646 w 19"/>
              <a:gd name="T41" fmla="*/ 2147483646 h 19"/>
              <a:gd name="T42" fmla="*/ 2147483646 w 19"/>
              <a:gd name="T43" fmla="*/ 2147483646 h 19"/>
              <a:gd name="T44" fmla="*/ 2147483646 w 19"/>
              <a:gd name="T45" fmla="*/ 2147483646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solidFill>
            <a:schemeClr val="bg1"/>
          </a:solidFill>
          <a:ln w="9525">
            <a:solidFill>
              <a:schemeClr val="bg2"/>
            </a:solidFill>
            <a:round/>
            <a:headEnd/>
            <a:tailEnd/>
          </a:ln>
        </p:spPr>
        <p:txBody>
          <a:bodyPr/>
          <a:lstStyle/>
          <a:p>
            <a:endParaRPr lang="en-US"/>
          </a:p>
        </p:txBody>
      </p:sp>
      <p:sp>
        <p:nvSpPr>
          <p:cNvPr id="4168" name="Freeform 314"/>
          <p:cNvSpPr>
            <a:spLocks/>
          </p:cNvSpPr>
          <p:nvPr/>
        </p:nvSpPr>
        <p:spPr bwMode="auto">
          <a:xfrm>
            <a:off x="4216400" y="4448175"/>
            <a:ext cx="106363" cy="92075"/>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2147483646 w 14"/>
              <a:gd name="T9" fmla="*/ 2147483646 h 12"/>
              <a:gd name="T10" fmla="*/ 2147483646 w 14"/>
              <a:gd name="T11" fmla="*/ 0 h 12"/>
              <a:gd name="T12" fmla="*/ 2147483646 w 14"/>
              <a:gd name="T13" fmla="*/ 2147483646 h 12"/>
              <a:gd name="T14" fmla="*/ 2147483646 w 14"/>
              <a:gd name="T15" fmla="*/ 2147483646 h 12"/>
              <a:gd name="T16" fmla="*/ 0 w 14"/>
              <a:gd name="T17" fmla="*/ 2147483646 h 12"/>
              <a:gd name="T18" fmla="*/ 2147483646 w 14"/>
              <a:gd name="T19" fmla="*/ 2147483646 h 12"/>
              <a:gd name="T20" fmla="*/ 2147483646 w 14"/>
              <a:gd name="T21" fmla="*/ 2147483646 h 12"/>
              <a:gd name="T22" fmla="*/ 2147483646 w 14"/>
              <a:gd name="T23" fmla="*/ 2147483646 h 12"/>
              <a:gd name="T24" fmla="*/ 2147483646 w 14"/>
              <a:gd name="T25" fmla="*/ 2147483646 h 12"/>
              <a:gd name="T26" fmla="*/ 2147483646 w 14"/>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solidFill>
            <a:schemeClr val="bg1"/>
          </a:solidFill>
          <a:ln w="9525">
            <a:solidFill>
              <a:schemeClr val="bg2"/>
            </a:solidFill>
            <a:round/>
            <a:headEnd/>
            <a:tailEnd/>
          </a:ln>
        </p:spPr>
        <p:txBody>
          <a:bodyPr/>
          <a:lstStyle/>
          <a:p>
            <a:endParaRPr lang="en-US"/>
          </a:p>
        </p:txBody>
      </p:sp>
      <p:sp>
        <p:nvSpPr>
          <p:cNvPr id="4169" name="Freeform 315"/>
          <p:cNvSpPr>
            <a:spLocks/>
          </p:cNvSpPr>
          <p:nvPr/>
        </p:nvSpPr>
        <p:spPr bwMode="auto">
          <a:xfrm>
            <a:off x="4167188" y="4416425"/>
            <a:ext cx="79375" cy="69850"/>
          </a:xfrm>
          <a:custGeom>
            <a:avLst/>
            <a:gdLst>
              <a:gd name="T0" fmla="*/ 2147483646 w 60"/>
              <a:gd name="T1" fmla="*/ 2147483646 h 54"/>
              <a:gd name="T2" fmla="*/ 2147483646 w 60"/>
              <a:gd name="T3" fmla="*/ 2147483646 h 54"/>
              <a:gd name="T4" fmla="*/ 2147483646 w 60"/>
              <a:gd name="T5" fmla="*/ 2147483646 h 54"/>
              <a:gd name="T6" fmla="*/ 2147483646 w 60"/>
              <a:gd name="T7" fmla="*/ 0 h 54"/>
              <a:gd name="T8" fmla="*/ 2147483646 w 60"/>
              <a:gd name="T9" fmla="*/ 0 h 54"/>
              <a:gd name="T10" fmla="*/ 2147483646 w 60"/>
              <a:gd name="T11" fmla="*/ 2147483646 h 54"/>
              <a:gd name="T12" fmla="*/ 0 w 60"/>
              <a:gd name="T13" fmla="*/ 2147483646 h 54"/>
              <a:gd name="T14" fmla="*/ 2147483646 w 60"/>
              <a:gd name="T15" fmla="*/ 2147483646 h 54"/>
              <a:gd name="T16" fmla="*/ 2147483646 w 60"/>
              <a:gd name="T17" fmla="*/ 2147483646 h 54"/>
              <a:gd name="T18" fmla="*/ 2147483646 w 60"/>
              <a:gd name="T19" fmla="*/ 2147483646 h 54"/>
              <a:gd name="T20" fmla="*/ 2147483646 w 60"/>
              <a:gd name="T21" fmla="*/ 21474836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solidFill>
            <a:schemeClr val="bg1"/>
          </a:solidFill>
          <a:ln w="9525">
            <a:solidFill>
              <a:schemeClr val="bg2"/>
            </a:solidFill>
            <a:round/>
            <a:headEnd/>
            <a:tailEnd/>
          </a:ln>
        </p:spPr>
        <p:txBody>
          <a:bodyPr/>
          <a:lstStyle/>
          <a:p>
            <a:endParaRPr lang="en-US"/>
          </a:p>
        </p:txBody>
      </p:sp>
      <p:sp>
        <p:nvSpPr>
          <p:cNvPr id="4170" name="Rectangle 316"/>
          <p:cNvSpPr>
            <a:spLocks noChangeArrowheads="1"/>
          </p:cNvSpPr>
          <p:nvPr/>
        </p:nvSpPr>
        <p:spPr bwMode="auto">
          <a:xfrm>
            <a:off x="4283075" y="3940175"/>
            <a:ext cx="9525" cy="23813"/>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71" name="Freeform 317"/>
          <p:cNvSpPr>
            <a:spLocks/>
          </p:cNvSpPr>
          <p:nvPr/>
        </p:nvSpPr>
        <p:spPr bwMode="auto">
          <a:xfrm>
            <a:off x="4283075" y="3667125"/>
            <a:ext cx="512763"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solidFill>
            <a:schemeClr val="bg1"/>
          </a:solidFill>
          <a:ln w="9525">
            <a:solidFill>
              <a:schemeClr val="bg2"/>
            </a:solidFill>
            <a:round/>
            <a:headEnd/>
            <a:tailEnd/>
          </a:ln>
        </p:spPr>
        <p:txBody>
          <a:bodyPr/>
          <a:lstStyle/>
          <a:p>
            <a:endParaRPr lang="en-US"/>
          </a:p>
        </p:txBody>
      </p:sp>
      <p:sp>
        <p:nvSpPr>
          <p:cNvPr id="4172" name="Freeform 318"/>
          <p:cNvSpPr>
            <a:spLocks/>
          </p:cNvSpPr>
          <p:nvPr/>
        </p:nvSpPr>
        <p:spPr bwMode="auto">
          <a:xfrm>
            <a:off x="4283075" y="3667125"/>
            <a:ext cx="512763"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solidFill>
            <a:schemeClr val="bg1"/>
          </a:solidFill>
          <a:ln w="9525">
            <a:solidFill>
              <a:schemeClr val="bg2"/>
            </a:solidFill>
            <a:round/>
            <a:headEnd/>
            <a:tailEnd/>
          </a:ln>
        </p:spPr>
        <p:txBody>
          <a:bodyPr/>
          <a:lstStyle/>
          <a:p>
            <a:endParaRPr lang="en-US"/>
          </a:p>
        </p:txBody>
      </p:sp>
      <p:sp>
        <p:nvSpPr>
          <p:cNvPr id="4173" name="Freeform 327"/>
          <p:cNvSpPr>
            <a:spLocks/>
          </p:cNvSpPr>
          <p:nvPr/>
        </p:nvSpPr>
        <p:spPr bwMode="auto">
          <a:xfrm>
            <a:off x="5743575" y="3657600"/>
            <a:ext cx="25400" cy="17463"/>
          </a:xfrm>
          <a:custGeom>
            <a:avLst/>
            <a:gdLst>
              <a:gd name="T0" fmla="*/ 0 w 18"/>
              <a:gd name="T1" fmla="*/ 0 h 12"/>
              <a:gd name="T2" fmla="*/ 2147483646 w 18"/>
              <a:gd name="T3" fmla="*/ 2147483646 h 12"/>
              <a:gd name="T4" fmla="*/ 2147483646 w 18"/>
              <a:gd name="T5" fmla="*/ 2147483646 h 12"/>
              <a:gd name="T6" fmla="*/ 2147483646 w 18"/>
              <a:gd name="T7" fmla="*/ 0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18" y="12"/>
                </a:lnTo>
                <a:lnTo>
                  <a:pt x="6" y="0"/>
                </a:lnTo>
                <a:lnTo>
                  <a:pt x="0" y="0"/>
                </a:lnTo>
                <a:close/>
              </a:path>
            </a:pathLst>
          </a:custGeom>
          <a:solidFill>
            <a:schemeClr val="bg1"/>
          </a:solidFill>
          <a:ln w="9525">
            <a:solidFill>
              <a:schemeClr val="bg2"/>
            </a:solidFill>
            <a:round/>
            <a:headEnd/>
            <a:tailEnd/>
          </a:ln>
        </p:spPr>
        <p:txBody>
          <a:bodyPr/>
          <a:lstStyle/>
          <a:p>
            <a:endParaRPr lang="en-US"/>
          </a:p>
        </p:txBody>
      </p:sp>
      <p:sp>
        <p:nvSpPr>
          <p:cNvPr id="4174" name="Freeform 328"/>
          <p:cNvSpPr>
            <a:spLocks/>
          </p:cNvSpPr>
          <p:nvPr/>
        </p:nvSpPr>
        <p:spPr bwMode="auto">
          <a:xfrm>
            <a:off x="5707063" y="3619500"/>
            <a:ext cx="14287" cy="23813"/>
          </a:xfrm>
          <a:custGeom>
            <a:avLst/>
            <a:gdLst>
              <a:gd name="T0" fmla="*/ 0 w 12"/>
              <a:gd name="T1" fmla="*/ 0 h 18"/>
              <a:gd name="T2" fmla="*/ 2147483646 w 12"/>
              <a:gd name="T3" fmla="*/ 2147483646 h 18"/>
              <a:gd name="T4" fmla="*/ 2147483646 w 12"/>
              <a:gd name="T5" fmla="*/ 2147483646 h 18"/>
              <a:gd name="T6" fmla="*/ 0 w 1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0" y="0"/>
                </a:moveTo>
                <a:lnTo>
                  <a:pt x="12" y="18"/>
                </a:lnTo>
                <a:lnTo>
                  <a:pt x="12" y="12"/>
                </a:lnTo>
                <a:lnTo>
                  <a:pt x="0" y="0"/>
                </a:lnTo>
                <a:close/>
              </a:path>
            </a:pathLst>
          </a:custGeom>
          <a:solidFill>
            <a:schemeClr val="bg1"/>
          </a:solidFill>
          <a:ln w="9525">
            <a:solidFill>
              <a:schemeClr val="bg2"/>
            </a:solidFill>
            <a:round/>
            <a:headEnd/>
            <a:tailEnd/>
          </a:ln>
        </p:spPr>
        <p:txBody>
          <a:bodyPr/>
          <a:lstStyle/>
          <a:p>
            <a:endParaRPr lang="en-US"/>
          </a:p>
        </p:txBody>
      </p:sp>
      <p:sp>
        <p:nvSpPr>
          <p:cNvPr id="4175" name="Freeform 334"/>
          <p:cNvSpPr>
            <a:spLocks/>
          </p:cNvSpPr>
          <p:nvPr/>
        </p:nvSpPr>
        <p:spPr bwMode="auto">
          <a:xfrm>
            <a:off x="5013325" y="2206625"/>
            <a:ext cx="266700" cy="585788"/>
          </a:xfrm>
          <a:custGeom>
            <a:avLst/>
            <a:gdLst>
              <a:gd name="T0" fmla="*/ 2147483646 w 34"/>
              <a:gd name="T1" fmla="*/ 2147483646 h 75"/>
              <a:gd name="T2" fmla="*/ 2147483646 w 34"/>
              <a:gd name="T3" fmla="*/ 2147483646 h 75"/>
              <a:gd name="T4" fmla="*/ 2147483646 w 34"/>
              <a:gd name="T5" fmla="*/ 2147483646 h 75"/>
              <a:gd name="T6" fmla="*/ 2147483646 w 34"/>
              <a:gd name="T7" fmla="*/ 2147483646 h 75"/>
              <a:gd name="T8" fmla="*/ 2147483646 w 34"/>
              <a:gd name="T9" fmla="*/ 2147483646 h 75"/>
              <a:gd name="T10" fmla="*/ 2147483646 w 34"/>
              <a:gd name="T11" fmla="*/ 2147483646 h 75"/>
              <a:gd name="T12" fmla="*/ 2147483646 w 34"/>
              <a:gd name="T13" fmla="*/ 2147483646 h 75"/>
              <a:gd name="T14" fmla="*/ 2147483646 w 34"/>
              <a:gd name="T15" fmla="*/ 2147483646 h 75"/>
              <a:gd name="T16" fmla="*/ 2147483646 w 34"/>
              <a:gd name="T17" fmla="*/ 2147483646 h 75"/>
              <a:gd name="T18" fmla="*/ 2147483646 w 34"/>
              <a:gd name="T19" fmla="*/ 2147483646 h 75"/>
              <a:gd name="T20" fmla="*/ 2147483646 w 34"/>
              <a:gd name="T21" fmla="*/ 2147483646 h 75"/>
              <a:gd name="T22" fmla="*/ 2147483646 w 34"/>
              <a:gd name="T23" fmla="*/ 2147483646 h 75"/>
              <a:gd name="T24" fmla="*/ 2147483646 w 34"/>
              <a:gd name="T25" fmla="*/ 2147483646 h 75"/>
              <a:gd name="T26" fmla="*/ 2147483646 w 34"/>
              <a:gd name="T27" fmla="*/ 2147483646 h 75"/>
              <a:gd name="T28" fmla="*/ 2147483646 w 34"/>
              <a:gd name="T29" fmla="*/ 2147483646 h 75"/>
              <a:gd name="T30" fmla="*/ 2147483646 w 34"/>
              <a:gd name="T31" fmla="*/ 2147483646 h 75"/>
              <a:gd name="T32" fmla="*/ 2147483646 w 34"/>
              <a:gd name="T33" fmla="*/ 2147483646 h 75"/>
              <a:gd name="T34" fmla="*/ 2147483646 w 34"/>
              <a:gd name="T35" fmla="*/ 2147483646 h 75"/>
              <a:gd name="T36" fmla="*/ 2147483646 w 34"/>
              <a:gd name="T37" fmla="*/ 2147483646 h 75"/>
              <a:gd name="T38" fmla="*/ 2147483646 w 34"/>
              <a:gd name="T39" fmla="*/ 2147483646 h 75"/>
              <a:gd name="T40" fmla="*/ 2147483646 w 34"/>
              <a:gd name="T41" fmla="*/ 2147483646 h 75"/>
              <a:gd name="T42" fmla="*/ 2147483646 w 34"/>
              <a:gd name="T43" fmla="*/ 0 h 75"/>
              <a:gd name="T44" fmla="*/ 2147483646 w 34"/>
              <a:gd name="T45" fmla="*/ 2147483646 h 75"/>
              <a:gd name="T46" fmla="*/ 2147483646 w 34"/>
              <a:gd name="T47" fmla="*/ 2147483646 h 75"/>
              <a:gd name="T48" fmla="*/ 2147483646 w 34"/>
              <a:gd name="T49" fmla="*/ 2147483646 h 75"/>
              <a:gd name="T50" fmla="*/ 2147483646 w 34"/>
              <a:gd name="T51" fmla="*/ 2147483646 h 75"/>
              <a:gd name="T52" fmla="*/ 2147483646 w 34"/>
              <a:gd name="T53" fmla="*/ 2147483646 h 75"/>
              <a:gd name="T54" fmla="*/ 2147483646 w 34"/>
              <a:gd name="T55" fmla="*/ 2147483646 h 75"/>
              <a:gd name="T56" fmla="*/ 2147483646 w 34"/>
              <a:gd name="T57" fmla="*/ 2147483646 h 75"/>
              <a:gd name="T58" fmla="*/ 2147483646 w 34"/>
              <a:gd name="T59" fmla="*/ 2147483646 h 75"/>
              <a:gd name="T60" fmla="*/ 2147483646 w 34"/>
              <a:gd name="T61" fmla="*/ 2147483646 h 75"/>
              <a:gd name="T62" fmla="*/ 2147483646 w 34"/>
              <a:gd name="T63" fmla="*/ 2147483646 h 75"/>
              <a:gd name="T64" fmla="*/ 0 w 34"/>
              <a:gd name="T65" fmla="*/ 2147483646 h 75"/>
              <a:gd name="T66" fmla="*/ 2147483646 w 34"/>
              <a:gd name="T67" fmla="*/ 2147483646 h 75"/>
              <a:gd name="T68" fmla="*/ 2147483646 w 34"/>
              <a:gd name="T69" fmla="*/ 2147483646 h 75"/>
              <a:gd name="T70" fmla="*/ 2147483646 w 34"/>
              <a:gd name="T71" fmla="*/ 2147483646 h 75"/>
              <a:gd name="T72" fmla="*/ 2147483646 w 34"/>
              <a:gd name="T73" fmla="*/ 2147483646 h 75"/>
              <a:gd name="T74" fmla="*/ 2147483646 w 34"/>
              <a:gd name="T75" fmla="*/ 2147483646 h 75"/>
              <a:gd name="T76" fmla="*/ 2147483646 w 34"/>
              <a:gd name="T77" fmla="*/ 2147483646 h 75"/>
              <a:gd name="T78" fmla="*/ 2147483646 w 34"/>
              <a:gd name="T79" fmla="*/ 2147483646 h 75"/>
              <a:gd name="T80" fmla="*/ 2147483646 w 34"/>
              <a:gd name="T81" fmla="*/ 2147483646 h 75"/>
              <a:gd name="T82" fmla="*/ 2147483646 w 34"/>
              <a:gd name="T83" fmla="*/ 2147483646 h 75"/>
              <a:gd name="T84" fmla="*/ 2147483646 w 34"/>
              <a:gd name="T85" fmla="*/ 2147483646 h 75"/>
              <a:gd name="T86" fmla="*/ 2147483646 w 34"/>
              <a:gd name="T87" fmla="*/ 2147483646 h 75"/>
              <a:gd name="T88" fmla="*/ 2147483646 w 34"/>
              <a:gd name="T89" fmla="*/ 2147483646 h 75"/>
              <a:gd name="T90" fmla="*/ 2147483646 w 34"/>
              <a:gd name="T91" fmla="*/ 2147483646 h 75"/>
              <a:gd name="T92" fmla="*/ 2147483646 w 34"/>
              <a:gd name="T93" fmla="*/ 2147483646 h 75"/>
              <a:gd name="T94" fmla="*/ 2147483646 w 34"/>
              <a:gd name="T95" fmla="*/ 2147483646 h 75"/>
              <a:gd name="T96" fmla="*/ 2147483646 w 34"/>
              <a:gd name="T97" fmla="*/ 2147483646 h 75"/>
              <a:gd name="T98" fmla="*/ 2147483646 w 34"/>
              <a:gd name="T99" fmla="*/ 2147483646 h 75"/>
              <a:gd name="T100" fmla="*/ 2147483646 w 34"/>
              <a:gd name="T101" fmla="*/ 2147483646 h 75"/>
              <a:gd name="T102" fmla="*/ 2147483646 w 34"/>
              <a:gd name="T103" fmla="*/ 2147483646 h 75"/>
              <a:gd name="T104" fmla="*/ 2147483646 w 34"/>
              <a:gd name="T105" fmla="*/ 2147483646 h 75"/>
              <a:gd name="T106" fmla="*/ 2147483646 w 34"/>
              <a:gd name="T107" fmla="*/ 2147483646 h 75"/>
              <a:gd name="T108" fmla="*/ 2147483646 w 34"/>
              <a:gd name="T109" fmla="*/ 2147483646 h 75"/>
              <a:gd name="T110" fmla="*/ 2147483646 w 34"/>
              <a:gd name="T111" fmla="*/ 2147483646 h 75"/>
              <a:gd name="T112" fmla="*/ 2147483646 w 34"/>
              <a:gd name="T113" fmla="*/ 2147483646 h 75"/>
              <a:gd name="T114" fmla="*/ 2147483646 w 34"/>
              <a:gd name="T115" fmla="*/ 2147483646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solidFill>
            <a:schemeClr val="bg1"/>
          </a:solidFill>
          <a:ln w="9525">
            <a:solidFill>
              <a:schemeClr val="bg2"/>
            </a:solidFill>
            <a:round/>
            <a:headEnd/>
            <a:tailEnd/>
          </a:ln>
        </p:spPr>
        <p:txBody>
          <a:bodyPr/>
          <a:lstStyle/>
          <a:p>
            <a:endParaRPr lang="en-US"/>
          </a:p>
        </p:txBody>
      </p:sp>
      <p:sp>
        <p:nvSpPr>
          <p:cNvPr id="4176" name="Freeform 335"/>
          <p:cNvSpPr>
            <a:spLocks/>
          </p:cNvSpPr>
          <p:nvPr/>
        </p:nvSpPr>
        <p:spPr bwMode="auto">
          <a:xfrm>
            <a:off x="5287963" y="3135313"/>
            <a:ext cx="15875" cy="7937"/>
          </a:xfrm>
          <a:custGeom>
            <a:avLst/>
            <a:gdLst>
              <a:gd name="T0" fmla="*/ 2147483646 w 12"/>
              <a:gd name="T1" fmla="*/ 2147483646 h 6"/>
              <a:gd name="T2" fmla="*/ 0 w 12"/>
              <a:gd name="T3" fmla="*/ 0 h 6"/>
              <a:gd name="T4" fmla="*/ 0 w 12"/>
              <a:gd name="T5" fmla="*/ 2147483646 h 6"/>
              <a:gd name="T6" fmla="*/ 2147483646 w 12"/>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0" y="6"/>
                </a:lnTo>
                <a:lnTo>
                  <a:pt x="12" y="6"/>
                </a:lnTo>
                <a:close/>
              </a:path>
            </a:pathLst>
          </a:custGeom>
          <a:solidFill>
            <a:schemeClr val="bg1"/>
          </a:solidFill>
          <a:ln w="9525">
            <a:solidFill>
              <a:schemeClr val="bg2"/>
            </a:solidFill>
            <a:round/>
            <a:headEnd/>
            <a:tailEnd/>
          </a:ln>
        </p:spPr>
        <p:txBody>
          <a:bodyPr/>
          <a:lstStyle/>
          <a:p>
            <a:endParaRPr lang="en-US"/>
          </a:p>
        </p:txBody>
      </p:sp>
      <p:sp>
        <p:nvSpPr>
          <p:cNvPr id="4177" name="Freeform 336"/>
          <p:cNvSpPr>
            <a:spLocks/>
          </p:cNvSpPr>
          <p:nvPr/>
        </p:nvSpPr>
        <p:spPr bwMode="auto">
          <a:xfrm>
            <a:off x="5186363" y="1549400"/>
            <a:ext cx="3792537" cy="2030413"/>
          </a:xfrm>
          <a:custGeom>
            <a:avLst/>
            <a:gdLst>
              <a:gd name="T0" fmla="*/ 2147483646 w 483"/>
              <a:gd name="T1" fmla="*/ 2147483646 h 260"/>
              <a:gd name="T2" fmla="*/ 2147483646 w 483"/>
              <a:gd name="T3" fmla="*/ 2147483646 h 260"/>
              <a:gd name="T4" fmla="*/ 2147483646 w 483"/>
              <a:gd name="T5" fmla="*/ 2147483646 h 260"/>
              <a:gd name="T6" fmla="*/ 2147483646 w 483"/>
              <a:gd name="T7" fmla="*/ 2147483646 h 260"/>
              <a:gd name="T8" fmla="*/ 2147483646 w 483"/>
              <a:gd name="T9" fmla="*/ 2147483646 h 260"/>
              <a:gd name="T10" fmla="*/ 2147483646 w 483"/>
              <a:gd name="T11" fmla="*/ 2147483646 h 260"/>
              <a:gd name="T12" fmla="*/ 2147483646 w 483"/>
              <a:gd name="T13" fmla="*/ 2147483646 h 260"/>
              <a:gd name="T14" fmla="*/ 2147483646 w 483"/>
              <a:gd name="T15" fmla="*/ 2147483646 h 260"/>
              <a:gd name="T16" fmla="*/ 2147483646 w 483"/>
              <a:gd name="T17" fmla="*/ 2147483646 h 260"/>
              <a:gd name="T18" fmla="*/ 2147483646 w 483"/>
              <a:gd name="T19" fmla="*/ 2147483646 h 260"/>
              <a:gd name="T20" fmla="*/ 2147483646 w 483"/>
              <a:gd name="T21" fmla="*/ 2147483646 h 260"/>
              <a:gd name="T22" fmla="*/ 2147483646 w 483"/>
              <a:gd name="T23" fmla="*/ 2147483646 h 260"/>
              <a:gd name="T24" fmla="*/ 2147483646 w 483"/>
              <a:gd name="T25" fmla="*/ 2147483646 h 260"/>
              <a:gd name="T26" fmla="*/ 2147483646 w 483"/>
              <a:gd name="T27" fmla="*/ 2147483646 h 260"/>
              <a:gd name="T28" fmla="*/ 2147483646 w 483"/>
              <a:gd name="T29" fmla="*/ 2147483646 h 260"/>
              <a:gd name="T30" fmla="*/ 2147483646 w 483"/>
              <a:gd name="T31" fmla="*/ 2147483646 h 260"/>
              <a:gd name="T32" fmla="*/ 2147483646 w 483"/>
              <a:gd name="T33" fmla="*/ 2147483646 h 260"/>
              <a:gd name="T34" fmla="*/ 2147483646 w 483"/>
              <a:gd name="T35" fmla="*/ 2147483646 h 260"/>
              <a:gd name="T36" fmla="*/ 2147483646 w 483"/>
              <a:gd name="T37" fmla="*/ 2147483646 h 260"/>
              <a:gd name="T38" fmla="*/ 2147483646 w 483"/>
              <a:gd name="T39" fmla="*/ 2147483646 h 260"/>
              <a:gd name="T40" fmla="*/ 2147483646 w 483"/>
              <a:gd name="T41" fmla="*/ 2147483646 h 260"/>
              <a:gd name="T42" fmla="*/ 2147483646 w 483"/>
              <a:gd name="T43" fmla="*/ 2147483646 h 260"/>
              <a:gd name="T44" fmla="*/ 2147483646 w 483"/>
              <a:gd name="T45" fmla="*/ 2147483646 h 260"/>
              <a:gd name="T46" fmla="*/ 2147483646 w 483"/>
              <a:gd name="T47" fmla="*/ 2147483646 h 260"/>
              <a:gd name="T48" fmla="*/ 2147483646 w 483"/>
              <a:gd name="T49" fmla="*/ 2147483646 h 260"/>
              <a:gd name="T50" fmla="*/ 2147483646 w 483"/>
              <a:gd name="T51" fmla="*/ 2147483646 h 260"/>
              <a:gd name="T52" fmla="*/ 2147483646 w 483"/>
              <a:gd name="T53" fmla="*/ 2147483646 h 260"/>
              <a:gd name="T54" fmla="*/ 2147483646 w 483"/>
              <a:gd name="T55" fmla="*/ 2147483646 h 260"/>
              <a:gd name="T56" fmla="*/ 2147483646 w 483"/>
              <a:gd name="T57" fmla="*/ 2147483646 h 260"/>
              <a:gd name="T58" fmla="*/ 2147483646 w 483"/>
              <a:gd name="T59" fmla="*/ 2147483646 h 260"/>
              <a:gd name="T60" fmla="*/ 2147483646 w 483"/>
              <a:gd name="T61" fmla="*/ 2147483646 h 260"/>
              <a:gd name="T62" fmla="*/ 2147483646 w 483"/>
              <a:gd name="T63" fmla="*/ 2147483646 h 260"/>
              <a:gd name="T64" fmla="*/ 2147483646 w 483"/>
              <a:gd name="T65" fmla="*/ 2147483646 h 260"/>
              <a:gd name="T66" fmla="*/ 2147483646 w 483"/>
              <a:gd name="T67" fmla="*/ 2147483646 h 260"/>
              <a:gd name="T68" fmla="*/ 2147483646 w 483"/>
              <a:gd name="T69" fmla="*/ 2147483646 h 260"/>
              <a:gd name="T70" fmla="*/ 2147483646 w 483"/>
              <a:gd name="T71" fmla="*/ 2147483646 h 260"/>
              <a:gd name="T72" fmla="*/ 2147483646 w 483"/>
              <a:gd name="T73" fmla="*/ 2147483646 h 260"/>
              <a:gd name="T74" fmla="*/ 2147483646 w 483"/>
              <a:gd name="T75" fmla="*/ 2147483646 h 260"/>
              <a:gd name="T76" fmla="*/ 2147483646 w 483"/>
              <a:gd name="T77" fmla="*/ 2147483646 h 260"/>
              <a:gd name="T78" fmla="*/ 2147483646 w 483"/>
              <a:gd name="T79" fmla="*/ 2147483646 h 260"/>
              <a:gd name="T80" fmla="*/ 2147483646 w 483"/>
              <a:gd name="T81" fmla="*/ 2147483646 h 260"/>
              <a:gd name="T82" fmla="*/ 2147483646 w 483"/>
              <a:gd name="T83" fmla="*/ 2147483646 h 260"/>
              <a:gd name="T84" fmla="*/ 2147483646 w 483"/>
              <a:gd name="T85" fmla="*/ 2147483646 h 260"/>
              <a:gd name="T86" fmla="*/ 2147483646 w 483"/>
              <a:gd name="T87" fmla="*/ 2147483646 h 260"/>
              <a:gd name="T88" fmla="*/ 2147483646 w 483"/>
              <a:gd name="T89" fmla="*/ 2147483646 h 260"/>
              <a:gd name="T90" fmla="*/ 2147483646 w 483"/>
              <a:gd name="T91" fmla="*/ 2147483646 h 260"/>
              <a:gd name="T92" fmla="*/ 2147483646 w 483"/>
              <a:gd name="T93" fmla="*/ 2147483646 h 260"/>
              <a:gd name="T94" fmla="*/ 2147483646 w 483"/>
              <a:gd name="T95" fmla="*/ 2147483646 h 260"/>
              <a:gd name="T96" fmla="*/ 2147483646 w 483"/>
              <a:gd name="T97" fmla="*/ 2147483646 h 260"/>
              <a:gd name="T98" fmla="*/ 2147483646 w 483"/>
              <a:gd name="T99" fmla="*/ 2147483646 h 260"/>
              <a:gd name="T100" fmla="*/ 2147483646 w 483"/>
              <a:gd name="T101" fmla="*/ 2147483646 h 260"/>
              <a:gd name="T102" fmla="*/ 2147483646 w 483"/>
              <a:gd name="T103" fmla="*/ 2147483646 h 260"/>
              <a:gd name="T104" fmla="*/ 2147483646 w 483"/>
              <a:gd name="T105" fmla="*/ 2147483646 h 260"/>
              <a:gd name="T106" fmla="*/ 2147483646 w 483"/>
              <a:gd name="T107" fmla="*/ 2147483646 h 260"/>
              <a:gd name="T108" fmla="*/ 2147483646 w 483"/>
              <a:gd name="T109" fmla="*/ 2147483646 h 260"/>
              <a:gd name="T110" fmla="*/ 2147483646 w 483"/>
              <a:gd name="T111" fmla="*/ 2147483646 h 260"/>
              <a:gd name="T112" fmla="*/ 2147483646 w 483"/>
              <a:gd name="T113" fmla="*/ 2147483646 h 260"/>
              <a:gd name="T114" fmla="*/ 2147483646 w 483"/>
              <a:gd name="T115" fmla="*/ 2147483646 h 260"/>
              <a:gd name="T116" fmla="*/ 2147483646 w 483"/>
              <a:gd name="T117" fmla="*/ 2147483646 h 260"/>
              <a:gd name="T118" fmla="*/ 2147483646 w 483"/>
              <a:gd name="T119" fmla="*/ 2147483646 h 260"/>
              <a:gd name="T120" fmla="*/ 2147483646 w 483"/>
              <a:gd name="T121" fmla="*/ 2147483646 h 260"/>
              <a:gd name="T122" fmla="*/ 2147483646 w 483"/>
              <a:gd name="T123" fmla="*/ 2147483646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solidFill>
            <a:schemeClr val="bg1"/>
          </a:solidFill>
          <a:ln w="9525">
            <a:solidFill>
              <a:schemeClr val="bg2"/>
            </a:solidFill>
            <a:round/>
            <a:headEnd/>
            <a:tailEnd/>
          </a:ln>
        </p:spPr>
        <p:txBody>
          <a:bodyPr/>
          <a:lstStyle/>
          <a:p>
            <a:endParaRPr lang="en-US"/>
          </a:p>
        </p:txBody>
      </p:sp>
      <p:sp>
        <p:nvSpPr>
          <p:cNvPr id="4178" name="Freeform 337"/>
          <p:cNvSpPr>
            <a:spLocks/>
          </p:cNvSpPr>
          <p:nvPr/>
        </p:nvSpPr>
        <p:spPr bwMode="auto">
          <a:xfrm>
            <a:off x="5768975" y="3667125"/>
            <a:ext cx="71438" cy="7938"/>
          </a:xfrm>
          <a:custGeom>
            <a:avLst/>
            <a:gdLst>
              <a:gd name="T0" fmla="*/ 2147483646 w 54"/>
              <a:gd name="T1" fmla="*/ 2147483646 h 6"/>
              <a:gd name="T2" fmla="*/ 2147483646 w 54"/>
              <a:gd name="T3" fmla="*/ 2147483646 h 6"/>
              <a:gd name="T4" fmla="*/ 2147483646 w 54"/>
              <a:gd name="T5" fmla="*/ 0 h 6"/>
              <a:gd name="T6" fmla="*/ 0 w 54"/>
              <a:gd name="T7" fmla="*/ 2147483646 h 6"/>
              <a:gd name="T8" fmla="*/ 2147483646 w 54"/>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
                <a:moveTo>
                  <a:pt x="6" y="6"/>
                </a:moveTo>
                <a:lnTo>
                  <a:pt x="30" y="6"/>
                </a:lnTo>
                <a:lnTo>
                  <a:pt x="54" y="0"/>
                </a:lnTo>
                <a:lnTo>
                  <a:pt x="0" y="6"/>
                </a:lnTo>
                <a:lnTo>
                  <a:pt x="6" y="6"/>
                </a:lnTo>
                <a:close/>
              </a:path>
            </a:pathLst>
          </a:custGeom>
          <a:solidFill>
            <a:schemeClr val="bg1"/>
          </a:solidFill>
          <a:ln w="9525">
            <a:solidFill>
              <a:schemeClr val="bg2"/>
            </a:solidFill>
            <a:round/>
            <a:headEnd/>
            <a:tailEnd/>
          </a:ln>
        </p:spPr>
        <p:txBody>
          <a:bodyPr/>
          <a:lstStyle/>
          <a:p>
            <a:endParaRPr lang="en-US"/>
          </a:p>
        </p:txBody>
      </p:sp>
      <p:sp>
        <p:nvSpPr>
          <p:cNvPr id="4179" name="Freeform 338"/>
          <p:cNvSpPr>
            <a:spLocks/>
          </p:cNvSpPr>
          <p:nvPr/>
        </p:nvSpPr>
        <p:spPr bwMode="auto">
          <a:xfrm>
            <a:off x="5659438" y="3009900"/>
            <a:ext cx="1011237" cy="709613"/>
          </a:xfrm>
          <a:custGeom>
            <a:avLst/>
            <a:gdLst>
              <a:gd name="T0" fmla="*/ 2147483646 w 129"/>
              <a:gd name="T1" fmla="*/ 2147483646 h 91"/>
              <a:gd name="T2" fmla="*/ 2147483646 w 129"/>
              <a:gd name="T3" fmla="*/ 2147483646 h 91"/>
              <a:gd name="T4" fmla="*/ 2147483646 w 129"/>
              <a:gd name="T5" fmla="*/ 2147483646 h 91"/>
              <a:gd name="T6" fmla="*/ 2147483646 w 129"/>
              <a:gd name="T7" fmla="*/ 2147483646 h 91"/>
              <a:gd name="T8" fmla="*/ 2147483646 w 129"/>
              <a:gd name="T9" fmla="*/ 2147483646 h 91"/>
              <a:gd name="T10" fmla="*/ 2147483646 w 129"/>
              <a:gd name="T11" fmla="*/ 2147483646 h 91"/>
              <a:gd name="T12" fmla="*/ 2147483646 w 129"/>
              <a:gd name="T13" fmla="*/ 2147483646 h 91"/>
              <a:gd name="T14" fmla="*/ 2147483646 w 129"/>
              <a:gd name="T15" fmla="*/ 2147483646 h 91"/>
              <a:gd name="T16" fmla="*/ 2147483646 w 129"/>
              <a:gd name="T17" fmla="*/ 2147483646 h 91"/>
              <a:gd name="T18" fmla="*/ 2147483646 w 129"/>
              <a:gd name="T19" fmla="*/ 2147483646 h 91"/>
              <a:gd name="T20" fmla="*/ 2147483646 w 129"/>
              <a:gd name="T21" fmla="*/ 2147483646 h 91"/>
              <a:gd name="T22" fmla="*/ 2147483646 w 129"/>
              <a:gd name="T23" fmla="*/ 2147483646 h 91"/>
              <a:gd name="T24" fmla="*/ 2147483646 w 129"/>
              <a:gd name="T25" fmla="*/ 2147483646 h 91"/>
              <a:gd name="T26" fmla="*/ 2147483646 w 129"/>
              <a:gd name="T27" fmla="*/ 2147483646 h 91"/>
              <a:gd name="T28" fmla="*/ 2147483646 w 129"/>
              <a:gd name="T29" fmla="*/ 2147483646 h 91"/>
              <a:gd name="T30" fmla="*/ 0 w 129"/>
              <a:gd name="T31" fmla="*/ 2147483646 h 91"/>
              <a:gd name="T32" fmla="*/ 2147483646 w 129"/>
              <a:gd name="T33" fmla="*/ 2147483646 h 91"/>
              <a:gd name="T34" fmla="*/ 2147483646 w 129"/>
              <a:gd name="T35" fmla="*/ 2147483646 h 91"/>
              <a:gd name="T36" fmla="*/ 2147483646 w 129"/>
              <a:gd name="T37" fmla="*/ 2147483646 h 91"/>
              <a:gd name="T38" fmla="*/ 2147483646 w 129"/>
              <a:gd name="T39" fmla="*/ 2147483646 h 91"/>
              <a:gd name="T40" fmla="*/ 2147483646 w 129"/>
              <a:gd name="T41" fmla="*/ 2147483646 h 91"/>
              <a:gd name="T42" fmla="*/ 2147483646 w 129"/>
              <a:gd name="T43" fmla="*/ 2147483646 h 91"/>
              <a:gd name="T44" fmla="*/ 2147483646 w 129"/>
              <a:gd name="T45" fmla="*/ 2147483646 h 91"/>
              <a:gd name="T46" fmla="*/ 2147483646 w 129"/>
              <a:gd name="T47" fmla="*/ 2147483646 h 91"/>
              <a:gd name="T48" fmla="*/ 2147483646 w 129"/>
              <a:gd name="T49" fmla="*/ 2147483646 h 91"/>
              <a:gd name="T50" fmla="*/ 2147483646 w 129"/>
              <a:gd name="T51" fmla="*/ 2147483646 h 91"/>
              <a:gd name="T52" fmla="*/ 2147483646 w 129"/>
              <a:gd name="T53" fmla="*/ 2147483646 h 91"/>
              <a:gd name="T54" fmla="*/ 2147483646 w 129"/>
              <a:gd name="T55" fmla="*/ 2147483646 h 91"/>
              <a:gd name="T56" fmla="*/ 2147483646 w 129"/>
              <a:gd name="T57" fmla="*/ 2147483646 h 91"/>
              <a:gd name="T58" fmla="*/ 2147483646 w 129"/>
              <a:gd name="T59" fmla="*/ 2147483646 h 91"/>
              <a:gd name="T60" fmla="*/ 2147483646 w 129"/>
              <a:gd name="T61" fmla="*/ 2147483646 h 91"/>
              <a:gd name="T62" fmla="*/ 2147483646 w 129"/>
              <a:gd name="T63" fmla="*/ 2147483646 h 91"/>
              <a:gd name="T64" fmla="*/ 2147483646 w 129"/>
              <a:gd name="T65" fmla="*/ 2147483646 h 91"/>
              <a:gd name="T66" fmla="*/ 2147483646 w 129"/>
              <a:gd name="T67" fmla="*/ 2147483646 h 91"/>
              <a:gd name="T68" fmla="*/ 2147483646 w 129"/>
              <a:gd name="T69" fmla="*/ 2147483646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solidFill>
            <a:schemeClr val="bg1"/>
          </a:solidFill>
          <a:ln w="9525">
            <a:solidFill>
              <a:schemeClr val="bg2"/>
            </a:solidFill>
            <a:round/>
            <a:headEnd/>
            <a:tailEnd/>
          </a:ln>
        </p:spPr>
        <p:txBody>
          <a:bodyPr/>
          <a:lstStyle/>
          <a:p>
            <a:endParaRPr lang="en-US"/>
          </a:p>
        </p:txBody>
      </p:sp>
      <p:sp>
        <p:nvSpPr>
          <p:cNvPr id="4180" name="Freeform 339"/>
          <p:cNvSpPr>
            <a:spLocks/>
          </p:cNvSpPr>
          <p:nvPr/>
        </p:nvSpPr>
        <p:spPr bwMode="auto">
          <a:xfrm>
            <a:off x="5721350" y="3643313"/>
            <a:ext cx="22225" cy="14287"/>
          </a:xfrm>
          <a:custGeom>
            <a:avLst/>
            <a:gdLst>
              <a:gd name="T0" fmla="*/ 0 w 18"/>
              <a:gd name="T1" fmla="*/ 0 h 12"/>
              <a:gd name="T2" fmla="*/ 0 w 18"/>
              <a:gd name="T3" fmla="*/ 2147483646 h 12"/>
              <a:gd name="T4" fmla="*/ 2147483646 w 18"/>
              <a:gd name="T5" fmla="*/ 2147483646 h 12"/>
              <a:gd name="T6" fmla="*/ 2147483646 w 18"/>
              <a:gd name="T7" fmla="*/ 2147483646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0" y="12"/>
                </a:lnTo>
                <a:lnTo>
                  <a:pt x="18" y="12"/>
                </a:lnTo>
                <a:lnTo>
                  <a:pt x="12" y="12"/>
                </a:lnTo>
                <a:lnTo>
                  <a:pt x="0" y="0"/>
                </a:lnTo>
                <a:close/>
              </a:path>
            </a:pathLst>
          </a:custGeom>
          <a:solidFill>
            <a:schemeClr val="bg1"/>
          </a:solidFill>
          <a:ln w="9525">
            <a:solidFill>
              <a:schemeClr val="bg2"/>
            </a:solidFill>
            <a:round/>
            <a:headEnd/>
            <a:tailEnd/>
          </a:ln>
        </p:spPr>
        <p:txBody>
          <a:bodyPr/>
          <a:lstStyle/>
          <a:p>
            <a:endParaRPr lang="en-US"/>
          </a:p>
        </p:txBody>
      </p:sp>
      <p:sp>
        <p:nvSpPr>
          <p:cNvPr id="4181" name="Rectangle 340"/>
          <p:cNvSpPr>
            <a:spLocks noChangeArrowheads="1"/>
          </p:cNvSpPr>
          <p:nvPr/>
        </p:nvSpPr>
        <p:spPr bwMode="auto">
          <a:xfrm>
            <a:off x="4903788" y="3275013"/>
            <a:ext cx="9525" cy="1587"/>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82" name="Freeform 347"/>
          <p:cNvSpPr>
            <a:spLocks/>
          </p:cNvSpPr>
          <p:nvPr/>
        </p:nvSpPr>
        <p:spPr bwMode="auto">
          <a:xfrm>
            <a:off x="4616450" y="2119313"/>
            <a:ext cx="649288" cy="766762"/>
          </a:xfrm>
          <a:custGeom>
            <a:avLst/>
            <a:gdLst>
              <a:gd name="T0" fmla="*/ 2147483646 w 83"/>
              <a:gd name="T1" fmla="*/ 2147483646 h 98"/>
              <a:gd name="T2" fmla="*/ 2147483646 w 83"/>
              <a:gd name="T3" fmla="*/ 2147483646 h 98"/>
              <a:gd name="T4" fmla="*/ 2147483646 w 83"/>
              <a:gd name="T5" fmla="*/ 2147483646 h 98"/>
              <a:gd name="T6" fmla="*/ 2147483646 w 83"/>
              <a:gd name="T7" fmla="*/ 2147483646 h 98"/>
              <a:gd name="T8" fmla="*/ 2147483646 w 83"/>
              <a:gd name="T9" fmla="*/ 2147483646 h 98"/>
              <a:gd name="T10" fmla="*/ 2147483646 w 83"/>
              <a:gd name="T11" fmla="*/ 2147483646 h 98"/>
              <a:gd name="T12" fmla="*/ 2147483646 w 83"/>
              <a:gd name="T13" fmla="*/ 2147483646 h 98"/>
              <a:gd name="T14" fmla="*/ 2147483646 w 83"/>
              <a:gd name="T15" fmla="*/ 2147483646 h 98"/>
              <a:gd name="T16" fmla="*/ 2147483646 w 83"/>
              <a:gd name="T17" fmla="*/ 2147483646 h 98"/>
              <a:gd name="T18" fmla="*/ 2147483646 w 83"/>
              <a:gd name="T19" fmla="*/ 2147483646 h 98"/>
              <a:gd name="T20" fmla="*/ 2147483646 w 83"/>
              <a:gd name="T21" fmla="*/ 2147483646 h 98"/>
              <a:gd name="T22" fmla="*/ 2147483646 w 83"/>
              <a:gd name="T23" fmla="*/ 2147483646 h 98"/>
              <a:gd name="T24" fmla="*/ 2147483646 w 83"/>
              <a:gd name="T25" fmla="*/ 2147483646 h 98"/>
              <a:gd name="T26" fmla="*/ 2147483646 w 83"/>
              <a:gd name="T27" fmla="*/ 2147483646 h 98"/>
              <a:gd name="T28" fmla="*/ 2147483646 w 83"/>
              <a:gd name="T29" fmla="*/ 2147483646 h 98"/>
              <a:gd name="T30" fmla="*/ 2147483646 w 83"/>
              <a:gd name="T31" fmla="*/ 2147483646 h 98"/>
              <a:gd name="T32" fmla="*/ 2147483646 w 83"/>
              <a:gd name="T33" fmla="*/ 2147483646 h 98"/>
              <a:gd name="T34" fmla="*/ 2147483646 w 83"/>
              <a:gd name="T35" fmla="*/ 2147483646 h 98"/>
              <a:gd name="T36" fmla="*/ 2147483646 w 83"/>
              <a:gd name="T37" fmla="*/ 2147483646 h 98"/>
              <a:gd name="T38" fmla="*/ 2147483646 w 83"/>
              <a:gd name="T39" fmla="*/ 2147483646 h 98"/>
              <a:gd name="T40" fmla="*/ 2147483646 w 83"/>
              <a:gd name="T41" fmla="*/ 2147483646 h 98"/>
              <a:gd name="T42" fmla="*/ 2147483646 w 83"/>
              <a:gd name="T43" fmla="*/ 2147483646 h 98"/>
              <a:gd name="T44" fmla="*/ 2147483646 w 83"/>
              <a:gd name="T45" fmla="*/ 2147483646 h 98"/>
              <a:gd name="T46" fmla="*/ 2147483646 w 83"/>
              <a:gd name="T47" fmla="*/ 2147483646 h 98"/>
              <a:gd name="T48" fmla="*/ 2147483646 w 83"/>
              <a:gd name="T49" fmla="*/ 2147483646 h 98"/>
              <a:gd name="T50" fmla="*/ 2147483646 w 83"/>
              <a:gd name="T51" fmla="*/ 0 h 98"/>
              <a:gd name="T52" fmla="*/ 2147483646 w 83"/>
              <a:gd name="T53" fmla="*/ 2147483646 h 98"/>
              <a:gd name="T54" fmla="*/ 2147483646 w 83"/>
              <a:gd name="T55" fmla="*/ 2147483646 h 98"/>
              <a:gd name="T56" fmla="*/ 2147483646 w 83"/>
              <a:gd name="T57" fmla="*/ 2147483646 h 98"/>
              <a:gd name="T58" fmla="*/ 2147483646 w 83"/>
              <a:gd name="T59" fmla="*/ 2147483646 h 98"/>
              <a:gd name="T60" fmla="*/ 2147483646 w 83"/>
              <a:gd name="T61" fmla="*/ 2147483646 h 98"/>
              <a:gd name="T62" fmla="*/ 2147483646 w 83"/>
              <a:gd name="T63" fmla="*/ 2147483646 h 98"/>
              <a:gd name="T64" fmla="*/ 2147483646 w 83"/>
              <a:gd name="T65" fmla="*/ 2147483646 h 98"/>
              <a:gd name="T66" fmla="*/ 2147483646 w 83"/>
              <a:gd name="T67" fmla="*/ 2147483646 h 98"/>
              <a:gd name="T68" fmla="*/ 2147483646 w 83"/>
              <a:gd name="T69" fmla="*/ 2147483646 h 98"/>
              <a:gd name="T70" fmla="*/ 2147483646 w 83"/>
              <a:gd name="T71" fmla="*/ 2147483646 h 98"/>
              <a:gd name="T72" fmla="*/ 2147483646 w 83"/>
              <a:gd name="T73" fmla="*/ 2147483646 h 98"/>
              <a:gd name="T74" fmla="*/ 2147483646 w 83"/>
              <a:gd name="T75" fmla="*/ 2147483646 h 98"/>
              <a:gd name="T76" fmla="*/ 2147483646 w 83"/>
              <a:gd name="T77" fmla="*/ 2147483646 h 98"/>
              <a:gd name="T78" fmla="*/ 2147483646 w 83"/>
              <a:gd name="T79" fmla="*/ 2147483646 h 98"/>
              <a:gd name="T80" fmla="*/ 2147483646 w 83"/>
              <a:gd name="T81" fmla="*/ 2147483646 h 98"/>
              <a:gd name="T82" fmla="*/ 2147483646 w 83"/>
              <a:gd name="T83" fmla="*/ 2147483646 h 98"/>
              <a:gd name="T84" fmla="*/ 2147483646 w 83"/>
              <a:gd name="T85" fmla="*/ 2147483646 h 98"/>
              <a:gd name="T86" fmla="*/ 2147483646 w 83"/>
              <a:gd name="T87" fmla="*/ 2147483646 h 98"/>
              <a:gd name="T88" fmla="*/ 2147483646 w 83"/>
              <a:gd name="T89" fmla="*/ 2147483646 h 98"/>
              <a:gd name="T90" fmla="*/ 2147483646 w 83"/>
              <a:gd name="T91" fmla="*/ 2147483646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solidFill>
            <a:schemeClr val="bg1"/>
          </a:solidFill>
          <a:ln w="9525">
            <a:solidFill>
              <a:schemeClr val="bg2"/>
            </a:solidFill>
            <a:round/>
            <a:headEnd/>
            <a:tailEnd/>
          </a:ln>
        </p:spPr>
        <p:txBody>
          <a:bodyPr/>
          <a:lstStyle/>
          <a:p>
            <a:endParaRPr lang="en-US"/>
          </a:p>
        </p:txBody>
      </p:sp>
      <p:sp>
        <p:nvSpPr>
          <p:cNvPr id="4183" name="Freeform 348"/>
          <p:cNvSpPr>
            <a:spLocks/>
          </p:cNvSpPr>
          <p:nvPr/>
        </p:nvSpPr>
        <p:spPr bwMode="auto">
          <a:xfrm>
            <a:off x="4772025" y="2268538"/>
            <a:ext cx="320675" cy="733425"/>
          </a:xfrm>
          <a:custGeom>
            <a:avLst/>
            <a:gdLst>
              <a:gd name="T0" fmla="*/ 2147483646 w 10000"/>
              <a:gd name="T1" fmla="*/ 2147483646 h 9895"/>
              <a:gd name="T2" fmla="*/ 2147483646 w 10000"/>
              <a:gd name="T3" fmla="*/ 2147483646 h 9895"/>
              <a:gd name="T4" fmla="*/ 2147483646 w 10000"/>
              <a:gd name="T5" fmla="*/ 2147483646 h 9895"/>
              <a:gd name="T6" fmla="*/ 2147483646 w 10000"/>
              <a:gd name="T7" fmla="*/ 2147483646 h 9895"/>
              <a:gd name="T8" fmla="*/ 2147483646 w 10000"/>
              <a:gd name="T9" fmla="*/ 0 h 9895"/>
              <a:gd name="T10" fmla="*/ 2147483646 w 10000"/>
              <a:gd name="T11" fmla="*/ 2147483646 h 9895"/>
              <a:gd name="T12" fmla="*/ 2147483646 w 10000"/>
              <a:gd name="T13" fmla="*/ 2147483646 h 9895"/>
              <a:gd name="T14" fmla="*/ 2147483646 w 10000"/>
              <a:gd name="T15" fmla="*/ 2147483646 h 9895"/>
              <a:gd name="T16" fmla="*/ 2147483646 w 10000"/>
              <a:gd name="T17" fmla="*/ 2147483646 h 9895"/>
              <a:gd name="T18" fmla="*/ 2147483646 w 10000"/>
              <a:gd name="T19" fmla="*/ 2147483646 h 9895"/>
              <a:gd name="T20" fmla="*/ 2147483646 w 10000"/>
              <a:gd name="T21" fmla="*/ 2147483646 h 9895"/>
              <a:gd name="T22" fmla="*/ 2147483646 w 10000"/>
              <a:gd name="T23" fmla="*/ 2147483646 h 9895"/>
              <a:gd name="T24" fmla="*/ 2147483646 w 10000"/>
              <a:gd name="T25" fmla="*/ 2147483646 h 9895"/>
              <a:gd name="T26" fmla="*/ 2147483646 w 10000"/>
              <a:gd name="T27" fmla="*/ 2147483646 h 9895"/>
              <a:gd name="T28" fmla="*/ 2147483646 w 10000"/>
              <a:gd name="T29" fmla="*/ 2147483646 h 9895"/>
              <a:gd name="T30" fmla="*/ 2147483646 w 10000"/>
              <a:gd name="T31" fmla="*/ 2147483646 h 9895"/>
              <a:gd name="T32" fmla="*/ 2147483646 w 10000"/>
              <a:gd name="T33" fmla="*/ 2147483646 h 9895"/>
              <a:gd name="T34" fmla="*/ 2147483646 w 10000"/>
              <a:gd name="T35" fmla="*/ 2147483646 h 9895"/>
              <a:gd name="T36" fmla="*/ 2147483646 w 10000"/>
              <a:gd name="T37" fmla="*/ 2147483646 h 9895"/>
              <a:gd name="T38" fmla="*/ 2147483646 w 10000"/>
              <a:gd name="T39" fmla="*/ 2147483646 h 9895"/>
              <a:gd name="T40" fmla="*/ 2147483646 w 10000"/>
              <a:gd name="T41" fmla="*/ 2147483646 h 9895"/>
              <a:gd name="T42" fmla="*/ 2147483646 w 10000"/>
              <a:gd name="T43" fmla="*/ 2147483646 h 9895"/>
              <a:gd name="T44" fmla="*/ 2147483646 w 10000"/>
              <a:gd name="T45" fmla="*/ 2147483646 h 9895"/>
              <a:gd name="T46" fmla="*/ 2147483646 w 10000"/>
              <a:gd name="T47" fmla="*/ 2147483646 h 9895"/>
              <a:gd name="T48" fmla="*/ 2147483646 w 10000"/>
              <a:gd name="T49" fmla="*/ 2147483646 h 9895"/>
              <a:gd name="T50" fmla="*/ 2147483646 w 10000"/>
              <a:gd name="T51" fmla="*/ 2147483646 h 9895"/>
              <a:gd name="T52" fmla="*/ 2147483646 w 10000"/>
              <a:gd name="T53" fmla="*/ 2147483646 h 9895"/>
              <a:gd name="T54" fmla="*/ 2147483646 w 10000"/>
              <a:gd name="T55" fmla="*/ 2147483646 h 9895"/>
              <a:gd name="T56" fmla="*/ 2147483646 w 10000"/>
              <a:gd name="T57" fmla="*/ 2147483646 h 9895"/>
              <a:gd name="T58" fmla="*/ 2147483646 w 10000"/>
              <a:gd name="T59" fmla="*/ 2147483646 h 9895"/>
              <a:gd name="T60" fmla="*/ 2147483646 w 10000"/>
              <a:gd name="T61" fmla="*/ 2147483646 h 9895"/>
              <a:gd name="T62" fmla="*/ 2147483646 w 10000"/>
              <a:gd name="T63" fmla="*/ 2147483646 h 9895"/>
              <a:gd name="T64" fmla="*/ 2147483646 w 10000"/>
              <a:gd name="T65" fmla="*/ 2147483646 h 9895"/>
              <a:gd name="T66" fmla="*/ 2147483646 w 10000"/>
              <a:gd name="T67" fmla="*/ 2147483646 h 98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00" h="9895">
                <a:moveTo>
                  <a:pt x="10000" y="2316"/>
                </a:moveTo>
                <a:lnTo>
                  <a:pt x="10000" y="2211"/>
                </a:lnTo>
                <a:lnTo>
                  <a:pt x="9756" y="1895"/>
                </a:lnTo>
                <a:lnTo>
                  <a:pt x="9756" y="1579"/>
                </a:lnTo>
                <a:lnTo>
                  <a:pt x="9756" y="1158"/>
                </a:lnTo>
                <a:lnTo>
                  <a:pt x="9268" y="632"/>
                </a:lnTo>
                <a:lnTo>
                  <a:pt x="9024" y="632"/>
                </a:lnTo>
                <a:lnTo>
                  <a:pt x="8537" y="526"/>
                </a:lnTo>
                <a:lnTo>
                  <a:pt x="7805" y="211"/>
                </a:lnTo>
                <a:lnTo>
                  <a:pt x="7561" y="0"/>
                </a:lnTo>
                <a:lnTo>
                  <a:pt x="7317" y="0"/>
                </a:lnTo>
                <a:lnTo>
                  <a:pt x="7073" y="316"/>
                </a:lnTo>
                <a:lnTo>
                  <a:pt x="7073" y="526"/>
                </a:lnTo>
                <a:lnTo>
                  <a:pt x="6585" y="526"/>
                </a:lnTo>
                <a:lnTo>
                  <a:pt x="5854" y="526"/>
                </a:lnTo>
                <a:lnTo>
                  <a:pt x="5366" y="947"/>
                </a:lnTo>
                <a:lnTo>
                  <a:pt x="5122" y="947"/>
                </a:lnTo>
                <a:lnTo>
                  <a:pt x="4390" y="1158"/>
                </a:lnTo>
                <a:lnTo>
                  <a:pt x="4146" y="1368"/>
                </a:lnTo>
                <a:lnTo>
                  <a:pt x="4390" y="1684"/>
                </a:lnTo>
                <a:lnTo>
                  <a:pt x="3902" y="2000"/>
                </a:lnTo>
                <a:lnTo>
                  <a:pt x="3415" y="2526"/>
                </a:lnTo>
                <a:lnTo>
                  <a:pt x="2927" y="2632"/>
                </a:lnTo>
                <a:lnTo>
                  <a:pt x="2683" y="3263"/>
                </a:lnTo>
                <a:lnTo>
                  <a:pt x="2195" y="3684"/>
                </a:lnTo>
                <a:lnTo>
                  <a:pt x="2439" y="3895"/>
                </a:lnTo>
                <a:lnTo>
                  <a:pt x="2439" y="4211"/>
                </a:lnTo>
                <a:lnTo>
                  <a:pt x="1463" y="4316"/>
                </a:lnTo>
                <a:lnTo>
                  <a:pt x="976" y="4526"/>
                </a:lnTo>
                <a:lnTo>
                  <a:pt x="976" y="4842"/>
                </a:lnTo>
                <a:cubicBezTo>
                  <a:pt x="976" y="4842"/>
                  <a:pt x="732" y="5263"/>
                  <a:pt x="732" y="5368"/>
                </a:cubicBezTo>
                <a:cubicBezTo>
                  <a:pt x="813" y="5544"/>
                  <a:pt x="895" y="5719"/>
                  <a:pt x="976" y="5895"/>
                </a:cubicBezTo>
                <a:lnTo>
                  <a:pt x="1463" y="6211"/>
                </a:lnTo>
                <a:lnTo>
                  <a:pt x="976" y="6421"/>
                </a:lnTo>
                <a:lnTo>
                  <a:pt x="976" y="6632"/>
                </a:lnTo>
                <a:lnTo>
                  <a:pt x="976" y="7053"/>
                </a:lnTo>
                <a:cubicBezTo>
                  <a:pt x="976" y="7158"/>
                  <a:pt x="732" y="7158"/>
                  <a:pt x="732" y="7158"/>
                </a:cubicBezTo>
                <a:lnTo>
                  <a:pt x="244" y="7684"/>
                </a:lnTo>
                <a:lnTo>
                  <a:pt x="0" y="7789"/>
                </a:lnTo>
                <a:cubicBezTo>
                  <a:pt x="488" y="8316"/>
                  <a:pt x="329" y="8217"/>
                  <a:pt x="488" y="8316"/>
                </a:cubicBezTo>
                <a:cubicBezTo>
                  <a:pt x="647" y="8415"/>
                  <a:pt x="746" y="8264"/>
                  <a:pt x="955" y="8384"/>
                </a:cubicBezTo>
                <a:cubicBezTo>
                  <a:pt x="1164" y="8504"/>
                  <a:pt x="1597" y="8867"/>
                  <a:pt x="1740" y="9038"/>
                </a:cubicBezTo>
                <a:cubicBezTo>
                  <a:pt x="1883" y="9209"/>
                  <a:pt x="1786" y="9301"/>
                  <a:pt x="1814" y="9410"/>
                </a:cubicBezTo>
                <a:cubicBezTo>
                  <a:pt x="1842" y="9519"/>
                  <a:pt x="1865" y="9637"/>
                  <a:pt x="1909" y="9693"/>
                </a:cubicBezTo>
                <a:cubicBezTo>
                  <a:pt x="1953" y="9749"/>
                  <a:pt x="1990" y="9709"/>
                  <a:pt x="2078" y="9743"/>
                </a:cubicBezTo>
                <a:cubicBezTo>
                  <a:pt x="2166" y="9777"/>
                  <a:pt x="2338" y="9905"/>
                  <a:pt x="2439" y="9895"/>
                </a:cubicBezTo>
                <a:cubicBezTo>
                  <a:pt x="2540" y="9885"/>
                  <a:pt x="2602" y="9754"/>
                  <a:pt x="2683" y="9684"/>
                </a:cubicBezTo>
                <a:lnTo>
                  <a:pt x="3171" y="9474"/>
                </a:lnTo>
                <a:lnTo>
                  <a:pt x="3902" y="9474"/>
                </a:lnTo>
                <a:lnTo>
                  <a:pt x="4390" y="9053"/>
                </a:lnTo>
                <a:cubicBezTo>
                  <a:pt x="4471" y="8807"/>
                  <a:pt x="4553" y="8562"/>
                  <a:pt x="4634" y="8316"/>
                </a:cubicBezTo>
                <a:lnTo>
                  <a:pt x="4634" y="7895"/>
                </a:lnTo>
                <a:lnTo>
                  <a:pt x="5122" y="7789"/>
                </a:lnTo>
                <a:lnTo>
                  <a:pt x="5854" y="7684"/>
                </a:lnTo>
                <a:lnTo>
                  <a:pt x="5854" y="7158"/>
                </a:lnTo>
                <a:lnTo>
                  <a:pt x="5610" y="6842"/>
                </a:lnTo>
                <a:lnTo>
                  <a:pt x="4878" y="6632"/>
                </a:lnTo>
                <a:cubicBezTo>
                  <a:pt x="4959" y="6386"/>
                  <a:pt x="5041" y="6141"/>
                  <a:pt x="5122" y="5895"/>
                </a:cubicBezTo>
                <a:lnTo>
                  <a:pt x="5122" y="5368"/>
                </a:lnTo>
                <a:lnTo>
                  <a:pt x="5854" y="4842"/>
                </a:lnTo>
                <a:lnTo>
                  <a:pt x="6585" y="4632"/>
                </a:lnTo>
                <a:lnTo>
                  <a:pt x="8049" y="4211"/>
                </a:lnTo>
                <a:lnTo>
                  <a:pt x="8293" y="3895"/>
                </a:lnTo>
                <a:lnTo>
                  <a:pt x="8049" y="3579"/>
                </a:lnTo>
                <a:lnTo>
                  <a:pt x="8537" y="3263"/>
                </a:lnTo>
                <a:lnTo>
                  <a:pt x="9268" y="2842"/>
                </a:lnTo>
                <a:lnTo>
                  <a:pt x="10000" y="2947"/>
                </a:lnTo>
                <a:lnTo>
                  <a:pt x="10000" y="2842"/>
                </a:lnTo>
                <a:lnTo>
                  <a:pt x="10000" y="2316"/>
                </a:lnTo>
                <a:close/>
              </a:path>
            </a:pathLst>
          </a:custGeom>
          <a:solidFill>
            <a:schemeClr val="bg1"/>
          </a:solidFill>
          <a:ln w="9525">
            <a:solidFill>
              <a:schemeClr val="bg2"/>
            </a:solidFill>
            <a:round/>
            <a:headEnd/>
            <a:tailEnd/>
          </a:ln>
        </p:spPr>
        <p:txBody>
          <a:bodyPr/>
          <a:lstStyle/>
          <a:p>
            <a:endParaRPr lang="en-US"/>
          </a:p>
        </p:txBody>
      </p:sp>
      <p:sp>
        <p:nvSpPr>
          <p:cNvPr id="4184" name="Freeform 349"/>
          <p:cNvSpPr>
            <a:spLocks/>
          </p:cNvSpPr>
          <p:nvPr/>
        </p:nvSpPr>
        <p:spPr bwMode="auto">
          <a:xfrm>
            <a:off x="5046663" y="3135313"/>
            <a:ext cx="446087" cy="287337"/>
          </a:xfrm>
          <a:custGeom>
            <a:avLst/>
            <a:gdLst>
              <a:gd name="T0" fmla="*/ 2147483646 w 57"/>
              <a:gd name="T1" fmla="*/ 2147483646 h 37"/>
              <a:gd name="T2" fmla="*/ 2147483646 w 57"/>
              <a:gd name="T3" fmla="*/ 2147483646 h 37"/>
              <a:gd name="T4" fmla="*/ 2147483646 w 57"/>
              <a:gd name="T5" fmla="*/ 2147483646 h 37"/>
              <a:gd name="T6" fmla="*/ 2147483646 w 57"/>
              <a:gd name="T7" fmla="*/ 2147483646 h 37"/>
              <a:gd name="T8" fmla="*/ 2147483646 w 57"/>
              <a:gd name="T9" fmla="*/ 2147483646 h 37"/>
              <a:gd name="T10" fmla="*/ 2147483646 w 57"/>
              <a:gd name="T11" fmla="*/ 2147483646 h 37"/>
              <a:gd name="T12" fmla="*/ 2147483646 w 57"/>
              <a:gd name="T13" fmla="*/ 2147483646 h 37"/>
              <a:gd name="T14" fmla="*/ 2147483646 w 57"/>
              <a:gd name="T15" fmla="*/ 2147483646 h 37"/>
              <a:gd name="T16" fmla="*/ 2147483646 w 57"/>
              <a:gd name="T17" fmla="*/ 2147483646 h 37"/>
              <a:gd name="T18" fmla="*/ 2147483646 w 57"/>
              <a:gd name="T19" fmla="*/ 2147483646 h 37"/>
              <a:gd name="T20" fmla="*/ 2147483646 w 57"/>
              <a:gd name="T21" fmla="*/ 2147483646 h 37"/>
              <a:gd name="T22" fmla="*/ 2147483646 w 57"/>
              <a:gd name="T23" fmla="*/ 0 h 37"/>
              <a:gd name="T24" fmla="*/ 2147483646 w 57"/>
              <a:gd name="T25" fmla="*/ 0 h 37"/>
              <a:gd name="T26" fmla="*/ 2147483646 w 57"/>
              <a:gd name="T27" fmla="*/ 2147483646 h 37"/>
              <a:gd name="T28" fmla="*/ 2147483646 w 57"/>
              <a:gd name="T29" fmla="*/ 2147483646 h 37"/>
              <a:gd name="T30" fmla="*/ 2147483646 w 57"/>
              <a:gd name="T31" fmla="*/ 2147483646 h 37"/>
              <a:gd name="T32" fmla="*/ 2147483646 w 57"/>
              <a:gd name="T33" fmla="*/ 2147483646 h 37"/>
              <a:gd name="T34" fmla="*/ 2147483646 w 57"/>
              <a:gd name="T35" fmla="*/ 2147483646 h 37"/>
              <a:gd name="T36" fmla="*/ 2147483646 w 57"/>
              <a:gd name="T37" fmla="*/ 2147483646 h 37"/>
              <a:gd name="T38" fmla="*/ 2147483646 w 57"/>
              <a:gd name="T39" fmla="*/ 2147483646 h 37"/>
              <a:gd name="T40" fmla="*/ 2147483646 w 57"/>
              <a:gd name="T41" fmla="*/ 2147483646 h 37"/>
              <a:gd name="T42" fmla="*/ 2147483646 w 57"/>
              <a:gd name="T43" fmla="*/ 2147483646 h 37"/>
              <a:gd name="T44" fmla="*/ 0 w 57"/>
              <a:gd name="T45" fmla="*/ 2147483646 h 37"/>
              <a:gd name="T46" fmla="*/ 0 w 57"/>
              <a:gd name="T47" fmla="*/ 2147483646 h 37"/>
              <a:gd name="T48" fmla="*/ 2147483646 w 57"/>
              <a:gd name="T49" fmla="*/ 2147483646 h 37"/>
              <a:gd name="T50" fmla="*/ 2147483646 w 57"/>
              <a:gd name="T51" fmla="*/ 2147483646 h 37"/>
              <a:gd name="T52" fmla="*/ 2147483646 w 57"/>
              <a:gd name="T53" fmla="*/ 2147483646 h 37"/>
              <a:gd name="T54" fmla="*/ 2147483646 w 57"/>
              <a:gd name="T55" fmla="*/ 2147483646 h 37"/>
              <a:gd name="T56" fmla="*/ 2147483646 w 57"/>
              <a:gd name="T57" fmla="*/ 2147483646 h 37"/>
              <a:gd name="T58" fmla="*/ 2147483646 w 57"/>
              <a:gd name="T59" fmla="*/ 2147483646 h 37"/>
              <a:gd name="T60" fmla="*/ 2147483646 w 57"/>
              <a:gd name="T61" fmla="*/ 2147483646 h 37"/>
              <a:gd name="T62" fmla="*/ 2147483646 w 57"/>
              <a:gd name="T63" fmla="*/ 2147483646 h 37"/>
              <a:gd name="T64" fmla="*/ 2147483646 w 57"/>
              <a:gd name="T65" fmla="*/ 2147483646 h 37"/>
              <a:gd name="T66" fmla="*/ 2147483646 w 57"/>
              <a:gd name="T67" fmla="*/ 2147483646 h 37"/>
              <a:gd name="T68" fmla="*/ 2147483646 w 57"/>
              <a:gd name="T69" fmla="*/ 2147483646 h 37"/>
              <a:gd name="T70" fmla="*/ 2147483646 w 57"/>
              <a:gd name="T71" fmla="*/ 2147483646 h 37"/>
              <a:gd name="T72" fmla="*/ 2147483646 w 57"/>
              <a:gd name="T73" fmla="*/ 2147483646 h 37"/>
              <a:gd name="T74" fmla="*/ 2147483646 w 57"/>
              <a:gd name="T75" fmla="*/ 2147483646 h 37"/>
              <a:gd name="T76" fmla="*/ 2147483646 w 57"/>
              <a:gd name="T77" fmla="*/ 2147483646 h 37"/>
              <a:gd name="T78" fmla="*/ 2147483646 w 57"/>
              <a:gd name="T79" fmla="*/ 2147483646 h 37"/>
              <a:gd name="T80" fmla="*/ 2147483646 w 57"/>
              <a:gd name="T81" fmla="*/ 2147483646 h 37"/>
              <a:gd name="T82" fmla="*/ 2147483646 w 57"/>
              <a:gd name="T83" fmla="*/ 2147483646 h 37"/>
              <a:gd name="T84" fmla="*/ 2147483646 w 57"/>
              <a:gd name="T85" fmla="*/ 2147483646 h 37"/>
              <a:gd name="T86" fmla="*/ 2147483646 w 57"/>
              <a:gd name="T87" fmla="*/ 2147483646 h 37"/>
              <a:gd name="T88" fmla="*/ 2147483646 w 57"/>
              <a:gd name="T89" fmla="*/ 2147483646 h 37"/>
              <a:gd name="T90" fmla="*/ 2147483646 w 57"/>
              <a:gd name="T91" fmla="*/ 2147483646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solidFill>
            <a:schemeClr val="bg1"/>
          </a:solidFill>
          <a:ln w="9525">
            <a:solidFill>
              <a:schemeClr val="bg2"/>
            </a:solidFill>
            <a:round/>
            <a:headEnd/>
            <a:tailEnd/>
          </a:ln>
        </p:spPr>
        <p:txBody>
          <a:bodyPr/>
          <a:lstStyle/>
          <a:p>
            <a:endParaRPr lang="en-US"/>
          </a:p>
        </p:txBody>
      </p:sp>
      <p:sp>
        <p:nvSpPr>
          <p:cNvPr id="4185" name="Freeform 350"/>
          <p:cNvSpPr>
            <a:spLocks/>
          </p:cNvSpPr>
          <p:nvPr/>
        </p:nvSpPr>
        <p:spPr bwMode="auto">
          <a:xfrm>
            <a:off x="5303838" y="3135313"/>
            <a:ext cx="55562" cy="30162"/>
          </a:xfrm>
          <a:custGeom>
            <a:avLst/>
            <a:gdLst>
              <a:gd name="T0" fmla="*/ 2147483646 w 42"/>
              <a:gd name="T1" fmla="*/ 2147483646 h 24"/>
              <a:gd name="T2" fmla="*/ 2147483646 w 42"/>
              <a:gd name="T3" fmla="*/ 0 h 24"/>
              <a:gd name="T4" fmla="*/ 0 w 42"/>
              <a:gd name="T5" fmla="*/ 2147483646 h 24"/>
              <a:gd name="T6" fmla="*/ 2147483646 w 42"/>
              <a:gd name="T7" fmla="*/ 2147483646 h 24"/>
              <a:gd name="T8" fmla="*/ 2147483646 w 42"/>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4">
                <a:moveTo>
                  <a:pt x="36" y="24"/>
                </a:moveTo>
                <a:lnTo>
                  <a:pt x="18" y="0"/>
                </a:lnTo>
                <a:lnTo>
                  <a:pt x="0" y="6"/>
                </a:lnTo>
                <a:lnTo>
                  <a:pt x="42" y="24"/>
                </a:lnTo>
                <a:lnTo>
                  <a:pt x="36" y="24"/>
                </a:lnTo>
                <a:close/>
              </a:path>
            </a:pathLst>
          </a:custGeom>
          <a:solidFill>
            <a:schemeClr val="bg1"/>
          </a:solidFill>
          <a:ln w="9525">
            <a:solidFill>
              <a:schemeClr val="bg2"/>
            </a:solidFill>
            <a:round/>
            <a:headEnd/>
            <a:tailEnd/>
          </a:ln>
        </p:spPr>
        <p:txBody>
          <a:bodyPr/>
          <a:lstStyle/>
          <a:p>
            <a:endParaRPr lang="en-US"/>
          </a:p>
        </p:txBody>
      </p:sp>
      <p:sp>
        <p:nvSpPr>
          <p:cNvPr id="4186" name="Freeform 359"/>
          <p:cNvSpPr>
            <a:spLocks/>
          </p:cNvSpPr>
          <p:nvPr/>
        </p:nvSpPr>
        <p:spPr bwMode="auto">
          <a:xfrm>
            <a:off x="4991100" y="3009900"/>
            <a:ext cx="77788" cy="47625"/>
          </a:xfrm>
          <a:custGeom>
            <a:avLst/>
            <a:gdLst>
              <a:gd name="T0" fmla="*/ 2147483646 w 60"/>
              <a:gd name="T1" fmla="*/ 2147483646 h 36"/>
              <a:gd name="T2" fmla="*/ 2147483646 w 60"/>
              <a:gd name="T3" fmla="*/ 2147483646 h 36"/>
              <a:gd name="T4" fmla="*/ 2147483646 w 60"/>
              <a:gd name="T5" fmla="*/ 2147483646 h 36"/>
              <a:gd name="T6" fmla="*/ 2147483646 w 60"/>
              <a:gd name="T7" fmla="*/ 2147483646 h 36"/>
              <a:gd name="T8" fmla="*/ 2147483646 w 60"/>
              <a:gd name="T9" fmla="*/ 0 h 36"/>
              <a:gd name="T10" fmla="*/ 2147483646 w 60"/>
              <a:gd name="T11" fmla="*/ 0 h 36"/>
              <a:gd name="T12" fmla="*/ 2147483646 w 60"/>
              <a:gd name="T13" fmla="*/ 2147483646 h 36"/>
              <a:gd name="T14" fmla="*/ 0 w 60"/>
              <a:gd name="T15" fmla="*/ 2147483646 h 36"/>
              <a:gd name="T16" fmla="*/ 2147483646 w 60"/>
              <a:gd name="T17" fmla="*/ 2147483646 h 36"/>
              <a:gd name="T18" fmla="*/ 2147483646 w 60"/>
              <a:gd name="T19" fmla="*/ 214748364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solidFill>
            <a:schemeClr val="bg1"/>
          </a:solidFill>
          <a:ln w="9525">
            <a:solidFill>
              <a:schemeClr val="bg2"/>
            </a:solidFill>
            <a:round/>
            <a:headEnd/>
            <a:tailEnd/>
          </a:ln>
        </p:spPr>
        <p:txBody>
          <a:bodyPr/>
          <a:lstStyle/>
          <a:p>
            <a:endParaRPr lang="en-US"/>
          </a:p>
        </p:txBody>
      </p:sp>
      <p:sp>
        <p:nvSpPr>
          <p:cNvPr id="4187" name="Freeform 360"/>
          <p:cNvSpPr>
            <a:spLocks/>
          </p:cNvSpPr>
          <p:nvPr/>
        </p:nvSpPr>
        <p:spPr bwMode="auto">
          <a:xfrm>
            <a:off x="4849813" y="3033713"/>
            <a:ext cx="242887" cy="217487"/>
          </a:xfrm>
          <a:custGeom>
            <a:avLst/>
            <a:gdLst>
              <a:gd name="T0" fmla="*/ 2147483646 w 31"/>
              <a:gd name="T1" fmla="*/ 2147483646 h 28"/>
              <a:gd name="T2" fmla="*/ 2147483646 w 31"/>
              <a:gd name="T3" fmla="*/ 2147483646 h 28"/>
              <a:gd name="T4" fmla="*/ 2147483646 w 31"/>
              <a:gd name="T5" fmla="*/ 2147483646 h 28"/>
              <a:gd name="T6" fmla="*/ 2147483646 w 31"/>
              <a:gd name="T7" fmla="*/ 2147483646 h 28"/>
              <a:gd name="T8" fmla="*/ 2147483646 w 31"/>
              <a:gd name="T9" fmla="*/ 2147483646 h 28"/>
              <a:gd name="T10" fmla="*/ 2147483646 w 31"/>
              <a:gd name="T11" fmla="*/ 2147483646 h 28"/>
              <a:gd name="T12" fmla="*/ 2147483646 w 31"/>
              <a:gd name="T13" fmla="*/ 2147483646 h 28"/>
              <a:gd name="T14" fmla="*/ 2147483646 w 31"/>
              <a:gd name="T15" fmla="*/ 2147483646 h 28"/>
              <a:gd name="T16" fmla="*/ 2147483646 w 31"/>
              <a:gd name="T17" fmla="*/ 2147483646 h 28"/>
              <a:gd name="T18" fmla="*/ 2147483646 w 31"/>
              <a:gd name="T19" fmla="*/ 2147483646 h 28"/>
              <a:gd name="T20" fmla="*/ 2147483646 w 31"/>
              <a:gd name="T21" fmla="*/ 2147483646 h 28"/>
              <a:gd name="T22" fmla="*/ 2147483646 w 31"/>
              <a:gd name="T23" fmla="*/ 2147483646 h 28"/>
              <a:gd name="T24" fmla="*/ 2147483646 w 31"/>
              <a:gd name="T25" fmla="*/ 2147483646 h 28"/>
              <a:gd name="T26" fmla="*/ 2147483646 w 31"/>
              <a:gd name="T27" fmla="*/ 2147483646 h 28"/>
              <a:gd name="T28" fmla="*/ 2147483646 w 31"/>
              <a:gd name="T29" fmla="*/ 2147483646 h 28"/>
              <a:gd name="T30" fmla="*/ 2147483646 w 31"/>
              <a:gd name="T31" fmla="*/ 2147483646 h 28"/>
              <a:gd name="T32" fmla="*/ 2147483646 w 31"/>
              <a:gd name="T33" fmla="*/ 2147483646 h 28"/>
              <a:gd name="T34" fmla="*/ 2147483646 w 31"/>
              <a:gd name="T35" fmla="*/ 2147483646 h 28"/>
              <a:gd name="T36" fmla="*/ 2147483646 w 31"/>
              <a:gd name="T37" fmla="*/ 2147483646 h 28"/>
              <a:gd name="T38" fmla="*/ 2147483646 w 31"/>
              <a:gd name="T39" fmla="*/ 2147483646 h 28"/>
              <a:gd name="T40" fmla="*/ 2147483646 w 31"/>
              <a:gd name="T41" fmla="*/ 2147483646 h 28"/>
              <a:gd name="T42" fmla="*/ 2147483646 w 31"/>
              <a:gd name="T43" fmla="*/ 2147483646 h 28"/>
              <a:gd name="T44" fmla="*/ 2147483646 w 31"/>
              <a:gd name="T45" fmla="*/ 2147483646 h 28"/>
              <a:gd name="T46" fmla="*/ 2147483646 w 31"/>
              <a:gd name="T47" fmla="*/ 0 h 28"/>
              <a:gd name="T48" fmla="*/ 2147483646 w 31"/>
              <a:gd name="T49" fmla="*/ 2147483646 h 28"/>
              <a:gd name="T50" fmla="*/ 2147483646 w 31"/>
              <a:gd name="T51" fmla="*/ 2147483646 h 28"/>
              <a:gd name="T52" fmla="*/ 2147483646 w 31"/>
              <a:gd name="T53" fmla="*/ 0 h 28"/>
              <a:gd name="T54" fmla="*/ 2147483646 w 31"/>
              <a:gd name="T55" fmla="*/ 0 h 28"/>
              <a:gd name="T56" fmla="*/ 2147483646 w 31"/>
              <a:gd name="T57" fmla="*/ 2147483646 h 28"/>
              <a:gd name="T58" fmla="*/ 2147483646 w 31"/>
              <a:gd name="T59" fmla="*/ 2147483646 h 28"/>
              <a:gd name="T60" fmla="*/ 0 w 31"/>
              <a:gd name="T61" fmla="*/ 2147483646 h 28"/>
              <a:gd name="T62" fmla="*/ 0 w 31"/>
              <a:gd name="T63" fmla="*/ 2147483646 h 28"/>
              <a:gd name="T64" fmla="*/ 2147483646 w 31"/>
              <a:gd name="T65" fmla="*/ 2147483646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solidFill>
            <a:schemeClr val="bg1"/>
          </a:solidFill>
          <a:ln w="9525">
            <a:solidFill>
              <a:schemeClr val="bg2"/>
            </a:solidFill>
            <a:round/>
            <a:headEnd/>
            <a:tailEnd/>
          </a:ln>
        </p:spPr>
        <p:txBody>
          <a:bodyPr/>
          <a:lstStyle/>
          <a:p>
            <a:endParaRPr lang="en-US"/>
          </a:p>
        </p:txBody>
      </p:sp>
      <p:sp>
        <p:nvSpPr>
          <p:cNvPr id="4188" name="Freeform 364"/>
          <p:cNvSpPr>
            <a:spLocks/>
          </p:cNvSpPr>
          <p:nvPr/>
        </p:nvSpPr>
        <p:spPr bwMode="auto">
          <a:xfrm>
            <a:off x="4503738" y="4056063"/>
            <a:ext cx="393700"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solidFill>
            <a:schemeClr val="bg1"/>
          </a:solidFill>
          <a:ln w="9525">
            <a:solidFill>
              <a:schemeClr val="bg2"/>
            </a:solidFill>
            <a:round/>
            <a:headEnd/>
            <a:tailEnd/>
          </a:ln>
        </p:spPr>
        <p:txBody>
          <a:bodyPr/>
          <a:lstStyle/>
          <a:p>
            <a:endParaRPr lang="en-US"/>
          </a:p>
        </p:txBody>
      </p:sp>
      <p:sp>
        <p:nvSpPr>
          <p:cNvPr id="4189" name="Freeform 365"/>
          <p:cNvSpPr>
            <a:spLocks/>
          </p:cNvSpPr>
          <p:nvPr/>
        </p:nvSpPr>
        <p:spPr bwMode="auto">
          <a:xfrm>
            <a:off x="4503738" y="4056063"/>
            <a:ext cx="393700"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solidFill>
            <a:schemeClr val="bg1"/>
          </a:solidFill>
          <a:ln w="9525">
            <a:solidFill>
              <a:schemeClr val="bg2"/>
            </a:solidFill>
            <a:round/>
            <a:headEnd/>
            <a:tailEnd/>
          </a:ln>
        </p:spPr>
        <p:txBody>
          <a:bodyPr/>
          <a:lstStyle/>
          <a:p>
            <a:endParaRPr lang="en-US"/>
          </a:p>
        </p:txBody>
      </p:sp>
      <p:sp>
        <p:nvSpPr>
          <p:cNvPr id="4190" name="Freeform 366"/>
          <p:cNvSpPr>
            <a:spLocks/>
          </p:cNvSpPr>
          <p:nvPr/>
        </p:nvSpPr>
        <p:spPr bwMode="auto">
          <a:xfrm>
            <a:off x="4198938" y="4016375"/>
            <a:ext cx="407987" cy="384175"/>
          </a:xfrm>
          <a:custGeom>
            <a:avLst/>
            <a:gdLst>
              <a:gd name="T0" fmla="*/ 2147483646 w 52"/>
              <a:gd name="T1" fmla="*/ 2147483646 h 49"/>
              <a:gd name="T2" fmla="*/ 2147483646 w 52"/>
              <a:gd name="T3" fmla="*/ 2147483646 h 49"/>
              <a:gd name="T4" fmla="*/ 2147483646 w 52"/>
              <a:gd name="T5" fmla="*/ 2147483646 h 49"/>
              <a:gd name="T6" fmla="*/ 2147483646 w 52"/>
              <a:gd name="T7" fmla="*/ 2147483646 h 49"/>
              <a:gd name="T8" fmla="*/ 2147483646 w 52"/>
              <a:gd name="T9" fmla="*/ 2147483646 h 49"/>
              <a:gd name="T10" fmla="*/ 2147483646 w 52"/>
              <a:gd name="T11" fmla="*/ 2147483646 h 49"/>
              <a:gd name="T12" fmla="*/ 2147483646 w 52"/>
              <a:gd name="T13" fmla="*/ 2147483646 h 49"/>
              <a:gd name="T14" fmla="*/ 2147483646 w 52"/>
              <a:gd name="T15" fmla="*/ 2147483646 h 49"/>
              <a:gd name="T16" fmla="*/ 2147483646 w 52"/>
              <a:gd name="T17" fmla="*/ 2147483646 h 49"/>
              <a:gd name="T18" fmla="*/ 2147483646 w 52"/>
              <a:gd name="T19" fmla="*/ 2147483646 h 49"/>
              <a:gd name="T20" fmla="*/ 2147483646 w 52"/>
              <a:gd name="T21" fmla="*/ 2147483646 h 49"/>
              <a:gd name="T22" fmla="*/ 2147483646 w 52"/>
              <a:gd name="T23" fmla="*/ 0 h 49"/>
              <a:gd name="T24" fmla="*/ 2147483646 w 52"/>
              <a:gd name="T25" fmla="*/ 0 h 49"/>
              <a:gd name="T26" fmla="*/ 2147483646 w 52"/>
              <a:gd name="T27" fmla="*/ 2147483646 h 49"/>
              <a:gd name="T28" fmla="*/ 2147483646 w 52"/>
              <a:gd name="T29" fmla="*/ 2147483646 h 49"/>
              <a:gd name="T30" fmla="*/ 2147483646 w 52"/>
              <a:gd name="T31" fmla="*/ 2147483646 h 49"/>
              <a:gd name="T32" fmla="*/ 2147483646 w 52"/>
              <a:gd name="T33" fmla="*/ 2147483646 h 49"/>
              <a:gd name="T34" fmla="*/ 2147483646 w 52"/>
              <a:gd name="T35" fmla="*/ 2147483646 h 49"/>
              <a:gd name="T36" fmla="*/ 2147483646 w 52"/>
              <a:gd name="T37" fmla="*/ 2147483646 h 49"/>
              <a:gd name="T38" fmla="*/ 0 w 52"/>
              <a:gd name="T39" fmla="*/ 2147483646 h 49"/>
              <a:gd name="T40" fmla="*/ 0 w 52"/>
              <a:gd name="T41" fmla="*/ 2147483646 h 49"/>
              <a:gd name="T42" fmla="*/ 2147483646 w 52"/>
              <a:gd name="T43" fmla="*/ 2147483646 h 49"/>
              <a:gd name="T44" fmla="*/ 2147483646 w 52"/>
              <a:gd name="T45" fmla="*/ 2147483646 h 49"/>
              <a:gd name="T46" fmla="*/ 2147483646 w 52"/>
              <a:gd name="T47" fmla="*/ 2147483646 h 49"/>
              <a:gd name="T48" fmla="*/ 2147483646 w 52"/>
              <a:gd name="T49" fmla="*/ 2147483646 h 49"/>
              <a:gd name="T50" fmla="*/ 2147483646 w 52"/>
              <a:gd name="T51" fmla="*/ 2147483646 h 49"/>
              <a:gd name="T52" fmla="*/ 2147483646 w 52"/>
              <a:gd name="T53" fmla="*/ 2147483646 h 49"/>
              <a:gd name="T54" fmla="*/ 2147483646 w 52"/>
              <a:gd name="T55" fmla="*/ 2147483646 h 49"/>
              <a:gd name="T56" fmla="*/ 2147483646 w 52"/>
              <a:gd name="T57" fmla="*/ 2147483646 h 49"/>
              <a:gd name="T58" fmla="*/ 2147483646 w 52"/>
              <a:gd name="T59" fmla="*/ 2147483646 h 49"/>
              <a:gd name="T60" fmla="*/ 2147483646 w 52"/>
              <a:gd name="T61" fmla="*/ 2147483646 h 49"/>
              <a:gd name="T62" fmla="*/ 2147483646 w 52"/>
              <a:gd name="T63" fmla="*/ 2147483646 h 49"/>
              <a:gd name="T64" fmla="*/ 2147483646 w 52"/>
              <a:gd name="T65" fmla="*/ 2147483646 h 49"/>
              <a:gd name="T66" fmla="*/ 2147483646 w 52"/>
              <a:gd name="T67" fmla="*/ 2147483646 h 49"/>
              <a:gd name="T68" fmla="*/ 2147483646 w 52"/>
              <a:gd name="T69" fmla="*/ 2147483646 h 49"/>
              <a:gd name="T70" fmla="*/ 2147483646 w 52"/>
              <a:gd name="T71" fmla="*/ 2147483646 h 49"/>
              <a:gd name="T72" fmla="*/ 2147483646 w 52"/>
              <a:gd name="T73" fmla="*/ 2147483646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solidFill>
            <a:srgbClr val="92D050"/>
          </a:solidFill>
          <a:ln w="9525">
            <a:solidFill>
              <a:schemeClr val="bg2"/>
            </a:solidFill>
            <a:round/>
            <a:headEnd/>
            <a:tailEnd/>
          </a:ln>
        </p:spPr>
        <p:txBody>
          <a:bodyPr/>
          <a:lstStyle/>
          <a:p>
            <a:endParaRPr lang="en-US"/>
          </a:p>
        </p:txBody>
      </p:sp>
      <p:sp>
        <p:nvSpPr>
          <p:cNvPr id="4191" name="Freeform 367"/>
          <p:cNvSpPr>
            <a:spLocks/>
          </p:cNvSpPr>
          <p:nvPr/>
        </p:nvSpPr>
        <p:spPr bwMode="auto">
          <a:xfrm>
            <a:off x="5526088" y="4370388"/>
            <a:ext cx="234950" cy="317500"/>
          </a:xfrm>
          <a:custGeom>
            <a:avLst/>
            <a:gdLst>
              <a:gd name="T0" fmla="*/ 2147483646 w 180"/>
              <a:gd name="T1" fmla="*/ 2147483646 h 246"/>
              <a:gd name="T2" fmla="*/ 2147483646 w 180"/>
              <a:gd name="T3" fmla="*/ 2147483646 h 246"/>
              <a:gd name="T4" fmla="*/ 2147483646 w 180"/>
              <a:gd name="T5" fmla="*/ 2147483646 h 246"/>
              <a:gd name="T6" fmla="*/ 2147483646 w 180"/>
              <a:gd name="T7" fmla="*/ 2147483646 h 246"/>
              <a:gd name="T8" fmla="*/ 2147483646 w 180"/>
              <a:gd name="T9" fmla="*/ 2147483646 h 246"/>
              <a:gd name="T10" fmla="*/ 2147483646 w 180"/>
              <a:gd name="T11" fmla="*/ 2147483646 h 246"/>
              <a:gd name="T12" fmla="*/ 2147483646 w 180"/>
              <a:gd name="T13" fmla="*/ 2147483646 h 246"/>
              <a:gd name="T14" fmla="*/ 2147483646 w 180"/>
              <a:gd name="T15" fmla="*/ 2147483646 h 246"/>
              <a:gd name="T16" fmla="*/ 2147483646 w 180"/>
              <a:gd name="T17" fmla="*/ 2147483646 h 246"/>
              <a:gd name="T18" fmla="*/ 2147483646 w 180"/>
              <a:gd name="T19" fmla="*/ 2147483646 h 246"/>
              <a:gd name="T20" fmla="*/ 2147483646 w 180"/>
              <a:gd name="T21" fmla="*/ 2147483646 h 246"/>
              <a:gd name="T22" fmla="*/ 2147483646 w 180"/>
              <a:gd name="T23" fmla="*/ 2147483646 h 246"/>
              <a:gd name="T24" fmla="*/ 2147483646 w 180"/>
              <a:gd name="T25" fmla="*/ 2147483646 h 246"/>
              <a:gd name="T26" fmla="*/ 0 w 180"/>
              <a:gd name="T27" fmla="*/ 2147483646 h 246"/>
              <a:gd name="T28" fmla="*/ 0 w 180"/>
              <a:gd name="T29" fmla="*/ 2147483646 h 246"/>
              <a:gd name="T30" fmla="*/ 2147483646 w 180"/>
              <a:gd name="T31" fmla="*/ 2147483646 h 246"/>
              <a:gd name="T32" fmla="*/ 2147483646 w 180"/>
              <a:gd name="T33" fmla="*/ 2147483646 h 246"/>
              <a:gd name="T34" fmla="*/ 2147483646 w 180"/>
              <a:gd name="T35" fmla="*/ 2147483646 h 246"/>
              <a:gd name="T36" fmla="*/ 2147483646 w 180"/>
              <a:gd name="T37" fmla="*/ 2147483646 h 246"/>
              <a:gd name="T38" fmla="*/ 2147483646 w 180"/>
              <a:gd name="T39" fmla="*/ 2147483646 h 246"/>
              <a:gd name="T40" fmla="*/ 2147483646 w 180"/>
              <a:gd name="T41" fmla="*/ 0 h 246"/>
              <a:gd name="T42" fmla="*/ 2147483646 w 180"/>
              <a:gd name="T43" fmla="*/ 2147483646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solidFill>
            <a:schemeClr val="bg1"/>
          </a:solidFill>
          <a:ln w="9525">
            <a:solidFill>
              <a:schemeClr val="bg2"/>
            </a:solidFill>
            <a:round/>
            <a:headEnd/>
            <a:tailEnd/>
          </a:ln>
        </p:spPr>
        <p:txBody>
          <a:bodyPr/>
          <a:lstStyle/>
          <a:p>
            <a:endParaRPr lang="en-US"/>
          </a:p>
        </p:txBody>
      </p:sp>
      <p:sp>
        <p:nvSpPr>
          <p:cNvPr id="4192" name="Freeform 368"/>
          <p:cNvSpPr>
            <a:spLocks/>
          </p:cNvSpPr>
          <p:nvPr/>
        </p:nvSpPr>
        <p:spPr bwMode="auto">
          <a:xfrm>
            <a:off x="4849813" y="4346575"/>
            <a:ext cx="31750"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2147483646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96">
                <a:moveTo>
                  <a:pt x="12" y="0"/>
                </a:moveTo>
                <a:lnTo>
                  <a:pt x="12" y="0"/>
                </a:lnTo>
                <a:lnTo>
                  <a:pt x="24" y="42"/>
                </a:lnTo>
                <a:lnTo>
                  <a:pt x="0" y="48"/>
                </a:lnTo>
                <a:lnTo>
                  <a:pt x="0" y="66"/>
                </a:lnTo>
                <a:lnTo>
                  <a:pt x="18" y="96"/>
                </a:lnTo>
                <a:lnTo>
                  <a:pt x="24" y="96"/>
                </a:lnTo>
                <a:lnTo>
                  <a:pt x="12" y="0"/>
                </a:lnTo>
                <a:close/>
              </a:path>
            </a:pathLst>
          </a:custGeom>
          <a:solidFill>
            <a:schemeClr val="bg1"/>
          </a:solidFill>
          <a:ln w="9525">
            <a:solidFill>
              <a:schemeClr val="bg2"/>
            </a:solidFill>
            <a:round/>
            <a:headEnd/>
            <a:tailEnd/>
          </a:ln>
        </p:spPr>
        <p:txBody>
          <a:bodyPr/>
          <a:lstStyle/>
          <a:p>
            <a:endParaRPr lang="en-US"/>
          </a:p>
        </p:txBody>
      </p:sp>
      <p:sp>
        <p:nvSpPr>
          <p:cNvPr id="4193" name="Freeform 369"/>
          <p:cNvSpPr>
            <a:spLocks/>
          </p:cNvSpPr>
          <p:nvPr/>
        </p:nvSpPr>
        <p:spPr bwMode="auto">
          <a:xfrm>
            <a:off x="4849813" y="4346575"/>
            <a:ext cx="31750"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96">
                <a:moveTo>
                  <a:pt x="12" y="0"/>
                </a:moveTo>
                <a:lnTo>
                  <a:pt x="12" y="0"/>
                </a:lnTo>
                <a:lnTo>
                  <a:pt x="24" y="42"/>
                </a:lnTo>
                <a:lnTo>
                  <a:pt x="0" y="48"/>
                </a:lnTo>
                <a:lnTo>
                  <a:pt x="0" y="66"/>
                </a:lnTo>
                <a:lnTo>
                  <a:pt x="18" y="96"/>
                </a:lnTo>
                <a:lnTo>
                  <a:pt x="24" y="96"/>
                </a:lnTo>
              </a:path>
            </a:pathLst>
          </a:custGeom>
          <a:solidFill>
            <a:schemeClr val="bg1"/>
          </a:solidFill>
          <a:ln w="9525">
            <a:solidFill>
              <a:schemeClr val="bg2"/>
            </a:solidFill>
            <a:round/>
            <a:headEnd/>
            <a:tailEnd/>
          </a:ln>
        </p:spPr>
        <p:txBody>
          <a:bodyPr/>
          <a:lstStyle/>
          <a:p>
            <a:endParaRPr lang="en-US"/>
          </a:p>
        </p:txBody>
      </p:sp>
      <p:sp>
        <p:nvSpPr>
          <p:cNvPr id="4194" name="Freeform 370"/>
          <p:cNvSpPr>
            <a:spLocks/>
          </p:cNvSpPr>
          <p:nvPr/>
        </p:nvSpPr>
        <p:spPr bwMode="auto">
          <a:xfrm>
            <a:off x="4833938" y="4065588"/>
            <a:ext cx="258762"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2147483646 w 198"/>
              <a:gd name="T51" fmla="*/ 2147483646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solidFill>
            <a:schemeClr val="bg1"/>
          </a:solidFill>
          <a:ln w="9525">
            <a:solidFill>
              <a:schemeClr val="bg2"/>
            </a:solidFill>
            <a:round/>
            <a:headEnd/>
            <a:tailEnd/>
          </a:ln>
        </p:spPr>
        <p:txBody>
          <a:bodyPr/>
          <a:lstStyle/>
          <a:p>
            <a:endParaRPr lang="en-US"/>
          </a:p>
        </p:txBody>
      </p:sp>
      <p:sp>
        <p:nvSpPr>
          <p:cNvPr id="4195" name="Freeform 371"/>
          <p:cNvSpPr>
            <a:spLocks/>
          </p:cNvSpPr>
          <p:nvPr/>
        </p:nvSpPr>
        <p:spPr bwMode="auto">
          <a:xfrm>
            <a:off x="4833938" y="4065588"/>
            <a:ext cx="258762"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solidFill>
            <a:schemeClr val="bg1"/>
          </a:solidFill>
          <a:ln w="9525">
            <a:solidFill>
              <a:schemeClr val="bg2"/>
            </a:solidFill>
            <a:round/>
            <a:headEnd/>
            <a:tailEnd/>
          </a:ln>
        </p:spPr>
        <p:txBody>
          <a:bodyPr/>
          <a:lstStyle/>
          <a:p>
            <a:endParaRPr lang="en-US"/>
          </a:p>
        </p:txBody>
      </p:sp>
      <p:sp>
        <p:nvSpPr>
          <p:cNvPr id="4196" name="Freeform 372"/>
          <p:cNvSpPr>
            <a:spLocks/>
          </p:cNvSpPr>
          <p:nvPr/>
        </p:nvSpPr>
        <p:spPr bwMode="auto">
          <a:xfrm>
            <a:off x="4913313" y="5211763"/>
            <a:ext cx="398462" cy="354012"/>
          </a:xfrm>
          <a:custGeom>
            <a:avLst/>
            <a:gdLst>
              <a:gd name="T0" fmla="*/ 2147483646 w 51"/>
              <a:gd name="T1" fmla="*/ 2147483646 h 45"/>
              <a:gd name="T2" fmla="*/ 2147483646 w 51"/>
              <a:gd name="T3" fmla="*/ 2147483646 h 45"/>
              <a:gd name="T4" fmla="*/ 2147483646 w 51"/>
              <a:gd name="T5" fmla="*/ 2147483646 h 45"/>
              <a:gd name="T6" fmla="*/ 2147483646 w 51"/>
              <a:gd name="T7" fmla="*/ 2147483646 h 45"/>
              <a:gd name="T8" fmla="*/ 2147483646 w 51"/>
              <a:gd name="T9" fmla="*/ 0 h 45"/>
              <a:gd name="T10" fmla="*/ 2147483646 w 51"/>
              <a:gd name="T11" fmla="*/ 2147483646 h 45"/>
              <a:gd name="T12" fmla="*/ 2147483646 w 51"/>
              <a:gd name="T13" fmla="*/ 2147483646 h 45"/>
              <a:gd name="T14" fmla="*/ 2147483646 w 51"/>
              <a:gd name="T15" fmla="*/ 2147483646 h 45"/>
              <a:gd name="T16" fmla="*/ 2147483646 w 51"/>
              <a:gd name="T17" fmla="*/ 2147483646 h 45"/>
              <a:gd name="T18" fmla="*/ 2147483646 w 51"/>
              <a:gd name="T19" fmla="*/ 2147483646 h 45"/>
              <a:gd name="T20" fmla="*/ 2147483646 w 51"/>
              <a:gd name="T21" fmla="*/ 2147483646 h 45"/>
              <a:gd name="T22" fmla="*/ 2147483646 w 51"/>
              <a:gd name="T23" fmla="*/ 2147483646 h 45"/>
              <a:gd name="T24" fmla="*/ 2147483646 w 51"/>
              <a:gd name="T25" fmla="*/ 2147483646 h 45"/>
              <a:gd name="T26" fmla="*/ 2147483646 w 51"/>
              <a:gd name="T27" fmla="*/ 2147483646 h 45"/>
              <a:gd name="T28" fmla="*/ 2147483646 w 51"/>
              <a:gd name="T29" fmla="*/ 2147483646 h 45"/>
              <a:gd name="T30" fmla="*/ 2147483646 w 51"/>
              <a:gd name="T31" fmla="*/ 2147483646 h 45"/>
              <a:gd name="T32" fmla="*/ 2147483646 w 51"/>
              <a:gd name="T33" fmla="*/ 2147483646 h 45"/>
              <a:gd name="T34" fmla="*/ 0 w 51"/>
              <a:gd name="T35" fmla="*/ 2147483646 h 45"/>
              <a:gd name="T36" fmla="*/ 2147483646 w 51"/>
              <a:gd name="T37" fmla="*/ 2147483646 h 45"/>
              <a:gd name="T38" fmla="*/ 2147483646 w 51"/>
              <a:gd name="T39" fmla="*/ 2147483646 h 45"/>
              <a:gd name="T40" fmla="*/ 2147483646 w 51"/>
              <a:gd name="T41" fmla="*/ 2147483646 h 45"/>
              <a:gd name="T42" fmla="*/ 2147483646 w 51"/>
              <a:gd name="T43" fmla="*/ 2147483646 h 45"/>
              <a:gd name="T44" fmla="*/ 2147483646 w 51"/>
              <a:gd name="T45" fmla="*/ 2147483646 h 45"/>
              <a:gd name="T46" fmla="*/ 2147483646 w 51"/>
              <a:gd name="T47" fmla="*/ 2147483646 h 45"/>
              <a:gd name="T48" fmla="*/ 2147483646 w 51"/>
              <a:gd name="T49" fmla="*/ 2147483646 h 45"/>
              <a:gd name="T50" fmla="*/ 2147483646 w 51"/>
              <a:gd name="T51" fmla="*/ 2147483646 h 45"/>
              <a:gd name="T52" fmla="*/ 2147483646 w 51"/>
              <a:gd name="T53" fmla="*/ 2147483646 h 45"/>
              <a:gd name="T54" fmla="*/ 2147483646 w 51"/>
              <a:gd name="T55" fmla="*/ 2147483646 h 45"/>
              <a:gd name="T56" fmla="*/ 2147483646 w 51"/>
              <a:gd name="T57" fmla="*/ 2147483646 h 45"/>
              <a:gd name="T58" fmla="*/ 2147483646 w 51"/>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solidFill>
            <a:srgbClr val="DDDDDD"/>
          </a:solidFill>
          <a:ln w="9525">
            <a:solidFill>
              <a:schemeClr val="bg2"/>
            </a:solidFill>
            <a:round/>
            <a:headEnd/>
            <a:tailEnd/>
          </a:ln>
        </p:spPr>
        <p:txBody>
          <a:bodyPr/>
          <a:lstStyle/>
          <a:p>
            <a:endParaRPr lang="en-US"/>
          </a:p>
        </p:txBody>
      </p:sp>
      <p:sp>
        <p:nvSpPr>
          <p:cNvPr id="4197" name="Freeform 373"/>
          <p:cNvSpPr>
            <a:spLocks/>
          </p:cNvSpPr>
          <p:nvPr/>
        </p:nvSpPr>
        <p:spPr bwMode="auto">
          <a:xfrm>
            <a:off x="4999038" y="5095875"/>
            <a:ext cx="236537" cy="234950"/>
          </a:xfrm>
          <a:custGeom>
            <a:avLst/>
            <a:gdLst>
              <a:gd name="T0" fmla="*/ 2147483646 w 180"/>
              <a:gd name="T1" fmla="*/ 2147483646 h 180"/>
              <a:gd name="T2" fmla="*/ 2147483646 w 180"/>
              <a:gd name="T3" fmla="*/ 2147483646 h 180"/>
              <a:gd name="T4" fmla="*/ 2147483646 w 180"/>
              <a:gd name="T5" fmla="*/ 2147483646 h 180"/>
              <a:gd name="T6" fmla="*/ 2147483646 w 180"/>
              <a:gd name="T7" fmla="*/ 2147483646 h 180"/>
              <a:gd name="T8" fmla="*/ 2147483646 w 180"/>
              <a:gd name="T9" fmla="*/ 2147483646 h 180"/>
              <a:gd name="T10" fmla="*/ 2147483646 w 180"/>
              <a:gd name="T11" fmla="*/ 2147483646 h 180"/>
              <a:gd name="T12" fmla="*/ 2147483646 w 180"/>
              <a:gd name="T13" fmla="*/ 2147483646 h 180"/>
              <a:gd name="T14" fmla="*/ 2147483646 w 180"/>
              <a:gd name="T15" fmla="*/ 0 h 180"/>
              <a:gd name="T16" fmla="*/ 2147483646 w 180"/>
              <a:gd name="T17" fmla="*/ 2147483646 h 180"/>
              <a:gd name="T18" fmla="*/ 2147483646 w 180"/>
              <a:gd name="T19" fmla="*/ 2147483646 h 180"/>
              <a:gd name="T20" fmla="*/ 2147483646 w 180"/>
              <a:gd name="T21" fmla="*/ 2147483646 h 180"/>
              <a:gd name="T22" fmla="*/ 0 w 180"/>
              <a:gd name="T23" fmla="*/ 2147483646 h 180"/>
              <a:gd name="T24" fmla="*/ 0 w 180"/>
              <a:gd name="T25" fmla="*/ 2147483646 h 180"/>
              <a:gd name="T26" fmla="*/ 2147483646 w 180"/>
              <a:gd name="T27" fmla="*/ 2147483646 h 180"/>
              <a:gd name="T28" fmla="*/ 2147483646 w 180"/>
              <a:gd name="T29" fmla="*/ 2147483646 h 180"/>
              <a:gd name="T30" fmla="*/ 2147483646 w 180"/>
              <a:gd name="T31" fmla="*/ 2147483646 h 180"/>
              <a:gd name="T32" fmla="*/ 2147483646 w 180"/>
              <a:gd name="T33" fmla="*/ 2147483646 h 180"/>
              <a:gd name="T34" fmla="*/ 2147483646 w 180"/>
              <a:gd name="T35" fmla="*/ 2147483646 h 180"/>
              <a:gd name="T36" fmla="*/ 2147483646 w 180"/>
              <a:gd name="T37" fmla="*/ 2147483646 h 180"/>
              <a:gd name="T38" fmla="*/ 2147483646 w 180"/>
              <a:gd name="T39" fmla="*/ 2147483646 h 180"/>
              <a:gd name="T40" fmla="*/ 2147483646 w 180"/>
              <a:gd name="T41" fmla="*/ 2147483646 h 180"/>
              <a:gd name="T42" fmla="*/ 2147483646 w 18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solidFill>
            <a:schemeClr val="bg1"/>
          </a:solidFill>
          <a:ln w="9525">
            <a:solidFill>
              <a:schemeClr val="bg2"/>
            </a:solidFill>
            <a:round/>
            <a:headEnd/>
            <a:tailEnd/>
          </a:ln>
        </p:spPr>
        <p:txBody>
          <a:bodyPr/>
          <a:lstStyle/>
          <a:p>
            <a:endParaRPr lang="en-US"/>
          </a:p>
        </p:txBody>
      </p:sp>
      <p:sp>
        <p:nvSpPr>
          <p:cNvPr id="4198" name="Freeform 374"/>
          <p:cNvSpPr>
            <a:spLocks/>
          </p:cNvSpPr>
          <p:nvPr/>
        </p:nvSpPr>
        <p:spPr bwMode="auto">
          <a:xfrm>
            <a:off x="5241925" y="4914900"/>
            <a:ext cx="268288" cy="422275"/>
          </a:xfrm>
          <a:custGeom>
            <a:avLst/>
            <a:gdLst>
              <a:gd name="T0" fmla="*/ 2147483646 w 34"/>
              <a:gd name="T1" fmla="*/ 2147483646 h 54"/>
              <a:gd name="T2" fmla="*/ 2147483646 w 34"/>
              <a:gd name="T3" fmla="*/ 2147483646 h 54"/>
              <a:gd name="T4" fmla="*/ 2147483646 w 34"/>
              <a:gd name="T5" fmla="*/ 2147483646 h 54"/>
              <a:gd name="T6" fmla="*/ 2147483646 w 34"/>
              <a:gd name="T7" fmla="*/ 2147483646 h 54"/>
              <a:gd name="T8" fmla="*/ 2147483646 w 34"/>
              <a:gd name="T9" fmla="*/ 2147483646 h 54"/>
              <a:gd name="T10" fmla="*/ 2147483646 w 34"/>
              <a:gd name="T11" fmla="*/ 2147483646 h 54"/>
              <a:gd name="T12" fmla="*/ 2147483646 w 34"/>
              <a:gd name="T13" fmla="*/ 2147483646 h 54"/>
              <a:gd name="T14" fmla="*/ 2147483646 w 34"/>
              <a:gd name="T15" fmla="*/ 2147483646 h 54"/>
              <a:gd name="T16" fmla="*/ 2147483646 w 34"/>
              <a:gd name="T17" fmla="*/ 2147483646 h 54"/>
              <a:gd name="T18" fmla="*/ 2147483646 w 34"/>
              <a:gd name="T19" fmla="*/ 2147483646 h 54"/>
              <a:gd name="T20" fmla="*/ 2147483646 w 34"/>
              <a:gd name="T21" fmla="*/ 2147483646 h 54"/>
              <a:gd name="T22" fmla="*/ 2147483646 w 34"/>
              <a:gd name="T23" fmla="*/ 2147483646 h 54"/>
              <a:gd name="T24" fmla="*/ 0 w 34"/>
              <a:gd name="T25" fmla="*/ 2147483646 h 54"/>
              <a:gd name="T26" fmla="*/ 0 w 34"/>
              <a:gd name="T27" fmla="*/ 2147483646 h 54"/>
              <a:gd name="T28" fmla="*/ 2147483646 w 34"/>
              <a:gd name="T29" fmla="*/ 2147483646 h 54"/>
              <a:gd name="T30" fmla="*/ 2147483646 w 34"/>
              <a:gd name="T31" fmla="*/ 2147483646 h 54"/>
              <a:gd name="T32" fmla="*/ 2147483646 w 34"/>
              <a:gd name="T33" fmla="*/ 2147483646 h 54"/>
              <a:gd name="T34" fmla="*/ 2147483646 w 34"/>
              <a:gd name="T35" fmla="*/ 2147483646 h 54"/>
              <a:gd name="T36" fmla="*/ 2147483646 w 34"/>
              <a:gd name="T37" fmla="*/ 2147483646 h 54"/>
              <a:gd name="T38" fmla="*/ 2147483646 w 34"/>
              <a:gd name="T39" fmla="*/ 2147483646 h 54"/>
              <a:gd name="T40" fmla="*/ 2147483646 w 34"/>
              <a:gd name="T41" fmla="*/ 2147483646 h 54"/>
              <a:gd name="T42" fmla="*/ 2147483646 w 34"/>
              <a:gd name="T43" fmla="*/ 2147483646 h 54"/>
              <a:gd name="T44" fmla="*/ 2147483646 w 34"/>
              <a:gd name="T45" fmla="*/ 2147483646 h 54"/>
              <a:gd name="T46" fmla="*/ 2147483646 w 34"/>
              <a:gd name="T47" fmla="*/ 2147483646 h 54"/>
              <a:gd name="T48" fmla="*/ 2147483646 w 34"/>
              <a:gd name="T49" fmla="*/ 2147483646 h 54"/>
              <a:gd name="T50" fmla="*/ 2147483646 w 34"/>
              <a:gd name="T51" fmla="*/ 2147483646 h 54"/>
              <a:gd name="T52" fmla="*/ 2147483646 w 34"/>
              <a:gd name="T53" fmla="*/ 2147483646 h 54"/>
              <a:gd name="T54" fmla="*/ 2147483646 w 34"/>
              <a:gd name="T55" fmla="*/ 2147483646 h 54"/>
              <a:gd name="T56" fmla="*/ 2147483646 w 34"/>
              <a:gd name="T57" fmla="*/ 2147483646 h 54"/>
              <a:gd name="T58" fmla="*/ 2147483646 w 34"/>
              <a:gd name="T59" fmla="*/ 2147483646 h 54"/>
              <a:gd name="T60" fmla="*/ 2147483646 w 34"/>
              <a:gd name="T61" fmla="*/ 2147483646 h 54"/>
              <a:gd name="T62" fmla="*/ 2147483646 w 34"/>
              <a:gd name="T63" fmla="*/ 2147483646 h 54"/>
              <a:gd name="T64" fmla="*/ 2147483646 w 34"/>
              <a:gd name="T65" fmla="*/ 2147483646 h 54"/>
              <a:gd name="T66" fmla="*/ 2147483646 w 34"/>
              <a:gd name="T67" fmla="*/ 2147483646 h 54"/>
              <a:gd name="T68" fmla="*/ 2147483646 w 34"/>
              <a:gd name="T69" fmla="*/ 0 h 54"/>
              <a:gd name="T70" fmla="*/ 2147483646 w 34"/>
              <a:gd name="T71" fmla="*/ 0 h 54"/>
              <a:gd name="T72" fmla="*/ 2147483646 w 34"/>
              <a:gd name="T73" fmla="*/ 2147483646 h 54"/>
              <a:gd name="T74" fmla="*/ 2147483646 w 34"/>
              <a:gd name="T75" fmla="*/ 2147483646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solidFill>
            <a:schemeClr val="bg1"/>
          </a:solidFill>
          <a:ln w="9525">
            <a:solidFill>
              <a:schemeClr val="bg2"/>
            </a:solidFill>
            <a:round/>
            <a:headEnd/>
            <a:tailEnd/>
          </a:ln>
        </p:spPr>
        <p:txBody>
          <a:bodyPr/>
          <a:lstStyle/>
          <a:p>
            <a:endParaRPr lang="en-US"/>
          </a:p>
        </p:txBody>
      </p:sp>
      <p:sp>
        <p:nvSpPr>
          <p:cNvPr id="4199" name="Freeform 375"/>
          <p:cNvSpPr>
            <a:spLocks/>
          </p:cNvSpPr>
          <p:nvPr/>
        </p:nvSpPr>
        <p:spPr bwMode="auto">
          <a:xfrm>
            <a:off x="5241925" y="4673600"/>
            <a:ext cx="260350" cy="265113"/>
          </a:xfrm>
          <a:custGeom>
            <a:avLst/>
            <a:gdLst>
              <a:gd name="T0" fmla="*/ 2147483646 w 33"/>
              <a:gd name="T1" fmla="*/ 2147483646 h 34"/>
              <a:gd name="T2" fmla="*/ 2147483646 w 33"/>
              <a:gd name="T3" fmla="*/ 2147483646 h 34"/>
              <a:gd name="T4" fmla="*/ 2147483646 w 33"/>
              <a:gd name="T5" fmla="*/ 2147483646 h 34"/>
              <a:gd name="T6" fmla="*/ 2147483646 w 33"/>
              <a:gd name="T7" fmla="*/ 2147483646 h 34"/>
              <a:gd name="T8" fmla="*/ 2147483646 w 33"/>
              <a:gd name="T9" fmla="*/ 0 h 34"/>
              <a:gd name="T10" fmla="*/ 2147483646 w 33"/>
              <a:gd name="T11" fmla="*/ 2147483646 h 34"/>
              <a:gd name="T12" fmla="*/ 2147483646 w 33"/>
              <a:gd name="T13" fmla="*/ 2147483646 h 34"/>
              <a:gd name="T14" fmla="*/ 2147483646 w 33"/>
              <a:gd name="T15" fmla="*/ 2147483646 h 34"/>
              <a:gd name="T16" fmla="*/ 2147483646 w 33"/>
              <a:gd name="T17" fmla="*/ 2147483646 h 34"/>
              <a:gd name="T18" fmla="*/ 2147483646 w 33"/>
              <a:gd name="T19" fmla="*/ 2147483646 h 34"/>
              <a:gd name="T20" fmla="*/ 2147483646 w 33"/>
              <a:gd name="T21" fmla="*/ 2147483646 h 34"/>
              <a:gd name="T22" fmla="*/ 0 w 33"/>
              <a:gd name="T23" fmla="*/ 2147483646 h 34"/>
              <a:gd name="T24" fmla="*/ 2147483646 w 33"/>
              <a:gd name="T25" fmla="*/ 2147483646 h 34"/>
              <a:gd name="T26" fmla="*/ 2147483646 w 33"/>
              <a:gd name="T27" fmla="*/ 2147483646 h 34"/>
              <a:gd name="T28" fmla="*/ 2147483646 w 33"/>
              <a:gd name="T29" fmla="*/ 2147483646 h 34"/>
              <a:gd name="T30" fmla="*/ 2147483646 w 33"/>
              <a:gd name="T31" fmla="*/ 2147483646 h 34"/>
              <a:gd name="T32" fmla="*/ 2147483646 w 33"/>
              <a:gd name="T33" fmla="*/ 2147483646 h 34"/>
              <a:gd name="T34" fmla="*/ 2147483646 w 33"/>
              <a:gd name="T35" fmla="*/ 2147483646 h 34"/>
              <a:gd name="T36" fmla="*/ 2147483646 w 33"/>
              <a:gd name="T37" fmla="*/ 2147483646 h 34"/>
              <a:gd name="T38" fmla="*/ 2147483646 w 33"/>
              <a:gd name="T39" fmla="*/ 2147483646 h 34"/>
              <a:gd name="T40" fmla="*/ 2147483646 w 33"/>
              <a:gd name="T41" fmla="*/ 2147483646 h 34"/>
              <a:gd name="T42" fmla="*/ 2147483646 w 33"/>
              <a:gd name="T43" fmla="*/ 2147483646 h 34"/>
              <a:gd name="T44" fmla="*/ 2147483646 w 33"/>
              <a:gd name="T45" fmla="*/ 2147483646 h 34"/>
              <a:gd name="T46" fmla="*/ 2147483646 w 33"/>
              <a:gd name="T47" fmla="*/ 2147483646 h 34"/>
              <a:gd name="T48" fmla="*/ 2147483646 w 33"/>
              <a:gd name="T49" fmla="*/ 2147483646 h 34"/>
              <a:gd name="T50" fmla="*/ 2147483646 w 33"/>
              <a:gd name="T51" fmla="*/ 2147483646 h 34"/>
              <a:gd name="T52" fmla="*/ 2147483646 w 33"/>
              <a:gd name="T53" fmla="*/ 2147483646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solidFill>
            <a:schemeClr val="bg1"/>
          </a:solidFill>
          <a:ln w="9525">
            <a:solidFill>
              <a:schemeClr val="bg2"/>
            </a:solidFill>
            <a:round/>
            <a:headEnd/>
            <a:tailEnd/>
          </a:ln>
        </p:spPr>
        <p:txBody>
          <a:bodyPr/>
          <a:lstStyle/>
          <a:p>
            <a:endParaRPr lang="en-US"/>
          </a:p>
        </p:txBody>
      </p:sp>
      <p:sp>
        <p:nvSpPr>
          <p:cNvPr id="4200" name="Freeform 376"/>
          <p:cNvSpPr>
            <a:spLocks/>
          </p:cNvSpPr>
          <p:nvPr/>
        </p:nvSpPr>
        <p:spPr bwMode="auto">
          <a:xfrm>
            <a:off x="4802188" y="4797425"/>
            <a:ext cx="298450" cy="298450"/>
          </a:xfrm>
          <a:custGeom>
            <a:avLst/>
            <a:gdLst>
              <a:gd name="T0" fmla="*/ 2147483646 w 38"/>
              <a:gd name="T1" fmla="*/ 2147483646 h 38"/>
              <a:gd name="T2" fmla="*/ 2147483646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2147483646 w 38"/>
              <a:gd name="T21" fmla="*/ 2147483646 h 38"/>
              <a:gd name="T22" fmla="*/ 2147483646 w 38"/>
              <a:gd name="T23" fmla="*/ 2147483646 h 38"/>
              <a:gd name="T24" fmla="*/ 2147483646 w 38"/>
              <a:gd name="T25" fmla="*/ 2147483646 h 38"/>
              <a:gd name="T26" fmla="*/ 2147483646 w 38"/>
              <a:gd name="T27" fmla="*/ 2147483646 h 38"/>
              <a:gd name="T28" fmla="*/ 2147483646 w 38"/>
              <a:gd name="T29" fmla="*/ 2147483646 h 38"/>
              <a:gd name="T30" fmla="*/ 2147483646 w 38"/>
              <a:gd name="T31" fmla="*/ 2147483646 h 38"/>
              <a:gd name="T32" fmla="*/ 2147483646 w 38"/>
              <a:gd name="T33" fmla="*/ 0 h 38"/>
              <a:gd name="T34" fmla="*/ 2147483646 w 38"/>
              <a:gd name="T35" fmla="*/ 0 h 38"/>
              <a:gd name="T36" fmla="*/ 2147483646 w 38"/>
              <a:gd name="T37" fmla="*/ 2147483646 h 38"/>
              <a:gd name="T38" fmla="*/ 2147483646 w 38"/>
              <a:gd name="T39" fmla="*/ 2147483646 h 38"/>
              <a:gd name="T40" fmla="*/ 2147483646 w 38"/>
              <a:gd name="T41" fmla="*/ 2147483646 h 38"/>
              <a:gd name="T42" fmla="*/ 0 w 38"/>
              <a:gd name="T43" fmla="*/ 2147483646 h 38"/>
              <a:gd name="T44" fmla="*/ 0 w 38"/>
              <a:gd name="T45" fmla="*/ 2147483646 h 38"/>
              <a:gd name="T46" fmla="*/ 2147483646 w 38"/>
              <a:gd name="T47" fmla="*/ 2147483646 h 38"/>
              <a:gd name="T48" fmla="*/ 2147483646 w 38"/>
              <a:gd name="T49" fmla="*/ 2147483646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solidFill>
            <a:schemeClr val="bg1"/>
          </a:solidFill>
          <a:ln w="9525">
            <a:solidFill>
              <a:schemeClr val="bg2"/>
            </a:solidFill>
            <a:round/>
            <a:headEnd/>
            <a:tailEnd/>
          </a:ln>
        </p:spPr>
        <p:txBody>
          <a:bodyPr/>
          <a:lstStyle/>
          <a:p>
            <a:endParaRPr lang="en-US"/>
          </a:p>
        </p:txBody>
      </p:sp>
      <p:sp>
        <p:nvSpPr>
          <p:cNvPr id="4201" name="Freeform 377"/>
          <p:cNvSpPr>
            <a:spLocks/>
          </p:cNvSpPr>
          <p:nvPr/>
        </p:nvSpPr>
        <p:spPr bwMode="auto">
          <a:xfrm>
            <a:off x="4802188" y="4516438"/>
            <a:ext cx="463550" cy="460375"/>
          </a:xfrm>
          <a:custGeom>
            <a:avLst/>
            <a:gdLst>
              <a:gd name="T0" fmla="*/ 2147483646 w 59"/>
              <a:gd name="T1" fmla="*/ 2147483646 h 59"/>
              <a:gd name="T2" fmla="*/ 2147483646 w 59"/>
              <a:gd name="T3" fmla="*/ 2147483646 h 59"/>
              <a:gd name="T4" fmla="*/ 2147483646 w 59"/>
              <a:gd name="T5" fmla="*/ 2147483646 h 59"/>
              <a:gd name="T6" fmla="*/ 2147483646 w 59"/>
              <a:gd name="T7" fmla="*/ 2147483646 h 59"/>
              <a:gd name="T8" fmla="*/ 2147483646 w 59"/>
              <a:gd name="T9" fmla="*/ 2147483646 h 59"/>
              <a:gd name="T10" fmla="*/ 2147483646 w 59"/>
              <a:gd name="T11" fmla="*/ 2147483646 h 59"/>
              <a:gd name="T12" fmla="*/ 0 w 59"/>
              <a:gd name="T13" fmla="*/ 2147483646 h 59"/>
              <a:gd name="T14" fmla="*/ 2147483646 w 59"/>
              <a:gd name="T15" fmla="*/ 2147483646 h 59"/>
              <a:gd name="T16" fmla="*/ 2147483646 w 59"/>
              <a:gd name="T17" fmla="*/ 2147483646 h 59"/>
              <a:gd name="T18" fmla="*/ 2147483646 w 59"/>
              <a:gd name="T19" fmla="*/ 2147483646 h 59"/>
              <a:gd name="T20" fmla="*/ 2147483646 w 59"/>
              <a:gd name="T21" fmla="*/ 2147483646 h 59"/>
              <a:gd name="T22" fmla="*/ 2147483646 w 59"/>
              <a:gd name="T23" fmla="*/ 2147483646 h 59"/>
              <a:gd name="T24" fmla="*/ 2147483646 w 59"/>
              <a:gd name="T25" fmla="*/ 2147483646 h 59"/>
              <a:gd name="T26" fmla="*/ 2147483646 w 59"/>
              <a:gd name="T27" fmla="*/ 2147483646 h 59"/>
              <a:gd name="T28" fmla="*/ 2147483646 w 59"/>
              <a:gd name="T29" fmla="*/ 2147483646 h 59"/>
              <a:gd name="T30" fmla="*/ 2147483646 w 59"/>
              <a:gd name="T31" fmla="*/ 2147483646 h 59"/>
              <a:gd name="T32" fmla="*/ 2147483646 w 59"/>
              <a:gd name="T33" fmla="*/ 2147483646 h 59"/>
              <a:gd name="T34" fmla="*/ 2147483646 w 59"/>
              <a:gd name="T35" fmla="*/ 2147483646 h 59"/>
              <a:gd name="T36" fmla="*/ 2147483646 w 59"/>
              <a:gd name="T37" fmla="*/ 2147483646 h 59"/>
              <a:gd name="T38" fmla="*/ 2147483646 w 59"/>
              <a:gd name="T39" fmla="*/ 2147483646 h 59"/>
              <a:gd name="T40" fmla="*/ 2147483646 w 59"/>
              <a:gd name="T41" fmla="*/ 2147483646 h 59"/>
              <a:gd name="T42" fmla="*/ 2147483646 w 59"/>
              <a:gd name="T43" fmla="*/ 2147483646 h 59"/>
              <a:gd name="T44" fmla="*/ 2147483646 w 59"/>
              <a:gd name="T45" fmla="*/ 2147483646 h 59"/>
              <a:gd name="T46" fmla="*/ 2147483646 w 59"/>
              <a:gd name="T47" fmla="*/ 2147483646 h 59"/>
              <a:gd name="T48" fmla="*/ 2147483646 w 59"/>
              <a:gd name="T49" fmla="*/ 2147483646 h 59"/>
              <a:gd name="T50" fmla="*/ 2147483646 w 59"/>
              <a:gd name="T51" fmla="*/ 2147483646 h 59"/>
              <a:gd name="T52" fmla="*/ 2147483646 w 59"/>
              <a:gd name="T53" fmla="*/ 2147483646 h 59"/>
              <a:gd name="T54" fmla="*/ 2147483646 w 59"/>
              <a:gd name="T55" fmla="*/ 2147483646 h 59"/>
              <a:gd name="T56" fmla="*/ 2147483646 w 59"/>
              <a:gd name="T57" fmla="*/ 2147483646 h 59"/>
              <a:gd name="T58" fmla="*/ 2147483646 w 59"/>
              <a:gd name="T59" fmla="*/ 2147483646 h 59"/>
              <a:gd name="T60" fmla="*/ 2147483646 w 59"/>
              <a:gd name="T61" fmla="*/ 2147483646 h 59"/>
              <a:gd name="T62" fmla="*/ 2147483646 w 59"/>
              <a:gd name="T63" fmla="*/ 2147483646 h 59"/>
              <a:gd name="T64" fmla="*/ 2147483646 w 59"/>
              <a:gd name="T65" fmla="*/ 2147483646 h 59"/>
              <a:gd name="T66" fmla="*/ 2147483646 w 59"/>
              <a:gd name="T67" fmla="*/ 2147483646 h 59"/>
              <a:gd name="T68" fmla="*/ 2147483646 w 59"/>
              <a:gd name="T69" fmla="*/ 0 h 59"/>
              <a:gd name="T70" fmla="*/ 2147483646 w 59"/>
              <a:gd name="T71" fmla="*/ 2147483646 h 59"/>
              <a:gd name="T72" fmla="*/ 2147483646 w 59"/>
              <a:gd name="T73" fmla="*/ 2147483646 h 59"/>
              <a:gd name="T74" fmla="*/ 2147483646 w 59"/>
              <a:gd name="T75" fmla="*/ 2147483646 h 59"/>
              <a:gd name="T76" fmla="*/ 2147483646 w 59"/>
              <a:gd name="T77" fmla="*/ 2147483646 h 59"/>
              <a:gd name="T78" fmla="*/ 2147483646 w 59"/>
              <a:gd name="T79" fmla="*/ 2147483646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solidFill>
            <a:schemeClr val="bg1"/>
          </a:solidFill>
          <a:ln w="9525">
            <a:solidFill>
              <a:schemeClr val="bg2"/>
            </a:solidFill>
            <a:round/>
            <a:headEnd/>
            <a:tailEnd/>
          </a:ln>
        </p:spPr>
        <p:txBody>
          <a:bodyPr/>
          <a:lstStyle/>
          <a:p>
            <a:endParaRPr lang="en-US"/>
          </a:p>
        </p:txBody>
      </p:sp>
      <p:sp>
        <p:nvSpPr>
          <p:cNvPr id="2156" name="Freeform 378"/>
          <p:cNvSpPr>
            <a:spLocks/>
          </p:cNvSpPr>
          <p:nvPr/>
        </p:nvSpPr>
        <p:spPr bwMode="auto">
          <a:xfrm>
            <a:off x="5319713" y="4203700"/>
            <a:ext cx="369887" cy="354013"/>
          </a:xfrm>
          <a:custGeom>
            <a:avLst/>
            <a:gdLst>
              <a:gd name="T0" fmla="*/ 2147483647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2147483647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0 h 45"/>
              <a:gd name="T30" fmla="*/ 2147483647 w 47"/>
              <a:gd name="T31" fmla="*/ 0 h 45"/>
              <a:gd name="T32" fmla="*/ 2147483647 w 47"/>
              <a:gd name="T33" fmla="*/ 2147483647 h 45"/>
              <a:gd name="T34" fmla="*/ 2147483647 w 47"/>
              <a:gd name="T35" fmla="*/ 2147483647 h 45"/>
              <a:gd name="T36" fmla="*/ 2147483647 w 47"/>
              <a:gd name="T37" fmla="*/ 2147483647 h 45"/>
              <a:gd name="T38" fmla="*/ 2147483647 w 47"/>
              <a:gd name="T39" fmla="*/ 2147483647 h 45"/>
              <a:gd name="T40" fmla="*/ 2147483647 w 47"/>
              <a:gd name="T41" fmla="*/ 2147483647 h 45"/>
              <a:gd name="T42" fmla="*/ 2147483647 w 47"/>
              <a:gd name="T43" fmla="*/ 2147483647 h 45"/>
              <a:gd name="T44" fmla="*/ 2147483647 w 47"/>
              <a:gd name="T45" fmla="*/ 2147483647 h 45"/>
              <a:gd name="T46" fmla="*/ 0 w 47"/>
              <a:gd name="T47" fmla="*/ 2147483647 h 45"/>
              <a:gd name="T48" fmla="*/ 2147483647 w 47"/>
              <a:gd name="T49" fmla="*/ 2147483647 h 45"/>
              <a:gd name="T50" fmla="*/ 2147483647 w 47"/>
              <a:gd name="T51" fmla="*/ 2147483647 h 45"/>
              <a:gd name="T52" fmla="*/ 2147483647 w 47"/>
              <a:gd name="T53" fmla="*/ 2147483647 h 45"/>
              <a:gd name="T54" fmla="*/ 2147483647 w 47"/>
              <a:gd name="T55" fmla="*/ 2147483647 h 45"/>
              <a:gd name="T56" fmla="*/ 2147483647 w 47"/>
              <a:gd name="T57" fmla="*/ 2147483647 h 45"/>
              <a:gd name="T58" fmla="*/ 2147483647 w 47"/>
              <a:gd name="T59" fmla="*/ 2147483647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03" name="Freeform 379"/>
          <p:cNvSpPr>
            <a:spLocks/>
          </p:cNvSpPr>
          <p:nvPr/>
        </p:nvSpPr>
        <p:spPr bwMode="auto">
          <a:xfrm>
            <a:off x="5343525" y="4532313"/>
            <a:ext cx="204788" cy="234950"/>
          </a:xfrm>
          <a:custGeom>
            <a:avLst/>
            <a:gdLst>
              <a:gd name="T0" fmla="*/ 2147483646 w 26"/>
              <a:gd name="T1" fmla="*/ 2147483646 h 30"/>
              <a:gd name="T2" fmla="*/ 2147483646 w 26"/>
              <a:gd name="T3" fmla="*/ 2147483646 h 30"/>
              <a:gd name="T4" fmla="*/ 2147483646 w 26"/>
              <a:gd name="T5" fmla="*/ 2147483646 h 30"/>
              <a:gd name="T6" fmla="*/ 2147483646 w 26"/>
              <a:gd name="T7" fmla="*/ 2147483646 h 30"/>
              <a:gd name="T8" fmla="*/ 2147483646 w 26"/>
              <a:gd name="T9" fmla="*/ 2147483646 h 30"/>
              <a:gd name="T10" fmla="*/ 2147483646 w 26"/>
              <a:gd name="T11" fmla="*/ 2147483646 h 30"/>
              <a:gd name="T12" fmla="*/ 2147483646 w 26"/>
              <a:gd name="T13" fmla="*/ 2147483646 h 30"/>
              <a:gd name="T14" fmla="*/ 2147483646 w 26"/>
              <a:gd name="T15" fmla="*/ 0 h 30"/>
              <a:gd name="T16" fmla="*/ 2147483646 w 26"/>
              <a:gd name="T17" fmla="*/ 2147483646 h 30"/>
              <a:gd name="T18" fmla="*/ 2147483646 w 26"/>
              <a:gd name="T19" fmla="*/ 2147483646 h 30"/>
              <a:gd name="T20" fmla="*/ 0 w 26"/>
              <a:gd name="T21" fmla="*/ 2147483646 h 30"/>
              <a:gd name="T22" fmla="*/ 2147483646 w 26"/>
              <a:gd name="T23" fmla="*/ 2147483646 h 30"/>
              <a:gd name="T24" fmla="*/ 2147483646 w 26"/>
              <a:gd name="T25" fmla="*/ 2147483646 h 30"/>
              <a:gd name="T26" fmla="*/ 0 w 26"/>
              <a:gd name="T27" fmla="*/ 2147483646 h 30"/>
              <a:gd name="T28" fmla="*/ 2147483646 w 26"/>
              <a:gd name="T29" fmla="*/ 2147483646 h 30"/>
              <a:gd name="T30" fmla="*/ 2147483646 w 26"/>
              <a:gd name="T31" fmla="*/ 2147483646 h 30"/>
              <a:gd name="T32" fmla="*/ 2147483646 w 26"/>
              <a:gd name="T33" fmla="*/ 2147483646 h 30"/>
              <a:gd name="T34" fmla="*/ 2147483646 w 26"/>
              <a:gd name="T35" fmla="*/ 2147483646 h 30"/>
              <a:gd name="T36" fmla="*/ 2147483646 w 26"/>
              <a:gd name="T37" fmla="*/ 2147483646 h 30"/>
              <a:gd name="T38" fmla="*/ 2147483646 w 26"/>
              <a:gd name="T39" fmla="*/ 2147483646 h 30"/>
              <a:gd name="T40" fmla="*/ 2147483646 w 26"/>
              <a:gd name="T41" fmla="*/ 2147483646 h 30"/>
              <a:gd name="T42" fmla="*/ 2147483646 w 26"/>
              <a:gd name="T43" fmla="*/ 2147483646 h 30"/>
              <a:gd name="T44" fmla="*/ 2147483646 w 26"/>
              <a:gd name="T45" fmla="*/ 2147483646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solidFill>
            <a:schemeClr val="accent1"/>
          </a:solidFill>
          <a:ln w="9525">
            <a:solidFill>
              <a:schemeClr val="bg2"/>
            </a:solidFill>
            <a:round/>
            <a:headEnd/>
            <a:tailEnd/>
          </a:ln>
        </p:spPr>
        <p:txBody>
          <a:bodyPr/>
          <a:lstStyle/>
          <a:p>
            <a:endParaRPr lang="en-US"/>
          </a:p>
        </p:txBody>
      </p:sp>
      <p:sp>
        <p:nvSpPr>
          <p:cNvPr id="4204" name="Freeform 380"/>
          <p:cNvSpPr>
            <a:spLocks/>
          </p:cNvSpPr>
          <p:nvPr/>
        </p:nvSpPr>
        <p:spPr bwMode="auto">
          <a:xfrm>
            <a:off x="5122863" y="5040313"/>
            <a:ext cx="188912" cy="179387"/>
          </a:xfrm>
          <a:custGeom>
            <a:avLst/>
            <a:gdLst>
              <a:gd name="T0" fmla="*/ 2147483646 w 24"/>
              <a:gd name="T1" fmla="*/ 2147483646 h 23"/>
              <a:gd name="T2" fmla="*/ 2147483646 w 24"/>
              <a:gd name="T3" fmla="*/ 2147483646 h 23"/>
              <a:gd name="T4" fmla="*/ 2147483646 w 24"/>
              <a:gd name="T5" fmla="*/ 2147483646 h 23"/>
              <a:gd name="T6" fmla="*/ 0 w 24"/>
              <a:gd name="T7" fmla="*/ 2147483646 h 23"/>
              <a:gd name="T8" fmla="*/ 2147483646 w 24"/>
              <a:gd name="T9" fmla="*/ 2147483646 h 23"/>
              <a:gd name="T10" fmla="*/ 2147483646 w 24"/>
              <a:gd name="T11" fmla="*/ 2147483646 h 23"/>
              <a:gd name="T12" fmla="*/ 2147483646 w 24"/>
              <a:gd name="T13" fmla="*/ 2147483646 h 23"/>
              <a:gd name="T14" fmla="*/ 2147483646 w 24"/>
              <a:gd name="T15" fmla="*/ 2147483646 h 23"/>
              <a:gd name="T16" fmla="*/ 2147483646 w 24"/>
              <a:gd name="T17" fmla="*/ 2147483646 h 23"/>
              <a:gd name="T18" fmla="*/ 2147483646 w 24"/>
              <a:gd name="T19" fmla="*/ 2147483646 h 23"/>
              <a:gd name="T20" fmla="*/ 2147483646 w 24"/>
              <a:gd name="T21" fmla="*/ 2147483646 h 23"/>
              <a:gd name="T22" fmla="*/ 2147483646 w 24"/>
              <a:gd name="T23" fmla="*/ 2147483646 h 23"/>
              <a:gd name="T24" fmla="*/ 2147483646 w 24"/>
              <a:gd name="T25" fmla="*/ 2147483646 h 23"/>
              <a:gd name="T26" fmla="*/ 2147483646 w 24"/>
              <a:gd name="T27" fmla="*/ 2147483646 h 23"/>
              <a:gd name="T28" fmla="*/ 2147483646 w 24"/>
              <a:gd name="T29" fmla="*/ 2147483646 h 23"/>
              <a:gd name="T30" fmla="*/ 2147483646 w 24"/>
              <a:gd name="T31" fmla="*/ 0 h 23"/>
              <a:gd name="T32" fmla="*/ 2147483646 w 24"/>
              <a:gd name="T33" fmla="*/ 2147483646 h 23"/>
              <a:gd name="T34" fmla="*/ 2147483646 w 24"/>
              <a:gd name="T35" fmla="*/ 2147483646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solidFill>
            <a:schemeClr val="accent1"/>
          </a:solidFill>
          <a:ln w="9525">
            <a:solidFill>
              <a:schemeClr val="bg2"/>
            </a:solidFill>
            <a:round/>
            <a:headEnd/>
            <a:tailEnd/>
          </a:ln>
        </p:spPr>
        <p:txBody>
          <a:bodyPr/>
          <a:lstStyle/>
          <a:p>
            <a:endParaRPr lang="en-US"/>
          </a:p>
        </p:txBody>
      </p:sp>
      <p:sp>
        <p:nvSpPr>
          <p:cNvPr id="4205" name="Freeform 381"/>
          <p:cNvSpPr>
            <a:spLocks/>
          </p:cNvSpPr>
          <p:nvPr/>
        </p:nvSpPr>
        <p:spPr bwMode="auto">
          <a:xfrm>
            <a:off x="5053013" y="4557713"/>
            <a:ext cx="338137" cy="544512"/>
          </a:xfrm>
          <a:custGeom>
            <a:avLst/>
            <a:gdLst>
              <a:gd name="T0" fmla="*/ 2147483646 w 43"/>
              <a:gd name="T1" fmla="*/ 2147483646 h 70"/>
              <a:gd name="T2" fmla="*/ 2147483646 w 43"/>
              <a:gd name="T3" fmla="*/ 2147483646 h 70"/>
              <a:gd name="T4" fmla="*/ 2147483646 w 43"/>
              <a:gd name="T5" fmla="*/ 2147483646 h 70"/>
              <a:gd name="T6" fmla="*/ 2147483646 w 43"/>
              <a:gd name="T7" fmla="*/ 2147483646 h 70"/>
              <a:gd name="T8" fmla="*/ 2147483646 w 43"/>
              <a:gd name="T9" fmla="*/ 2147483646 h 70"/>
              <a:gd name="T10" fmla="*/ 2147483646 w 43"/>
              <a:gd name="T11" fmla="*/ 2147483646 h 70"/>
              <a:gd name="T12" fmla="*/ 2147483646 w 43"/>
              <a:gd name="T13" fmla="*/ 2147483646 h 70"/>
              <a:gd name="T14" fmla="*/ 2147483646 w 43"/>
              <a:gd name="T15" fmla="*/ 2147483646 h 70"/>
              <a:gd name="T16" fmla="*/ 2147483646 w 43"/>
              <a:gd name="T17" fmla="*/ 2147483646 h 70"/>
              <a:gd name="T18" fmla="*/ 2147483646 w 43"/>
              <a:gd name="T19" fmla="*/ 2147483646 h 70"/>
              <a:gd name="T20" fmla="*/ 2147483646 w 43"/>
              <a:gd name="T21" fmla="*/ 2147483646 h 70"/>
              <a:gd name="T22" fmla="*/ 2147483646 w 43"/>
              <a:gd name="T23" fmla="*/ 2147483646 h 70"/>
              <a:gd name="T24" fmla="*/ 2147483646 w 43"/>
              <a:gd name="T25" fmla="*/ 2147483646 h 70"/>
              <a:gd name="T26" fmla="*/ 2147483646 w 43"/>
              <a:gd name="T27" fmla="*/ 2147483646 h 70"/>
              <a:gd name="T28" fmla="*/ 2147483646 w 43"/>
              <a:gd name="T29" fmla="*/ 2147483646 h 70"/>
              <a:gd name="T30" fmla="*/ 0 w 43"/>
              <a:gd name="T31" fmla="*/ 2147483646 h 70"/>
              <a:gd name="T32" fmla="*/ 0 w 43"/>
              <a:gd name="T33" fmla="*/ 2147483646 h 70"/>
              <a:gd name="T34" fmla="*/ 2147483646 w 43"/>
              <a:gd name="T35" fmla="*/ 2147483646 h 70"/>
              <a:gd name="T36" fmla="*/ 2147483646 w 43"/>
              <a:gd name="T37" fmla="*/ 2147483646 h 70"/>
              <a:gd name="T38" fmla="*/ 2147483646 w 43"/>
              <a:gd name="T39" fmla="*/ 2147483646 h 70"/>
              <a:gd name="T40" fmla="*/ 2147483646 w 43"/>
              <a:gd name="T41" fmla="*/ 2147483646 h 70"/>
              <a:gd name="T42" fmla="*/ 2147483646 w 43"/>
              <a:gd name="T43" fmla="*/ 2147483646 h 70"/>
              <a:gd name="T44" fmla="*/ 2147483646 w 43"/>
              <a:gd name="T45" fmla="*/ 2147483646 h 70"/>
              <a:gd name="T46" fmla="*/ 2147483646 w 43"/>
              <a:gd name="T47" fmla="*/ 2147483646 h 70"/>
              <a:gd name="T48" fmla="*/ 2147483646 w 43"/>
              <a:gd name="T49" fmla="*/ 2147483646 h 70"/>
              <a:gd name="T50" fmla="*/ 2147483646 w 43"/>
              <a:gd name="T51" fmla="*/ 2147483646 h 70"/>
              <a:gd name="T52" fmla="*/ 2147483646 w 43"/>
              <a:gd name="T53" fmla="*/ 2147483646 h 70"/>
              <a:gd name="T54" fmla="*/ 2147483646 w 43"/>
              <a:gd name="T55" fmla="*/ 2147483646 h 70"/>
              <a:gd name="T56" fmla="*/ 2147483646 w 43"/>
              <a:gd name="T57" fmla="*/ 2147483646 h 70"/>
              <a:gd name="T58" fmla="*/ 2147483646 w 43"/>
              <a:gd name="T59" fmla="*/ 2147483646 h 70"/>
              <a:gd name="T60" fmla="*/ 2147483646 w 43"/>
              <a:gd name="T61" fmla="*/ 2147483646 h 70"/>
              <a:gd name="T62" fmla="*/ 2147483646 w 43"/>
              <a:gd name="T63" fmla="*/ 2147483646 h 70"/>
              <a:gd name="T64" fmla="*/ 2147483646 w 43"/>
              <a:gd name="T65" fmla="*/ 2147483646 h 70"/>
              <a:gd name="T66" fmla="*/ 2147483646 w 43"/>
              <a:gd name="T67" fmla="*/ 2147483646 h 70"/>
              <a:gd name="T68" fmla="*/ 2147483646 w 43"/>
              <a:gd name="T69" fmla="*/ 2147483646 h 70"/>
              <a:gd name="T70" fmla="*/ 2147483646 w 43"/>
              <a:gd name="T71" fmla="*/ 2147483646 h 70"/>
              <a:gd name="T72" fmla="*/ 2147483646 w 43"/>
              <a:gd name="T73" fmla="*/ 2147483646 h 70"/>
              <a:gd name="T74" fmla="*/ 2147483646 w 43"/>
              <a:gd name="T75" fmla="*/ 2147483646 h 70"/>
              <a:gd name="T76" fmla="*/ 2147483646 w 43"/>
              <a:gd name="T77" fmla="*/ 2147483646 h 70"/>
              <a:gd name="T78" fmla="*/ 2147483646 w 43"/>
              <a:gd name="T79" fmla="*/ 2147483646 h 70"/>
              <a:gd name="T80" fmla="*/ 2147483646 w 43"/>
              <a:gd name="T81" fmla="*/ 2147483646 h 70"/>
              <a:gd name="T82" fmla="*/ 2147483646 w 43"/>
              <a:gd name="T83" fmla="*/ 2147483646 h 70"/>
              <a:gd name="T84" fmla="*/ 2147483646 w 43"/>
              <a:gd name="T85" fmla="*/ 2147483646 h 70"/>
              <a:gd name="T86" fmla="*/ 2147483646 w 43"/>
              <a:gd name="T87" fmla="*/ 2147483646 h 70"/>
              <a:gd name="T88" fmla="*/ 2147483646 w 43"/>
              <a:gd name="T89" fmla="*/ 2147483646 h 70"/>
              <a:gd name="T90" fmla="*/ 2147483646 w 43"/>
              <a:gd name="T91" fmla="*/ 2147483646 h 70"/>
              <a:gd name="T92" fmla="*/ 2147483646 w 43"/>
              <a:gd name="T93" fmla="*/ 2147483646 h 70"/>
              <a:gd name="T94" fmla="*/ 2147483646 w 43"/>
              <a:gd name="T95" fmla="*/ 2147483646 h 70"/>
              <a:gd name="T96" fmla="*/ 2147483646 w 43"/>
              <a:gd name="T97" fmla="*/ 2147483646 h 70"/>
              <a:gd name="T98" fmla="*/ 2147483646 w 43"/>
              <a:gd name="T99" fmla="*/ 2147483646 h 70"/>
              <a:gd name="T100" fmla="*/ 2147483646 w 43"/>
              <a:gd name="T101" fmla="*/ 2147483646 h 70"/>
              <a:gd name="T102" fmla="*/ 2147483646 w 43"/>
              <a:gd name="T103" fmla="*/ 2147483646 h 70"/>
              <a:gd name="T104" fmla="*/ 2147483646 w 43"/>
              <a:gd name="T105" fmla="*/ 2147483646 h 70"/>
              <a:gd name="T106" fmla="*/ 2147483646 w 43"/>
              <a:gd name="T107" fmla="*/ 2147483646 h 70"/>
              <a:gd name="T108" fmla="*/ 2147483646 w 43"/>
              <a:gd name="T109" fmla="*/ 2147483646 h 70"/>
              <a:gd name="T110" fmla="*/ 2147483646 w 43"/>
              <a:gd name="T111" fmla="*/ 0 h 70"/>
              <a:gd name="T112" fmla="*/ 2147483646 w 43"/>
              <a:gd name="T113" fmla="*/ 0 h 70"/>
              <a:gd name="T114" fmla="*/ 2147483646 w 43"/>
              <a:gd name="T115" fmla="*/ 2147483646 h 70"/>
              <a:gd name="T116" fmla="*/ 2147483646 w 43"/>
              <a:gd name="T117" fmla="*/ 0 h 70"/>
              <a:gd name="T118" fmla="*/ 2147483646 w 43"/>
              <a:gd name="T119" fmla="*/ 2147483646 h 70"/>
              <a:gd name="T120" fmla="*/ 2147483646 w 43"/>
              <a:gd name="T121" fmla="*/ 2147483646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solidFill>
            <a:srgbClr val="92D050"/>
          </a:solidFill>
          <a:ln w="9525">
            <a:solidFill>
              <a:schemeClr val="bg2"/>
            </a:solidFill>
            <a:round/>
            <a:headEnd/>
            <a:tailEnd/>
          </a:ln>
        </p:spPr>
        <p:txBody>
          <a:bodyPr/>
          <a:lstStyle/>
          <a:p>
            <a:endParaRPr lang="en-US"/>
          </a:p>
        </p:txBody>
      </p:sp>
      <p:sp>
        <p:nvSpPr>
          <p:cNvPr id="4206" name="Freeform 382"/>
          <p:cNvSpPr>
            <a:spLocks/>
          </p:cNvSpPr>
          <p:nvPr/>
        </p:nvSpPr>
        <p:spPr bwMode="auto">
          <a:xfrm>
            <a:off x="4379913" y="4275138"/>
            <a:ext cx="187325"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2147483646 w 144"/>
              <a:gd name="T39" fmla="*/ 2147483646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solidFill>
            <a:schemeClr val="bg1"/>
          </a:solidFill>
          <a:ln w="9525">
            <a:solidFill>
              <a:schemeClr val="bg2"/>
            </a:solidFill>
            <a:round/>
            <a:headEnd/>
            <a:tailEnd/>
          </a:ln>
        </p:spPr>
        <p:txBody>
          <a:bodyPr/>
          <a:lstStyle/>
          <a:p>
            <a:endParaRPr lang="en-US"/>
          </a:p>
        </p:txBody>
      </p:sp>
      <p:sp>
        <p:nvSpPr>
          <p:cNvPr id="4207" name="Freeform 383"/>
          <p:cNvSpPr>
            <a:spLocks/>
          </p:cNvSpPr>
          <p:nvPr/>
        </p:nvSpPr>
        <p:spPr bwMode="auto">
          <a:xfrm>
            <a:off x="4379913" y="4275138"/>
            <a:ext cx="187325"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solidFill>
            <a:schemeClr val="bg1"/>
          </a:solidFill>
          <a:ln w="9525">
            <a:solidFill>
              <a:schemeClr val="bg2"/>
            </a:solidFill>
            <a:round/>
            <a:headEnd/>
            <a:tailEnd/>
          </a:ln>
        </p:spPr>
        <p:txBody>
          <a:bodyPr/>
          <a:lstStyle/>
          <a:p>
            <a:endParaRPr lang="en-US"/>
          </a:p>
        </p:txBody>
      </p:sp>
      <p:sp>
        <p:nvSpPr>
          <p:cNvPr id="4208" name="Freeform 384"/>
          <p:cNvSpPr>
            <a:spLocks/>
          </p:cNvSpPr>
          <p:nvPr/>
        </p:nvSpPr>
        <p:spPr bwMode="auto">
          <a:xfrm>
            <a:off x="4503738" y="4378325"/>
            <a:ext cx="23812" cy="6350"/>
          </a:xfrm>
          <a:custGeom>
            <a:avLst/>
            <a:gdLst>
              <a:gd name="T0" fmla="*/ 0 w 18"/>
              <a:gd name="T1" fmla="*/ 2147483646 h 6"/>
              <a:gd name="T2" fmla="*/ 2147483646 w 18"/>
              <a:gd name="T3" fmla="*/ 2147483646 h 6"/>
              <a:gd name="T4" fmla="*/ 2147483646 w 18"/>
              <a:gd name="T5" fmla="*/ 0 h 6"/>
              <a:gd name="T6" fmla="*/ 0 w 18"/>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0" y="6"/>
                </a:moveTo>
                <a:lnTo>
                  <a:pt x="6" y="6"/>
                </a:lnTo>
                <a:lnTo>
                  <a:pt x="18" y="0"/>
                </a:lnTo>
                <a:lnTo>
                  <a:pt x="0" y="6"/>
                </a:lnTo>
                <a:close/>
              </a:path>
            </a:pathLst>
          </a:custGeom>
          <a:solidFill>
            <a:schemeClr val="bg1"/>
          </a:solidFill>
          <a:ln w="9525">
            <a:solidFill>
              <a:schemeClr val="bg2"/>
            </a:solidFill>
            <a:round/>
            <a:headEnd/>
            <a:tailEnd/>
          </a:ln>
        </p:spPr>
        <p:txBody>
          <a:bodyPr/>
          <a:lstStyle/>
          <a:p>
            <a:endParaRPr lang="en-US"/>
          </a:p>
        </p:txBody>
      </p:sp>
      <p:sp>
        <p:nvSpPr>
          <p:cNvPr id="4209" name="Freeform 385"/>
          <p:cNvSpPr>
            <a:spLocks/>
          </p:cNvSpPr>
          <p:nvPr/>
        </p:nvSpPr>
        <p:spPr bwMode="auto">
          <a:xfrm>
            <a:off x="4503738" y="4378325"/>
            <a:ext cx="23812" cy="6350"/>
          </a:xfrm>
          <a:custGeom>
            <a:avLst/>
            <a:gdLst>
              <a:gd name="T0" fmla="*/ 0 w 18"/>
              <a:gd name="T1" fmla="*/ 2147483646 h 6"/>
              <a:gd name="T2" fmla="*/ 2147483646 w 18"/>
              <a:gd name="T3" fmla="*/ 2147483646 h 6"/>
              <a:gd name="T4" fmla="*/ 2147483646 w 18"/>
              <a:gd name="T5" fmla="*/ 0 h 6"/>
              <a:gd name="T6" fmla="*/ 0 60000 65536"/>
              <a:gd name="T7" fmla="*/ 0 60000 65536"/>
              <a:gd name="T8" fmla="*/ 0 60000 65536"/>
            </a:gdLst>
            <a:ahLst/>
            <a:cxnLst>
              <a:cxn ang="T6">
                <a:pos x="T0" y="T1"/>
              </a:cxn>
              <a:cxn ang="T7">
                <a:pos x="T2" y="T3"/>
              </a:cxn>
              <a:cxn ang="T8">
                <a:pos x="T4" y="T5"/>
              </a:cxn>
            </a:cxnLst>
            <a:rect l="0" t="0" r="r" b="b"/>
            <a:pathLst>
              <a:path w="18" h="6">
                <a:moveTo>
                  <a:pt x="0" y="6"/>
                </a:moveTo>
                <a:lnTo>
                  <a:pt x="6" y="6"/>
                </a:lnTo>
                <a:lnTo>
                  <a:pt x="18" y="0"/>
                </a:lnTo>
              </a:path>
            </a:pathLst>
          </a:custGeom>
          <a:solidFill>
            <a:schemeClr val="bg1"/>
          </a:solidFill>
          <a:ln w="9525">
            <a:solidFill>
              <a:schemeClr val="bg2"/>
            </a:solidFill>
            <a:round/>
            <a:headEnd/>
            <a:tailEnd/>
          </a:ln>
        </p:spPr>
        <p:txBody>
          <a:bodyPr/>
          <a:lstStyle/>
          <a:p>
            <a:endParaRPr lang="en-US"/>
          </a:p>
        </p:txBody>
      </p:sp>
      <p:sp>
        <p:nvSpPr>
          <p:cNvPr id="4210" name="Freeform 386"/>
          <p:cNvSpPr>
            <a:spLocks/>
          </p:cNvSpPr>
          <p:nvPr/>
        </p:nvSpPr>
        <p:spPr bwMode="auto">
          <a:xfrm>
            <a:off x="4425950" y="4384675"/>
            <a:ext cx="101600" cy="131763"/>
          </a:xfrm>
          <a:custGeom>
            <a:avLst/>
            <a:gdLst>
              <a:gd name="T0" fmla="*/ 2147483646 w 78"/>
              <a:gd name="T1" fmla="*/ 2147483646 h 102"/>
              <a:gd name="T2" fmla="*/ 2147483646 w 78"/>
              <a:gd name="T3" fmla="*/ 0 h 102"/>
              <a:gd name="T4" fmla="*/ 2147483646 w 78"/>
              <a:gd name="T5" fmla="*/ 0 h 102"/>
              <a:gd name="T6" fmla="*/ 2147483646 w 78"/>
              <a:gd name="T7" fmla="*/ 0 h 102"/>
              <a:gd name="T8" fmla="*/ 0 w 78"/>
              <a:gd name="T9" fmla="*/ 2147483646 h 102"/>
              <a:gd name="T10" fmla="*/ 2147483646 w 78"/>
              <a:gd name="T11" fmla="*/ 2147483646 h 102"/>
              <a:gd name="T12" fmla="*/ 0 w 78"/>
              <a:gd name="T13" fmla="*/ 2147483646 h 102"/>
              <a:gd name="T14" fmla="*/ 0 w 78"/>
              <a:gd name="T15" fmla="*/ 2147483646 h 102"/>
              <a:gd name="T16" fmla="*/ 2147483646 w 78"/>
              <a:gd name="T17" fmla="*/ 2147483646 h 102"/>
              <a:gd name="T18" fmla="*/ 2147483646 w 78"/>
              <a:gd name="T19" fmla="*/ 2147483646 h 102"/>
              <a:gd name="T20" fmla="*/ 2147483646 w 78"/>
              <a:gd name="T21" fmla="*/ 2147483646 h 102"/>
              <a:gd name="T22" fmla="*/ 2147483646 w 78"/>
              <a:gd name="T23" fmla="*/ 2147483646 h 102"/>
              <a:gd name="T24" fmla="*/ 2147483646 w 78"/>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solidFill>
            <a:schemeClr val="bg1"/>
          </a:solidFill>
          <a:ln w="9525">
            <a:solidFill>
              <a:schemeClr val="bg2"/>
            </a:solidFill>
            <a:round/>
            <a:headEnd/>
            <a:tailEnd/>
          </a:ln>
        </p:spPr>
        <p:txBody>
          <a:bodyPr/>
          <a:lstStyle/>
          <a:p>
            <a:endParaRPr lang="en-US"/>
          </a:p>
        </p:txBody>
      </p:sp>
      <p:sp>
        <p:nvSpPr>
          <p:cNvPr id="4211" name="Freeform 387"/>
          <p:cNvSpPr>
            <a:spLocks/>
          </p:cNvSpPr>
          <p:nvPr/>
        </p:nvSpPr>
        <p:spPr bwMode="auto">
          <a:xfrm>
            <a:off x="4576763" y="4283075"/>
            <a:ext cx="296862" cy="266700"/>
          </a:xfrm>
          <a:custGeom>
            <a:avLst/>
            <a:gdLst>
              <a:gd name="T0" fmla="*/ 2147483646 w 228"/>
              <a:gd name="T1" fmla="*/ 2147483646 h 205"/>
              <a:gd name="T2" fmla="*/ 2147483646 w 228"/>
              <a:gd name="T3" fmla="*/ 2147483646 h 205"/>
              <a:gd name="T4" fmla="*/ 2147483646 w 228"/>
              <a:gd name="T5" fmla="*/ 2147483646 h 205"/>
              <a:gd name="T6" fmla="*/ 2147483646 w 228"/>
              <a:gd name="T7" fmla="*/ 2147483646 h 205"/>
              <a:gd name="T8" fmla="*/ 2147483646 w 228"/>
              <a:gd name="T9" fmla="*/ 2147483646 h 205"/>
              <a:gd name="T10" fmla="*/ 2147483646 w 228"/>
              <a:gd name="T11" fmla="*/ 2147483646 h 205"/>
              <a:gd name="T12" fmla="*/ 2147483646 w 228"/>
              <a:gd name="T13" fmla="*/ 2147483646 h 205"/>
              <a:gd name="T14" fmla="*/ 2147483646 w 228"/>
              <a:gd name="T15" fmla="*/ 2147483646 h 205"/>
              <a:gd name="T16" fmla="*/ 2147483646 w 228"/>
              <a:gd name="T17" fmla="*/ 2147483646 h 205"/>
              <a:gd name="T18" fmla="*/ 2147483646 w 228"/>
              <a:gd name="T19" fmla="*/ 0 h 205"/>
              <a:gd name="T20" fmla="*/ 2147483646 w 228"/>
              <a:gd name="T21" fmla="*/ 2147483646 h 205"/>
              <a:gd name="T22" fmla="*/ 2147483646 w 228"/>
              <a:gd name="T23" fmla="*/ 2147483646 h 205"/>
              <a:gd name="T24" fmla="*/ 2147483646 w 228"/>
              <a:gd name="T25" fmla="*/ 2147483646 h 205"/>
              <a:gd name="T26" fmla="*/ 2147483646 w 228"/>
              <a:gd name="T27" fmla="*/ 2147483646 h 205"/>
              <a:gd name="T28" fmla="*/ 2147483646 w 228"/>
              <a:gd name="T29" fmla="*/ 2147483646 h 205"/>
              <a:gd name="T30" fmla="*/ 2147483646 w 228"/>
              <a:gd name="T31" fmla="*/ 2147483646 h 205"/>
              <a:gd name="T32" fmla="*/ 2147483646 w 228"/>
              <a:gd name="T33" fmla="*/ 2147483646 h 205"/>
              <a:gd name="T34" fmla="*/ 2147483646 w 228"/>
              <a:gd name="T35" fmla="*/ 2147483646 h 205"/>
              <a:gd name="T36" fmla="*/ 2147483646 w 228"/>
              <a:gd name="T37" fmla="*/ 2147483646 h 205"/>
              <a:gd name="T38" fmla="*/ 0 w 228"/>
              <a:gd name="T39" fmla="*/ 2147483646 h 205"/>
              <a:gd name="T40" fmla="*/ 0 w 228"/>
              <a:gd name="T41" fmla="*/ 2147483646 h 205"/>
              <a:gd name="T42" fmla="*/ 2147483646 w 228"/>
              <a:gd name="T43" fmla="*/ 2147483646 h 205"/>
              <a:gd name="T44" fmla="*/ 2147483646 w 228"/>
              <a:gd name="T45" fmla="*/ 2147483646 h 205"/>
              <a:gd name="T46" fmla="*/ 2147483646 w 228"/>
              <a:gd name="T47" fmla="*/ 2147483646 h 205"/>
              <a:gd name="T48" fmla="*/ 2147483646 w 228"/>
              <a:gd name="T49" fmla="*/ 2147483646 h 205"/>
              <a:gd name="T50" fmla="*/ 2147483646 w 228"/>
              <a:gd name="T51" fmla="*/ 2147483646 h 205"/>
              <a:gd name="T52" fmla="*/ 2147483646 w 228"/>
              <a:gd name="T53" fmla="*/ 2147483646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solidFill>
            <a:schemeClr val="bg1"/>
          </a:solidFill>
          <a:ln w="9525">
            <a:solidFill>
              <a:schemeClr val="bg2"/>
            </a:solidFill>
            <a:round/>
            <a:headEnd/>
            <a:tailEnd/>
          </a:ln>
        </p:spPr>
        <p:txBody>
          <a:bodyPr/>
          <a:lstStyle/>
          <a:p>
            <a:endParaRPr lang="en-US"/>
          </a:p>
        </p:txBody>
      </p:sp>
      <p:sp>
        <p:nvSpPr>
          <p:cNvPr id="4212" name="Freeform 388"/>
          <p:cNvSpPr>
            <a:spLocks/>
          </p:cNvSpPr>
          <p:nvPr/>
        </p:nvSpPr>
        <p:spPr bwMode="auto">
          <a:xfrm>
            <a:off x="4865688" y="4384675"/>
            <a:ext cx="320675" cy="187325"/>
          </a:xfrm>
          <a:custGeom>
            <a:avLst/>
            <a:gdLst>
              <a:gd name="T0" fmla="*/ 2147483646 w 246"/>
              <a:gd name="T1" fmla="*/ 2147483646 h 144"/>
              <a:gd name="T2" fmla="*/ 2147483646 w 246"/>
              <a:gd name="T3" fmla="*/ 2147483646 h 144"/>
              <a:gd name="T4" fmla="*/ 2147483646 w 246"/>
              <a:gd name="T5" fmla="*/ 2147483646 h 144"/>
              <a:gd name="T6" fmla="*/ 2147483646 w 246"/>
              <a:gd name="T7" fmla="*/ 2147483646 h 144"/>
              <a:gd name="T8" fmla="*/ 0 w 246"/>
              <a:gd name="T9" fmla="*/ 2147483646 h 144"/>
              <a:gd name="T10" fmla="*/ 2147483646 w 246"/>
              <a:gd name="T11" fmla="*/ 2147483646 h 144"/>
              <a:gd name="T12" fmla="*/ 2147483646 w 246"/>
              <a:gd name="T13" fmla="*/ 2147483646 h 144"/>
              <a:gd name="T14" fmla="*/ 2147483646 w 246"/>
              <a:gd name="T15" fmla="*/ 2147483646 h 144"/>
              <a:gd name="T16" fmla="*/ 2147483646 w 246"/>
              <a:gd name="T17" fmla="*/ 2147483646 h 144"/>
              <a:gd name="T18" fmla="*/ 2147483646 w 246"/>
              <a:gd name="T19" fmla="*/ 2147483646 h 144"/>
              <a:gd name="T20" fmla="*/ 2147483646 w 246"/>
              <a:gd name="T21" fmla="*/ 2147483646 h 144"/>
              <a:gd name="T22" fmla="*/ 2147483646 w 246"/>
              <a:gd name="T23" fmla="*/ 2147483646 h 144"/>
              <a:gd name="T24" fmla="*/ 2147483646 w 246"/>
              <a:gd name="T25" fmla="*/ 2147483646 h 144"/>
              <a:gd name="T26" fmla="*/ 2147483646 w 246"/>
              <a:gd name="T27" fmla="*/ 2147483646 h 144"/>
              <a:gd name="T28" fmla="*/ 2147483646 w 246"/>
              <a:gd name="T29" fmla="*/ 2147483646 h 144"/>
              <a:gd name="T30" fmla="*/ 2147483646 w 246"/>
              <a:gd name="T31" fmla="*/ 2147483646 h 144"/>
              <a:gd name="T32" fmla="*/ 2147483646 w 246"/>
              <a:gd name="T33" fmla="*/ 2147483646 h 144"/>
              <a:gd name="T34" fmla="*/ 2147483646 w 246"/>
              <a:gd name="T35" fmla="*/ 2147483646 h 144"/>
              <a:gd name="T36" fmla="*/ 2147483646 w 246"/>
              <a:gd name="T37" fmla="*/ 2147483646 h 144"/>
              <a:gd name="T38" fmla="*/ 2147483646 w 246"/>
              <a:gd name="T39" fmla="*/ 0 h 144"/>
              <a:gd name="T40" fmla="*/ 2147483646 w 246"/>
              <a:gd name="T41" fmla="*/ 2147483646 h 144"/>
              <a:gd name="T42" fmla="*/ 2147483646 w 246"/>
              <a:gd name="T43" fmla="*/ 2147483646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solidFill>
            <a:schemeClr val="bg1"/>
          </a:solidFill>
          <a:ln w="9525">
            <a:solidFill>
              <a:schemeClr val="bg2"/>
            </a:solidFill>
            <a:round/>
            <a:headEnd/>
            <a:tailEnd/>
          </a:ln>
        </p:spPr>
        <p:txBody>
          <a:bodyPr/>
          <a:lstStyle/>
          <a:p>
            <a:endParaRPr lang="en-US"/>
          </a:p>
        </p:txBody>
      </p:sp>
      <p:sp>
        <p:nvSpPr>
          <p:cNvPr id="4213" name="Freeform 389"/>
          <p:cNvSpPr>
            <a:spLocks/>
          </p:cNvSpPr>
          <p:nvPr/>
        </p:nvSpPr>
        <p:spPr bwMode="auto">
          <a:xfrm>
            <a:off x="4772025" y="4557713"/>
            <a:ext cx="195263" cy="233362"/>
          </a:xfrm>
          <a:custGeom>
            <a:avLst/>
            <a:gdLst>
              <a:gd name="T0" fmla="*/ 2147483646 w 150"/>
              <a:gd name="T1" fmla="*/ 2147483646 h 180"/>
              <a:gd name="T2" fmla="*/ 2147483646 w 150"/>
              <a:gd name="T3" fmla="*/ 2147483646 h 180"/>
              <a:gd name="T4" fmla="*/ 2147483646 w 150"/>
              <a:gd name="T5" fmla="*/ 2147483646 h 180"/>
              <a:gd name="T6" fmla="*/ 2147483646 w 150"/>
              <a:gd name="T7" fmla="*/ 2147483646 h 180"/>
              <a:gd name="T8" fmla="*/ 2147483646 w 150"/>
              <a:gd name="T9" fmla="*/ 2147483646 h 180"/>
              <a:gd name="T10" fmla="*/ 2147483646 w 150"/>
              <a:gd name="T11" fmla="*/ 0 h 180"/>
              <a:gd name="T12" fmla="*/ 2147483646 w 150"/>
              <a:gd name="T13" fmla="*/ 0 h 180"/>
              <a:gd name="T14" fmla="*/ 2147483646 w 150"/>
              <a:gd name="T15" fmla="*/ 2147483646 h 180"/>
              <a:gd name="T16" fmla="*/ 2147483646 w 150"/>
              <a:gd name="T17" fmla="*/ 2147483646 h 180"/>
              <a:gd name="T18" fmla="*/ 2147483646 w 150"/>
              <a:gd name="T19" fmla="*/ 2147483646 h 180"/>
              <a:gd name="T20" fmla="*/ 2147483646 w 150"/>
              <a:gd name="T21" fmla="*/ 2147483646 h 180"/>
              <a:gd name="T22" fmla="*/ 2147483646 w 150"/>
              <a:gd name="T23" fmla="*/ 2147483646 h 180"/>
              <a:gd name="T24" fmla="*/ 2147483646 w 150"/>
              <a:gd name="T25" fmla="*/ 2147483646 h 180"/>
              <a:gd name="T26" fmla="*/ 2147483646 w 150"/>
              <a:gd name="T27" fmla="*/ 2147483646 h 180"/>
              <a:gd name="T28" fmla="*/ 2147483646 w 150"/>
              <a:gd name="T29" fmla="*/ 2147483646 h 180"/>
              <a:gd name="T30" fmla="*/ 2147483646 w 150"/>
              <a:gd name="T31" fmla="*/ 2147483646 h 180"/>
              <a:gd name="T32" fmla="*/ 2147483646 w 150"/>
              <a:gd name="T33" fmla="*/ 2147483646 h 180"/>
              <a:gd name="T34" fmla="*/ 0 w 150"/>
              <a:gd name="T35" fmla="*/ 2147483646 h 180"/>
              <a:gd name="T36" fmla="*/ 2147483646 w 150"/>
              <a:gd name="T37" fmla="*/ 2147483646 h 180"/>
              <a:gd name="T38" fmla="*/ 2147483646 w 150"/>
              <a:gd name="T39" fmla="*/ 2147483646 h 180"/>
              <a:gd name="T40" fmla="*/ 2147483646 w 150"/>
              <a:gd name="T41" fmla="*/ 2147483646 h 180"/>
              <a:gd name="T42" fmla="*/ 2147483646 w 15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solidFill>
            <a:schemeClr val="bg1"/>
          </a:solidFill>
          <a:ln w="9525">
            <a:solidFill>
              <a:schemeClr val="bg2"/>
            </a:solidFill>
            <a:round/>
            <a:headEnd/>
            <a:tailEnd/>
          </a:ln>
        </p:spPr>
        <p:txBody>
          <a:bodyPr/>
          <a:lstStyle/>
          <a:p>
            <a:endParaRPr lang="en-US"/>
          </a:p>
        </p:txBody>
      </p:sp>
      <p:sp>
        <p:nvSpPr>
          <p:cNvPr id="4214" name="Freeform 390"/>
          <p:cNvSpPr>
            <a:spLocks/>
          </p:cNvSpPr>
          <p:nvPr/>
        </p:nvSpPr>
        <p:spPr bwMode="auto">
          <a:xfrm>
            <a:off x="4732338" y="4605338"/>
            <a:ext cx="117475" cy="130175"/>
          </a:xfrm>
          <a:custGeom>
            <a:avLst/>
            <a:gdLst>
              <a:gd name="T0" fmla="*/ 2147483646 w 90"/>
              <a:gd name="T1" fmla="*/ 2147483646 h 102"/>
              <a:gd name="T2" fmla="*/ 2147483646 w 90"/>
              <a:gd name="T3" fmla="*/ 2147483646 h 102"/>
              <a:gd name="T4" fmla="*/ 2147483646 w 90"/>
              <a:gd name="T5" fmla="*/ 2147483646 h 102"/>
              <a:gd name="T6" fmla="*/ 2147483646 w 90"/>
              <a:gd name="T7" fmla="*/ 2147483646 h 102"/>
              <a:gd name="T8" fmla="*/ 2147483646 w 90"/>
              <a:gd name="T9" fmla="*/ 2147483646 h 102"/>
              <a:gd name="T10" fmla="*/ 2147483646 w 90"/>
              <a:gd name="T11" fmla="*/ 0 h 102"/>
              <a:gd name="T12" fmla="*/ 2147483646 w 90"/>
              <a:gd name="T13" fmla="*/ 0 h 102"/>
              <a:gd name="T14" fmla="*/ 0 w 90"/>
              <a:gd name="T15" fmla="*/ 0 h 102"/>
              <a:gd name="T16" fmla="*/ 0 w 90"/>
              <a:gd name="T17" fmla="*/ 2147483646 h 102"/>
              <a:gd name="T18" fmla="*/ 0 w 90"/>
              <a:gd name="T19" fmla="*/ 2147483646 h 102"/>
              <a:gd name="T20" fmla="*/ 2147483646 w 90"/>
              <a:gd name="T21" fmla="*/ 2147483646 h 102"/>
              <a:gd name="T22" fmla="*/ 2147483646 w 90"/>
              <a:gd name="T23" fmla="*/ 2147483646 h 102"/>
              <a:gd name="T24" fmla="*/ 2147483646 w 90"/>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solidFill>
            <a:schemeClr val="bg1"/>
          </a:solidFill>
          <a:ln w="9525">
            <a:solidFill>
              <a:schemeClr val="bg2"/>
            </a:solidFill>
            <a:round/>
            <a:headEnd/>
            <a:tailEnd/>
          </a:ln>
        </p:spPr>
        <p:txBody>
          <a:bodyPr/>
          <a:lstStyle/>
          <a:p>
            <a:endParaRPr lang="en-US"/>
          </a:p>
        </p:txBody>
      </p:sp>
      <p:sp>
        <p:nvSpPr>
          <p:cNvPr id="4215" name="Freeform 391"/>
          <p:cNvSpPr>
            <a:spLocks/>
          </p:cNvSpPr>
          <p:nvPr/>
        </p:nvSpPr>
        <p:spPr bwMode="auto">
          <a:xfrm>
            <a:off x="4700588" y="4346575"/>
            <a:ext cx="187325"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2147483646 w 144"/>
              <a:gd name="T43" fmla="*/ 2147483646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solidFill>
            <a:schemeClr val="bg1"/>
          </a:solidFill>
          <a:ln w="9525">
            <a:solidFill>
              <a:schemeClr val="bg2"/>
            </a:solidFill>
            <a:round/>
            <a:headEnd/>
            <a:tailEnd/>
          </a:ln>
        </p:spPr>
        <p:txBody>
          <a:bodyPr/>
          <a:lstStyle/>
          <a:p>
            <a:endParaRPr lang="en-US"/>
          </a:p>
        </p:txBody>
      </p:sp>
      <p:sp>
        <p:nvSpPr>
          <p:cNvPr id="4216" name="Freeform 392"/>
          <p:cNvSpPr>
            <a:spLocks/>
          </p:cNvSpPr>
          <p:nvPr/>
        </p:nvSpPr>
        <p:spPr bwMode="auto">
          <a:xfrm>
            <a:off x="4700588" y="4346575"/>
            <a:ext cx="187325"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solidFill>
            <a:schemeClr val="bg1"/>
          </a:solidFill>
          <a:ln w="9525">
            <a:solidFill>
              <a:schemeClr val="bg2"/>
            </a:solidFill>
            <a:round/>
            <a:headEnd/>
            <a:tailEnd/>
          </a:ln>
        </p:spPr>
        <p:txBody>
          <a:bodyPr/>
          <a:lstStyle/>
          <a:p>
            <a:endParaRPr lang="en-US"/>
          </a:p>
        </p:txBody>
      </p:sp>
      <p:sp>
        <p:nvSpPr>
          <p:cNvPr id="4217" name="Freeform 393"/>
          <p:cNvSpPr>
            <a:spLocks/>
          </p:cNvSpPr>
          <p:nvPr/>
        </p:nvSpPr>
        <p:spPr bwMode="auto">
          <a:xfrm>
            <a:off x="4527550" y="4337050"/>
            <a:ext cx="63500" cy="157163"/>
          </a:xfrm>
          <a:custGeom>
            <a:avLst/>
            <a:gdLst>
              <a:gd name="T0" fmla="*/ 2147483646 w 48"/>
              <a:gd name="T1" fmla="*/ 2147483646 h 120"/>
              <a:gd name="T2" fmla="*/ 2147483646 w 48"/>
              <a:gd name="T3" fmla="*/ 2147483646 h 120"/>
              <a:gd name="T4" fmla="*/ 2147483646 w 48"/>
              <a:gd name="T5" fmla="*/ 2147483646 h 120"/>
              <a:gd name="T6" fmla="*/ 2147483646 w 48"/>
              <a:gd name="T7" fmla="*/ 2147483646 h 120"/>
              <a:gd name="T8" fmla="*/ 2147483646 w 48"/>
              <a:gd name="T9" fmla="*/ 0 h 120"/>
              <a:gd name="T10" fmla="*/ 2147483646 w 48"/>
              <a:gd name="T11" fmla="*/ 2147483646 h 120"/>
              <a:gd name="T12" fmla="*/ 2147483646 w 48"/>
              <a:gd name="T13" fmla="*/ 2147483646 h 120"/>
              <a:gd name="T14" fmla="*/ 0 w 48"/>
              <a:gd name="T15" fmla="*/ 2147483646 h 120"/>
              <a:gd name="T16" fmla="*/ 0 w 48"/>
              <a:gd name="T17" fmla="*/ 2147483646 h 120"/>
              <a:gd name="T18" fmla="*/ 2147483646 w 48"/>
              <a:gd name="T19" fmla="*/ 2147483646 h 120"/>
              <a:gd name="T20" fmla="*/ 2147483646 w 48"/>
              <a:gd name="T21" fmla="*/ 2147483646 h 120"/>
              <a:gd name="T22" fmla="*/ 2147483646 w 48"/>
              <a:gd name="T23" fmla="*/ 2147483646 h 120"/>
              <a:gd name="T24" fmla="*/ 2147483646 w 48"/>
              <a:gd name="T25" fmla="*/ 2147483646 h 120"/>
              <a:gd name="T26" fmla="*/ 2147483646 w 48"/>
              <a:gd name="T27" fmla="*/ 2147483646 h 120"/>
              <a:gd name="T28" fmla="*/ 2147483646 w 48"/>
              <a:gd name="T29" fmla="*/ 2147483646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solidFill>
            <a:schemeClr val="bg1"/>
          </a:solidFill>
          <a:ln w="9525">
            <a:solidFill>
              <a:schemeClr val="bg2"/>
            </a:solidFill>
            <a:round/>
            <a:headEnd/>
            <a:tailEnd/>
          </a:ln>
        </p:spPr>
        <p:txBody>
          <a:bodyPr/>
          <a:lstStyle/>
          <a:p>
            <a:endParaRPr lang="en-US"/>
          </a:p>
        </p:txBody>
      </p:sp>
      <p:sp>
        <p:nvSpPr>
          <p:cNvPr id="4218" name="Freeform 394"/>
          <p:cNvSpPr>
            <a:spLocks/>
          </p:cNvSpPr>
          <p:nvPr/>
        </p:nvSpPr>
        <p:spPr bwMode="auto">
          <a:xfrm>
            <a:off x="4503738" y="4378325"/>
            <a:ext cx="55562" cy="123825"/>
          </a:xfrm>
          <a:custGeom>
            <a:avLst/>
            <a:gdLst>
              <a:gd name="T0" fmla="*/ 2147483646 w 42"/>
              <a:gd name="T1" fmla="*/ 2147483646 h 96"/>
              <a:gd name="T2" fmla="*/ 2147483646 w 42"/>
              <a:gd name="T3" fmla="*/ 0 h 96"/>
              <a:gd name="T4" fmla="*/ 2147483646 w 42"/>
              <a:gd name="T5" fmla="*/ 2147483646 h 96"/>
              <a:gd name="T6" fmla="*/ 0 w 42"/>
              <a:gd name="T7" fmla="*/ 2147483646 h 96"/>
              <a:gd name="T8" fmla="*/ 0 w 42"/>
              <a:gd name="T9" fmla="*/ 2147483646 h 96"/>
              <a:gd name="T10" fmla="*/ 0 w 42"/>
              <a:gd name="T11" fmla="*/ 2147483646 h 96"/>
              <a:gd name="T12" fmla="*/ 2147483646 w 42"/>
              <a:gd name="T13" fmla="*/ 2147483646 h 96"/>
              <a:gd name="T14" fmla="*/ 2147483646 w 42"/>
              <a:gd name="T15" fmla="*/ 2147483646 h 96"/>
              <a:gd name="T16" fmla="*/ 2147483646 w 42"/>
              <a:gd name="T17" fmla="*/ 2147483646 h 96"/>
              <a:gd name="T18" fmla="*/ 2147483646 w 42"/>
              <a:gd name="T19" fmla="*/ 2147483646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solidFill>
            <a:schemeClr val="bg1"/>
          </a:solidFill>
          <a:ln w="9525">
            <a:solidFill>
              <a:schemeClr val="bg2"/>
            </a:solidFill>
            <a:round/>
            <a:headEnd/>
            <a:tailEnd/>
          </a:ln>
        </p:spPr>
        <p:txBody>
          <a:bodyPr/>
          <a:lstStyle/>
          <a:p>
            <a:endParaRPr lang="en-US"/>
          </a:p>
        </p:txBody>
      </p:sp>
      <p:sp>
        <p:nvSpPr>
          <p:cNvPr id="4219" name="Freeform 395"/>
          <p:cNvSpPr>
            <a:spLocks/>
          </p:cNvSpPr>
          <p:nvPr/>
        </p:nvSpPr>
        <p:spPr bwMode="auto">
          <a:xfrm>
            <a:off x="4795838" y="5073650"/>
            <a:ext cx="320675" cy="325438"/>
          </a:xfrm>
          <a:custGeom>
            <a:avLst/>
            <a:gdLst>
              <a:gd name="T0" fmla="*/ 2147483646 w 246"/>
              <a:gd name="T1" fmla="*/ 2147483646 h 252"/>
              <a:gd name="T2" fmla="*/ 2147483646 w 246"/>
              <a:gd name="T3" fmla="*/ 2147483646 h 252"/>
              <a:gd name="T4" fmla="*/ 2147483646 w 246"/>
              <a:gd name="T5" fmla="*/ 2147483646 h 252"/>
              <a:gd name="T6" fmla="*/ 2147483646 w 246"/>
              <a:gd name="T7" fmla="*/ 2147483646 h 252"/>
              <a:gd name="T8" fmla="*/ 2147483646 w 246"/>
              <a:gd name="T9" fmla="*/ 2147483646 h 252"/>
              <a:gd name="T10" fmla="*/ 2147483646 w 246"/>
              <a:gd name="T11" fmla="*/ 2147483646 h 252"/>
              <a:gd name="T12" fmla="*/ 2147483646 w 246"/>
              <a:gd name="T13" fmla="*/ 2147483646 h 252"/>
              <a:gd name="T14" fmla="*/ 2147483646 w 246"/>
              <a:gd name="T15" fmla="*/ 2147483646 h 252"/>
              <a:gd name="T16" fmla="*/ 2147483646 w 246"/>
              <a:gd name="T17" fmla="*/ 2147483646 h 252"/>
              <a:gd name="T18" fmla="*/ 2147483646 w 246"/>
              <a:gd name="T19" fmla="*/ 2147483646 h 252"/>
              <a:gd name="T20" fmla="*/ 2147483646 w 246"/>
              <a:gd name="T21" fmla="*/ 2147483646 h 252"/>
              <a:gd name="T22" fmla="*/ 2147483646 w 246"/>
              <a:gd name="T23" fmla="*/ 2147483646 h 252"/>
              <a:gd name="T24" fmla="*/ 2147483646 w 246"/>
              <a:gd name="T25" fmla="*/ 2147483646 h 252"/>
              <a:gd name="T26" fmla="*/ 2147483646 w 246"/>
              <a:gd name="T27" fmla="*/ 2147483646 h 252"/>
              <a:gd name="T28" fmla="*/ 2147483646 w 246"/>
              <a:gd name="T29" fmla="*/ 2147483646 h 252"/>
              <a:gd name="T30" fmla="*/ 2147483646 w 246"/>
              <a:gd name="T31" fmla="*/ 2147483646 h 252"/>
              <a:gd name="T32" fmla="*/ 2147483646 w 246"/>
              <a:gd name="T33" fmla="*/ 2147483646 h 252"/>
              <a:gd name="T34" fmla="*/ 2147483646 w 246"/>
              <a:gd name="T35" fmla="*/ 2147483646 h 252"/>
              <a:gd name="T36" fmla="*/ 2147483646 w 246"/>
              <a:gd name="T37" fmla="*/ 2147483646 h 252"/>
              <a:gd name="T38" fmla="*/ 2147483646 w 246"/>
              <a:gd name="T39" fmla="*/ 0 h 252"/>
              <a:gd name="T40" fmla="*/ 2147483646 w 246"/>
              <a:gd name="T41" fmla="*/ 2147483646 h 252"/>
              <a:gd name="T42" fmla="*/ 0 w 246"/>
              <a:gd name="T43" fmla="*/ 2147483646 h 252"/>
              <a:gd name="T44" fmla="*/ 2147483646 w 246"/>
              <a:gd name="T45" fmla="*/ 2147483646 h 252"/>
              <a:gd name="T46" fmla="*/ 2147483646 w 246"/>
              <a:gd name="T47" fmla="*/ 2147483646 h 252"/>
              <a:gd name="T48" fmla="*/ 2147483646 w 246"/>
              <a:gd name="T49" fmla="*/ 2147483646 h 252"/>
              <a:gd name="T50" fmla="*/ 2147483646 w 246"/>
              <a:gd name="T51" fmla="*/ 2147483646 h 252"/>
              <a:gd name="T52" fmla="*/ 2147483646 w 246"/>
              <a:gd name="T53" fmla="*/ 2147483646 h 252"/>
              <a:gd name="T54" fmla="*/ 2147483646 w 246"/>
              <a:gd name="T55" fmla="*/ 2147483646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solidFill>
            <a:schemeClr val="bg1"/>
          </a:solidFill>
          <a:ln w="9525">
            <a:solidFill>
              <a:schemeClr val="bg2"/>
            </a:solidFill>
            <a:round/>
            <a:headEnd/>
            <a:tailEnd/>
          </a:ln>
        </p:spPr>
        <p:txBody>
          <a:bodyPr/>
          <a:lstStyle/>
          <a:p>
            <a:endParaRPr lang="en-US"/>
          </a:p>
        </p:txBody>
      </p:sp>
      <p:sp>
        <p:nvSpPr>
          <p:cNvPr id="4220" name="Freeform 396"/>
          <p:cNvSpPr>
            <a:spLocks/>
          </p:cNvSpPr>
          <p:nvPr/>
        </p:nvSpPr>
        <p:spPr bwMode="auto">
          <a:xfrm>
            <a:off x="4527550" y="4181475"/>
            <a:ext cx="79375" cy="93663"/>
          </a:xfrm>
          <a:custGeom>
            <a:avLst/>
            <a:gdLst>
              <a:gd name="T0" fmla="*/ 0 w 10"/>
              <a:gd name="T1" fmla="*/ 2147483646 h 12"/>
              <a:gd name="T2" fmla="*/ 2147483646 w 10"/>
              <a:gd name="T3" fmla="*/ 2147483646 h 12"/>
              <a:gd name="T4" fmla="*/ 2147483646 w 10"/>
              <a:gd name="T5" fmla="*/ 2147483646 h 12"/>
              <a:gd name="T6" fmla="*/ 2147483646 w 10"/>
              <a:gd name="T7" fmla="*/ 2147483646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solidFill>
            <a:schemeClr val="bg1"/>
          </a:solidFill>
          <a:ln w="9525">
            <a:solidFill>
              <a:schemeClr val="bg2"/>
            </a:solidFill>
            <a:round/>
            <a:headEnd/>
            <a:tailEnd/>
          </a:ln>
        </p:spPr>
        <p:txBody>
          <a:bodyPr/>
          <a:lstStyle/>
          <a:p>
            <a:endParaRPr lang="en-US"/>
          </a:p>
        </p:txBody>
      </p:sp>
      <p:sp>
        <p:nvSpPr>
          <p:cNvPr id="4221" name="Freeform 397"/>
          <p:cNvSpPr>
            <a:spLocks/>
          </p:cNvSpPr>
          <p:nvPr/>
        </p:nvSpPr>
        <p:spPr bwMode="auto">
          <a:xfrm>
            <a:off x="220663" y="2108200"/>
            <a:ext cx="676275" cy="922338"/>
          </a:xfrm>
          <a:custGeom>
            <a:avLst/>
            <a:gdLst>
              <a:gd name="T0" fmla="*/ 2147483646 w 516"/>
              <a:gd name="T1" fmla="*/ 2147483646 h 709"/>
              <a:gd name="T2" fmla="*/ 2147483646 w 516"/>
              <a:gd name="T3" fmla="*/ 2147483646 h 709"/>
              <a:gd name="T4" fmla="*/ 2147483646 w 516"/>
              <a:gd name="T5" fmla="*/ 2147483646 h 709"/>
              <a:gd name="T6" fmla="*/ 2147483646 w 516"/>
              <a:gd name="T7" fmla="*/ 2147483646 h 709"/>
              <a:gd name="T8" fmla="*/ 2147483646 w 516"/>
              <a:gd name="T9" fmla="*/ 2147483646 h 709"/>
              <a:gd name="T10" fmla="*/ 2147483646 w 516"/>
              <a:gd name="T11" fmla="*/ 2147483646 h 709"/>
              <a:gd name="T12" fmla="*/ 2147483646 w 516"/>
              <a:gd name="T13" fmla="*/ 2147483646 h 709"/>
              <a:gd name="T14" fmla="*/ 2147483646 w 516"/>
              <a:gd name="T15" fmla="*/ 0 h 709"/>
              <a:gd name="T16" fmla="*/ 2147483646 w 516"/>
              <a:gd name="T17" fmla="*/ 2147483646 h 709"/>
              <a:gd name="T18" fmla="*/ 2147483646 w 516"/>
              <a:gd name="T19" fmla="*/ 2147483646 h 709"/>
              <a:gd name="T20" fmla="*/ 2147483646 w 516"/>
              <a:gd name="T21" fmla="*/ 2147483646 h 709"/>
              <a:gd name="T22" fmla="*/ 2147483646 w 516"/>
              <a:gd name="T23" fmla="*/ 2147483646 h 709"/>
              <a:gd name="T24" fmla="*/ 2147483646 w 516"/>
              <a:gd name="T25" fmla="*/ 2147483646 h 709"/>
              <a:gd name="T26" fmla="*/ 2147483646 w 516"/>
              <a:gd name="T27" fmla="*/ 2147483646 h 709"/>
              <a:gd name="T28" fmla="*/ 2147483646 w 516"/>
              <a:gd name="T29" fmla="*/ 2147483646 h 709"/>
              <a:gd name="T30" fmla="*/ 2147483646 w 516"/>
              <a:gd name="T31" fmla="*/ 2147483646 h 709"/>
              <a:gd name="T32" fmla="*/ 2147483646 w 516"/>
              <a:gd name="T33" fmla="*/ 2147483646 h 709"/>
              <a:gd name="T34" fmla="*/ 2147483646 w 516"/>
              <a:gd name="T35" fmla="*/ 2147483646 h 709"/>
              <a:gd name="T36" fmla="*/ 2147483646 w 516"/>
              <a:gd name="T37" fmla="*/ 2147483646 h 709"/>
              <a:gd name="T38" fmla="*/ 0 w 516"/>
              <a:gd name="T39" fmla="*/ 2147483646 h 709"/>
              <a:gd name="T40" fmla="*/ 2147483646 w 516"/>
              <a:gd name="T41" fmla="*/ 2147483646 h 709"/>
              <a:gd name="T42" fmla="*/ 2147483646 w 516"/>
              <a:gd name="T43" fmla="*/ 2147483646 h 709"/>
              <a:gd name="T44" fmla="*/ 2147483646 w 516"/>
              <a:gd name="T45" fmla="*/ 2147483646 h 709"/>
              <a:gd name="T46" fmla="*/ 2147483646 w 516"/>
              <a:gd name="T47" fmla="*/ 2147483646 h 709"/>
              <a:gd name="T48" fmla="*/ 2147483646 w 516"/>
              <a:gd name="T49" fmla="*/ 2147483646 h 709"/>
              <a:gd name="T50" fmla="*/ 2147483646 w 516"/>
              <a:gd name="T51" fmla="*/ 2147483646 h 709"/>
              <a:gd name="T52" fmla="*/ 2147483646 w 516"/>
              <a:gd name="T53" fmla="*/ 2147483646 h 709"/>
              <a:gd name="T54" fmla="*/ 2147483646 w 516"/>
              <a:gd name="T55" fmla="*/ 2147483646 h 709"/>
              <a:gd name="T56" fmla="*/ 2147483646 w 516"/>
              <a:gd name="T57" fmla="*/ 2147483646 h 709"/>
              <a:gd name="T58" fmla="*/ 2147483646 w 516"/>
              <a:gd name="T59" fmla="*/ 2147483646 h 709"/>
              <a:gd name="T60" fmla="*/ 2147483646 w 516"/>
              <a:gd name="T61" fmla="*/ 2147483646 h 709"/>
              <a:gd name="T62" fmla="*/ 2147483646 w 516"/>
              <a:gd name="T63" fmla="*/ 2147483646 h 709"/>
              <a:gd name="T64" fmla="*/ 2147483646 w 516"/>
              <a:gd name="T65" fmla="*/ 2147483646 h 709"/>
              <a:gd name="T66" fmla="*/ 2147483646 w 516"/>
              <a:gd name="T67" fmla="*/ 2147483646 h 709"/>
              <a:gd name="T68" fmla="*/ 2147483646 w 516"/>
              <a:gd name="T69" fmla="*/ 2147483646 h 709"/>
              <a:gd name="T70" fmla="*/ 2147483646 w 516"/>
              <a:gd name="T71" fmla="*/ 2147483646 h 709"/>
              <a:gd name="T72" fmla="*/ 2147483646 w 516"/>
              <a:gd name="T73" fmla="*/ 2147483646 h 709"/>
              <a:gd name="T74" fmla="*/ 2147483646 w 516"/>
              <a:gd name="T75" fmla="*/ 2147483646 h 709"/>
              <a:gd name="T76" fmla="*/ 2147483646 w 516"/>
              <a:gd name="T77" fmla="*/ 2147483646 h 709"/>
              <a:gd name="T78" fmla="*/ 2147483646 w 516"/>
              <a:gd name="T79" fmla="*/ 2147483646 h 709"/>
              <a:gd name="T80" fmla="*/ 2147483646 w 516"/>
              <a:gd name="T81" fmla="*/ 2147483646 h 709"/>
              <a:gd name="T82" fmla="*/ 2147483646 w 516"/>
              <a:gd name="T83" fmla="*/ 2147483646 h 709"/>
              <a:gd name="T84" fmla="*/ 2147483646 w 516"/>
              <a:gd name="T85" fmla="*/ 2147483646 h 709"/>
              <a:gd name="T86" fmla="*/ 2147483646 w 516"/>
              <a:gd name="T87" fmla="*/ 2147483646 h 709"/>
              <a:gd name="T88" fmla="*/ 2147483646 w 516"/>
              <a:gd name="T89" fmla="*/ 2147483646 h 709"/>
              <a:gd name="T90" fmla="*/ 2147483646 w 516"/>
              <a:gd name="T91" fmla="*/ 2147483646 h 709"/>
              <a:gd name="T92" fmla="*/ 2147483646 w 516"/>
              <a:gd name="T93" fmla="*/ 2147483646 h 709"/>
              <a:gd name="T94" fmla="*/ 2147483646 w 516"/>
              <a:gd name="T95" fmla="*/ 2147483646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solidFill>
            <a:schemeClr val="bg1"/>
          </a:solidFill>
          <a:ln w="9525">
            <a:solidFill>
              <a:schemeClr val="bg2"/>
            </a:solidFill>
            <a:round/>
            <a:headEnd/>
            <a:tailEnd/>
          </a:ln>
        </p:spPr>
        <p:txBody>
          <a:bodyPr/>
          <a:lstStyle/>
          <a:p>
            <a:endParaRPr lang="en-US"/>
          </a:p>
        </p:txBody>
      </p:sp>
      <p:sp>
        <p:nvSpPr>
          <p:cNvPr id="4222" name="Freeform 398"/>
          <p:cNvSpPr>
            <a:spLocks/>
          </p:cNvSpPr>
          <p:nvPr/>
        </p:nvSpPr>
        <p:spPr bwMode="auto">
          <a:xfrm>
            <a:off x="896938" y="2070100"/>
            <a:ext cx="2119312" cy="1452563"/>
          </a:xfrm>
          <a:custGeom>
            <a:avLst/>
            <a:gdLst>
              <a:gd name="T0" fmla="*/ 2147483646 w 1622"/>
              <a:gd name="T1" fmla="*/ 2147483646 h 1117"/>
              <a:gd name="T2" fmla="*/ 2147483646 w 1622"/>
              <a:gd name="T3" fmla="*/ 2147483646 h 1117"/>
              <a:gd name="T4" fmla="*/ 2147483646 w 1622"/>
              <a:gd name="T5" fmla="*/ 2147483646 h 1117"/>
              <a:gd name="T6" fmla="*/ 2147483646 w 1622"/>
              <a:gd name="T7" fmla="*/ 2147483646 h 1117"/>
              <a:gd name="T8" fmla="*/ 2147483646 w 1622"/>
              <a:gd name="T9" fmla="*/ 2147483646 h 1117"/>
              <a:gd name="T10" fmla="*/ 2147483646 w 1622"/>
              <a:gd name="T11" fmla="*/ 2147483646 h 1117"/>
              <a:gd name="T12" fmla="*/ 2147483646 w 1622"/>
              <a:gd name="T13" fmla="*/ 2147483646 h 1117"/>
              <a:gd name="T14" fmla="*/ 2147483646 w 1622"/>
              <a:gd name="T15" fmla="*/ 2147483646 h 1117"/>
              <a:gd name="T16" fmla="*/ 2147483646 w 1622"/>
              <a:gd name="T17" fmla="*/ 2147483646 h 1117"/>
              <a:gd name="T18" fmla="*/ 2147483646 w 1622"/>
              <a:gd name="T19" fmla="*/ 2147483646 h 1117"/>
              <a:gd name="T20" fmla="*/ 2147483646 w 1622"/>
              <a:gd name="T21" fmla="*/ 2147483646 h 1117"/>
              <a:gd name="T22" fmla="*/ 2147483646 w 1622"/>
              <a:gd name="T23" fmla="*/ 2147483646 h 1117"/>
              <a:gd name="T24" fmla="*/ 2147483646 w 1622"/>
              <a:gd name="T25" fmla="*/ 2147483646 h 1117"/>
              <a:gd name="T26" fmla="*/ 2147483646 w 1622"/>
              <a:gd name="T27" fmla="*/ 2147483646 h 1117"/>
              <a:gd name="T28" fmla="*/ 2147483646 w 1622"/>
              <a:gd name="T29" fmla="*/ 2147483646 h 1117"/>
              <a:gd name="T30" fmla="*/ 2147483646 w 1622"/>
              <a:gd name="T31" fmla="*/ 2147483646 h 1117"/>
              <a:gd name="T32" fmla="*/ 2147483646 w 1622"/>
              <a:gd name="T33" fmla="*/ 2147483646 h 1117"/>
              <a:gd name="T34" fmla="*/ 2147483646 w 1622"/>
              <a:gd name="T35" fmla="*/ 2147483646 h 1117"/>
              <a:gd name="T36" fmla="*/ 2147483646 w 1622"/>
              <a:gd name="T37" fmla="*/ 2147483646 h 1117"/>
              <a:gd name="T38" fmla="*/ 2147483646 w 1622"/>
              <a:gd name="T39" fmla="*/ 2147483646 h 1117"/>
              <a:gd name="T40" fmla="*/ 2147483646 w 1622"/>
              <a:gd name="T41" fmla="*/ 2147483646 h 1117"/>
              <a:gd name="T42" fmla="*/ 2147483646 w 1622"/>
              <a:gd name="T43" fmla="*/ 2147483646 h 1117"/>
              <a:gd name="T44" fmla="*/ 2147483646 w 1622"/>
              <a:gd name="T45" fmla="*/ 2147483646 h 1117"/>
              <a:gd name="T46" fmla="*/ 2147483646 w 1622"/>
              <a:gd name="T47" fmla="*/ 2147483646 h 1117"/>
              <a:gd name="T48" fmla="*/ 2147483646 w 1622"/>
              <a:gd name="T49" fmla="*/ 2147483646 h 1117"/>
              <a:gd name="T50" fmla="*/ 2147483646 w 1622"/>
              <a:gd name="T51" fmla="*/ 2147483646 h 1117"/>
              <a:gd name="T52" fmla="*/ 2147483646 w 1622"/>
              <a:gd name="T53" fmla="*/ 2147483646 h 1117"/>
              <a:gd name="T54" fmla="*/ 2147483646 w 1622"/>
              <a:gd name="T55" fmla="*/ 2147483646 h 1117"/>
              <a:gd name="T56" fmla="*/ 2147483646 w 1622"/>
              <a:gd name="T57" fmla="*/ 2147483646 h 1117"/>
              <a:gd name="T58" fmla="*/ 2147483646 w 1622"/>
              <a:gd name="T59" fmla="*/ 2147483646 h 1117"/>
              <a:gd name="T60" fmla="*/ 2147483646 w 1622"/>
              <a:gd name="T61" fmla="*/ 2147483646 h 1117"/>
              <a:gd name="T62" fmla="*/ 2147483646 w 1622"/>
              <a:gd name="T63" fmla="*/ 2147483646 h 1117"/>
              <a:gd name="T64" fmla="*/ 2147483646 w 1622"/>
              <a:gd name="T65" fmla="*/ 2147483646 h 1117"/>
              <a:gd name="T66" fmla="*/ 2147483646 w 1622"/>
              <a:gd name="T67" fmla="*/ 2147483646 h 1117"/>
              <a:gd name="T68" fmla="*/ 2147483646 w 1622"/>
              <a:gd name="T69" fmla="*/ 2147483646 h 1117"/>
              <a:gd name="T70" fmla="*/ 2147483646 w 1622"/>
              <a:gd name="T71" fmla="*/ 2147483646 h 1117"/>
              <a:gd name="T72" fmla="*/ 2147483646 w 1622"/>
              <a:gd name="T73" fmla="*/ 2147483646 h 1117"/>
              <a:gd name="T74" fmla="*/ 2147483646 w 1622"/>
              <a:gd name="T75" fmla="*/ 2147483646 h 1117"/>
              <a:gd name="T76" fmla="*/ 2147483646 w 1622"/>
              <a:gd name="T77" fmla="*/ 2147483646 h 1117"/>
              <a:gd name="T78" fmla="*/ 2147483646 w 1622"/>
              <a:gd name="T79" fmla="*/ 2147483646 h 1117"/>
              <a:gd name="T80" fmla="*/ 2147483646 w 1622"/>
              <a:gd name="T81" fmla="*/ 0 h 1117"/>
              <a:gd name="T82" fmla="*/ 2147483646 w 1622"/>
              <a:gd name="T83" fmla="*/ 2147483646 h 1117"/>
              <a:gd name="T84" fmla="*/ 2147483646 w 1622"/>
              <a:gd name="T85" fmla="*/ 2147483646 h 1117"/>
              <a:gd name="T86" fmla="*/ 2147483646 w 1622"/>
              <a:gd name="T87" fmla="*/ 2147483646 h 1117"/>
              <a:gd name="T88" fmla="*/ 2147483646 w 1622"/>
              <a:gd name="T89" fmla="*/ 2147483646 h 1117"/>
              <a:gd name="T90" fmla="*/ 2147483646 w 1622"/>
              <a:gd name="T91" fmla="*/ 2147483646 h 1117"/>
              <a:gd name="T92" fmla="*/ 2147483646 w 1622"/>
              <a:gd name="T93" fmla="*/ 2147483646 h 1117"/>
              <a:gd name="T94" fmla="*/ 2147483646 w 1622"/>
              <a:gd name="T95" fmla="*/ 2147483646 h 1117"/>
              <a:gd name="T96" fmla="*/ 2147483646 w 1622"/>
              <a:gd name="T97" fmla="*/ 2147483646 h 1117"/>
              <a:gd name="T98" fmla="*/ 2147483646 w 1622"/>
              <a:gd name="T99" fmla="*/ 2147483646 h 1117"/>
              <a:gd name="T100" fmla="*/ 2147483646 w 1622"/>
              <a:gd name="T101" fmla="*/ 2147483646 h 1117"/>
              <a:gd name="T102" fmla="*/ 2147483646 w 1622"/>
              <a:gd name="T103" fmla="*/ 2147483646 h 1117"/>
              <a:gd name="T104" fmla="*/ 2147483646 w 1622"/>
              <a:gd name="T105" fmla="*/ 2147483646 h 1117"/>
              <a:gd name="T106" fmla="*/ 2147483646 w 1622"/>
              <a:gd name="T107" fmla="*/ 2147483646 h 1117"/>
              <a:gd name="T108" fmla="*/ 2147483646 w 1622"/>
              <a:gd name="T109" fmla="*/ 2147483646 h 1117"/>
              <a:gd name="T110" fmla="*/ 0 w 1622"/>
              <a:gd name="T111" fmla="*/ 2147483646 h 1117"/>
              <a:gd name="T112" fmla="*/ 2147483646 w 1622"/>
              <a:gd name="T113" fmla="*/ 2147483646 h 1117"/>
              <a:gd name="T114" fmla="*/ 2147483646 w 1622"/>
              <a:gd name="T115" fmla="*/ 2147483646 h 1117"/>
              <a:gd name="T116" fmla="*/ 2147483646 w 1622"/>
              <a:gd name="T117" fmla="*/ 2147483646 h 1117"/>
              <a:gd name="T118" fmla="*/ 2147483646 w 1622"/>
              <a:gd name="T119" fmla="*/ 2147483646 h 1117"/>
              <a:gd name="T120" fmla="*/ 2147483646 w 1622"/>
              <a:gd name="T121" fmla="*/ 2147483646 h 1117"/>
              <a:gd name="T122" fmla="*/ 2147483646 w 1622"/>
              <a:gd name="T123" fmla="*/ 2147483646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solidFill>
            <a:schemeClr val="bg1"/>
          </a:solidFill>
          <a:ln w="9525">
            <a:solidFill>
              <a:schemeClr val="bg2"/>
            </a:solidFill>
            <a:round/>
            <a:headEnd/>
            <a:tailEnd/>
          </a:ln>
        </p:spPr>
        <p:txBody>
          <a:bodyPr/>
          <a:lstStyle/>
          <a:p>
            <a:endParaRPr lang="en-US"/>
          </a:p>
        </p:txBody>
      </p:sp>
      <p:sp>
        <p:nvSpPr>
          <p:cNvPr id="2177" name="Freeform 399"/>
          <p:cNvSpPr>
            <a:spLocks/>
          </p:cNvSpPr>
          <p:nvPr/>
        </p:nvSpPr>
        <p:spPr bwMode="auto">
          <a:xfrm>
            <a:off x="1296988" y="3279775"/>
            <a:ext cx="1435100" cy="741363"/>
          </a:xfrm>
          <a:custGeom>
            <a:avLst/>
            <a:gdLst>
              <a:gd name="T0" fmla="*/ 2147483647 w 1099"/>
              <a:gd name="T1" fmla="*/ 2147483647 h 571"/>
              <a:gd name="T2" fmla="*/ 2147483647 w 1099"/>
              <a:gd name="T3" fmla="*/ 2147483647 h 571"/>
              <a:gd name="T4" fmla="*/ 2147483647 w 1099"/>
              <a:gd name="T5" fmla="*/ 2147483647 h 571"/>
              <a:gd name="T6" fmla="*/ 2147483647 w 1099"/>
              <a:gd name="T7" fmla="*/ 2147483647 h 571"/>
              <a:gd name="T8" fmla="*/ 2147483647 w 1099"/>
              <a:gd name="T9" fmla="*/ 2147483647 h 571"/>
              <a:gd name="T10" fmla="*/ 2147483647 w 1099"/>
              <a:gd name="T11" fmla="*/ 2147483647 h 571"/>
              <a:gd name="T12" fmla="*/ 2147483647 w 1099"/>
              <a:gd name="T13" fmla="*/ 2147483647 h 571"/>
              <a:gd name="T14" fmla="*/ 2147483647 w 1099"/>
              <a:gd name="T15" fmla="*/ 2147483647 h 571"/>
              <a:gd name="T16" fmla="*/ 2147483647 w 1099"/>
              <a:gd name="T17" fmla="*/ 2147483647 h 571"/>
              <a:gd name="T18" fmla="*/ 2147483647 w 1099"/>
              <a:gd name="T19" fmla="*/ 2147483647 h 571"/>
              <a:gd name="T20" fmla="*/ 2147483647 w 1099"/>
              <a:gd name="T21" fmla="*/ 2147483647 h 571"/>
              <a:gd name="T22" fmla="*/ 2147483647 w 1099"/>
              <a:gd name="T23" fmla="*/ 2147483647 h 571"/>
              <a:gd name="T24" fmla="*/ 2147483647 w 1099"/>
              <a:gd name="T25" fmla="*/ 2147483647 h 571"/>
              <a:gd name="T26" fmla="*/ 2147483647 w 1099"/>
              <a:gd name="T27" fmla="*/ 2147483647 h 571"/>
              <a:gd name="T28" fmla="*/ 2147483647 w 1099"/>
              <a:gd name="T29" fmla="*/ 2147483647 h 571"/>
              <a:gd name="T30" fmla="*/ 2147483647 w 1099"/>
              <a:gd name="T31" fmla="*/ 2147483647 h 571"/>
              <a:gd name="T32" fmla="*/ 2147483647 w 1099"/>
              <a:gd name="T33" fmla="*/ 2147483647 h 571"/>
              <a:gd name="T34" fmla="*/ 2147483647 w 1099"/>
              <a:gd name="T35" fmla="*/ 2147483647 h 571"/>
              <a:gd name="T36" fmla="*/ 2147483647 w 1099"/>
              <a:gd name="T37" fmla="*/ 2147483647 h 571"/>
              <a:gd name="T38" fmla="*/ 2147483647 w 1099"/>
              <a:gd name="T39" fmla="*/ 2147483647 h 571"/>
              <a:gd name="T40" fmla="*/ 2147483647 w 1099"/>
              <a:gd name="T41" fmla="*/ 2147483647 h 571"/>
              <a:gd name="T42" fmla="*/ 2147483647 w 1099"/>
              <a:gd name="T43" fmla="*/ 2147483647 h 571"/>
              <a:gd name="T44" fmla="*/ 2147483647 w 1099"/>
              <a:gd name="T45" fmla="*/ 2147483647 h 571"/>
              <a:gd name="T46" fmla="*/ 2147483647 w 1099"/>
              <a:gd name="T47" fmla="*/ 2147483647 h 571"/>
              <a:gd name="T48" fmla="*/ 2147483647 w 1099"/>
              <a:gd name="T49" fmla="*/ 2147483647 h 571"/>
              <a:gd name="T50" fmla="*/ 2147483647 w 1099"/>
              <a:gd name="T51" fmla="*/ 0 h 571"/>
              <a:gd name="T52" fmla="*/ 2147483647 w 1099"/>
              <a:gd name="T53" fmla="*/ 2147483647 h 571"/>
              <a:gd name="T54" fmla="*/ 2147483647 w 1099"/>
              <a:gd name="T55" fmla="*/ 2147483647 h 571"/>
              <a:gd name="T56" fmla="*/ 2147483647 w 1099"/>
              <a:gd name="T57" fmla="*/ 2147483647 h 571"/>
              <a:gd name="T58" fmla="*/ 0 w 1099"/>
              <a:gd name="T59" fmla="*/ 2147483647 h 571"/>
              <a:gd name="T60" fmla="*/ 2147483647 w 1099"/>
              <a:gd name="T61" fmla="*/ 2147483647 h 571"/>
              <a:gd name="T62" fmla="*/ 2147483647 w 1099"/>
              <a:gd name="T63" fmla="*/ 2147483647 h 571"/>
              <a:gd name="T64" fmla="*/ 2147483647 w 1099"/>
              <a:gd name="T65" fmla="*/ 2147483647 h 571"/>
              <a:gd name="T66" fmla="*/ 2147483647 w 1099"/>
              <a:gd name="T67" fmla="*/ 2147483647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24" name="Freeform 400"/>
          <p:cNvSpPr>
            <a:spLocks/>
          </p:cNvSpPr>
          <p:nvPr/>
        </p:nvSpPr>
        <p:spPr bwMode="auto">
          <a:xfrm>
            <a:off x="2212975" y="4286250"/>
            <a:ext cx="111125" cy="112713"/>
          </a:xfrm>
          <a:custGeom>
            <a:avLst/>
            <a:gdLst>
              <a:gd name="T0" fmla="*/ 2147483646 w 14"/>
              <a:gd name="T1" fmla="*/ 2147483646 h 14"/>
              <a:gd name="T2" fmla="*/ 2147483646 w 14"/>
              <a:gd name="T3" fmla="*/ 2147483646 h 14"/>
              <a:gd name="T4" fmla="*/ 2147483646 w 14"/>
              <a:gd name="T5" fmla="*/ 0 h 14"/>
              <a:gd name="T6" fmla="*/ 2147483646 w 14"/>
              <a:gd name="T7" fmla="*/ 2147483646 h 14"/>
              <a:gd name="T8" fmla="*/ 0 w 14"/>
              <a:gd name="T9" fmla="*/ 2147483646 h 14"/>
              <a:gd name="T10" fmla="*/ 2147483646 w 14"/>
              <a:gd name="T11" fmla="*/ 2147483646 h 14"/>
              <a:gd name="T12" fmla="*/ 2147483646 w 14"/>
              <a:gd name="T13" fmla="*/ 2147483646 h 14"/>
              <a:gd name="T14" fmla="*/ 2147483646 w 14"/>
              <a:gd name="T15" fmla="*/ 2147483646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chemeClr val="bg1"/>
          </a:solidFill>
          <a:ln w="9525">
            <a:solidFill>
              <a:schemeClr val="bg2"/>
            </a:solidFill>
            <a:round/>
            <a:headEnd/>
            <a:tailEnd/>
          </a:ln>
        </p:spPr>
        <p:txBody>
          <a:bodyPr/>
          <a:lstStyle/>
          <a:p>
            <a:endParaRPr lang="en-US"/>
          </a:p>
        </p:txBody>
      </p:sp>
      <p:sp>
        <p:nvSpPr>
          <p:cNvPr id="4225" name="Freeform 401"/>
          <p:cNvSpPr>
            <a:spLocks/>
          </p:cNvSpPr>
          <p:nvPr/>
        </p:nvSpPr>
        <p:spPr bwMode="auto">
          <a:xfrm>
            <a:off x="2252663" y="4389438"/>
            <a:ext cx="95250" cy="69850"/>
          </a:xfrm>
          <a:custGeom>
            <a:avLst/>
            <a:gdLst>
              <a:gd name="T0" fmla="*/ 2147483646 w 12"/>
              <a:gd name="T1" fmla="*/ 2147483646 h 9"/>
              <a:gd name="T2" fmla="*/ 2147483646 w 12"/>
              <a:gd name="T3" fmla="*/ 0 h 9"/>
              <a:gd name="T4" fmla="*/ 0 w 12"/>
              <a:gd name="T5" fmla="*/ 2147483646 h 9"/>
              <a:gd name="T6" fmla="*/ 2147483646 w 12"/>
              <a:gd name="T7" fmla="*/ 2147483646 h 9"/>
              <a:gd name="T8" fmla="*/ 2147483646 w 12"/>
              <a:gd name="T9" fmla="*/ 2147483646 h 9"/>
              <a:gd name="T10" fmla="*/ 2147483646 w 12"/>
              <a:gd name="T11" fmla="*/ 2147483646 h 9"/>
              <a:gd name="T12" fmla="*/ 2147483646 w 12"/>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chemeClr val="bg1"/>
          </a:solidFill>
          <a:ln w="9525">
            <a:solidFill>
              <a:schemeClr val="bg2"/>
            </a:solidFill>
            <a:round/>
            <a:headEnd/>
            <a:tailEnd/>
          </a:ln>
        </p:spPr>
        <p:txBody>
          <a:bodyPr/>
          <a:lstStyle/>
          <a:p>
            <a:endParaRPr lang="en-US"/>
          </a:p>
        </p:txBody>
      </p:sp>
      <p:sp>
        <p:nvSpPr>
          <p:cNvPr id="4226" name="Freeform 402"/>
          <p:cNvSpPr>
            <a:spLocks/>
          </p:cNvSpPr>
          <p:nvPr/>
        </p:nvSpPr>
        <p:spPr bwMode="auto">
          <a:xfrm>
            <a:off x="2339975" y="4429125"/>
            <a:ext cx="141288" cy="60325"/>
          </a:xfrm>
          <a:custGeom>
            <a:avLst/>
            <a:gdLst>
              <a:gd name="T0" fmla="*/ 2147483646 w 18"/>
              <a:gd name="T1" fmla="*/ 2147483646 h 8"/>
              <a:gd name="T2" fmla="*/ 2147483646 w 18"/>
              <a:gd name="T3" fmla="*/ 2147483646 h 8"/>
              <a:gd name="T4" fmla="*/ 2147483646 w 18"/>
              <a:gd name="T5" fmla="*/ 2147483646 h 8"/>
              <a:gd name="T6" fmla="*/ 2147483646 w 18"/>
              <a:gd name="T7" fmla="*/ 0 h 8"/>
              <a:gd name="T8" fmla="*/ 0 w 18"/>
              <a:gd name="T9" fmla="*/ 2147483646 h 8"/>
              <a:gd name="T10" fmla="*/ 2147483646 w 18"/>
              <a:gd name="T11" fmla="*/ 2147483646 h 8"/>
              <a:gd name="T12" fmla="*/ 2147483646 w 18"/>
              <a:gd name="T13" fmla="*/ 2147483646 h 8"/>
              <a:gd name="T14" fmla="*/ 2147483646 w 18"/>
              <a:gd name="T15" fmla="*/ 2147483646 h 8"/>
              <a:gd name="T16" fmla="*/ 2147483646 w 18"/>
              <a:gd name="T17" fmla="*/ 2147483646 h 8"/>
              <a:gd name="T18" fmla="*/ 2147483646 w 18"/>
              <a:gd name="T19" fmla="*/ 2147483646 h 8"/>
              <a:gd name="T20" fmla="*/ 2147483646 w 18"/>
              <a:gd name="T21" fmla="*/ 2147483646 h 8"/>
              <a:gd name="T22" fmla="*/ 2147483646 w 18"/>
              <a:gd name="T23" fmla="*/ 2147483646 h 8"/>
              <a:gd name="T24" fmla="*/ 2147483646 w 18"/>
              <a:gd name="T25" fmla="*/ 2147483646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chemeClr val="bg1"/>
          </a:solidFill>
          <a:ln w="9525">
            <a:solidFill>
              <a:schemeClr val="bg2"/>
            </a:solidFill>
            <a:round/>
            <a:headEnd/>
            <a:tailEnd/>
          </a:ln>
        </p:spPr>
        <p:txBody>
          <a:bodyPr/>
          <a:lstStyle/>
          <a:p>
            <a:endParaRPr lang="en-US"/>
          </a:p>
        </p:txBody>
      </p:sp>
      <p:sp>
        <p:nvSpPr>
          <p:cNvPr id="4227" name="Freeform 403"/>
          <p:cNvSpPr>
            <a:spLocks/>
          </p:cNvSpPr>
          <p:nvPr/>
        </p:nvSpPr>
        <p:spPr bwMode="auto">
          <a:xfrm>
            <a:off x="2433638" y="4359275"/>
            <a:ext cx="290512" cy="319088"/>
          </a:xfrm>
          <a:custGeom>
            <a:avLst/>
            <a:gdLst>
              <a:gd name="T0" fmla="*/ 2147483646 w 37"/>
              <a:gd name="T1" fmla="*/ 2147483646 h 41"/>
              <a:gd name="T2" fmla="*/ 2147483646 w 37"/>
              <a:gd name="T3" fmla="*/ 2147483646 h 41"/>
              <a:gd name="T4" fmla="*/ 2147483646 w 37"/>
              <a:gd name="T5" fmla="*/ 2147483646 h 41"/>
              <a:gd name="T6" fmla="*/ 2147483646 w 37"/>
              <a:gd name="T7" fmla="*/ 2147483646 h 41"/>
              <a:gd name="T8" fmla="*/ 2147483646 w 37"/>
              <a:gd name="T9" fmla="*/ 2147483646 h 41"/>
              <a:gd name="T10" fmla="*/ 2147483646 w 37"/>
              <a:gd name="T11" fmla="*/ 2147483646 h 41"/>
              <a:gd name="T12" fmla="*/ 2147483646 w 37"/>
              <a:gd name="T13" fmla="*/ 2147483646 h 41"/>
              <a:gd name="T14" fmla="*/ 2147483646 w 37"/>
              <a:gd name="T15" fmla="*/ 2147483646 h 41"/>
              <a:gd name="T16" fmla="*/ 2147483646 w 37"/>
              <a:gd name="T17" fmla="*/ 2147483646 h 41"/>
              <a:gd name="T18" fmla="*/ 2147483646 w 37"/>
              <a:gd name="T19" fmla="*/ 2147483646 h 41"/>
              <a:gd name="T20" fmla="*/ 2147483646 w 37"/>
              <a:gd name="T21" fmla="*/ 0 h 41"/>
              <a:gd name="T22" fmla="*/ 2147483646 w 37"/>
              <a:gd name="T23" fmla="*/ 2147483646 h 41"/>
              <a:gd name="T24" fmla="*/ 2147483646 w 37"/>
              <a:gd name="T25" fmla="*/ 2147483646 h 41"/>
              <a:gd name="T26" fmla="*/ 2147483646 w 37"/>
              <a:gd name="T27" fmla="*/ 2147483646 h 41"/>
              <a:gd name="T28" fmla="*/ 2147483646 w 37"/>
              <a:gd name="T29" fmla="*/ 2147483646 h 41"/>
              <a:gd name="T30" fmla="*/ 2147483646 w 37"/>
              <a:gd name="T31" fmla="*/ 2147483646 h 41"/>
              <a:gd name="T32" fmla="*/ 2147483646 w 37"/>
              <a:gd name="T33" fmla="*/ 2147483646 h 41"/>
              <a:gd name="T34" fmla="*/ 2147483646 w 37"/>
              <a:gd name="T35" fmla="*/ 2147483646 h 41"/>
              <a:gd name="T36" fmla="*/ 2147483646 w 37"/>
              <a:gd name="T37" fmla="*/ 2147483646 h 41"/>
              <a:gd name="T38" fmla="*/ 2147483646 w 37"/>
              <a:gd name="T39" fmla="*/ 2147483646 h 41"/>
              <a:gd name="T40" fmla="*/ 2147483646 w 37"/>
              <a:gd name="T41" fmla="*/ 2147483646 h 41"/>
              <a:gd name="T42" fmla="*/ 2147483646 w 37"/>
              <a:gd name="T43" fmla="*/ 2147483646 h 41"/>
              <a:gd name="T44" fmla="*/ 0 w 37"/>
              <a:gd name="T45" fmla="*/ 2147483646 h 41"/>
              <a:gd name="T46" fmla="*/ 2147483646 w 37"/>
              <a:gd name="T47" fmla="*/ 2147483646 h 41"/>
              <a:gd name="T48" fmla="*/ 2147483646 w 37"/>
              <a:gd name="T49" fmla="*/ 2147483646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solidFill>
            <a:schemeClr val="accent1"/>
          </a:solidFill>
          <a:ln w="9525">
            <a:solidFill>
              <a:schemeClr val="bg2"/>
            </a:solidFill>
            <a:round/>
            <a:headEnd/>
            <a:tailEnd/>
          </a:ln>
        </p:spPr>
        <p:txBody>
          <a:bodyPr/>
          <a:lstStyle/>
          <a:p>
            <a:endParaRPr lang="en-US"/>
          </a:p>
        </p:txBody>
      </p:sp>
      <p:sp>
        <p:nvSpPr>
          <p:cNvPr id="4228" name="Freeform 422"/>
          <p:cNvSpPr>
            <a:spLocks/>
          </p:cNvSpPr>
          <p:nvPr/>
        </p:nvSpPr>
        <p:spPr bwMode="auto">
          <a:xfrm>
            <a:off x="2173288" y="4264025"/>
            <a:ext cx="150812" cy="69850"/>
          </a:xfrm>
          <a:custGeom>
            <a:avLst/>
            <a:gdLst>
              <a:gd name="T0" fmla="*/ 2147483646 w 19"/>
              <a:gd name="T1" fmla="*/ 2147483646 h 9"/>
              <a:gd name="T2" fmla="*/ 2147483646 w 19"/>
              <a:gd name="T3" fmla="*/ 2147483646 h 9"/>
              <a:gd name="T4" fmla="*/ 2147483646 w 19"/>
              <a:gd name="T5" fmla="*/ 0 h 9"/>
              <a:gd name="T6" fmla="*/ 2147483646 w 19"/>
              <a:gd name="T7" fmla="*/ 2147483646 h 9"/>
              <a:gd name="T8" fmla="*/ 0 w 19"/>
              <a:gd name="T9" fmla="*/ 2147483646 h 9"/>
              <a:gd name="T10" fmla="*/ 0 w 19"/>
              <a:gd name="T11" fmla="*/ 2147483646 h 9"/>
              <a:gd name="T12" fmla="*/ 2147483646 w 19"/>
              <a:gd name="T13" fmla="*/ 2147483646 h 9"/>
              <a:gd name="T14" fmla="*/ 2147483646 w 19"/>
              <a:gd name="T15" fmla="*/ 2147483646 h 9"/>
              <a:gd name="T16" fmla="*/ 2147483646 w 19"/>
              <a:gd name="T17" fmla="*/ 2147483646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solidFill>
            <a:srgbClr val="FFFF00"/>
          </a:solidFill>
          <a:ln w="9525">
            <a:solidFill>
              <a:schemeClr val="bg2"/>
            </a:solidFill>
            <a:round/>
            <a:headEnd/>
            <a:tailEnd/>
          </a:ln>
        </p:spPr>
        <p:txBody>
          <a:bodyPr/>
          <a:lstStyle/>
          <a:p>
            <a:endParaRPr lang="en-US"/>
          </a:p>
        </p:txBody>
      </p:sp>
      <p:sp>
        <p:nvSpPr>
          <p:cNvPr id="4229" name="Freeform 423"/>
          <p:cNvSpPr>
            <a:spLocks/>
          </p:cNvSpPr>
          <p:nvPr/>
        </p:nvSpPr>
        <p:spPr bwMode="auto">
          <a:xfrm>
            <a:off x="2093913" y="4222750"/>
            <a:ext cx="119062" cy="98425"/>
          </a:xfrm>
          <a:custGeom>
            <a:avLst/>
            <a:gdLst>
              <a:gd name="T0" fmla="*/ 2147483646 w 15"/>
              <a:gd name="T1" fmla="*/ 2147483646 h 12"/>
              <a:gd name="T2" fmla="*/ 2147483646 w 15"/>
              <a:gd name="T3" fmla="*/ 2147483646 h 12"/>
              <a:gd name="T4" fmla="*/ 2147483646 w 15"/>
              <a:gd name="T5" fmla="*/ 0 h 12"/>
              <a:gd name="T6" fmla="*/ 2147483646 w 15"/>
              <a:gd name="T7" fmla="*/ 0 h 12"/>
              <a:gd name="T8" fmla="*/ 2147483646 w 15"/>
              <a:gd name="T9" fmla="*/ 2147483646 h 12"/>
              <a:gd name="T10" fmla="*/ 2147483646 w 15"/>
              <a:gd name="T11" fmla="*/ 2147483646 h 12"/>
              <a:gd name="T12" fmla="*/ 2147483646 w 15"/>
              <a:gd name="T13" fmla="*/ 2147483646 h 12"/>
              <a:gd name="T14" fmla="*/ 2147483646 w 15"/>
              <a:gd name="T15" fmla="*/ 2147483646 h 12"/>
              <a:gd name="T16" fmla="*/ 0 w 15"/>
              <a:gd name="T17" fmla="*/ 2147483646 h 12"/>
              <a:gd name="T18" fmla="*/ 2147483646 w 15"/>
              <a:gd name="T19" fmla="*/ 2147483646 h 12"/>
              <a:gd name="T20" fmla="*/ 2147483646 w 15"/>
              <a:gd name="T21" fmla="*/ 2147483646 h 12"/>
              <a:gd name="T22" fmla="*/ 2147483646 w 15"/>
              <a:gd name="T23" fmla="*/ 2147483646 h 12"/>
              <a:gd name="T24" fmla="*/ 2147483646 w 15"/>
              <a:gd name="T25" fmla="*/ 2147483646 h 12"/>
              <a:gd name="T26" fmla="*/ 2147483646 w 15"/>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chemeClr val="accent1"/>
          </a:solidFill>
          <a:ln w="9525">
            <a:solidFill>
              <a:schemeClr val="bg2"/>
            </a:solidFill>
            <a:round/>
            <a:headEnd/>
            <a:tailEnd/>
          </a:ln>
        </p:spPr>
        <p:txBody>
          <a:bodyPr/>
          <a:lstStyle/>
          <a:p>
            <a:endParaRPr lang="en-US"/>
          </a:p>
        </p:txBody>
      </p:sp>
      <p:sp>
        <p:nvSpPr>
          <p:cNvPr id="2184" name="Freeform 424"/>
          <p:cNvSpPr>
            <a:spLocks/>
          </p:cNvSpPr>
          <p:nvPr/>
        </p:nvSpPr>
        <p:spPr bwMode="auto">
          <a:xfrm>
            <a:off x="1484313" y="3810000"/>
            <a:ext cx="754062" cy="493713"/>
          </a:xfrm>
          <a:custGeom>
            <a:avLst/>
            <a:gdLst>
              <a:gd name="T0" fmla="*/ 2147483647 w 576"/>
              <a:gd name="T1" fmla="*/ 2147483647 h 379"/>
              <a:gd name="T2" fmla="*/ 2147483647 w 576"/>
              <a:gd name="T3" fmla="*/ 2147483647 h 379"/>
              <a:gd name="T4" fmla="*/ 2147483647 w 576"/>
              <a:gd name="T5" fmla="*/ 2147483647 h 379"/>
              <a:gd name="T6" fmla="*/ 2147483647 w 576"/>
              <a:gd name="T7" fmla="*/ 2147483647 h 379"/>
              <a:gd name="T8" fmla="*/ 2147483647 w 576"/>
              <a:gd name="T9" fmla="*/ 2147483647 h 379"/>
              <a:gd name="T10" fmla="*/ 2147483647 w 576"/>
              <a:gd name="T11" fmla="*/ 2147483647 h 379"/>
              <a:gd name="T12" fmla="*/ 2147483647 w 576"/>
              <a:gd name="T13" fmla="*/ 2147483647 h 379"/>
              <a:gd name="T14" fmla="*/ 2147483647 w 576"/>
              <a:gd name="T15" fmla="*/ 2147483647 h 379"/>
              <a:gd name="T16" fmla="*/ 2147483647 w 576"/>
              <a:gd name="T17" fmla="*/ 2147483647 h 379"/>
              <a:gd name="T18" fmla="*/ 2147483647 w 576"/>
              <a:gd name="T19" fmla="*/ 2147483647 h 379"/>
              <a:gd name="T20" fmla="*/ 2147483647 w 576"/>
              <a:gd name="T21" fmla="*/ 2147483647 h 379"/>
              <a:gd name="T22" fmla="*/ 2147483647 w 576"/>
              <a:gd name="T23" fmla="*/ 2147483647 h 379"/>
              <a:gd name="T24" fmla="*/ 2147483647 w 576"/>
              <a:gd name="T25" fmla="*/ 2147483647 h 379"/>
              <a:gd name="T26" fmla="*/ 2147483647 w 576"/>
              <a:gd name="T27" fmla="*/ 2147483647 h 379"/>
              <a:gd name="T28" fmla="*/ 2147483647 w 576"/>
              <a:gd name="T29" fmla="*/ 2147483647 h 379"/>
              <a:gd name="T30" fmla="*/ 2147483647 w 576"/>
              <a:gd name="T31" fmla="*/ 2147483647 h 379"/>
              <a:gd name="T32" fmla="*/ 2147483647 w 576"/>
              <a:gd name="T33" fmla="*/ 2147483647 h 379"/>
              <a:gd name="T34" fmla="*/ 2147483647 w 576"/>
              <a:gd name="T35" fmla="*/ 2147483647 h 379"/>
              <a:gd name="T36" fmla="*/ 2147483647 w 576"/>
              <a:gd name="T37" fmla="*/ 2147483647 h 379"/>
              <a:gd name="T38" fmla="*/ 2147483647 w 576"/>
              <a:gd name="T39" fmla="*/ 2147483647 h 379"/>
              <a:gd name="T40" fmla="*/ 2147483647 w 576"/>
              <a:gd name="T41" fmla="*/ 2147483647 h 379"/>
              <a:gd name="T42" fmla="*/ 2147483647 w 576"/>
              <a:gd name="T43" fmla="*/ 2147483647 h 379"/>
              <a:gd name="T44" fmla="*/ 2147483647 w 576"/>
              <a:gd name="T45" fmla="*/ 2147483647 h 379"/>
              <a:gd name="T46" fmla="*/ 2147483647 w 576"/>
              <a:gd name="T47" fmla="*/ 2147483647 h 379"/>
              <a:gd name="T48" fmla="*/ 2147483647 w 576"/>
              <a:gd name="T49" fmla="*/ 0 h 379"/>
              <a:gd name="T50" fmla="*/ 0 w 576"/>
              <a:gd name="T51" fmla="*/ 2147483647 h 379"/>
              <a:gd name="T52" fmla="*/ 2147483647 w 576"/>
              <a:gd name="T53" fmla="*/ 2147483647 h 379"/>
              <a:gd name="T54" fmla="*/ 2147483647 w 576"/>
              <a:gd name="T55" fmla="*/ 2147483647 h 379"/>
              <a:gd name="T56" fmla="*/ 2147483647 w 576"/>
              <a:gd name="T57" fmla="*/ 2147483647 h 379"/>
              <a:gd name="T58" fmla="*/ 2147483647 w 576"/>
              <a:gd name="T59" fmla="*/ 2147483647 h 379"/>
              <a:gd name="T60" fmla="*/ 2147483647 w 576"/>
              <a:gd name="T61" fmla="*/ 2147483647 h 379"/>
              <a:gd name="T62" fmla="*/ 2147483647 w 576"/>
              <a:gd name="T63" fmla="*/ 2147483647 h 379"/>
              <a:gd name="T64" fmla="*/ 2147483647 w 576"/>
              <a:gd name="T65" fmla="*/ 2147483647 h 379"/>
              <a:gd name="T66" fmla="*/ 2147483647 w 576"/>
              <a:gd name="T67" fmla="*/ 2147483647 h 379"/>
              <a:gd name="T68" fmla="*/ 2147483647 w 576"/>
              <a:gd name="T69" fmla="*/ 2147483647 h 379"/>
              <a:gd name="T70" fmla="*/ 2147483647 w 576"/>
              <a:gd name="T71" fmla="*/ 2147483647 h 379"/>
              <a:gd name="T72" fmla="*/ 2147483647 w 576"/>
              <a:gd name="T73" fmla="*/ 2147483647 h 379"/>
              <a:gd name="T74" fmla="*/ 2147483647 w 576"/>
              <a:gd name="T75" fmla="*/ 2147483647 h 379"/>
              <a:gd name="T76" fmla="*/ 2147483647 w 576"/>
              <a:gd name="T77" fmla="*/ 2147483647 h 379"/>
              <a:gd name="T78" fmla="*/ 2147483647 w 576"/>
              <a:gd name="T79" fmla="*/ 2147483647 h 379"/>
              <a:gd name="T80" fmla="*/ 2147483647 w 576"/>
              <a:gd name="T81" fmla="*/ 2147483647 h 379"/>
              <a:gd name="T82" fmla="*/ 2147483647 w 576"/>
              <a:gd name="T83" fmla="*/ 2147483647 h 379"/>
              <a:gd name="T84" fmla="*/ 2147483647 w 576"/>
              <a:gd name="T85" fmla="*/ 2147483647 h 379"/>
              <a:gd name="T86" fmla="*/ 2147483647 w 576"/>
              <a:gd name="T87" fmla="*/ 2147483647 h 379"/>
              <a:gd name="T88" fmla="*/ 2147483647 w 576"/>
              <a:gd name="T89" fmla="*/ 2147483647 h 379"/>
              <a:gd name="T90" fmla="*/ 2147483647 w 576"/>
              <a:gd name="T91" fmla="*/ 2147483647 h 379"/>
              <a:gd name="T92" fmla="*/ 2147483647 w 576"/>
              <a:gd name="T93" fmla="*/ 2147483647 h 379"/>
              <a:gd name="T94" fmla="*/ 2147483647 w 576"/>
              <a:gd name="T95" fmla="*/ 2147483647 h 379"/>
              <a:gd name="T96" fmla="*/ 2147483647 w 576"/>
              <a:gd name="T97" fmla="*/ 2147483647 h 379"/>
              <a:gd name="T98" fmla="*/ 2147483647 w 576"/>
              <a:gd name="T99" fmla="*/ 2147483647 h 379"/>
              <a:gd name="T100" fmla="*/ 2147483647 w 576"/>
              <a:gd name="T101" fmla="*/ 2147483647 h 379"/>
              <a:gd name="T102" fmla="*/ 2147483647 w 576"/>
              <a:gd name="T103" fmla="*/ 2147483647 h 379"/>
              <a:gd name="T104" fmla="*/ 2147483647 w 576"/>
              <a:gd name="T105" fmla="*/ 2147483647 h 379"/>
              <a:gd name="T106" fmla="*/ 2147483647 w 576"/>
              <a:gd name="T107" fmla="*/ 2147483647 h 379"/>
              <a:gd name="T108" fmla="*/ 2147483647 w 576"/>
              <a:gd name="T109" fmla="*/ 2147483647 h 379"/>
              <a:gd name="T110" fmla="*/ 2147483647 w 576"/>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chemeClr val="accent1">
              <a:lumMod val="75000"/>
            </a:schemeClr>
          </a:solidFill>
          <a:ln w="9525">
            <a:solidFill>
              <a:schemeClr val="bg2"/>
            </a:solidFill>
            <a:round/>
            <a:headEnd/>
            <a:tailEnd/>
          </a:ln>
        </p:spPr>
        <p:txBody>
          <a:bodyPr/>
          <a:lstStyle/>
          <a:p>
            <a:pPr>
              <a:defRPr/>
            </a:pPr>
            <a:endParaRPr lang="en-US">
              <a:latin typeface="Arial" charset="0"/>
            </a:endParaRPr>
          </a:p>
        </p:txBody>
      </p:sp>
      <p:sp>
        <p:nvSpPr>
          <p:cNvPr id="4231" name="Freeform 425"/>
          <p:cNvSpPr>
            <a:spLocks/>
          </p:cNvSpPr>
          <p:nvPr/>
        </p:nvSpPr>
        <p:spPr bwMode="auto">
          <a:xfrm rot="-852288">
            <a:off x="2717800" y="1831975"/>
            <a:ext cx="812800" cy="896938"/>
          </a:xfrm>
          <a:custGeom>
            <a:avLst/>
            <a:gdLst>
              <a:gd name="T0" fmla="*/ 2147483646 w 1125"/>
              <a:gd name="T1" fmla="*/ 2147483646 h 2047"/>
              <a:gd name="T2" fmla="*/ 2147483646 w 1125"/>
              <a:gd name="T3" fmla="*/ 2147483646 h 2047"/>
              <a:gd name="T4" fmla="*/ 2147483646 w 1125"/>
              <a:gd name="T5" fmla="*/ 2147483646 h 2047"/>
              <a:gd name="T6" fmla="*/ 2147483646 w 1125"/>
              <a:gd name="T7" fmla="*/ 2147483646 h 2047"/>
              <a:gd name="T8" fmla="*/ 2147483646 w 1125"/>
              <a:gd name="T9" fmla="*/ 2147483646 h 2047"/>
              <a:gd name="T10" fmla="*/ 2147483646 w 1125"/>
              <a:gd name="T11" fmla="*/ 2147483646 h 2047"/>
              <a:gd name="T12" fmla="*/ 2147483646 w 1125"/>
              <a:gd name="T13" fmla="*/ 2147483646 h 2047"/>
              <a:gd name="T14" fmla="*/ 2147483646 w 1125"/>
              <a:gd name="T15" fmla="*/ 2147483646 h 2047"/>
              <a:gd name="T16" fmla="*/ 2147483646 w 1125"/>
              <a:gd name="T17" fmla="*/ 2147483646 h 2047"/>
              <a:gd name="T18" fmla="*/ 2147483646 w 1125"/>
              <a:gd name="T19" fmla="*/ 2147483646 h 2047"/>
              <a:gd name="T20" fmla="*/ 2147483646 w 1125"/>
              <a:gd name="T21" fmla="*/ 2147483646 h 2047"/>
              <a:gd name="T22" fmla="*/ 2147483646 w 1125"/>
              <a:gd name="T23" fmla="*/ 2147483646 h 2047"/>
              <a:gd name="T24" fmla="*/ 2147483646 w 1125"/>
              <a:gd name="T25" fmla="*/ 2147483646 h 2047"/>
              <a:gd name="T26" fmla="*/ 2147483646 w 1125"/>
              <a:gd name="T27" fmla="*/ 2147483646 h 2047"/>
              <a:gd name="T28" fmla="*/ 2147483646 w 1125"/>
              <a:gd name="T29" fmla="*/ 2147483646 h 2047"/>
              <a:gd name="T30" fmla="*/ 2147483646 w 1125"/>
              <a:gd name="T31" fmla="*/ 2147483646 h 2047"/>
              <a:gd name="T32" fmla="*/ 2147483646 w 1125"/>
              <a:gd name="T33" fmla="*/ 2147483646 h 2047"/>
              <a:gd name="T34" fmla="*/ 2147483646 w 1125"/>
              <a:gd name="T35" fmla="*/ 2147483646 h 2047"/>
              <a:gd name="T36" fmla="*/ 2147483646 w 1125"/>
              <a:gd name="T37" fmla="*/ 2147483646 h 2047"/>
              <a:gd name="T38" fmla="*/ 2147483646 w 1125"/>
              <a:gd name="T39" fmla="*/ 2147483646 h 2047"/>
              <a:gd name="T40" fmla="*/ 2147483646 w 1125"/>
              <a:gd name="T41" fmla="*/ 2147483646 h 2047"/>
              <a:gd name="T42" fmla="*/ 2147483646 w 1125"/>
              <a:gd name="T43" fmla="*/ 2147483646 h 2047"/>
              <a:gd name="T44" fmla="*/ 2147483646 w 1125"/>
              <a:gd name="T45" fmla="*/ 2147483646 h 2047"/>
              <a:gd name="T46" fmla="*/ 2147483646 w 1125"/>
              <a:gd name="T47" fmla="*/ 2147483646 h 2047"/>
              <a:gd name="T48" fmla="*/ 2147483646 w 1125"/>
              <a:gd name="T49" fmla="*/ 2147483646 h 2047"/>
              <a:gd name="T50" fmla="*/ 2147483646 w 1125"/>
              <a:gd name="T51" fmla="*/ 2147483646 h 2047"/>
              <a:gd name="T52" fmla="*/ 2147483646 w 1125"/>
              <a:gd name="T53" fmla="*/ 2147483646 h 2047"/>
              <a:gd name="T54" fmla="*/ 2147483646 w 1125"/>
              <a:gd name="T55" fmla="*/ 2147483646 h 2047"/>
              <a:gd name="T56" fmla="*/ 2147483646 w 1125"/>
              <a:gd name="T57" fmla="*/ 2147483646 h 2047"/>
              <a:gd name="T58" fmla="*/ 2147483646 w 1125"/>
              <a:gd name="T59" fmla="*/ 2147483646 h 2047"/>
              <a:gd name="T60" fmla="*/ 2147483646 w 1125"/>
              <a:gd name="T61" fmla="*/ 2147483646 h 2047"/>
              <a:gd name="T62" fmla="*/ 2147483646 w 1125"/>
              <a:gd name="T63" fmla="*/ 2147483646 h 2047"/>
              <a:gd name="T64" fmla="*/ 2147483646 w 1125"/>
              <a:gd name="T65" fmla="*/ 2147483646 h 2047"/>
              <a:gd name="T66" fmla="*/ 2147483646 w 1125"/>
              <a:gd name="T67" fmla="*/ 2147483646 h 2047"/>
              <a:gd name="T68" fmla="*/ 2147483646 w 1125"/>
              <a:gd name="T69" fmla="*/ 2147483646 h 2047"/>
              <a:gd name="T70" fmla="*/ 2147483646 w 1125"/>
              <a:gd name="T71" fmla="*/ 2147483646 h 2047"/>
              <a:gd name="T72" fmla="*/ 2147483646 w 1125"/>
              <a:gd name="T73" fmla="*/ 2147483646 h 2047"/>
              <a:gd name="T74" fmla="*/ 2147483646 w 1125"/>
              <a:gd name="T75" fmla="*/ 2147483646 h 2047"/>
              <a:gd name="T76" fmla="*/ 2147483646 w 1125"/>
              <a:gd name="T77" fmla="*/ 2147483646 h 2047"/>
              <a:gd name="T78" fmla="*/ 2147483646 w 1125"/>
              <a:gd name="T79" fmla="*/ 2147483646 h 2047"/>
              <a:gd name="T80" fmla="*/ 2147483646 w 1125"/>
              <a:gd name="T81" fmla="*/ 2147483646 h 2047"/>
              <a:gd name="T82" fmla="*/ 2147483646 w 1125"/>
              <a:gd name="T83" fmla="*/ 2147483646 h 2047"/>
              <a:gd name="T84" fmla="*/ 2147483646 w 1125"/>
              <a:gd name="T85" fmla="*/ 2147483646 h 2047"/>
              <a:gd name="T86" fmla="*/ 2147483646 w 1125"/>
              <a:gd name="T87" fmla="*/ 2147483646 h 2047"/>
              <a:gd name="T88" fmla="*/ 2147483646 w 1125"/>
              <a:gd name="T89" fmla="*/ 2147483646 h 2047"/>
              <a:gd name="T90" fmla="*/ 2147483646 w 1125"/>
              <a:gd name="T91" fmla="*/ 2147483646 h 2047"/>
              <a:gd name="T92" fmla="*/ 2147483646 w 1125"/>
              <a:gd name="T93" fmla="*/ 2147483646 h 2047"/>
              <a:gd name="T94" fmla="*/ 2147483646 w 1125"/>
              <a:gd name="T95" fmla="*/ 2147483646 h 2047"/>
              <a:gd name="T96" fmla="*/ 2147483646 w 1125"/>
              <a:gd name="T97" fmla="*/ 2147483646 h 2047"/>
              <a:gd name="T98" fmla="*/ 2147483646 w 1125"/>
              <a:gd name="T99" fmla="*/ 2147483646 h 2047"/>
              <a:gd name="T100" fmla="*/ 2147483646 w 1125"/>
              <a:gd name="T101" fmla="*/ 2147483646 h 2047"/>
              <a:gd name="T102" fmla="*/ 2147483646 w 1125"/>
              <a:gd name="T103" fmla="*/ 2147483646 h 2047"/>
              <a:gd name="T104" fmla="*/ 2147483646 w 1125"/>
              <a:gd name="T105" fmla="*/ 2147483646 h 2047"/>
              <a:gd name="T106" fmla="*/ 2147483646 w 1125"/>
              <a:gd name="T107" fmla="*/ 2147483646 h 2047"/>
              <a:gd name="T108" fmla="*/ 2147483646 w 1125"/>
              <a:gd name="T109" fmla="*/ 2147483646 h 2047"/>
              <a:gd name="T110" fmla="*/ 2147483646 w 1125"/>
              <a:gd name="T111" fmla="*/ 2147483646 h 2047"/>
              <a:gd name="T112" fmla="*/ 2147483646 w 1125"/>
              <a:gd name="T113" fmla="*/ 2147483646 h 2047"/>
              <a:gd name="T114" fmla="*/ 2147483646 w 1125"/>
              <a:gd name="T115" fmla="*/ 2147483646 h 2047"/>
              <a:gd name="T116" fmla="*/ 2147483646 w 1125"/>
              <a:gd name="T117" fmla="*/ 2147483646 h 2047"/>
              <a:gd name="T118" fmla="*/ 2147483646 w 1125"/>
              <a:gd name="T119" fmla="*/ 2147483646 h 2047"/>
              <a:gd name="T120" fmla="*/ 2147483646 w 1125"/>
              <a:gd name="T121" fmla="*/ 2147483646 h 2047"/>
              <a:gd name="T122" fmla="*/ 2147483646 w 1125"/>
              <a:gd name="T123" fmla="*/ 2147483646 h 2047"/>
              <a:gd name="T124" fmla="*/ 2147483646 w 1125"/>
              <a:gd name="T125" fmla="*/ 2147483646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solidFill>
            <a:schemeClr val="bg1"/>
          </a:solidFill>
          <a:ln w="9525">
            <a:solidFill>
              <a:schemeClr val="bg2"/>
            </a:solidFill>
            <a:round/>
            <a:headEnd/>
            <a:tailEnd/>
          </a:ln>
        </p:spPr>
        <p:txBody>
          <a:bodyPr/>
          <a:lstStyle/>
          <a:p>
            <a:endParaRPr lang="en-US"/>
          </a:p>
        </p:txBody>
      </p:sp>
      <p:sp>
        <p:nvSpPr>
          <p:cNvPr id="4232" name="Freeform 426"/>
          <p:cNvSpPr>
            <a:spLocks/>
          </p:cNvSpPr>
          <p:nvPr/>
        </p:nvSpPr>
        <p:spPr bwMode="auto">
          <a:xfrm>
            <a:off x="1751013" y="2073275"/>
            <a:ext cx="41275" cy="36513"/>
          </a:xfrm>
          <a:custGeom>
            <a:avLst/>
            <a:gdLst>
              <a:gd name="T0" fmla="*/ 2147483646 w 40"/>
              <a:gd name="T1" fmla="*/ 2147483646 h 36"/>
              <a:gd name="T2" fmla="*/ 2147483646 w 40"/>
              <a:gd name="T3" fmla="*/ 2147483646 h 36"/>
              <a:gd name="T4" fmla="*/ 2147483646 w 40"/>
              <a:gd name="T5" fmla="*/ 2147483646 h 36"/>
              <a:gd name="T6" fmla="*/ 2147483646 w 40"/>
              <a:gd name="T7" fmla="*/ 2147483646 h 36"/>
              <a:gd name="T8" fmla="*/ 2147483646 w 40"/>
              <a:gd name="T9" fmla="*/ 2147483646 h 36"/>
              <a:gd name="T10" fmla="*/ 2147483646 w 40"/>
              <a:gd name="T11" fmla="*/ 2147483646 h 36"/>
              <a:gd name="T12" fmla="*/ 2147483646 w 40"/>
              <a:gd name="T13" fmla="*/ 2147483646 h 36"/>
              <a:gd name="T14" fmla="*/ 2147483646 w 40"/>
              <a:gd name="T15" fmla="*/ 2147483646 h 36"/>
              <a:gd name="T16" fmla="*/ 2147483646 w 40"/>
              <a:gd name="T17" fmla="*/ 2147483646 h 36"/>
              <a:gd name="T18" fmla="*/ 2147483646 w 40"/>
              <a:gd name="T19" fmla="*/ 2147483646 h 36"/>
              <a:gd name="T20" fmla="*/ 2147483646 w 40"/>
              <a:gd name="T21" fmla="*/ 2147483646 h 36"/>
              <a:gd name="T22" fmla="*/ 2147483646 w 40"/>
              <a:gd name="T23" fmla="*/ 2147483646 h 36"/>
              <a:gd name="T24" fmla="*/ 2147483646 w 40"/>
              <a:gd name="T25" fmla="*/ 2147483646 h 36"/>
              <a:gd name="T26" fmla="*/ 2147483646 w 40"/>
              <a:gd name="T27" fmla="*/ 2147483646 h 36"/>
              <a:gd name="T28" fmla="*/ 0 w 40"/>
              <a:gd name="T29" fmla="*/ 2147483646 h 36"/>
              <a:gd name="T30" fmla="*/ 2147483646 w 40"/>
              <a:gd name="T31" fmla="*/ 2147483646 h 36"/>
              <a:gd name="T32" fmla="*/ 2147483646 w 40"/>
              <a:gd name="T33" fmla="*/ 2147483646 h 36"/>
              <a:gd name="T34" fmla="*/ 2147483646 w 40"/>
              <a:gd name="T35" fmla="*/ 2147483646 h 36"/>
              <a:gd name="T36" fmla="*/ 2147483646 w 40"/>
              <a:gd name="T37" fmla="*/ 2147483646 h 36"/>
              <a:gd name="T38" fmla="*/ 2147483646 w 40"/>
              <a:gd name="T39" fmla="*/ 0 h 36"/>
              <a:gd name="T40" fmla="*/ 2147483646 w 40"/>
              <a:gd name="T41" fmla="*/ 2147483646 h 36"/>
              <a:gd name="T42" fmla="*/ 2147483646 w 40"/>
              <a:gd name="T43" fmla="*/ 2147483646 h 36"/>
              <a:gd name="T44" fmla="*/ 2147483646 w 40"/>
              <a:gd name="T45" fmla="*/ 2147483646 h 36"/>
              <a:gd name="T46" fmla="*/ 2147483646 w 40"/>
              <a:gd name="T47" fmla="*/ 2147483646 h 36"/>
              <a:gd name="T48" fmla="*/ 2147483646 w 40"/>
              <a:gd name="T49" fmla="*/ 2147483646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solidFill>
            <a:schemeClr val="bg1"/>
          </a:solidFill>
          <a:ln w="9525">
            <a:solidFill>
              <a:schemeClr val="bg2"/>
            </a:solidFill>
            <a:round/>
            <a:headEnd/>
            <a:tailEnd/>
          </a:ln>
        </p:spPr>
        <p:txBody>
          <a:bodyPr/>
          <a:lstStyle/>
          <a:p>
            <a:endParaRPr lang="en-US"/>
          </a:p>
        </p:txBody>
      </p:sp>
      <p:sp>
        <p:nvSpPr>
          <p:cNvPr id="4233" name="Freeform 427"/>
          <p:cNvSpPr>
            <a:spLocks/>
          </p:cNvSpPr>
          <p:nvPr/>
        </p:nvSpPr>
        <p:spPr bwMode="auto">
          <a:xfrm>
            <a:off x="2103438" y="2368550"/>
            <a:ext cx="0" cy="4763"/>
          </a:xfrm>
          <a:custGeom>
            <a:avLst/>
            <a:gdLst>
              <a:gd name="T0" fmla="*/ 1 w 1"/>
              <a:gd name="T1" fmla="*/ 2147483646 h 4"/>
              <a:gd name="T2" fmla="*/ 1 w 1"/>
              <a:gd name="T3" fmla="*/ 2147483646 h 4"/>
              <a:gd name="T4" fmla="*/ 1 w 1"/>
              <a:gd name="T5" fmla="*/ 2147483646 h 4"/>
              <a:gd name="T6" fmla="*/ 0 w 1"/>
              <a:gd name="T7" fmla="*/ 0 h 4"/>
              <a:gd name="T8" fmla="*/ 0 w 1"/>
              <a:gd name="T9" fmla="*/ 0 h 4"/>
              <a:gd name="T10" fmla="*/ 1 w 1"/>
              <a:gd name="T11" fmla="*/ 2147483646 h 4"/>
              <a:gd name="T12" fmla="*/ 1 w 1"/>
              <a:gd name="T13" fmla="*/ 2147483646 h 4"/>
              <a:gd name="T14" fmla="*/ 1 w 1"/>
              <a:gd name="T15" fmla="*/ 2147483646 h 4"/>
              <a:gd name="T16" fmla="*/ 1 w 1"/>
              <a:gd name="T17" fmla="*/ 2147483646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4">
                <a:moveTo>
                  <a:pt x="1" y="2"/>
                </a:moveTo>
                <a:lnTo>
                  <a:pt x="1" y="1"/>
                </a:lnTo>
                <a:lnTo>
                  <a:pt x="0" y="0"/>
                </a:lnTo>
                <a:lnTo>
                  <a:pt x="1" y="2"/>
                </a:lnTo>
                <a:lnTo>
                  <a:pt x="1" y="4"/>
                </a:lnTo>
                <a:lnTo>
                  <a:pt x="1" y="2"/>
                </a:lnTo>
                <a:close/>
              </a:path>
            </a:pathLst>
          </a:custGeom>
          <a:solidFill>
            <a:schemeClr val="bg1"/>
          </a:solidFill>
          <a:ln w="9525">
            <a:solidFill>
              <a:schemeClr val="bg2"/>
            </a:solidFill>
            <a:round/>
            <a:headEnd/>
            <a:tailEnd/>
          </a:ln>
        </p:spPr>
        <p:txBody>
          <a:bodyPr/>
          <a:lstStyle/>
          <a:p>
            <a:endParaRPr lang="en-US"/>
          </a:p>
        </p:txBody>
      </p:sp>
      <p:sp>
        <p:nvSpPr>
          <p:cNvPr id="4234" name="Freeform 428"/>
          <p:cNvSpPr>
            <a:spLocks/>
          </p:cNvSpPr>
          <p:nvPr/>
        </p:nvSpPr>
        <p:spPr bwMode="auto">
          <a:xfrm>
            <a:off x="2460625" y="2401888"/>
            <a:ext cx="3175" cy="6350"/>
          </a:xfrm>
          <a:custGeom>
            <a:avLst/>
            <a:gdLst>
              <a:gd name="T0" fmla="*/ 2147483646 w 5"/>
              <a:gd name="T1" fmla="*/ 2147483646 h 8"/>
              <a:gd name="T2" fmla="*/ 2147483646 w 5"/>
              <a:gd name="T3" fmla="*/ 2147483646 h 8"/>
              <a:gd name="T4" fmla="*/ 2147483646 w 5"/>
              <a:gd name="T5" fmla="*/ 2147483646 h 8"/>
              <a:gd name="T6" fmla="*/ 2147483646 w 5"/>
              <a:gd name="T7" fmla="*/ 2147483646 h 8"/>
              <a:gd name="T8" fmla="*/ 2147483646 w 5"/>
              <a:gd name="T9" fmla="*/ 0 h 8"/>
              <a:gd name="T10" fmla="*/ 0 w 5"/>
              <a:gd name="T11" fmla="*/ 0 h 8"/>
              <a:gd name="T12" fmla="*/ 0 w 5"/>
              <a:gd name="T13" fmla="*/ 2147483646 h 8"/>
              <a:gd name="T14" fmla="*/ 2147483646 w 5"/>
              <a:gd name="T15" fmla="*/ 2147483646 h 8"/>
              <a:gd name="T16" fmla="*/ 2147483646 w 5"/>
              <a:gd name="T17" fmla="*/ 214748364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8">
                <a:moveTo>
                  <a:pt x="5" y="8"/>
                </a:moveTo>
                <a:lnTo>
                  <a:pt x="5" y="6"/>
                </a:lnTo>
                <a:lnTo>
                  <a:pt x="5" y="5"/>
                </a:lnTo>
                <a:lnTo>
                  <a:pt x="5" y="2"/>
                </a:lnTo>
                <a:lnTo>
                  <a:pt x="3" y="0"/>
                </a:lnTo>
                <a:lnTo>
                  <a:pt x="0" y="0"/>
                </a:lnTo>
                <a:lnTo>
                  <a:pt x="0" y="1"/>
                </a:lnTo>
                <a:lnTo>
                  <a:pt x="2" y="5"/>
                </a:lnTo>
                <a:lnTo>
                  <a:pt x="5" y="8"/>
                </a:lnTo>
                <a:close/>
              </a:path>
            </a:pathLst>
          </a:custGeom>
          <a:solidFill>
            <a:schemeClr val="bg1"/>
          </a:solidFill>
          <a:ln w="9525">
            <a:solidFill>
              <a:schemeClr val="bg2"/>
            </a:solidFill>
            <a:round/>
            <a:headEnd/>
            <a:tailEnd/>
          </a:ln>
        </p:spPr>
        <p:txBody>
          <a:bodyPr/>
          <a:lstStyle/>
          <a:p>
            <a:endParaRPr lang="en-US"/>
          </a:p>
        </p:txBody>
      </p:sp>
      <p:sp>
        <p:nvSpPr>
          <p:cNvPr id="4235" name="Freeform 429"/>
          <p:cNvSpPr>
            <a:spLocks/>
          </p:cNvSpPr>
          <p:nvPr/>
        </p:nvSpPr>
        <p:spPr bwMode="auto">
          <a:xfrm>
            <a:off x="2109788" y="1984375"/>
            <a:ext cx="14287" cy="14288"/>
          </a:xfrm>
          <a:custGeom>
            <a:avLst/>
            <a:gdLst>
              <a:gd name="T0" fmla="*/ 2147483646 w 14"/>
              <a:gd name="T1" fmla="*/ 2147483646 h 15"/>
              <a:gd name="T2" fmla="*/ 2147483646 w 14"/>
              <a:gd name="T3" fmla="*/ 2147483646 h 15"/>
              <a:gd name="T4" fmla="*/ 2147483646 w 14"/>
              <a:gd name="T5" fmla="*/ 2147483646 h 15"/>
              <a:gd name="T6" fmla="*/ 2147483646 w 14"/>
              <a:gd name="T7" fmla="*/ 2147483646 h 15"/>
              <a:gd name="T8" fmla="*/ 2147483646 w 14"/>
              <a:gd name="T9" fmla="*/ 2147483646 h 15"/>
              <a:gd name="T10" fmla="*/ 2147483646 w 14"/>
              <a:gd name="T11" fmla="*/ 2147483646 h 15"/>
              <a:gd name="T12" fmla="*/ 2147483646 w 14"/>
              <a:gd name="T13" fmla="*/ 2147483646 h 15"/>
              <a:gd name="T14" fmla="*/ 2147483646 w 14"/>
              <a:gd name="T15" fmla="*/ 2147483646 h 15"/>
              <a:gd name="T16" fmla="*/ 2147483646 w 14"/>
              <a:gd name="T17" fmla="*/ 0 h 15"/>
              <a:gd name="T18" fmla="*/ 2147483646 w 14"/>
              <a:gd name="T19" fmla="*/ 2147483646 h 15"/>
              <a:gd name="T20" fmla="*/ 2147483646 w 14"/>
              <a:gd name="T21" fmla="*/ 2147483646 h 15"/>
              <a:gd name="T22" fmla="*/ 2147483646 w 14"/>
              <a:gd name="T23" fmla="*/ 2147483646 h 15"/>
              <a:gd name="T24" fmla="*/ 0 w 14"/>
              <a:gd name="T25" fmla="*/ 2147483646 h 15"/>
              <a:gd name="T26" fmla="*/ 2147483646 w 14"/>
              <a:gd name="T27" fmla="*/ 2147483646 h 15"/>
              <a:gd name="T28" fmla="*/ 2147483646 w 14"/>
              <a:gd name="T29" fmla="*/ 2147483646 h 15"/>
              <a:gd name="T30" fmla="*/ 2147483646 w 14"/>
              <a:gd name="T31" fmla="*/ 2147483646 h 15"/>
              <a:gd name="T32" fmla="*/ 2147483646 w 14"/>
              <a:gd name="T33" fmla="*/ 2147483646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solidFill>
            <a:schemeClr val="bg1"/>
          </a:solidFill>
          <a:ln w="9525">
            <a:solidFill>
              <a:schemeClr val="bg2"/>
            </a:solidFill>
            <a:round/>
            <a:headEnd/>
            <a:tailEnd/>
          </a:ln>
        </p:spPr>
        <p:txBody>
          <a:bodyPr/>
          <a:lstStyle/>
          <a:p>
            <a:endParaRPr lang="en-US"/>
          </a:p>
        </p:txBody>
      </p:sp>
      <p:sp>
        <p:nvSpPr>
          <p:cNvPr id="4236" name="Freeform 430"/>
          <p:cNvSpPr>
            <a:spLocks/>
          </p:cNvSpPr>
          <p:nvPr/>
        </p:nvSpPr>
        <p:spPr bwMode="auto">
          <a:xfrm>
            <a:off x="2297113" y="2452688"/>
            <a:ext cx="144462" cy="120650"/>
          </a:xfrm>
          <a:custGeom>
            <a:avLst/>
            <a:gdLst>
              <a:gd name="T0" fmla="*/ 2147483646 w 135"/>
              <a:gd name="T1" fmla="*/ 2147483646 h 119"/>
              <a:gd name="T2" fmla="*/ 2147483646 w 135"/>
              <a:gd name="T3" fmla="*/ 2147483646 h 119"/>
              <a:gd name="T4" fmla="*/ 2147483646 w 135"/>
              <a:gd name="T5" fmla="*/ 2147483646 h 119"/>
              <a:gd name="T6" fmla="*/ 2147483646 w 135"/>
              <a:gd name="T7" fmla="*/ 2147483646 h 119"/>
              <a:gd name="T8" fmla="*/ 2147483646 w 135"/>
              <a:gd name="T9" fmla="*/ 2147483646 h 119"/>
              <a:gd name="T10" fmla="*/ 2147483646 w 135"/>
              <a:gd name="T11" fmla="*/ 2147483646 h 119"/>
              <a:gd name="T12" fmla="*/ 2147483646 w 135"/>
              <a:gd name="T13" fmla="*/ 2147483646 h 119"/>
              <a:gd name="T14" fmla="*/ 2147483646 w 135"/>
              <a:gd name="T15" fmla="*/ 2147483646 h 119"/>
              <a:gd name="T16" fmla="*/ 2147483646 w 135"/>
              <a:gd name="T17" fmla="*/ 2147483646 h 119"/>
              <a:gd name="T18" fmla="*/ 2147483646 w 135"/>
              <a:gd name="T19" fmla="*/ 2147483646 h 119"/>
              <a:gd name="T20" fmla="*/ 2147483646 w 135"/>
              <a:gd name="T21" fmla="*/ 2147483646 h 119"/>
              <a:gd name="T22" fmla="*/ 2147483646 w 135"/>
              <a:gd name="T23" fmla="*/ 2147483646 h 119"/>
              <a:gd name="T24" fmla="*/ 2147483646 w 135"/>
              <a:gd name="T25" fmla="*/ 2147483646 h 119"/>
              <a:gd name="T26" fmla="*/ 2147483646 w 135"/>
              <a:gd name="T27" fmla="*/ 2147483646 h 119"/>
              <a:gd name="T28" fmla="*/ 2147483646 w 135"/>
              <a:gd name="T29" fmla="*/ 2147483646 h 119"/>
              <a:gd name="T30" fmla="*/ 2147483646 w 135"/>
              <a:gd name="T31" fmla="*/ 2147483646 h 119"/>
              <a:gd name="T32" fmla="*/ 2147483646 w 135"/>
              <a:gd name="T33" fmla="*/ 2147483646 h 119"/>
              <a:gd name="T34" fmla="*/ 2147483646 w 135"/>
              <a:gd name="T35" fmla="*/ 2147483646 h 119"/>
              <a:gd name="T36" fmla="*/ 2147483646 w 135"/>
              <a:gd name="T37" fmla="*/ 2147483646 h 119"/>
              <a:gd name="T38" fmla="*/ 2147483646 w 135"/>
              <a:gd name="T39" fmla="*/ 2147483646 h 119"/>
              <a:gd name="T40" fmla="*/ 2147483646 w 135"/>
              <a:gd name="T41" fmla="*/ 2147483646 h 119"/>
              <a:gd name="T42" fmla="*/ 2147483646 w 135"/>
              <a:gd name="T43" fmla="*/ 2147483646 h 119"/>
              <a:gd name="T44" fmla="*/ 2147483646 w 135"/>
              <a:gd name="T45" fmla="*/ 2147483646 h 119"/>
              <a:gd name="T46" fmla="*/ 2147483646 w 135"/>
              <a:gd name="T47" fmla="*/ 2147483646 h 119"/>
              <a:gd name="T48" fmla="*/ 2147483646 w 135"/>
              <a:gd name="T49" fmla="*/ 2147483646 h 119"/>
              <a:gd name="T50" fmla="*/ 2147483646 w 135"/>
              <a:gd name="T51" fmla="*/ 2147483646 h 119"/>
              <a:gd name="T52" fmla="*/ 2147483646 w 135"/>
              <a:gd name="T53" fmla="*/ 2147483646 h 119"/>
              <a:gd name="T54" fmla="*/ 2147483646 w 135"/>
              <a:gd name="T55" fmla="*/ 2147483646 h 119"/>
              <a:gd name="T56" fmla="*/ 2147483646 w 135"/>
              <a:gd name="T57" fmla="*/ 2147483646 h 119"/>
              <a:gd name="T58" fmla="*/ 2147483646 w 135"/>
              <a:gd name="T59" fmla="*/ 2147483646 h 119"/>
              <a:gd name="T60" fmla="*/ 2147483646 w 135"/>
              <a:gd name="T61" fmla="*/ 2147483646 h 119"/>
              <a:gd name="T62" fmla="*/ 2147483646 w 135"/>
              <a:gd name="T63" fmla="*/ 2147483646 h 119"/>
              <a:gd name="T64" fmla="*/ 2147483646 w 135"/>
              <a:gd name="T65" fmla="*/ 2147483646 h 119"/>
              <a:gd name="T66" fmla="*/ 2147483646 w 135"/>
              <a:gd name="T67" fmla="*/ 2147483646 h 119"/>
              <a:gd name="T68" fmla="*/ 2147483646 w 135"/>
              <a:gd name="T69" fmla="*/ 2147483646 h 119"/>
              <a:gd name="T70" fmla="*/ 2147483646 w 135"/>
              <a:gd name="T71" fmla="*/ 2147483646 h 119"/>
              <a:gd name="T72" fmla="*/ 2147483646 w 135"/>
              <a:gd name="T73" fmla="*/ 2147483646 h 119"/>
              <a:gd name="T74" fmla="*/ 2147483646 w 135"/>
              <a:gd name="T75" fmla="*/ 2147483646 h 119"/>
              <a:gd name="T76" fmla="*/ 2147483646 w 135"/>
              <a:gd name="T77" fmla="*/ 2147483646 h 119"/>
              <a:gd name="T78" fmla="*/ 2147483646 w 135"/>
              <a:gd name="T79" fmla="*/ 2147483646 h 119"/>
              <a:gd name="T80" fmla="*/ 2147483646 w 135"/>
              <a:gd name="T81" fmla="*/ 2147483646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solidFill>
            <a:schemeClr val="bg1"/>
          </a:solidFill>
          <a:ln w="9525">
            <a:solidFill>
              <a:schemeClr val="bg2"/>
            </a:solidFill>
            <a:round/>
            <a:headEnd/>
            <a:tailEnd/>
          </a:ln>
        </p:spPr>
        <p:txBody>
          <a:bodyPr/>
          <a:lstStyle/>
          <a:p>
            <a:endParaRPr lang="en-US"/>
          </a:p>
        </p:txBody>
      </p:sp>
      <p:sp>
        <p:nvSpPr>
          <p:cNvPr id="4237" name="Freeform 431"/>
          <p:cNvSpPr>
            <a:spLocks/>
          </p:cNvSpPr>
          <p:nvPr/>
        </p:nvSpPr>
        <p:spPr bwMode="auto">
          <a:xfrm>
            <a:off x="2181225" y="2090738"/>
            <a:ext cx="598488" cy="400050"/>
          </a:xfrm>
          <a:custGeom>
            <a:avLst/>
            <a:gdLst>
              <a:gd name="T0" fmla="*/ 2147483646 w 556"/>
              <a:gd name="T1" fmla="*/ 2147483646 h 395"/>
              <a:gd name="T2" fmla="*/ 2147483646 w 556"/>
              <a:gd name="T3" fmla="*/ 2147483646 h 395"/>
              <a:gd name="T4" fmla="*/ 2147483646 w 556"/>
              <a:gd name="T5" fmla="*/ 2147483646 h 395"/>
              <a:gd name="T6" fmla="*/ 2147483646 w 556"/>
              <a:gd name="T7" fmla="*/ 2147483646 h 395"/>
              <a:gd name="T8" fmla="*/ 2147483646 w 556"/>
              <a:gd name="T9" fmla="*/ 2147483646 h 395"/>
              <a:gd name="T10" fmla="*/ 2147483646 w 556"/>
              <a:gd name="T11" fmla="*/ 2147483646 h 395"/>
              <a:gd name="T12" fmla="*/ 2147483646 w 556"/>
              <a:gd name="T13" fmla="*/ 2147483646 h 395"/>
              <a:gd name="T14" fmla="*/ 2147483646 w 556"/>
              <a:gd name="T15" fmla="*/ 2147483646 h 395"/>
              <a:gd name="T16" fmla="*/ 2147483646 w 556"/>
              <a:gd name="T17" fmla="*/ 2147483646 h 395"/>
              <a:gd name="T18" fmla="*/ 2147483646 w 556"/>
              <a:gd name="T19" fmla="*/ 2147483646 h 395"/>
              <a:gd name="T20" fmla="*/ 2147483646 w 556"/>
              <a:gd name="T21" fmla="*/ 2147483646 h 395"/>
              <a:gd name="T22" fmla="*/ 2147483646 w 556"/>
              <a:gd name="T23" fmla="*/ 2147483646 h 395"/>
              <a:gd name="T24" fmla="*/ 2147483646 w 556"/>
              <a:gd name="T25" fmla="*/ 2147483646 h 395"/>
              <a:gd name="T26" fmla="*/ 2147483646 w 556"/>
              <a:gd name="T27" fmla="*/ 2147483646 h 395"/>
              <a:gd name="T28" fmla="*/ 2147483646 w 556"/>
              <a:gd name="T29" fmla="*/ 2147483646 h 395"/>
              <a:gd name="T30" fmla="*/ 2147483646 w 556"/>
              <a:gd name="T31" fmla="*/ 2147483646 h 395"/>
              <a:gd name="T32" fmla="*/ 2147483646 w 556"/>
              <a:gd name="T33" fmla="*/ 2147483646 h 395"/>
              <a:gd name="T34" fmla="*/ 2147483646 w 556"/>
              <a:gd name="T35" fmla="*/ 2147483646 h 395"/>
              <a:gd name="T36" fmla="*/ 2147483646 w 556"/>
              <a:gd name="T37" fmla="*/ 2147483646 h 395"/>
              <a:gd name="T38" fmla="*/ 2147483646 w 556"/>
              <a:gd name="T39" fmla="*/ 2147483646 h 395"/>
              <a:gd name="T40" fmla="*/ 2147483646 w 556"/>
              <a:gd name="T41" fmla="*/ 2147483646 h 395"/>
              <a:gd name="T42" fmla="*/ 2147483646 w 556"/>
              <a:gd name="T43" fmla="*/ 2147483646 h 395"/>
              <a:gd name="T44" fmla="*/ 2147483646 w 556"/>
              <a:gd name="T45" fmla="*/ 2147483646 h 395"/>
              <a:gd name="T46" fmla="*/ 2147483646 w 556"/>
              <a:gd name="T47" fmla="*/ 2147483646 h 395"/>
              <a:gd name="T48" fmla="*/ 2147483646 w 556"/>
              <a:gd name="T49" fmla="*/ 2147483646 h 395"/>
              <a:gd name="T50" fmla="*/ 0 w 556"/>
              <a:gd name="T51" fmla="*/ 2147483646 h 395"/>
              <a:gd name="T52" fmla="*/ 2147483646 w 556"/>
              <a:gd name="T53" fmla="*/ 2147483646 h 395"/>
              <a:gd name="T54" fmla="*/ 2147483646 w 556"/>
              <a:gd name="T55" fmla="*/ 2147483646 h 395"/>
              <a:gd name="T56" fmla="*/ 2147483646 w 556"/>
              <a:gd name="T57" fmla="*/ 2147483646 h 395"/>
              <a:gd name="T58" fmla="*/ 2147483646 w 556"/>
              <a:gd name="T59" fmla="*/ 2147483646 h 395"/>
              <a:gd name="T60" fmla="*/ 2147483646 w 556"/>
              <a:gd name="T61" fmla="*/ 2147483646 h 395"/>
              <a:gd name="T62" fmla="*/ 2147483646 w 556"/>
              <a:gd name="T63" fmla="*/ 2147483646 h 395"/>
              <a:gd name="T64" fmla="*/ 2147483646 w 556"/>
              <a:gd name="T65" fmla="*/ 2147483646 h 395"/>
              <a:gd name="T66" fmla="*/ 2147483646 w 556"/>
              <a:gd name="T67" fmla="*/ 2147483646 h 395"/>
              <a:gd name="T68" fmla="*/ 2147483646 w 556"/>
              <a:gd name="T69" fmla="*/ 2147483646 h 395"/>
              <a:gd name="T70" fmla="*/ 2147483646 w 556"/>
              <a:gd name="T71" fmla="*/ 2147483646 h 395"/>
              <a:gd name="T72" fmla="*/ 2147483646 w 556"/>
              <a:gd name="T73" fmla="*/ 2147483646 h 395"/>
              <a:gd name="T74" fmla="*/ 2147483646 w 556"/>
              <a:gd name="T75" fmla="*/ 2147483646 h 395"/>
              <a:gd name="T76" fmla="*/ 2147483646 w 556"/>
              <a:gd name="T77" fmla="*/ 2147483646 h 395"/>
              <a:gd name="T78" fmla="*/ 2147483646 w 556"/>
              <a:gd name="T79" fmla="*/ 2147483646 h 395"/>
              <a:gd name="T80" fmla="*/ 2147483646 w 556"/>
              <a:gd name="T81" fmla="*/ 2147483646 h 395"/>
              <a:gd name="T82" fmla="*/ 2147483646 w 556"/>
              <a:gd name="T83" fmla="*/ 2147483646 h 395"/>
              <a:gd name="T84" fmla="*/ 2147483646 w 556"/>
              <a:gd name="T85" fmla="*/ 2147483646 h 395"/>
              <a:gd name="T86" fmla="*/ 2147483646 w 556"/>
              <a:gd name="T87" fmla="*/ 2147483646 h 395"/>
              <a:gd name="T88" fmla="*/ 2147483646 w 556"/>
              <a:gd name="T89" fmla="*/ 2147483646 h 395"/>
              <a:gd name="T90" fmla="*/ 2147483646 w 556"/>
              <a:gd name="T91" fmla="*/ 2147483646 h 395"/>
              <a:gd name="T92" fmla="*/ 2147483646 w 556"/>
              <a:gd name="T93" fmla="*/ 2147483646 h 395"/>
              <a:gd name="T94" fmla="*/ 2147483646 w 556"/>
              <a:gd name="T95" fmla="*/ 2147483646 h 395"/>
              <a:gd name="T96" fmla="*/ 2147483646 w 556"/>
              <a:gd name="T97" fmla="*/ 2147483646 h 395"/>
              <a:gd name="T98" fmla="*/ 2147483646 w 556"/>
              <a:gd name="T99" fmla="*/ 2147483646 h 395"/>
              <a:gd name="T100" fmla="*/ 2147483646 w 556"/>
              <a:gd name="T101" fmla="*/ 2147483646 h 395"/>
              <a:gd name="T102" fmla="*/ 2147483646 w 556"/>
              <a:gd name="T103" fmla="*/ 2147483646 h 395"/>
              <a:gd name="T104" fmla="*/ 2147483646 w 556"/>
              <a:gd name="T105" fmla="*/ 2147483646 h 395"/>
              <a:gd name="T106" fmla="*/ 2147483646 w 556"/>
              <a:gd name="T107" fmla="*/ 2147483646 h 395"/>
              <a:gd name="T108" fmla="*/ 2147483646 w 556"/>
              <a:gd name="T109" fmla="*/ 2147483646 h 395"/>
              <a:gd name="T110" fmla="*/ 2147483646 w 556"/>
              <a:gd name="T111" fmla="*/ 2147483646 h 395"/>
              <a:gd name="T112" fmla="*/ 2147483646 w 556"/>
              <a:gd name="T113" fmla="*/ 2147483646 h 395"/>
              <a:gd name="T114" fmla="*/ 2147483646 w 556"/>
              <a:gd name="T115" fmla="*/ 2147483646 h 395"/>
              <a:gd name="T116" fmla="*/ 2147483646 w 556"/>
              <a:gd name="T117" fmla="*/ 2147483646 h 395"/>
              <a:gd name="T118" fmla="*/ 2147483646 w 556"/>
              <a:gd name="T119" fmla="*/ 2147483646 h 395"/>
              <a:gd name="T120" fmla="*/ 2147483646 w 556"/>
              <a:gd name="T121" fmla="*/ 2147483646 h 395"/>
              <a:gd name="T122" fmla="*/ 2147483646 w 556"/>
              <a:gd name="T123" fmla="*/ 2147483646 h 395"/>
              <a:gd name="T124" fmla="*/ 2147483646 w 556"/>
              <a:gd name="T125" fmla="*/ 2147483646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solidFill>
            <a:schemeClr val="bg1"/>
          </a:solidFill>
          <a:ln w="9525">
            <a:solidFill>
              <a:schemeClr val="bg2"/>
            </a:solidFill>
            <a:round/>
            <a:headEnd/>
            <a:tailEnd/>
          </a:ln>
        </p:spPr>
        <p:txBody>
          <a:bodyPr/>
          <a:lstStyle/>
          <a:p>
            <a:endParaRPr lang="en-US"/>
          </a:p>
        </p:txBody>
      </p:sp>
      <p:sp>
        <p:nvSpPr>
          <p:cNvPr id="4238" name="Freeform 432"/>
          <p:cNvSpPr>
            <a:spLocks/>
          </p:cNvSpPr>
          <p:nvPr/>
        </p:nvSpPr>
        <p:spPr bwMode="auto">
          <a:xfrm>
            <a:off x="1663700" y="2024063"/>
            <a:ext cx="158750" cy="146050"/>
          </a:xfrm>
          <a:custGeom>
            <a:avLst/>
            <a:gdLst>
              <a:gd name="T0" fmla="*/ 2147483646 w 148"/>
              <a:gd name="T1" fmla="*/ 2147483646 h 146"/>
              <a:gd name="T2" fmla="*/ 2147483646 w 148"/>
              <a:gd name="T3" fmla="*/ 2147483646 h 146"/>
              <a:gd name="T4" fmla="*/ 2147483646 w 148"/>
              <a:gd name="T5" fmla="*/ 2147483646 h 146"/>
              <a:gd name="T6" fmla="*/ 2147483646 w 148"/>
              <a:gd name="T7" fmla="*/ 2147483646 h 146"/>
              <a:gd name="T8" fmla="*/ 2147483646 w 148"/>
              <a:gd name="T9" fmla="*/ 2147483646 h 146"/>
              <a:gd name="T10" fmla="*/ 2147483646 w 148"/>
              <a:gd name="T11" fmla="*/ 2147483646 h 146"/>
              <a:gd name="T12" fmla="*/ 2147483646 w 148"/>
              <a:gd name="T13" fmla="*/ 2147483646 h 146"/>
              <a:gd name="T14" fmla="*/ 2147483646 w 148"/>
              <a:gd name="T15" fmla="*/ 2147483646 h 146"/>
              <a:gd name="T16" fmla="*/ 2147483646 w 148"/>
              <a:gd name="T17" fmla="*/ 2147483646 h 146"/>
              <a:gd name="T18" fmla="*/ 2147483646 w 148"/>
              <a:gd name="T19" fmla="*/ 0 h 146"/>
              <a:gd name="T20" fmla="*/ 2147483646 w 148"/>
              <a:gd name="T21" fmla="*/ 2147483646 h 146"/>
              <a:gd name="T22" fmla="*/ 2147483646 w 148"/>
              <a:gd name="T23" fmla="*/ 2147483646 h 146"/>
              <a:gd name="T24" fmla="*/ 2147483646 w 148"/>
              <a:gd name="T25" fmla="*/ 2147483646 h 146"/>
              <a:gd name="T26" fmla="*/ 2147483646 w 148"/>
              <a:gd name="T27" fmla="*/ 2147483646 h 146"/>
              <a:gd name="T28" fmla="*/ 2147483646 w 148"/>
              <a:gd name="T29" fmla="*/ 2147483646 h 146"/>
              <a:gd name="T30" fmla="*/ 2147483646 w 148"/>
              <a:gd name="T31" fmla="*/ 2147483646 h 146"/>
              <a:gd name="T32" fmla="*/ 2147483646 w 148"/>
              <a:gd name="T33" fmla="*/ 2147483646 h 146"/>
              <a:gd name="T34" fmla="*/ 2147483646 w 148"/>
              <a:gd name="T35" fmla="*/ 2147483646 h 146"/>
              <a:gd name="T36" fmla="*/ 2147483646 w 148"/>
              <a:gd name="T37" fmla="*/ 2147483646 h 146"/>
              <a:gd name="T38" fmla="*/ 2147483646 w 148"/>
              <a:gd name="T39" fmla="*/ 2147483646 h 146"/>
              <a:gd name="T40" fmla="*/ 2147483646 w 148"/>
              <a:gd name="T41" fmla="*/ 2147483646 h 146"/>
              <a:gd name="T42" fmla="*/ 2147483646 w 148"/>
              <a:gd name="T43" fmla="*/ 2147483646 h 146"/>
              <a:gd name="T44" fmla="*/ 2147483646 w 148"/>
              <a:gd name="T45" fmla="*/ 2147483646 h 146"/>
              <a:gd name="T46" fmla="*/ 2147483646 w 148"/>
              <a:gd name="T47" fmla="*/ 2147483646 h 146"/>
              <a:gd name="T48" fmla="*/ 2147483646 w 148"/>
              <a:gd name="T49" fmla="*/ 2147483646 h 146"/>
              <a:gd name="T50" fmla="*/ 2147483646 w 148"/>
              <a:gd name="T51" fmla="*/ 2147483646 h 146"/>
              <a:gd name="T52" fmla="*/ 2147483646 w 148"/>
              <a:gd name="T53" fmla="*/ 2147483646 h 146"/>
              <a:gd name="T54" fmla="*/ 2147483646 w 148"/>
              <a:gd name="T55" fmla="*/ 2147483646 h 146"/>
              <a:gd name="T56" fmla="*/ 2147483646 w 148"/>
              <a:gd name="T57" fmla="*/ 2147483646 h 146"/>
              <a:gd name="T58" fmla="*/ 2147483646 w 148"/>
              <a:gd name="T59" fmla="*/ 2147483646 h 146"/>
              <a:gd name="T60" fmla="*/ 2147483646 w 148"/>
              <a:gd name="T61" fmla="*/ 2147483646 h 146"/>
              <a:gd name="T62" fmla="*/ 2147483646 w 148"/>
              <a:gd name="T63" fmla="*/ 21474836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solidFill>
            <a:schemeClr val="bg1"/>
          </a:solidFill>
          <a:ln w="9525">
            <a:solidFill>
              <a:schemeClr val="bg2"/>
            </a:solidFill>
            <a:round/>
            <a:headEnd/>
            <a:tailEnd/>
          </a:ln>
        </p:spPr>
        <p:txBody>
          <a:bodyPr/>
          <a:lstStyle/>
          <a:p>
            <a:endParaRPr lang="en-US"/>
          </a:p>
        </p:txBody>
      </p:sp>
      <p:sp>
        <p:nvSpPr>
          <p:cNvPr id="4239" name="Freeform 433"/>
          <p:cNvSpPr>
            <a:spLocks/>
          </p:cNvSpPr>
          <p:nvPr/>
        </p:nvSpPr>
        <p:spPr bwMode="auto">
          <a:xfrm>
            <a:off x="1831975" y="1970088"/>
            <a:ext cx="144463" cy="93662"/>
          </a:xfrm>
          <a:custGeom>
            <a:avLst/>
            <a:gdLst>
              <a:gd name="T0" fmla="*/ 2147483646 w 133"/>
              <a:gd name="T1" fmla="*/ 2147483646 h 91"/>
              <a:gd name="T2" fmla="*/ 2147483646 w 133"/>
              <a:gd name="T3" fmla="*/ 2147483646 h 91"/>
              <a:gd name="T4" fmla="*/ 2147483646 w 133"/>
              <a:gd name="T5" fmla="*/ 2147483646 h 91"/>
              <a:gd name="T6" fmla="*/ 2147483646 w 133"/>
              <a:gd name="T7" fmla="*/ 2147483646 h 91"/>
              <a:gd name="T8" fmla="*/ 2147483646 w 133"/>
              <a:gd name="T9" fmla="*/ 2147483646 h 91"/>
              <a:gd name="T10" fmla="*/ 2147483646 w 133"/>
              <a:gd name="T11" fmla="*/ 2147483646 h 91"/>
              <a:gd name="T12" fmla="*/ 2147483646 w 133"/>
              <a:gd name="T13" fmla="*/ 2147483646 h 91"/>
              <a:gd name="T14" fmla="*/ 2147483646 w 133"/>
              <a:gd name="T15" fmla="*/ 2147483646 h 91"/>
              <a:gd name="T16" fmla="*/ 2147483646 w 133"/>
              <a:gd name="T17" fmla="*/ 2147483646 h 91"/>
              <a:gd name="T18" fmla="*/ 2147483646 w 133"/>
              <a:gd name="T19" fmla="*/ 2147483646 h 91"/>
              <a:gd name="T20" fmla="*/ 2147483646 w 133"/>
              <a:gd name="T21" fmla="*/ 2147483646 h 91"/>
              <a:gd name="T22" fmla="*/ 2147483646 w 133"/>
              <a:gd name="T23" fmla="*/ 2147483646 h 91"/>
              <a:gd name="T24" fmla="*/ 2147483646 w 133"/>
              <a:gd name="T25" fmla="*/ 2147483646 h 91"/>
              <a:gd name="T26" fmla="*/ 2147483646 w 133"/>
              <a:gd name="T27" fmla="*/ 2147483646 h 91"/>
              <a:gd name="T28" fmla="*/ 2147483646 w 133"/>
              <a:gd name="T29" fmla="*/ 2147483646 h 91"/>
              <a:gd name="T30" fmla="*/ 2147483646 w 133"/>
              <a:gd name="T31" fmla="*/ 2147483646 h 91"/>
              <a:gd name="T32" fmla="*/ 2147483646 w 133"/>
              <a:gd name="T33" fmla="*/ 2147483646 h 91"/>
              <a:gd name="T34" fmla="*/ 2147483646 w 133"/>
              <a:gd name="T35" fmla="*/ 2147483646 h 91"/>
              <a:gd name="T36" fmla="*/ 2147483646 w 133"/>
              <a:gd name="T37" fmla="*/ 2147483646 h 91"/>
              <a:gd name="T38" fmla="*/ 2147483646 w 133"/>
              <a:gd name="T39" fmla="*/ 2147483646 h 91"/>
              <a:gd name="T40" fmla="*/ 2147483646 w 133"/>
              <a:gd name="T41" fmla="*/ 2147483646 h 91"/>
              <a:gd name="T42" fmla="*/ 2147483646 w 133"/>
              <a:gd name="T43" fmla="*/ 2147483646 h 91"/>
              <a:gd name="T44" fmla="*/ 2147483646 w 133"/>
              <a:gd name="T45" fmla="*/ 2147483646 h 91"/>
              <a:gd name="T46" fmla="*/ 2147483646 w 133"/>
              <a:gd name="T47" fmla="*/ 2147483646 h 91"/>
              <a:gd name="T48" fmla="*/ 2147483646 w 133"/>
              <a:gd name="T49" fmla="*/ 2147483646 h 91"/>
              <a:gd name="T50" fmla="*/ 2147483646 w 133"/>
              <a:gd name="T51" fmla="*/ 2147483646 h 91"/>
              <a:gd name="T52" fmla="*/ 2147483646 w 133"/>
              <a:gd name="T53" fmla="*/ 2147483646 h 91"/>
              <a:gd name="T54" fmla="*/ 2147483646 w 133"/>
              <a:gd name="T55" fmla="*/ 2147483646 h 91"/>
              <a:gd name="T56" fmla="*/ 0 w 133"/>
              <a:gd name="T57" fmla="*/ 2147483646 h 91"/>
              <a:gd name="T58" fmla="*/ 2147483646 w 133"/>
              <a:gd name="T59" fmla="*/ 2147483646 h 91"/>
              <a:gd name="T60" fmla="*/ 2147483646 w 133"/>
              <a:gd name="T61" fmla="*/ 2147483646 h 91"/>
              <a:gd name="T62" fmla="*/ 2147483646 w 133"/>
              <a:gd name="T63" fmla="*/ 2147483646 h 91"/>
              <a:gd name="T64" fmla="*/ 2147483646 w 133"/>
              <a:gd name="T65" fmla="*/ 2147483646 h 91"/>
              <a:gd name="T66" fmla="*/ 2147483646 w 133"/>
              <a:gd name="T67" fmla="*/ 2147483646 h 91"/>
              <a:gd name="T68" fmla="*/ 2147483646 w 133"/>
              <a:gd name="T69" fmla="*/ 0 h 91"/>
              <a:gd name="T70" fmla="*/ 2147483646 w 133"/>
              <a:gd name="T71" fmla="*/ 2147483646 h 91"/>
              <a:gd name="T72" fmla="*/ 2147483646 w 133"/>
              <a:gd name="T73" fmla="*/ 2147483646 h 91"/>
              <a:gd name="T74" fmla="*/ 2147483646 w 133"/>
              <a:gd name="T75" fmla="*/ 2147483646 h 91"/>
              <a:gd name="T76" fmla="*/ 2147483646 w 133"/>
              <a:gd name="T77" fmla="*/ 2147483646 h 91"/>
              <a:gd name="T78" fmla="*/ 2147483646 w 133"/>
              <a:gd name="T79" fmla="*/ 2147483646 h 91"/>
              <a:gd name="T80" fmla="*/ 2147483646 w 133"/>
              <a:gd name="T81" fmla="*/ 2147483646 h 91"/>
              <a:gd name="T82" fmla="*/ 2147483646 w 133"/>
              <a:gd name="T83" fmla="*/ 2147483646 h 91"/>
              <a:gd name="T84" fmla="*/ 2147483646 w 133"/>
              <a:gd name="T85" fmla="*/ 2147483646 h 91"/>
              <a:gd name="T86" fmla="*/ 2147483646 w 133"/>
              <a:gd name="T87" fmla="*/ 2147483646 h 91"/>
              <a:gd name="T88" fmla="*/ 2147483646 w 133"/>
              <a:gd name="T89" fmla="*/ 2147483646 h 91"/>
              <a:gd name="T90" fmla="*/ 2147483646 w 133"/>
              <a:gd name="T91" fmla="*/ 2147483646 h 91"/>
              <a:gd name="T92" fmla="*/ 2147483646 w 133"/>
              <a:gd name="T93" fmla="*/ 2147483646 h 91"/>
              <a:gd name="T94" fmla="*/ 2147483646 w 133"/>
              <a:gd name="T95" fmla="*/ 2147483646 h 91"/>
              <a:gd name="T96" fmla="*/ 2147483646 w 133"/>
              <a:gd name="T97" fmla="*/ 2147483646 h 91"/>
              <a:gd name="T98" fmla="*/ 2147483646 w 133"/>
              <a:gd name="T99" fmla="*/ 2147483646 h 91"/>
              <a:gd name="T100" fmla="*/ 2147483646 w 133"/>
              <a:gd name="T101" fmla="*/ 2147483646 h 91"/>
              <a:gd name="T102" fmla="*/ 2147483646 w 133"/>
              <a:gd name="T103" fmla="*/ 2147483646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solidFill>
            <a:schemeClr val="bg1"/>
          </a:solidFill>
          <a:ln w="9525">
            <a:solidFill>
              <a:schemeClr val="bg2"/>
            </a:solidFill>
            <a:round/>
            <a:headEnd/>
            <a:tailEnd/>
          </a:ln>
        </p:spPr>
        <p:txBody>
          <a:bodyPr/>
          <a:lstStyle/>
          <a:p>
            <a:endParaRPr lang="en-US"/>
          </a:p>
        </p:txBody>
      </p:sp>
      <p:sp>
        <p:nvSpPr>
          <p:cNvPr id="4240" name="Freeform 434"/>
          <p:cNvSpPr>
            <a:spLocks/>
          </p:cNvSpPr>
          <p:nvPr/>
        </p:nvSpPr>
        <p:spPr bwMode="auto">
          <a:xfrm>
            <a:off x="1771650" y="1920875"/>
            <a:ext cx="109538" cy="61913"/>
          </a:xfrm>
          <a:custGeom>
            <a:avLst/>
            <a:gdLst>
              <a:gd name="T0" fmla="*/ 2147483646 w 102"/>
              <a:gd name="T1" fmla="*/ 2147483646 h 60"/>
              <a:gd name="T2" fmla="*/ 2147483646 w 102"/>
              <a:gd name="T3" fmla="*/ 2147483646 h 60"/>
              <a:gd name="T4" fmla="*/ 2147483646 w 102"/>
              <a:gd name="T5" fmla="*/ 2147483646 h 60"/>
              <a:gd name="T6" fmla="*/ 2147483646 w 102"/>
              <a:gd name="T7" fmla="*/ 2147483646 h 60"/>
              <a:gd name="T8" fmla="*/ 2147483646 w 102"/>
              <a:gd name="T9" fmla="*/ 2147483646 h 60"/>
              <a:gd name="T10" fmla="*/ 2147483646 w 102"/>
              <a:gd name="T11" fmla="*/ 2147483646 h 60"/>
              <a:gd name="T12" fmla="*/ 2147483646 w 102"/>
              <a:gd name="T13" fmla="*/ 2147483646 h 60"/>
              <a:gd name="T14" fmla="*/ 2147483646 w 102"/>
              <a:gd name="T15" fmla="*/ 2147483646 h 60"/>
              <a:gd name="T16" fmla="*/ 2147483646 w 102"/>
              <a:gd name="T17" fmla="*/ 2147483646 h 60"/>
              <a:gd name="T18" fmla="*/ 2147483646 w 102"/>
              <a:gd name="T19" fmla="*/ 2147483646 h 60"/>
              <a:gd name="T20" fmla="*/ 2147483646 w 102"/>
              <a:gd name="T21" fmla="*/ 2147483646 h 60"/>
              <a:gd name="T22" fmla="*/ 2147483646 w 102"/>
              <a:gd name="T23" fmla="*/ 2147483646 h 60"/>
              <a:gd name="T24" fmla="*/ 2147483646 w 102"/>
              <a:gd name="T25" fmla="*/ 2147483646 h 60"/>
              <a:gd name="T26" fmla="*/ 2147483646 w 102"/>
              <a:gd name="T27" fmla="*/ 2147483646 h 60"/>
              <a:gd name="T28" fmla="*/ 2147483646 w 102"/>
              <a:gd name="T29" fmla="*/ 2147483646 h 60"/>
              <a:gd name="T30" fmla="*/ 2147483646 w 102"/>
              <a:gd name="T31" fmla="*/ 2147483646 h 60"/>
              <a:gd name="T32" fmla="*/ 2147483646 w 102"/>
              <a:gd name="T33" fmla="*/ 2147483646 h 60"/>
              <a:gd name="T34" fmla="*/ 2147483646 w 102"/>
              <a:gd name="T35" fmla="*/ 2147483646 h 60"/>
              <a:gd name="T36" fmla="*/ 2147483646 w 102"/>
              <a:gd name="T37" fmla="*/ 2147483646 h 60"/>
              <a:gd name="T38" fmla="*/ 2147483646 w 102"/>
              <a:gd name="T39" fmla="*/ 2147483646 h 60"/>
              <a:gd name="T40" fmla="*/ 2147483646 w 102"/>
              <a:gd name="T41" fmla="*/ 2147483646 h 60"/>
              <a:gd name="T42" fmla="*/ 2147483646 w 102"/>
              <a:gd name="T43" fmla="*/ 2147483646 h 60"/>
              <a:gd name="T44" fmla="*/ 2147483646 w 102"/>
              <a:gd name="T45" fmla="*/ 2147483646 h 60"/>
              <a:gd name="T46" fmla="*/ 0 w 102"/>
              <a:gd name="T47" fmla="*/ 2147483646 h 60"/>
              <a:gd name="T48" fmla="*/ 2147483646 w 102"/>
              <a:gd name="T49" fmla="*/ 2147483646 h 60"/>
              <a:gd name="T50" fmla="*/ 2147483646 w 102"/>
              <a:gd name="T51" fmla="*/ 2147483646 h 60"/>
              <a:gd name="T52" fmla="*/ 2147483646 w 102"/>
              <a:gd name="T53" fmla="*/ 2147483646 h 60"/>
              <a:gd name="T54" fmla="*/ 2147483646 w 102"/>
              <a:gd name="T55" fmla="*/ 2147483646 h 60"/>
              <a:gd name="T56" fmla="*/ 2147483646 w 102"/>
              <a:gd name="T57" fmla="*/ 2147483646 h 60"/>
              <a:gd name="T58" fmla="*/ 2147483646 w 102"/>
              <a:gd name="T59" fmla="*/ 2147483646 h 60"/>
              <a:gd name="T60" fmla="*/ 2147483646 w 102"/>
              <a:gd name="T61" fmla="*/ 2147483646 h 60"/>
              <a:gd name="T62" fmla="*/ 2147483646 w 102"/>
              <a:gd name="T63" fmla="*/ 2147483646 h 60"/>
              <a:gd name="T64" fmla="*/ 2147483646 w 102"/>
              <a:gd name="T65" fmla="*/ 0 h 60"/>
              <a:gd name="T66" fmla="*/ 2147483646 w 102"/>
              <a:gd name="T67" fmla="*/ 0 h 60"/>
              <a:gd name="T68" fmla="*/ 2147483646 w 102"/>
              <a:gd name="T69" fmla="*/ 0 h 60"/>
              <a:gd name="T70" fmla="*/ 2147483646 w 102"/>
              <a:gd name="T71" fmla="*/ 0 h 60"/>
              <a:gd name="T72" fmla="*/ 2147483646 w 102"/>
              <a:gd name="T73" fmla="*/ 0 h 60"/>
              <a:gd name="T74" fmla="*/ 2147483646 w 102"/>
              <a:gd name="T75" fmla="*/ 0 h 60"/>
              <a:gd name="T76" fmla="*/ 2147483646 w 102"/>
              <a:gd name="T77" fmla="*/ 2147483646 h 60"/>
              <a:gd name="T78" fmla="*/ 2147483646 w 102"/>
              <a:gd name="T79" fmla="*/ 2147483646 h 60"/>
              <a:gd name="T80" fmla="*/ 2147483646 w 102"/>
              <a:gd name="T81" fmla="*/ 2147483646 h 60"/>
              <a:gd name="T82" fmla="*/ 2147483646 w 102"/>
              <a:gd name="T83" fmla="*/ 2147483646 h 60"/>
              <a:gd name="T84" fmla="*/ 2147483646 w 102"/>
              <a:gd name="T85" fmla="*/ 2147483646 h 60"/>
              <a:gd name="T86" fmla="*/ 2147483646 w 102"/>
              <a:gd name="T87" fmla="*/ 2147483646 h 60"/>
              <a:gd name="T88" fmla="*/ 2147483646 w 102"/>
              <a:gd name="T89" fmla="*/ 2147483646 h 60"/>
              <a:gd name="T90" fmla="*/ 2147483646 w 102"/>
              <a:gd name="T91" fmla="*/ 2147483646 h 60"/>
              <a:gd name="T92" fmla="*/ 2147483646 w 102"/>
              <a:gd name="T93" fmla="*/ 2147483646 h 60"/>
              <a:gd name="T94" fmla="*/ 2147483646 w 102"/>
              <a:gd name="T95" fmla="*/ 2147483646 h 60"/>
              <a:gd name="T96" fmla="*/ 2147483646 w 102"/>
              <a:gd name="T97" fmla="*/ 2147483646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solidFill>
            <a:schemeClr val="bg1"/>
          </a:solidFill>
          <a:ln w="9525">
            <a:solidFill>
              <a:schemeClr val="bg2"/>
            </a:solidFill>
            <a:round/>
            <a:headEnd/>
            <a:tailEnd/>
          </a:ln>
        </p:spPr>
        <p:txBody>
          <a:bodyPr/>
          <a:lstStyle/>
          <a:p>
            <a:endParaRPr lang="en-US"/>
          </a:p>
        </p:txBody>
      </p:sp>
      <p:sp>
        <p:nvSpPr>
          <p:cNvPr id="4241" name="Freeform 435"/>
          <p:cNvSpPr>
            <a:spLocks/>
          </p:cNvSpPr>
          <p:nvPr/>
        </p:nvSpPr>
        <p:spPr bwMode="auto">
          <a:xfrm>
            <a:off x="1987550" y="1982788"/>
            <a:ext cx="92075" cy="80962"/>
          </a:xfrm>
          <a:custGeom>
            <a:avLst/>
            <a:gdLst>
              <a:gd name="T0" fmla="*/ 2147483646 w 86"/>
              <a:gd name="T1" fmla="*/ 2147483646 h 80"/>
              <a:gd name="T2" fmla="*/ 2147483646 w 86"/>
              <a:gd name="T3" fmla="*/ 0 h 80"/>
              <a:gd name="T4" fmla="*/ 2147483646 w 86"/>
              <a:gd name="T5" fmla="*/ 2147483646 h 80"/>
              <a:gd name="T6" fmla="*/ 2147483646 w 86"/>
              <a:gd name="T7" fmla="*/ 2147483646 h 80"/>
              <a:gd name="T8" fmla="*/ 2147483646 w 86"/>
              <a:gd name="T9" fmla="*/ 2147483646 h 80"/>
              <a:gd name="T10" fmla="*/ 2147483646 w 86"/>
              <a:gd name="T11" fmla="*/ 2147483646 h 80"/>
              <a:gd name="T12" fmla="*/ 2147483646 w 86"/>
              <a:gd name="T13" fmla="*/ 2147483646 h 80"/>
              <a:gd name="T14" fmla="*/ 2147483646 w 86"/>
              <a:gd name="T15" fmla="*/ 2147483646 h 80"/>
              <a:gd name="T16" fmla="*/ 2147483646 w 86"/>
              <a:gd name="T17" fmla="*/ 2147483646 h 80"/>
              <a:gd name="T18" fmla="*/ 2147483646 w 86"/>
              <a:gd name="T19" fmla="*/ 2147483646 h 80"/>
              <a:gd name="T20" fmla="*/ 2147483646 w 86"/>
              <a:gd name="T21" fmla="*/ 2147483646 h 80"/>
              <a:gd name="T22" fmla="*/ 2147483646 w 86"/>
              <a:gd name="T23" fmla="*/ 2147483646 h 80"/>
              <a:gd name="T24" fmla="*/ 2147483646 w 86"/>
              <a:gd name="T25" fmla="*/ 2147483646 h 80"/>
              <a:gd name="T26" fmla="*/ 2147483646 w 86"/>
              <a:gd name="T27" fmla="*/ 2147483646 h 80"/>
              <a:gd name="T28" fmla="*/ 2147483646 w 86"/>
              <a:gd name="T29" fmla="*/ 2147483646 h 80"/>
              <a:gd name="T30" fmla="*/ 2147483646 w 86"/>
              <a:gd name="T31" fmla="*/ 2147483646 h 80"/>
              <a:gd name="T32" fmla="*/ 2147483646 w 86"/>
              <a:gd name="T33" fmla="*/ 2147483646 h 80"/>
              <a:gd name="T34" fmla="*/ 2147483646 w 86"/>
              <a:gd name="T35" fmla="*/ 2147483646 h 80"/>
              <a:gd name="T36" fmla="*/ 2147483646 w 86"/>
              <a:gd name="T37" fmla="*/ 2147483646 h 80"/>
              <a:gd name="T38" fmla="*/ 2147483646 w 86"/>
              <a:gd name="T39" fmla="*/ 2147483646 h 80"/>
              <a:gd name="T40" fmla="*/ 2147483646 w 86"/>
              <a:gd name="T41" fmla="*/ 2147483646 h 80"/>
              <a:gd name="T42" fmla="*/ 2147483646 w 86"/>
              <a:gd name="T43" fmla="*/ 2147483646 h 80"/>
              <a:gd name="T44" fmla="*/ 2147483646 w 86"/>
              <a:gd name="T45" fmla="*/ 2147483646 h 80"/>
              <a:gd name="T46" fmla="*/ 2147483646 w 86"/>
              <a:gd name="T47" fmla="*/ 2147483646 h 80"/>
              <a:gd name="T48" fmla="*/ 2147483646 w 86"/>
              <a:gd name="T49" fmla="*/ 2147483646 h 80"/>
              <a:gd name="T50" fmla="*/ 2147483646 w 86"/>
              <a:gd name="T51" fmla="*/ 2147483646 h 80"/>
              <a:gd name="T52" fmla="*/ 2147483646 w 86"/>
              <a:gd name="T53" fmla="*/ 2147483646 h 80"/>
              <a:gd name="T54" fmla="*/ 2147483646 w 86"/>
              <a:gd name="T55" fmla="*/ 2147483646 h 80"/>
              <a:gd name="T56" fmla="*/ 2147483646 w 86"/>
              <a:gd name="T57" fmla="*/ 2147483646 h 80"/>
              <a:gd name="T58" fmla="*/ 2147483646 w 86"/>
              <a:gd name="T59" fmla="*/ 2147483646 h 80"/>
              <a:gd name="T60" fmla="*/ 2147483646 w 86"/>
              <a:gd name="T61" fmla="*/ 2147483646 h 80"/>
              <a:gd name="T62" fmla="*/ 2147483646 w 86"/>
              <a:gd name="T63" fmla="*/ 2147483646 h 80"/>
              <a:gd name="T64" fmla="*/ 2147483646 w 86"/>
              <a:gd name="T65" fmla="*/ 2147483646 h 80"/>
              <a:gd name="T66" fmla="*/ 2147483646 w 86"/>
              <a:gd name="T67" fmla="*/ 2147483646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solidFill>
            <a:schemeClr val="bg1"/>
          </a:solidFill>
          <a:ln w="9525">
            <a:solidFill>
              <a:schemeClr val="bg2"/>
            </a:solidFill>
            <a:round/>
            <a:headEnd/>
            <a:tailEnd/>
          </a:ln>
        </p:spPr>
        <p:txBody>
          <a:bodyPr/>
          <a:lstStyle/>
          <a:p>
            <a:endParaRPr lang="en-US"/>
          </a:p>
        </p:txBody>
      </p:sp>
      <p:sp>
        <p:nvSpPr>
          <p:cNvPr id="4242" name="Freeform 436"/>
          <p:cNvSpPr>
            <a:spLocks/>
          </p:cNvSpPr>
          <p:nvPr/>
        </p:nvSpPr>
        <p:spPr bwMode="auto">
          <a:xfrm>
            <a:off x="2081213" y="2032000"/>
            <a:ext cx="36512" cy="46038"/>
          </a:xfrm>
          <a:custGeom>
            <a:avLst/>
            <a:gdLst>
              <a:gd name="T0" fmla="*/ 2147483646 w 34"/>
              <a:gd name="T1" fmla="*/ 2147483646 h 46"/>
              <a:gd name="T2" fmla="*/ 2147483646 w 34"/>
              <a:gd name="T3" fmla="*/ 2147483646 h 46"/>
              <a:gd name="T4" fmla="*/ 2147483646 w 34"/>
              <a:gd name="T5" fmla="*/ 2147483646 h 46"/>
              <a:gd name="T6" fmla="*/ 2147483646 w 34"/>
              <a:gd name="T7" fmla="*/ 2147483646 h 46"/>
              <a:gd name="T8" fmla="*/ 2147483646 w 34"/>
              <a:gd name="T9" fmla="*/ 2147483646 h 46"/>
              <a:gd name="T10" fmla="*/ 2147483646 w 34"/>
              <a:gd name="T11" fmla="*/ 2147483646 h 46"/>
              <a:gd name="T12" fmla="*/ 2147483646 w 34"/>
              <a:gd name="T13" fmla="*/ 2147483646 h 46"/>
              <a:gd name="T14" fmla="*/ 0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0 h 46"/>
              <a:gd name="T50" fmla="*/ 2147483646 w 34"/>
              <a:gd name="T51" fmla="*/ 0 h 46"/>
              <a:gd name="T52" fmla="*/ 2147483646 w 34"/>
              <a:gd name="T53" fmla="*/ 0 h 46"/>
              <a:gd name="T54" fmla="*/ 2147483646 w 34"/>
              <a:gd name="T55" fmla="*/ 2147483646 h 46"/>
              <a:gd name="T56" fmla="*/ 2147483646 w 34"/>
              <a:gd name="T57" fmla="*/ 2147483646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solidFill>
            <a:schemeClr val="bg1"/>
          </a:solidFill>
          <a:ln w="9525">
            <a:solidFill>
              <a:schemeClr val="bg2"/>
            </a:solidFill>
            <a:round/>
            <a:headEnd/>
            <a:tailEnd/>
          </a:ln>
        </p:spPr>
        <p:txBody>
          <a:bodyPr/>
          <a:lstStyle/>
          <a:p>
            <a:endParaRPr lang="en-US"/>
          </a:p>
        </p:txBody>
      </p:sp>
      <p:sp>
        <p:nvSpPr>
          <p:cNvPr id="4243" name="Freeform 437"/>
          <p:cNvSpPr>
            <a:spLocks/>
          </p:cNvSpPr>
          <p:nvPr/>
        </p:nvSpPr>
        <p:spPr bwMode="auto">
          <a:xfrm>
            <a:off x="2071688" y="1968500"/>
            <a:ext cx="215900" cy="103188"/>
          </a:xfrm>
          <a:custGeom>
            <a:avLst/>
            <a:gdLst>
              <a:gd name="T0" fmla="*/ 2147483646 w 202"/>
              <a:gd name="T1" fmla="*/ 2147483646 h 100"/>
              <a:gd name="T2" fmla="*/ 2147483646 w 202"/>
              <a:gd name="T3" fmla="*/ 2147483646 h 100"/>
              <a:gd name="T4" fmla="*/ 2147483646 w 202"/>
              <a:gd name="T5" fmla="*/ 2147483646 h 100"/>
              <a:gd name="T6" fmla="*/ 2147483646 w 202"/>
              <a:gd name="T7" fmla="*/ 2147483646 h 100"/>
              <a:gd name="T8" fmla="*/ 2147483646 w 202"/>
              <a:gd name="T9" fmla="*/ 2147483646 h 100"/>
              <a:gd name="T10" fmla="*/ 2147483646 w 202"/>
              <a:gd name="T11" fmla="*/ 2147483646 h 100"/>
              <a:gd name="T12" fmla="*/ 2147483646 w 202"/>
              <a:gd name="T13" fmla="*/ 2147483646 h 100"/>
              <a:gd name="T14" fmla="*/ 2147483646 w 202"/>
              <a:gd name="T15" fmla="*/ 2147483646 h 100"/>
              <a:gd name="T16" fmla="*/ 2147483646 w 202"/>
              <a:gd name="T17" fmla="*/ 2147483646 h 100"/>
              <a:gd name="T18" fmla="*/ 2147483646 w 202"/>
              <a:gd name="T19" fmla="*/ 2147483646 h 100"/>
              <a:gd name="T20" fmla="*/ 2147483646 w 202"/>
              <a:gd name="T21" fmla="*/ 2147483646 h 100"/>
              <a:gd name="T22" fmla="*/ 2147483646 w 202"/>
              <a:gd name="T23" fmla="*/ 2147483646 h 100"/>
              <a:gd name="T24" fmla="*/ 2147483646 w 202"/>
              <a:gd name="T25" fmla="*/ 2147483646 h 100"/>
              <a:gd name="T26" fmla="*/ 2147483646 w 202"/>
              <a:gd name="T27" fmla="*/ 2147483646 h 100"/>
              <a:gd name="T28" fmla="*/ 2147483646 w 202"/>
              <a:gd name="T29" fmla="*/ 2147483646 h 100"/>
              <a:gd name="T30" fmla="*/ 2147483646 w 202"/>
              <a:gd name="T31" fmla="*/ 2147483646 h 100"/>
              <a:gd name="T32" fmla="*/ 2147483646 w 202"/>
              <a:gd name="T33" fmla="*/ 2147483646 h 100"/>
              <a:gd name="T34" fmla="*/ 2147483646 w 202"/>
              <a:gd name="T35" fmla="*/ 2147483646 h 100"/>
              <a:gd name="T36" fmla="*/ 2147483646 w 202"/>
              <a:gd name="T37" fmla="*/ 2147483646 h 100"/>
              <a:gd name="T38" fmla="*/ 2147483646 w 202"/>
              <a:gd name="T39" fmla="*/ 2147483646 h 100"/>
              <a:gd name="T40" fmla="*/ 2147483646 w 202"/>
              <a:gd name="T41" fmla="*/ 2147483646 h 100"/>
              <a:gd name="T42" fmla="*/ 2147483646 w 202"/>
              <a:gd name="T43" fmla="*/ 2147483646 h 100"/>
              <a:gd name="T44" fmla="*/ 2147483646 w 202"/>
              <a:gd name="T45" fmla="*/ 2147483646 h 100"/>
              <a:gd name="T46" fmla="*/ 2147483646 w 202"/>
              <a:gd name="T47" fmla="*/ 2147483646 h 100"/>
              <a:gd name="T48" fmla="*/ 2147483646 w 202"/>
              <a:gd name="T49" fmla="*/ 2147483646 h 100"/>
              <a:gd name="T50" fmla="*/ 2147483646 w 202"/>
              <a:gd name="T51" fmla="*/ 2147483646 h 100"/>
              <a:gd name="T52" fmla="*/ 2147483646 w 202"/>
              <a:gd name="T53" fmla="*/ 2147483646 h 100"/>
              <a:gd name="T54" fmla="*/ 0 w 202"/>
              <a:gd name="T55" fmla="*/ 2147483646 h 100"/>
              <a:gd name="T56" fmla="*/ 2147483646 w 202"/>
              <a:gd name="T57" fmla="*/ 2147483646 h 100"/>
              <a:gd name="T58" fmla="*/ 2147483646 w 202"/>
              <a:gd name="T59" fmla="*/ 0 h 100"/>
              <a:gd name="T60" fmla="*/ 2147483646 w 202"/>
              <a:gd name="T61" fmla="*/ 2147483646 h 100"/>
              <a:gd name="T62" fmla="*/ 2147483646 w 202"/>
              <a:gd name="T63" fmla="*/ 2147483646 h 100"/>
              <a:gd name="T64" fmla="*/ 2147483646 w 202"/>
              <a:gd name="T65" fmla="*/ 2147483646 h 100"/>
              <a:gd name="T66" fmla="*/ 2147483646 w 202"/>
              <a:gd name="T67" fmla="*/ 2147483646 h 100"/>
              <a:gd name="T68" fmla="*/ 2147483646 w 202"/>
              <a:gd name="T69" fmla="*/ 2147483646 h 100"/>
              <a:gd name="T70" fmla="*/ 2147483646 w 202"/>
              <a:gd name="T71" fmla="*/ 2147483646 h 100"/>
              <a:gd name="T72" fmla="*/ 2147483646 w 202"/>
              <a:gd name="T73" fmla="*/ 2147483646 h 100"/>
              <a:gd name="T74" fmla="*/ 2147483646 w 202"/>
              <a:gd name="T75" fmla="*/ 2147483646 h 100"/>
              <a:gd name="T76" fmla="*/ 2147483646 w 202"/>
              <a:gd name="T77" fmla="*/ 2147483646 h 100"/>
              <a:gd name="T78" fmla="*/ 2147483646 w 202"/>
              <a:gd name="T79" fmla="*/ 2147483646 h 100"/>
              <a:gd name="T80" fmla="*/ 2147483646 w 202"/>
              <a:gd name="T81" fmla="*/ 2147483646 h 100"/>
              <a:gd name="T82" fmla="*/ 2147483646 w 202"/>
              <a:gd name="T83" fmla="*/ 2147483646 h 100"/>
              <a:gd name="T84" fmla="*/ 2147483646 w 202"/>
              <a:gd name="T85" fmla="*/ 2147483646 h 100"/>
              <a:gd name="T86" fmla="*/ 2147483646 w 202"/>
              <a:gd name="T87" fmla="*/ 2147483646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solidFill>
            <a:schemeClr val="bg1"/>
          </a:solidFill>
          <a:ln w="9525">
            <a:solidFill>
              <a:schemeClr val="bg2"/>
            </a:solidFill>
            <a:round/>
            <a:headEnd/>
            <a:tailEnd/>
          </a:ln>
        </p:spPr>
        <p:txBody>
          <a:bodyPr/>
          <a:lstStyle/>
          <a:p>
            <a:endParaRPr lang="en-US"/>
          </a:p>
        </p:txBody>
      </p:sp>
      <p:sp>
        <p:nvSpPr>
          <p:cNvPr id="4244" name="Freeform 438"/>
          <p:cNvSpPr>
            <a:spLocks/>
          </p:cNvSpPr>
          <p:nvPr/>
        </p:nvSpPr>
        <p:spPr bwMode="auto">
          <a:xfrm>
            <a:off x="1901825" y="1903413"/>
            <a:ext cx="44450" cy="38100"/>
          </a:xfrm>
          <a:custGeom>
            <a:avLst/>
            <a:gdLst>
              <a:gd name="T0" fmla="*/ 2147483646 w 40"/>
              <a:gd name="T1" fmla="*/ 2147483646 h 37"/>
              <a:gd name="T2" fmla="*/ 2147483646 w 40"/>
              <a:gd name="T3" fmla="*/ 2147483646 h 37"/>
              <a:gd name="T4" fmla="*/ 2147483646 w 40"/>
              <a:gd name="T5" fmla="*/ 2147483646 h 37"/>
              <a:gd name="T6" fmla="*/ 2147483646 w 40"/>
              <a:gd name="T7" fmla="*/ 2147483646 h 37"/>
              <a:gd name="T8" fmla="*/ 2147483646 w 40"/>
              <a:gd name="T9" fmla="*/ 2147483646 h 37"/>
              <a:gd name="T10" fmla="*/ 2147483646 w 40"/>
              <a:gd name="T11" fmla="*/ 2147483646 h 37"/>
              <a:gd name="T12" fmla="*/ 2147483646 w 40"/>
              <a:gd name="T13" fmla="*/ 2147483646 h 37"/>
              <a:gd name="T14" fmla="*/ 2147483646 w 40"/>
              <a:gd name="T15" fmla="*/ 2147483646 h 37"/>
              <a:gd name="T16" fmla="*/ 2147483646 w 40"/>
              <a:gd name="T17" fmla="*/ 2147483646 h 37"/>
              <a:gd name="T18" fmla="*/ 2147483646 w 40"/>
              <a:gd name="T19" fmla="*/ 2147483646 h 37"/>
              <a:gd name="T20" fmla="*/ 2147483646 w 40"/>
              <a:gd name="T21" fmla="*/ 2147483646 h 37"/>
              <a:gd name="T22" fmla="*/ 2147483646 w 40"/>
              <a:gd name="T23" fmla="*/ 2147483646 h 37"/>
              <a:gd name="T24" fmla="*/ 2147483646 w 40"/>
              <a:gd name="T25" fmla="*/ 2147483646 h 37"/>
              <a:gd name="T26" fmla="*/ 2147483646 w 40"/>
              <a:gd name="T27" fmla="*/ 2147483646 h 37"/>
              <a:gd name="T28" fmla="*/ 0 w 40"/>
              <a:gd name="T29" fmla="*/ 2147483646 h 37"/>
              <a:gd name="T30" fmla="*/ 2147483646 w 40"/>
              <a:gd name="T31" fmla="*/ 2147483646 h 37"/>
              <a:gd name="T32" fmla="*/ 2147483646 w 40"/>
              <a:gd name="T33" fmla="*/ 2147483646 h 37"/>
              <a:gd name="T34" fmla="*/ 2147483646 w 40"/>
              <a:gd name="T35" fmla="*/ 2147483646 h 37"/>
              <a:gd name="T36" fmla="*/ 2147483646 w 40"/>
              <a:gd name="T37" fmla="*/ 2147483646 h 37"/>
              <a:gd name="T38" fmla="*/ 2147483646 w 40"/>
              <a:gd name="T39" fmla="*/ 0 h 37"/>
              <a:gd name="T40" fmla="*/ 2147483646 w 40"/>
              <a:gd name="T41" fmla="*/ 2147483646 h 37"/>
              <a:gd name="T42" fmla="*/ 2147483646 w 40"/>
              <a:gd name="T43" fmla="*/ 2147483646 h 37"/>
              <a:gd name="T44" fmla="*/ 2147483646 w 40"/>
              <a:gd name="T45" fmla="*/ 2147483646 h 37"/>
              <a:gd name="T46" fmla="*/ 2147483646 w 40"/>
              <a:gd name="T47" fmla="*/ 2147483646 h 37"/>
              <a:gd name="T48" fmla="*/ 2147483646 w 40"/>
              <a:gd name="T49" fmla="*/ 2147483646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solidFill>
            <a:schemeClr val="bg1"/>
          </a:solidFill>
          <a:ln w="9525">
            <a:solidFill>
              <a:schemeClr val="bg2"/>
            </a:solidFill>
            <a:round/>
            <a:headEnd/>
            <a:tailEnd/>
          </a:ln>
        </p:spPr>
        <p:txBody>
          <a:bodyPr/>
          <a:lstStyle/>
          <a:p>
            <a:endParaRPr lang="en-US"/>
          </a:p>
        </p:txBody>
      </p:sp>
      <p:sp>
        <p:nvSpPr>
          <p:cNvPr id="4245" name="Freeform 439"/>
          <p:cNvSpPr>
            <a:spLocks/>
          </p:cNvSpPr>
          <p:nvPr/>
        </p:nvSpPr>
        <p:spPr bwMode="auto">
          <a:xfrm flipV="1">
            <a:off x="2071688" y="1662113"/>
            <a:ext cx="215900" cy="323850"/>
          </a:xfrm>
          <a:custGeom>
            <a:avLst/>
            <a:gdLst>
              <a:gd name="T0" fmla="*/ 2147483646 w 201"/>
              <a:gd name="T1" fmla="*/ 2147483646 h 319"/>
              <a:gd name="T2" fmla="*/ 2147483646 w 201"/>
              <a:gd name="T3" fmla="*/ 2147483646 h 319"/>
              <a:gd name="T4" fmla="*/ 2147483646 w 201"/>
              <a:gd name="T5" fmla="*/ 2147483646 h 319"/>
              <a:gd name="T6" fmla="*/ 2147483646 w 201"/>
              <a:gd name="T7" fmla="*/ 2147483646 h 319"/>
              <a:gd name="T8" fmla="*/ 2147483646 w 201"/>
              <a:gd name="T9" fmla="*/ 2147483646 h 319"/>
              <a:gd name="T10" fmla="*/ 2147483646 w 201"/>
              <a:gd name="T11" fmla="*/ 2147483646 h 319"/>
              <a:gd name="T12" fmla="*/ 2147483646 w 201"/>
              <a:gd name="T13" fmla="*/ 2147483646 h 319"/>
              <a:gd name="T14" fmla="*/ 2147483646 w 201"/>
              <a:gd name="T15" fmla="*/ 2147483646 h 319"/>
              <a:gd name="T16" fmla="*/ 2147483646 w 201"/>
              <a:gd name="T17" fmla="*/ 2147483646 h 319"/>
              <a:gd name="T18" fmla="*/ 2147483646 w 201"/>
              <a:gd name="T19" fmla="*/ 2147483646 h 319"/>
              <a:gd name="T20" fmla="*/ 2147483646 w 201"/>
              <a:gd name="T21" fmla="*/ 2147483646 h 319"/>
              <a:gd name="T22" fmla="*/ 2147483646 w 201"/>
              <a:gd name="T23" fmla="*/ 2147483646 h 319"/>
              <a:gd name="T24" fmla="*/ 2147483646 w 201"/>
              <a:gd name="T25" fmla="*/ 2147483646 h 319"/>
              <a:gd name="T26" fmla="*/ 2147483646 w 201"/>
              <a:gd name="T27" fmla="*/ 2147483646 h 319"/>
              <a:gd name="T28" fmla="*/ 2147483646 w 201"/>
              <a:gd name="T29" fmla="*/ 2147483646 h 319"/>
              <a:gd name="T30" fmla="*/ 2147483646 w 201"/>
              <a:gd name="T31" fmla="*/ 2147483646 h 319"/>
              <a:gd name="T32" fmla="*/ 2147483646 w 201"/>
              <a:gd name="T33" fmla="*/ 2147483646 h 319"/>
              <a:gd name="T34" fmla="*/ 2147483646 w 201"/>
              <a:gd name="T35" fmla="*/ 2147483646 h 319"/>
              <a:gd name="T36" fmla="*/ 2147483646 w 201"/>
              <a:gd name="T37" fmla="*/ 2147483646 h 319"/>
              <a:gd name="T38" fmla="*/ 2147483646 w 201"/>
              <a:gd name="T39" fmla="*/ 2147483646 h 319"/>
              <a:gd name="T40" fmla="*/ 2147483646 w 201"/>
              <a:gd name="T41" fmla="*/ 2147483646 h 319"/>
              <a:gd name="T42" fmla="*/ 2147483646 w 201"/>
              <a:gd name="T43" fmla="*/ 2147483646 h 319"/>
              <a:gd name="T44" fmla="*/ 2147483646 w 201"/>
              <a:gd name="T45" fmla="*/ 2147483646 h 319"/>
              <a:gd name="T46" fmla="*/ 2147483646 w 201"/>
              <a:gd name="T47" fmla="*/ 2147483646 h 319"/>
              <a:gd name="T48" fmla="*/ 2147483646 w 201"/>
              <a:gd name="T49" fmla="*/ 2147483646 h 319"/>
              <a:gd name="T50" fmla="*/ 2147483646 w 201"/>
              <a:gd name="T51" fmla="*/ 0 h 319"/>
              <a:gd name="T52" fmla="*/ 2147483646 w 201"/>
              <a:gd name="T53" fmla="*/ 2147483646 h 319"/>
              <a:gd name="T54" fmla="*/ 2147483646 w 201"/>
              <a:gd name="T55" fmla="*/ 2147483646 h 319"/>
              <a:gd name="T56" fmla="*/ 2147483646 w 201"/>
              <a:gd name="T57" fmla="*/ 2147483646 h 319"/>
              <a:gd name="T58" fmla="*/ 2147483646 w 201"/>
              <a:gd name="T59" fmla="*/ 2147483646 h 319"/>
              <a:gd name="T60" fmla="*/ 2147483646 w 201"/>
              <a:gd name="T61" fmla="*/ 2147483646 h 319"/>
              <a:gd name="T62" fmla="*/ 2147483646 w 201"/>
              <a:gd name="T63" fmla="*/ 2147483646 h 319"/>
              <a:gd name="T64" fmla="*/ 2147483646 w 201"/>
              <a:gd name="T65" fmla="*/ 2147483646 h 319"/>
              <a:gd name="T66" fmla="*/ 2147483646 w 201"/>
              <a:gd name="T67" fmla="*/ 2147483646 h 319"/>
              <a:gd name="T68" fmla="*/ 2147483646 w 201"/>
              <a:gd name="T69" fmla="*/ 2147483646 h 319"/>
              <a:gd name="T70" fmla="*/ 2147483646 w 201"/>
              <a:gd name="T71" fmla="*/ 2147483646 h 319"/>
              <a:gd name="T72" fmla="*/ 2147483646 w 201"/>
              <a:gd name="T73" fmla="*/ 2147483646 h 319"/>
              <a:gd name="T74" fmla="*/ 2147483646 w 201"/>
              <a:gd name="T75" fmla="*/ 2147483646 h 319"/>
              <a:gd name="T76" fmla="*/ 2147483646 w 201"/>
              <a:gd name="T77" fmla="*/ 2147483646 h 319"/>
              <a:gd name="T78" fmla="*/ 2147483646 w 201"/>
              <a:gd name="T79" fmla="*/ 2147483646 h 319"/>
              <a:gd name="T80" fmla="*/ 2147483646 w 201"/>
              <a:gd name="T81" fmla="*/ 2147483646 h 319"/>
              <a:gd name="T82" fmla="*/ 2147483646 w 201"/>
              <a:gd name="T83" fmla="*/ 2147483646 h 319"/>
              <a:gd name="T84" fmla="*/ 2147483646 w 201"/>
              <a:gd name="T85" fmla="*/ 2147483646 h 319"/>
              <a:gd name="T86" fmla="*/ 0 w 201"/>
              <a:gd name="T87" fmla="*/ 2147483646 h 319"/>
              <a:gd name="T88" fmla="*/ 2147483646 w 201"/>
              <a:gd name="T89" fmla="*/ 2147483646 h 319"/>
              <a:gd name="T90" fmla="*/ 2147483646 w 201"/>
              <a:gd name="T91" fmla="*/ 2147483646 h 319"/>
              <a:gd name="T92" fmla="*/ 2147483646 w 201"/>
              <a:gd name="T93" fmla="*/ 2147483646 h 319"/>
              <a:gd name="T94" fmla="*/ 2147483646 w 201"/>
              <a:gd name="T95" fmla="*/ 2147483646 h 319"/>
              <a:gd name="T96" fmla="*/ 2147483646 w 201"/>
              <a:gd name="T97" fmla="*/ 2147483646 h 319"/>
              <a:gd name="T98" fmla="*/ 2147483646 w 201"/>
              <a:gd name="T99" fmla="*/ 2147483646 h 319"/>
              <a:gd name="T100" fmla="*/ 2147483646 w 201"/>
              <a:gd name="T101" fmla="*/ 2147483646 h 319"/>
              <a:gd name="T102" fmla="*/ 2147483646 w 201"/>
              <a:gd name="T103" fmla="*/ 2147483646 h 319"/>
              <a:gd name="T104" fmla="*/ 2147483646 w 201"/>
              <a:gd name="T105" fmla="*/ 2147483646 h 319"/>
              <a:gd name="T106" fmla="*/ 2147483646 w 201"/>
              <a:gd name="T107" fmla="*/ 2147483646 h 319"/>
              <a:gd name="T108" fmla="*/ 2147483646 w 201"/>
              <a:gd name="T109" fmla="*/ 2147483646 h 319"/>
              <a:gd name="T110" fmla="*/ 2147483646 w 201"/>
              <a:gd name="T111" fmla="*/ 2147483646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solidFill>
            <a:schemeClr val="bg1"/>
          </a:solidFill>
          <a:ln w="9525">
            <a:solidFill>
              <a:schemeClr val="bg2"/>
            </a:solidFill>
            <a:round/>
            <a:headEnd/>
            <a:tailEnd/>
          </a:ln>
        </p:spPr>
        <p:txBody>
          <a:bodyPr/>
          <a:lstStyle/>
          <a:p>
            <a:endParaRPr lang="en-US"/>
          </a:p>
        </p:txBody>
      </p:sp>
      <p:sp>
        <p:nvSpPr>
          <p:cNvPr id="4246" name="Freeform 440"/>
          <p:cNvSpPr>
            <a:spLocks/>
          </p:cNvSpPr>
          <p:nvPr/>
        </p:nvSpPr>
        <p:spPr bwMode="auto">
          <a:xfrm>
            <a:off x="2076450" y="1930400"/>
            <a:ext cx="36513" cy="17463"/>
          </a:xfrm>
          <a:custGeom>
            <a:avLst/>
            <a:gdLst>
              <a:gd name="T0" fmla="*/ 2147483646 w 34"/>
              <a:gd name="T1" fmla="*/ 0 h 18"/>
              <a:gd name="T2" fmla="*/ 2147483646 w 34"/>
              <a:gd name="T3" fmla="*/ 2147483646 h 18"/>
              <a:gd name="T4" fmla="*/ 2147483646 w 34"/>
              <a:gd name="T5" fmla="*/ 2147483646 h 18"/>
              <a:gd name="T6" fmla="*/ 2147483646 w 34"/>
              <a:gd name="T7" fmla="*/ 2147483646 h 18"/>
              <a:gd name="T8" fmla="*/ 2147483646 w 34"/>
              <a:gd name="T9" fmla="*/ 2147483646 h 18"/>
              <a:gd name="T10" fmla="*/ 2147483646 w 34"/>
              <a:gd name="T11" fmla="*/ 2147483646 h 18"/>
              <a:gd name="T12" fmla="*/ 2147483646 w 34"/>
              <a:gd name="T13" fmla="*/ 2147483646 h 18"/>
              <a:gd name="T14" fmla="*/ 2147483646 w 34"/>
              <a:gd name="T15" fmla="*/ 2147483646 h 18"/>
              <a:gd name="T16" fmla="*/ 2147483646 w 34"/>
              <a:gd name="T17" fmla="*/ 2147483646 h 18"/>
              <a:gd name="T18" fmla="*/ 2147483646 w 34"/>
              <a:gd name="T19" fmla="*/ 2147483646 h 18"/>
              <a:gd name="T20" fmla="*/ 0 w 34"/>
              <a:gd name="T21" fmla="*/ 2147483646 h 18"/>
              <a:gd name="T22" fmla="*/ 0 w 34"/>
              <a:gd name="T23" fmla="*/ 2147483646 h 18"/>
              <a:gd name="T24" fmla="*/ 2147483646 w 34"/>
              <a:gd name="T25" fmla="*/ 2147483646 h 18"/>
              <a:gd name="T26" fmla="*/ 2147483646 w 34"/>
              <a:gd name="T27" fmla="*/ 2147483646 h 18"/>
              <a:gd name="T28" fmla="*/ 2147483646 w 34"/>
              <a:gd name="T29" fmla="*/ 2147483646 h 18"/>
              <a:gd name="T30" fmla="*/ 2147483646 w 34"/>
              <a:gd name="T31" fmla="*/ 2147483646 h 18"/>
              <a:gd name="T32" fmla="*/ 2147483646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solidFill>
            <a:schemeClr val="bg1"/>
          </a:solidFill>
          <a:ln w="9525">
            <a:solidFill>
              <a:schemeClr val="bg2"/>
            </a:solidFill>
            <a:round/>
            <a:headEnd/>
            <a:tailEnd/>
          </a:ln>
        </p:spPr>
        <p:txBody>
          <a:bodyPr/>
          <a:lstStyle/>
          <a:p>
            <a:endParaRPr lang="en-US"/>
          </a:p>
        </p:txBody>
      </p:sp>
      <p:sp>
        <p:nvSpPr>
          <p:cNvPr id="4247" name="Freeform 441"/>
          <p:cNvSpPr>
            <a:spLocks/>
          </p:cNvSpPr>
          <p:nvPr/>
        </p:nvSpPr>
        <p:spPr bwMode="auto">
          <a:xfrm>
            <a:off x="2057400" y="1884363"/>
            <a:ext cx="33338" cy="47625"/>
          </a:xfrm>
          <a:custGeom>
            <a:avLst/>
            <a:gdLst>
              <a:gd name="T0" fmla="*/ 2147483646 w 34"/>
              <a:gd name="T1" fmla="*/ 2147483646 h 46"/>
              <a:gd name="T2" fmla="*/ 2147483646 w 34"/>
              <a:gd name="T3" fmla="*/ 2147483646 h 46"/>
              <a:gd name="T4" fmla="*/ 2147483646 w 34"/>
              <a:gd name="T5" fmla="*/ 2147483646 h 46"/>
              <a:gd name="T6" fmla="*/ 2147483646 w 34"/>
              <a:gd name="T7" fmla="*/ 0 h 46"/>
              <a:gd name="T8" fmla="*/ 2147483646 w 34"/>
              <a:gd name="T9" fmla="*/ 0 h 46"/>
              <a:gd name="T10" fmla="*/ 2147483646 w 34"/>
              <a:gd name="T11" fmla="*/ 2147483646 h 46"/>
              <a:gd name="T12" fmla="*/ 0 w 34"/>
              <a:gd name="T13" fmla="*/ 2147483646 h 46"/>
              <a:gd name="T14" fmla="*/ 2147483646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2147483646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solidFill>
            <a:schemeClr val="bg1"/>
          </a:solidFill>
          <a:ln w="9525">
            <a:solidFill>
              <a:schemeClr val="bg2"/>
            </a:solidFill>
            <a:round/>
            <a:headEnd/>
            <a:tailEnd/>
          </a:ln>
        </p:spPr>
        <p:txBody>
          <a:bodyPr/>
          <a:lstStyle/>
          <a:p>
            <a:endParaRPr lang="en-US"/>
          </a:p>
        </p:txBody>
      </p:sp>
      <p:sp>
        <p:nvSpPr>
          <p:cNvPr id="4248" name="Freeform 442"/>
          <p:cNvSpPr>
            <a:spLocks/>
          </p:cNvSpPr>
          <p:nvPr/>
        </p:nvSpPr>
        <p:spPr bwMode="auto">
          <a:xfrm>
            <a:off x="1990725" y="1862138"/>
            <a:ext cx="60325" cy="68262"/>
          </a:xfrm>
          <a:custGeom>
            <a:avLst/>
            <a:gdLst>
              <a:gd name="T0" fmla="*/ 2147483646 w 58"/>
              <a:gd name="T1" fmla="*/ 2147483646 h 67"/>
              <a:gd name="T2" fmla="*/ 2147483646 w 58"/>
              <a:gd name="T3" fmla="*/ 2147483646 h 67"/>
              <a:gd name="T4" fmla="*/ 2147483646 w 58"/>
              <a:gd name="T5" fmla="*/ 2147483646 h 67"/>
              <a:gd name="T6" fmla="*/ 2147483646 w 58"/>
              <a:gd name="T7" fmla="*/ 2147483646 h 67"/>
              <a:gd name="T8" fmla="*/ 2147483646 w 58"/>
              <a:gd name="T9" fmla="*/ 2147483646 h 67"/>
              <a:gd name="T10" fmla="*/ 2147483646 w 58"/>
              <a:gd name="T11" fmla="*/ 2147483646 h 67"/>
              <a:gd name="T12" fmla="*/ 2147483646 w 58"/>
              <a:gd name="T13" fmla="*/ 2147483646 h 67"/>
              <a:gd name="T14" fmla="*/ 2147483646 w 58"/>
              <a:gd name="T15" fmla="*/ 2147483646 h 67"/>
              <a:gd name="T16" fmla="*/ 2147483646 w 58"/>
              <a:gd name="T17" fmla="*/ 2147483646 h 67"/>
              <a:gd name="T18" fmla="*/ 2147483646 w 58"/>
              <a:gd name="T19" fmla="*/ 2147483646 h 67"/>
              <a:gd name="T20" fmla="*/ 2147483646 w 58"/>
              <a:gd name="T21" fmla="*/ 2147483646 h 67"/>
              <a:gd name="T22" fmla="*/ 2147483646 w 58"/>
              <a:gd name="T23" fmla="*/ 2147483646 h 67"/>
              <a:gd name="T24" fmla="*/ 2147483646 w 58"/>
              <a:gd name="T25" fmla="*/ 2147483646 h 67"/>
              <a:gd name="T26" fmla="*/ 2147483646 w 58"/>
              <a:gd name="T27" fmla="*/ 2147483646 h 67"/>
              <a:gd name="T28" fmla="*/ 2147483646 w 58"/>
              <a:gd name="T29" fmla="*/ 2147483646 h 67"/>
              <a:gd name="T30" fmla="*/ 2147483646 w 58"/>
              <a:gd name="T31" fmla="*/ 2147483646 h 67"/>
              <a:gd name="T32" fmla="*/ 2147483646 w 58"/>
              <a:gd name="T33" fmla="*/ 2147483646 h 67"/>
              <a:gd name="T34" fmla="*/ 2147483646 w 58"/>
              <a:gd name="T35" fmla="*/ 2147483646 h 67"/>
              <a:gd name="T36" fmla="*/ 2147483646 w 58"/>
              <a:gd name="T37" fmla="*/ 2147483646 h 67"/>
              <a:gd name="T38" fmla="*/ 2147483646 w 58"/>
              <a:gd name="T39" fmla="*/ 2147483646 h 67"/>
              <a:gd name="T40" fmla="*/ 2147483646 w 58"/>
              <a:gd name="T41" fmla="*/ 2147483646 h 67"/>
              <a:gd name="T42" fmla="*/ 2147483646 w 58"/>
              <a:gd name="T43" fmla="*/ 2147483646 h 67"/>
              <a:gd name="T44" fmla="*/ 2147483646 w 58"/>
              <a:gd name="T45" fmla="*/ 2147483646 h 67"/>
              <a:gd name="T46" fmla="*/ 0 w 58"/>
              <a:gd name="T47" fmla="*/ 2147483646 h 67"/>
              <a:gd name="T48" fmla="*/ 2147483646 w 58"/>
              <a:gd name="T49" fmla="*/ 0 h 67"/>
              <a:gd name="T50" fmla="*/ 2147483646 w 58"/>
              <a:gd name="T51" fmla="*/ 0 h 67"/>
              <a:gd name="T52" fmla="*/ 2147483646 w 58"/>
              <a:gd name="T53" fmla="*/ 0 h 67"/>
              <a:gd name="T54" fmla="*/ 2147483646 w 58"/>
              <a:gd name="T55" fmla="*/ 2147483646 h 67"/>
              <a:gd name="T56" fmla="*/ 2147483646 w 58"/>
              <a:gd name="T57" fmla="*/ 2147483646 h 67"/>
              <a:gd name="T58" fmla="*/ 2147483646 w 58"/>
              <a:gd name="T59" fmla="*/ 2147483646 h 67"/>
              <a:gd name="T60" fmla="*/ 2147483646 w 58"/>
              <a:gd name="T61" fmla="*/ 2147483646 h 67"/>
              <a:gd name="T62" fmla="*/ 2147483646 w 58"/>
              <a:gd name="T63" fmla="*/ 2147483646 h 67"/>
              <a:gd name="T64" fmla="*/ 2147483646 w 58"/>
              <a:gd name="T65" fmla="*/ 2147483646 h 67"/>
              <a:gd name="T66" fmla="*/ 2147483646 w 58"/>
              <a:gd name="T67" fmla="*/ 2147483646 h 67"/>
              <a:gd name="T68" fmla="*/ 2147483646 w 58"/>
              <a:gd name="T69" fmla="*/ 2147483646 h 67"/>
              <a:gd name="T70" fmla="*/ 2147483646 w 58"/>
              <a:gd name="T71" fmla="*/ 2147483646 h 67"/>
              <a:gd name="T72" fmla="*/ 2147483646 w 58"/>
              <a:gd name="T73" fmla="*/ 2147483646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solidFill>
            <a:schemeClr val="bg1"/>
          </a:solidFill>
          <a:ln w="9525">
            <a:solidFill>
              <a:schemeClr val="bg2"/>
            </a:solidFill>
            <a:round/>
            <a:headEnd/>
            <a:tailEnd/>
          </a:ln>
        </p:spPr>
        <p:txBody>
          <a:bodyPr/>
          <a:lstStyle/>
          <a:p>
            <a:endParaRPr lang="en-US"/>
          </a:p>
        </p:txBody>
      </p:sp>
      <p:sp>
        <p:nvSpPr>
          <p:cNvPr id="4249" name="Freeform 443"/>
          <p:cNvSpPr>
            <a:spLocks/>
          </p:cNvSpPr>
          <p:nvPr/>
        </p:nvSpPr>
        <p:spPr bwMode="auto">
          <a:xfrm>
            <a:off x="1747838" y="2109788"/>
            <a:ext cx="269875" cy="234950"/>
          </a:xfrm>
          <a:custGeom>
            <a:avLst/>
            <a:gdLst>
              <a:gd name="T0" fmla="*/ 2147483646 w 249"/>
              <a:gd name="T1" fmla="*/ 2147483646 h 231"/>
              <a:gd name="T2" fmla="*/ 2147483646 w 249"/>
              <a:gd name="T3" fmla="*/ 2147483646 h 231"/>
              <a:gd name="T4" fmla="*/ 2147483646 w 249"/>
              <a:gd name="T5" fmla="*/ 2147483646 h 231"/>
              <a:gd name="T6" fmla="*/ 2147483646 w 249"/>
              <a:gd name="T7" fmla="*/ 2147483646 h 231"/>
              <a:gd name="T8" fmla="*/ 2147483646 w 249"/>
              <a:gd name="T9" fmla="*/ 2147483646 h 231"/>
              <a:gd name="T10" fmla="*/ 2147483646 w 249"/>
              <a:gd name="T11" fmla="*/ 2147483646 h 231"/>
              <a:gd name="T12" fmla="*/ 2147483646 w 249"/>
              <a:gd name="T13" fmla="*/ 2147483646 h 231"/>
              <a:gd name="T14" fmla="*/ 2147483646 w 249"/>
              <a:gd name="T15" fmla="*/ 2147483646 h 231"/>
              <a:gd name="T16" fmla="*/ 2147483646 w 249"/>
              <a:gd name="T17" fmla="*/ 2147483646 h 231"/>
              <a:gd name="T18" fmla="*/ 2147483646 w 249"/>
              <a:gd name="T19" fmla="*/ 2147483646 h 231"/>
              <a:gd name="T20" fmla="*/ 2147483646 w 249"/>
              <a:gd name="T21" fmla="*/ 2147483646 h 231"/>
              <a:gd name="T22" fmla="*/ 2147483646 w 249"/>
              <a:gd name="T23" fmla="*/ 2147483646 h 231"/>
              <a:gd name="T24" fmla="*/ 2147483646 w 249"/>
              <a:gd name="T25" fmla="*/ 2147483646 h 231"/>
              <a:gd name="T26" fmla="*/ 2147483646 w 249"/>
              <a:gd name="T27" fmla="*/ 2147483646 h 231"/>
              <a:gd name="T28" fmla="*/ 2147483646 w 249"/>
              <a:gd name="T29" fmla="*/ 2147483646 h 231"/>
              <a:gd name="T30" fmla="*/ 2147483646 w 249"/>
              <a:gd name="T31" fmla="*/ 2147483646 h 231"/>
              <a:gd name="T32" fmla="*/ 2147483646 w 249"/>
              <a:gd name="T33" fmla="*/ 2147483646 h 231"/>
              <a:gd name="T34" fmla="*/ 2147483646 w 249"/>
              <a:gd name="T35" fmla="*/ 2147483646 h 231"/>
              <a:gd name="T36" fmla="*/ 2147483646 w 249"/>
              <a:gd name="T37" fmla="*/ 2147483646 h 231"/>
              <a:gd name="T38" fmla="*/ 2147483646 w 249"/>
              <a:gd name="T39" fmla="*/ 2147483646 h 231"/>
              <a:gd name="T40" fmla="*/ 2147483646 w 249"/>
              <a:gd name="T41" fmla="*/ 2147483646 h 231"/>
              <a:gd name="T42" fmla="*/ 2147483646 w 249"/>
              <a:gd name="T43" fmla="*/ 2147483646 h 231"/>
              <a:gd name="T44" fmla="*/ 2147483646 w 249"/>
              <a:gd name="T45" fmla="*/ 2147483646 h 231"/>
              <a:gd name="T46" fmla="*/ 2147483646 w 249"/>
              <a:gd name="T47" fmla="*/ 2147483646 h 231"/>
              <a:gd name="T48" fmla="*/ 2147483646 w 249"/>
              <a:gd name="T49" fmla="*/ 2147483646 h 231"/>
              <a:gd name="T50" fmla="*/ 2147483646 w 249"/>
              <a:gd name="T51" fmla="*/ 2147483646 h 231"/>
              <a:gd name="T52" fmla="*/ 2147483646 w 249"/>
              <a:gd name="T53" fmla="*/ 2147483646 h 231"/>
              <a:gd name="T54" fmla="*/ 2147483646 w 249"/>
              <a:gd name="T55" fmla="*/ 2147483646 h 231"/>
              <a:gd name="T56" fmla="*/ 2147483646 w 249"/>
              <a:gd name="T57" fmla="*/ 2147483646 h 231"/>
              <a:gd name="T58" fmla="*/ 2147483646 w 249"/>
              <a:gd name="T59" fmla="*/ 2147483646 h 231"/>
              <a:gd name="T60" fmla="*/ 2147483646 w 249"/>
              <a:gd name="T61" fmla="*/ 2147483646 h 231"/>
              <a:gd name="T62" fmla="*/ 2147483646 w 249"/>
              <a:gd name="T63" fmla="*/ 2147483646 h 231"/>
              <a:gd name="T64" fmla="*/ 2147483646 w 249"/>
              <a:gd name="T65" fmla="*/ 2147483646 h 231"/>
              <a:gd name="T66" fmla="*/ 2147483646 w 249"/>
              <a:gd name="T67" fmla="*/ 2147483646 h 231"/>
              <a:gd name="T68" fmla="*/ 2147483646 w 249"/>
              <a:gd name="T69" fmla="*/ 2147483646 h 231"/>
              <a:gd name="T70" fmla="*/ 2147483646 w 249"/>
              <a:gd name="T71" fmla="*/ 2147483646 h 231"/>
              <a:gd name="T72" fmla="*/ 2147483646 w 249"/>
              <a:gd name="T73" fmla="*/ 2147483646 h 231"/>
              <a:gd name="T74" fmla="*/ 2147483646 w 249"/>
              <a:gd name="T75" fmla="*/ 2147483646 h 231"/>
              <a:gd name="T76" fmla="*/ 2147483646 w 249"/>
              <a:gd name="T77" fmla="*/ 2147483646 h 231"/>
              <a:gd name="T78" fmla="*/ 2147483646 w 249"/>
              <a:gd name="T79" fmla="*/ 2147483646 h 231"/>
              <a:gd name="T80" fmla="*/ 2147483646 w 249"/>
              <a:gd name="T81" fmla="*/ 2147483646 h 231"/>
              <a:gd name="T82" fmla="*/ 2147483646 w 249"/>
              <a:gd name="T83" fmla="*/ 2147483646 h 231"/>
              <a:gd name="T84" fmla="*/ 2147483646 w 249"/>
              <a:gd name="T85" fmla="*/ 2147483646 h 231"/>
              <a:gd name="T86" fmla="*/ 2147483646 w 249"/>
              <a:gd name="T87" fmla="*/ 2147483646 h 231"/>
              <a:gd name="T88" fmla="*/ 2147483646 w 249"/>
              <a:gd name="T89" fmla="*/ 2147483646 h 231"/>
              <a:gd name="T90" fmla="*/ 2147483646 w 249"/>
              <a:gd name="T91" fmla="*/ 2147483646 h 231"/>
              <a:gd name="T92" fmla="*/ 2147483646 w 249"/>
              <a:gd name="T93" fmla="*/ 2147483646 h 231"/>
              <a:gd name="T94" fmla="*/ 2147483646 w 249"/>
              <a:gd name="T95" fmla="*/ 2147483646 h 231"/>
              <a:gd name="T96" fmla="*/ 2147483646 w 249"/>
              <a:gd name="T97" fmla="*/ 2147483646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solidFill>
            <a:schemeClr val="bg1"/>
          </a:solidFill>
          <a:ln w="9525">
            <a:solidFill>
              <a:schemeClr val="bg2"/>
            </a:solidFill>
            <a:round/>
            <a:headEnd/>
            <a:tailEnd/>
          </a:ln>
        </p:spPr>
        <p:txBody>
          <a:bodyPr/>
          <a:lstStyle/>
          <a:p>
            <a:endParaRPr lang="en-US"/>
          </a:p>
        </p:txBody>
      </p:sp>
      <p:sp>
        <p:nvSpPr>
          <p:cNvPr id="4250" name="Freeform 445"/>
          <p:cNvSpPr>
            <a:spLocks/>
          </p:cNvSpPr>
          <p:nvPr/>
        </p:nvSpPr>
        <p:spPr bwMode="auto">
          <a:xfrm>
            <a:off x="2776538" y="4244975"/>
            <a:ext cx="36512" cy="19050"/>
          </a:xfrm>
          <a:custGeom>
            <a:avLst/>
            <a:gdLst>
              <a:gd name="T0" fmla="*/ 2147483646 w 23"/>
              <a:gd name="T1" fmla="*/ 0 h 18"/>
              <a:gd name="T2" fmla="*/ 2147483646 w 23"/>
              <a:gd name="T3" fmla="*/ 2147483646 h 18"/>
              <a:gd name="T4" fmla="*/ 2147483646 w 23"/>
              <a:gd name="T5" fmla="*/ 2147483646 h 18"/>
              <a:gd name="T6" fmla="*/ 0 w 23"/>
              <a:gd name="T7" fmla="*/ 2147483646 h 18"/>
              <a:gd name="T8" fmla="*/ 2147483646 w 2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
                <a:moveTo>
                  <a:pt x="2" y="0"/>
                </a:moveTo>
                <a:lnTo>
                  <a:pt x="23" y="1"/>
                </a:lnTo>
                <a:lnTo>
                  <a:pt x="21" y="18"/>
                </a:lnTo>
                <a:lnTo>
                  <a:pt x="0" y="13"/>
                </a:lnTo>
                <a:lnTo>
                  <a:pt x="2" y="0"/>
                </a:lnTo>
                <a:close/>
              </a:path>
            </a:pathLst>
          </a:custGeom>
          <a:solidFill>
            <a:schemeClr val="bg1"/>
          </a:solidFill>
          <a:ln w="6350"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51" name="Freeform 450"/>
          <p:cNvSpPr>
            <a:spLocks/>
          </p:cNvSpPr>
          <p:nvPr/>
        </p:nvSpPr>
        <p:spPr bwMode="auto">
          <a:xfrm>
            <a:off x="3819525" y="2471738"/>
            <a:ext cx="131763" cy="50800"/>
          </a:xfrm>
          <a:custGeom>
            <a:avLst/>
            <a:gdLst>
              <a:gd name="T0" fmla="*/ 2147483646 w 114"/>
              <a:gd name="T1" fmla="*/ 0 h 54"/>
              <a:gd name="T2" fmla="*/ 2147483646 w 114"/>
              <a:gd name="T3" fmla="*/ 2147483646 h 54"/>
              <a:gd name="T4" fmla="*/ 2147483646 w 114"/>
              <a:gd name="T5" fmla="*/ 2147483646 h 54"/>
              <a:gd name="T6" fmla="*/ 2147483646 w 114"/>
              <a:gd name="T7" fmla="*/ 0 h 54"/>
              <a:gd name="T8" fmla="*/ 2147483646 w 114"/>
              <a:gd name="T9" fmla="*/ 2147483646 h 54"/>
              <a:gd name="T10" fmla="*/ 2147483646 w 114"/>
              <a:gd name="T11" fmla="*/ 2147483646 h 54"/>
              <a:gd name="T12" fmla="*/ 2147483646 w 114"/>
              <a:gd name="T13" fmla="*/ 2147483646 h 54"/>
              <a:gd name="T14" fmla="*/ 2147483646 w 114"/>
              <a:gd name="T15" fmla="*/ 2147483646 h 54"/>
              <a:gd name="T16" fmla="*/ 2147483646 w 114"/>
              <a:gd name="T17" fmla="*/ 2147483646 h 54"/>
              <a:gd name="T18" fmla="*/ 2147483646 w 114"/>
              <a:gd name="T19" fmla="*/ 2147483646 h 54"/>
              <a:gd name="T20" fmla="*/ 2147483646 w 114"/>
              <a:gd name="T21" fmla="*/ 2147483646 h 54"/>
              <a:gd name="T22" fmla="*/ 0 w 114"/>
              <a:gd name="T23" fmla="*/ 2147483646 h 54"/>
              <a:gd name="T24" fmla="*/ 2147483646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solidFill>
            <a:schemeClr val="bg1"/>
          </a:solidFill>
          <a:ln w="9525" cap="flat"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252" name="Freeform 451"/>
          <p:cNvSpPr>
            <a:spLocks/>
          </p:cNvSpPr>
          <p:nvPr/>
        </p:nvSpPr>
        <p:spPr bwMode="auto">
          <a:xfrm>
            <a:off x="7815263" y="4605338"/>
            <a:ext cx="215900" cy="185737"/>
          </a:xfrm>
          <a:custGeom>
            <a:avLst/>
            <a:gdLst>
              <a:gd name="T0" fmla="*/ 2147483646 w 575"/>
              <a:gd name="T1" fmla="*/ 2147483646 h 488"/>
              <a:gd name="T2" fmla="*/ 2147483646 w 575"/>
              <a:gd name="T3" fmla="*/ 2147483646 h 488"/>
              <a:gd name="T4" fmla="*/ 2147483646 w 575"/>
              <a:gd name="T5" fmla="*/ 2147483646 h 488"/>
              <a:gd name="T6" fmla="*/ 2147483646 w 575"/>
              <a:gd name="T7" fmla="*/ 2147483646 h 488"/>
              <a:gd name="T8" fmla="*/ 2147483646 w 575"/>
              <a:gd name="T9" fmla="*/ 0 h 488"/>
              <a:gd name="T10" fmla="*/ 2147483646 w 575"/>
              <a:gd name="T11" fmla="*/ 2147483646 h 488"/>
              <a:gd name="T12" fmla="*/ 0 w 575"/>
              <a:gd name="T13" fmla="*/ 2147483646 h 488"/>
              <a:gd name="T14" fmla="*/ 2147483646 w 575"/>
              <a:gd name="T15" fmla="*/ 2147483646 h 488"/>
              <a:gd name="T16" fmla="*/ 2147483646 w 575"/>
              <a:gd name="T17" fmla="*/ 2147483646 h 488"/>
              <a:gd name="T18" fmla="*/ 2147483646 w 575"/>
              <a:gd name="T19" fmla="*/ 2147483646 h 488"/>
              <a:gd name="T20" fmla="*/ 2147483646 w 575"/>
              <a:gd name="T21" fmla="*/ 2147483646 h 488"/>
              <a:gd name="T22" fmla="*/ 2147483646 w 575"/>
              <a:gd name="T23" fmla="*/ 2147483646 h 488"/>
              <a:gd name="T24" fmla="*/ 2147483646 w 575"/>
              <a:gd name="T25" fmla="*/ 2147483646 h 488"/>
              <a:gd name="T26" fmla="*/ 2147483646 w 575"/>
              <a:gd name="T27" fmla="*/ 2147483646 h 488"/>
              <a:gd name="T28" fmla="*/ 2147483646 w 575"/>
              <a:gd name="T29" fmla="*/ 2147483646 h 488"/>
              <a:gd name="T30" fmla="*/ 2147483646 w 575"/>
              <a:gd name="T31" fmla="*/ 2147483646 h 488"/>
              <a:gd name="T32" fmla="*/ 2147483646 w 575"/>
              <a:gd name="T33" fmla="*/ 2147483646 h 488"/>
              <a:gd name="T34" fmla="*/ 2147483646 w 575"/>
              <a:gd name="T35" fmla="*/ 2147483646 h 488"/>
              <a:gd name="T36" fmla="*/ 2147483646 w 575"/>
              <a:gd name="T37" fmla="*/ 2147483646 h 488"/>
              <a:gd name="T38" fmla="*/ 2147483646 w 575"/>
              <a:gd name="T39" fmla="*/ 2147483646 h 488"/>
              <a:gd name="T40" fmla="*/ 2147483646 w 575"/>
              <a:gd name="T41" fmla="*/ 2147483646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53" name="Freeform 452"/>
          <p:cNvSpPr>
            <a:spLocks/>
          </p:cNvSpPr>
          <p:nvPr/>
        </p:nvSpPr>
        <p:spPr bwMode="auto">
          <a:xfrm>
            <a:off x="8031163" y="4649788"/>
            <a:ext cx="174625" cy="169862"/>
          </a:xfrm>
          <a:custGeom>
            <a:avLst/>
            <a:gdLst>
              <a:gd name="T0" fmla="*/ 2147483646 w 460"/>
              <a:gd name="T1" fmla="*/ 2147483646 h 443"/>
              <a:gd name="T2" fmla="*/ 2147483646 w 460"/>
              <a:gd name="T3" fmla="*/ 2147483646 h 443"/>
              <a:gd name="T4" fmla="*/ 2147483646 w 460"/>
              <a:gd name="T5" fmla="*/ 2147483646 h 443"/>
              <a:gd name="T6" fmla="*/ 2147483646 w 460"/>
              <a:gd name="T7" fmla="*/ 2147483646 h 443"/>
              <a:gd name="T8" fmla="*/ 2147483646 w 460"/>
              <a:gd name="T9" fmla="*/ 2147483646 h 443"/>
              <a:gd name="T10" fmla="*/ 2147483646 w 460"/>
              <a:gd name="T11" fmla="*/ 2147483646 h 443"/>
              <a:gd name="T12" fmla="*/ 0 w 460"/>
              <a:gd name="T13" fmla="*/ 0 h 443"/>
              <a:gd name="T14" fmla="*/ 0 w 460"/>
              <a:gd name="T15" fmla="*/ 2147483646 h 443"/>
              <a:gd name="T16" fmla="*/ 2147483646 w 460"/>
              <a:gd name="T17" fmla="*/ 2147483646 h 443"/>
              <a:gd name="T18" fmla="*/ 2147483646 w 460"/>
              <a:gd name="T19" fmla="*/ 2147483646 h 443"/>
              <a:gd name="T20" fmla="*/ 2147483646 w 460"/>
              <a:gd name="T21" fmla="*/ 2147483646 h 443"/>
              <a:gd name="T22" fmla="*/ 2147483646 w 460"/>
              <a:gd name="T23" fmla="*/ 2147483646 h 443"/>
              <a:gd name="T24" fmla="*/ 2147483646 w 460"/>
              <a:gd name="T25" fmla="*/ 2147483646 h 443"/>
              <a:gd name="T26" fmla="*/ 2147483646 w 460"/>
              <a:gd name="T27" fmla="*/ 2147483646 h 443"/>
              <a:gd name="T28" fmla="*/ 2147483646 w 460"/>
              <a:gd name="T29" fmla="*/ 2147483646 h 443"/>
              <a:gd name="T30" fmla="*/ 2147483646 w 460"/>
              <a:gd name="T31" fmla="*/ 2147483646 h 443"/>
              <a:gd name="T32" fmla="*/ 2147483646 w 460"/>
              <a:gd name="T33" fmla="*/ 2147483646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4254" name="Group 453"/>
          <p:cNvGrpSpPr>
            <a:grpSpLocks/>
          </p:cNvGrpSpPr>
          <p:nvPr/>
        </p:nvGrpSpPr>
        <p:grpSpPr bwMode="auto">
          <a:xfrm>
            <a:off x="4292600" y="2860675"/>
            <a:ext cx="250825" cy="368300"/>
            <a:chOff x="2201" y="1250"/>
            <a:chExt cx="133" cy="193"/>
          </a:xfrm>
        </p:grpSpPr>
        <p:sp>
          <p:nvSpPr>
            <p:cNvPr id="4375" name="Freeform 454"/>
            <p:cNvSpPr>
              <a:spLocks/>
            </p:cNvSpPr>
            <p:nvPr/>
          </p:nvSpPr>
          <p:spPr bwMode="auto">
            <a:xfrm>
              <a:off x="2234" y="1250"/>
              <a:ext cx="100" cy="193"/>
            </a:xfrm>
            <a:custGeom>
              <a:avLst/>
              <a:gdLst>
                <a:gd name="T0" fmla="*/ 163895833 w 24"/>
                <a:gd name="T1" fmla="*/ 805741077 h 47"/>
                <a:gd name="T2" fmla="*/ 112023508 w 24"/>
                <a:gd name="T3" fmla="*/ 760632809 h 47"/>
                <a:gd name="T4" fmla="*/ 275986842 w 24"/>
                <a:gd name="T5" fmla="*/ 666676381 h 47"/>
                <a:gd name="T6" fmla="*/ 249101200 w 24"/>
                <a:gd name="T7" fmla="*/ 576700467 h 47"/>
                <a:gd name="T8" fmla="*/ 217663125 w 24"/>
                <a:gd name="T9" fmla="*/ 504343888 h 47"/>
                <a:gd name="T10" fmla="*/ 85205658 w 24"/>
                <a:gd name="T11" fmla="*/ 504343888 h 47"/>
                <a:gd name="T12" fmla="*/ 112023508 w 24"/>
                <a:gd name="T13" fmla="*/ 369475833 h 47"/>
                <a:gd name="T14" fmla="*/ 26885642 w 24"/>
                <a:gd name="T15" fmla="*/ 414349224 h 47"/>
                <a:gd name="T16" fmla="*/ 0 w 24"/>
                <a:gd name="T17" fmla="*/ 297118983 h 47"/>
                <a:gd name="T18" fmla="*/ 0 w 24"/>
                <a:gd name="T19" fmla="*/ 185231824 h 47"/>
                <a:gd name="T20" fmla="*/ 26885642 w 24"/>
                <a:gd name="T21" fmla="*/ 89975980 h 47"/>
                <a:gd name="T22" fmla="*/ 138909079 w 24"/>
                <a:gd name="T23" fmla="*/ 0 h 47"/>
                <a:gd name="T24" fmla="*/ 217663125 w 24"/>
                <a:gd name="T25" fmla="*/ 21911249 h 47"/>
                <a:gd name="T26" fmla="*/ 190776338 w 24"/>
                <a:gd name="T27" fmla="*/ 140440010 h 47"/>
                <a:gd name="T28" fmla="*/ 355023575 w 24"/>
                <a:gd name="T29" fmla="*/ 140440010 h 47"/>
                <a:gd name="T30" fmla="*/ 302806129 w 24"/>
                <a:gd name="T31" fmla="*/ 252328336 h 47"/>
                <a:gd name="T32" fmla="*/ 249101200 w 24"/>
                <a:gd name="T33" fmla="*/ 347564313 h 47"/>
                <a:gd name="T34" fmla="*/ 355023575 w 24"/>
                <a:gd name="T35" fmla="*/ 391391566 h 47"/>
                <a:gd name="T36" fmla="*/ 466764617 w 24"/>
                <a:gd name="T37" fmla="*/ 554789238 h 47"/>
                <a:gd name="T38" fmla="*/ 519003471 w 24"/>
                <a:gd name="T39" fmla="*/ 666676381 h 47"/>
                <a:gd name="T40" fmla="*/ 519003471 w 24"/>
                <a:gd name="T41" fmla="*/ 733384281 h 47"/>
                <a:gd name="T42" fmla="*/ 631032117 w 24"/>
                <a:gd name="T43" fmla="*/ 733384281 h 47"/>
                <a:gd name="T44" fmla="*/ 604125071 w 24"/>
                <a:gd name="T45" fmla="*/ 895735540 h 47"/>
                <a:gd name="T46" fmla="*/ 657912554 w 24"/>
                <a:gd name="T47" fmla="*/ 917628290 h 47"/>
                <a:gd name="T48" fmla="*/ 466764617 w 24"/>
                <a:gd name="T49" fmla="*/ 991048512 h 47"/>
                <a:gd name="T50" fmla="*/ 302806129 w 24"/>
                <a:gd name="T51" fmla="*/ 1012960032 h 47"/>
                <a:gd name="T52" fmla="*/ 217663125 w 24"/>
                <a:gd name="T53" fmla="*/ 1036156784 h 47"/>
                <a:gd name="T54" fmla="*/ 112023508 w 24"/>
                <a:gd name="T55" fmla="*/ 1036156784 h 47"/>
                <a:gd name="T56" fmla="*/ 26885642 w 24"/>
                <a:gd name="T57" fmla="*/ 1058068300 h 47"/>
                <a:gd name="T58" fmla="*/ 138909079 w 24"/>
                <a:gd name="T59" fmla="*/ 962420033 h 47"/>
                <a:gd name="T60" fmla="*/ 163895833 w 24"/>
                <a:gd name="T61" fmla="*/ 873819450 h 47"/>
                <a:gd name="T62" fmla="*/ 85205658 w 24"/>
                <a:gd name="T63" fmla="*/ 850608789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solidFill>
              <a:srgbClr val="DDDDDD"/>
            </a:solidFill>
            <a:ln w="9525">
              <a:solidFill>
                <a:schemeClr val="bg2"/>
              </a:solidFill>
              <a:round/>
              <a:headEnd/>
              <a:tailEnd/>
            </a:ln>
          </p:spPr>
          <p:txBody>
            <a:bodyPr/>
            <a:lstStyle/>
            <a:p>
              <a:endParaRPr lang="en-US"/>
            </a:p>
          </p:txBody>
        </p:sp>
        <p:sp>
          <p:nvSpPr>
            <p:cNvPr id="4376" name="Freeform 455"/>
            <p:cNvSpPr>
              <a:spLocks/>
            </p:cNvSpPr>
            <p:nvPr/>
          </p:nvSpPr>
          <p:spPr bwMode="auto">
            <a:xfrm>
              <a:off x="2201" y="1331"/>
              <a:ext cx="34" cy="22"/>
            </a:xfrm>
            <a:custGeom>
              <a:avLst/>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2">
                  <a:moveTo>
                    <a:pt x="24" y="22"/>
                  </a:moveTo>
                  <a:lnTo>
                    <a:pt x="0" y="18"/>
                  </a:lnTo>
                  <a:lnTo>
                    <a:pt x="13" y="0"/>
                  </a:lnTo>
                  <a:lnTo>
                    <a:pt x="27" y="3"/>
                  </a:lnTo>
                  <a:lnTo>
                    <a:pt x="34" y="15"/>
                  </a:lnTo>
                  <a:lnTo>
                    <a:pt x="24" y="22"/>
                  </a:lnTo>
                  <a:close/>
                </a:path>
              </a:pathLst>
            </a:custGeom>
            <a:solidFill>
              <a:srgbClr val="DDDDDD"/>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4255" name="Freeform 458"/>
          <p:cNvSpPr>
            <a:spLocks/>
          </p:cNvSpPr>
          <p:nvPr/>
        </p:nvSpPr>
        <p:spPr bwMode="auto">
          <a:xfrm>
            <a:off x="5275263" y="3709988"/>
            <a:ext cx="73025" cy="44450"/>
          </a:xfrm>
          <a:custGeom>
            <a:avLst/>
            <a:gdLst>
              <a:gd name="T0" fmla="*/ 0 w 46"/>
              <a:gd name="T1" fmla="*/ 2147483646 h 28"/>
              <a:gd name="T2" fmla="*/ 2147483646 w 46"/>
              <a:gd name="T3" fmla="*/ 2147483646 h 28"/>
              <a:gd name="T4" fmla="*/ 2147483646 w 46"/>
              <a:gd name="T5" fmla="*/ 2147483646 h 28"/>
              <a:gd name="T6" fmla="*/ 2147483646 w 46"/>
              <a:gd name="T7" fmla="*/ 2147483646 h 28"/>
              <a:gd name="T8" fmla="*/ 2147483646 w 46"/>
              <a:gd name="T9" fmla="*/ 2147483646 h 28"/>
              <a:gd name="T10" fmla="*/ 2147483646 w 46"/>
              <a:gd name="T11" fmla="*/ 0 h 28"/>
              <a:gd name="T12" fmla="*/ 2147483646 w 46"/>
              <a:gd name="T13" fmla="*/ 2147483646 h 28"/>
              <a:gd name="T14" fmla="*/ 2147483646 w 46"/>
              <a:gd name="T15" fmla="*/ 2147483646 h 28"/>
              <a:gd name="T16" fmla="*/ 2147483646 w 46"/>
              <a:gd name="T17" fmla="*/ 2147483646 h 28"/>
              <a:gd name="T18" fmla="*/ 2147483646 w 46"/>
              <a:gd name="T19" fmla="*/ 2147483646 h 28"/>
              <a:gd name="T20" fmla="*/ 2147483646 w 46"/>
              <a:gd name="T21" fmla="*/ 2147483646 h 28"/>
              <a:gd name="T22" fmla="*/ 2147483646 w 46"/>
              <a:gd name="T23" fmla="*/ 2147483646 h 28"/>
              <a:gd name="T24" fmla="*/ 2147483646 w 46"/>
              <a:gd name="T25" fmla="*/ 2147483646 h 28"/>
              <a:gd name="T26" fmla="*/ 2147483646 w 46"/>
              <a:gd name="T27" fmla="*/ 2147483646 h 28"/>
              <a:gd name="T28" fmla="*/ 0 w 46"/>
              <a:gd name="T29" fmla="*/ 214748364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10" name="Freeform 507"/>
          <p:cNvSpPr>
            <a:spLocks/>
          </p:cNvSpPr>
          <p:nvPr/>
        </p:nvSpPr>
        <p:spPr bwMode="auto">
          <a:xfrm>
            <a:off x="6342063" y="3095625"/>
            <a:ext cx="1508125" cy="1047750"/>
          </a:xfrm>
          <a:custGeom>
            <a:avLst/>
            <a:gdLst>
              <a:gd name="T0" fmla="*/ 2147483647 w 950"/>
              <a:gd name="T1" fmla="*/ 2147483647 h 660"/>
              <a:gd name="T2" fmla="*/ 2147483647 w 950"/>
              <a:gd name="T3" fmla="*/ 2147483647 h 660"/>
              <a:gd name="T4" fmla="*/ 2147483647 w 950"/>
              <a:gd name="T5" fmla="*/ 2147483647 h 660"/>
              <a:gd name="T6" fmla="*/ 2147483647 w 950"/>
              <a:gd name="T7" fmla="*/ 2147483647 h 660"/>
              <a:gd name="T8" fmla="*/ 2147483647 w 950"/>
              <a:gd name="T9" fmla="*/ 2147483647 h 660"/>
              <a:gd name="T10" fmla="*/ 2147483647 w 950"/>
              <a:gd name="T11" fmla="*/ 2147483647 h 660"/>
              <a:gd name="T12" fmla="*/ 2147483647 w 950"/>
              <a:gd name="T13" fmla="*/ 2147483647 h 660"/>
              <a:gd name="T14" fmla="*/ 2147483647 w 950"/>
              <a:gd name="T15" fmla="*/ 2147483647 h 660"/>
              <a:gd name="T16" fmla="*/ 2147483647 w 950"/>
              <a:gd name="T17" fmla="*/ 2147483647 h 660"/>
              <a:gd name="T18" fmla="*/ 2147483647 w 950"/>
              <a:gd name="T19" fmla="*/ 2147483647 h 660"/>
              <a:gd name="T20" fmla="*/ 2147483647 w 950"/>
              <a:gd name="T21" fmla="*/ 2147483647 h 660"/>
              <a:gd name="T22" fmla="*/ 2147483647 w 950"/>
              <a:gd name="T23" fmla="*/ 2147483647 h 660"/>
              <a:gd name="T24" fmla="*/ 2147483647 w 950"/>
              <a:gd name="T25" fmla="*/ 2147483647 h 660"/>
              <a:gd name="T26" fmla="*/ 2147483647 w 950"/>
              <a:gd name="T27" fmla="*/ 2147483647 h 660"/>
              <a:gd name="T28" fmla="*/ 2147483647 w 950"/>
              <a:gd name="T29" fmla="*/ 2147483647 h 660"/>
              <a:gd name="T30" fmla="*/ 2147483647 w 950"/>
              <a:gd name="T31" fmla="*/ 2147483647 h 660"/>
              <a:gd name="T32" fmla="*/ 2147483647 w 950"/>
              <a:gd name="T33" fmla="*/ 2147483647 h 660"/>
              <a:gd name="T34" fmla="*/ 2147483647 w 950"/>
              <a:gd name="T35" fmla="*/ 2147483647 h 660"/>
              <a:gd name="T36" fmla="*/ 2147483647 w 950"/>
              <a:gd name="T37" fmla="*/ 2147483647 h 660"/>
              <a:gd name="T38" fmla="*/ 2147483647 w 950"/>
              <a:gd name="T39" fmla="*/ 2147483647 h 660"/>
              <a:gd name="T40" fmla="*/ 2147483647 w 950"/>
              <a:gd name="T41" fmla="*/ 2147483647 h 660"/>
              <a:gd name="T42" fmla="*/ 2147483647 w 950"/>
              <a:gd name="T43" fmla="*/ 2147483647 h 660"/>
              <a:gd name="T44" fmla="*/ 2147483647 w 950"/>
              <a:gd name="T45" fmla="*/ 2147483647 h 660"/>
              <a:gd name="T46" fmla="*/ 2147483647 w 950"/>
              <a:gd name="T47" fmla="*/ 2147483647 h 660"/>
              <a:gd name="T48" fmla="*/ 2147483647 w 950"/>
              <a:gd name="T49" fmla="*/ 2147483647 h 660"/>
              <a:gd name="T50" fmla="*/ 2147483647 w 950"/>
              <a:gd name="T51" fmla="*/ 2147483647 h 660"/>
              <a:gd name="T52" fmla="*/ 2147483647 w 950"/>
              <a:gd name="T53" fmla="*/ 2147483647 h 660"/>
              <a:gd name="T54" fmla="*/ 2147483647 w 950"/>
              <a:gd name="T55" fmla="*/ 2147483647 h 660"/>
              <a:gd name="T56" fmla="*/ 2147483647 w 950"/>
              <a:gd name="T57" fmla="*/ 2147483647 h 660"/>
              <a:gd name="T58" fmla="*/ 2147483647 w 950"/>
              <a:gd name="T59" fmla="*/ 2147483647 h 660"/>
              <a:gd name="T60" fmla="*/ 2147483647 w 950"/>
              <a:gd name="T61" fmla="*/ 2147483647 h 660"/>
              <a:gd name="T62" fmla="*/ 2147483647 w 950"/>
              <a:gd name="T63" fmla="*/ 2147483647 h 660"/>
              <a:gd name="T64" fmla="*/ 2147483647 w 950"/>
              <a:gd name="T65" fmla="*/ 2147483647 h 660"/>
              <a:gd name="T66" fmla="*/ 2147483647 w 950"/>
              <a:gd name="T67" fmla="*/ 2147483647 h 660"/>
              <a:gd name="T68" fmla="*/ 2147483647 w 950"/>
              <a:gd name="T69" fmla="*/ 2147483647 h 660"/>
              <a:gd name="T70" fmla="*/ 2147483647 w 950"/>
              <a:gd name="T71" fmla="*/ 2147483647 h 660"/>
              <a:gd name="T72" fmla="*/ 2147483647 w 950"/>
              <a:gd name="T73" fmla="*/ 2147483647 h 660"/>
              <a:gd name="T74" fmla="*/ 2147483647 w 950"/>
              <a:gd name="T75" fmla="*/ 2147483647 h 660"/>
              <a:gd name="T76" fmla="*/ 2147483647 w 950"/>
              <a:gd name="T77" fmla="*/ 2147483647 h 660"/>
              <a:gd name="T78" fmla="*/ 2147483647 w 950"/>
              <a:gd name="T79" fmla="*/ 2147483647 h 660"/>
              <a:gd name="T80" fmla="*/ 2147483647 w 950"/>
              <a:gd name="T81" fmla="*/ 2147483647 h 660"/>
              <a:gd name="T82" fmla="*/ 2147483647 w 950"/>
              <a:gd name="T83" fmla="*/ 2147483647 h 660"/>
              <a:gd name="T84" fmla="*/ 2147483647 w 950"/>
              <a:gd name="T85" fmla="*/ 2147483647 h 660"/>
              <a:gd name="T86" fmla="*/ 2147483647 w 950"/>
              <a:gd name="T87" fmla="*/ 2147483647 h 660"/>
              <a:gd name="T88" fmla="*/ 2147483647 w 950"/>
              <a:gd name="T89" fmla="*/ 2147483647 h 660"/>
              <a:gd name="T90" fmla="*/ 2147483647 w 950"/>
              <a:gd name="T91" fmla="*/ 2147483647 h 660"/>
              <a:gd name="T92" fmla="*/ 2147483647 w 950"/>
              <a:gd name="T93" fmla="*/ 2147483647 h 660"/>
              <a:gd name="T94" fmla="*/ 2147483647 w 950"/>
              <a:gd name="T95" fmla="*/ 2147483647 h 660"/>
              <a:gd name="T96" fmla="*/ 2147483647 w 950"/>
              <a:gd name="T97" fmla="*/ 2147483647 h 660"/>
              <a:gd name="T98" fmla="*/ 2147483647 w 950"/>
              <a:gd name="T99" fmla="*/ 2147483647 h 660"/>
              <a:gd name="T100" fmla="*/ 2147483647 w 950"/>
              <a:gd name="T101" fmla="*/ 2147483647 h 660"/>
              <a:gd name="T102" fmla="*/ 2147483647 w 950"/>
              <a:gd name="T103" fmla="*/ 2147483647 h 660"/>
              <a:gd name="T104" fmla="*/ 2147483647 w 950"/>
              <a:gd name="T105" fmla="*/ 2147483647 h 660"/>
              <a:gd name="T106" fmla="*/ 2147483647 w 950"/>
              <a:gd name="T107" fmla="*/ 2147483647 h 660"/>
              <a:gd name="T108" fmla="*/ 2147483647 w 950"/>
              <a:gd name="T109" fmla="*/ 2147483647 h 660"/>
              <a:gd name="T110" fmla="*/ 2147483647 w 950"/>
              <a:gd name="T111" fmla="*/ 2147483647 h 660"/>
              <a:gd name="T112" fmla="*/ 2147483647 w 950"/>
              <a:gd name="T113" fmla="*/ 2147483647 h 660"/>
              <a:gd name="T114" fmla="*/ 2147483647 w 950"/>
              <a:gd name="T115" fmla="*/ 2147483647 h 660"/>
              <a:gd name="T116" fmla="*/ 2147483647 w 950"/>
              <a:gd name="T117" fmla="*/ 2147483647 h 660"/>
              <a:gd name="T118" fmla="*/ 2147483647 w 950"/>
              <a:gd name="T119" fmla="*/ 2147483647 h 660"/>
              <a:gd name="T120" fmla="*/ 2147483647 w 950"/>
              <a:gd name="T121" fmla="*/ 2147483647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solidFill>
            <a:schemeClr val="accent1">
              <a:lumMod val="60000"/>
              <a:lumOff val="40000"/>
            </a:schemeClr>
          </a:solidFill>
          <a:ln w="9525" cap="flat" cmpd="sng">
            <a:solidFill>
              <a:schemeClr val="bg2"/>
            </a:solidFill>
            <a:prstDash val="solid"/>
            <a:round/>
            <a:headEnd type="none" w="med" len="med"/>
            <a:tailEnd type="none" w="med" len="med"/>
          </a:ln>
          <a:effectLst/>
        </p:spPr>
        <p:txBody>
          <a:bodyPr/>
          <a:lstStyle/>
          <a:p>
            <a:pPr>
              <a:defRPr/>
            </a:pPr>
            <a:endParaRPr lang="en-US">
              <a:latin typeface="Arial" charset="0"/>
            </a:endParaRPr>
          </a:p>
        </p:txBody>
      </p:sp>
      <p:sp>
        <p:nvSpPr>
          <p:cNvPr id="4257" name="Freeform 260"/>
          <p:cNvSpPr>
            <a:spLocks/>
          </p:cNvSpPr>
          <p:nvPr/>
        </p:nvSpPr>
        <p:spPr bwMode="auto">
          <a:xfrm>
            <a:off x="6386513" y="4664075"/>
            <a:ext cx="57150" cy="68263"/>
          </a:xfrm>
          <a:custGeom>
            <a:avLst/>
            <a:gdLst>
              <a:gd name="T0" fmla="*/ 2147483646 w 42"/>
              <a:gd name="T1" fmla="*/ 0 h 54"/>
              <a:gd name="T2" fmla="*/ 0 w 42"/>
              <a:gd name="T3" fmla="*/ 2147483646 h 54"/>
              <a:gd name="T4" fmla="*/ 2147483646 w 42"/>
              <a:gd name="T5" fmla="*/ 2147483646 h 54"/>
              <a:gd name="T6" fmla="*/ 2147483646 w 42"/>
              <a:gd name="T7" fmla="*/ 2147483646 h 54"/>
              <a:gd name="T8" fmla="*/ 2147483646 w 42"/>
              <a:gd name="T9" fmla="*/ 2147483646 h 54"/>
              <a:gd name="T10" fmla="*/ 2147483646 w 42"/>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54">
                <a:moveTo>
                  <a:pt x="6" y="0"/>
                </a:moveTo>
                <a:lnTo>
                  <a:pt x="0" y="24"/>
                </a:lnTo>
                <a:lnTo>
                  <a:pt x="6" y="54"/>
                </a:lnTo>
                <a:lnTo>
                  <a:pt x="30" y="54"/>
                </a:lnTo>
                <a:lnTo>
                  <a:pt x="42" y="30"/>
                </a:lnTo>
                <a:lnTo>
                  <a:pt x="6" y="0"/>
                </a:lnTo>
                <a:close/>
              </a:path>
            </a:pathLst>
          </a:custGeom>
          <a:solidFill>
            <a:schemeClr val="bg1"/>
          </a:solidFill>
          <a:ln w="9525">
            <a:solidFill>
              <a:schemeClr val="bg2"/>
            </a:solidFill>
            <a:round/>
            <a:headEnd/>
            <a:tailEnd/>
          </a:ln>
        </p:spPr>
        <p:txBody>
          <a:bodyPr/>
          <a:lstStyle/>
          <a:p>
            <a:endParaRPr lang="en-US"/>
          </a:p>
        </p:txBody>
      </p:sp>
      <p:sp>
        <p:nvSpPr>
          <p:cNvPr id="4258" name="Freeform 261"/>
          <p:cNvSpPr>
            <a:spLocks/>
          </p:cNvSpPr>
          <p:nvPr/>
        </p:nvSpPr>
        <p:spPr bwMode="auto">
          <a:xfrm>
            <a:off x="7205663" y="4143375"/>
            <a:ext cx="53975" cy="53975"/>
          </a:xfrm>
          <a:custGeom>
            <a:avLst/>
            <a:gdLst>
              <a:gd name="T0" fmla="*/ 0 w 42"/>
              <a:gd name="T1" fmla="*/ 2147483646 h 42"/>
              <a:gd name="T2" fmla="*/ 2147483646 w 42"/>
              <a:gd name="T3" fmla="*/ 2147483646 h 42"/>
              <a:gd name="T4" fmla="*/ 2147483646 w 42"/>
              <a:gd name="T5" fmla="*/ 0 h 42"/>
              <a:gd name="T6" fmla="*/ 2147483646 w 42"/>
              <a:gd name="T7" fmla="*/ 2147483646 h 42"/>
              <a:gd name="T8" fmla="*/ 2147483646 w 42"/>
              <a:gd name="T9" fmla="*/ 2147483646 h 42"/>
              <a:gd name="T10" fmla="*/ 2147483646 w 42"/>
              <a:gd name="T11" fmla="*/ 2147483646 h 42"/>
              <a:gd name="T12" fmla="*/ 0 w 42"/>
              <a:gd name="T13" fmla="*/ 2147483646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42">
                <a:moveTo>
                  <a:pt x="0" y="30"/>
                </a:moveTo>
                <a:lnTo>
                  <a:pt x="12" y="12"/>
                </a:lnTo>
                <a:lnTo>
                  <a:pt x="30" y="0"/>
                </a:lnTo>
                <a:lnTo>
                  <a:pt x="42" y="12"/>
                </a:lnTo>
                <a:lnTo>
                  <a:pt x="30" y="30"/>
                </a:lnTo>
                <a:lnTo>
                  <a:pt x="12" y="42"/>
                </a:lnTo>
                <a:lnTo>
                  <a:pt x="0" y="30"/>
                </a:lnTo>
                <a:close/>
              </a:path>
            </a:pathLst>
          </a:custGeom>
          <a:solidFill>
            <a:schemeClr val="bg1"/>
          </a:solidFill>
          <a:ln w="9525">
            <a:solidFill>
              <a:schemeClr val="bg2"/>
            </a:solidFill>
            <a:round/>
            <a:headEnd/>
            <a:tailEnd/>
          </a:ln>
        </p:spPr>
        <p:txBody>
          <a:bodyPr/>
          <a:lstStyle/>
          <a:p>
            <a:endParaRPr lang="en-US"/>
          </a:p>
        </p:txBody>
      </p:sp>
      <p:sp>
        <p:nvSpPr>
          <p:cNvPr id="4259" name="Freeform 262"/>
          <p:cNvSpPr>
            <a:spLocks/>
          </p:cNvSpPr>
          <p:nvPr/>
        </p:nvSpPr>
        <p:spPr bwMode="auto">
          <a:xfrm>
            <a:off x="7496175" y="4010025"/>
            <a:ext cx="31750" cy="93663"/>
          </a:xfrm>
          <a:custGeom>
            <a:avLst/>
            <a:gdLst>
              <a:gd name="T0" fmla="*/ 0 w 24"/>
              <a:gd name="T1" fmla="*/ 2147483646 h 72"/>
              <a:gd name="T2" fmla="*/ 0 w 24"/>
              <a:gd name="T3" fmla="*/ 2147483646 h 72"/>
              <a:gd name="T4" fmla="*/ 2147483646 w 24"/>
              <a:gd name="T5" fmla="*/ 0 h 72"/>
              <a:gd name="T6" fmla="*/ 2147483646 w 24"/>
              <a:gd name="T7" fmla="*/ 2147483646 h 72"/>
              <a:gd name="T8" fmla="*/ 2147483646 w 24"/>
              <a:gd name="T9" fmla="*/ 2147483646 h 72"/>
              <a:gd name="T10" fmla="*/ 0 w 24"/>
              <a:gd name="T11" fmla="*/ 2147483646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72">
                <a:moveTo>
                  <a:pt x="0" y="42"/>
                </a:moveTo>
                <a:lnTo>
                  <a:pt x="0" y="18"/>
                </a:lnTo>
                <a:lnTo>
                  <a:pt x="24" y="0"/>
                </a:lnTo>
                <a:lnTo>
                  <a:pt x="24" y="24"/>
                </a:lnTo>
                <a:lnTo>
                  <a:pt x="6" y="72"/>
                </a:lnTo>
                <a:lnTo>
                  <a:pt x="0" y="42"/>
                </a:lnTo>
                <a:close/>
              </a:path>
            </a:pathLst>
          </a:custGeom>
          <a:solidFill>
            <a:schemeClr val="bg1"/>
          </a:solidFill>
          <a:ln w="9525">
            <a:solidFill>
              <a:schemeClr val="bg2"/>
            </a:solidFill>
            <a:round/>
            <a:headEnd/>
            <a:tailEnd/>
          </a:ln>
        </p:spPr>
        <p:txBody>
          <a:bodyPr/>
          <a:lstStyle/>
          <a:p>
            <a:endParaRPr lang="en-US"/>
          </a:p>
        </p:txBody>
      </p:sp>
      <p:sp>
        <p:nvSpPr>
          <p:cNvPr id="4260" name="Freeform 263"/>
          <p:cNvSpPr>
            <a:spLocks/>
          </p:cNvSpPr>
          <p:nvPr/>
        </p:nvSpPr>
        <p:spPr bwMode="auto">
          <a:xfrm>
            <a:off x="7731125" y="3767138"/>
            <a:ext cx="46038" cy="69850"/>
          </a:xfrm>
          <a:custGeom>
            <a:avLst/>
            <a:gdLst>
              <a:gd name="T0" fmla="*/ 0 w 36"/>
              <a:gd name="T1" fmla="*/ 2147483646 h 54"/>
              <a:gd name="T2" fmla="*/ 2147483646 w 36"/>
              <a:gd name="T3" fmla="*/ 2147483646 h 54"/>
              <a:gd name="T4" fmla="*/ 2147483646 w 36"/>
              <a:gd name="T5" fmla="*/ 2147483646 h 54"/>
              <a:gd name="T6" fmla="*/ 2147483646 w 36"/>
              <a:gd name="T7" fmla="*/ 2147483646 h 54"/>
              <a:gd name="T8" fmla="*/ 2147483646 w 36"/>
              <a:gd name="T9" fmla="*/ 2147483646 h 54"/>
              <a:gd name="T10" fmla="*/ 2147483646 w 36"/>
              <a:gd name="T11" fmla="*/ 0 h 54"/>
              <a:gd name="T12" fmla="*/ 0 w 36"/>
              <a:gd name="T13" fmla="*/ 2147483646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18"/>
                </a:moveTo>
                <a:lnTo>
                  <a:pt x="6" y="36"/>
                </a:lnTo>
                <a:lnTo>
                  <a:pt x="12" y="54"/>
                </a:lnTo>
                <a:lnTo>
                  <a:pt x="30" y="42"/>
                </a:lnTo>
                <a:lnTo>
                  <a:pt x="36" y="18"/>
                </a:lnTo>
                <a:lnTo>
                  <a:pt x="30" y="0"/>
                </a:lnTo>
                <a:lnTo>
                  <a:pt x="0" y="18"/>
                </a:lnTo>
                <a:close/>
              </a:path>
            </a:pathLst>
          </a:custGeom>
          <a:solidFill>
            <a:schemeClr val="bg1"/>
          </a:solidFill>
          <a:ln w="9525">
            <a:solidFill>
              <a:schemeClr val="bg2"/>
            </a:solidFill>
            <a:round/>
            <a:headEnd/>
            <a:tailEnd/>
          </a:ln>
        </p:spPr>
        <p:txBody>
          <a:bodyPr/>
          <a:lstStyle/>
          <a:p>
            <a:endParaRPr lang="en-US"/>
          </a:p>
        </p:txBody>
      </p:sp>
      <p:sp>
        <p:nvSpPr>
          <p:cNvPr id="4261" name="Freeform 264"/>
          <p:cNvSpPr>
            <a:spLocks/>
          </p:cNvSpPr>
          <p:nvPr/>
        </p:nvSpPr>
        <p:spPr bwMode="auto">
          <a:xfrm>
            <a:off x="7786688" y="3408363"/>
            <a:ext cx="344487" cy="374650"/>
          </a:xfrm>
          <a:custGeom>
            <a:avLst/>
            <a:gdLst>
              <a:gd name="T0" fmla="*/ 2147483646 w 264"/>
              <a:gd name="T1" fmla="*/ 2147483646 h 289"/>
              <a:gd name="T2" fmla="*/ 2147483646 w 264"/>
              <a:gd name="T3" fmla="*/ 2147483646 h 289"/>
              <a:gd name="T4" fmla="*/ 2147483646 w 264"/>
              <a:gd name="T5" fmla="*/ 2147483646 h 289"/>
              <a:gd name="T6" fmla="*/ 2147483646 w 264"/>
              <a:gd name="T7" fmla="*/ 2147483646 h 289"/>
              <a:gd name="T8" fmla="*/ 2147483646 w 264"/>
              <a:gd name="T9" fmla="*/ 2147483646 h 289"/>
              <a:gd name="T10" fmla="*/ 2147483646 w 264"/>
              <a:gd name="T11" fmla="*/ 2147483646 h 289"/>
              <a:gd name="T12" fmla="*/ 2147483646 w 264"/>
              <a:gd name="T13" fmla="*/ 2147483646 h 289"/>
              <a:gd name="T14" fmla="*/ 2147483646 w 264"/>
              <a:gd name="T15" fmla="*/ 2147483646 h 289"/>
              <a:gd name="T16" fmla="*/ 2147483646 w 264"/>
              <a:gd name="T17" fmla="*/ 2147483646 h 289"/>
              <a:gd name="T18" fmla="*/ 2147483646 w 264"/>
              <a:gd name="T19" fmla="*/ 2147483646 h 289"/>
              <a:gd name="T20" fmla="*/ 2147483646 w 264"/>
              <a:gd name="T21" fmla="*/ 0 h 289"/>
              <a:gd name="T22" fmla="*/ 2147483646 w 264"/>
              <a:gd name="T23" fmla="*/ 2147483646 h 289"/>
              <a:gd name="T24" fmla="*/ 2147483646 w 264"/>
              <a:gd name="T25" fmla="*/ 2147483646 h 289"/>
              <a:gd name="T26" fmla="*/ 2147483646 w 264"/>
              <a:gd name="T27" fmla="*/ 2147483646 h 289"/>
              <a:gd name="T28" fmla="*/ 2147483646 w 264"/>
              <a:gd name="T29" fmla="*/ 2147483646 h 289"/>
              <a:gd name="T30" fmla="*/ 2147483646 w 264"/>
              <a:gd name="T31" fmla="*/ 2147483646 h 289"/>
              <a:gd name="T32" fmla="*/ 2147483646 w 264"/>
              <a:gd name="T33" fmla="*/ 2147483646 h 289"/>
              <a:gd name="T34" fmla="*/ 2147483646 w 264"/>
              <a:gd name="T35" fmla="*/ 2147483646 h 289"/>
              <a:gd name="T36" fmla="*/ 2147483646 w 264"/>
              <a:gd name="T37" fmla="*/ 2147483646 h 289"/>
              <a:gd name="T38" fmla="*/ 2147483646 w 264"/>
              <a:gd name="T39" fmla="*/ 2147483646 h 289"/>
              <a:gd name="T40" fmla="*/ 2147483646 w 264"/>
              <a:gd name="T41" fmla="*/ 2147483646 h 289"/>
              <a:gd name="T42" fmla="*/ 2147483646 w 264"/>
              <a:gd name="T43" fmla="*/ 2147483646 h 289"/>
              <a:gd name="T44" fmla="*/ 2147483646 w 264"/>
              <a:gd name="T45" fmla="*/ 2147483646 h 289"/>
              <a:gd name="T46" fmla="*/ 2147483646 w 264"/>
              <a:gd name="T47" fmla="*/ 2147483646 h 289"/>
              <a:gd name="T48" fmla="*/ 2147483646 w 264"/>
              <a:gd name="T49" fmla="*/ 2147483646 h 289"/>
              <a:gd name="T50" fmla="*/ 2147483646 w 264"/>
              <a:gd name="T51" fmla="*/ 2147483646 h 289"/>
              <a:gd name="T52" fmla="*/ 2147483646 w 264"/>
              <a:gd name="T53" fmla="*/ 2147483646 h 289"/>
              <a:gd name="T54" fmla="*/ 2147483646 w 264"/>
              <a:gd name="T55" fmla="*/ 2147483646 h 289"/>
              <a:gd name="T56" fmla="*/ 2147483646 w 264"/>
              <a:gd name="T57" fmla="*/ 2147483646 h 289"/>
              <a:gd name="T58" fmla="*/ 2147483646 w 264"/>
              <a:gd name="T59" fmla="*/ 2147483646 h 289"/>
              <a:gd name="T60" fmla="*/ 2147483646 w 264"/>
              <a:gd name="T61" fmla="*/ 2147483646 h 289"/>
              <a:gd name="T62" fmla="*/ 2147483646 w 264"/>
              <a:gd name="T63" fmla="*/ 2147483646 h 289"/>
              <a:gd name="T64" fmla="*/ 2147483646 w 264"/>
              <a:gd name="T65" fmla="*/ 2147483646 h 289"/>
              <a:gd name="T66" fmla="*/ 0 w 264"/>
              <a:gd name="T67" fmla="*/ 2147483646 h 289"/>
              <a:gd name="T68" fmla="*/ 2147483646 w 264"/>
              <a:gd name="T69" fmla="*/ 2147483646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solidFill>
            <a:schemeClr val="bg1"/>
          </a:solidFill>
          <a:ln w="9525">
            <a:solidFill>
              <a:schemeClr val="bg2"/>
            </a:solidFill>
            <a:round/>
            <a:headEnd/>
            <a:tailEnd/>
          </a:ln>
        </p:spPr>
        <p:txBody>
          <a:bodyPr/>
          <a:lstStyle/>
          <a:p>
            <a:endParaRPr lang="en-US"/>
          </a:p>
        </p:txBody>
      </p:sp>
      <p:sp>
        <p:nvSpPr>
          <p:cNvPr id="4262" name="Freeform 265"/>
          <p:cNvSpPr>
            <a:spLocks/>
          </p:cNvSpPr>
          <p:nvPr/>
        </p:nvSpPr>
        <p:spPr bwMode="auto">
          <a:xfrm>
            <a:off x="8029575" y="3063875"/>
            <a:ext cx="61913" cy="306388"/>
          </a:xfrm>
          <a:custGeom>
            <a:avLst/>
            <a:gdLst>
              <a:gd name="T0" fmla="*/ 2147483646 w 48"/>
              <a:gd name="T1" fmla="*/ 2147483646 h 234"/>
              <a:gd name="T2" fmla="*/ 2147483646 w 48"/>
              <a:gd name="T3" fmla="*/ 2147483646 h 234"/>
              <a:gd name="T4" fmla="*/ 2147483646 w 48"/>
              <a:gd name="T5" fmla="*/ 2147483646 h 234"/>
              <a:gd name="T6" fmla="*/ 0 w 48"/>
              <a:gd name="T7" fmla="*/ 2147483646 h 234"/>
              <a:gd name="T8" fmla="*/ 2147483646 w 48"/>
              <a:gd name="T9" fmla="*/ 2147483646 h 234"/>
              <a:gd name="T10" fmla="*/ 2147483646 w 48"/>
              <a:gd name="T11" fmla="*/ 0 h 234"/>
              <a:gd name="T12" fmla="*/ 2147483646 w 48"/>
              <a:gd name="T13" fmla="*/ 2147483646 h 234"/>
              <a:gd name="T14" fmla="*/ 2147483646 w 48"/>
              <a:gd name="T15" fmla="*/ 2147483646 h 234"/>
              <a:gd name="T16" fmla="*/ 2147483646 w 48"/>
              <a:gd name="T17" fmla="*/ 2147483646 h 234"/>
              <a:gd name="T18" fmla="*/ 2147483646 w 48"/>
              <a:gd name="T19" fmla="*/ 2147483646 h 234"/>
              <a:gd name="T20" fmla="*/ 2147483646 w 48"/>
              <a:gd name="T21" fmla="*/ 2147483646 h 234"/>
              <a:gd name="T22" fmla="*/ 2147483646 w 48"/>
              <a:gd name="T23" fmla="*/ 2147483646 h 234"/>
              <a:gd name="T24" fmla="*/ 2147483646 w 48"/>
              <a:gd name="T25" fmla="*/ 2147483646 h 234"/>
              <a:gd name="T26" fmla="*/ 2147483646 w 48"/>
              <a:gd name="T27" fmla="*/ 2147483646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solidFill>
            <a:schemeClr val="bg1"/>
          </a:solidFill>
          <a:ln w="9525">
            <a:solidFill>
              <a:schemeClr val="bg2"/>
            </a:solidFill>
            <a:round/>
            <a:headEnd/>
            <a:tailEnd/>
          </a:ln>
        </p:spPr>
        <p:txBody>
          <a:bodyPr/>
          <a:lstStyle/>
          <a:p>
            <a:endParaRPr lang="en-US"/>
          </a:p>
        </p:txBody>
      </p:sp>
      <p:sp>
        <p:nvSpPr>
          <p:cNvPr id="4263" name="Freeform 272"/>
          <p:cNvSpPr>
            <a:spLocks/>
          </p:cNvSpPr>
          <p:nvPr/>
        </p:nvSpPr>
        <p:spPr bwMode="auto">
          <a:xfrm>
            <a:off x="7478713" y="4189413"/>
            <a:ext cx="141287" cy="195262"/>
          </a:xfrm>
          <a:custGeom>
            <a:avLst/>
            <a:gdLst>
              <a:gd name="T0" fmla="*/ 2147483646 w 108"/>
              <a:gd name="T1" fmla="*/ 2147483646 h 151"/>
              <a:gd name="T2" fmla="*/ 0 w 108"/>
              <a:gd name="T3" fmla="*/ 2147483646 h 151"/>
              <a:gd name="T4" fmla="*/ 2147483646 w 108"/>
              <a:gd name="T5" fmla="*/ 2147483646 h 151"/>
              <a:gd name="T6" fmla="*/ 2147483646 w 108"/>
              <a:gd name="T7" fmla="*/ 2147483646 h 151"/>
              <a:gd name="T8" fmla="*/ 2147483646 w 108"/>
              <a:gd name="T9" fmla="*/ 2147483646 h 151"/>
              <a:gd name="T10" fmla="*/ 2147483646 w 108"/>
              <a:gd name="T11" fmla="*/ 2147483646 h 151"/>
              <a:gd name="T12" fmla="*/ 2147483646 w 108"/>
              <a:gd name="T13" fmla="*/ 2147483646 h 151"/>
              <a:gd name="T14" fmla="*/ 2147483646 w 108"/>
              <a:gd name="T15" fmla="*/ 2147483646 h 151"/>
              <a:gd name="T16" fmla="*/ 2147483646 w 108"/>
              <a:gd name="T17" fmla="*/ 2147483646 h 151"/>
              <a:gd name="T18" fmla="*/ 2147483646 w 108"/>
              <a:gd name="T19" fmla="*/ 2147483646 h 151"/>
              <a:gd name="T20" fmla="*/ 2147483646 w 108"/>
              <a:gd name="T21" fmla="*/ 2147483646 h 151"/>
              <a:gd name="T22" fmla="*/ 2147483646 w 108"/>
              <a:gd name="T23" fmla="*/ 2147483646 h 151"/>
              <a:gd name="T24" fmla="*/ 2147483646 w 108"/>
              <a:gd name="T25" fmla="*/ 2147483646 h 151"/>
              <a:gd name="T26" fmla="*/ 2147483646 w 108"/>
              <a:gd name="T27" fmla="*/ 0 h 151"/>
              <a:gd name="T28" fmla="*/ 2147483646 w 108"/>
              <a:gd name="T29" fmla="*/ 2147483646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solidFill>
            <a:schemeClr val="bg1"/>
          </a:solidFill>
          <a:ln w="9525">
            <a:solidFill>
              <a:schemeClr val="bg2"/>
            </a:solidFill>
            <a:round/>
            <a:headEnd/>
            <a:tailEnd/>
          </a:ln>
        </p:spPr>
        <p:txBody>
          <a:bodyPr/>
          <a:lstStyle/>
          <a:p>
            <a:endParaRPr lang="en-US"/>
          </a:p>
        </p:txBody>
      </p:sp>
      <p:sp>
        <p:nvSpPr>
          <p:cNvPr id="4264" name="Freeform 273"/>
          <p:cNvSpPr>
            <a:spLocks/>
          </p:cNvSpPr>
          <p:nvPr/>
        </p:nvSpPr>
        <p:spPr bwMode="auto">
          <a:xfrm>
            <a:off x="7535863" y="4416425"/>
            <a:ext cx="115887" cy="92075"/>
          </a:xfrm>
          <a:custGeom>
            <a:avLst/>
            <a:gdLst>
              <a:gd name="T0" fmla="*/ 0 w 90"/>
              <a:gd name="T1" fmla="*/ 2147483646 h 72"/>
              <a:gd name="T2" fmla="*/ 2147483646 w 90"/>
              <a:gd name="T3" fmla="*/ 2147483646 h 72"/>
              <a:gd name="T4" fmla="*/ 2147483646 w 90"/>
              <a:gd name="T5" fmla="*/ 2147483646 h 72"/>
              <a:gd name="T6" fmla="*/ 2147483646 w 90"/>
              <a:gd name="T7" fmla="*/ 0 h 72"/>
              <a:gd name="T8" fmla="*/ 2147483646 w 90"/>
              <a:gd name="T9" fmla="*/ 2147483646 h 72"/>
              <a:gd name="T10" fmla="*/ 2147483646 w 90"/>
              <a:gd name="T11" fmla="*/ 2147483646 h 72"/>
              <a:gd name="T12" fmla="*/ 2147483646 w 90"/>
              <a:gd name="T13" fmla="*/ 2147483646 h 72"/>
              <a:gd name="T14" fmla="*/ 2147483646 w 90"/>
              <a:gd name="T15" fmla="*/ 2147483646 h 72"/>
              <a:gd name="T16" fmla="*/ 2147483646 w 90"/>
              <a:gd name="T17" fmla="*/ 2147483646 h 72"/>
              <a:gd name="T18" fmla="*/ 0 w 90"/>
              <a:gd name="T19" fmla="*/ 214748364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solidFill>
            <a:schemeClr val="bg1"/>
          </a:solidFill>
          <a:ln w="9525">
            <a:solidFill>
              <a:schemeClr val="bg2"/>
            </a:solidFill>
            <a:round/>
            <a:headEnd/>
            <a:tailEnd/>
          </a:ln>
        </p:spPr>
        <p:txBody>
          <a:bodyPr/>
          <a:lstStyle/>
          <a:p>
            <a:endParaRPr lang="en-US"/>
          </a:p>
        </p:txBody>
      </p:sp>
      <p:sp>
        <p:nvSpPr>
          <p:cNvPr id="4265" name="Freeform 333"/>
          <p:cNvSpPr>
            <a:spLocks/>
          </p:cNvSpPr>
          <p:nvPr/>
        </p:nvSpPr>
        <p:spPr bwMode="auto">
          <a:xfrm>
            <a:off x="6692900" y="3143250"/>
            <a:ext cx="777875" cy="390525"/>
          </a:xfrm>
          <a:custGeom>
            <a:avLst/>
            <a:gdLst>
              <a:gd name="T0" fmla="*/ 2147483646 w 595"/>
              <a:gd name="T1" fmla="*/ 2147483646 h 301"/>
              <a:gd name="T2" fmla="*/ 2147483646 w 595"/>
              <a:gd name="T3" fmla="*/ 2147483646 h 301"/>
              <a:gd name="T4" fmla="*/ 2147483646 w 595"/>
              <a:gd name="T5" fmla="*/ 2147483646 h 301"/>
              <a:gd name="T6" fmla="*/ 2147483646 w 595"/>
              <a:gd name="T7" fmla="*/ 2147483646 h 301"/>
              <a:gd name="T8" fmla="*/ 2147483646 w 595"/>
              <a:gd name="T9" fmla="*/ 2147483646 h 301"/>
              <a:gd name="T10" fmla="*/ 2147483646 w 595"/>
              <a:gd name="T11" fmla="*/ 2147483646 h 301"/>
              <a:gd name="T12" fmla="*/ 2147483646 w 595"/>
              <a:gd name="T13" fmla="*/ 2147483646 h 301"/>
              <a:gd name="T14" fmla="*/ 2147483646 w 595"/>
              <a:gd name="T15" fmla="*/ 2147483646 h 301"/>
              <a:gd name="T16" fmla="*/ 2147483646 w 595"/>
              <a:gd name="T17" fmla="*/ 2147483646 h 301"/>
              <a:gd name="T18" fmla="*/ 2147483646 w 595"/>
              <a:gd name="T19" fmla="*/ 2147483646 h 301"/>
              <a:gd name="T20" fmla="*/ 2147483646 w 595"/>
              <a:gd name="T21" fmla="*/ 2147483646 h 301"/>
              <a:gd name="T22" fmla="*/ 2147483646 w 595"/>
              <a:gd name="T23" fmla="*/ 2147483646 h 301"/>
              <a:gd name="T24" fmla="*/ 2147483646 w 595"/>
              <a:gd name="T25" fmla="*/ 2147483646 h 301"/>
              <a:gd name="T26" fmla="*/ 2147483646 w 595"/>
              <a:gd name="T27" fmla="*/ 2147483646 h 301"/>
              <a:gd name="T28" fmla="*/ 2147483646 w 595"/>
              <a:gd name="T29" fmla="*/ 2147483646 h 301"/>
              <a:gd name="T30" fmla="*/ 2147483646 w 595"/>
              <a:gd name="T31" fmla="*/ 2147483646 h 301"/>
              <a:gd name="T32" fmla="*/ 2147483646 w 595"/>
              <a:gd name="T33" fmla="*/ 2147483646 h 301"/>
              <a:gd name="T34" fmla="*/ 2147483646 w 595"/>
              <a:gd name="T35" fmla="*/ 2147483646 h 301"/>
              <a:gd name="T36" fmla="*/ 2147483646 w 595"/>
              <a:gd name="T37" fmla="*/ 2147483646 h 301"/>
              <a:gd name="T38" fmla="*/ 2147483646 w 595"/>
              <a:gd name="T39" fmla="*/ 2147483646 h 301"/>
              <a:gd name="T40" fmla="*/ 2147483646 w 595"/>
              <a:gd name="T41" fmla="*/ 2147483646 h 301"/>
              <a:gd name="T42" fmla="*/ 2147483646 w 595"/>
              <a:gd name="T43" fmla="*/ 0 h 301"/>
              <a:gd name="T44" fmla="*/ 2147483646 w 595"/>
              <a:gd name="T45" fmla="*/ 2147483646 h 301"/>
              <a:gd name="T46" fmla="*/ 2147483646 w 595"/>
              <a:gd name="T47" fmla="*/ 2147483646 h 301"/>
              <a:gd name="T48" fmla="*/ 2147483646 w 595"/>
              <a:gd name="T49" fmla="*/ 2147483646 h 301"/>
              <a:gd name="T50" fmla="*/ 2147483646 w 595"/>
              <a:gd name="T51" fmla="*/ 2147483646 h 301"/>
              <a:gd name="T52" fmla="*/ 2147483646 w 595"/>
              <a:gd name="T53" fmla="*/ 2147483646 h 301"/>
              <a:gd name="T54" fmla="*/ 0 w 595"/>
              <a:gd name="T55" fmla="*/ 2147483646 h 301"/>
              <a:gd name="T56" fmla="*/ 2147483646 w 595"/>
              <a:gd name="T57" fmla="*/ 2147483646 h 301"/>
              <a:gd name="T58" fmla="*/ 2147483646 w 595"/>
              <a:gd name="T59" fmla="*/ 2147483646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solidFill>
            <a:schemeClr val="bg1"/>
          </a:solidFill>
          <a:ln w="9525">
            <a:solidFill>
              <a:schemeClr val="bg2"/>
            </a:solidFill>
            <a:round/>
            <a:headEnd/>
            <a:tailEnd/>
          </a:ln>
        </p:spPr>
        <p:txBody>
          <a:bodyPr/>
          <a:lstStyle/>
          <a:p>
            <a:endParaRPr lang="en-US"/>
          </a:p>
        </p:txBody>
      </p:sp>
      <p:sp>
        <p:nvSpPr>
          <p:cNvPr id="4266" name="Line 449"/>
          <p:cNvSpPr>
            <a:spLocks noChangeShapeType="1"/>
          </p:cNvSpPr>
          <p:nvPr/>
        </p:nvSpPr>
        <p:spPr bwMode="auto">
          <a:xfrm>
            <a:off x="7440613" y="4206875"/>
            <a:ext cx="0"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67" name="Freeform 506"/>
          <p:cNvSpPr>
            <a:spLocks/>
          </p:cNvSpPr>
          <p:nvPr/>
        </p:nvSpPr>
        <p:spPr bwMode="auto">
          <a:xfrm>
            <a:off x="7589838" y="3492500"/>
            <a:ext cx="123825" cy="155575"/>
          </a:xfrm>
          <a:custGeom>
            <a:avLst/>
            <a:gdLst>
              <a:gd name="T0" fmla="*/ 2147483646 w 78"/>
              <a:gd name="T1" fmla="*/ 2147483646 h 98"/>
              <a:gd name="T2" fmla="*/ 2147483646 w 78"/>
              <a:gd name="T3" fmla="*/ 2147483646 h 98"/>
              <a:gd name="T4" fmla="*/ 2147483646 w 78"/>
              <a:gd name="T5" fmla="*/ 2147483646 h 98"/>
              <a:gd name="T6" fmla="*/ 2147483646 w 78"/>
              <a:gd name="T7" fmla="*/ 2147483646 h 98"/>
              <a:gd name="T8" fmla="*/ 0 w 78"/>
              <a:gd name="T9" fmla="*/ 2147483646 h 98"/>
              <a:gd name="T10" fmla="*/ 0 w 78"/>
              <a:gd name="T11" fmla="*/ 2147483646 h 98"/>
              <a:gd name="T12" fmla="*/ 2147483646 w 78"/>
              <a:gd name="T13" fmla="*/ 2147483646 h 98"/>
              <a:gd name="T14" fmla="*/ 2147483646 w 78"/>
              <a:gd name="T15" fmla="*/ 2147483646 h 98"/>
              <a:gd name="T16" fmla="*/ 2147483646 w 78"/>
              <a:gd name="T17" fmla="*/ 2147483646 h 98"/>
              <a:gd name="T18" fmla="*/ 2147483646 w 78"/>
              <a:gd name="T19" fmla="*/ 2147483646 h 98"/>
              <a:gd name="T20" fmla="*/ 2147483646 w 78"/>
              <a:gd name="T21" fmla="*/ 2147483646 h 98"/>
              <a:gd name="T22" fmla="*/ 2147483646 w 78"/>
              <a:gd name="T23" fmla="*/ 2147483646 h 98"/>
              <a:gd name="T24" fmla="*/ 2147483646 w 78"/>
              <a:gd name="T25" fmla="*/ 2147483646 h 98"/>
              <a:gd name="T26" fmla="*/ 2147483646 w 78"/>
              <a:gd name="T27" fmla="*/ 2147483646 h 98"/>
              <a:gd name="T28" fmla="*/ 2147483646 w 78"/>
              <a:gd name="T29" fmla="*/ 2147483646 h 98"/>
              <a:gd name="T30" fmla="*/ 2147483646 w 78"/>
              <a:gd name="T31" fmla="*/ 2147483646 h 98"/>
              <a:gd name="T32" fmla="*/ 2147483646 w 78"/>
              <a:gd name="T33" fmla="*/ 2147483646 h 98"/>
              <a:gd name="T34" fmla="*/ 2147483646 w 78"/>
              <a:gd name="T35" fmla="*/ 2147483646 h 98"/>
              <a:gd name="T36" fmla="*/ 2147483646 w 78"/>
              <a:gd name="T37" fmla="*/ 2147483646 h 98"/>
              <a:gd name="T38" fmla="*/ 2147483646 w 78"/>
              <a:gd name="T39" fmla="*/ 2147483646 h 98"/>
              <a:gd name="T40" fmla="*/ 2147483646 w 78"/>
              <a:gd name="T41" fmla="*/ 2147483646 h 98"/>
              <a:gd name="T42" fmla="*/ 2147483646 w 78"/>
              <a:gd name="T43" fmla="*/ 2147483646 h 98"/>
              <a:gd name="T44" fmla="*/ 2147483646 w 78"/>
              <a:gd name="T45" fmla="*/ 2147483646 h 98"/>
              <a:gd name="T46" fmla="*/ 2147483646 w 78"/>
              <a:gd name="T47" fmla="*/ 2147483646 h 98"/>
              <a:gd name="T48" fmla="*/ 2147483646 w 78"/>
              <a:gd name="T49" fmla="*/ 2147483646 h 98"/>
              <a:gd name="T50" fmla="*/ 2147483646 w 78"/>
              <a:gd name="T51" fmla="*/ 2147483646 h 98"/>
              <a:gd name="T52" fmla="*/ 2147483646 w 78"/>
              <a:gd name="T53" fmla="*/ 2147483646 h 98"/>
              <a:gd name="T54" fmla="*/ 2147483646 w 78"/>
              <a:gd name="T55" fmla="*/ 2147483646 h 98"/>
              <a:gd name="T56" fmla="*/ 2147483646 w 78"/>
              <a:gd name="T57" fmla="*/ 2147483646 h 98"/>
              <a:gd name="T58" fmla="*/ 2147483646 w 78"/>
              <a:gd name="T59" fmla="*/ 2147483646 h 98"/>
              <a:gd name="T60" fmla="*/ 2147483646 w 78"/>
              <a:gd name="T61" fmla="*/ 2147483646 h 98"/>
              <a:gd name="T62" fmla="*/ 2147483646 w 78"/>
              <a:gd name="T63" fmla="*/ 0 h 98"/>
              <a:gd name="T64" fmla="*/ 2147483646 w 78"/>
              <a:gd name="T65" fmla="*/ 21474836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68" name="Freeform 517"/>
          <p:cNvSpPr>
            <a:spLocks/>
          </p:cNvSpPr>
          <p:nvPr/>
        </p:nvSpPr>
        <p:spPr bwMode="auto">
          <a:xfrm>
            <a:off x="7637463" y="3632200"/>
            <a:ext cx="85725" cy="104775"/>
          </a:xfrm>
          <a:custGeom>
            <a:avLst/>
            <a:gdLst>
              <a:gd name="T0" fmla="*/ 2147483646 w 54"/>
              <a:gd name="T1" fmla="*/ 2147483646 h 66"/>
              <a:gd name="T2" fmla="*/ 2147483646 w 54"/>
              <a:gd name="T3" fmla="*/ 2147483646 h 66"/>
              <a:gd name="T4" fmla="*/ 2147483646 w 54"/>
              <a:gd name="T5" fmla="*/ 2147483646 h 66"/>
              <a:gd name="T6" fmla="*/ 2147483646 w 54"/>
              <a:gd name="T7" fmla="*/ 2147483646 h 66"/>
              <a:gd name="T8" fmla="*/ 0 w 54"/>
              <a:gd name="T9" fmla="*/ 2147483646 h 66"/>
              <a:gd name="T10" fmla="*/ 0 w 54"/>
              <a:gd name="T11" fmla="*/ 2147483646 h 66"/>
              <a:gd name="T12" fmla="*/ 2147483646 w 54"/>
              <a:gd name="T13" fmla="*/ 2147483646 h 66"/>
              <a:gd name="T14" fmla="*/ 2147483646 w 54"/>
              <a:gd name="T15" fmla="*/ 2147483646 h 66"/>
              <a:gd name="T16" fmla="*/ 2147483646 w 54"/>
              <a:gd name="T17" fmla="*/ 2147483646 h 66"/>
              <a:gd name="T18" fmla="*/ 2147483646 w 54"/>
              <a:gd name="T19" fmla="*/ 2147483646 h 66"/>
              <a:gd name="T20" fmla="*/ 2147483646 w 54"/>
              <a:gd name="T21" fmla="*/ 2147483646 h 66"/>
              <a:gd name="T22" fmla="*/ 2147483646 w 54"/>
              <a:gd name="T23" fmla="*/ 2147483646 h 66"/>
              <a:gd name="T24" fmla="*/ 2147483646 w 54"/>
              <a:gd name="T25" fmla="*/ 2147483646 h 66"/>
              <a:gd name="T26" fmla="*/ 2147483646 w 54"/>
              <a:gd name="T27" fmla="*/ 0 h 66"/>
              <a:gd name="T28" fmla="*/ 2147483646 w 54"/>
              <a:gd name="T29" fmla="*/ 2147483646 h 66"/>
              <a:gd name="T30" fmla="*/ 2147483646 w 54"/>
              <a:gd name="T31" fmla="*/ 2147483646 h 66"/>
              <a:gd name="T32" fmla="*/ 2147483646 w 54"/>
              <a:gd name="T33" fmla="*/ 2147483646 h 66"/>
              <a:gd name="T34" fmla="*/ 2147483646 w 54"/>
              <a:gd name="T35" fmla="*/ 2147483646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solidFill>
            <a:srgbClr val="DDDDDD"/>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69" name="Freeform 411"/>
          <p:cNvSpPr>
            <a:spLocks/>
          </p:cNvSpPr>
          <p:nvPr/>
        </p:nvSpPr>
        <p:spPr bwMode="auto">
          <a:xfrm>
            <a:off x="2919413" y="5365750"/>
            <a:ext cx="127000" cy="166688"/>
          </a:xfrm>
          <a:custGeom>
            <a:avLst/>
            <a:gdLst>
              <a:gd name="T0" fmla="*/ 2147483646 w 102"/>
              <a:gd name="T1" fmla="*/ 2147483646 h 114"/>
              <a:gd name="T2" fmla="*/ 2147483646 w 102"/>
              <a:gd name="T3" fmla="*/ 2147483646 h 114"/>
              <a:gd name="T4" fmla="*/ 2147483646 w 102"/>
              <a:gd name="T5" fmla="*/ 0 h 114"/>
              <a:gd name="T6" fmla="*/ 2147483646 w 102"/>
              <a:gd name="T7" fmla="*/ 2147483646 h 114"/>
              <a:gd name="T8" fmla="*/ 0 w 102"/>
              <a:gd name="T9" fmla="*/ 2147483646 h 114"/>
              <a:gd name="T10" fmla="*/ 0 w 102"/>
              <a:gd name="T11" fmla="*/ 2147483646 h 114"/>
              <a:gd name="T12" fmla="*/ 2147483646 w 102"/>
              <a:gd name="T13" fmla="*/ 2147483646 h 114"/>
              <a:gd name="T14" fmla="*/ 2147483646 w 102"/>
              <a:gd name="T15" fmla="*/ 2147483646 h 114"/>
              <a:gd name="T16" fmla="*/ 2147483646 w 102"/>
              <a:gd name="T17" fmla="*/ 2147483646 h 114"/>
              <a:gd name="T18" fmla="*/ 2147483646 w 102"/>
              <a:gd name="T19" fmla="*/ 2147483646 h 114"/>
              <a:gd name="T20" fmla="*/ 2147483646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chemeClr val="bg1"/>
          </a:solidFill>
          <a:ln w="9525">
            <a:solidFill>
              <a:schemeClr val="bg2"/>
            </a:solidFill>
            <a:round/>
            <a:headEnd/>
            <a:tailEnd/>
          </a:ln>
        </p:spPr>
        <p:txBody>
          <a:bodyPr/>
          <a:lstStyle/>
          <a:p>
            <a:endParaRPr lang="en-US"/>
          </a:p>
        </p:txBody>
      </p:sp>
      <p:sp>
        <p:nvSpPr>
          <p:cNvPr id="4270" name="Freeform 420"/>
          <p:cNvSpPr>
            <a:spLocks/>
          </p:cNvSpPr>
          <p:nvPr/>
        </p:nvSpPr>
        <p:spPr bwMode="auto">
          <a:xfrm>
            <a:off x="2371725" y="4675188"/>
            <a:ext cx="320675" cy="392112"/>
          </a:xfrm>
          <a:custGeom>
            <a:avLst/>
            <a:gdLst>
              <a:gd name="T0" fmla="*/ 2147483646 w 240"/>
              <a:gd name="T1" fmla="*/ 2147483646 h 337"/>
              <a:gd name="T2" fmla="*/ 2147483646 w 240"/>
              <a:gd name="T3" fmla="*/ 2147483646 h 337"/>
              <a:gd name="T4" fmla="*/ 2147483646 w 240"/>
              <a:gd name="T5" fmla="*/ 2147483646 h 337"/>
              <a:gd name="T6" fmla="*/ 2147483646 w 240"/>
              <a:gd name="T7" fmla="*/ 2147483646 h 337"/>
              <a:gd name="T8" fmla="*/ 2147483646 w 240"/>
              <a:gd name="T9" fmla="*/ 2147483646 h 337"/>
              <a:gd name="T10" fmla="*/ 2147483646 w 240"/>
              <a:gd name="T11" fmla="*/ 2147483646 h 337"/>
              <a:gd name="T12" fmla="*/ 2147483646 w 240"/>
              <a:gd name="T13" fmla="*/ 2147483646 h 337"/>
              <a:gd name="T14" fmla="*/ 2147483646 w 240"/>
              <a:gd name="T15" fmla="*/ 2147483646 h 337"/>
              <a:gd name="T16" fmla="*/ 2147483646 w 240"/>
              <a:gd name="T17" fmla="*/ 2147483646 h 337"/>
              <a:gd name="T18" fmla="*/ 2147483646 w 240"/>
              <a:gd name="T19" fmla="*/ 2147483646 h 337"/>
              <a:gd name="T20" fmla="*/ 2147483646 w 240"/>
              <a:gd name="T21" fmla="*/ 2147483646 h 337"/>
              <a:gd name="T22" fmla="*/ 2147483646 w 240"/>
              <a:gd name="T23" fmla="*/ 2147483646 h 337"/>
              <a:gd name="T24" fmla="*/ 2147483646 w 240"/>
              <a:gd name="T25" fmla="*/ 2147483646 h 337"/>
              <a:gd name="T26" fmla="*/ 2147483646 w 240"/>
              <a:gd name="T27" fmla="*/ 0 h 337"/>
              <a:gd name="T28" fmla="*/ 2147483646 w 240"/>
              <a:gd name="T29" fmla="*/ 0 h 337"/>
              <a:gd name="T30" fmla="*/ 2147483646 w 240"/>
              <a:gd name="T31" fmla="*/ 2147483646 h 337"/>
              <a:gd name="T32" fmla="*/ 2147483646 w 240"/>
              <a:gd name="T33" fmla="*/ 2147483646 h 337"/>
              <a:gd name="T34" fmla="*/ 2147483646 w 240"/>
              <a:gd name="T35" fmla="*/ 2147483646 h 337"/>
              <a:gd name="T36" fmla="*/ 2147483646 w 240"/>
              <a:gd name="T37" fmla="*/ 2147483646 h 337"/>
              <a:gd name="T38" fmla="*/ 2147483646 w 240"/>
              <a:gd name="T39" fmla="*/ 2147483646 h 337"/>
              <a:gd name="T40" fmla="*/ 2147483646 w 240"/>
              <a:gd name="T41" fmla="*/ 2147483646 h 337"/>
              <a:gd name="T42" fmla="*/ 0 w 240"/>
              <a:gd name="T43" fmla="*/ 2147483646 h 337"/>
              <a:gd name="T44" fmla="*/ 2147483646 w 240"/>
              <a:gd name="T45" fmla="*/ 2147483646 h 337"/>
              <a:gd name="T46" fmla="*/ 2147483646 w 240"/>
              <a:gd name="T47" fmla="*/ 2147483646 h 337"/>
              <a:gd name="T48" fmla="*/ 2147483646 w 240"/>
              <a:gd name="T49" fmla="*/ 2147483646 h 337"/>
              <a:gd name="T50" fmla="*/ 2147483646 w 240"/>
              <a:gd name="T51" fmla="*/ 2147483646 h 337"/>
              <a:gd name="T52" fmla="*/ 2147483646 w 240"/>
              <a:gd name="T53" fmla="*/ 2147483646 h 337"/>
              <a:gd name="T54" fmla="*/ 2147483646 w 240"/>
              <a:gd name="T55" fmla="*/ 2147483646 h 337"/>
              <a:gd name="T56" fmla="*/ 2147483646 w 240"/>
              <a:gd name="T57" fmla="*/ 2147483646 h 337"/>
              <a:gd name="T58" fmla="*/ 2147483646 w 240"/>
              <a:gd name="T59" fmla="*/ 2147483646 h 337"/>
              <a:gd name="T60" fmla="*/ 2147483646 w 240"/>
              <a:gd name="T61" fmla="*/ 2147483646 h 337"/>
              <a:gd name="T62" fmla="*/ 2147483646 w 240"/>
              <a:gd name="T63" fmla="*/ 2147483646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chemeClr val="bg1"/>
          </a:solidFill>
          <a:ln w="9525">
            <a:solidFill>
              <a:schemeClr val="bg2"/>
            </a:solidFill>
            <a:round/>
            <a:headEnd/>
            <a:tailEnd/>
          </a:ln>
        </p:spPr>
        <p:txBody>
          <a:bodyPr/>
          <a:lstStyle/>
          <a:p>
            <a:endParaRPr lang="en-US"/>
          </a:p>
        </p:txBody>
      </p:sp>
      <p:sp>
        <p:nvSpPr>
          <p:cNvPr id="4271" name="Freeform 413"/>
          <p:cNvSpPr>
            <a:spLocks/>
          </p:cNvSpPr>
          <p:nvPr/>
        </p:nvSpPr>
        <p:spPr bwMode="auto">
          <a:xfrm>
            <a:off x="2576513" y="4551363"/>
            <a:ext cx="884237" cy="91122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0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2147483646 w 10000"/>
              <a:gd name="T59" fmla="*/ 2147483646 h 10000"/>
              <a:gd name="T60" fmla="*/ 2147483646 w 10000"/>
              <a:gd name="T61" fmla="*/ 2147483646 h 10000"/>
              <a:gd name="T62" fmla="*/ 0 w 10000"/>
              <a:gd name="T63" fmla="*/ 2147483646 h 10000"/>
              <a:gd name="T64" fmla="*/ 2147483646 w 10000"/>
              <a:gd name="T65" fmla="*/ 2147483646 h 10000"/>
              <a:gd name="T66" fmla="*/ 2147483646 w 10000"/>
              <a:gd name="T67" fmla="*/ 2147483646 h 10000"/>
              <a:gd name="T68" fmla="*/ 2147483646 w 10000"/>
              <a:gd name="T69" fmla="*/ 2147483646 h 10000"/>
              <a:gd name="T70" fmla="*/ 2147483646 w 10000"/>
              <a:gd name="T71" fmla="*/ 2147483646 h 10000"/>
              <a:gd name="T72" fmla="*/ 2147483646 w 10000"/>
              <a:gd name="T73" fmla="*/ 2147483646 h 10000"/>
              <a:gd name="T74" fmla="*/ 2147483646 w 10000"/>
              <a:gd name="T75" fmla="*/ 2147483646 h 10000"/>
              <a:gd name="T76" fmla="*/ 2147483646 w 10000"/>
              <a:gd name="T77" fmla="*/ 2147483646 h 10000"/>
              <a:gd name="T78" fmla="*/ 2147483646 w 10000"/>
              <a:gd name="T79" fmla="*/ 2147483646 h 10000"/>
              <a:gd name="T80" fmla="*/ 2147483646 w 10000"/>
              <a:gd name="T81" fmla="*/ 2147483646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2" name="Freeform 409"/>
          <p:cNvSpPr>
            <a:spLocks/>
          </p:cNvSpPr>
          <p:nvPr/>
        </p:nvSpPr>
        <p:spPr bwMode="auto">
          <a:xfrm>
            <a:off x="2563813" y="5153025"/>
            <a:ext cx="473075" cy="947738"/>
          </a:xfrm>
          <a:custGeom>
            <a:avLst/>
            <a:gdLst>
              <a:gd name="T0" fmla="*/ 2147483646 w 10000"/>
              <a:gd name="T1" fmla="*/ 2147483646 h 10001"/>
              <a:gd name="T2" fmla="*/ 2147483646 w 10000"/>
              <a:gd name="T3" fmla="*/ 2147483646 h 10001"/>
              <a:gd name="T4" fmla="*/ 2147483646 w 10000"/>
              <a:gd name="T5" fmla="*/ 2147483646 h 10001"/>
              <a:gd name="T6" fmla="*/ 2147483646 w 10000"/>
              <a:gd name="T7" fmla="*/ 2147483646 h 10001"/>
              <a:gd name="T8" fmla="*/ 2147483646 w 10000"/>
              <a:gd name="T9" fmla="*/ 2147483646 h 10001"/>
              <a:gd name="T10" fmla="*/ 2147483646 w 10000"/>
              <a:gd name="T11" fmla="*/ 2147483646 h 10001"/>
              <a:gd name="T12" fmla="*/ 2147483646 w 10000"/>
              <a:gd name="T13" fmla="*/ 2147483646 h 10001"/>
              <a:gd name="T14" fmla="*/ 2147483646 w 10000"/>
              <a:gd name="T15" fmla="*/ 2147483646 h 10001"/>
              <a:gd name="T16" fmla="*/ 2147483646 w 10000"/>
              <a:gd name="T17" fmla="*/ 2147483646 h 10001"/>
              <a:gd name="T18" fmla="*/ 2147483646 w 10000"/>
              <a:gd name="T19" fmla="*/ 2147483646 h 10001"/>
              <a:gd name="T20" fmla="*/ 2147483646 w 10000"/>
              <a:gd name="T21" fmla="*/ 2147483646 h 10001"/>
              <a:gd name="T22" fmla="*/ 2147483646 w 10000"/>
              <a:gd name="T23" fmla="*/ 2147483646 h 10001"/>
              <a:gd name="T24" fmla="*/ 2147483646 w 10000"/>
              <a:gd name="T25" fmla="*/ 2147483646 h 10001"/>
              <a:gd name="T26" fmla="*/ 2147483646 w 10000"/>
              <a:gd name="T27" fmla="*/ 2147483646 h 10001"/>
              <a:gd name="T28" fmla="*/ 2147483646 w 10000"/>
              <a:gd name="T29" fmla="*/ 0 h 10001"/>
              <a:gd name="T30" fmla="*/ 2147483646 w 10000"/>
              <a:gd name="T31" fmla="*/ 2147483646 h 10001"/>
              <a:gd name="T32" fmla="*/ 2147483646 w 10000"/>
              <a:gd name="T33" fmla="*/ 2147483646 h 10001"/>
              <a:gd name="T34" fmla="*/ 2147483646 w 10000"/>
              <a:gd name="T35" fmla="*/ 2147483646 h 10001"/>
              <a:gd name="T36" fmla="*/ 2147483646 w 10000"/>
              <a:gd name="T37" fmla="*/ 2147483646 h 10001"/>
              <a:gd name="T38" fmla="*/ 2147483646 w 10000"/>
              <a:gd name="T39" fmla="*/ 2147483646 h 10001"/>
              <a:gd name="T40" fmla="*/ 2147483646 w 10000"/>
              <a:gd name="T41" fmla="*/ 2147483646 h 10001"/>
              <a:gd name="T42" fmla="*/ 2147483646 w 10000"/>
              <a:gd name="T43" fmla="*/ 2147483646 h 10001"/>
              <a:gd name="T44" fmla="*/ 2147483646 w 10000"/>
              <a:gd name="T45" fmla="*/ 2147483646 h 10001"/>
              <a:gd name="T46" fmla="*/ 2147483646 w 10000"/>
              <a:gd name="T47" fmla="*/ 2147483646 h 10001"/>
              <a:gd name="T48" fmla="*/ 2147483646 w 10000"/>
              <a:gd name="T49" fmla="*/ 2147483646 h 10001"/>
              <a:gd name="T50" fmla="*/ 2147483646 w 10000"/>
              <a:gd name="T51" fmla="*/ 2147483646 h 10001"/>
              <a:gd name="T52" fmla="*/ 2147483646 w 10000"/>
              <a:gd name="T53" fmla="*/ 2147483646 h 10001"/>
              <a:gd name="T54" fmla="*/ 2147483646 w 10000"/>
              <a:gd name="T55" fmla="*/ 2147483646 h 10001"/>
              <a:gd name="T56" fmla="*/ 2147483646 w 10000"/>
              <a:gd name="T57" fmla="*/ 2147483646 h 10001"/>
              <a:gd name="T58" fmla="*/ 2147483646 w 10000"/>
              <a:gd name="T59" fmla="*/ 2147483646 h 10001"/>
              <a:gd name="T60" fmla="*/ 2147483646 w 10000"/>
              <a:gd name="T61" fmla="*/ 2147483646 h 10001"/>
              <a:gd name="T62" fmla="*/ 2147483646 w 10000"/>
              <a:gd name="T63" fmla="*/ 2147483646 h 10001"/>
              <a:gd name="T64" fmla="*/ 2147483646 w 10000"/>
              <a:gd name="T65" fmla="*/ 2147483646 h 10001"/>
              <a:gd name="T66" fmla="*/ 0 w 10000"/>
              <a:gd name="T67" fmla="*/ 2147483646 h 10001"/>
              <a:gd name="T68" fmla="*/ 2147483646 w 10000"/>
              <a:gd name="T69" fmla="*/ 2147483646 h 10001"/>
              <a:gd name="T70" fmla="*/ 2147483646 w 10000"/>
              <a:gd name="T71" fmla="*/ 2147483646 h 10001"/>
              <a:gd name="T72" fmla="*/ 2147483646 w 10000"/>
              <a:gd name="T73" fmla="*/ 2147483646 h 10001"/>
              <a:gd name="T74" fmla="*/ 2147483646 w 10000"/>
              <a:gd name="T75" fmla="*/ 2147483646 h 10001"/>
              <a:gd name="T76" fmla="*/ 2147483646 w 10000"/>
              <a:gd name="T77" fmla="*/ 2147483646 h 10001"/>
              <a:gd name="T78" fmla="*/ 2147483646 w 10000"/>
              <a:gd name="T79" fmla="*/ 2147483646 h 10001"/>
              <a:gd name="T80" fmla="*/ 2147483646 w 10000"/>
              <a:gd name="T81" fmla="*/ 2147483646 h 10001"/>
              <a:gd name="T82" fmla="*/ 2147483646 w 10000"/>
              <a:gd name="T83" fmla="*/ 2147483646 h 10001"/>
              <a:gd name="T84" fmla="*/ 2147483646 w 10000"/>
              <a:gd name="T85" fmla="*/ 2147483646 h 10001"/>
              <a:gd name="T86" fmla="*/ 2147483646 w 10000"/>
              <a:gd name="T87" fmla="*/ 2147483646 h 10001"/>
              <a:gd name="T88" fmla="*/ 2147483646 w 10000"/>
              <a:gd name="T89" fmla="*/ 2147483646 h 10001"/>
              <a:gd name="T90" fmla="*/ 2147483646 w 10000"/>
              <a:gd name="T91" fmla="*/ 2147483646 h 10001"/>
              <a:gd name="T92" fmla="*/ 2147483646 w 10000"/>
              <a:gd name="T93" fmla="*/ 2147483646 h 10001"/>
              <a:gd name="T94" fmla="*/ 2147483646 w 10000"/>
              <a:gd name="T95" fmla="*/ 2147483646 h 10001"/>
              <a:gd name="T96" fmla="*/ 2147483646 w 10000"/>
              <a:gd name="T97" fmla="*/ 2147483646 h 10001"/>
              <a:gd name="T98" fmla="*/ 2147483646 w 10000"/>
              <a:gd name="T99" fmla="*/ 2147483646 h 10001"/>
              <a:gd name="T100" fmla="*/ 2147483646 w 10000"/>
              <a:gd name="T101" fmla="*/ 2147483646 h 10001"/>
              <a:gd name="T102" fmla="*/ 2147483646 w 10000"/>
              <a:gd name="T103" fmla="*/ 2147483646 h 10001"/>
              <a:gd name="T104" fmla="*/ 2147483646 w 10000"/>
              <a:gd name="T105" fmla="*/ 2147483646 h 10001"/>
              <a:gd name="T106" fmla="*/ 2147483646 w 10000"/>
              <a:gd name="T107" fmla="*/ 2147483646 h 10001"/>
              <a:gd name="T108" fmla="*/ 2147483646 w 10000"/>
              <a:gd name="T109" fmla="*/ 2147483646 h 10001"/>
              <a:gd name="T110" fmla="*/ 2147483646 w 10000"/>
              <a:gd name="T111" fmla="*/ 2147483646 h 10001"/>
              <a:gd name="T112" fmla="*/ 2147483646 w 10000"/>
              <a:gd name="T113" fmla="*/ 2147483646 h 10001"/>
              <a:gd name="T114" fmla="*/ 2147483646 w 10000"/>
              <a:gd name="T115" fmla="*/ 2147483646 h 10001"/>
              <a:gd name="T116" fmla="*/ 2147483646 w 10000"/>
              <a:gd name="T117" fmla="*/ 2147483646 h 10001"/>
              <a:gd name="T118" fmla="*/ 2147483646 w 10000"/>
              <a:gd name="T119" fmla="*/ 2147483646 h 10001"/>
              <a:gd name="T120" fmla="*/ 2147483646 w 10000"/>
              <a:gd name="T121" fmla="*/ 2147483646 h 10001"/>
              <a:gd name="T122" fmla="*/ 2147483646 w 10000"/>
              <a:gd name="T123" fmla="*/ 2147483646 h 10001"/>
              <a:gd name="T124" fmla="*/ 2147483646 w 10000"/>
              <a:gd name="T125" fmla="*/ 2147483646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solidFill>
            <a:schemeClr val="bg1"/>
          </a:solidFill>
          <a:ln w="9525">
            <a:solidFill>
              <a:schemeClr val="bg2"/>
            </a:solidFill>
            <a:round/>
            <a:headEnd/>
            <a:tailEnd/>
          </a:ln>
        </p:spPr>
        <p:txBody>
          <a:bodyPr/>
          <a:lstStyle/>
          <a:p>
            <a:endParaRPr lang="en-US"/>
          </a:p>
        </p:txBody>
      </p:sp>
      <p:sp>
        <p:nvSpPr>
          <p:cNvPr id="4273" name="Freeform 444"/>
          <p:cNvSpPr>
            <a:spLocks/>
          </p:cNvSpPr>
          <p:nvPr/>
        </p:nvSpPr>
        <p:spPr bwMode="auto">
          <a:xfrm>
            <a:off x="2500313" y="5053013"/>
            <a:ext cx="242887" cy="1179512"/>
          </a:xfrm>
          <a:custGeom>
            <a:avLst/>
            <a:gdLst>
              <a:gd name="T0" fmla="*/ 2147483646 w 14463"/>
              <a:gd name="T1" fmla="*/ 2147483646 h 11339"/>
              <a:gd name="T2" fmla="*/ 2147483646 w 14463"/>
              <a:gd name="T3" fmla="*/ 0 h 11339"/>
              <a:gd name="T4" fmla="*/ 2147483646 w 14463"/>
              <a:gd name="T5" fmla="*/ 2147483646 h 11339"/>
              <a:gd name="T6" fmla="*/ 2147483646 w 14463"/>
              <a:gd name="T7" fmla="*/ 2147483646 h 11339"/>
              <a:gd name="T8" fmla="*/ 2147483646 w 14463"/>
              <a:gd name="T9" fmla="*/ 2147483646 h 11339"/>
              <a:gd name="T10" fmla="*/ 2147483646 w 14463"/>
              <a:gd name="T11" fmla="*/ 2147483646 h 11339"/>
              <a:gd name="T12" fmla="*/ 2147483646 w 14463"/>
              <a:gd name="T13" fmla="*/ 2147483646 h 11339"/>
              <a:gd name="T14" fmla="*/ 2147483646 w 14463"/>
              <a:gd name="T15" fmla="*/ 2147483646 h 11339"/>
              <a:gd name="T16" fmla="*/ 2147483646 w 14463"/>
              <a:gd name="T17" fmla="*/ 2147483646 h 11339"/>
              <a:gd name="T18" fmla="*/ 2147483646 w 14463"/>
              <a:gd name="T19" fmla="*/ 2147483646 h 11339"/>
              <a:gd name="T20" fmla="*/ 2147483646 w 14463"/>
              <a:gd name="T21" fmla="*/ 2147483646 h 11339"/>
              <a:gd name="T22" fmla="*/ 2147483646 w 14463"/>
              <a:gd name="T23" fmla="*/ 2147483646 h 11339"/>
              <a:gd name="T24" fmla="*/ 2147483646 w 14463"/>
              <a:gd name="T25" fmla="*/ 2147483646 h 11339"/>
              <a:gd name="T26" fmla="*/ 2147483646 w 14463"/>
              <a:gd name="T27" fmla="*/ 2147483646 h 11339"/>
              <a:gd name="T28" fmla="*/ 2147483646 w 14463"/>
              <a:gd name="T29" fmla="*/ 2147483646 h 11339"/>
              <a:gd name="T30" fmla="*/ 2147483646 w 14463"/>
              <a:gd name="T31" fmla="*/ 2147483646 h 11339"/>
              <a:gd name="T32" fmla="*/ 2147483646 w 14463"/>
              <a:gd name="T33" fmla="*/ 2147483646 h 11339"/>
              <a:gd name="T34" fmla="*/ 2147483646 w 14463"/>
              <a:gd name="T35" fmla="*/ 2147483646 h 11339"/>
              <a:gd name="T36" fmla="*/ 2147483646 w 14463"/>
              <a:gd name="T37" fmla="*/ 2147483646 h 11339"/>
              <a:gd name="T38" fmla="*/ 2147483646 w 14463"/>
              <a:gd name="T39" fmla="*/ 2147483646 h 11339"/>
              <a:gd name="T40" fmla="*/ 2147483646 w 14463"/>
              <a:gd name="T41" fmla="*/ 2147483646 h 11339"/>
              <a:gd name="T42" fmla="*/ 2147483646 w 14463"/>
              <a:gd name="T43" fmla="*/ 2147483646 h 11339"/>
              <a:gd name="T44" fmla="*/ 2147483646 w 14463"/>
              <a:gd name="T45" fmla="*/ 2147483646 h 11339"/>
              <a:gd name="T46" fmla="*/ 2147483646 w 14463"/>
              <a:gd name="T47" fmla="*/ 2147483646 h 11339"/>
              <a:gd name="T48" fmla="*/ 2147483646 w 14463"/>
              <a:gd name="T49" fmla="*/ 2147483646 h 11339"/>
              <a:gd name="T50" fmla="*/ 2147483646 w 14463"/>
              <a:gd name="T51" fmla="*/ 2147483646 h 11339"/>
              <a:gd name="T52" fmla="*/ 2147483646 w 14463"/>
              <a:gd name="T53" fmla="*/ 2147483646 h 11339"/>
              <a:gd name="T54" fmla="*/ 2147483646 w 14463"/>
              <a:gd name="T55" fmla="*/ 2147483646 h 11339"/>
              <a:gd name="T56" fmla="*/ 2147483646 w 14463"/>
              <a:gd name="T57" fmla="*/ 2147483646 h 11339"/>
              <a:gd name="T58" fmla="*/ 2147483646 w 14463"/>
              <a:gd name="T59" fmla="*/ 2147483646 h 11339"/>
              <a:gd name="T60" fmla="*/ 2147483646 w 14463"/>
              <a:gd name="T61" fmla="*/ 2147483646 h 11339"/>
              <a:gd name="T62" fmla="*/ 2147483646 w 14463"/>
              <a:gd name="T63" fmla="*/ 2147483646 h 11339"/>
              <a:gd name="T64" fmla="*/ 0 w 14463"/>
              <a:gd name="T65" fmla="*/ 2147483646 h 11339"/>
              <a:gd name="T66" fmla="*/ 2147483646 w 14463"/>
              <a:gd name="T67" fmla="*/ 2147483646 h 11339"/>
              <a:gd name="T68" fmla="*/ 2147483646 w 14463"/>
              <a:gd name="T69" fmla="*/ 2147483646 h 11339"/>
              <a:gd name="T70" fmla="*/ 2147483646 w 14463"/>
              <a:gd name="T71" fmla="*/ 2147483646 h 11339"/>
              <a:gd name="T72" fmla="*/ 2147483646 w 14463"/>
              <a:gd name="T73" fmla="*/ 2147483646 h 11339"/>
              <a:gd name="T74" fmla="*/ 2147483646 w 14463"/>
              <a:gd name="T75" fmla="*/ 2147483646 h 11339"/>
              <a:gd name="T76" fmla="*/ 2147483646 w 14463"/>
              <a:gd name="T77" fmla="*/ 2147483646 h 11339"/>
              <a:gd name="T78" fmla="*/ 2147483646 w 14463"/>
              <a:gd name="T79" fmla="*/ 2147483646 h 11339"/>
              <a:gd name="T80" fmla="*/ 2147483646 w 14463"/>
              <a:gd name="T81" fmla="*/ 2147483646 h 11339"/>
              <a:gd name="T82" fmla="*/ 2147483646 w 14463"/>
              <a:gd name="T83" fmla="*/ 2147483646 h 11339"/>
              <a:gd name="T84" fmla="*/ 2147483646 w 14463"/>
              <a:gd name="T85" fmla="*/ 2147483646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solidFill>
            <a:schemeClr val="bg1"/>
          </a:solidFill>
          <a:ln w="9525" cap="flat" cmpd="sng">
            <a:solidFill>
              <a:schemeClr val="bg2"/>
            </a:solidFill>
            <a:prstDash val="solid"/>
            <a:round/>
            <a:headEnd type="none" w="med" len="med"/>
            <a:tailEnd type="none" w="med" len="med"/>
          </a:ln>
        </p:spPr>
        <p:txBody>
          <a:bodyPr/>
          <a:lstStyle/>
          <a:p>
            <a:endParaRPr lang="en-US"/>
          </a:p>
        </p:txBody>
      </p:sp>
      <p:sp>
        <p:nvSpPr>
          <p:cNvPr id="4274" name="Freeform 410"/>
          <p:cNvSpPr>
            <a:spLocks/>
          </p:cNvSpPr>
          <p:nvPr/>
        </p:nvSpPr>
        <p:spPr bwMode="auto">
          <a:xfrm>
            <a:off x="2820988" y="5105400"/>
            <a:ext cx="200025" cy="187325"/>
          </a:xfrm>
          <a:custGeom>
            <a:avLst/>
            <a:gdLst>
              <a:gd name="T0" fmla="*/ 2147483646 w 168"/>
              <a:gd name="T1" fmla="*/ 0 h 156"/>
              <a:gd name="T2" fmla="*/ 0 w 168"/>
              <a:gd name="T3" fmla="*/ 2147483646 h 156"/>
              <a:gd name="T4" fmla="*/ 0 w 168"/>
              <a:gd name="T5" fmla="*/ 2147483646 h 156"/>
              <a:gd name="T6" fmla="*/ 2147483646 w 168"/>
              <a:gd name="T7" fmla="*/ 2147483646 h 156"/>
              <a:gd name="T8" fmla="*/ 2147483646 w 168"/>
              <a:gd name="T9" fmla="*/ 2147483646 h 156"/>
              <a:gd name="T10" fmla="*/ 2147483646 w 168"/>
              <a:gd name="T11" fmla="*/ 2147483646 h 156"/>
              <a:gd name="T12" fmla="*/ 2147483646 w 168"/>
              <a:gd name="T13" fmla="*/ 2147483646 h 156"/>
              <a:gd name="T14" fmla="*/ 2147483646 w 168"/>
              <a:gd name="T15" fmla="*/ 2147483646 h 156"/>
              <a:gd name="T16" fmla="*/ 2147483646 w 168"/>
              <a:gd name="T17" fmla="*/ 2147483646 h 156"/>
              <a:gd name="T18" fmla="*/ 2147483646 w 168"/>
              <a:gd name="T19" fmla="*/ 2147483646 h 156"/>
              <a:gd name="T20" fmla="*/ 2147483646 w 168"/>
              <a:gd name="T21" fmla="*/ 2147483646 h 156"/>
              <a:gd name="T22" fmla="*/ 2147483646 w 168"/>
              <a:gd name="T23" fmla="*/ 2147483646 h 156"/>
              <a:gd name="T24" fmla="*/ 2147483646 w 168"/>
              <a:gd name="T25" fmla="*/ 2147483646 h 156"/>
              <a:gd name="T26" fmla="*/ 2147483646 w 168"/>
              <a:gd name="T27" fmla="*/ 2147483646 h 156"/>
              <a:gd name="T28" fmla="*/ 2147483646 w 168"/>
              <a:gd name="T29" fmla="*/ 2147483646 h 156"/>
              <a:gd name="T30" fmla="*/ 2147483646 w 168"/>
              <a:gd name="T31" fmla="*/ 2147483646 h 156"/>
              <a:gd name="T32" fmla="*/ 2147483646 w 168"/>
              <a:gd name="T33" fmla="*/ 2147483646 h 156"/>
              <a:gd name="T34" fmla="*/ 2147483646 w 168"/>
              <a:gd name="T35" fmla="*/ 2147483646 h 156"/>
              <a:gd name="T36" fmla="*/ 2147483646 w 168"/>
              <a:gd name="T37" fmla="*/ 0 h 156"/>
              <a:gd name="T38" fmla="*/ 2147483646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chemeClr val="bg1"/>
          </a:solidFill>
          <a:ln w="9525">
            <a:solidFill>
              <a:schemeClr val="bg2"/>
            </a:solidFill>
            <a:round/>
            <a:headEnd/>
            <a:tailEnd/>
          </a:ln>
        </p:spPr>
        <p:txBody>
          <a:bodyPr/>
          <a:lstStyle/>
          <a:p>
            <a:endParaRPr lang="en-US"/>
          </a:p>
        </p:txBody>
      </p:sp>
      <p:sp>
        <p:nvSpPr>
          <p:cNvPr id="4275" name="Freeform 412"/>
          <p:cNvSpPr>
            <a:spLocks/>
          </p:cNvSpPr>
          <p:nvPr/>
        </p:nvSpPr>
        <p:spPr bwMode="auto">
          <a:xfrm>
            <a:off x="2667000" y="4897438"/>
            <a:ext cx="266700" cy="287337"/>
          </a:xfrm>
          <a:custGeom>
            <a:avLst/>
            <a:gdLst>
              <a:gd name="T0" fmla="*/ 2147483646 w 10141"/>
              <a:gd name="T1" fmla="*/ 2147483646 h 10000"/>
              <a:gd name="T2" fmla="*/ 2147483646 w 10141"/>
              <a:gd name="T3" fmla="*/ 2147483646 h 10000"/>
              <a:gd name="T4" fmla="*/ 2147483646 w 10141"/>
              <a:gd name="T5" fmla="*/ 2147483646 h 10000"/>
              <a:gd name="T6" fmla="*/ 2147483646 w 10141"/>
              <a:gd name="T7" fmla="*/ 2147483646 h 10000"/>
              <a:gd name="T8" fmla="*/ 2147483646 w 10141"/>
              <a:gd name="T9" fmla="*/ 2147483646 h 10000"/>
              <a:gd name="T10" fmla="*/ 2147483646 w 10141"/>
              <a:gd name="T11" fmla="*/ 2147483646 h 10000"/>
              <a:gd name="T12" fmla="*/ 2147483646 w 10141"/>
              <a:gd name="T13" fmla="*/ 2147483646 h 10000"/>
              <a:gd name="T14" fmla="*/ 2147483646 w 10141"/>
              <a:gd name="T15" fmla="*/ 2147483646 h 10000"/>
              <a:gd name="T16" fmla="*/ 2147483646 w 10141"/>
              <a:gd name="T17" fmla="*/ 2147483646 h 10000"/>
              <a:gd name="T18" fmla="*/ 2147483646 w 10141"/>
              <a:gd name="T19" fmla="*/ 2147483646 h 10000"/>
              <a:gd name="T20" fmla="*/ 2147483646 w 10141"/>
              <a:gd name="T21" fmla="*/ 2147483646 h 10000"/>
              <a:gd name="T22" fmla="*/ 2147483646 w 10141"/>
              <a:gd name="T23" fmla="*/ 2147483646 h 10000"/>
              <a:gd name="T24" fmla="*/ 2147483646 w 10141"/>
              <a:gd name="T25" fmla="*/ 2147483646 h 10000"/>
              <a:gd name="T26" fmla="*/ 2147483646 w 10141"/>
              <a:gd name="T27" fmla="*/ 0 h 10000"/>
              <a:gd name="T28" fmla="*/ 2147483646 w 10141"/>
              <a:gd name="T29" fmla="*/ 2147483646 h 10000"/>
              <a:gd name="T30" fmla="*/ 2147483646 w 10141"/>
              <a:gd name="T31" fmla="*/ 2147483646 h 10000"/>
              <a:gd name="T32" fmla="*/ 2147483646 w 10141"/>
              <a:gd name="T33" fmla="*/ 2147483646 h 10000"/>
              <a:gd name="T34" fmla="*/ 2147483646 w 10141"/>
              <a:gd name="T35" fmla="*/ 2147483646 h 10000"/>
              <a:gd name="T36" fmla="*/ 2147483646 w 10141"/>
              <a:gd name="T37" fmla="*/ 2147483646 h 10000"/>
              <a:gd name="T38" fmla="*/ 2147483646 w 10141"/>
              <a:gd name="T39" fmla="*/ 2147483646 h 10000"/>
              <a:gd name="T40" fmla="*/ 2147483646 w 10141"/>
              <a:gd name="T41" fmla="*/ 2147483646 h 10000"/>
              <a:gd name="T42" fmla="*/ 2147483646 w 10141"/>
              <a:gd name="T43" fmla="*/ 2147483646 h 10000"/>
              <a:gd name="T44" fmla="*/ 2147483646 w 10141"/>
              <a:gd name="T45" fmla="*/ 2147483646 h 10000"/>
              <a:gd name="T46" fmla="*/ 2147483646 w 10141"/>
              <a:gd name="T47" fmla="*/ 2147483646 h 10000"/>
              <a:gd name="T48" fmla="*/ 2147483646 w 10141"/>
              <a:gd name="T49" fmla="*/ 2147483646 h 10000"/>
              <a:gd name="T50" fmla="*/ 2147483646 w 10141"/>
              <a:gd name="T51" fmla="*/ 2147483646 h 10000"/>
              <a:gd name="T52" fmla="*/ 2147483646 w 10141"/>
              <a:gd name="T53" fmla="*/ 2147483646 h 10000"/>
              <a:gd name="T54" fmla="*/ 2147483646 w 10141"/>
              <a:gd name="T55" fmla="*/ 2147483646 h 10000"/>
              <a:gd name="T56" fmla="*/ 2147483646 w 10141"/>
              <a:gd name="T57" fmla="*/ 2147483646 h 10000"/>
              <a:gd name="T58" fmla="*/ 2147483646 w 10141"/>
              <a:gd name="T59" fmla="*/ 2147483646 h 10000"/>
              <a:gd name="T60" fmla="*/ 2147483646 w 10141"/>
              <a:gd name="T61" fmla="*/ 2147483646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solidFill>
            <a:schemeClr val="bg1"/>
          </a:solidFill>
          <a:ln w="9525">
            <a:solidFill>
              <a:schemeClr val="bg2"/>
            </a:solidFill>
            <a:round/>
            <a:headEnd/>
            <a:tailEnd/>
          </a:ln>
        </p:spPr>
        <p:txBody>
          <a:bodyPr/>
          <a:lstStyle/>
          <a:p>
            <a:endParaRPr lang="en-US"/>
          </a:p>
        </p:txBody>
      </p:sp>
      <p:sp>
        <p:nvSpPr>
          <p:cNvPr id="4276" name="Freeform 405"/>
          <p:cNvSpPr>
            <a:spLocks/>
          </p:cNvSpPr>
          <p:nvPr/>
        </p:nvSpPr>
        <p:spPr bwMode="auto">
          <a:xfrm>
            <a:off x="2532063" y="4629150"/>
            <a:ext cx="195262" cy="139700"/>
          </a:xfrm>
          <a:custGeom>
            <a:avLst/>
            <a:gdLst>
              <a:gd name="T0" fmla="*/ 0 w 10000"/>
              <a:gd name="T1" fmla="*/ 2147483646 h 10000"/>
              <a:gd name="T2" fmla="*/ 0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solidFill>
            <a:srgbClr val="92D050"/>
          </a:solidFill>
          <a:ln w="9525">
            <a:solidFill>
              <a:schemeClr val="bg2"/>
            </a:solidFill>
            <a:round/>
            <a:headEnd/>
            <a:tailEnd/>
          </a:ln>
        </p:spPr>
        <p:txBody>
          <a:bodyPr/>
          <a:lstStyle/>
          <a:p>
            <a:endParaRPr lang="en-US"/>
          </a:p>
        </p:txBody>
      </p:sp>
      <p:sp>
        <p:nvSpPr>
          <p:cNvPr id="4277" name="Freeform 407"/>
          <p:cNvSpPr>
            <a:spLocks/>
          </p:cNvSpPr>
          <p:nvPr/>
        </p:nvSpPr>
        <p:spPr bwMode="auto">
          <a:xfrm>
            <a:off x="2854325" y="4462463"/>
            <a:ext cx="117475" cy="179387"/>
          </a:xfrm>
          <a:custGeom>
            <a:avLst/>
            <a:gdLst>
              <a:gd name="T0" fmla="*/ 2147483646 w 90"/>
              <a:gd name="T1" fmla="*/ 2147483646 h 138"/>
              <a:gd name="T2" fmla="*/ 2147483646 w 90"/>
              <a:gd name="T3" fmla="*/ 2147483646 h 138"/>
              <a:gd name="T4" fmla="*/ 2147483646 w 90"/>
              <a:gd name="T5" fmla="*/ 2147483646 h 138"/>
              <a:gd name="T6" fmla="*/ 2147483646 w 90"/>
              <a:gd name="T7" fmla="*/ 2147483646 h 138"/>
              <a:gd name="T8" fmla="*/ 2147483646 w 90"/>
              <a:gd name="T9" fmla="*/ 2147483646 h 138"/>
              <a:gd name="T10" fmla="*/ 2147483646 w 90"/>
              <a:gd name="T11" fmla="*/ 2147483646 h 138"/>
              <a:gd name="T12" fmla="*/ 2147483646 w 90"/>
              <a:gd name="T13" fmla="*/ 2147483646 h 138"/>
              <a:gd name="T14" fmla="*/ 2147483646 w 90"/>
              <a:gd name="T15" fmla="*/ 0 h 138"/>
              <a:gd name="T16" fmla="*/ 2147483646 w 90"/>
              <a:gd name="T17" fmla="*/ 2147483646 h 138"/>
              <a:gd name="T18" fmla="*/ 0 w 90"/>
              <a:gd name="T19" fmla="*/ 2147483646 h 138"/>
              <a:gd name="T20" fmla="*/ 2147483646 w 90"/>
              <a:gd name="T21" fmla="*/ 2147483646 h 138"/>
              <a:gd name="T22" fmla="*/ 2147483646 w 90"/>
              <a:gd name="T23" fmla="*/ 2147483646 h 138"/>
              <a:gd name="T24" fmla="*/ 2147483646 w 90"/>
              <a:gd name="T25" fmla="*/ 2147483646 h 138"/>
              <a:gd name="T26" fmla="*/ 2147483646 w 90"/>
              <a:gd name="T27" fmla="*/ 2147483646 h 138"/>
              <a:gd name="T28" fmla="*/ 2147483646 w 90"/>
              <a:gd name="T29" fmla="*/ 2147483646 h 138"/>
              <a:gd name="T30" fmla="*/ 2147483646 w 90"/>
              <a:gd name="T31" fmla="*/ 2147483646 h 138"/>
              <a:gd name="T32" fmla="*/ 2147483646 w 90"/>
              <a:gd name="T33" fmla="*/ 2147483646 h 138"/>
              <a:gd name="T34" fmla="*/ 2147483646 w 90"/>
              <a:gd name="T35" fmla="*/ 2147483646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8" name="Freeform 408"/>
          <p:cNvSpPr>
            <a:spLocks/>
          </p:cNvSpPr>
          <p:nvPr/>
        </p:nvSpPr>
        <p:spPr bwMode="auto">
          <a:xfrm>
            <a:off x="3036888" y="4525963"/>
            <a:ext cx="76200" cy="93662"/>
          </a:xfrm>
          <a:custGeom>
            <a:avLst/>
            <a:gdLst>
              <a:gd name="T0" fmla="*/ 2147483646 w 60"/>
              <a:gd name="T1" fmla="*/ 2147483646 h 72"/>
              <a:gd name="T2" fmla="*/ 2147483646 w 60"/>
              <a:gd name="T3" fmla="*/ 2147483646 h 72"/>
              <a:gd name="T4" fmla="*/ 2147483646 w 60"/>
              <a:gd name="T5" fmla="*/ 2147483646 h 72"/>
              <a:gd name="T6" fmla="*/ 2147483646 w 60"/>
              <a:gd name="T7" fmla="*/ 2147483646 h 72"/>
              <a:gd name="T8" fmla="*/ 2147483646 w 60"/>
              <a:gd name="T9" fmla="*/ 2147483646 h 72"/>
              <a:gd name="T10" fmla="*/ 2147483646 w 60"/>
              <a:gd name="T11" fmla="*/ 0 h 72"/>
              <a:gd name="T12" fmla="*/ 2147483646 w 60"/>
              <a:gd name="T13" fmla="*/ 0 h 72"/>
              <a:gd name="T14" fmla="*/ 0 w 60"/>
              <a:gd name="T15" fmla="*/ 2147483646 h 72"/>
              <a:gd name="T16" fmla="*/ 2147483646 w 60"/>
              <a:gd name="T17" fmla="*/ 2147483646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9" name="Freeform 417"/>
          <p:cNvSpPr>
            <a:spLocks/>
          </p:cNvSpPr>
          <p:nvPr/>
        </p:nvSpPr>
        <p:spPr bwMode="auto">
          <a:xfrm>
            <a:off x="2943225" y="4522788"/>
            <a:ext cx="96838" cy="109537"/>
          </a:xfrm>
          <a:custGeom>
            <a:avLst/>
            <a:gdLst>
              <a:gd name="T0" fmla="*/ 2147483646 w 72"/>
              <a:gd name="T1" fmla="*/ 2147483646 h 84"/>
              <a:gd name="T2" fmla="*/ 2147483646 w 72"/>
              <a:gd name="T3" fmla="*/ 2147483646 h 84"/>
              <a:gd name="T4" fmla="*/ 2147483646 w 72"/>
              <a:gd name="T5" fmla="*/ 2147483646 h 84"/>
              <a:gd name="T6" fmla="*/ 2147483646 w 72"/>
              <a:gd name="T7" fmla="*/ 2147483646 h 84"/>
              <a:gd name="T8" fmla="*/ 2147483646 w 72"/>
              <a:gd name="T9" fmla="*/ 2147483646 h 84"/>
              <a:gd name="T10" fmla="*/ 2147483646 w 72"/>
              <a:gd name="T11" fmla="*/ 0 h 84"/>
              <a:gd name="T12" fmla="*/ 2147483646 w 72"/>
              <a:gd name="T13" fmla="*/ 2147483646 h 84"/>
              <a:gd name="T14" fmla="*/ 0 w 72"/>
              <a:gd name="T15" fmla="*/ 2147483646 h 84"/>
              <a:gd name="T16" fmla="*/ 2147483646 w 72"/>
              <a:gd name="T17" fmla="*/ 2147483646 h 84"/>
              <a:gd name="T18" fmla="*/ 2147483646 w 72"/>
              <a:gd name="T19" fmla="*/ 2147483646 h 84"/>
              <a:gd name="T20" fmla="*/ 2147483646 w 72"/>
              <a:gd name="T21" fmla="*/ 2147483646 h 84"/>
              <a:gd name="T22" fmla="*/ 2147483646 w 72"/>
              <a:gd name="T23" fmla="*/ 2147483646 h 84"/>
              <a:gd name="T24" fmla="*/ 2147483646 w 72"/>
              <a:gd name="T25" fmla="*/ 2147483646 h 84"/>
              <a:gd name="T26" fmla="*/ 2147483646 w 72"/>
              <a:gd name="T27" fmla="*/ 2147483646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80" name="Freeform 418"/>
          <p:cNvSpPr>
            <a:spLocks/>
          </p:cNvSpPr>
          <p:nvPr/>
        </p:nvSpPr>
        <p:spPr bwMode="auto">
          <a:xfrm>
            <a:off x="2579688" y="4378325"/>
            <a:ext cx="333375" cy="280988"/>
          </a:xfrm>
          <a:custGeom>
            <a:avLst/>
            <a:gdLst>
              <a:gd name="T0" fmla="*/ 2147483646 w 43"/>
              <a:gd name="T1" fmla="*/ 2147483646 h 36"/>
              <a:gd name="T2" fmla="*/ 2147483646 w 43"/>
              <a:gd name="T3" fmla="*/ 2147483646 h 36"/>
              <a:gd name="T4" fmla="*/ 2147483646 w 43"/>
              <a:gd name="T5" fmla="*/ 2147483646 h 36"/>
              <a:gd name="T6" fmla="*/ 2147483646 w 43"/>
              <a:gd name="T7" fmla="*/ 2147483646 h 36"/>
              <a:gd name="T8" fmla="*/ 2147483646 w 43"/>
              <a:gd name="T9" fmla="*/ 2147483646 h 36"/>
              <a:gd name="T10" fmla="*/ 2147483646 w 43"/>
              <a:gd name="T11" fmla="*/ 2147483646 h 36"/>
              <a:gd name="T12" fmla="*/ 2147483646 w 43"/>
              <a:gd name="T13" fmla="*/ 2147483646 h 36"/>
              <a:gd name="T14" fmla="*/ 2147483646 w 43"/>
              <a:gd name="T15" fmla="*/ 2147483646 h 36"/>
              <a:gd name="T16" fmla="*/ 2147483646 w 43"/>
              <a:gd name="T17" fmla="*/ 2147483646 h 36"/>
              <a:gd name="T18" fmla="*/ 2147483646 w 43"/>
              <a:gd name="T19" fmla="*/ 2147483646 h 36"/>
              <a:gd name="T20" fmla="*/ 2147483646 w 43"/>
              <a:gd name="T21" fmla="*/ 2147483646 h 36"/>
              <a:gd name="T22" fmla="*/ 2147483646 w 43"/>
              <a:gd name="T23" fmla="*/ 2147483646 h 36"/>
              <a:gd name="T24" fmla="*/ 2147483646 w 43"/>
              <a:gd name="T25" fmla="*/ 2147483646 h 36"/>
              <a:gd name="T26" fmla="*/ 2147483646 w 43"/>
              <a:gd name="T27" fmla="*/ 0 h 36"/>
              <a:gd name="T28" fmla="*/ 2147483646 w 43"/>
              <a:gd name="T29" fmla="*/ 2147483646 h 36"/>
              <a:gd name="T30" fmla="*/ 0 w 43"/>
              <a:gd name="T31" fmla="*/ 2147483646 h 36"/>
              <a:gd name="T32" fmla="*/ 2147483646 w 43"/>
              <a:gd name="T33" fmla="*/ 2147483646 h 36"/>
              <a:gd name="T34" fmla="*/ 2147483646 w 43"/>
              <a:gd name="T35" fmla="*/ 2147483646 h 36"/>
              <a:gd name="T36" fmla="*/ 2147483646 w 43"/>
              <a:gd name="T37" fmla="*/ 2147483646 h 36"/>
              <a:gd name="T38" fmla="*/ 2147483646 w 43"/>
              <a:gd name="T39" fmla="*/ 2147483646 h 36"/>
              <a:gd name="T40" fmla="*/ 2147483646 w 43"/>
              <a:gd name="T41" fmla="*/ 2147483646 h 36"/>
              <a:gd name="T42" fmla="*/ 2147483646 w 43"/>
              <a:gd name="T43" fmla="*/ 2147483646 h 36"/>
              <a:gd name="T44" fmla="*/ 2147483646 w 43"/>
              <a:gd name="T45" fmla="*/ 2147483646 h 36"/>
              <a:gd name="T46" fmla="*/ 2147483646 w 43"/>
              <a:gd name="T47" fmla="*/ 2147483646 h 36"/>
              <a:gd name="T48" fmla="*/ 2147483646 w 43"/>
              <a:gd name="T49" fmla="*/ 2147483646 h 36"/>
              <a:gd name="T50" fmla="*/ 2147483646 w 43"/>
              <a:gd name="T51" fmla="*/ 2147483646 h 36"/>
              <a:gd name="T52" fmla="*/ 2147483646 w 43"/>
              <a:gd name="T53" fmla="*/ 2147483646 h 36"/>
              <a:gd name="T54" fmla="*/ 2147483646 w 43"/>
              <a:gd name="T55" fmla="*/ 2147483646 h 36"/>
              <a:gd name="T56" fmla="*/ 2147483646 w 43"/>
              <a:gd name="T57" fmla="*/ 2147483646 h 36"/>
              <a:gd name="T58" fmla="*/ 2147483646 w 43"/>
              <a:gd name="T59" fmla="*/ 2147483646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chemeClr val="bg1"/>
          </a:solidFill>
          <a:ln w="9525">
            <a:solidFill>
              <a:schemeClr val="bg2"/>
            </a:solidFill>
            <a:round/>
            <a:headEnd/>
            <a:tailEnd/>
          </a:ln>
        </p:spPr>
        <p:txBody>
          <a:bodyPr/>
          <a:lstStyle/>
          <a:p>
            <a:endParaRPr lang="en-US"/>
          </a:p>
        </p:txBody>
      </p:sp>
      <p:sp>
        <p:nvSpPr>
          <p:cNvPr id="4281" name="Freeform 421"/>
          <p:cNvSpPr>
            <a:spLocks/>
          </p:cNvSpPr>
          <p:nvPr/>
        </p:nvSpPr>
        <p:spPr bwMode="auto">
          <a:xfrm>
            <a:off x="2390775" y="4627563"/>
            <a:ext cx="134938" cy="149225"/>
          </a:xfrm>
          <a:custGeom>
            <a:avLst/>
            <a:gdLst>
              <a:gd name="T0" fmla="*/ 2147483646 w 102"/>
              <a:gd name="T1" fmla="*/ 2147483646 h 114"/>
              <a:gd name="T2" fmla="*/ 2147483646 w 102"/>
              <a:gd name="T3" fmla="*/ 2147483646 h 114"/>
              <a:gd name="T4" fmla="*/ 2147483646 w 102"/>
              <a:gd name="T5" fmla="*/ 2147483646 h 114"/>
              <a:gd name="T6" fmla="*/ 2147483646 w 102"/>
              <a:gd name="T7" fmla="*/ 2147483646 h 114"/>
              <a:gd name="T8" fmla="*/ 2147483646 w 102"/>
              <a:gd name="T9" fmla="*/ 2147483646 h 114"/>
              <a:gd name="T10" fmla="*/ 2147483646 w 102"/>
              <a:gd name="T11" fmla="*/ 2147483646 h 114"/>
              <a:gd name="T12" fmla="*/ 2147483646 w 102"/>
              <a:gd name="T13" fmla="*/ 0 h 114"/>
              <a:gd name="T14" fmla="*/ 2147483646 w 102"/>
              <a:gd name="T15" fmla="*/ 2147483646 h 114"/>
              <a:gd name="T16" fmla="*/ 0 w 102"/>
              <a:gd name="T17" fmla="*/ 2147483646 h 114"/>
              <a:gd name="T18" fmla="*/ 2147483646 w 102"/>
              <a:gd name="T19" fmla="*/ 2147483646 h 114"/>
              <a:gd name="T20" fmla="*/ 0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chemeClr val="bg1"/>
          </a:solidFill>
          <a:ln w="9525">
            <a:solidFill>
              <a:schemeClr val="bg2"/>
            </a:solidFill>
            <a:round/>
            <a:headEnd/>
            <a:tailEnd/>
          </a:ln>
        </p:spPr>
        <p:txBody>
          <a:bodyPr/>
          <a:lstStyle/>
          <a:p>
            <a:endParaRPr lang="en-US"/>
          </a:p>
        </p:txBody>
      </p:sp>
      <p:sp>
        <p:nvSpPr>
          <p:cNvPr id="4282" name="Freeform 263"/>
          <p:cNvSpPr>
            <a:spLocks/>
          </p:cNvSpPr>
          <p:nvPr/>
        </p:nvSpPr>
        <p:spPr bwMode="auto">
          <a:xfrm>
            <a:off x="4757738" y="2967038"/>
            <a:ext cx="49212" cy="96837"/>
          </a:xfrm>
          <a:custGeom>
            <a:avLst/>
            <a:gdLst>
              <a:gd name="T0" fmla="*/ 0 w 429209"/>
              <a:gd name="T1" fmla="*/ 0 h 839755"/>
              <a:gd name="T2" fmla="*/ 0 w 429209"/>
              <a:gd name="T3" fmla="*/ 0 h 839755"/>
              <a:gd name="T4" fmla="*/ 0 w 429209"/>
              <a:gd name="T5" fmla="*/ 0 h 839755"/>
              <a:gd name="T6" fmla="*/ 0 w 429209"/>
              <a:gd name="T7" fmla="*/ 0 h 839755"/>
              <a:gd name="T8" fmla="*/ 0 w 429209"/>
              <a:gd name="T9" fmla="*/ 0 h 839755"/>
              <a:gd name="T10" fmla="*/ 0 w 429209"/>
              <a:gd name="T11" fmla="*/ 0 h 839755"/>
              <a:gd name="T12" fmla="*/ 0 w 429209"/>
              <a:gd name="T13" fmla="*/ 0 h 839755"/>
              <a:gd name="T14" fmla="*/ 0 w 429209"/>
              <a:gd name="T15" fmla="*/ 0 h 839755"/>
              <a:gd name="T16" fmla="*/ 0 w 429209"/>
              <a:gd name="T17" fmla="*/ 0 h 839755"/>
              <a:gd name="T18" fmla="*/ 0 w 429209"/>
              <a:gd name="T19" fmla="*/ 0 h 839755"/>
              <a:gd name="T20" fmla="*/ 0 w 429209"/>
              <a:gd name="T21" fmla="*/ 0 h 839755"/>
              <a:gd name="T22" fmla="*/ 0 w 429209"/>
              <a:gd name="T23" fmla="*/ 0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solidFill>
            <a:srgbClr val="DDDDDD"/>
          </a:solidFill>
          <a:ln w="9525">
            <a:solidFill>
              <a:schemeClr val="bg2"/>
            </a:solidFill>
            <a:round/>
            <a:headEnd/>
            <a:tailEnd/>
          </a:ln>
        </p:spPr>
        <p:txBody>
          <a:bodyPr/>
          <a:lstStyle/>
          <a:p>
            <a:endParaRPr lang="en-US"/>
          </a:p>
        </p:txBody>
      </p:sp>
      <p:sp>
        <p:nvSpPr>
          <p:cNvPr id="4283" name="Freeform 295"/>
          <p:cNvSpPr>
            <a:spLocks/>
          </p:cNvSpPr>
          <p:nvPr/>
        </p:nvSpPr>
        <p:spPr bwMode="auto">
          <a:xfrm>
            <a:off x="6019800" y="3652838"/>
            <a:ext cx="438150" cy="417512"/>
          </a:xfrm>
          <a:custGeom>
            <a:avLst/>
            <a:gdLst>
              <a:gd name="T0" fmla="*/ 2147483646 w 10944"/>
              <a:gd name="T1" fmla="*/ 2147483646 h 10652"/>
              <a:gd name="T2" fmla="*/ 2147483646 w 10944"/>
              <a:gd name="T3" fmla="*/ 2147483646 h 10652"/>
              <a:gd name="T4" fmla="*/ 2147483646 w 10944"/>
              <a:gd name="T5" fmla="*/ 2147483646 h 10652"/>
              <a:gd name="T6" fmla="*/ 2147483646 w 10944"/>
              <a:gd name="T7" fmla="*/ 2147483646 h 10652"/>
              <a:gd name="T8" fmla="*/ 2147483646 w 10944"/>
              <a:gd name="T9" fmla="*/ 2147483646 h 10652"/>
              <a:gd name="T10" fmla="*/ 2147483646 w 10944"/>
              <a:gd name="T11" fmla="*/ 2147483646 h 10652"/>
              <a:gd name="T12" fmla="*/ 2147483646 w 10944"/>
              <a:gd name="T13" fmla="*/ 2147483646 h 10652"/>
              <a:gd name="T14" fmla="*/ 2147483646 w 10944"/>
              <a:gd name="T15" fmla="*/ 2147483646 h 10652"/>
              <a:gd name="T16" fmla="*/ 2147483646 w 10944"/>
              <a:gd name="T17" fmla="*/ 2147483646 h 10652"/>
              <a:gd name="T18" fmla="*/ 2147483646 w 10944"/>
              <a:gd name="T19" fmla="*/ 2147483646 h 10652"/>
              <a:gd name="T20" fmla="*/ 2147483646 w 10944"/>
              <a:gd name="T21" fmla="*/ 2147483646 h 10652"/>
              <a:gd name="T22" fmla="*/ 2147483646 w 10944"/>
              <a:gd name="T23" fmla="*/ 2147483646 h 10652"/>
              <a:gd name="T24" fmla="*/ 2147483646 w 10944"/>
              <a:gd name="T25" fmla="*/ 2147483646 h 10652"/>
              <a:gd name="T26" fmla="*/ 2147483646 w 10944"/>
              <a:gd name="T27" fmla="*/ 2147483646 h 10652"/>
              <a:gd name="T28" fmla="*/ 2147483646 w 10944"/>
              <a:gd name="T29" fmla="*/ 2147483646 h 10652"/>
              <a:gd name="T30" fmla="*/ 2147483646 w 10944"/>
              <a:gd name="T31" fmla="*/ 2147483646 h 10652"/>
              <a:gd name="T32" fmla="*/ 2147483646 w 10944"/>
              <a:gd name="T33" fmla="*/ 2147483646 h 10652"/>
              <a:gd name="T34" fmla="*/ 2147483646 w 10944"/>
              <a:gd name="T35" fmla="*/ 2147483646 h 10652"/>
              <a:gd name="T36" fmla="*/ 2147483646 w 10944"/>
              <a:gd name="T37" fmla="*/ 2147483646 h 10652"/>
              <a:gd name="T38" fmla="*/ 2147483646 w 10944"/>
              <a:gd name="T39" fmla="*/ 2147483646 h 10652"/>
              <a:gd name="T40" fmla="*/ 2147483646 w 10944"/>
              <a:gd name="T41" fmla="*/ 2147483646 h 10652"/>
              <a:gd name="T42" fmla="*/ 2147483646 w 10944"/>
              <a:gd name="T43" fmla="*/ 2147483646 h 10652"/>
              <a:gd name="T44" fmla="*/ 2147483646 w 10944"/>
              <a:gd name="T45" fmla="*/ 2147483646 h 10652"/>
              <a:gd name="T46" fmla="*/ 2147483646 w 10944"/>
              <a:gd name="T47" fmla="*/ 2147483646 h 10652"/>
              <a:gd name="T48" fmla="*/ 2147483646 w 10944"/>
              <a:gd name="T49" fmla="*/ 2147483646 h 10652"/>
              <a:gd name="T50" fmla="*/ 2147483646 w 10944"/>
              <a:gd name="T51" fmla="*/ 2147483646 h 10652"/>
              <a:gd name="T52" fmla="*/ 2147483646 w 10944"/>
              <a:gd name="T53" fmla="*/ 2147483646 h 10652"/>
              <a:gd name="T54" fmla="*/ 2147483646 w 10944"/>
              <a:gd name="T55" fmla="*/ 2147483646 h 10652"/>
              <a:gd name="T56" fmla="*/ 2147483646 w 10944"/>
              <a:gd name="T57" fmla="*/ 2147483646 h 10652"/>
              <a:gd name="T58" fmla="*/ 2147483646 w 10944"/>
              <a:gd name="T59" fmla="*/ 2147483646 h 10652"/>
              <a:gd name="T60" fmla="*/ 2147483646 w 10944"/>
              <a:gd name="T61" fmla="*/ 2147483646 h 10652"/>
              <a:gd name="T62" fmla="*/ 2147483646 w 10944"/>
              <a:gd name="T63" fmla="*/ 2147483646 h 10652"/>
              <a:gd name="T64" fmla="*/ 2147483646 w 10944"/>
              <a:gd name="T65" fmla="*/ 2147483646 h 10652"/>
              <a:gd name="T66" fmla="*/ 2147483646 w 10944"/>
              <a:gd name="T67" fmla="*/ 2147483646 h 10652"/>
              <a:gd name="T68" fmla="*/ 2147483646 w 10944"/>
              <a:gd name="T69" fmla="*/ 2147483646 h 10652"/>
              <a:gd name="T70" fmla="*/ 2147483646 w 10944"/>
              <a:gd name="T71" fmla="*/ 2147483646 h 10652"/>
              <a:gd name="T72" fmla="*/ 2147483646 w 10944"/>
              <a:gd name="T73" fmla="*/ 2147483646 h 10652"/>
              <a:gd name="T74" fmla="*/ 2147483646 w 10944"/>
              <a:gd name="T75" fmla="*/ 2147483646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solidFill>
            <a:schemeClr val="bg1"/>
          </a:solidFill>
          <a:ln w="9525">
            <a:solidFill>
              <a:schemeClr val="bg2"/>
            </a:solidFill>
            <a:round/>
            <a:headEnd/>
            <a:tailEnd/>
          </a:ln>
        </p:spPr>
        <p:txBody>
          <a:bodyPr/>
          <a:lstStyle/>
          <a:p>
            <a:endParaRPr lang="en-US"/>
          </a:p>
        </p:txBody>
      </p:sp>
      <p:sp>
        <p:nvSpPr>
          <p:cNvPr id="2238" name="Freeform 296"/>
          <p:cNvSpPr>
            <a:spLocks/>
          </p:cNvSpPr>
          <p:nvPr/>
        </p:nvSpPr>
        <p:spPr bwMode="auto">
          <a:xfrm>
            <a:off x="6264275" y="3657600"/>
            <a:ext cx="730250" cy="890588"/>
          </a:xfrm>
          <a:custGeom>
            <a:avLst/>
            <a:gdLst>
              <a:gd name="T0" fmla="*/ 639173 w 10736"/>
              <a:gd name="T1" fmla="*/ 413856 h 10000"/>
              <a:gd name="T2" fmla="*/ 649104 w 10736"/>
              <a:gd name="T3" fmla="*/ 463284 h 10000"/>
              <a:gd name="T4" fmla="*/ 730250 w 10736"/>
              <a:gd name="T5" fmla="*/ 360688 h 10000"/>
              <a:gd name="T6" fmla="*/ 720523 w 10736"/>
              <a:gd name="T7" fmla="*/ 301019 h 10000"/>
              <a:gd name="T8" fmla="*/ 683929 w 10736"/>
              <a:gd name="T9" fmla="*/ 248474 h 10000"/>
              <a:gd name="T10" fmla="*/ 617271 w 10736"/>
              <a:gd name="T11" fmla="*/ 226209 h 10000"/>
              <a:gd name="T12" fmla="*/ 598089 w 10736"/>
              <a:gd name="T13" fmla="*/ 287927 h 10000"/>
              <a:gd name="T14" fmla="*/ 573875 w 10736"/>
              <a:gd name="T15" fmla="*/ 308054 h 10000"/>
              <a:gd name="T16" fmla="*/ 561971 w 10736"/>
              <a:gd name="T17" fmla="*/ 280446 h 10000"/>
              <a:gd name="T18" fmla="*/ 493408 w 10736"/>
              <a:gd name="T19" fmla="*/ 280713 h 10000"/>
              <a:gd name="T20" fmla="*/ 463072 w 10736"/>
              <a:gd name="T21" fmla="*/ 308856 h 10000"/>
              <a:gd name="T22" fmla="*/ 417499 w 10736"/>
              <a:gd name="T23" fmla="*/ 299505 h 10000"/>
              <a:gd name="T24" fmla="*/ 288400 w 10736"/>
              <a:gd name="T25" fmla="*/ 243309 h 10000"/>
              <a:gd name="T26" fmla="*/ 273232 w 10736"/>
              <a:gd name="T27" fmla="*/ 168410 h 10000"/>
              <a:gd name="T28" fmla="*/ 273232 w 10736"/>
              <a:gd name="T29" fmla="*/ 102952 h 10000"/>
              <a:gd name="T30" fmla="*/ 287924 w 10736"/>
              <a:gd name="T31" fmla="*/ 53524 h 10000"/>
              <a:gd name="T32" fmla="*/ 242895 w 10736"/>
              <a:gd name="T33" fmla="*/ 0 h 10000"/>
              <a:gd name="T34" fmla="*/ 220109 w 10736"/>
              <a:gd name="T35" fmla="*/ 9351 h 10000"/>
              <a:gd name="T36" fmla="*/ 144200 w 10736"/>
              <a:gd name="T37" fmla="*/ 37405 h 10000"/>
              <a:gd name="T38" fmla="*/ 166986 w 10736"/>
              <a:gd name="T39" fmla="*/ 102952 h 10000"/>
              <a:gd name="T40" fmla="*/ 136650 w 10736"/>
              <a:gd name="T41" fmla="*/ 187202 h 10000"/>
              <a:gd name="T42" fmla="*/ 60741 w 10736"/>
              <a:gd name="T43" fmla="*/ 271362 h 10000"/>
              <a:gd name="T44" fmla="*/ 53123 w 10736"/>
              <a:gd name="T45" fmla="*/ 336909 h 10000"/>
              <a:gd name="T46" fmla="*/ 45573 w 10736"/>
              <a:gd name="T47" fmla="*/ 393016 h 10000"/>
              <a:gd name="T48" fmla="*/ 0 w 10736"/>
              <a:gd name="T49" fmla="*/ 411719 h 10000"/>
              <a:gd name="T50" fmla="*/ 53123 w 10736"/>
              <a:gd name="T51" fmla="*/ 495968 h 10000"/>
              <a:gd name="T52" fmla="*/ 113795 w 10736"/>
              <a:gd name="T53" fmla="*/ 636325 h 10000"/>
              <a:gd name="T54" fmla="*/ 174536 w 10736"/>
              <a:gd name="T55" fmla="*/ 796987 h 10000"/>
              <a:gd name="T56" fmla="*/ 220109 w 10736"/>
              <a:gd name="T57" fmla="*/ 890588 h 10000"/>
              <a:gd name="T58" fmla="*/ 273232 w 10736"/>
              <a:gd name="T59" fmla="*/ 815690 h 10000"/>
              <a:gd name="T60" fmla="*/ 288400 w 10736"/>
              <a:gd name="T61" fmla="*/ 712827 h 10000"/>
              <a:gd name="T62" fmla="*/ 349141 w 10736"/>
              <a:gd name="T63" fmla="*/ 598920 h 10000"/>
              <a:gd name="T64" fmla="*/ 451577 w 10736"/>
              <a:gd name="T65" fmla="*/ 523220 h 10000"/>
              <a:gd name="T66" fmla="*/ 548368 w 10736"/>
              <a:gd name="T67" fmla="*/ 472546 h 10000"/>
              <a:gd name="T68" fmla="*/ 541022 w 10736"/>
              <a:gd name="T69" fmla="*/ 391235 h 10000"/>
              <a:gd name="T70" fmla="*/ 572106 w 10736"/>
              <a:gd name="T71" fmla="*/ 376541 h 1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85" name="Freeform 297"/>
          <p:cNvSpPr>
            <a:spLocks/>
          </p:cNvSpPr>
          <p:nvPr/>
        </p:nvSpPr>
        <p:spPr bwMode="auto">
          <a:xfrm>
            <a:off x="6002338" y="3625850"/>
            <a:ext cx="354012" cy="274638"/>
          </a:xfrm>
          <a:custGeom>
            <a:avLst/>
            <a:gdLst>
              <a:gd name="T0" fmla="*/ 2147483646 w 10348"/>
              <a:gd name="T1" fmla="*/ 2147483646 h 11017"/>
              <a:gd name="T2" fmla="*/ 2147483646 w 10348"/>
              <a:gd name="T3" fmla="*/ 2147483646 h 11017"/>
              <a:gd name="T4" fmla="*/ 2147483646 w 10348"/>
              <a:gd name="T5" fmla="*/ 2147483646 h 11017"/>
              <a:gd name="T6" fmla="*/ 2147483646 w 10348"/>
              <a:gd name="T7" fmla="*/ 2147483646 h 11017"/>
              <a:gd name="T8" fmla="*/ 2147483646 w 10348"/>
              <a:gd name="T9" fmla="*/ 0 h 11017"/>
              <a:gd name="T10" fmla="*/ 2147483646 w 10348"/>
              <a:gd name="T11" fmla="*/ 2147483646 h 11017"/>
              <a:gd name="T12" fmla="*/ 2147483646 w 10348"/>
              <a:gd name="T13" fmla="*/ 2147483646 h 11017"/>
              <a:gd name="T14" fmla="*/ 2147483646 w 10348"/>
              <a:gd name="T15" fmla="*/ 2147483646 h 11017"/>
              <a:gd name="T16" fmla="*/ 2147483646 w 10348"/>
              <a:gd name="T17" fmla="*/ 2147483646 h 11017"/>
              <a:gd name="T18" fmla="*/ 2147483646 w 10348"/>
              <a:gd name="T19" fmla="*/ 2147483646 h 11017"/>
              <a:gd name="T20" fmla="*/ 2147483646 w 10348"/>
              <a:gd name="T21" fmla="*/ 2147483646 h 11017"/>
              <a:gd name="T22" fmla="*/ 2147483646 w 10348"/>
              <a:gd name="T23" fmla="*/ 2147483646 h 11017"/>
              <a:gd name="T24" fmla="*/ 2147483646 w 10348"/>
              <a:gd name="T25" fmla="*/ 2147483646 h 11017"/>
              <a:gd name="T26" fmla="*/ 2147483646 w 10348"/>
              <a:gd name="T27" fmla="*/ 2147483646 h 11017"/>
              <a:gd name="T28" fmla="*/ 2147483646 w 10348"/>
              <a:gd name="T29" fmla="*/ 2147483646 h 11017"/>
              <a:gd name="T30" fmla="*/ 2147483646 w 10348"/>
              <a:gd name="T31" fmla="*/ 2147483646 h 11017"/>
              <a:gd name="T32" fmla="*/ 2147483646 w 10348"/>
              <a:gd name="T33" fmla="*/ 2147483646 h 11017"/>
              <a:gd name="T34" fmla="*/ 2147483646 w 10348"/>
              <a:gd name="T35" fmla="*/ 2147483646 h 11017"/>
              <a:gd name="T36" fmla="*/ 0 w 10348"/>
              <a:gd name="T37" fmla="*/ 2147483646 h 11017"/>
              <a:gd name="T38" fmla="*/ 2147483646 w 10348"/>
              <a:gd name="T39" fmla="*/ 2147483646 h 11017"/>
              <a:gd name="T40" fmla="*/ 2147483646 w 10348"/>
              <a:gd name="T41" fmla="*/ 2147483646 h 11017"/>
              <a:gd name="T42" fmla="*/ 2147483646 w 10348"/>
              <a:gd name="T43" fmla="*/ 2147483646 h 11017"/>
              <a:gd name="T44" fmla="*/ 2147483646 w 10348"/>
              <a:gd name="T45" fmla="*/ 2147483646 h 11017"/>
              <a:gd name="T46" fmla="*/ 2147483646 w 10348"/>
              <a:gd name="T47" fmla="*/ 2147483646 h 11017"/>
              <a:gd name="T48" fmla="*/ 2147483646 w 10348"/>
              <a:gd name="T49" fmla="*/ 2147483646 h 11017"/>
              <a:gd name="T50" fmla="*/ 2147483646 w 10348"/>
              <a:gd name="T51" fmla="*/ 2147483646 h 11017"/>
              <a:gd name="T52" fmla="*/ 2147483646 w 10348"/>
              <a:gd name="T53" fmla="*/ 2147483646 h 11017"/>
              <a:gd name="T54" fmla="*/ 2147483646 w 10348"/>
              <a:gd name="T55" fmla="*/ 2147483646 h 11017"/>
              <a:gd name="T56" fmla="*/ 2147483646 w 10348"/>
              <a:gd name="T57" fmla="*/ 2147483646 h 11017"/>
              <a:gd name="T58" fmla="*/ 2147483646 w 10348"/>
              <a:gd name="T59" fmla="*/ 2147483646 h 11017"/>
              <a:gd name="T60" fmla="*/ 2147483646 w 10348"/>
              <a:gd name="T61" fmla="*/ 2147483646 h 11017"/>
              <a:gd name="T62" fmla="*/ 2147483646 w 10348"/>
              <a:gd name="T63" fmla="*/ 2147483646 h 11017"/>
              <a:gd name="T64" fmla="*/ 2147483646 w 10348"/>
              <a:gd name="T65" fmla="*/ 2147483646 h 11017"/>
              <a:gd name="T66" fmla="*/ 2147483646 w 10348"/>
              <a:gd name="T67" fmla="*/ 2147483646 h 11017"/>
              <a:gd name="T68" fmla="*/ 2147483646 w 10348"/>
              <a:gd name="T69" fmla="*/ 2147483646 h 11017"/>
              <a:gd name="T70" fmla="*/ 2147483646 w 10348"/>
              <a:gd name="T71" fmla="*/ 2147483646 h 11017"/>
              <a:gd name="T72" fmla="*/ 2147483646 w 10348"/>
              <a:gd name="T73" fmla="*/ 2147483646 h 11017"/>
              <a:gd name="T74" fmla="*/ 2147483646 w 10348"/>
              <a:gd name="T75" fmla="*/ 2147483646 h 11017"/>
              <a:gd name="T76" fmla="*/ 2147483646 w 10348"/>
              <a:gd name="T77" fmla="*/ 2147483646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48" h="11017">
                <a:moveTo>
                  <a:pt x="9574" y="329"/>
                </a:moveTo>
                <a:cubicBezTo>
                  <a:pt x="9252" y="611"/>
                  <a:pt x="8879" y="1035"/>
                  <a:pt x="8609" y="1176"/>
                </a:cubicBezTo>
                <a:cubicBezTo>
                  <a:pt x="8340" y="1317"/>
                  <a:pt x="8174" y="1176"/>
                  <a:pt x="7957" y="1176"/>
                </a:cubicBezTo>
                <a:cubicBezTo>
                  <a:pt x="7884" y="882"/>
                  <a:pt x="7812" y="588"/>
                  <a:pt x="7739" y="294"/>
                </a:cubicBezTo>
                <a:lnTo>
                  <a:pt x="7522" y="0"/>
                </a:lnTo>
                <a:lnTo>
                  <a:pt x="6870" y="882"/>
                </a:lnTo>
                <a:cubicBezTo>
                  <a:pt x="6725" y="1078"/>
                  <a:pt x="6646" y="1425"/>
                  <a:pt x="6435" y="1471"/>
                </a:cubicBezTo>
                <a:cubicBezTo>
                  <a:pt x="6224" y="1517"/>
                  <a:pt x="5881" y="1264"/>
                  <a:pt x="5604" y="1160"/>
                </a:cubicBezTo>
                <a:cubicBezTo>
                  <a:pt x="5446" y="1165"/>
                  <a:pt x="5319" y="1173"/>
                  <a:pt x="5131" y="1176"/>
                </a:cubicBezTo>
                <a:cubicBezTo>
                  <a:pt x="4943" y="1179"/>
                  <a:pt x="4696" y="1176"/>
                  <a:pt x="4478" y="1176"/>
                </a:cubicBezTo>
                <a:lnTo>
                  <a:pt x="3609" y="882"/>
                </a:lnTo>
                <a:cubicBezTo>
                  <a:pt x="3536" y="1372"/>
                  <a:pt x="3464" y="1863"/>
                  <a:pt x="3391" y="2353"/>
                </a:cubicBezTo>
                <a:lnTo>
                  <a:pt x="2305" y="2941"/>
                </a:lnTo>
                <a:lnTo>
                  <a:pt x="1870" y="3529"/>
                </a:lnTo>
                <a:lnTo>
                  <a:pt x="1218" y="3235"/>
                </a:lnTo>
                <a:lnTo>
                  <a:pt x="574" y="2846"/>
                </a:lnTo>
                <a:cubicBezTo>
                  <a:pt x="501" y="3434"/>
                  <a:pt x="429" y="4118"/>
                  <a:pt x="356" y="4706"/>
                </a:cubicBezTo>
                <a:cubicBezTo>
                  <a:pt x="284" y="5098"/>
                  <a:pt x="420" y="5490"/>
                  <a:pt x="348" y="5882"/>
                </a:cubicBezTo>
                <a:cubicBezTo>
                  <a:pt x="278" y="6404"/>
                  <a:pt x="70" y="7212"/>
                  <a:pt x="0" y="7734"/>
                </a:cubicBezTo>
                <a:cubicBezTo>
                  <a:pt x="290" y="7930"/>
                  <a:pt x="510" y="8221"/>
                  <a:pt x="800" y="8417"/>
                </a:cubicBezTo>
                <a:cubicBezTo>
                  <a:pt x="365" y="10182"/>
                  <a:pt x="838" y="9339"/>
                  <a:pt x="783" y="9706"/>
                </a:cubicBezTo>
                <a:cubicBezTo>
                  <a:pt x="728" y="10073"/>
                  <a:pt x="375" y="10425"/>
                  <a:pt x="472" y="10621"/>
                </a:cubicBezTo>
                <a:cubicBezTo>
                  <a:pt x="569" y="10817"/>
                  <a:pt x="1142" y="10837"/>
                  <a:pt x="1365" y="10882"/>
                </a:cubicBezTo>
                <a:cubicBezTo>
                  <a:pt x="1588" y="10927"/>
                  <a:pt x="1663" y="10844"/>
                  <a:pt x="1808" y="10893"/>
                </a:cubicBezTo>
                <a:cubicBezTo>
                  <a:pt x="1953" y="10942"/>
                  <a:pt x="2528" y="11085"/>
                  <a:pt x="3024" y="10980"/>
                </a:cubicBezTo>
                <a:cubicBezTo>
                  <a:pt x="3520" y="10875"/>
                  <a:pt x="4444" y="10604"/>
                  <a:pt x="4782" y="10261"/>
                </a:cubicBezTo>
                <a:cubicBezTo>
                  <a:pt x="5120" y="9918"/>
                  <a:pt x="4865" y="9199"/>
                  <a:pt x="5051" y="8921"/>
                </a:cubicBezTo>
                <a:cubicBezTo>
                  <a:pt x="5237" y="8643"/>
                  <a:pt x="5530" y="8785"/>
                  <a:pt x="5896" y="8595"/>
                </a:cubicBezTo>
                <a:cubicBezTo>
                  <a:pt x="6262" y="8405"/>
                  <a:pt x="7014" y="8083"/>
                  <a:pt x="7247" y="7778"/>
                </a:cubicBezTo>
                <a:cubicBezTo>
                  <a:pt x="7481" y="7473"/>
                  <a:pt x="7240" y="6977"/>
                  <a:pt x="7297" y="6764"/>
                </a:cubicBezTo>
                <a:cubicBezTo>
                  <a:pt x="7354" y="6552"/>
                  <a:pt x="7475" y="6617"/>
                  <a:pt x="7587" y="6503"/>
                </a:cubicBezTo>
                <a:cubicBezTo>
                  <a:pt x="7699" y="6389"/>
                  <a:pt x="7797" y="6339"/>
                  <a:pt x="7969" y="6078"/>
                </a:cubicBezTo>
                <a:cubicBezTo>
                  <a:pt x="8141" y="5817"/>
                  <a:pt x="8490" y="5240"/>
                  <a:pt x="8619" y="4935"/>
                </a:cubicBezTo>
                <a:cubicBezTo>
                  <a:pt x="8748" y="4630"/>
                  <a:pt x="8651" y="4537"/>
                  <a:pt x="8743" y="4248"/>
                </a:cubicBezTo>
                <a:cubicBezTo>
                  <a:pt x="8835" y="3959"/>
                  <a:pt x="9159" y="3568"/>
                  <a:pt x="9173" y="3203"/>
                </a:cubicBezTo>
                <a:cubicBezTo>
                  <a:pt x="9187" y="2838"/>
                  <a:pt x="8630" y="2299"/>
                  <a:pt x="8826" y="2059"/>
                </a:cubicBezTo>
                <a:cubicBezTo>
                  <a:pt x="9022" y="1819"/>
                  <a:pt x="9841" y="1863"/>
                  <a:pt x="10348" y="1765"/>
                </a:cubicBezTo>
                <a:lnTo>
                  <a:pt x="9913" y="882"/>
                </a:lnTo>
                <a:lnTo>
                  <a:pt x="9574" y="329"/>
                </a:lnTo>
                <a:close/>
              </a:path>
            </a:pathLst>
          </a:custGeom>
          <a:solidFill>
            <a:schemeClr val="bg1"/>
          </a:solidFill>
          <a:ln w="9525">
            <a:solidFill>
              <a:schemeClr val="bg2"/>
            </a:solidFill>
            <a:round/>
            <a:headEnd/>
            <a:tailEnd/>
          </a:ln>
        </p:spPr>
        <p:txBody>
          <a:bodyPr/>
          <a:lstStyle/>
          <a:p>
            <a:endParaRPr lang="en-US"/>
          </a:p>
        </p:txBody>
      </p:sp>
      <p:sp>
        <p:nvSpPr>
          <p:cNvPr id="4286" name="Freeform 298"/>
          <p:cNvSpPr>
            <a:spLocks/>
          </p:cNvSpPr>
          <p:nvPr/>
        </p:nvSpPr>
        <p:spPr bwMode="auto">
          <a:xfrm>
            <a:off x="6797675" y="4035425"/>
            <a:ext cx="112713" cy="138113"/>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0 h 78"/>
              <a:gd name="T10" fmla="*/ 2147483646 w 90"/>
              <a:gd name="T11" fmla="*/ 0 h 78"/>
              <a:gd name="T12" fmla="*/ 2147483646 w 90"/>
              <a:gd name="T13" fmla="*/ 2147483646 h 78"/>
              <a:gd name="T14" fmla="*/ 0 w 90"/>
              <a:gd name="T15" fmla="*/ 2147483646 h 78"/>
              <a:gd name="T16" fmla="*/ 2147483646 w 90"/>
              <a:gd name="T17" fmla="*/ 2147483646 h 78"/>
              <a:gd name="T18" fmla="*/ 2147483646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chemeClr val="bg1"/>
          </a:solidFill>
          <a:ln w="9525">
            <a:solidFill>
              <a:schemeClr val="bg2"/>
            </a:solidFill>
            <a:round/>
            <a:headEnd/>
            <a:tailEnd/>
          </a:ln>
        </p:spPr>
        <p:txBody>
          <a:bodyPr/>
          <a:lstStyle/>
          <a:p>
            <a:endParaRPr lang="en-US"/>
          </a:p>
        </p:txBody>
      </p:sp>
      <p:sp>
        <p:nvSpPr>
          <p:cNvPr id="4287" name="Freeform 331"/>
          <p:cNvSpPr>
            <a:spLocks/>
          </p:cNvSpPr>
          <p:nvPr/>
        </p:nvSpPr>
        <p:spPr bwMode="auto">
          <a:xfrm>
            <a:off x="6554788" y="3852863"/>
            <a:ext cx="214312" cy="120650"/>
          </a:xfrm>
          <a:custGeom>
            <a:avLst/>
            <a:gdLst>
              <a:gd name="T0" fmla="*/ 2147483646 w 10000"/>
              <a:gd name="T1" fmla="*/ 2147483646 h 11631"/>
              <a:gd name="T2" fmla="*/ 2147483646 w 10000"/>
              <a:gd name="T3" fmla="*/ 2147483646 h 11631"/>
              <a:gd name="T4" fmla="*/ 2147483646 w 10000"/>
              <a:gd name="T5" fmla="*/ 2147483646 h 11631"/>
              <a:gd name="T6" fmla="*/ 2147483646 w 10000"/>
              <a:gd name="T7" fmla="*/ 0 h 11631"/>
              <a:gd name="T8" fmla="*/ 0 w 10000"/>
              <a:gd name="T9" fmla="*/ 2147483646 h 11631"/>
              <a:gd name="T10" fmla="*/ 2147483646 w 10000"/>
              <a:gd name="T11" fmla="*/ 2147483646 h 11631"/>
              <a:gd name="T12" fmla="*/ 2147483646 w 10000"/>
              <a:gd name="T13" fmla="*/ 2147483646 h 11631"/>
              <a:gd name="T14" fmla="*/ 2147483646 w 10000"/>
              <a:gd name="T15" fmla="*/ 2147483646 h 11631"/>
              <a:gd name="T16" fmla="*/ 2147483646 w 10000"/>
              <a:gd name="T17" fmla="*/ 2147483646 h 11631"/>
              <a:gd name="T18" fmla="*/ 2147483646 w 10000"/>
              <a:gd name="T19" fmla="*/ 2147483646 h 11631"/>
              <a:gd name="T20" fmla="*/ 2147483646 w 10000"/>
              <a:gd name="T21" fmla="*/ 2147483646 h 11631"/>
              <a:gd name="T22" fmla="*/ 2147483646 w 10000"/>
              <a:gd name="T23" fmla="*/ 2147483646 h 11631"/>
              <a:gd name="T24" fmla="*/ 2147483646 w 10000"/>
              <a:gd name="T25" fmla="*/ 2147483646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solidFill>
            <a:schemeClr val="bg1"/>
          </a:solidFill>
          <a:ln w="9525">
            <a:solidFill>
              <a:schemeClr val="bg2"/>
            </a:solidFill>
            <a:round/>
            <a:headEnd/>
            <a:tailEnd/>
          </a:ln>
        </p:spPr>
        <p:txBody>
          <a:bodyPr/>
          <a:lstStyle/>
          <a:p>
            <a:endParaRPr lang="en-US"/>
          </a:p>
        </p:txBody>
      </p:sp>
      <p:sp>
        <p:nvSpPr>
          <p:cNvPr id="4288" name="Freeform 447"/>
          <p:cNvSpPr>
            <a:spLocks/>
          </p:cNvSpPr>
          <p:nvPr/>
        </p:nvSpPr>
        <p:spPr bwMode="auto">
          <a:xfrm>
            <a:off x="6902450" y="3989388"/>
            <a:ext cx="269875" cy="488950"/>
          </a:xfrm>
          <a:custGeom>
            <a:avLst/>
            <a:gdLst>
              <a:gd name="T0" fmla="*/ 2147483646 w 12864"/>
              <a:gd name="T1" fmla="*/ 0 h 10000"/>
              <a:gd name="T2" fmla="*/ 2147483646 w 12864"/>
              <a:gd name="T3" fmla="*/ 2147483646 h 10000"/>
              <a:gd name="T4" fmla="*/ 2147483646 w 12864"/>
              <a:gd name="T5" fmla="*/ 2147483646 h 10000"/>
              <a:gd name="T6" fmla="*/ 2147483646 w 12864"/>
              <a:gd name="T7" fmla="*/ 2147483646 h 10000"/>
              <a:gd name="T8" fmla="*/ 2147483646 w 12864"/>
              <a:gd name="T9" fmla="*/ 2147483646 h 10000"/>
              <a:gd name="T10" fmla="*/ 2147483646 w 12864"/>
              <a:gd name="T11" fmla="*/ 2147483646 h 10000"/>
              <a:gd name="T12" fmla="*/ 0 w 12864"/>
              <a:gd name="T13" fmla="*/ 2147483646 h 10000"/>
              <a:gd name="T14" fmla="*/ 2147483646 w 12864"/>
              <a:gd name="T15" fmla="*/ 2147483646 h 10000"/>
              <a:gd name="T16" fmla="*/ 2147483646 w 12864"/>
              <a:gd name="T17" fmla="*/ 2147483646 h 10000"/>
              <a:gd name="T18" fmla="*/ 2147483646 w 12864"/>
              <a:gd name="T19" fmla="*/ 2147483646 h 10000"/>
              <a:gd name="T20" fmla="*/ 2147483646 w 12864"/>
              <a:gd name="T21" fmla="*/ 2147483646 h 10000"/>
              <a:gd name="T22" fmla="*/ 2147483646 w 12864"/>
              <a:gd name="T23" fmla="*/ 2147483646 h 10000"/>
              <a:gd name="T24" fmla="*/ 2147483646 w 12864"/>
              <a:gd name="T25" fmla="*/ 2147483646 h 10000"/>
              <a:gd name="T26" fmla="*/ 2147483646 w 12864"/>
              <a:gd name="T27" fmla="*/ 2147483646 h 10000"/>
              <a:gd name="T28" fmla="*/ 2147483646 w 12864"/>
              <a:gd name="T29" fmla="*/ 2147483646 h 10000"/>
              <a:gd name="T30" fmla="*/ 2147483646 w 12864"/>
              <a:gd name="T31" fmla="*/ 2147483646 h 10000"/>
              <a:gd name="T32" fmla="*/ 2147483646 w 12864"/>
              <a:gd name="T33" fmla="*/ 2147483646 h 10000"/>
              <a:gd name="T34" fmla="*/ 2147483646 w 12864"/>
              <a:gd name="T35" fmla="*/ 2147483646 h 10000"/>
              <a:gd name="T36" fmla="*/ 2147483646 w 12864"/>
              <a:gd name="T37" fmla="*/ 2147483646 h 10000"/>
              <a:gd name="T38" fmla="*/ 2147483646 w 12864"/>
              <a:gd name="T39" fmla="*/ 2147483646 h 10000"/>
              <a:gd name="T40" fmla="*/ 2147483646 w 12864"/>
              <a:gd name="T41" fmla="*/ 2147483646 h 10000"/>
              <a:gd name="T42" fmla="*/ 2147483646 w 12864"/>
              <a:gd name="T43" fmla="*/ 2147483646 h 10000"/>
              <a:gd name="T44" fmla="*/ 2147483646 w 12864"/>
              <a:gd name="T45" fmla="*/ 2147483646 h 10000"/>
              <a:gd name="T46" fmla="*/ 2147483646 w 12864"/>
              <a:gd name="T47" fmla="*/ 2147483646 h 10000"/>
              <a:gd name="T48" fmla="*/ 2147483646 w 12864"/>
              <a:gd name="T49" fmla="*/ 2147483646 h 10000"/>
              <a:gd name="T50" fmla="*/ 2147483646 w 12864"/>
              <a:gd name="T51" fmla="*/ 2147483646 h 10000"/>
              <a:gd name="T52" fmla="*/ 2147483646 w 12864"/>
              <a:gd name="T53" fmla="*/ 2147483646 h 10000"/>
              <a:gd name="T54" fmla="*/ 2147483646 w 12864"/>
              <a:gd name="T55" fmla="*/ 2147483646 h 10000"/>
              <a:gd name="T56" fmla="*/ 2147483646 w 12864"/>
              <a:gd name="T57" fmla="*/ 2147483646 h 10000"/>
              <a:gd name="T58" fmla="*/ 2147483646 w 12864"/>
              <a:gd name="T59" fmla="*/ 2147483646 h 10000"/>
              <a:gd name="T60" fmla="*/ 2147483646 w 12864"/>
              <a:gd name="T61" fmla="*/ 2147483646 h 10000"/>
              <a:gd name="T62" fmla="*/ 2147483646 w 12864"/>
              <a:gd name="T63" fmla="*/ 2147483646 h 10000"/>
              <a:gd name="T64" fmla="*/ 2147483646 w 12864"/>
              <a:gd name="T65" fmla="*/ 2147483646 h 10000"/>
              <a:gd name="T66" fmla="*/ 2147483646 w 12864"/>
              <a:gd name="T67" fmla="*/ 2147483646 h 10000"/>
              <a:gd name="T68" fmla="*/ 2147483646 w 12864"/>
              <a:gd name="T69" fmla="*/ 2147483646 h 10000"/>
              <a:gd name="T70" fmla="*/ 2147483646 w 12864"/>
              <a:gd name="T71" fmla="*/ 2147483646 h 10000"/>
              <a:gd name="T72" fmla="*/ 2147483646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89" name="Freeform 241"/>
          <p:cNvSpPr>
            <a:spLocks/>
          </p:cNvSpPr>
          <p:nvPr/>
        </p:nvSpPr>
        <p:spPr bwMode="auto">
          <a:xfrm>
            <a:off x="6789738" y="3922713"/>
            <a:ext cx="88900" cy="49212"/>
          </a:xfrm>
          <a:custGeom>
            <a:avLst/>
            <a:gdLst>
              <a:gd name="T0" fmla="*/ 0 w 348468"/>
              <a:gd name="T1" fmla="*/ 10 h 191264"/>
              <a:gd name="T2" fmla="*/ 7 w 348468"/>
              <a:gd name="T3" fmla="*/ 14 h 191264"/>
              <a:gd name="T4" fmla="*/ 11 w 348468"/>
              <a:gd name="T5" fmla="*/ 12 h 191264"/>
              <a:gd name="T6" fmla="*/ 15 w 348468"/>
              <a:gd name="T7" fmla="*/ 14 h 191264"/>
              <a:gd name="T8" fmla="*/ 23 w 348468"/>
              <a:gd name="T9" fmla="*/ 13 h 191264"/>
              <a:gd name="T10" fmla="*/ 24 w 348468"/>
              <a:gd name="T11" fmla="*/ 8 h 191264"/>
              <a:gd name="T12" fmla="*/ 18 w 348468"/>
              <a:gd name="T13" fmla="*/ 1 h 191264"/>
              <a:gd name="T14" fmla="*/ 12 w 348468"/>
              <a:gd name="T15" fmla="*/ 2 h 191264"/>
              <a:gd name="T16" fmla="*/ 8 w 348468"/>
              <a:gd name="T17" fmla="*/ 0 h 191264"/>
              <a:gd name="T18" fmla="*/ 2 w 348468"/>
              <a:gd name="T19" fmla="*/ 5 h 191264"/>
              <a:gd name="T20" fmla="*/ 0 w 348468"/>
              <a:gd name="T21" fmla="*/ 10 h 191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8468" h="191264">
                <a:moveTo>
                  <a:pt x="0" y="136243"/>
                </a:moveTo>
                <a:lnTo>
                  <a:pt x="102182" y="191264"/>
                </a:lnTo>
                <a:lnTo>
                  <a:pt x="162443" y="162443"/>
                </a:lnTo>
                <a:lnTo>
                  <a:pt x="217465" y="188644"/>
                </a:lnTo>
                <a:lnTo>
                  <a:pt x="324887" y="167683"/>
                </a:lnTo>
                <a:lnTo>
                  <a:pt x="348468" y="104802"/>
                </a:lnTo>
                <a:lnTo>
                  <a:pt x="254145" y="5240"/>
                </a:lnTo>
                <a:lnTo>
                  <a:pt x="167684" y="20960"/>
                </a:lnTo>
                <a:lnTo>
                  <a:pt x="115282" y="0"/>
                </a:lnTo>
                <a:lnTo>
                  <a:pt x="28821" y="73361"/>
                </a:lnTo>
                <a:lnTo>
                  <a:pt x="0" y="136243"/>
                </a:lnTo>
                <a:close/>
              </a:path>
            </a:pathLst>
          </a:custGeom>
          <a:solidFill>
            <a:schemeClr val="bg1"/>
          </a:solidFill>
          <a:ln w="9525">
            <a:solidFill>
              <a:schemeClr val="bg2"/>
            </a:solidFill>
            <a:round/>
            <a:headEnd/>
            <a:tailEnd/>
          </a:ln>
        </p:spPr>
        <p:txBody>
          <a:bodyPr/>
          <a:lstStyle/>
          <a:p>
            <a:endParaRPr lang="en-US"/>
          </a:p>
        </p:txBody>
      </p:sp>
      <p:sp>
        <p:nvSpPr>
          <p:cNvPr id="4290" name="Freeform 448"/>
          <p:cNvSpPr>
            <a:spLocks/>
          </p:cNvSpPr>
          <p:nvPr/>
        </p:nvSpPr>
        <p:spPr bwMode="auto">
          <a:xfrm>
            <a:off x="7129463" y="4565650"/>
            <a:ext cx="128587" cy="147638"/>
          </a:xfrm>
          <a:custGeom>
            <a:avLst/>
            <a:gdLst>
              <a:gd name="T0" fmla="*/ 0 w 675"/>
              <a:gd name="T1" fmla="*/ 2147483646 h 773"/>
              <a:gd name="T2" fmla="*/ 2147483646 w 675"/>
              <a:gd name="T3" fmla="*/ 2147483646 h 773"/>
              <a:gd name="T4" fmla="*/ 2147483646 w 675"/>
              <a:gd name="T5" fmla="*/ 2147483646 h 773"/>
              <a:gd name="T6" fmla="*/ 2147483646 w 675"/>
              <a:gd name="T7" fmla="*/ 2147483646 h 773"/>
              <a:gd name="T8" fmla="*/ 2147483646 w 675"/>
              <a:gd name="T9" fmla="*/ 2147483646 h 773"/>
              <a:gd name="T10" fmla="*/ 2147483646 w 675"/>
              <a:gd name="T11" fmla="*/ 2147483646 h 773"/>
              <a:gd name="T12" fmla="*/ 2147483646 w 675"/>
              <a:gd name="T13" fmla="*/ 2147483646 h 773"/>
              <a:gd name="T14" fmla="*/ 2147483646 w 675"/>
              <a:gd name="T15" fmla="*/ 2147483646 h 773"/>
              <a:gd name="T16" fmla="*/ 2147483646 w 675"/>
              <a:gd name="T17" fmla="*/ 2147483646 h 773"/>
              <a:gd name="T18" fmla="*/ 2147483646 w 675"/>
              <a:gd name="T19" fmla="*/ 2147483646 h 773"/>
              <a:gd name="T20" fmla="*/ 2147483646 w 675"/>
              <a:gd name="T21" fmla="*/ 2147483646 h 773"/>
              <a:gd name="T22" fmla="*/ 2147483646 w 675"/>
              <a:gd name="T23" fmla="*/ 2147483646 h 773"/>
              <a:gd name="T24" fmla="*/ 2147483646 w 675"/>
              <a:gd name="T25" fmla="*/ 2147483646 h 773"/>
              <a:gd name="T26" fmla="*/ 2147483646 w 675"/>
              <a:gd name="T27" fmla="*/ 0 h 773"/>
              <a:gd name="T28" fmla="*/ 0 w 675"/>
              <a:gd name="T29" fmla="*/ 2147483646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91" name="Freeform 330"/>
          <p:cNvSpPr>
            <a:spLocks/>
          </p:cNvSpPr>
          <p:nvPr/>
        </p:nvSpPr>
        <p:spPr bwMode="auto">
          <a:xfrm>
            <a:off x="7164388" y="4108450"/>
            <a:ext cx="200025" cy="392113"/>
          </a:xfrm>
          <a:custGeom>
            <a:avLst/>
            <a:gdLst>
              <a:gd name="T0" fmla="*/ 2147483646 w 138"/>
              <a:gd name="T1" fmla="*/ 0 h 271"/>
              <a:gd name="T2" fmla="*/ 2147483646 w 138"/>
              <a:gd name="T3" fmla="*/ 0 h 271"/>
              <a:gd name="T4" fmla="*/ 0 w 138"/>
              <a:gd name="T5" fmla="*/ 2147483646 h 271"/>
              <a:gd name="T6" fmla="*/ 2147483646 w 138"/>
              <a:gd name="T7" fmla="*/ 2147483646 h 271"/>
              <a:gd name="T8" fmla="*/ 2147483646 w 138"/>
              <a:gd name="T9" fmla="*/ 2147483646 h 271"/>
              <a:gd name="T10" fmla="*/ 2147483646 w 138"/>
              <a:gd name="T11" fmla="*/ 2147483646 h 271"/>
              <a:gd name="T12" fmla="*/ 2147483646 w 138"/>
              <a:gd name="T13" fmla="*/ 2147483646 h 271"/>
              <a:gd name="T14" fmla="*/ 2147483646 w 138"/>
              <a:gd name="T15" fmla="*/ 2147483646 h 271"/>
              <a:gd name="T16" fmla="*/ 2147483646 w 138"/>
              <a:gd name="T17" fmla="*/ 2147483646 h 271"/>
              <a:gd name="T18" fmla="*/ 2147483646 w 138"/>
              <a:gd name="T19" fmla="*/ 2147483646 h 271"/>
              <a:gd name="T20" fmla="*/ 2147483646 w 138"/>
              <a:gd name="T21" fmla="*/ 2147483646 h 271"/>
              <a:gd name="T22" fmla="*/ 2147483646 w 138"/>
              <a:gd name="T23" fmla="*/ 2147483646 h 271"/>
              <a:gd name="T24" fmla="*/ 2147483646 w 138"/>
              <a:gd name="T25" fmla="*/ 2147483646 h 271"/>
              <a:gd name="T26" fmla="*/ 2147483646 w 138"/>
              <a:gd name="T27" fmla="*/ 2147483646 h 271"/>
              <a:gd name="T28" fmla="*/ 2147483646 w 138"/>
              <a:gd name="T29" fmla="*/ 2147483646 h 271"/>
              <a:gd name="T30" fmla="*/ 2147483646 w 138"/>
              <a:gd name="T31" fmla="*/ 2147483646 h 271"/>
              <a:gd name="T32" fmla="*/ 2147483646 w 138"/>
              <a:gd name="T33" fmla="*/ 2147483646 h 271"/>
              <a:gd name="T34" fmla="*/ 2147483646 w 138"/>
              <a:gd name="T35" fmla="*/ 2147483646 h 271"/>
              <a:gd name="T36" fmla="*/ 2147483646 w 138"/>
              <a:gd name="T37" fmla="*/ 2147483646 h 271"/>
              <a:gd name="T38" fmla="*/ 2147483646 w 138"/>
              <a:gd name="T39" fmla="*/ 2147483646 h 271"/>
              <a:gd name="T40" fmla="*/ 2147483646 w 138"/>
              <a:gd name="T41" fmla="*/ 2147483646 h 271"/>
              <a:gd name="T42" fmla="*/ 2147483646 w 138"/>
              <a:gd name="T43" fmla="*/ 2147483646 h 271"/>
              <a:gd name="T44" fmla="*/ 2147483646 w 138"/>
              <a:gd name="T45" fmla="*/ 2147483646 h 271"/>
              <a:gd name="T46" fmla="*/ 2147483646 w 138"/>
              <a:gd name="T47" fmla="*/ 2147483646 h 271"/>
              <a:gd name="T48" fmla="*/ 2147483646 w 138"/>
              <a:gd name="T49" fmla="*/ 2147483646 h 271"/>
              <a:gd name="T50" fmla="*/ 2147483646 w 138"/>
              <a:gd name="T51" fmla="*/ 2147483646 h 271"/>
              <a:gd name="T52" fmla="*/ 2147483646 w 138"/>
              <a:gd name="T53" fmla="*/ 2147483646 h 271"/>
              <a:gd name="T54" fmla="*/ 2147483646 w 138"/>
              <a:gd name="T55" fmla="*/ 2147483646 h 271"/>
              <a:gd name="T56" fmla="*/ 2147483646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solidFill>
            <a:schemeClr val="bg1"/>
          </a:solidFill>
          <a:ln w="9525">
            <a:solidFill>
              <a:schemeClr val="bg2"/>
            </a:solidFill>
            <a:round/>
            <a:headEnd/>
            <a:tailEnd/>
          </a:ln>
        </p:spPr>
        <p:txBody>
          <a:bodyPr/>
          <a:lstStyle/>
          <a:p>
            <a:endParaRPr lang="en-US"/>
          </a:p>
        </p:txBody>
      </p:sp>
      <p:sp>
        <p:nvSpPr>
          <p:cNvPr id="4292" name="Freeform 446"/>
          <p:cNvSpPr>
            <a:spLocks/>
          </p:cNvSpPr>
          <p:nvPr/>
        </p:nvSpPr>
        <p:spPr bwMode="auto">
          <a:xfrm>
            <a:off x="7035800" y="4173538"/>
            <a:ext cx="222250" cy="400050"/>
          </a:xfrm>
          <a:custGeom>
            <a:avLst/>
            <a:gdLst>
              <a:gd name="T0" fmla="*/ 2147483646 w 107"/>
              <a:gd name="T1" fmla="*/ 2147483646 h 190"/>
              <a:gd name="T2" fmla="*/ 0 w 107"/>
              <a:gd name="T3" fmla="*/ 2147483646 h 190"/>
              <a:gd name="T4" fmla="*/ 2147483646 w 107"/>
              <a:gd name="T5" fmla="*/ 2147483646 h 190"/>
              <a:gd name="T6" fmla="*/ 2147483646 w 107"/>
              <a:gd name="T7" fmla="*/ 2147483646 h 190"/>
              <a:gd name="T8" fmla="*/ 2147483646 w 107"/>
              <a:gd name="T9" fmla="*/ 2147483646 h 190"/>
              <a:gd name="T10" fmla="*/ 2147483646 w 107"/>
              <a:gd name="T11" fmla="*/ 2147483646 h 190"/>
              <a:gd name="T12" fmla="*/ 2147483646 w 107"/>
              <a:gd name="T13" fmla="*/ 2147483646 h 190"/>
              <a:gd name="T14" fmla="*/ 2147483646 w 107"/>
              <a:gd name="T15" fmla="*/ 2147483646 h 190"/>
              <a:gd name="T16" fmla="*/ 2147483646 w 107"/>
              <a:gd name="T17" fmla="*/ 2147483646 h 190"/>
              <a:gd name="T18" fmla="*/ 2147483646 w 107"/>
              <a:gd name="T19" fmla="*/ 2147483646 h 190"/>
              <a:gd name="T20" fmla="*/ 2147483646 w 107"/>
              <a:gd name="T21" fmla="*/ 2147483646 h 190"/>
              <a:gd name="T22" fmla="*/ 2147483646 w 107"/>
              <a:gd name="T23" fmla="*/ 2147483646 h 190"/>
              <a:gd name="T24" fmla="*/ 2147483646 w 107"/>
              <a:gd name="T25" fmla="*/ 2147483646 h 190"/>
              <a:gd name="T26" fmla="*/ 2147483646 w 107"/>
              <a:gd name="T27" fmla="*/ 2147483646 h 190"/>
              <a:gd name="T28" fmla="*/ 2147483646 w 107"/>
              <a:gd name="T29" fmla="*/ 2147483646 h 190"/>
              <a:gd name="T30" fmla="*/ 2147483646 w 107"/>
              <a:gd name="T31" fmla="*/ 2147483646 h 190"/>
              <a:gd name="T32" fmla="*/ 2147483646 w 107"/>
              <a:gd name="T33" fmla="*/ 2147483646 h 190"/>
              <a:gd name="T34" fmla="*/ 2147483646 w 107"/>
              <a:gd name="T35" fmla="*/ 2147483646 h 190"/>
              <a:gd name="T36" fmla="*/ 2147483646 w 107"/>
              <a:gd name="T37" fmla="*/ 2147483646 h 190"/>
              <a:gd name="T38" fmla="*/ 2147483646 w 107"/>
              <a:gd name="T39" fmla="*/ 2147483646 h 190"/>
              <a:gd name="T40" fmla="*/ 2147483646 w 107"/>
              <a:gd name="T41" fmla="*/ 2147483646 h 190"/>
              <a:gd name="T42" fmla="*/ 2147483646 w 107"/>
              <a:gd name="T43" fmla="*/ 2147483646 h 190"/>
              <a:gd name="T44" fmla="*/ 2147483646 w 107"/>
              <a:gd name="T45" fmla="*/ 2147483646 h 190"/>
              <a:gd name="T46" fmla="*/ 2147483646 w 107"/>
              <a:gd name="T47" fmla="*/ 2147483646 h 190"/>
              <a:gd name="T48" fmla="*/ 2147483646 w 107"/>
              <a:gd name="T49" fmla="*/ 2147483646 h 190"/>
              <a:gd name="T50" fmla="*/ 2147483646 w 107"/>
              <a:gd name="T51" fmla="*/ 2147483646 h 190"/>
              <a:gd name="T52" fmla="*/ 2147483646 w 107"/>
              <a:gd name="T53" fmla="*/ 2147483646 h 190"/>
              <a:gd name="T54" fmla="*/ 2147483646 w 107"/>
              <a:gd name="T55" fmla="*/ 2147483646 h 190"/>
              <a:gd name="T56" fmla="*/ 2147483646 w 107"/>
              <a:gd name="T57" fmla="*/ 2147483646 h 190"/>
              <a:gd name="T58" fmla="*/ 2147483646 w 107"/>
              <a:gd name="T59" fmla="*/ 0 h 190"/>
              <a:gd name="T60" fmla="*/ 2147483646 w 107"/>
              <a:gd name="T61" fmla="*/ 2147483646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solidFill>
            <a:schemeClr val="accent1"/>
          </a:solidFill>
          <a:ln w="9525" cap="flat" cmpd="sng">
            <a:solidFill>
              <a:schemeClr val="bg2"/>
            </a:solidFill>
            <a:prstDash val="solid"/>
            <a:round/>
            <a:headEnd type="none" w="med" len="med"/>
            <a:tailEnd type="none" w="med" len="med"/>
          </a:ln>
        </p:spPr>
        <p:txBody>
          <a:bodyPr/>
          <a:lstStyle/>
          <a:p>
            <a:endParaRPr lang="en-US"/>
          </a:p>
        </p:txBody>
      </p:sp>
      <p:sp>
        <p:nvSpPr>
          <p:cNvPr id="4293" name="Freeform 329"/>
          <p:cNvSpPr>
            <a:spLocks/>
          </p:cNvSpPr>
          <p:nvPr/>
        </p:nvSpPr>
        <p:spPr bwMode="auto">
          <a:xfrm>
            <a:off x="7102475" y="4133850"/>
            <a:ext cx="211138" cy="23018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0 h 10000"/>
              <a:gd name="T20" fmla="*/ 2147483646 w 10000"/>
              <a:gd name="T21" fmla="*/ 0 h 10000"/>
              <a:gd name="T22" fmla="*/ 2147483646 w 10000"/>
              <a:gd name="T23" fmla="*/ 2147483646 h 10000"/>
              <a:gd name="T24" fmla="*/ 0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000" h="10000">
                <a:moveTo>
                  <a:pt x="8672" y="9830"/>
                </a:moveTo>
                <a:lnTo>
                  <a:pt x="10000" y="10000"/>
                </a:lnTo>
                <a:lnTo>
                  <a:pt x="10000" y="7948"/>
                </a:lnTo>
                <a:lnTo>
                  <a:pt x="8696" y="6754"/>
                </a:lnTo>
                <a:lnTo>
                  <a:pt x="6957" y="4769"/>
                </a:lnTo>
                <a:lnTo>
                  <a:pt x="5652" y="3176"/>
                </a:lnTo>
                <a:lnTo>
                  <a:pt x="6087" y="2384"/>
                </a:lnTo>
                <a:lnTo>
                  <a:pt x="5652" y="1590"/>
                </a:lnTo>
                <a:lnTo>
                  <a:pt x="4348" y="1191"/>
                </a:lnTo>
                <a:lnTo>
                  <a:pt x="3478" y="0"/>
                </a:lnTo>
                <a:lnTo>
                  <a:pt x="3043" y="0"/>
                </a:lnTo>
                <a:lnTo>
                  <a:pt x="870" y="396"/>
                </a:lnTo>
                <a:lnTo>
                  <a:pt x="0" y="1590"/>
                </a:lnTo>
                <a:lnTo>
                  <a:pt x="435" y="2384"/>
                </a:lnTo>
                <a:lnTo>
                  <a:pt x="870" y="4769"/>
                </a:lnTo>
                <a:lnTo>
                  <a:pt x="3913" y="4769"/>
                </a:lnTo>
                <a:lnTo>
                  <a:pt x="5217" y="5165"/>
                </a:lnTo>
                <a:lnTo>
                  <a:pt x="7391" y="8344"/>
                </a:lnTo>
                <a:lnTo>
                  <a:pt x="6957" y="9602"/>
                </a:lnTo>
                <a:lnTo>
                  <a:pt x="8672" y="9830"/>
                </a:lnTo>
                <a:close/>
              </a:path>
            </a:pathLst>
          </a:custGeom>
          <a:solidFill>
            <a:schemeClr val="bg1"/>
          </a:solidFill>
          <a:ln w="9525">
            <a:solidFill>
              <a:schemeClr val="bg2"/>
            </a:solidFill>
            <a:round/>
            <a:headEnd/>
            <a:tailEnd/>
          </a:ln>
        </p:spPr>
        <p:txBody>
          <a:bodyPr/>
          <a:lstStyle/>
          <a:p>
            <a:endParaRPr lang="en-US"/>
          </a:p>
        </p:txBody>
      </p:sp>
      <p:sp>
        <p:nvSpPr>
          <p:cNvPr id="4294" name="Freeform 329"/>
          <p:cNvSpPr>
            <a:spLocks/>
          </p:cNvSpPr>
          <p:nvPr/>
        </p:nvSpPr>
        <p:spPr bwMode="auto">
          <a:xfrm>
            <a:off x="7165975" y="4348163"/>
            <a:ext cx="147638" cy="117475"/>
          </a:xfrm>
          <a:custGeom>
            <a:avLst/>
            <a:gdLst>
              <a:gd name="T0" fmla="*/ 2147483646 w 10000"/>
              <a:gd name="T1" fmla="*/ 2147483646 h 6448"/>
              <a:gd name="T2" fmla="*/ 2147483646 w 10000"/>
              <a:gd name="T3" fmla="*/ 2147483646 h 6448"/>
              <a:gd name="T4" fmla="*/ 2147483646 w 10000"/>
              <a:gd name="T5" fmla="*/ 0 h 6448"/>
              <a:gd name="T6" fmla="*/ 2147483646 w 10000"/>
              <a:gd name="T7" fmla="*/ 2147483646 h 6448"/>
              <a:gd name="T8" fmla="*/ 0 w 10000"/>
              <a:gd name="T9" fmla="*/ 2147483646 h 6448"/>
              <a:gd name="T10" fmla="*/ 0 w 10000"/>
              <a:gd name="T11" fmla="*/ 2147483646 h 6448"/>
              <a:gd name="T12" fmla="*/ 2147483646 w 10000"/>
              <a:gd name="T13" fmla="*/ 2147483646 h 6448"/>
              <a:gd name="T14" fmla="*/ 2147483646 w 10000"/>
              <a:gd name="T15" fmla="*/ 2147483646 h 6448"/>
              <a:gd name="T16" fmla="*/ 2147483646 w 10000"/>
              <a:gd name="T17" fmla="*/ 2147483646 h 6448"/>
              <a:gd name="T18" fmla="*/ 2147483646 w 10000"/>
              <a:gd name="T19" fmla="*/ 2147483646 h 6448"/>
              <a:gd name="T20" fmla="*/ 2147483646 w 10000"/>
              <a:gd name="T21" fmla="*/ 2147483646 h 6448"/>
              <a:gd name="T22" fmla="*/ 2147483646 w 10000"/>
              <a:gd name="T23" fmla="*/ 2147483646 h 6448"/>
              <a:gd name="T24" fmla="*/ 2147483646 w 10000"/>
              <a:gd name="T25" fmla="*/ 2147483646 h 6448"/>
              <a:gd name="T26" fmla="*/ 2147483646 w 10000"/>
              <a:gd name="T27" fmla="*/ 2147483646 h 6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00" h="6448">
                <a:moveTo>
                  <a:pt x="8160" y="269"/>
                </a:moveTo>
                <a:cubicBezTo>
                  <a:pt x="7722" y="211"/>
                  <a:pt x="7792" y="194"/>
                  <a:pt x="7370" y="149"/>
                </a:cubicBezTo>
                <a:lnTo>
                  <a:pt x="5626" y="0"/>
                </a:lnTo>
                <a:lnTo>
                  <a:pt x="1875" y="496"/>
                </a:lnTo>
                <a:lnTo>
                  <a:pt x="0" y="1489"/>
                </a:lnTo>
                <a:lnTo>
                  <a:pt x="0" y="3473"/>
                </a:lnTo>
                <a:lnTo>
                  <a:pt x="3125" y="5951"/>
                </a:lnTo>
                <a:lnTo>
                  <a:pt x="4375" y="6448"/>
                </a:lnTo>
                <a:lnTo>
                  <a:pt x="5626" y="5951"/>
                </a:lnTo>
                <a:lnTo>
                  <a:pt x="6249" y="4959"/>
                </a:lnTo>
                <a:lnTo>
                  <a:pt x="8126" y="4466"/>
                </a:lnTo>
                <a:lnTo>
                  <a:pt x="10000" y="3473"/>
                </a:lnTo>
                <a:lnTo>
                  <a:pt x="10000" y="496"/>
                </a:lnTo>
                <a:lnTo>
                  <a:pt x="8160" y="269"/>
                </a:lnTo>
                <a:close/>
              </a:path>
            </a:pathLst>
          </a:custGeom>
          <a:solidFill>
            <a:schemeClr val="bg1"/>
          </a:solidFill>
          <a:ln w="9525">
            <a:solidFill>
              <a:schemeClr val="bg2"/>
            </a:solidFill>
            <a:round/>
            <a:headEnd/>
            <a:tailEnd/>
          </a:ln>
        </p:spPr>
        <p:txBody>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377577266"/>
              </p:ext>
            </p:extLst>
          </p:nvPr>
        </p:nvGraphicFramePr>
        <p:xfrm>
          <a:off x="3695008" y="138113"/>
          <a:ext cx="5233092" cy="3221355"/>
        </p:xfrm>
        <a:graphic>
          <a:graphicData uri="http://schemas.openxmlformats.org/drawingml/2006/table">
            <a:tbl>
              <a:tblPr/>
              <a:tblGrid>
                <a:gridCol w="1467449"/>
                <a:gridCol w="1227927"/>
                <a:gridCol w="1227927"/>
                <a:gridCol w="1309789"/>
              </a:tblGrid>
              <a:tr h="151549">
                <a:tc>
                  <a:txBody>
                    <a:bodyPr/>
                    <a:lstStyle/>
                    <a:p>
                      <a:pPr algn="l" fontAlgn="b"/>
                      <a:r>
                        <a:rPr lang="en-US" sz="1050" b="1" i="0" u="none" strike="noStrike" dirty="0">
                          <a:solidFill>
                            <a:srgbClr val="000000"/>
                          </a:solidFill>
                          <a:effectLst/>
                          <a:latin typeface="Calibri"/>
                        </a:rPr>
                        <a:t>Person</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50" b="1" i="0" u="none" strike="noStrike" dirty="0">
                          <a:solidFill>
                            <a:srgbClr val="000000"/>
                          </a:solidFill>
                          <a:effectLst/>
                          <a:latin typeface="Calibri"/>
                        </a:rPr>
                        <a:t>Organization</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50" b="1" i="0" u="none" strike="noStrike" dirty="0">
                          <a:solidFill>
                            <a:srgbClr val="000000"/>
                          </a:solidFill>
                          <a:effectLst/>
                          <a:latin typeface="Calibri"/>
                        </a:rPr>
                        <a:t>Where</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1050" b="1" i="0" u="none" strike="noStrike">
                          <a:solidFill>
                            <a:srgbClr val="000000"/>
                          </a:solidFill>
                          <a:effectLst/>
                          <a:latin typeface="Calibri"/>
                        </a:rPr>
                        <a:t>No. of Hand Planters</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r>
              <a:tr h="151549">
                <a:tc>
                  <a:txBody>
                    <a:bodyPr/>
                    <a:lstStyle/>
                    <a:p>
                      <a:pPr algn="l" fontAlgn="b"/>
                      <a:r>
                        <a:rPr lang="en-US" sz="1050" b="0" i="0" u="none" strike="noStrike" dirty="0">
                          <a:solidFill>
                            <a:srgbClr val="000000"/>
                          </a:solidFill>
                          <a:effectLst/>
                          <a:latin typeface="Calibri"/>
                        </a:rPr>
                        <a:t>Dr. </a:t>
                      </a:r>
                      <a:r>
                        <a:rPr lang="en-US" sz="1050" b="0" i="0" u="none" strike="noStrike">
                          <a:solidFill>
                            <a:srgbClr val="000000"/>
                          </a:solidFill>
                          <a:effectLst/>
                          <a:latin typeface="Calibri"/>
                        </a:rPr>
                        <a:t>Isaiah Nyagumbo</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50" b="0" i="0" u="none" strike="noStrike">
                          <a:solidFill>
                            <a:srgbClr val="000000"/>
                          </a:solidFill>
                          <a:effectLst/>
                          <a:latin typeface="Calibri"/>
                        </a:rPr>
                        <a:t>CIMMYT, Kenya</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50" b="0" i="0" u="none" strike="noStrike" dirty="0">
                          <a:solidFill>
                            <a:srgbClr val="000000"/>
                          </a:solidFill>
                          <a:effectLst/>
                          <a:latin typeface="Calibri"/>
                        </a:rPr>
                        <a:t>Zimbabwe</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4</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tr>
              <a:tr h="151549">
                <a:tc>
                  <a:txBody>
                    <a:bodyPr/>
                    <a:lstStyle/>
                    <a:p>
                      <a:pPr algn="l" fontAlgn="b"/>
                      <a:r>
                        <a:rPr lang="en-US" sz="1050" b="0" i="0" u="none" strike="noStrike" dirty="0">
                          <a:solidFill>
                            <a:srgbClr val="000000"/>
                          </a:solidFill>
                          <a:effectLst/>
                          <a:latin typeface="Calibri"/>
                        </a:rPr>
                        <a:t>Dr. Pascal </a:t>
                      </a:r>
                      <a:r>
                        <a:rPr lang="en-US" sz="1050" b="0" i="0" u="none" strike="noStrike" dirty="0" err="1">
                          <a:solidFill>
                            <a:srgbClr val="000000"/>
                          </a:solidFill>
                          <a:effectLst/>
                          <a:latin typeface="Calibri"/>
                        </a:rPr>
                        <a:t>Kaumbutho</a:t>
                      </a:r>
                      <a:endParaRPr lang="en-US" sz="105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KENDAT, Kenya</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Kenya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endParaRPr lang="en-US" sz="1050" b="0" i="0" u="none" strike="noStrike">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Ethiopia</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Ethiopia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Peter Omara</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Uganda</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Uganda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dirty="0">
                          <a:solidFill>
                            <a:srgbClr val="000000"/>
                          </a:solidFill>
                          <a:effectLst/>
                          <a:latin typeface="Calibri"/>
                        </a:rPr>
                        <a:t>3</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Edgar Ascencio</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CARE, El Savador</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El Salvador</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4</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Fred Kanampiu</a:t>
                      </a:r>
                    </a:p>
                  </a:txBody>
                  <a:tcPr marL="9524" marR="9524" marT="9525" marB="0" anchor="b">
                    <a:lnL>
                      <a:noFill/>
                    </a:lnL>
                    <a:lnR>
                      <a:noFill/>
                    </a:lnR>
                    <a:lnT>
                      <a:noFill/>
                    </a:lnT>
                    <a:lnB>
                      <a:noFill/>
                    </a:lnB>
                  </a:tcPr>
                </a:tc>
                <a:tc>
                  <a:txBody>
                    <a:bodyPr/>
                    <a:lstStyle/>
                    <a:p>
                      <a:pPr algn="l" fontAlgn="b"/>
                      <a:r>
                        <a:rPr lang="en-US" sz="1050" b="0" i="0" u="none" strike="noStrike" dirty="0" smtClean="0">
                          <a:solidFill>
                            <a:srgbClr val="000000"/>
                          </a:solidFill>
                          <a:effectLst/>
                          <a:latin typeface="Calibri"/>
                        </a:rPr>
                        <a:t>IITA, </a:t>
                      </a:r>
                      <a:r>
                        <a:rPr lang="en-US" sz="1050" b="0" i="0" u="none" strike="noStrike" dirty="0">
                          <a:solidFill>
                            <a:srgbClr val="000000"/>
                          </a:solidFill>
                          <a:effectLst/>
                          <a:latin typeface="Calibri"/>
                        </a:rPr>
                        <a:t>Kenya</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Kenya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Nyle Wollenhaupt</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AGCO, Kansas</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Kansas</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Ivan Ortiz-Monasterio</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CIMMYT, Mexico</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Mexico</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Kristin Lacy</a:t>
                      </a:r>
                    </a:p>
                  </a:txBody>
                  <a:tcPr marL="9524" marR="9524" marT="9525" marB="0" anchor="b">
                    <a:lnL>
                      <a:noFill/>
                    </a:lnL>
                    <a:lnR>
                      <a:noFill/>
                    </a:lnR>
                    <a:lnT>
                      <a:noFill/>
                    </a:lnT>
                    <a:lnB>
                      <a:noFill/>
                    </a:lnB>
                  </a:tcPr>
                </a:tc>
                <a:tc>
                  <a:txBody>
                    <a:bodyPr/>
                    <a:lstStyle/>
                    <a:p>
                      <a:pPr algn="l" fontAlgn="b"/>
                      <a:r>
                        <a:rPr lang="en-US" sz="1050" b="0" i="0" u="none" strike="noStrike" dirty="0" err="1">
                          <a:solidFill>
                            <a:srgbClr val="000000"/>
                          </a:solidFill>
                          <a:effectLst/>
                          <a:latin typeface="Calibri"/>
                        </a:rPr>
                        <a:t>Semilla</a:t>
                      </a:r>
                      <a:r>
                        <a:rPr lang="en-US" sz="1050" b="0" i="0" u="none" strike="noStrike" dirty="0">
                          <a:solidFill>
                            <a:srgbClr val="000000"/>
                          </a:solidFill>
                          <a:effectLst/>
                          <a:latin typeface="Calibri"/>
                        </a:rPr>
                        <a:t> Nueva</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Guatemala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Nyle Wollenhaupt</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AGCO</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40</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Melvin Siwale</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AGCO</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10</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Terry Tindall</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JR Simplot</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25</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Eric Lam</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MAG</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Honduras</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Eric Lam</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CIMMYT</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Bangladesh</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Luis Narro</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CIAT</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Colombia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Joshua Ringer</a:t>
                      </a:r>
                    </a:p>
                  </a:txBody>
                  <a:tcPr marL="9524" marR="9524" marT="9525" marB="0" anchor="b">
                    <a:lnL>
                      <a:noFill/>
                    </a:lnL>
                    <a:lnR>
                      <a:noFill/>
                    </a:lnR>
                    <a:lnT>
                      <a:noFill/>
                    </a:lnT>
                    <a:lnB>
                      <a:noFill/>
                    </a:lnB>
                  </a:tcPr>
                </a:tc>
                <a:tc>
                  <a:txBody>
                    <a:bodyPr/>
                    <a:lstStyle/>
                    <a:p>
                      <a:pPr algn="l" fontAlgn="b"/>
                      <a:endParaRPr lang="en-US" sz="1050" b="0" i="0" u="none" strike="noStrike">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Thailand</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Assoumane Maiga</a:t>
                      </a:r>
                    </a:p>
                  </a:txBody>
                  <a:tcPr marL="9524" marR="9524" marT="9525" marB="0" anchor="b">
                    <a:lnL>
                      <a:noFill/>
                    </a:lnL>
                    <a:lnR>
                      <a:noFill/>
                    </a:lnR>
                    <a:lnT>
                      <a:noFill/>
                    </a:lnT>
                    <a:lnB>
                      <a:noFill/>
                    </a:lnB>
                  </a:tcPr>
                </a:tc>
                <a:tc>
                  <a:txBody>
                    <a:bodyPr/>
                    <a:lstStyle/>
                    <a:p>
                      <a:pPr algn="l" fontAlgn="b"/>
                      <a:endParaRPr lang="en-US" sz="1050" b="0" i="0" u="none" strike="noStrike">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050" b="0" i="0" u="none" strike="noStrike" dirty="0" err="1">
                          <a:solidFill>
                            <a:srgbClr val="000000"/>
                          </a:solidFill>
                          <a:effectLst/>
                          <a:latin typeface="Calibri"/>
                        </a:rPr>
                        <a:t>Mali</a:t>
                      </a:r>
                      <a:endParaRPr lang="en-US" sz="1050" b="0" i="0" u="none" strike="noStrike" dirty="0">
                        <a:solidFill>
                          <a:srgbClr val="000000"/>
                        </a:solidFill>
                        <a:effectLst/>
                        <a:latin typeface="Calibri"/>
                      </a:endParaRP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50" b="1" i="0" u="none" strike="noStrike">
                          <a:solidFill>
                            <a:srgbClr val="000000"/>
                          </a:solidFill>
                          <a:effectLst/>
                          <a:latin typeface="Calibri"/>
                        </a:rPr>
                        <a:t>Total</a:t>
                      </a:r>
                    </a:p>
                  </a:txBody>
                  <a:tcPr marL="9524" marR="9524" marT="9525" marB="0" anchor="b">
                    <a:lnL>
                      <a:noFill/>
                    </a:lnL>
                    <a:lnR>
                      <a:noFill/>
                    </a:lnR>
                    <a:lnT>
                      <a:noFill/>
                    </a:lnT>
                    <a:lnB>
                      <a:noFill/>
                    </a:lnB>
                    <a:solidFill>
                      <a:srgbClr val="92D050"/>
                    </a:solidFill>
                  </a:tcPr>
                </a:tc>
                <a:tc>
                  <a:txBody>
                    <a:bodyPr/>
                    <a:lstStyle/>
                    <a:p>
                      <a:pPr algn="l" fontAlgn="b"/>
                      <a:r>
                        <a:rPr lang="en-US" sz="1050" b="0" i="0" u="none" strike="noStrike">
                          <a:solidFill>
                            <a:srgbClr val="000000"/>
                          </a:solidFill>
                          <a:effectLst/>
                          <a:latin typeface="Calibri"/>
                        </a:rPr>
                        <a:t> </a:t>
                      </a:r>
                    </a:p>
                  </a:txBody>
                  <a:tcPr marL="9524" marR="9524" marT="9525" marB="0" anchor="b">
                    <a:lnL>
                      <a:noFill/>
                    </a:lnL>
                    <a:lnR>
                      <a:noFill/>
                    </a:lnR>
                    <a:lnT>
                      <a:noFill/>
                    </a:lnT>
                    <a:lnB>
                      <a:noFill/>
                    </a:lnB>
                    <a:solidFill>
                      <a:srgbClr val="92D050"/>
                    </a:solidFill>
                  </a:tcPr>
                </a:tc>
                <a:tc>
                  <a:txBody>
                    <a:bodyPr/>
                    <a:lstStyle/>
                    <a:p>
                      <a:pPr algn="l" fontAlgn="b"/>
                      <a:r>
                        <a:rPr lang="en-US" sz="1050" b="0" i="0" u="none" strike="noStrike" dirty="0">
                          <a:solidFill>
                            <a:srgbClr val="000000"/>
                          </a:solidFill>
                          <a:effectLst/>
                          <a:latin typeface="Calibri"/>
                        </a:rPr>
                        <a:t> </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1" i="0" u="none" strike="noStrike" dirty="0">
                          <a:solidFill>
                            <a:srgbClr val="000000"/>
                          </a:solidFill>
                          <a:effectLst/>
                          <a:latin typeface="Calibri"/>
                        </a:rPr>
                        <a:t>101</a:t>
                      </a:r>
                    </a:p>
                  </a:txBody>
                  <a:tcPr marL="9524" marR="9524" marT="9525" marB="0" anchor="b">
                    <a:lnL>
                      <a:noFill/>
                    </a:lnL>
                    <a:lnR>
                      <a:noFill/>
                    </a:lnR>
                    <a:lnT>
                      <a:noFill/>
                    </a:lnT>
                    <a:lnB>
                      <a:noFill/>
                    </a:lnB>
                    <a:solidFill>
                      <a:srgbClr val="92D050"/>
                    </a:solidFill>
                  </a:tcPr>
                </a:tc>
              </a:tr>
            </a:tbl>
          </a:graphicData>
        </a:graphic>
      </p:graphicFrame>
      <p:pic>
        <p:nvPicPr>
          <p:cNvPr id="4373" name="Picture 204" descr="O State 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573088"/>
            <a:ext cx="70008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4" name="Rectangle 7"/>
          <p:cNvSpPr>
            <a:spLocks noChangeArrowheads="1"/>
          </p:cNvSpPr>
          <p:nvPr/>
        </p:nvSpPr>
        <p:spPr bwMode="auto">
          <a:xfrm>
            <a:off x="828675" y="906463"/>
            <a:ext cx="1541463" cy="46037"/>
          </a:xfrm>
          <a:prstGeom prst="rect">
            <a:avLst/>
          </a:prstGeom>
          <a:solidFill>
            <a:schemeClr val="tx1"/>
          </a:solidFill>
          <a:ln w="9525" algn="ctr">
            <a:solidFill>
              <a:schemeClr val="tx1"/>
            </a:solidFill>
            <a:round/>
            <a:headEnd/>
            <a:tailEnd/>
          </a:ln>
        </p:spPr>
        <p:txBody>
          <a:bodyPr wrap="none"/>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sz="2000"/>
          </a:p>
        </p:txBody>
      </p:sp>
    </p:spTree>
    <p:extLst>
      <p:ext uri="{BB962C8B-B14F-4D97-AF65-F5344CB8AC3E}">
        <p14:creationId xmlns:p14="http://schemas.microsoft.com/office/powerpoint/2010/main" val="609430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37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93700" y="342900"/>
            <a:ext cx="8559800" cy="5970865"/>
          </a:xfrm>
          <a:prstGeom prst="rect">
            <a:avLst/>
          </a:prstGeom>
          <a:noFill/>
        </p:spPr>
        <p:txBody>
          <a:bodyPr wrap="square" rtlCol="0">
            <a:spAutoFit/>
          </a:bodyPr>
          <a:lstStyle/>
          <a:p>
            <a:pPr defTabSz="457200" eaLnBrk="1" fontAlgn="auto" hangingPunct="1">
              <a:spcBef>
                <a:spcPts val="0"/>
              </a:spcBef>
              <a:spcAft>
                <a:spcPts val="0"/>
              </a:spcAft>
              <a:defRPr/>
            </a:pPr>
            <a:r>
              <a:rPr lang="en-US" sz="1600" b="1" dirty="0">
                <a:solidFill>
                  <a:srgbClr val="FF6600"/>
                </a:solidFill>
                <a:latin typeface="Verdana"/>
              </a:rPr>
              <a:t>If I Could Be Anything in the Nitrogen Cycle What Would it Be?</a:t>
            </a:r>
            <a:endParaRPr lang="en-US" sz="1600" dirty="0">
              <a:solidFill>
                <a:srgbClr val="FF6600"/>
              </a:solidFill>
            </a:endParaRPr>
          </a:p>
          <a:p>
            <a:endParaRPr lang="en-US" sz="1600" dirty="0">
              <a:solidFill>
                <a:srgbClr val="FF6600"/>
              </a:solidFill>
              <a:cs typeface="Arial" panose="020B0604020202020204" pitchFamily="34" charset="0"/>
            </a:endParaRPr>
          </a:p>
          <a:p>
            <a:r>
              <a:rPr lang="en-US" sz="1400" dirty="0" smtClean="0">
                <a:cs typeface="Arial" panose="020B0604020202020204" pitchFamily="34" charset="0"/>
              </a:rPr>
              <a:t>I'd </a:t>
            </a:r>
            <a:r>
              <a:rPr lang="en-US" sz="1400" dirty="0">
                <a:cs typeface="Arial" panose="020B0604020202020204" pitchFamily="34" charset="0"/>
              </a:rPr>
              <a:t>be a molecule of nitrate</a:t>
            </a:r>
          </a:p>
          <a:p>
            <a:endParaRPr lang="en-US" sz="1400" dirty="0">
              <a:cs typeface="Arial" panose="020B0604020202020204" pitchFamily="34" charset="0"/>
            </a:endParaRPr>
          </a:p>
          <a:p>
            <a:r>
              <a:rPr lang="en-US" sz="1400" dirty="0">
                <a:cs typeface="Arial" panose="020B0604020202020204" pitchFamily="34" charset="0"/>
              </a:rPr>
              <a:t>To suddenly appear as an oxidized product of ammonium</a:t>
            </a:r>
            <a:br>
              <a:rPr lang="en-US" sz="1400" dirty="0">
                <a:cs typeface="Arial" panose="020B0604020202020204" pitchFamily="34" charset="0"/>
              </a:rPr>
            </a:br>
            <a:r>
              <a:rPr lang="en-US" sz="1400" dirty="0">
                <a:cs typeface="Arial" panose="020B0604020202020204" pitchFamily="34" charset="0"/>
              </a:rPr>
              <a:t>Or maybe the product of an electrical storm, from a giant burst of lightning </a:t>
            </a:r>
            <a:br>
              <a:rPr lang="en-US" sz="1400" dirty="0">
                <a:cs typeface="Arial" panose="020B0604020202020204" pitchFamily="34" charset="0"/>
              </a:rPr>
            </a:br>
            <a:r>
              <a:rPr lang="en-US" sz="1400" dirty="0">
                <a:cs typeface="Arial" panose="020B0604020202020204" pitchFamily="34" charset="0"/>
              </a:rPr>
              <a:t/>
            </a:r>
            <a:br>
              <a:rPr lang="en-US" sz="1400" dirty="0">
                <a:cs typeface="Arial" panose="020B0604020202020204" pitchFamily="34" charset="0"/>
              </a:rPr>
            </a:br>
            <a:r>
              <a:rPr lang="en-US" sz="1400" dirty="0">
                <a:cs typeface="Arial" panose="020B0604020202020204" pitchFamily="34" charset="0"/>
              </a:rPr>
              <a:t>I could move through the water, and into the streams.  </a:t>
            </a:r>
            <a:br>
              <a:rPr lang="en-US" sz="1400" dirty="0">
                <a:cs typeface="Arial" panose="020B0604020202020204" pitchFamily="34" charset="0"/>
              </a:rPr>
            </a:br>
            <a:r>
              <a:rPr lang="en-US" sz="1400" dirty="0">
                <a:cs typeface="Arial" panose="020B0604020202020204" pitchFamily="34" charset="0"/>
              </a:rPr>
              <a:t>Traversing through sand, and silt, and clay, I'd be flat tired at the end of the day.</a:t>
            </a:r>
          </a:p>
          <a:p>
            <a:endParaRPr lang="en-US" sz="1400" dirty="0">
              <a:cs typeface="Arial" panose="020B0604020202020204" pitchFamily="34" charset="0"/>
            </a:endParaRPr>
          </a:p>
          <a:p>
            <a:r>
              <a:rPr lang="en-US" sz="1400" dirty="0">
                <a:cs typeface="Arial" panose="020B0604020202020204" pitchFamily="34" charset="0"/>
              </a:rPr>
              <a:t>I could be denitrified and partially converted to a gas</a:t>
            </a:r>
            <a:br>
              <a:rPr lang="en-US" sz="1400" dirty="0">
                <a:cs typeface="Arial" panose="020B0604020202020204" pitchFamily="34" charset="0"/>
              </a:rPr>
            </a:br>
            <a:r>
              <a:rPr lang="en-US" sz="1400" dirty="0">
                <a:cs typeface="Arial" panose="020B0604020202020204" pitchFamily="34" charset="0"/>
              </a:rPr>
              <a:t>Assimilated by plant roots until I was integral part of an exotic grass</a:t>
            </a:r>
            <a:br>
              <a:rPr lang="en-US" sz="1400" dirty="0">
                <a:cs typeface="Arial" panose="020B0604020202020204" pitchFamily="34" charset="0"/>
              </a:rPr>
            </a:br>
            <a:r>
              <a:rPr lang="en-US" sz="1400" dirty="0">
                <a:cs typeface="Arial" panose="020B0604020202020204" pitchFamily="34" charset="0"/>
              </a:rPr>
              <a:t>  </a:t>
            </a:r>
            <a:br>
              <a:rPr lang="en-US" sz="1400" dirty="0">
                <a:cs typeface="Arial" panose="020B0604020202020204" pitchFamily="34" charset="0"/>
              </a:rPr>
            </a:br>
            <a:r>
              <a:rPr lang="en-US" sz="1400" dirty="0">
                <a:cs typeface="Arial" panose="020B0604020202020204" pitchFamily="34" charset="0"/>
              </a:rPr>
              <a:t>Each day, my fate would be different</a:t>
            </a:r>
            <a:br>
              <a:rPr lang="en-US" sz="1400" dirty="0">
                <a:cs typeface="Arial" panose="020B0604020202020204" pitchFamily="34" charset="0"/>
              </a:rPr>
            </a:br>
            <a:r>
              <a:rPr lang="en-US" sz="1400" dirty="0">
                <a:cs typeface="Arial" panose="020B0604020202020204" pitchFamily="34" charset="0"/>
              </a:rPr>
              <a:t>With a morning rain, I could move with the streams</a:t>
            </a:r>
            <a:br>
              <a:rPr lang="en-US" sz="1400" dirty="0">
                <a:cs typeface="Arial" panose="020B0604020202020204" pitchFamily="34" charset="0"/>
              </a:rPr>
            </a:br>
            <a:r>
              <a:rPr lang="en-US" sz="1400" dirty="0">
                <a:cs typeface="Arial" panose="020B0604020202020204" pitchFamily="34" charset="0"/>
              </a:rPr>
              <a:t>  </a:t>
            </a:r>
            <a:br>
              <a:rPr lang="en-US" sz="1400" dirty="0">
                <a:cs typeface="Arial" panose="020B0604020202020204" pitchFamily="34" charset="0"/>
              </a:rPr>
            </a:br>
            <a:r>
              <a:rPr lang="en-US" sz="1400" dirty="0">
                <a:cs typeface="Arial" panose="020B0604020202020204" pitchFamily="34" charset="0"/>
              </a:rPr>
              <a:t>At midday, I'd host lunch for the microbes that would be so much fun</a:t>
            </a:r>
            <a:br>
              <a:rPr lang="en-US" sz="1400" dirty="0">
                <a:cs typeface="Arial" panose="020B0604020202020204" pitchFamily="34" charset="0"/>
              </a:rPr>
            </a:br>
            <a:r>
              <a:rPr lang="en-US" sz="1400" dirty="0">
                <a:cs typeface="Arial" panose="020B0604020202020204" pitchFamily="34" charset="0"/>
              </a:rPr>
              <a:t>And by dusk I'd bask on the sand by the setting sun</a:t>
            </a:r>
          </a:p>
          <a:p>
            <a:r>
              <a:rPr lang="en-US" sz="1400" dirty="0">
                <a:cs typeface="Arial" panose="020B0604020202020204" pitchFamily="34" charset="0"/>
              </a:rPr>
              <a:t> </a:t>
            </a:r>
          </a:p>
          <a:p>
            <a:r>
              <a:rPr lang="en-US" sz="1400" dirty="0">
                <a:cs typeface="Arial" panose="020B0604020202020204" pitchFamily="34" charset="0"/>
              </a:rPr>
              <a:t>With time, I'd be part of plant proteins and resultant grain</a:t>
            </a:r>
            <a:br>
              <a:rPr lang="en-US" sz="1400" dirty="0">
                <a:cs typeface="Arial" panose="020B0604020202020204" pitchFamily="34" charset="0"/>
              </a:rPr>
            </a:br>
            <a:r>
              <a:rPr lang="en-US" sz="1400" dirty="0">
                <a:cs typeface="Arial" panose="020B0604020202020204" pitchFamily="34" charset="0"/>
              </a:rPr>
              <a:t>I could feed millions, ending starvation and its cold hearted pain</a:t>
            </a:r>
          </a:p>
          <a:p>
            <a:endParaRPr lang="en-US" sz="1400" dirty="0">
              <a:cs typeface="Arial" panose="020B0604020202020204" pitchFamily="34" charset="0"/>
            </a:endParaRPr>
          </a:p>
          <a:p>
            <a:r>
              <a:rPr lang="en-US" sz="1400" dirty="0">
                <a:cs typeface="Arial" panose="020B0604020202020204" pitchFamily="34" charset="0"/>
              </a:rPr>
              <a:t>Each year I'd be present for new seeds to germinate and grow</a:t>
            </a:r>
            <a:br>
              <a:rPr lang="en-US" sz="1400" dirty="0">
                <a:cs typeface="Arial" panose="020B0604020202020204" pitchFamily="34" charset="0"/>
              </a:rPr>
            </a:br>
            <a:r>
              <a:rPr lang="en-US" sz="1400" dirty="0">
                <a:cs typeface="Arial" panose="020B0604020202020204" pitchFamily="34" charset="0"/>
              </a:rPr>
              <a:t>Dormant pastures would come alive, prairie flowers would blossom and glow </a:t>
            </a:r>
          </a:p>
          <a:p>
            <a:endParaRPr lang="en-US" sz="1400" dirty="0">
              <a:cs typeface="Arial" panose="020B0604020202020204" pitchFamily="34" charset="0"/>
            </a:endParaRPr>
          </a:p>
          <a:p>
            <a:r>
              <a:rPr lang="en-US" sz="1400" dirty="0">
                <a:cs typeface="Arial" panose="020B0604020202020204" pitchFamily="34" charset="0"/>
              </a:rPr>
              <a:t>In the end I could turn sad faces into smiles, angst into joy, </a:t>
            </a:r>
            <a:br>
              <a:rPr lang="en-US" sz="1400" dirty="0">
                <a:cs typeface="Arial" panose="020B0604020202020204" pitchFamily="34" charset="0"/>
              </a:rPr>
            </a:br>
            <a:r>
              <a:rPr lang="en-US" sz="1400" dirty="0">
                <a:cs typeface="Arial" panose="020B0604020202020204" pitchFamily="34" charset="0"/>
              </a:rPr>
              <a:t>lighting up the faces of poor children receiving their very first </a:t>
            </a:r>
            <a:r>
              <a:rPr lang="en-US" sz="1400" dirty="0" smtClean="0">
                <a:cs typeface="Arial" panose="020B0604020202020204" pitchFamily="34" charset="0"/>
              </a:rPr>
              <a:t>toy</a:t>
            </a:r>
            <a:endParaRPr lang="en-US" sz="1400" dirty="0">
              <a:cs typeface="Arial" panose="020B0604020202020204"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847954246"/>
              </p:ext>
            </p:extLst>
          </p:nvPr>
        </p:nvGraphicFramePr>
        <p:xfrm>
          <a:off x="2285999" y="124740"/>
          <a:ext cx="4736123" cy="33570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365402488"/>
              </p:ext>
            </p:extLst>
          </p:nvPr>
        </p:nvGraphicFramePr>
        <p:xfrm>
          <a:off x="2285999" y="3493476"/>
          <a:ext cx="4841631" cy="323556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7233138" y="5052646"/>
            <a:ext cx="1535724" cy="577081"/>
          </a:xfrm>
          <a:prstGeom prst="rect">
            <a:avLst/>
          </a:prstGeom>
          <a:noFill/>
        </p:spPr>
        <p:txBody>
          <a:bodyPr wrap="square" rtlCol="0">
            <a:spAutoFit/>
          </a:bodyPr>
          <a:lstStyle/>
          <a:p>
            <a:r>
              <a:rPr lang="en-US" sz="1050" b="1" dirty="0" smtClean="0"/>
              <a:t>5.7 billion dollars spent on N in corn, USA, 2011</a:t>
            </a:r>
            <a:endParaRPr lang="en-US" sz="1050" b="1" dirty="0"/>
          </a:p>
        </p:txBody>
      </p:sp>
    </p:spTree>
    <p:extLst>
      <p:ext uri="{BB962C8B-B14F-4D97-AF65-F5344CB8AC3E}">
        <p14:creationId xmlns:p14="http://schemas.microsoft.com/office/powerpoint/2010/main" val="18322576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04775"/>
            <a:ext cx="8267700" cy="6601807"/>
          </a:xfrm>
          <a:prstGeom prst="rect">
            <a:avLst/>
          </a:prstGeom>
          <a:noFill/>
        </p:spPr>
        <p:txBody>
          <a:bodyPr wrap="square" rtlCol="0">
            <a:spAutoFit/>
          </a:bodyPr>
          <a:lstStyle/>
          <a:p>
            <a:pPr>
              <a:spcAft>
                <a:spcPts val="0"/>
              </a:spcAft>
              <a:buSzPct val="90000"/>
              <a:defRPr/>
            </a:pPr>
            <a:r>
              <a:rPr lang="de-CH" sz="1200" b="1" dirty="0">
                <a:latin typeface="Verdana" panose="020B0604030504040204" pitchFamily="34" charset="0"/>
                <a:ea typeface="Verdana" panose="020B0604030504040204" pitchFamily="34" charset="0"/>
                <a:cs typeface="Verdana" panose="020B0604030504040204" pitchFamily="34" charset="0"/>
              </a:rPr>
              <a:t>References</a:t>
            </a:r>
          </a:p>
          <a:p>
            <a:pPr indent="-171450">
              <a:spcAft>
                <a:spcPts val="0"/>
              </a:spcAft>
              <a:buSzPct val="90000"/>
              <a:buFont typeface="Wingdings" panose="05000000000000000000" pitchFamily="2" charset="2"/>
              <a:buChar char="§"/>
              <a:defRPr/>
            </a:pPr>
            <a:endParaRPr lang="de-CH" sz="1200" b="1" dirty="0">
              <a:latin typeface="Verdana" panose="020B0604030504040204" pitchFamily="34" charset="0"/>
              <a:ea typeface="Verdana" panose="020B0604030504040204" pitchFamily="34" charset="0"/>
              <a:cs typeface="Verdana" panose="020B0604030504040204" pitchFamily="34" charset="0"/>
            </a:endParaRPr>
          </a:p>
          <a:p>
            <a:pPr indent="-171450">
              <a:spcAft>
                <a:spcPts val="0"/>
              </a:spcAft>
              <a:buSzPct val="90000"/>
              <a:buFont typeface="Wingdings" panose="05000000000000000000" pitchFamily="2" charset="2"/>
              <a:buChar char="§"/>
              <a:defRPr/>
            </a:pPr>
            <a:r>
              <a:rPr lang="en-US" sz="1050" kern="0" dirty="0">
                <a:latin typeface="Verdana" panose="020B0604030504040204" pitchFamily="34" charset="0"/>
                <a:ea typeface="Verdana" panose="020B0604030504040204" pitchFamily="34" charset="0"/>
                <a:cs typeface="Verdana" panose="020B0604030504040204" pitchFamily="34" charset="0"/>
              </a:rPr>
              <a:t>Al-Kaisi, M. M., and </a:t>
            </a:r>
            <a:r>
              <a:rPr lang="en-US" sz="1050" kern="0" dirty="0" err="1">
                <a:latin typeface="Verdana" panose="020B0604030504040204" pitchFamily="34" charset="0"/>
                <a:ea typeface="Verdana" panose="020B0604030504040204" pitchFamily="34" charset="0"/>
                <a:cs typeface="Verdana" panose="020B0604030504040204" pitchFamily="34" charset="0"/>
              </a:rPr>
              <a:t>X.Yin</a:t>
            </a:r>
            <a:r>
              <a:rPr lang="en-US" sz="1050" kern="0" dirty="0">
                <a:latin typeface="Verdana" panose="020B0604030504040204" pitchFamily="34" charset="0"/>
                <a:ea typeface="Verdana" panose="020B0604030504040204" pitchFamily="34" charset="0"/>
                <a:cs typeface="Verdana" panose="020B0604030504040204" pitchFamily="34" charset="0"/>
              </a:rPr>
              <a:t>. 2003. Effects of nitrogen rate, irrigation rate, and plant population on corn yield and water use efficiency. </a:t>
            </a:r>
            <a:r>
              <a:rPr lang="en-US" sz="1050" kern="0" dirty="0" err="1">
                <a:latin typeface="Verdana" panose="020B0604030504040204" pitchFamily="34" charset="0"/>
                <a:ea typeface="Verdana" panose="020B0604030504040204" pitchFamily="34" charset="0"/>
                <a:cs typeface="Verdana" panose="020B0604030504040204" pitchFamily="34" charset="0"/>
              </a:rPr>
              <a:t>Agron</a:t>
            </a:r>
            <a:r>
              <a:rPr lang="en-US" sz="1050" kern="0" dirty="0">
                <a:latin typeface="Verdana" panose="020B0604030504040204" pitchFamily="34" charset="0"/>
                <a:ea typeface="Verdana" panose="020B0604030504040204" pitchFamily="34" charset="0"/>
                <a:cs typeface="Verdana" panose="020B0604030504040204" pitchFamily="34" charset="0"/>
              </a:rPr>
              <a:t>. J. 95(6), 1475-1482.</a:t>
            </a:r>
          </a:p>
          <a:p>
            <a:pPr indent="-171450">
              <a:spcAft>
                <a:spcPts val="0"/>
              </a:spcAft>
              <a:buSzPct val="90000"/>
              <a:buFont typeface="Wingdings" panose="05000000000000000000" pitchFamily="2" charset="2"/>
              <a:buChar char="§"/>
              <a:defRPr/>
            </a:pPr>
            <a:r>
              <a:rPr lang="en-US" sz="1050" kern="0" dirty="0">
                <a:latin typeface="Verdana" panose="020B0604030504040204" pitchFamily="34" charset="0"/>
                <a:ea typeface="Verdana" panose="020B0604030504040204" pitchFamily="34" charset="0"/>
                <a:cs typeface="Verdana" panose="020B0604030504040204" pitchFamily="34" charset="0"/>
              </a:rPr>
              <a:t>Bundy, L.G., T.W. </a:t>
            </a:r>
            <a:r>
              <a:rPr lang="en-US" sz="1050" kern="0" dirty="0" err="1">
                <a:latin typeface="Verdana" panose="020B0604030504040204" pitchFamily="34" charset="0"/>
                <a:ea typeface="Verdana" panose="020B0604030504040204" pitchFamily="34" charset="0"/>
                <a:cs typeface="Verdana" panose="020B0604030504040204" pitchFamily="34" charset="0"/>
              </a:rPr>
              <a:t>Andraski</a:t>
            </a:r>
            <a:r>
              <a:rPr lang="en-US" sz="1050" kern="0" dirty="0">
                <a:latin typeface="Verdana" panose="020B0604030504040204" pitchFamily="34" charset="0"/>
                <a:ea typeface="Verdana" panose="020B0604030504040204" pitchFamily="34" charset="0"/>
                <a:cs typeface="Verdana" panose="020B0604030504040204" pitchFamily="34" charset="0"/>
              </a:rPr>
              <a:t>, M.D. Ruark, and A.E. Peterson. 2011. Long-term continuous corn and nitrogen fertilizer effects on productivity and soil properties. </a:t>
            </a:r>
            <a:r>
              <a:rPr lang="en-US" sz="1050" kern="0" dirty="0" err="1">
                <a:latin typeface="Verdana" panose="020B0604030504040204" pitchFamily="34" charset="0"/>
                <a:ea typeface="Verdana" panose="020B0604030504040204" pitchFamily="34" charset="0"/>
                <a:cs typeface="Verdana" panose="020B0604030504040204" pitchFamily="34" charset="0"/>
              </a:rPr>
              <a:t>Agron</a:t>
            </a:r>
            <a:r>
              <a:rPr lang="en-US" sz="1050" kern="0" dirty="0">
                <a:latin typeface="Verdana" panose="020B0604030504040204" pitchFamily="34" charset="0"/>
                <a:ea typeface="Verdana" panose="020B0604030504040204" pitchFamily="34" charset="0"/>
                <a:cs typeface="Verdana" panose="020B0604030504040204" pitchFamily="34" charset="0"/>
              </a:rPr>
              <a:t>. J. 103:1346–1351.</a:t>
            </a:r>
          </a:p>
          <a:p>
            <a:pPr indent="-171450">
              <a:spcAft>
                <a:spcPts val="0"/>
              </a:spcAft>
              <a:buSzPct val="90000"/>
              <a:buFont typeface="Wingdings" panose="05000000000000000000" pitchFamily="2" charset="2"/>
              <a:buChar char="§"/>
              <a:defRPr/>
            </a:pPr>
            <a:r>
              <a:rPr lang="en-US" sz="1050" kern="0" dirty="0">
                <a:latin typeface="Verdana" panose="020B0604030504040204" pitchFamily="34" charset="0"/>
                <a:ea typeface="Verdana" panose="020B0604030504040204" pitchFamily="34" charset="0"/>
                <a:cs typeface="Verdana" panose="020B0604030504040204" pitchFamily="34" charset="0"/>
              </a:rPr>
              <a:t>Cooper, C.M. 1993. Biological effects of agriculturally derived surface water pollutants on aquatic systems—A review. J. Environ. Qual.22:402–408.</a:t>
            </a:r>
          </a:p>
          <a:p>
            <a:pPr indent="-171450">
              <a:spcAft>
                <a:spcPts val="0"/>
              </a:spcAft>
              <a:buSzPct val="90000"/>
              <a:buFont typeface="Wingdings" panose="05000000000000000000" pitchFamily="2" charset="2"/>
              <a:buChar char="§"/>
              <a:defRPr/>
            </a:pPr>
            <a:r>
              <a:rPr lang="en-US" sz="1050" kern="0" dirty="0">
                <a:latin typeface="Verdana" panose="020B0604030504040204" pitchFamily="34" charset="0"/>
                <a:ea typeface="Verdana" panose="020B0604030504040204" pitchFamily="34" charset="0"/>
                <a:cs typeface="Verdana" panose="020B0604030504040204" pitchFamily="34" charset="0"/>
              </a:rPr>
              <a:t>Eck, H. V. (1984). Irrigated corn yield response to nitrogen and water. </a:t>
            </a:r>
            <a:r>
              <a:rPr lang="en-US" sz="1050" kern="0" dirty="0" err="1">
                <a:latin typeface="Verdana" panose="020B0604030504040204" pitchFamily="34" charset="0"/>
                <a:ea typeface="Verdana" panose="020B0604030504040204" pitchFamily="34" charset="0"/>
                <a:cs typeface="Verdana" panose="020B0604030504040204" pitchFamily="34" charset="0"/>
              </a:rPr>
              <a:t>Agron</a:t>
            </a:r>
            <a:r>
              <a:rPr lang="en-US" sz="1050" kern="0" dirty="0">
                <a:latin typeface="Verdana" panose="020B0604030504040204" pitchFamily="34" charset="0"/>
                <a:ea typeface="Verdana" panose="020B0604030504040204" pitchFamily="34" charset="0"/>
                <a:cs typeface="Verdana" panose="020B0604030504040204" pitchFamily="34" charset="0"/>
              </a:rPr>
              <a:t>. J. 76(3), 421-428.</a:t>
            </a:r>
          </a:p>
          <a:p>
            <a:pPr indent="-171450">
              <a:spcAft>
                <a:spcPts val="0"/>
              </a:spcAft>
              <a:buSzPct val="90000"/>
              <a:buFont typeface="Wingdings" panose="05000000000000000000" pitchFamily="2" charset="2"/>
              <a:buChar char="§"/>
              <a:defRPr/>
            </a:pPr>
            <a:r>
              <a:rPr lang="en-US" sz="1050" kern="0" dirty="0" err="1">
                <a:latin typeface="Verdana" panose="020B0604030504040204" pitchFamily="34" charset="0"/>
                <a:ea typeface="Verdana" panose="020B0604030504040204" pitchFamily="34" charset="0"/>
                <a:cs typeface="Verdana" panose="020B0604030504040204" pitchFamily="34" charset="0"/>
              </a:rPr>
              <a:t>Fenster</a:t>
            </a:r>
            <a:r>
              <a:rPr lang="en-US" sz="1050" kern="0" dirty="0">
                <a:latin typeface="Verdana" panose="020B0604030504040204" pitchFamily="34" charset="0"/>
                <a:ea typeface="Verdana" panose="020B0604030504040204" pitchFamily="34" charset="0"/>
                <a:cs typeface="Verdana" panose="020B0604030504040204" pitchFamily="34" charset="0"/>
              </a:rPr>
              <a:t>, W. E., C. J. </a:t>
            </a:r>
            <a:r>
              <a:rPr lang="en-US" sz="1050" kern="0" dirty="0" err="1">
                <a:latin typeface="Verdana" panose="020B0604030504040204" pitchFamily="34" charset="0"/>
                <a:ea typeface="Verdana" panose="020B0604030504040204" pitchFamily="34" charset="0"/>
                <a:cs typeface="Verdana" panose="020B0604030504040204" pitchFamily="34" charset="0"/>
              </a:rPr>
              <a:t>Overdahl</a:t>
            </a:r>
            <a:r>
              <a:rPr lang="en-US" sz="1050" kern="0" dirty="0">
                <a:latin typeface="Verdana" panose="020B0604030504040204" pitchFamily="34" charset="0"/>
                <a:ea typeface="Verdana" panose="020B0604030504040204" pitchFamily="34" charset="0"/>
                <a:cs typeface="Verdana" panose="020B0604030504040204" pitchFamily="34" charset="0"/>
              </a:rPr>
              <a:t>, G.W. Randall, and R. P.  Schoper.1978. Effect of nitrogen fertilizer on corn yield and soil nitrates . (Vol. 153) Misc. </a:t>
            </a:r>
            <a:r>
              <a:rPr lang="en-US" sz="1050" kern="0" dirty="0" err="1">
                <a:latin typeface="Verdana" panose="020B0604030504040204" pitchFamily="34" charset="0"/>
                <a:ea typeface="Verdana" panose="020B0604030504040204" pitchFamily="34" charset="0"/>
                <a:cs typeface="Verdana" panose="020B0604030504040204" pitchFamily="34" charset="0"/>
              </a:rPr>
              <a:t>Rept</a:t>
            </a:r>
            <a:r>
              <a:rPr lang="en-US" sz="1050" kern="0" dirty="0">
                <a:latin typeface="Verdana" panose="020B0604030504040204" pitchFamily="34" charset="0"/>
                <a:ea typeface="Verdana" panose="020B0604030504040204" pitchFamily="34" charset="0"/>
                <a:cs typeface="Verdana" panose="020B0604030504040204" pitchFamily="34" charset="0"/>
              </a:rPr>
              <a:t> 153-1978. </a:t>
            </a:r>
            <a:r>
              <a:rPr lang="en-US" sz="1050" kern="0" dirty="0" err="1">
                <a:latin typeface="Verdana" panose="020B0604030504040204" pitchFamily="34" charset="0"/>
                <a:ea typeface="Verdana" panose="020B0604030504040204" pitchFamily="34" charset="0"/>
                <a:cs typeface="Verdana" panose="020B0604030504040204" pitchFamily="34" charset="0"/>
              </a:rPr>
              <a:t>Agr</a:t>
            </a:r>
            <a:r>
              <a:rPr lang="en-US" sz="1050" kern="0" dirty="0">
                <a:latin typeface="Verdana" panose="020B0604030504040204" pitchFamily="34" charset="0"/>
                <a:ea typeface="Verdana" panose="020B0604030504040204" pitchFamily="34" charset="0"/>
                <a:cs typeface="Verdana" panose="020B0604030504040204" pitchFamily="34" charset="0"/>
              </a:rPr>
              <a:t>. Exp. Station. U. of Minnesota, St. Paul. </a:t>
            </a:r>
          </a:p>
          <a:p>
            <a:pPr indent="-171450">
              <a:spcAft>
                <a:spcPts val="0"/>
              </a:spcAft>
              <a:buSzPct val="90000"/>
              <a:buFont typeface="Wingdings" panose="05000000000000000000" pitchFamily="2" charset="2"/>
              <a:buChar char="§"/>
              <a:defRPr/>
            </a:pPr>
            <a:r>
              <a:rPr lang="en-US" sz="1050" kern="0" dirty="0">
                <a:latin typeface="Verdana" panose="020B0604030504040204" pitchFamily="34" charset="0"/>
                <a:ea typeface="Verdana" panose="020B0604030504040204" pitchFamily="34" charset="0"/>
                <a:cs typeface="Verdana" panose="020B0604030504040204" pitchFamily="34" charset="0"/>
              </a:rPr>
              <a:t>Ismail, I., R.L. Blevins, and W. W. Frye. 1994. Long-term no-tillage effects on soil properties and continuous corn yields. Soil Sc. Soc.  Am. J. 58(1), 193-198</a:t>
            </a:r>
          </a:p>
          <a:p>
            <a:pPr indent="-171450">
              <a:spcAft>
                <a:spcPts val="0"/>
              </a:spcAft>
              <a:buSzPct val="90000"/>
              <a:buFont typeface="Wingdings" panose="05000000000000000000" pitchFamily="2" charset="2"/>
              <a:buChar char="§"/>
              <a:defRPr/>
            </a:pPr>
            <a:r>
              <a:rPr lang="en-US" sz="1050" kern="0" dirty="0" err="1">
                <a:latin typeface="Verdana" panose="020B0604030504040204" pitchFamily="34" charset="0"/>
                <a:ea typeface="Verdana" panose="020B0604030504040204" pitchFamily="34" charset="0"/>
                <a:cs typeface="Verdana" panose="020B0604030504040204" pitchFamily="34" charset="0"/>
              </a:rPr>
              <a:t>Jokela</a:t>
            </a:r>
            <a:r>
              <a:rPr lang="en-US" sz="1050" kern="0" dirty="0">
                <a:latin typeface="Verdana" panose="020B0604030504040204" pitchFamily="34" charset="0"/>
                <a:ea typeface="Verdana" panose="020B0604030504040204" pitchFamily="34" charset="0"/>
                <a:cs typeface="Verdana" panose="020B0604030504040204" pitchFamily="34" charset="0"/>
              </a:rPr>
              <a:t>, W. E., and G. W. Randall. 1989. Corn  yield and residual soil nitrate as affected by time and rate of nitrogen application. </a:t>
            </a:r>
            <a:r>
              <a:rPr lang="en-US" sz="1050" kern="0" dirty="0" err="1">
                <a:latin typeface="Verdana" panose="020B0604030504040204" pitchFamily="34" charset="0"/>
                <a:ea typeface="Verdana" panose="020B0604030504040204" pitchFamily="34" charset="0"/>
                <a:cs typeface="Verdana" panose="020B0604030504040204" pitchFamily="34" charset="0"/>
              </a:rPr>
              <a:t>Agron</a:t>
            </a:r>
            <a:r>
              <a:rPr lang="en-US" sz="1050" kern="0" dirty="0">
                <a:latin typeface="Verdana" panose="020B0604030504040204" pitchFamily="34" charset="0"/>
                <a:ea typeface="Verdana" panose="020B0604030504040204" pitchFamily="34" charset="0"/>
                <a:cs typeface="Verdana" panose="020B0604030504040204" pitchFamily="34" charset="0"/>
              </a:rPr>
              <a:t>. J. 81(5), 720-726.</a:t>
            </a:r>
          </a:p>
          <a:p>
            <a:pPr indent="-171450">
              <a:spcAft>
                <a:spcPts val="0"/>
              </a:spcAft>
              <a:buSzPct val="90000"/>
              <a:buFont typeface="Wingdings" panose="05000000000000000000" pitchFamily="2" charset="2"/>
              <a:buChar char="§"/>
              <a:defRPr/>
            </a:pPr>
            <a:r>
              <a:rPr lang="en-US" sz="1050" kern="0" dirty="0" err="1">
                <a:latin typeface="Verdana" panose="020B0604030504040204" pitchFamily="34" charset="0"/>
                <a:ea typeface="Verdana" panose="020B0604030504040204" pitchFamily="34" charset="0"/>
                <a:cs typeface="Verdana" panose="020B0604030504040204" pitchFamily="34" charset="0"/>
              </a:rPr>
              <a:t>Mallarino</a:t>
            </a:r>
            <a:r>
              <a:rPr lang="en-US" sz="1050" kern="0" dirty="0">
                <a:latin typeface="Verdana" panose="020B0604030504040204" pitchFamily="34" charset="0"/>
                <a:ea typeface="Verdana" panose="020B0604030504040204" pitchFamily="34" charset="0"/>
                <a:cs typeface="Verdana" panose="020B0604030504040204" pitchFamily="34" charset="0"/>
              </a:rPr>
              <a:t>, A.P., and E. Ortiz-Torres. 2006. A long-term look at crop rotation effects on corn yield and response to N fertilization. In: The Integrated Crop Management Conference Proceedings, Ames, IA. 29–30 Nov. 2006. Iowa State Univ. Ext. Ames. p. 209–213.</a:t>
            </a:r>
          </a:p>
          <a:p>
            <a:pPr indent="-171450">
              <a:spcAft>
                <a:spcPts val="0"/>
              </a:spcAft>
              <a:buSzPct val="90000"/>
              <a:buFont typeface="Wingdings" panose="05000000000000000000" pitchFamily="2" charset="2"/>
              <a:buChar char="§"/>
              <a:defRPr/>
            </a:pPr>
            <a:r>
              <a:rPr lang="en-US" sz="1050" kern="0" dirty="0">
                <a:latin typeface="Verdana" panose="020B0604030504040204" pitchFamily="34" charset="0"/>
                <a:ea typeface="Verdana" panose="020B0604030504040204" pitchFamily="34" charset="0"/>
                <a:cs typeface="Verdana" panose="020B0604030504040204" pitchFamily="34" charset="0"/>
              </a:rPr>
              <a:t>Peterson, T. A., and G. E. </a:t>
            </a:r>
            <a:r>
              <a:rPr lang="en-US" sz="1050" kern="0" dirty="0" err="1">
                <a:latin typeface="Verdana" panose="020B0604030504040204" pitchFamily="34" charset="0"/>
                <a:ea typeface="Verdana" panose="020B0604030504040204" pitchFamily="34" charset="0"/>
                <a:cs typeface="Verdana" panose="020B0604030504040204" pitchFamily="34" charset="0"/>
              </a:rPr>
              <a:t>Varvel</a:t>
            </a:r>
            <a:r>
              <a:rPr lang="en-US" sz="1050" kern="0" dirty="0">
                <a:latin typeface="Verdana" panose="020B0604030504040204" pitchFamily="34" charset="0"/>
                <a:ea typeface="Verdana" panose="020B0604030504040204" pitchFamily="34" charset="0"/>
                <a:cs typeface="Verdana" panose="020B0604030504040204" pitchFamily="34" charset="0"/>
              </a:rPr>
              <a:t>. 1989. Crop yield as affected by rotation and nitrogen rate. III. Corn. </a:t>
            </a:r>
            <a:r>
              <a:rPr lang="en-US" sz="1050" kern="0" dirty="0" err="1">
                <a:latin typeface="Verdana" panose="020B0604030504040204" pitchFamily="34" charset="0"/>
                <a:ea typeface="Verdana" panose="020B0604030504040204" pitchFamily="34" charset="0"/>
                <a:cs typeface="Verdana" panose="020B0604030504040204" pitchFamily="34" charset="0"/>
              </a:rPr>
              <a:t>Agron</a:t>
            </a:r>
            <a:r>
              <a:rPr lang="en-US" sz="1050" kern="0" dirty="0">
                <a:latin typeface="Verdana" panose="020B0604030504040204" pitchFamily="34" charset="0"/>
                <a:ea typeface="Verdana" panose="020B0604030504040204" pitchFamily="34" charset="0"/>
                <a:cs typeface="Verdana" panose="020B0604030504040204" pitchFamily="34" charset="0"/>
              </a:rPr>
              <a:t>. J. 81:735-738.</a:t>
            </a:r>
          </a:p>
          <a:p>
            <a:pPr indent="-171450">
              <a:spcAft>
                <a:spcPts val="0"/>
              </a:spcAft>
              <a:buSzPct val="90000"/>
              <a:buFont typeface="Wingdings" panose="05000000000000000000" pitchFamily="2" charset="2"/>
              <a:buChar char="§"/>
              <a:defRPr/>
            </a:pPr>
            <a:r>
              <a:rPr lang="en-US" sz="1050" kern="0" dirty="0" err="1">
                <a:latin typeface="Verdana" panose="020B0604030504040204" pitchFamily="34" charset="0"/>
                <a:ea typeface="Verdana" panose="020B0604030504040204" pitchFamily="34" charset="0"/>
                <a:cs typeface="Verdana" panose="020B0604030504040204" pitchFamily="34" charset="0"/>
              </a:rPr>
              <a:t>Rabalais</a:t>
            </a:r>
            <a:r>
              <a:rPr lang="en-US" sz="1050" kern="0" dirty="0">
                <a:latin typeface="Verdana" panose="020B0604030504040204" pitchFamily="34" charset="0"/>
                <a:ea typeface="Verdana" panose="020B0604030504040204" pitchFamily="34" charset="0"/>
                <a:cs typeface="Verdana" panose="020B0604030504040204" pitchFamily="34" charset="0"/>
              </a:rPr>
              <a:t>, N. N., R. E. Turner, D. </a:t>
            </a:r>
            <a:r>
              <a:rPr lang="en-US" sz="1050" kern="0" dirty="0" err="1">
                <a:latin typeface="Verdana" panose="020B0604030504040204" pitchFamily="34" charset="0"/>
                <a:ea typeface="Verdana" panose="020B0604030504040204" pitchFamily="34" charset="0"/>
                <a:cs typeface="Verdana" panose="020B0604030504040204" pitchFamily="34" charset="0"/>
              </a:rPr>
              <a:t>Justic</a:t>
            </a:r>
            <a:r>
              <a:rPr lang="en-US" sz="1050" kern="0" dirty="0">
                <a:latin typeface="Verdana" panose="020B0604030504040204" pitchFamily="34" charset="0"/>
                <a:ea typeface="Verdana" panose="020B0604030504040204" pitchFamily="34" charset="0"/>
                <a:cs typeface="Verdana" panose="020B0604030504040204" pitchFamily="34" charset="0"/>
              </a:rPr>
              <a:t>, Q. Dortch, and W. J. Wiseman. 1999. Characterization of hypoxia. </a:t>
            </a:r>
            <a:r>
              <a:rPr lang="en-US" sz="1050" kern="0" dirty="0" err="1">
                <a:latin typeface="Verdana" panose="020B0604030504040204" pitchFamily="34" charset="0"/>
                <a:ea typeface="Verdana" panose="020B0604030504040204" pitchFamily="34" charset="0"/>
                <a:cs typeface="Verdana" panose="020B0604030504040204" pitchFamily="34" charset="0"/>
              </a:rPr>
              <a:t>Rep.for</a:t>
            </a:r>
            <a:r>
              <a:rPr lang="en-US" sz="1050" kern="0" dirty="0">
                <a:latin typeface="Verdana" panose="020B0604030504040204" pitchFamily="34" charset="0"/>
                <a:ea typeface="Verdana" panose="020B0604030504040204" pitchFamily="34" charset="0"/>
                <a:cs typeface="Verdana" panose="020B0604030504040204" pitchFamily="34" charset="0"/>
              </a:rPr>
              <a:t> the integrated assessment of hypoxia in the northern Gulf of Mexico. NOAA Coastal Ocean Program Decision Analysis </a:t>
            </a:r>
            <a:r>
              <a:rPr lang="en-US" sz="1050" kern="0" dirty="0" err="1">
                <a:latin typeface="Verdana" panose="020B0604030504040204" pitchFamily="34" charset="0"/>
                <a:ea typeface="Verdana" panose="020B0604030504040204" pitchFamily="34" charset="0"/>
                <a:cs typeface="Verdana" panose="020B0604030504040204" pitchFamily="34" charset="0"/>
              </a:rPr>
              <a:t>Ser.No</a:t>
            </a:r>
            <a:r>
              <a:rPr lang="en-US" sz="1050" kern="0" dirty="0">
                <a:latin typeface="Verdana" panose="020B0604030504040204" pitchFamily="34" charset="0"/>
                <a:ea typeface="Verdana" panose="020B0604030504040204" pitchFamily="34" charset="0"/>
                <a:cs typeface="Verdana" panose="020B0604030504040204" pitchFamily="34" charset="0"/>
              </a:rPr>
              <a:t>. 18. NOAA Coastal Ocean Program, Silver Spring, Md.</a:t>
            </a:r>
          </a:p>
          <a:p>
            <a:pPr indent="-171450">
              <a:spcAft>
                <a:spcPts val="0"/>
              </a:spcAft>
              <a:buSzPct val="90000"/>
              <a:buFont typeface="Wingdings" panose="05000000000000000000" pitchFamily="2" charset="2"/>
              <a:buChar char="§"/>
              <a:defRPr/>
            </a:pPr>
            <a:r>
              <a:rPr lang="en-US" sz="1050" kern="0" dirty="0">
                <a:latin typeface="Verdana" panose="020B0604030504040204" pitchFamily="34" charset="0"/>
                <a:ea typeface="Verdana" panose="020B0604030504040204" pitchFamily="34" charset="0"/>
                <a:cs typeface="Verdana" panose="020B0604030504040204" pitchFamily="34" charset="0"/>
              </a:rPr>
              <a:t>Randall, </a:t>
            </a:r>
            <a:r>
              <a:rPr lang="en-US" sz="1050" kern="0" dirty="0" err="1">
                <a:latin typeface="Verdana" panose="020B0604030504040204" pitchFamily="34" charset="0"/>
                <a:ea typeface="Verdana" panose="020B0604030504040204" pitchFamily="34" charset="0"/>
                <a:cs typeface="Verdana" panose="020B0604030504040204" pitchFamily="34" charset="0"/>
              </a:rPr>
              <a:t>Gyles</a:t>
            </a:r>
            <a:r>
              <a:rPr lang="en-US" sz="1050" kern="0" dirty="0">
                <a:latin typeface="Verdana" panose="020B0604030504040204" pitchFamily="34" charset="0"/>
                <a:ea typeface="Verdana" panose="020B0604030504040204" pitchFamily="34" charset="0"/>
                <a:cs typeface="Verdana" panose="020B0604030504040204" pitchFamily="34" charset="0"/>
              </a:rPr>
              <a:t> W., Jeffrey A. </a:t>
            </a:r>
            <a:r>
              <a:rPr lang="en-US" sz="1050" kern="0" dirty="0" err="1">
                <a:latin typeface="Verdana" panose="020B0604030504040204" pitchFamily="34" charset="0"/>
                <a:ea typeface="Verdana" panose="020B0604030504040204" pitchFamily="34" charset="0"/>
                <a:cs typeface="Verdana" panose="020B0604030504040204" pitchFamily="34" charset="0"/>
              </a:rPr>
              <a:t>Vetsch</a:t>
            </a:r>
            <a:r>
              <a:rPr lang="en-US" sz="1050" kern="0" dirty="0">
                <a:latin typeface="Verdana" panose="020B0604030504040204" pitchFamily="34" charset="0"/>
                <a:ea typeface="Verdana" panose="020B0604030504040204" pitchFamily="34" charset="0"/>
                <a:cs typeface="Verdana" panose="020B0604030504040204" pitchFamily="34" charset="0"/>
              </a:rPr>
              <a:t>, and Jerald R. Huffman. 2003. Corn production on a subsurface-drained </a:t>
            </a:r>
            <a:r>
              <a:rPr lang="en-US" sz="1050" kern="0" dirty="0" err="1">
                <a:latin typeface="Verdana" panose="020B0604030504040204" pitchFamily="34" charset="0"/>
                <a:ea typeface="Verdana" panose="020B0604030504040204" pitchFamily="34" charset="0"/>
                <a:cs typeface="Verdana" panose="020B0604030504040204" pitchFamily="34" charset="0"/>
              </a:rPr>
              <a:t>mollisol</a:t>
            </a:r>
            <a:r>
              <a:rPr lang="en-US" sz="1050" kern="0" dirty="0">
                <a:latin typeface="Verdana" panose="020B0604030504040204" pitchFamily="34" charset="0"/>
                <a:ea typeface="Verdana" panose="020B0604030504040204" pitchFamily="34" charset="0"/>
                <a:cs typeface="Verdana" panose="020B0604030504040204" pitchFamily="34" charset="0"/>
              </a:rPr>
              <a:t> as affected by time of nitrogen application and </a:t>
            </a:r>
            <a:r>
              <a:rPr lang="en-US" sz="1050" kern="0" dirty="0" err="1">
                <a:latin typeface="Verdana" panose="020B0604030504040204" pitchFamily="34" charset="0"/>
                <a:ea typeface="Verdana" panose="020B0604030504040204" pitchFamily="34" charset="0"/>
                <a:cs typeface="Verdana" panose="020B0604030504040204" pitchFamily="34" charset="0"/>
              </a:rPr>
              <a:t>nitrapyrin</a:t>
            </a:r>
            <a:r>
              <a:rPr lang="en-US" sz="1050" kern="0" dirty="0">
                <a:latin typeface="Verdana" panose="020B0604030504040204" pitchFamily="34" charset="0"/>
                <a:ea typeface="Verdana" panose="020B0604030504040204" pitchFamily="34" charset="0"/>
                <a:cs typeface="Verdana" panose="020B0604030504040204" pitchFamily="34" charset="0"/>
              </a:rPr>
              <a:t>. </a:t>
            </a:r>
            <a:r>
              <a:rPr lang="en-US" sz="1050" kern="0" dirty="0" err="1">
                <a:latin typeface="Verdana" panose="020B0604030504040204" pitchFamily="34" charset="0"/>
                <a:ea typeface="Verdana" panose="020B0604030504040204" pitchFamily="34" charset="0"/>
                <a:cs typeface="Verdana" panose="020B0604030504040204" pitchFamily="34" charset="0"/>
              </a:rPr>
              <a:t>Agron</a:t>
            </a:r>
            <a:r>
              <a:rPr lang="en-US" sz="1050" kern="0" dirty="0">
                <a:latin typeface="Verdana" panose="020B0604030504040204" pitchFamily="34" charset="0"/>
                <a:ea typeface="Verdana" panose="020B0604030504040204" pitchFamily="34" charset="0"/>
                <a:cs typeface="Verdana" panose="020B0604030504040204" pitchFamily="34" charset="0"/>
              </a:rPr>
              <a:t>. J. 95:1213-1219.</a:t>
            </a:r>
          </a:p>
          <a:p>
            <a:pPr indent="-171450">
              <a:spcAft>
                <a:spcPts val="0"/>
              </a:spcAft>
              <a:buSzPct val="90000"/>
              <a:buFont typeface="Wingdings" panose="05000000000000000000" pitchFamily="2" charset="2"/>
              <a:buChar char="§"/>
              <a:defRPr/>
            </a:pPr>
            <a:r>
              <a:rPr lang="en-US" sz="1050" kern="0" dirty="0">
                <a:latin typeface="Verdana" panose="020B0604030504040204" pitchFamily="34" charset="0"/>
                <a:ea typeface="Verdana" panose="020B0604030504040204" pitchFamily="34" charset="0"/>
                <a:cs typeface="Verdana" panose="020B0604030504040204" pitchFamily="34" charset="0"/>
              </a:rPr>
              <a:t>Rice, C. W., M.S. Smith, and R.L. Blevins. 1986. Soil nitrogen availability after long-term continuous no-tillage and conventional tillage corn production. Soil Sc. Soc. Am. J. 50 (5), 1206-1210.</a:t>
            </a:r>
          </a:p>
          <a:p>
            <a:pPr indent="-171450">
              <a:spcAft>
                <a:spcPts val="0"/>
              </a:spcAft>
              <a:buSzPct val="90000"/>
              <a:buFont typeface="Wingdings" panose="05000000000000000000" pitchFamily="2" charset="2"/>
              <a:buChar char="§"/>
              <a:defRPr/>
            </a:pPr>
            <a:r>
              <a:rPr lang="en-US" sz="1050" kern="0" dirty="0" err="1">
                <a:latin typeface="Verdana" panose="020B0604030504040204" pitchFamily="34" charset="0"/>
                <a:ea typeface="Verdana" panose="020B0604030504040204" pitchFamily="34" charset="0"/>
                <a:cs typeface="Verdana" panose="020B0604030504040204" pitchFamily="34" charset="0"/>
              </a:rPr>
              <a:t>Stecker</a:t>
            </a:r>
            <a:r>
              <a:rPr lang="en-US" sz="1050" kern="0" dirty="0">
                <a:latin typeface="Verdana" panose="020B0604030504040204" pitchFamily="34" charset="0"/>
                <a:ea typeface="Verdana" panose="020B0604030504040204" pitchFamily="34" charset="0"/>
                <a:cs typeface="Verdana" panose="020B0604030504040204" pitchFamily="34" charset="0"/>
              </a:rPr>
              <a:t>, J. A., D. D. Buchholz, R.G. Hanson, N.C. </a:t>
            </a:r>
            <a:r>
              <a:rPr lang="en-US" sz="1050" kern="0" dirty="0" err="1">
                <a:latin typeface="Verdana" panose="020B0604030504040204" pitchFamily="34" charset="0"/>
                <a:ea typeface="Verdana" panose="020B0604030504040204" pitchFamily="34" charset="0"/>
                <a:cs typeface="Verdana" panose="020B0604030504040204" pitchFamily="34" charset="0"/>
              </a:rPr>
              <a:t>Wollenhaupt</a:t>
            </a:r>
            <a:r>
              <a:rPr lang="en-US" sz="1050" kern="0" dirty="0">
                <a:latin typeface="Verdana" panose="020B0604030504040204" pitchFamily="34" charset="0"/>
                <a:ea typeface="Verdana" panose="020B0604030504040204" pitchFamily="34" charset="0"/>
                <a:cs typeface="Verdana" panose="020B0604030504040204" pitchFamily="34" charset="0"/>
              </a:rPr>
              <a:t> and K. A. </a:t>
            </a:r>
            <a:r>
              <a:rPr lang="en-US" sz="1050" kern="0" dirty="0" err="1">
                <a:latin typeface="Verdana" panose="020B0604030504040204" pitchFamily="34" charset="0"/>
                <a:ea typeface="Verdana" panose="020B0604030504040204" pitchFamily="34" charset="0"/>
                <a:cs typeface="Verdana" panose="020B0604030504040204" pitchFamily="34" charset="0"/>
              </a:rPr>
              <a:t>McVay</a:t>
            </a:r>
            <a:r>
              <a:rPr lang="en-US" sz="1050" kern="0" dirty="0">
                <a:latin typeface="Verdana" panose="020B0604030504040204" pitchFamily="34" charset="0"/>
                <a:ea typeface="Verdana" panose="020B0604030504040204" pitchFamily="34" charset="0"/>
                <a:cs typeface="Verdana" panose="020B0604030504040204" pitchFamily="34" charset="0"/>
              </a:rPr>
              <a:t>. 1993. Broadcast nitrogen sources for no-till continuous corn and corn following soybean. </a:t>
            </a:r>
            <a:r>
              <a:rPr lang="en-US" sz="1050" kern="0" dirty="0" err="1">
                <a:latin typeface="Verdana" panose="020B0604030504040204" pitchFamily="34" charset="0"/>
                <a:ea typeface="Verdana" panose="020B0604030504040204" pitchFamily="34" charset="0"/>
                <a:cs typeface="Verdana" panose="020B0604030504040204" pitchFamily="34" charset="0"/>
              </a:rPr>
              <a:t>Agron</a:t>
            </a:r>
            <a:r>
              <a:rPr lang="en-US" sz="1050" kern="0" dirty="0">
                <a:latin typeface="Verdana" panose="020B0604030504040204" pitchFamily="34" charset="0"/>
                <a:ea typeface="Verdana" panose="020B0604030504040204" pitchFamily="34" charset="0"/>
                <a:cs typeface="Verdana" panose="020B0604030504040204" pitchFamily="34" charset="0"/>
              </a:rPr>
              <a:t>. J. 85(4), 893-897.</a:t>
            </a:r>
          </a:p>
          <a:p>
            <a:pPr indent="-171450">
              <a:spcAft>
                <a:spcPts val="0"/>
              </a:spcAft>
              <a:buSzPct val="90000"/>
              <a:buFont typeface="Wingdings" panose="05000000000000000000" pitchFamily="2" charset="2"/>
              <a:buChar char="§"/>
              <a:defRPr/>
            </a:pPr>
            <a:r>
              <a:rPr lang="en-US" sz="1050" kern="0" dirty="0">
                <a:latin typeface="Verdana" panose="020B0604030504040204" pitchFamily="34" charset="0"/>
                <a:ea typeface="Verdana" panose="020B0604030504040204" pitchFamily="34" charset="0"/>
                <a:cs typeface="Verdana" panose="020B0604030504040204" pitchFamily="34" charset="0"/>
              </a:rPr>
              <a:t>Shanahan, J. 2011. Determining Optimum Nitrogen Rates for corn. Crops Insights, Vol. 20, No. 6 Pioneer Hi-Bred, Johnston, IA. </a:t>
            </a:r>
            <a:br>
              <a:rPr lang="en-US" sz="1050" kern="0" dirty="0">
                <a:latin typeface="Verdana" panose="020B0604030504040204" pitchFamily="34" charset="0"/>
                <a:ea typeface="Verdana" panose="020B0604030504040204" pitchFamily="34" charset="0"/>
                <a:cs typeface="Verdana" panose="020B0604030504040204" pitchFamily="34" charset="0"/>
              </a:rPr>
            </a:br>
            <a:r>
              <a:rPr lang="en-US" sz="1050" kern="0" dirty="0">
                <a:latin typeface="Verdana" panose="020B0604030504040204" pitchFamily="34" charset="0"/>
                <a:ea typeface="Verdana" panose="020B0604030504040204" pitchFamily="34" charset="0"/>
                <a:cs typeface="Verdana" panose="020B0604030504040204" pitchFamily="34" charset="0"/>
              </a:rPr>
              <a:t>United States Department of Agriculture. 2014. Crop Production 2013 Summary. National Agricultural Statistics Service. Jan. ISSN:1057-7823.</a:t>
            </a:r>
          </a:p>
          <a:p>
            <a:pPr indent="-171450">
              <a:spcAft>
                <a:spcPts val="0"/>
              </a:spcAft>
              <a:buSzPct val="90000"/>
              <a:buFont typeface="Wingdings" panose="05000000000000000000" pitchFamily="2" charset="2"/>
              <a:buChar char="§"/>
              <a:defRPr/>
            </a:pPr>
            <a:r>
              <a:rPr lang="en-US" sz="1050" kern="0" dirty="0" err="1">
                <a:latin typeface="Verdana" panose="020B0604030504040204" pitchFamily="34" charset="0"/>
                <a:ea typeface="Verdana" panose="020B0604030504040204" pitchFamily="34" charset="0"/>
                <a:cs typeface="Verdana" panose="020B0604030504040204" pitchFamily="34" charset="0"/>
              </a:rPr>
              <a:t>Varvel</a:t>
            </a:r>
            <a:r>
              <a:rPr lang="en-US" sz="1050" kern="0" dirty="0">
                <a:latin typeface="Verdana" panose="020B0604030504040204" pitchFamily="34" charset="0"/>
                <a:ea typeface="Verdana" panose="020B0604030504040204" pitchFamily="34" charset="0"/>
                <a:cs typeface="Verdana" panose="020B0604030504040204" pitchFamily="34" charset="0"/>
              </a:rPr>
              <a:t>, G.E., W.W. Wilhelm, J.F. Shanahan, and J.S. </a:t>
            </a:r>
            <a:r>
              <a:rPr lang="en-US" sz="1050" kern="0" dirty="0" err="1">
                <a:latin typeface="Verdana" panose="020B0604030504040204" pitchFamily="34" charset="0"/>
                <a:ea typeface="Verdana" panose="020B0604030504040204" pitchFamily="34" charset="0"/>
                <a:cs typeface="Verdana" panose="020B0604030504040204" pitchFamily="34" charset="0"/>
              </a:rPr>
              <a:t>Schepers</a:t>
            </a:r>
            <a:r>
              <a:rPr lang="en-US" sz="1050" kern="0" dirty="0">
                <a:latin typeface="Verdana" panose="020B0604030504040204" pitchFamily="34" charset="0"/>
                <a:ea typeface="Verdana" panose="020B0604030504040204" pitchFamily="34" charset="0"/>
                <a:cs typeface="Verdana" panose="020B0604030504040204" pitchFamily="34" charset="0"/>
              </a:rPr>
              <a:t>. 2007. An algorithm for corn nitrogen recommendations using a chlorophyll meter based sufficiency index.  </a:t>
            </a:r>
            <a:r>
              <a:rPr lang="en-US" sz="1050" kern="0" dirty="0" err="1">
                <a:latin typeface="Verdana" panose="020B0604030504040204" pitchFamily="34" charset="0"/>
                <a:ea typeface="Verdana" panose="020B0604030504040204" pitchFamily="34" charset="0"/>
                <a:cs typeface="Verdana" panose="020B0604030504040204" pitchFamily="34" charset="0"/>
              </a:rPr>
              <a:t>Agron</a:t>
            </a:r>
            <a:r>
              <a:rPr lang="en-US" sz="1050" kern="0" dirty="0">
                <a:latin typeface="Verdana" panose="020B0604030504040204" pitchFamily="34" charset="0"/>
                <a:ea typeface="Verdana" panose="020B0604030504040204" pitchFamily="34" charset="0"/>
                <a:cs typeface="Verdana" panose="020B0604030504040204" pitchFamily="34" charset="0"/>
              </a:rPr>
              <a:t>. J. 99:701-706.</a:t>
            </a:r>
          </a:p>
          <a:p>
            <a:pPr indent="-171450">
              <a:spcAft>
                <a:spcPts val="0"/>
              </a:spcAft>
              <a:buSzPct val="90000"/>
              <a:buFont typeface="Wingdings" panose="05000000000000000000" pitchFamily="2" charset="2"/>
              <a:buChar char="§"/>
              <a:defRPr/>
            </a:pPr>
            <a:r>
              <a:rPr lang="en-US" sz="1050" kern="0" dirty="0" err="1">
                <a:latin typeface="Verdana" panose="020B0604030504040204" pitchFamily="34" charset="0"/>
                <a:ea typeface="Verdana" panose="020B0604030504040204" pitchFamily="34" charset="0"/>
                <a:cs typeface="Verdana" panose="020B0604030504040204" pitchFamily="34" charset="0"/>
              </a:rPr>
              <a:t>Vetsch</a:t>
            </a:r>
            <a:r>
              <a:rPr lang="en-US" sz="1050" kern="0" dirty="0">
                <a:latin typeface="Verdana" panose="020B0604030504040204" pitchFamily="34" charset="0"/>
                <a:ea typeface="Verdana" panose="020B0604030504040204" pitchFamily="34" charset="0"/>
                <a:cs typeface="Verdana" panose="020B0604030504040204" pitchFamily="34" charset="0"/>
              </a:rPr>
              <a:t>, J. A., and G. W. Randall. 2004. Corn production as affected by nitrogen application timing and tillage. </a:t>
            </a:r>
            <a:r>
              <a:rPr lang="en-US" sz="1050" kern="0" dirty="0" err="1">
                <a:latin typeface="Verdana" panose="020B0604030504040204" pitchFamily="34" charset="0"/>
                <a:ea typeface="Verdana" panose="020B0604030504040204" pitchFamily="34" charset="0"/>
                <a:cs typeface="Verdana" panose="020B0604030504040204" pitchFamily="34" charset="0"/>
              </a:rPr>
              <a:t>Agron</a:t>
            </a:r>
            <a:r>
              <a:rPr lang="en-US" sz="1050" kern="0" dirty="0">
                <a:latin typeface="Verdana" panose="020B0604030504040204" pitchFamily="34" charset="0"/>
                <a:ea typeface="Verdana" panose="020B0604030504040204" pitchFamily="34" charset="0"/>
                <a:cs typeface="Verdana" panose="020B0604030504040204" pitchFamily="34" charset="0"/>
              </a:rPr>
              <a:t>. J. 96(2), 502-509.</a:t>
            </a:r>
          </a:p>
          <a:p>
            <a:pPr indent="-171450">
              <a:spcAft>
                <a:spcPts val="0"/>
              </a:spcAft>
              <a:buSzPct val="90000"/>
              <a:buFont typeface="Wingdings" panose="05000000000000000000" pitchFamily="2" charset="2"/>
              <a:buChar char="§"/>
              <a:defRPr/>
            </a:pPr>
            <a:r>
              <a:rPr lang="en-US" sz="1050" kern="0" dirty="0">
                <a:latin typeface="Verdana" panose="020B0604030504040204" pitchFamily="34" charset="0"/>
                <a:ea typeface="Verdana" panose="020B0604030504040204" pitchFamily="34" charset="0"/>
                <a:cs typeface="Verdana" panose="020B0604030504040204" pitchFamily="34" charset="0"/>
              </a:rPr>
              <a:t>Woodruff, J. R., J.T. </a:t>
            </a:r>
            <a:r>
              <a:rPr lang="en-US" sz="1050" kern="0" dirty="0" err="1">
                <a:latin typeface="Verdana" panose="020B0604030504040204" pitchFamily="34" charset="0"/>
                <a:ea typeface="Verdana" panose="020B0604030504040204" pitchFamily="34" charset="0"/>
                <a:cs typeface="Verdana" panose="020B0604030504040204" pitchFamily="34" charset="0"/>
              </a:rPr>
              <a:t>Ligon</a:t>
            </a:r>
            <a:r>
              <a:rPr lang="en-US" sz="1050" kern="0" dirty="0">
                <a:latin typeface="Verdana" panose="020B0604030504040204" pitchFamily="34" charset="0"/>
                <a:ea typeface="Verdana" panose="020B0604030504040204" pitchFamily="34" charset="0"/>
                <a:cs typeface="Verdana" panose="020B0604030504040204" pitchFamily="34" charset="0"/>
              </a:rPr>
              <a:t>, and B. R. Smith. 1984. Water table depth interaction with nitrogen rates on sub-irrigated corn. </a:t>
            </a:r>
            <a:r>
              <a:rPr lang="en-US" sz="1050" kern="0" dirty="0" err="1">
                <a:latin typeface="Verdana" panose="020B0604030504040204" pitchFamily="34" charset="0"/>
                <a:ea typeface="Verdana" panose="020B0604030504040204" pitchFamily="34" charset="0"/>
                <a:cs typeface="Verdana" panose="020B0604030504040204" pitchFamily="34" charset="0"/>
              </a:rPr>
              <a:t>Agron</a:t>
            </a:r>
            <a:r>
              <a:rPr lang="en-US" sz="1050" kern="0" dirty="0">
                <a:latin typeface="Verdana" panose="020B0604030504040204" pitchFamily="34" charset="0"/>
                <a:ea typeface="Verdana" panose="020B0604030504040204" pitchFamily="34" charset="0"/>
                <a:cs typeface="Verdana" panose="020B0604030504040204" pitchFamily="34" charset="0"/>
              </a:rPr>
              <a:t>. J. 76(2), 280-283</a:t>
            </a:r>
            <a:r>
              <a:rPr lang="en-US" sz="1050" kern="0" dirty="0" smtClean="0">
                <a:latin typeface="Verdana" panose="020B0604030504040204" pitchFamily="34" charset="0"/>
                <a:ea typeface="Verdana" panose="020B0604030504040204" pitchFamily="34" charset="0"/>
                <a:cs typeface="Verdana" panose="020B0604030504040204" pitchFamily="34" charset="0"/>
              </a:rPr>
              <a:t>.</a:t>
            </a:r>
            <a:endParaRPr lang="en-US" sz="1050" kern="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986893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TextBox 40"/>
          <p:cNvSpPr txBox="1"/>
          <p:nvPr/>
        </p:nvSpPr>
        <p:spPr>
          <a:xfrm>
            <a:off x="912021" y="3954463"/>
            <a:ext cx="184731" cy="369332"/>
          </a:xfrm>
          <a:prstGeom prst="rect">
            <a:avLst/>
          </a:prstGeom>
          <a:noFill/>
        </p:spPr>
        <p:txBody>
          <a:bodyPr wrap="none" rtlCol="0">
            <a:spAutoFit/>
          </a:bodyPr>
          <a:lstStyle/>
          <a:p>
            <a:endParaRPr lang="en-US" dirty="0"/>
          </a:p>
        </p:txBody>
      </p:sp>
      <p:grpSp>
        <p:nvGrpSpPr>
          <p:cNvPr id="2" name="Group 1"/>
          <p:cNvGrpSpPr/>
          <p:nvPr/>
        </p:nvGrpSpPr>
        <p:grpSpPr>
          <a:xfrm>
            <a:off x="610622" y="228600"/>
            <a:ext cx="8070056" cy="6329144"/>
            <a:chOff x="490767" y="739776"/>
            <a:chExt cx="8070056" cy="6329144"/>
          </a:xfrm>
        </p:grpSpPr>
        <p:sp>
          <p:nvSpPr>
            <p:cNvPr id="50" name="Rectangle 3"/>
            <p:cNvSpPr txBox="1">
              <a:spLocks noChangeArrowheads="1"/>
            </p:cNvSpPr>
            <p:nvPr/>
          </p:nvSpPr>
          <p:spPr>
            <a:xfrm>
              <a:off x="490767" y="739776"/>
              <a:ext cx="8070056" cy="455136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ct val="150000"/>
                </a:lnSpc>
                <a:defRPr/>
              </a:pPr>
              <a:r>
                <a:rPr lang="en-US" sz="2000" b="1" dirty="0" smtClean="0">
                  <a:solidFill>
                    <a:srgbClr val="FFFF00"/>
                  </a:solidFill>
                </a:rPr>
                <a:t>Yield influences N demand</a:t>
              </a:r>
            </a:p>
            <a:p>
              <a:pPr algn="l">
                <a:lnSpc>
                  <a:spcPct val="150000"/>
                </a:lnSpc>
                <a:defRPr/>
              </a:pPr>
              <a:r>
                <a:rPr lang="en-US" sz="1800" dirty="0">
                  <a:solidFill>
                    <a:schemeClr val="tx1"/>
                  </a:solidFill>
                </a:rPr>
                <a:t>	</a:t>
              </a:r>
              <a:r>
                <a:rPr lang="en-US" sz="1800" dirty="0" smtClean="0">
                  <a:solidFill>
                    <a:schemeClr val="tx1"/>
                  </a:solidFill>
                </a:rPr>
                <a:t>Arnall et al. (2009),  </a:t>
              </a:r>
              <a:r>
                <a:rPr lang="en-US" sz="1800" dirty="0" err="1" smtClean="0">
                  <a:solidFill>
                    <a:schemeClr val="tx1"/>
                  </a:solidFill>
                </a:rPr>
                <a:t>Agron</a:t>
              </a:r>
              <a:r>
                <a:rPr lang="en-US" sz="1800" dirty="0" smtClean="0">
                  <a:solidFill>
                    <a:schemeClr val="tx1"/>
                  </a:solidFill>
                </a:rPr>
                <a:t>. J.</a:t>
              </a:r>
              <a:br>
                <a:rPr lang="en-US" sz="1800" dirty="0" smtClean="0">
                  <a:solidFill>
                    <a:schemeClr val="tx1"/>
                  </a:solidFill>
                </a:rPr>
              </a:br>
              <a:r>
                <a:rPr lang="en-US" sz="1800" dirty="0" smtClean="0">
                  <a:solidFill>
                    <a:schemeClr val="tx1"/>
                  </a:solidFill>
                </a:rPr>
                <a:t>	</a:t>
              </a:r>
              <a:r>
                <a:rPr lang="en-US" sz="1800" dirty="0" err="1" smtClean="0">
                  <a:solidFill>
                    <a:schemeClr val="tx1"/>
                  </a:solidFill>
                </a:rPr>
                <a:t>Lory</a:t>
              </a:r>
              <a:r>
                <a:rPr lang="en-US" sz="1800" dirty="0" smtClean="0">
                  <a:solidFill>
                    <a:schemeClr val="tx1"/>
                  </a:solidFill>
                </a:rPr>
                <a:t> and </a:t>
              </a:r>
              <a:r>
                <a:rPr lang="en-US" sz="1800" dirty="0" err="1" smtClean="0">
                  <a:solidFill>
                    <a:schemeClr val="tx1"/>
                  </a:solidFill>
                </a:rPr>
                <a:t>Scharf</a:t>
              </a:r>
              <a:r>
                <a:rPr lang="en-US" sz="1800" dirty="0" smtClean="0">
                  <a:solidFill>
                    <a:schemeClr val="tx1"/>
                  </a:solidFill>
                </a:rPr>
                <a:t> (2003),  </a:t>
              </a:r>
              <a:r>
                <a:rPr lang="en-US" sz="1800" dirty="0" err="1" smtClean="0">
                  <a:solidFill>
                    <a:schemeClr val="tx1"/>
                  </a:solidFill>
                </a:rPr>
                <a:t>Agron</a:t>
              </a:r>
              <a:r>
                <a:rPr lang="en-US" sz="1800" dirty="0" smtClean="0">
                  <a:solidFill>
                    <a:schemeClr val="tx1"/>
                  </a:solidFill>
                </a:rPr>
                <a:t>. J.</a:t>
              </a:r>
            </a:p>
            <a:p>
              <a:pPr algn="l">
                <a:lnSpc>
                  <a:spcPct val="150000"/>
                </a:lnSpc>
                <a:defRPr/>
              </a:pPr>
              <a:r>
                <a:rPr lang="en-US" sz="1800" dirty="0">
                  <a:solidFill>
                    <a:schemeClr val="tx1"/>
                  </a:solidFill>
                </a:rPr>
                <a:t>	</a:t>
              </a:r>
              <a:r>
                <a:rPr lang="en-US" sz="1800" dirty="0" smtClean="0">
                  <a:solidFill>
                    <a:schemeClr val="tx1"/>
                  </a:solidFill>
                </a:rPr>
                <a:t>Fowler (2003),  </a:t>
              </a:r>
              <a:r>
                <a:rPr lang="en-US" sz="1800" dirty="0" err="1" smtClean="0">
                  <a:solidFill>
                    <a:schemeClr val="tx1"/>
                  </a:solidFill>
                </a:rPr>
                <a:t>Agron</a:t>
              </a:r>
              <a:r>
                <a:rPr lang="en-US" sz="1800" dirty="0" smtClean="0">
                  <a:solidFill>
                    <a:schemeClr val="tx1"/>
                  </a:solidFill>
                </a:rPr>
                <a:t>. J.</a:t>
              </a:r>
            </a:p>
            <a:p>
              <a:pPr algn="l">
                <a:lnSpc>
                  <a:spcPct val="150000"/>
                </a:lnSpc>
                <a:defRPr/>
              </a:pPr>
              <a:r>
                <a:rPr lang="en-US" sz="1800" dirty="0">
                  <a:solidFill>
                    <a:schemeClr val="tx1"/>
                  </a:solidFill>
                </a:rPr>
                <a:t>	</a:t>
              </a:r>
              <a:r>
                <a:rPr lang="en-US" sz="1800" dirty="0" err="1" smtClean="0">
                  <a:solidFill>
                    <a:schemeClr val="tx1"/>
                  </a:solidFill>
                </a:rPr>
                <a:t>Spiertz</a:t>
              </a:r>
              <a:r>
                <a:rPr lang="en-US" sz="1800" dirty="0" smtClean="0">
                  <a:solidFill>
                    <a:schemeClr val="tx1"/>
                  </a:solidFill>
                </a:rPr>
                <a:t> and </a:t>
              </a:r>
              <a:r>
                <a:rPr lang="en-US" sz="1800" dirty="0" err="1" smtClean="0">
                  <a:solidFill>
                    <a:schemeClr val="tx1"/>
                  </a:solidFill>
                </a:rPr>
                <a:t>DeVos</a:t>
              </a:r>
              <a:r>
                <a:rPr lang="en-US" sz="1800" dirty="0" smtClean="0">
                  <a:solidFill>
                    <a:schemeClr val="tx1"/>
                  </a:solidFill>
                </a:rPr>
                <a:t> (1983), Plant and Soil</a:t>
              </a:r>
              <a:endParaRPr lang="en-US" sz="2000" dirty="0" smtClean="0">
                <a:solidFill>
                  <a:schemeClr val="tx1"/>
                </a:solidFill>
              </a:endParaRPr>
            </a:p>
            <a:p>
              <a:pPr algn="l">
                <a:lnSpc>
                  <a:spcPct val="150000"/>
                </a:lnSpc>
                <a:defRPr/>
              </a:pPr>
              <a:r>
                <a:rPr lang="en-US" sz="2000" b="1" dirty="0" smtClean="0">
                  <a:solidFill>
                    <a:srgbClr val="FFFF00"/>
                  </a:solidFill>
                </a:rPr>
                <a:t>N response (N demand) changes each year</a:t>
              </a:r>
            </a:p>
            <a:p>
              <a:pPr algn="l">
                <a:lnSpc>
                  <a:spcPct val="150000"/>
                </a:lnSpc>
                <a:defRPr/>
              </a:pPr>
              <a:r>
                <a:rPr lang="en-US" sz="2000" dirty="0">
                  <a:solidFill>
                    <a:schemeClr val="tx1"/>
                  </a:solidFill>
                </a:rPr>
                <a:t>	</a:t>
              </a:r>
              <a:r>
                <a:rPr lang="en-US" sz="2000" dirty="0" smtClean="0">
                  <a:solidFill>
                    <a:schemeClr val="tx1"/>
                  </a:solidFill>
                </a:rPr>
                <a:t>Mullen et al. (2003),  </a:t>
              </a:r>
              <a:r>
                <a:rPr lang="en-US" sz="2000" dirty="0" err="1" smtClean="0">
                  <a:solidFill>
                    <a:schemeClr val="tx1"/>
                  </a:solidFill>
                </a:rPr>
                <a:t>Agron</a:t>
              </a:r>
              <a:r>
                <a:rPr lang="en-US" sz="2000" dirty="0" smtClean="0">
                  <a:solidFill>
                    <a:schemeClr val="tx1"/>
                  </a:solidFill>
                </a:rPr>
                <a:t>. J.</a:t>
              </a:r>
            </a:p>
            <a:p>
              <a:pPr algn="l">
                <a:lnSpc>
                  <a:spcPct val="150000"/>
                </a:lnSpc>
                <a:defRPr/>
              </a:pPr>
              <a:r>
                <a:rPr lang="en-US" sz="2000" dirty="0">
                  <a:solidFill>
                    <a:schemeClr val="tx1"/>
                  </a:solidFill>
                </a:rPr>
                <a:t>	</a:t>
              </a:r>
              <a:r>
                <a:rPr lang="en-US" sz="2000" dirty="0" err="1" smtClean="0">
                  <a:solidFill>
                    <a:schemeClr val="tx1"/>
                  </a:solidFill>
                </a:rPr>
                <a:t>Varvel</a:t>
              </a:r>
              <a:r>
                <a:rPr lang="en-US" sz="2000" dirty="0" smtClean="0">
                  <a:solidFill>
                    <a:schemeClr val="tx1"/>
                  </a:solidFill>
                </a:rPr>
                <a:t> et al. (1997),  SSSAJ.</a:t>
              </a:r>
            </a:p>
            <a:p>
              <a:pPr algn="l">
                <a:lnSpc>
                  <a:spcPct val="150000"/>
                </a:lnSpc>
                <a:defRPr/>
              </a:pPr>
              <a:r>
                <a:rPr lang="en-US" sz="2000" dirty="0">
                  <a:solidFill>
                    <a:schemeClr val="tx1"/>
                  </a:solidFill>
                </a:rPr>
                <a:t>	</a:t>
              </a:r>
              <a:r>
                <a:rPr lang="en-US" sz="2000" dirty="0" smtClean="0">
                  <a:solidFill>
                    <a:schemeClr val="tx1"/>
                  </a:solidFill>
                </a:rPr>
                <a:t>Bundy and </a:t>
              </a:r>
              <a:r>
                <a:rPr lang="en-US" sz="2000" dirty="0" err="1" smtClean="0">
                  <a:solidFill>
                    <a:schemeClr val="tx1"/>
                  </a:solidFill>
                </a:rPr>
                <a:t>Andraski</a:t>
              </a:r>
              <a:r>
                <a:rPr lang="en-US" sz="2000" dirty="0" smtClean="0">
                  <a:solidFill>
                    <a:schemeClr val="tx1"/>
                  </a:solidFill>
                </a:rPr>
                <a:t> (2004),  </a:t>
              </a:r>
              <a:r>
                <a:rPr lang="en-US" sz="2000" dirty="0" err="1" smtClean="0">
                  <a:solidFill>
                    <a:schemeClr val="tx1"/>
                  </a:solidFill>
                </a:rPr>
                <a:t>Agron</a:t>
              </a:r>
              <a:r>
                <a:rPr lang="en-US" sz="2000" dirty="0" smtClean="0">
                  <a:solidFill>
                    <a:schemeClr val="tx1"/>
                  </a:solidFill>
                </a:rPr>
                <a:t>. J.</a:t>
              </a:r>
            </a:p>
            <a:p>
              <a:pPr algn="l">
                <a:lnSpc>
                  <a:spcPct val="150000"/>
                </a:lnSpc>
                <a:defRPr/>
              </a:pPr>
              <a:r>
                <a:rPr lang="en-US" sz="2000" b="1" dirty="0" smtClean="0">
                  <a:solidFill>
                    <a:srgbClr val="FFFF00"/>
                  </a:solidFill>
                </a:rPr>
                <a:t>YP0 and RI are independent</a:t>
              </a:r>
            </a:p>
          </p:txBody>
        </p:sp>
        <p:pic>
          <p:nvPicPr>
            <p:cNvPr id="53" name="Picture 4" descr="C:\Documents and Settings\yanqi\My Documents\My Pictures\OSU LOGOs\osuLogoFlo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545" y="6378576"/>
              <a:ext cx="1266418" cy="690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35791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352426" y="838200"/>
            <a:ext cx="8258174" cy="457200"/>
          </a:xfrm>
        </p:spPr>
        <p:txBody>
          <a:bodyPr>
            <a:normAutofit fontScale="90000"/>
          </a:bodyPr>
          <a:lstStyle/>
          <a:p>
            <a:r>
              <a:rPr lang="en-US" sz="2000" dirty="0"/>
              <a:t>Borlaug: Volume 3, Bread Winner. 1960-1969. Copyright 2004, 2010 by Noel </a:t>
            </a:r>
            <a:r>
              <a:rPr lang="en-US" sz="2000" dirty="0" err="1"/>
              <a:t>Vietmeyer</a:t>
            </a:r>
            <a:endParaRPr lang="en-US" sz="2000" dirty="0"/>
          </a:p>
        </p:txBody>
      </p:sp>
      <p:sp>
        <p:nvSpPr>
          <p:cNvPr id="2" name="Content Placeholder 1"/>
          <p:cNvSpPr>
            <a:spLocks noGrp="1"/>
          </p:cNvSpPr>
          <p:nvPr>
            <p:ph idx="1"/>
          </p:nvPr>
        </p:nvSpPr>
        <p:spPr>
          <a:xfrm>
            <a:off x="352426" y="1463040"/>
            <a:ext cx="8334374" cy="4724400"/>
          </a:xfrm>
          <a:prstGeom prst="rect">
            <a:avLst/>
          </a:prstGeom>
        </p:spPr>
        <p:txBody>
          <a:bodyPr>
            <a:normAutofit fontScale="92500" lnSpcReduction="20000"/>
          </a:bodyPr>
          <a:lstStyle/>
          <a:p>
            <a:r>
              <a:rPr lang="en-US" dirty="0" smtClean="0"/>
              <a:t>…But the technology package was only one aspect.  Once we had the package and had checked it for its validity, we still had to </a:t>
            </a:r>
            <a:r>
              <a:rPr lang="en-US" b="1" dirty="0" smtClean="0">
                <a:solidFill>
                  <a:srgbClr val="FFFF00"/>
                </a:solidFill>
              </a:rPr>
              <a:t>harness it to political policies</a:t>
            </a:r>
            <a:r>
              <a:rPr lang="en-US" dirty="0" smtClean="0"/>
              <a:t>.  Otherwise, nothing would have happened and the technology, as good as it was, would never have been applied and food production would have stayed unchanged.  We had to see that the credit was available for small farmers to buy the inputs needed to obtain these yields.  We also had to see that pricing at the time of harvest was enough to stimulate farmers to adopt this package.</a:t>
            </a:r>
          </a:p>
          <a:p>
            <a:r>
              <a:rPr lang="en-US" dirty="0" smtClean="0"/>
              <a:t>“Then, can man use honest work, God’s best medicine to gain his own livelihood.”</a:t>
            </a:r>
          </a:p>
          <a:p>
            <a:r>
              <a:rPr lang="en-US" dirty="0" smtClean="0"/>
              <a:t>Norman E. Borlaug</a:t>
            </a:r>
          </a:p>
          <a:p>
            <a:endParaRPr lang="en-US" dirty="0"/>
          </a:p>
          <a:p>
            <a:r>
              <a:rPr lang="en-US" dirty="0"/>
              <a:t>“You can’t get him to admit he’s got a Nobel Prize, any other award (he has hundreds), honorary degrees (dozens), or that he’s helped anyone (millions, if not billions).” </a:t>
            </a:r>
            <a:r>
              <a:rPr lang="en-US" dirty="0" smtClean="0"/>
              <a:t>  Noel </a:t>
            </a:r>
            <a:r>
              <a:rPr lang="en-US" dirty="0" err="1" smtClean="0"/>
              <a:t>Vietmeyer</a:t>
            </a:r>
            <a:endParaRPr lang="en-US" dirty="0"/>
          </a:p>
          <a:p>
            <a:endParaRPr lang="en-US" dirty="0" smtClean="0"/>
          </a:p>
        </p:txBody>
      </p:sp>
    </p:spTree>
    <p:extLst>
      <p:ext uri="{BB962C8B-B14F-4D97-AF65-F5344CB8AC3E}">
        <p14:creationId xmlns:p14="http://schemas.microsoft.com/office/powerpoint/2010/main" val="4197251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386" name="Object 6"/>
          <p:cNvGraphicFramePr>
            <a:graphicFrameLocks/>
          </p:cNvGraphicFramePr>
          <p:nvPr/>
        </p:nvGraphicFramePr>
        <p:xfrm>
          <a:off x="6096000" y="4648200"/>
          <a:ext cx="1447800" cy="1295400"/>
        </p:xfrm>
        <a:graphic>
          <a:graphicData uri="http://schemas.openxmlformats.org/presentationml/2006/ole">
            <mc:AlternateContent xmlns:mc="http://schemas.openxmlformats.org/markup-compatibility/2006">
              <mc:Choice xmlns:v="urn:schemas-microsoft-com:vml" Requires="v">
                <p:oleObj spid="_x0000_s16536" name="ClipArt" r:id="rId3" imgW="2284707" imgH="2033150" progId="MS_ClipArt_Gallery.2">
                  <p:embed/>
                </p:oleObj>
              </mc:Choice>
              <mc:Fallback>
                <p:oleObj name="ClipArt" r:id="rId3" imgW="2284707" imgH="2033150" progId="MS_ClipArt_Gallery.2">
                  <p:embed/>
                  <p:pic>
                    <p:nvPicPr>
                      <p:cNvPr id="0" name="Object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648200"/>
                        <a:ext cx="1447800" cy="12954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16387" name="Picture 7" descr="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524000"/>
            <a:ext cx="2000250" cy="3076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8" name="Text Box 8"/>
          <p:cNvSpPr txBox="1">
            <a:spLocks noChangeArrowheads="1"/>
          </p:cNvSpPr>
          <p:nvPr/>
        </p:nvSpPr>
        <p:spPr bwMode="auto">
          <a:xfrm>
            <a:off x="2514600" y="242887"/>
            <a:ext cx="6324600" cy="632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spcAft>
                <a:spcPts val="3600"/>
              </a:spcAft>
              <a:buFontTx/>
              <a:buNone/>
            </a:pPr>
            <a:r>
              <a:rPr lang="en-US" altLang="en-US" sz="2200" b="1" dirty="0">
                <a:latin typeface="Papyrus" panose="03070502060502030205" pitchFamily="66" charset="0"/>
              </a:rPr>
              <a:t>Certificate of Authenticity</a:t>
            </a:r>
            <a:br>
              <a:rPr lang="en-US" altLang="en-US" sz="2200" b="1" dirty="0">
                <a:latin typeface="Papyrus" panose="03070502060502030205" pitchFamily="66" charset="0"/>
              </a:rPr>
            </a:br>
            <a:r>
              <a:rPr lang="en-US" altLang="en-US" sz="2200" b="1" dirty="0">
                <a:latin typeface="Papyrus" panose="03070502060502030205" pitchFamily="66" charset="0"/>
              </a:rPr>
              <a:t>Nitrogen Cycle Ninja</a:t>
            </a:r>
          </a:p>
          <a:p>
            <a:pPr>
              <a:spcBef>
                <a:spcPct val="0"/>
              </a:spcBef>
              <a:buFontTx/>
              <a:buNone/>
            </a:pPr>
            <a:r>
              <a:rPr lang="en-US" altLang="en-US" sz="2200" dirty="0">
                <a:latin typeface="Papyrus" panose="03070502060502030205" pitchFamily="66" charset="0"/>
              </a:rPr>
              <a:t>On this day of February 3, 2015, in Bloomington IL, </a:t>
            </a:r>
            <a:r>
              <a:rPr lang="en-US" altLang="en-US" sz="2200" b="1" u="sng" dirty="0">
                <a:latin typeface="Papyrus" panose="03070502060502030205" pitchFamily="66" charset="0"/>
              </a:rPr>
              <a:t>Dr. Howard Brown </a:t>
            </a:r>
            <a:r>
              <a:rPr lang="en-US" altLang="en-US" sz="2200" dirty="0">
                <a:latin typeface="Papyrus" panose="03070502060502030205" pitchFamily="66" charset="0"/>
              </a:rPr>
              <a:t>is formally granted NCN status.  This renowned individual has achieved exemplary distinction, having brought honor and wisdom to our world.  His nitrogen prowess is further characterized by being a warrior of understanding, master of peace, keeper of the truth, and defender of science.</a:t>
            </a:r>
          </a:p>
          <a:p>
            <a:pPr>
              <a:spcBef>
                <a:spcPct val="0"/>
              </a:spcBef>
              <a:buFontTx/>
              <a:buNone/>
            </a:pPr>
            <a:endParaRPr lang="en-US" altLang="en-US" sz="2200" dirty="0">
              <a:latin typeface="Papyrus" panose="03070502060502030205" pitchFamily="66" charset="0"/>
            </a:endParaRPr>
          </a:p>
          <a:p>
            <a:pPr>
              <a:spcBef>
                <a:spcPct val="0"/>
              </a:spcBef>
              <a:buFontTx/>
              <a:buNone/>
            </a:pPr>
            <a:r>
              <a:rPr lang="en-US" altLang="en-US" sz="2200" dirty="0">
                <a:latin typeface="Papyrus" panose="03070502060502030205" pitchFamily="66" charset="0"/>
              </a:rPr>
              <a:t>Go therefore and spread the nitrogen truth to all citizens of the world.   </a:t>
            </a:r>
          </a:p>
          <a:p>
            <a:pPr>
              <a:spcBef>
                <a:spcPct val="0"/>
              </a:spcBef>
              <a:spcAft>
                <a:spcPts val="2400"/>
              </a:spcAft>
              <a:buFontTx/>
              <a:buNone/>
            </a:pPr>
            <a:endParaRPr lang="en-US" altLang="en-US" sz="1400" dirty="0">
              <a:latin typeface="Monotype Corsiva" panose="03010101010201010101" pitchFamily="66" charset="0"/>
            </a:endParaRPr>
          </a:p>
          <a:p>
            <a:pPr>
              <a:spcBef>
                <a:spcPct val="0"/>
              </a:spcBef>
              <a:spcAft>
                <a:spcPts val="2400"/>
              </a:spcAft>
              <a:buFontTx/>
              <a:buNone/>
            </a:pPr>
            <a:r>
              <a:rPr lang="en-US" altLang="en-US" sz="1400" dirty="0">
                <a:latin typeface="Papyrus" panose="03070502060502030205" pitchFamily="66" charset="0"/>
              </a:rPr>
              <a:t>Witness and NCN Representative</a:t>
            </a:r>
            <a:br>
              <a:rPr lang="en-US" altLang="en-US" sz="1400" dirty="0">
                <a:latin typeface="Papyrus" panose="03070502060502030205" pitchFamily="66" charset="0"/>
              </a:rPr>
            </a:br>
            <a:r>
              <a:rPr lang="en-US" altLang="en-US" sz="1400" dirty="0">
                <a:latin typeface="Monotype Corsiva" panose="03010101010201010101" pitchFamily="66" charset="0"/>
              </a:rPr>
              <a:t/>
            </a:r>
            <a:br>
              <a:rPr lang="en-US" altLang="en-US" sz="1400" dirty="0">
                <a:latin typeface="Monotype Corsiva" panose="03010101010201010101" pitchFamily="66" charset="0"/>
              </a:rPr>
            </a:br>
            <a:r>
              <a:rPr lang="en-US" altLang="en-US" sz="1400" dirty="0">
                <a:latin typeface="Monotype Corsiva" panose="03010101010201010101" pitchFamily="66" charset="0"/>
              </a:rPr>
              <a:t>_______________________________</a:t>
            </a:r>
            <a:endParaRPr lang="en-US" altLang="en-US" sz="2400" dirty="0"/>
          </a:p>
        </p:txBody>
      </p:sp>
      <p:pic>
        <p:nvPicPr>
          <p:cNvPr id="16389" name="Picture 9" descr="BD10289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1430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87679" y="168288"/>
            <a:ext cx="8249921" cy="6548558"/>
          </a:xfrm>
          <a:prstGeom prst="rect">
            <a:avLst/>
          </a:prstGeom>
        </p:spPr>
      </p:pic>
    </p:spTree>
    <p:extLst>
      <p:ext uri="{BB962C8B-B14F-4D97-AF65-F5344CB8AC3E}">
        <p14:creationId xmlns:p14="http://schemas.microsoft.com/office/powerpoint/2010/main" val="10029889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2272085727"/>
              </p:ext>
            </p:extLst>
          </p:nvPr>
        </p:nvGraphicFramePr>
        <p:xfrm>
          <a:off x="792126" y="1049079"/>
          <a:ext cx="7772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p:cNvSpPr/>
          <p:nvPr/>
        </p:nvSpPr>
        <p:spPr>
          <a:xfrm>
            <a:off x="2485757" y="265166"/>
            <a:ext cx="3874779" cy="523220"/>
          </a:xfrm>
          <a:prstGeom prst="rect">
            <a:avLst/>
          </a:prstGeom>
          <a:noFill/>
        </p:spPr>
        <p:txBody>
          <a:bodyPr wrap="none" lIns="91440" tIns="45720" rIns="91440" bIns="45720">
            <a:spAutoFit/>
          </a:bodyPr>
          <a:lstStyle/>
          <a:p>
            <a:pPr algn="ctr"/>
            <a:r>
              <a:rPr lang="en-US" sz="2800" dirty="0" smtClean="0">
                <a:ln w="6600">
                  <a:solidFill>
                    <a:schemeClr val="accent2"/>
                  </a:solidFill>
                  <a:prstDash val="solid"/>
                </a:ln>
                <a:solidFill>
                  <a:srgbClr val="FFFFFF"/>
                </a:solidFill>
                <a:latin typeface="+mj-lt"/>
              </a:rPr>
              <a:t>Corn, Animal Industry</a:t>
            </a:r>
            <a:endParaRPr lang="en-US" sz="2800" cap="none" spc="0" dirty="0">
              <a:ln w="22225">
                <a:solidFill>
                  <a:schemeClr val="accent2"/>
                </a:solidFill>
                <a:prstDash val="solid"/>
              </a:ln>
              <a:solidFill>
                <a:schemeClr val="accent2">
                  <a:lumMod val="40000"/>
                  <a:lumOff val="60000"/>
                </a:schemeClr>
              </a:solidFill>
              <a:latin typeface="+mj-lt"/>
            </a:endParaRPr>
          </a:p>
        </p:txBody>
      </p:sp>
      <p:sp>
        <p:nvSpPr>
          <p:cNvPr id="13" name="TextBox 12"/>
          <p:cNvSpPr txBox="1"/>
          <p:nvPr/>
        </p:nvSpPr>
        <p:spPr>
          <a:xfrm>
            <a:off x="792126" y="5089451"/>
            <a:ext cx="7347098" cy="954107"/>
          </a:xfrm>
          <a:prstGeom prst="rect">
            <a:avLst/>
          </a:prstGeom>
          <a:noFill/>
        </p:spPr>
        <p:txBody>
          <a:bodyPr wrap="square" rtlCol="0">
            <a:spAutoFit/>
          </a:bodyPr>
          <a:lstStyle/>
          <a:p>
            <a:r>
              <a:rPr lang="en-US" sz="1400" dirty="0" smtClean="0"/>
              <a:t>“meat production contributes 14 to </a:t>
            </a:r>
            <a:r>
              <a:rPr lang="en-US" sz="1400" dirty="0"/>
              <a:t>22 percent of the 36 billion tons of "CO</a:t>
            </a:r>
            <a:r>
              <a:rPr lang="en-US" sz="1400" baseline="-25000" dirty="0"/>
              <a:t>2</a:t>
            </a:r>
            <a:r>
              <a:rPr lang="en-US" sz="1400" dirty="0"/>
              <a:t>-equivalent" greenhouse </a:t>
            </a:r>
            <a:r>
              <a:rPr lang="en-US" sz="1400" dirty="0" smtClean="0"/>
              <a:t>gases, the world produces each year”</a:t>
            </a:r>
          </a:p>
          <a:p>
            <a:endParaRPr lang="en-US" sz="1400" dirty="0"/>
          </a:p>
          <a:p>
            <a:r>
              <a:rPr lang="en-US" sz="1400" dirty="0" smtClean="0"/>
              <a:t>Scientific American, 2009, Nathan </a:t>
            </a:r>
            <a:r>
              <a:rPr lang="en-US" sz="1400" dirty="0" err="1" smtClean="0"/>
              <a:t>Fiala</a:t>
            </a:r>
            <a:endParaRPr lang="en-US" sz="1400" dirty="0"/>
          </a:p>
        </p:txBody>
      </p:sp>
      <p:sp>
        <p:nvSpPr>
          <p:cNvPr id="2" name="Right Arrow 1"/>
          <p:cNvSpPr/>
          <p:nvPr/>
        </p:nvSpPr>
        <p:spPr>
          <a:xfrm>
            <a:off x="2923953" y="2137144"/>
            <a:ext cx="510363" cy="2551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0043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1153" y="742685"/>
            <a:ext cx="8061960" cy="4724400"/>
          </a:xfrm>
          <a:prstGeom prst="rect">
            <a:avLst/>
          </a:prstGeom>
        </p:spPr>
        <p:txBody>
          <a:bodyPr>
            <a:noAutofit/>
          </a:bodyPr>
          <a:lstStyle/>
          <a:p>
            <a:pPr marL="342900" indent="-342900">
              <a:buClr>
                <a:srgbClr val="FF6600"/>
              </a:buClr>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World </a:t>
            </a:r>
            <a:r>
              <a:rPr lang="en-US" sz="2800" dirty="0">
                <a:latin typeface="Verdana" panose="020B0604030504040204" pitchFamily="34" charset="0"/>
                <a:ea typeface="Verdana" panose="020B0604030504040204" pitchFamily="34" charset="0"/>
                <a:cs typeface="Verdana" panose="020B0604030504040204" pitchFamily="34" charset="0"/>
              </a:rPr>
              <a:t>area planted by hand ≈ corn area in the USA</a:t>
            </a:r>
          </a:p>
          <a:p>
            <a:pPr marL="342900" indent="-342900">
              <a:buClr>
                <a:srgbClr val="FF6600"/>
              </a:buClr>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Developing </a:t>
            </a:r>
            <a:r>
              <a:rPr lang="en-US" sz="2800" dirty="0">
                <a:latin typeface="Verdana" panose="020B0604030504040204" pitchFamily="34" charset="0"/>
                <a:ea typeface="Verdana" panose="020B0604030504040204" pitchFamily="34" charset="0"/>
                <a:cs typeface="Verdana" panose="020B0604030504040204" pitchFamily="34" charset="0"/>
              </a:rPr>
              <a:t>world, avg. farm </a:t>
            </a:r>
            <a:r>
              <a:rPr lang="en-US" sz="2800" dirty="0" smtClean="0">
                <a:latin typeface="Verdana" panose="020B0604030504040204" pitchFamily="34" charset="0"/>
                <a:ea typeface="Verdana" panose="020B0604030504040204" pitchFamily="34" charset="0"/>
                <a:cs typeface="Verdana" panose="020B0604030504040204" pitchFamily="34" charset="0"/>
              </a:rPr>
              <a:t>size = 1 ha</a:t>
            </a:r>
          </a:p>
          <a:p>
            <a:pPr marL="342900" indent="-342900">
              <a:buClr>
                <a:srgbClr val="FF6600"/>
              </a:buClr>
              <a:buFont typeface="Arial" panose="020B0604020202020204" pitchFamily="34" charset="0"/>
              <a:buChar char="•"/>
            </a:pPr>
            <a:r>
              <a:rPr lang="en-US" sz="2800" dirty="0">
                <a:latin typeface="Verdana" panose="020B0604030504040204" pitchFamily="34" charset="0"/>
                <a:ea typeface="Verdana" panose="020B0604030504040204" pitchFamily="34" charset="0"/>
                <a:cs typeface="Verdana" panose="020B0604030504040204" pitchFamily="34" charset="0"/>
              </a:rPr>
              <a:t> </a:t>
            </a:r>
            <a:r>
              <a:rPr lang="en-US" sz="2800" dirty="0" smtClean="0">
                <a:latin typeface="Verdana" panose="020B0604030504040204" pitchFamily="34" charset="0"/>
                <a:ea typeface="Verdana" panose="020B0604030504040204" pitchFamily="34" charset="0"/>
                <a:cs typeface="Verdana" panose="020B0604030504040204" pitchFamily="34" charset="0"/>
              </a:rPr>
              <a:t>  potential planters ?</a:t>
            </a:r>
            <a:endParaRPr lang="en-US" sz="2800" dirty="0">
              <a:latin typeface="Verdana" panose="020B0604030504040204" pitchFamily="34" charset="0"/>
              <a:ea typeface="Verdana" panose="020B0604030504040204" pitchFamily="34" charset="0"/>
              <a:cs typeface="Verdana" panose="020B0604030504040204" pitchFamily="34" charset="0"/>
            </a:endParaRPr>
          </a:p>
          <a:p>
            <a:pPr>
              <a:spcBef>
                <a:spcPct val="50000"/>
              </a:spcBef>
            </a:pPr>
            <a:r>
              <a:rPr lang="en-US" sz="2800" dirty="0" smtClean="0">
                <a:solidFill>
                  <a:srgbClr val="FF6600"/>
                </a:solidFill>
              </a:rPr>
              <a:t>By </a:t>
            </a:r>
            <a:r>
              <a:rPr lang="en-US" sz="2800" dirty="0">
                <a:solidFill>
                  <a:srgbClr val="FF6600"/>
                </a:solidFill>
              </a:rPr>
              <a:t>2050 there will be 9.1 billion people. </a:t>
            </a:r>
          </a:p>
          <a:p>
            <a:pPr marL="342900" indent="-342900">
              <a:buClr>
                <a:srgbClr val="FF6600"/>
              </a:buClr>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95</a:t>
            </a:r>
            <a:r>
              <a:rPr lang="en-US" sz="2800" dirty="0">
                <a:latin typeface="Verdana" panose="020B0604030504040204" pitchFamily="34" charset="0"/>
                <a:ea typeface="Verdana" panose="020B0604030504040204" pitchFamily="34" charset="0"/>
                <a:cs typeface="Verdana" panose="020B0604030504040204" pitchFamily="34" charset="0"/>
              </a:rPr>
              <a:t>% of the increased population will be in the developing </a:t>
            </a:r>
            <a:r>
              <a:rPr lang="en-US" sz="2800" dirty="0" smtClean="0">
                <a:latin typeface="Verdana" panose="020B0604030504040204" pitchFamily="34" charset="0"/>
                <a:ea typeface="Verdana" panose="020B0604030504040204" pitchFamily="34" charset="0"/>
                <a:cs typeface="Verdana" panose="020B0604030504040204" pitchFamily="34" charset="0"/>
              </a:rPr>
              <a:t>world</a:t>
            </a:r>
            <a:br>
              <a:rPr lang="en-US" sz="2800" dirty="0" smtClean="0">
                <a:latin typeface="Verdana" panose="020B0604030504040204" pitchFamily="34" charset="0"/>
                <a:ea typeface="Verdana" panose="020B0604030504040204" pitchFamily="34" charset="0"/>
                <a:cs typeface="Verdana" panose="020B0604030504040204" pitchFamily="34" charset="0"/>
              </a:rPr>
            </a:br>
            <a:endParaRPr lang="en-US" sz="2800" dirty="0">
              <a:latin typeface="Verdana" panose="020B0604030504040204" pitchFamily="34" charset="0"/>
              <a:ea typeface="Verdana" panose="020B0604030504040204" pitchFamily="34" charset="0"/>
              <a:cs typeface="Verdana" panose="020B0604030504040204" pitchFamily="34" charset="0"/>
            </a:endParaRPr>
          </a:p>
          <a:p>
            <a:r>
              <a:rPr lang="en-US" i="1" dirty="0" err="1" smtClean="0"/>
              <a:t>Alexandratos</a:t>
            </a:r>
            <a:r>
              <a:rPr lang="en-US" i="1" dirty="0"/>
              <a:t>, N. and J. </a:t>
            </a:r>
            <a:r>
              <a:rPr lang="en-US" i="1" dirty="0" err="1"/>
              <a:t>Bruinsma</a:t>
            </a:r>
            <a:r>
              <a:rPr lang="en-US" i="1" dirty="0"/>
              <a:t>. 2012. World agriculture towards 2030/2050: the 2012 </a:t>
            </a:r>
            <a:r>
              <a:rPr lang="en-US" i="1" dirty="0" smtClean="0"/>
              <a:t>revision</a:t>
            </a:r>
            <a:r>
              <a:rPr lang="en-US" i="1" dirty="0"/>
              <a:t>. ESA Working paper No. 12-03. Rome, FAO. </a:t>
            </a:r>
          </a:p>
          <a:p>
            <a:endParaRPr lang="en-US" sz="2800" i="1" dirty="0"/>
          </a:p>
        </p:txBody>
      </p:sp>
    </p:spTree>
    <p:extLst>
      <p:ext uri="{BB962C8B-B14F-4D97-AF65-F5344CB8AC3E}">
        <p14:creationId xmlns:p14="http://schemas.microsoft.com/office/powerpoint/2010/main" val="33838198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9"/>
          <p:cNvSpPr>
            <a:spLocks noChangeArrowheads="1"/>
          </p:cNvSpPr>
          <p:nvPr/>
        </p:nvSpPr>
        <p:spPr bwMode="auto">
          <a:xfrm>
            <a:off x="271463" y="255588"/>
            <a:ext cx="8696325" cy="6423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44" tIns="140324" rIns="280644" bIns="140324">
            <a:spAutoFit/>
          </a:bodyPr>
          <a:lstStyle>
            <a:lvl1pPr defTabSz="882650">
              <a:spcBef>
                <a:spcPct val="20000"/>
              </a:spcBef>
              <a:buChar char="•"/>
              <a:defRPr sz="3200">
                <a:solidFill>
                  <a:schemeClr val="tx1"/>
                </a:solidFill>
                <a:latin typeface="Times New Roman" panose="02020603050405020304" pitchFamily="18" charset="0"/>
              </a:defRPr>
            </a:lvl1pPr>
            <a:lvl2pPr marL="742950" indent="-285750" defTabSz="882650">
              <a:spcBef>
                <a:spcPct val="20000"/>
              </a:spcBef>
              <a:buChar char="–"/>
              <a:defRPr sz="2800">
                <a:solidFill>
                  <a:schemeClr val="tx1"/>
                </a:solidFill>
                <a:latin typeface="Times New Roman" panose="02020603050405020304" pitchFamily="18" charset="0"/>
              </a:defRPr>
            </a:lvl2pPr>
            <a:lvl3pPr marL="1143000" indent="-228600" defTabSz="882650">
              <a:spcBef>
                <a:spcPct val="20000"/>
              </a:spcBef>
              <a:buChar char="•"/>
              <a:defRPr sz="2400">
                <a:solidFill>
                  <a:schemeClr val="tx1"/>
                </a:solidFill>
                <a:latin typeface="Times New Roman" panose="02020603050405020304" pitchFamily="18" charset="0"/>
              </a:defRPr>
            </a:lvl3pPr>
            <a:lvl4pPr marL="1600200" indent="-228600" defTabSz="882650">
              <a:spcBef>
                <a:spcPct val="20000"/>
              </a:spcBef>
              <a:buChar char="–"/>
              <a:defRPr sz="2000">
                <a:solidFill>
                  <a:schemeClr val="tx1"/>
                </a:solidFill>
                <a:latin typeface="Times New Roman" panose="02020603050405020304" pitchFamily="18" charset="0"/>
              </a:defRPr>
            </a:lvl4pPr>
            <a:lvl5pPr marL="2057400" indent="-228600" defTabSz="882650">
              <a:spcBef>
                <a:spcPct val="20000"/>
              </a:spcBef>
              <a:buChar char="»"/>
              <a:defRPr sz="2000">
                <a:solidFill>
                  <a:schemeClr val="tx1"/>
                </a:solidFill>
                <a:latin typeface="Times New Roman" panose="02020603050405020304" pitchFamily="18" charset="0"/>
              </a:defRPr>
            </a:lvl5pPr>
            <a:lvl6pPr marL="2514600" indent="-228600" defTabSz="88265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8265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8265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8265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900" dirty="0" smtClean="0">
                <a:latin typeface="Arial" panose="020B0604020202020204" pitchFamily="34" charset="0"/>
              </a:rPr>
              <a:t>Honorary</a:t>
            </a:r>
          </a:p>
          <a:p>
            <a:pPr>
              <a:spcBef>
                <a:spcPct val="0"/>
              </a:spcBef>
              <a:buFontTx/>
              <a:buNone/>
            </a:pPr>
            <a:endParaRPr lang="en-US" altLang="en-US" sz="1900" dirty="0" smtClean="0">
              <a:latin typeface="Arial" panose="020B0604020202020204" pitchFamily="34" charset="0"/>
            </a:endParaRPr>
          </a:p>
          <a:p>
            <a:pPr>
              <a:spcBef>
                <a:spcPct val="0"/>
              </a:spcBef>
              <a:buFontTx/>
              <a:buNone/>
            </a:pPr>
            <a:r>
              <a:rPr lang="en-US" altLang="en-US" sz="1900" dirty="0" smtClean="0">
                <a:latin typeface="Arial" panose="020B0604020202020204" pitchFamily="34" charset="0"/>
              </a:rPr>
              <a:t>The </a:t>
            </a:r>
            <a:r>
              <a:rPr lang="en-US" altLang="en-US" sz="1900" dirty="0">
                <a:latin typeface="Arial" panose="020B0604020202020204" pitchFamily="34" charset="0"/>
              </a:rPr>
              <a:t>cardholder is a certified </a:t>
            </a:r>
            <a:r>
              <a:rPr lang="en-US" altLang="en-US" sz="1900" b="1" u="sng" dirty="0">
                <a:latin typeface="Arial" panose="020B0604020202020204" pitchFamily="34" charset="0"/>
              </a:rPr>
              <a:t>Nitrogen Cycle Ninja</a:t>
            </a:r>
            <a:r>
              <a:rPr lang="en-US" altLang="en-US" sz="1900" dirty="0">
                <a:latin typeface="Arial" panose="020B0604020202020204" pitchFamily="34" charset="0"/>
              </a:rPr>
              <a:t> as witnessed by a Grand Master.  This individual has shown great prowess and knowledge of nitrogen in open biological systems and is thus granted full Ninja status.</a:t>
            </a:r>
          </a:p>
          <a:p>
            <a:pPr>
              <a:spcBef>
                <a:spcPct val="0"/>
              </a:spcBef>
              <a:buFontTx/>
              <a:buNone/>
            </a:pPr>
            <a:endParaRPr lang="en-US" altLang="en-US" sz="1900" dirty="0">
              <a:latin typeface="Arial" panose="020B0604020202020204" pitchFamily="34" charset="0"/>
            </a:endParaRPr>
          </a:p>
          <a:p>
            <a:pPr>
              <a:spcBef>
                <a:spcPct val="0"/>
              </a:spcBef>
              <a:buFontTx/>
              <a:buNone/>
            </a:pPr>
            <a:r>
              <a:rPr lang="en-US" altLang="en-US" sz="1900" dirty="0">
                <a:latin typeface="Arial" panose="020B0604020202020204" pitchFamily="34" charset="0"/>
              </a:rPr>
              <a:t>N fixation, non-symbiotic fixation, blue-green algae, </a:t>
            </a:r>
            <a:r>
              <a:rPr lang="en-US" altLang="en-US" sz="1900" dirty="0" err="1">
                <a:latin typeface="Arial" panose="020B0604020202020204" pitchFamily="34" charset="0"/>
              </a:rPr>
              <a:t>azotobacter</a:t>
            </a:r>
            <a:r>
              <a:rPr lang="en-US" altLang="en-US" sz="1900" dirty="0">
                <a:latin typeface="Arial" panose="020B0604020202020204" pitchFamily="34" charset="0"/>
              </a:rPr>
              <a:t>, clostridium, symbiotic fixation, rhizobium </a:t>
            </a:r>
            <a:r>
              <a:rPr lang="en-US" altLang="en-US" sz="1900" dirty="0" err="1">
                <a:latin typeface="Arial" panose="020B0604020202020204" pitchFamily="34" charset="0"/>
              </a:rPr>
              <a:t>japonicum</a:t>
            </a:r>
            <a:r>
              <a:rPr lang="en-US" altLang="en-US" sz="1900" dirty="0">
                <a:latin typeface="Arial" panose="020B0604020202020204" pitchFamily="34" charset="0"/>
              </a:rPr>
              <a:t>, </a:t>
            </a:r>
            <a:r>
              <a:rPr lang="en-US" altLang="en-US" sz="1900" dirty="0" err="1">
                <a:latin typeface="Arial" panose="020B0604020202020204" pitchFamily="34" charset="0"/>
              </a:rPr>
              <a:t>meliloti</a:t>
            </a:r>
            <a:r>
              <a:rPr lang="en-US" altLang="en-US" sz="1900" dirty="0">
                <a:latin typeface="Arial" panose="020B0604020202020204" pitchFamily="34" charset="0"/>
              </a:rPr>
              <a:t>, </a:t>
            </a:r>
            <a:r>
              <a:rPr lang="en-US" altLang="en-US" sz="1900" dirty="0" err="1">
                <a:latin typeface="Arial" panose="020B0604020202020204" pitchFamily="34" charset="0"/>
              </a:rPr>
              <a:t>trifoli</a:t>
            </a:r>
            <a:r>
              <a:rPr lang="en-US" altLang="en-US" sz="1900" dirty="0">
                <a:latin typeface="Arial" panose="020B0604020202020204" pitchFamily="34" charset="0"/>
              </a:rPr>
              <a:t>, organic matter, animal and plant residues, decomposition, </a:t>
            </a:r>
            <a:r>
              <a:rPr lang="en-US" altLang="en-US" sz="1900" dirty="0" err="1">
                <a:latin typeface="Arial" panose="020B0604020202020204" pitchFamily="34" charset="0"/>
              </a:rPr>
              <a:t>aminization</a:t>
            </a:r>
            <a:r>
              <a:rPr lang="en-US" altLang="en-US" sz="1900" dirty="0">
                <a:latin typeface="Arial" panose="020B0604020202020204" pitchFamily="34" charset="0"/>
              </a:rPr>
              <a:t>, R-NH</a:t>
            </a:r>
            <a:r>
              <a:rPr lang="en-US" altLang="en-US" sz="1900" baseline="-25000" dirty="0">
                <a:latin typeface="Arial" panose="020B0604020202020204" pitchFamily="34" charset="0"/>
              </a:rPr>
              <a:t>2</a:t>
            </a:r>
            <a:r>
              <a:rPr lang="en-US" altLang="en-US" sz="1900" dirty="0">
                <a:latin typeface="Arial" panose="020B0604020202020204" pitchFamily="34" charset="0"/>
              </a:rPr>
              <a:t> + CO</a:t>
            </a:r>
            <a:r>
              <a:rPr lang="en-US" altLang="en-US" sz="1900" baseline="-25000" dirty="0">
                <a:latin typeface="Arial" panose="020B0604020202020204" pitchFamily="34" charset="0"/>
              </a:rPr>
              <a:t>2</a:t>
            </a:r>
            <a:r>
              <a:rPr lang="en-US" altLang="en-US" sz="1900" dirty="0">
                <a:latin typeface="Arial" panose="020B0604020202020204" pitchFamily="34" charset="0"/>
              </a:rPr>
              <a:t>, urea, ammonification, nitrification, oxidation, aeration, NH</a:t>
            </a:r>
            <a:r>
              <a:rPr lang="en-US" altLang="en-US" sz="1900" baseline="-25000" dirty="0">
                <a:latin typeface="Arial" panose="020B0604020202020204" pitchFamily="34" charset="0"/>
              </a:rPr>
              <a:t>3</a:t>
            </a:r>
            <a:r>
              <a:rPr lang="en-US" altLang="en-US" sz="1900" dirty="0">
                <a:latin typeface="Arial" panose="020B0604020202020204" pitchFamily="34" charset="0"/>
              </a:rPr>
              <a:t> + R-OH + energy, volatilization, fixation, mineralization, (OS-3)NH</a:t>
            </a:r>
            <a:r>
              <a:rPr lang="en-US" altLang="en-US" sz="1900" baseline="-25000" dirty="0">
                <a:latin typeface="Arial" panose="020B0604020202020204" pitchFamily="34" charset="0"/>
              </a:rPr>
              <a:t>4</a:t>
            </a:r>
            <a:r>
              <a:rPr lang="en-US" altLang="en-US" sz="1900" dirty="0">
                <a:latin typeface="Arial" panose="020B0604020202020204" pitchFamily="34" charset="0"/>
              </a:rPr>
              <a:t>, </a:t>
            </a:r>
            <a:r>
              <a:rPr lang="en-US" altLang="en-US" sz="1900" dirty="0" err="1">
                <a:latin typeface="Arial" panose="020B0604020202020204" pitchFamily="34" charset="0"/>
              </a:rPr>
              <a:t>nitrosomonas</a:t>
            </a:r>
            <a:r>
              <a:rPr lang="en-US" altLang="en-US" sz="1900" dirty="0">
                <a:latin typeface="Arial" panose="020B0604020202020204" pitchFamily="34" charset="0"/>
              </a:rPr>
              <a:t>, O</a:t>
            </a:r>
            <a:r>
              <a:rPr lang="en-US" altLang="en-US" sz="1900" baseline="-25000" dirty="0">
                <a:latin typeface="Arial" panose="020B0604020202020204" pitchFamily="34" charset="0"/>
              </a:rPr>
              <a:t>2</a:t>
            </a:r>
            <a:r>
              <a:rPr lang="en-US" altLang="en-US" sz="1900" dirty="0">
                <a:latin typeface="Arial" panose="020B0604020202020204" pitchFamily="34" charset="0"/>
              </a:rPr>
              <a:t>, NO</a:t>
            </a:r>
            <a:r>
              <a:rPr lang="en-US" altLang="en-US" sz="1900" baseline="-25000" dirty="0">
                <a:latin typeface="Arial" panose="020B0604020202020204" pitchFamily="34" charset="0"/>
              </a:rPr>
              <a:t>2</a:t>
            </a:r>
            <a:r>
              <a:rPr lang="en-US" altLang="en-US" sz="1900" dirty="0">
                <a:latin typeface="Arial" panose="020B0604020202020204" pitchFamily="34" charset="0"/>
              </a:rPr>
              <a:t>, </a:t>
            </a:r>
            <a:r>
              <a:rPr lang="en-US" altLang="en-US" sz="1900" dirty="0" err="1">
                <a:latin typeface="Arial" panose="020B0604020202020204" pitchFamily="34" charset="0"/>
              </a:rPr>
              <a:t>nitrobacter</a:t>
            </a:r>
            <a:r>
              <a:rPr lang="en-US" altLang="en-US" sz="1900" dirty="0">
                <a:latin typeface="Arial" panose="020B0604020202020204" pitchFamily="34" charset="0"/>
              </a:rPr>
              <a:t>, obligate autotrophic bacteria, increased acidity, NSERVE, (OS+5)NO</a:t>
            </a:r>
            <a:r>
              <a:rPr lang="en-US" altLang="en-US" sz="1900" baseline="-25000" dirty="0">
                <a:latin typeface="Arial" panose="020B0604020202020204" pitchFamily="34" charset="0"/>
              </a:rPr>
              <a:t>3</a:t>
            </a:r>
            <a:r>
              <a:rPr lang="en-US" altLang="en-US" sz="1900" dirty="0">
                <a:latin typeface="Arial" panose="020B0604020202020204" pitchFamily="34" charset="0"/>
              </a:rPr>
              <a:t>, leaching, immobilization, denitrification, organic C, substrate, pseudomonas </a:t>
            </a:r>
            <a:r>
              <a:rPr lang="en-US" altLang="en-US" sz="1900" dirty="0" err="1">
                <a:latin typeface="Arial" panose="020B0604020202020204" pitchFamily="34" charset="0"/>
              </a:rPr>
              <a:t>denitrificans</a:t>
            </a:r>
            <a:r>
              <a:rPr lang="en-US" altLang="en-US" sz="1900" dirty="0">
                <a:latin typeface="Arial" panose="020B0604020202020204" pitchFamily="34" charset="0"/>
              </a:rPr>
              <a:t>, </a:t>
            </a:r>
            <a:r>
              <a:rPr lang="en-US" altLang="en-US" sz="1900" dirty="0" err="1">
                <a:latin typeface="Arial" panose="020B0604020202020204" pitchFamily="34" charset="0"/>
              </a:rPr>
              <a:t>thiobacillus</a:t>
            </a:r>
            <a:r>
              <a:rPr lang="en-US" altLang="en-US" sz="1900" dirty="0">
                <a:latin typeface="Arial" panose="020B0604020202020204" pitchFamily="34" charset="0"/>
              </a:rPr>
              <a:t> </a:t>
            </a:r>
            <a:r>
              <a:rPr lang="en-US" altLang="en-US" sz="1900" dirty="0" err="1">
                <a:latin typeface="Arial" panose="020B0604020202020204" pitchFamily="34" charset="0"/>
              </a:rPr>
              <a:t>denitrificans</a:t>
            </a:r>
            <a:r>
              <a:rPr lang="en-US" altLang="en-US" sz="1900" dirty="0">
                <a:latin typeface="Arial" panose="020B0604020202020204" pitchFamily="34" charset="0"/>
              </a:rPr>
              <a:t>, NO, N</a:t>
            </a:r>
            <a:r>
              <a:rPr lang="en-US" altLang="en-US" sz="1900" baseline="-25000" dirty="0">
                <a:latin typeface="Arial" panose="020B0604020202020204" pitchFamily="34" charset="0"/>
              </a:rPr>
              <a:t>2</a:t>
            </a:r>
            <a:r>
              <a:rPr lang="en-US" altLang="en-US" sz="1900" dirty="0">
                <a:latin typeface="Arial" panose="020B0604020202020204" pitchFamily="34" charset="0"/>
              </a:rPr>
              <a:t>O, N</a:t>
            </a:r>
            <a:r>
              <a:rPr lang="en-US" altLang="en-US" sz="1900" baseline="-25000" dirty="0">
                <a:latin typeface="Arial" panose="020B0604020202020204" pitchFamily="34" charset="0"/>
              </a:rPr>
              <a:t>2</a:t>
            </a:r>
            <a:r>
              <a:rPr lang="en-US" altLang="en-US" sz="1900" dirty="0">
                <a:latin typeface="Arial" panose="020B0604020202020204" pitchFamily="34" charset="0"/>
              </a:rPr>
              <a:t>, immobilization, plant uptake, nitrate reductase, nitrite reductase, plant N loss, N in rainfall, oxidative metabolism-photosynthesis, nitrate reduction, urea, pH-controlled, global warming, reduction, oxidation state, influence of  temperature and moisture on N cycling, </a:t>
            </a:r>
            <a:br>
              <a:rPr lang="en-US" altLang="en-US" sz="1900" dirty="0">
                <a:latin typeface="Arial" panose="020B0604020202020204" pitchFamily="34" charset="0"/>
              </a:rPr>
            </a:br>
            <a:endParaRPr lang="en-US" altLang="en-US" sz="1900" dirty="0">
              <a:latin typeface="Arial" panose="020B0604020202020204" pitchFamily="34" charset="0"/>
            </a:endParaRPr>
          </a:p>
          <a:p>
            <a:pPr>
              <a:spcBef>
                <a:spcPct val="0"/>
              </a:spcBef>
              <a:buFontTx/>
              <a:buNone/>
            </a:pPr>
            <a:r>
              <a:rPr lang="en-US" altLang="en-US" sz="1900" dirty="0">
                <a:latin typeface="Arial" panose="020B0604020202020204" pitchFamily="34" charset="0"/>
              </a:rPr>
              <a:t>_________________________________</a:t>
            </a:r>
          </a:p>
          <a:p>
            <a:pPr>
              <a:spcBef>
                <a:spcPct val="0"/>
              </a:spcBef>
              <a:buFontTx/>
              <a:buNone/>
            </a:pPr>
            <a:r>
              <a:rPr lang="en-US" altLang="en-US" sz="1900" dirty="0">
                <a:latin typeface="Arial" panose="020B0604020202020204" pitchFamily="34" charset="0"/>
              </a:rPr>
              <a:t>NCN Grand Master</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66649607"/>
              </p:ext>
            </p:extLst>
          </p:nvPr>
        </p:nvGraphicFramePr>
        <p:xfrm>
          <a:off x="203200" y="247650"/>
          <a:ext cx="8737600" cy="6339840"/>
        </p:xfrm>
        <a:graphic>
          <a:graphicData uri="http://schemas.openxmlformats.org/drawingml/2006/table">
            <a:tbl>
              <a:tblPr>
                <a:tableStyleId>{5C22544A-7EE6-4342-B048-85BDC9FD1C3A}</a:tableStyleId>
              </a:tblPr>
              <a:tblGrid>
                <a:gridCol w="8737600"/>
              </a:tblGrid>
              <a:tr h="6092825">
                <a:tc>
                  <a:txBody>
                    <a:bodyPr/>
                    <a:lstStyle/>
                    <a:p>
                      <a:pPr marL="285750" marR="0" indent="-285750" algn="l" hangingPunct="0">
                        <a:spcBef>
                          <a:spcPts val="0"/>
                        </a:spcBef>
                        <a:spcAft>
                          <a:spcPts val="0"/>
                        </a:spcAft>
                      </a:pPr>
                      <a:r>
                        <a:rPr lang="en-US" sz="1800" u="sng" dirty="0">
                          <a:effectLst/>
                        </a:rPr>
                        <a:t>Becoming a Nitrogen Cycle Ninja</a:t>
                      </a:r>
                      <a:r>
                        <a:rPr lang="en-US" sz="1800" dirty="0">
                          <a:effectLst/>
                        </a:rPr>
                        <a:t>.  </a:t>
                      </a:r>
                      <a:r>
                        <a:rPr lang="en-US" sz="1800" dirty="0" smtClean="0">
                          <a:effectLst/>
                        </a:rPr>
                        <a:t>RAUN, and HATTEY.  Okla. State Univ.</a:t>
                      </a:r>
                      <a:br>
                        <a:rPr lang="en-US" sz="1800" dirty="0" smtClean="0">
                          <a:effectLst/>
                        </a:rPr>
                      </a:br>
                      <a:endParaRPr lang="en-US" sz="2000" dirty="0">
                        <a:effectLst/>
                      </a:endParaRPr>
                    </a:p>
                    <a:p>
                      <a:pPr marL="0" marR="0" algn="l" hangingPunct="0">
                        <a:spcBef>
                          <a:spcPts val="0"/>
                        </a:spcBef>
                        <a:spcAft>
                          <a:spcPts val="0"/>
                        </a:spcAft>
                      </a:pPr>
                      <a:r>
                        <a:rPr lang="en-US" sz="1800" dirty="0">
                          <a:effectLst/>
                        </a:rPr>
                        <a:t>Retention of cyclic information in biological sciences is poor.  One exercise was evaluated to </a:t>
                      </a:r>
                      <a:r>
                        <a:rPr lang="en-US" sz="1800" dirty="0" smtClean="0">
                          <a:effectLst/>
                        </a:rPr>
                        <a:t>improve </a:t>
                      </a:r>
                      <a:r>
                        <a:rPr lang="en-US" sz="1800" dirty="0">
                          <a:effectLst/>
                        </a:rPr>
                        <a:t>student retention of the nitrogen cycle.  This was conducted within a three hour course ‘soil-plant relationships’ that had a mix of M.S. and Ph.D. students.  The nitrogen cycle was thoroughly discussed in class and students had prior knowledge that this was fair game for </a:t>
                      </a:r>
                      <a:r>
                        <a:rPr lang="en-US" sz="1800" dirty="0" smtClean="0">
                          <a:effectLst/>
                        </a:rPr>
                        <a:t>quizzes.   </a:t>
                      </a:r>
                      <a:r>
                        <a:rPr lang="en-US" sz="1800" dirty="0">
                          <a:effectLst/>
                        </a:rPr>
                        <a:t>One week after this was discussed, an unannounced quiz was given and students were asked to provide a complete ‘graphic nitrogen cycle.’  Prior to this, they were informed that proper completion of this material would qualify them as a Nitrogen Cycle Ninja and that they would be given a card which authenticated that achievement.  Also, once this information was adequately learned, they could use their card (which had a miniature N cycle and description of all components) on all subsequent exams.  Non Ninja card holders would not benefit from this.  Ninja status could only be achieved on unannounced </a:t>
                      </a:r>
                      <a:r>
                        <a:rPr lang="en-US" sz="1800" dirty="0" smtClean="0">
                          <a:effectLst/>
                        </a:rPr>
                        <a:t>quizzes, </a:t>
                      </a:r>
                      <a:r>
                        <a:rPr lang="en-US" sz="1800" dirty="0">
                          <a:effectLst/>
                        </a:rPr>
                        <a:t>a sign of constant awareness and understanding of N dynamics.  On the first quiz, only two students received their Ninja Card.  By the second pop quiz on the N cycle (given two weeks later), 16 of 17 students were certified Nitrogen Cycle Ninjas.  An anonymous post-class student survey found that most students were pleased with the exercise.    </a:t>
                      </a:r>
                      <a:endParaRPr lang="en-US" sz="2000" dirty="0">
                        <a:effectLst/>
                      </a:endParaRPr>
                    </a:p>
                    <a:p>
                      <a:pPr marL="0" marR="0" algn="l" hangingPunct="0">
                        <a:spcBef>
                          <a:spcPts val="0"/>
                        </a:spcBef>
                        <a:spcAft>
                          <a:spcPts val="0"/>
                        </a:spcAft>
                      </a:pPr>
                      <a:r>
                        <a:rPr lang="en-US" sz="1800" dirty="0">
                          <a:effectLst/>
                        </a:rPr>
                        <a:t> </a:t>
                      </a:r>
                      <a:endParaRPr lang="en-US" sz="2000" dirty="0">
                        <a:effectLst/>
                      </a:endParaRPr>
                    </a:p>
                    <a:p>
                      <a:pPr marL="0" marR="0" algn="l" hangingPunct="0">
                        <a:spcBef>
                          <a:spcPts val="0"/>
                        </a:spcBef>
                        <a:spcAft>
                          <a:spcPts val="0"/>
                        </a:spcAft>
                      </a:pPr>
                      <a:r>
                        <a:rPr lang="en-US" sz="1800" dirty="0" smtClean="0">
                          <a:effectLst/>
                        </a:rPr>
                        <a:t>Bill Raun</a:t>
                      </a:r>
                      <a:r>
                        <a:rPr lang="en-US" sz="1800" dirty="0">
                          <a:effectLst/>
                        </a:rPr>
                        <a:t>, (405) </a:t>
                      </a:r>
                      <a:r>
                        <a:rPr lang="en-US" sz="1800" dirty="0" smtClean="0">
                          <a:effectLst/>
                        </a:rPr>
                        <a:t>744-6418</a:t>
                      </a:r>
                      <a:endParaRPr lang="en-US" sz="2000" dirty="0">
                        <a:effectLst/>
                        <a:latin typeface="Helvetica"/>
                        <a:ea typeface="Times New Roman"/>
                        <a:cs typeface="Times New Roman"/>
                      </a:endParaRPr>
                    </a:p>
                  </a:txBody>
                  <a:tcPr marL="114300" marR="114300" marT="0" marB="0"/>
                </a:tc>
              </a:tr>
            </a:tbl>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196" y="112077"/>
            <a:ext cx="5356204" cy="6626391"/>
          </a:xfrm>
        </p:spPr>
      </p:pic>
    </p:spTree>
    <p:extLst>
      <p:ext uri="{BB962C8B-B14F-4D97-AF65-F5344CB8AC3E}">
        <p14:creationId xmlns:p14="http://schemas.microsoft.com/office/powerpoint/2010/main" val="34105140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813256" cy="970524"/>
          </a:xfrm>
        </p:spPr>
        <p:txBody>
          <a:bodyPr/>
          <a:lstStyle/>
          <a:p>
            <a:r>
              <a:rPr lang="en-US" sz="2400" u="sng" dirty="0"/>
              <a:t>p</a:t>
            </a:r>
            <a:r>
              <a:rPr lang="en-US" sz="2400" u="sng" dirty="0" smtClean="0"/>
              <a:t>roducts</a:t>
            </a:r>
            <a:r>
              <a:rPr lang="en-US" sz="2400" dirty="0" smtClean="0"/>
              <a:t/>
            </a:r>
            <a:br>
              <a:rPr lang="en-US" sz="2400" dirty="0" smtClean="0"/>
            </a:br>
            <a:r>
              <a:rPr lang="en-US" sz="2400" dirty="0" smtClean="0"/>
              <a:t>&gt; 1 per month</a:t>
            </a:r>
            <a:endParaRPr lang="en-US" sz="2400" dirty="0"/>
          </a:p>
        </p:txBody>
      </p:sp>
      <p:sp>
        <p:nvSpPr>
          <p:cNvPr id="3" name="Content Placeholder 2"/>
          <p:cNvSpPr>
            <a:spLocks noGrp="1"/>
          </p:cNvSpPr>
          <p:nvPr>
            <p:ph idx="1"/>
          </p:nvPr>
        </p:nvSpPr>
        <p:spPr>
          <a:xfrm>
            <a:off x="827700" y="5652961"/>
            <a:ext cx="6711654" cy="480210"/>
          </a:xfrm>
        </p:spPr>
        <p:txBody>
          <a:bodyPr>
            <a:normAutofit/>
          </a:bodyPr>
          <a:lstStyle/>
          <a:p>
            <a:r>
              <a:rPr lang="en-US" dirty="0" smtClean="0"/>
              <a:t>average: 19</a:t>
            </a:r>
          </a:p>
        </p:txBody>
      </p:sp>
      <p:pic>
        <p:nvPicPr>
          <p:cNvPr id="5" name="Picture 4"/>
          <p:cNvPicPr>
            <a:picLocks noChangeAspect="1"/>
          </p:cNvPicPr>
          <p:nvPr/>
        </p:nvPicPr>
        <p:blipFill>
          <a:blip r:embed="rId2"/>
          <a:stretch>
            <a:fillRect/>
          </a:stretch>
        </p:blipFill>
        <p:spPr>
          <a:xfrm>
            <a:off x="1231102" y="1423242"/>
            <a:ext cx="6681795" cy="4011516"/>
          </a:xfrm>
          <a:prstGeom prst="rect">
            <a:avLst/>
          </a:prstGeom>
        </p:spPr>
      </p:pic>
    </p:spTree>
    <p:extLst>
      <p:ext uri="{BB962C8B-B14F-4D97-AF65-F5344CB8AC3E}">
        <p14:creationId xmlns:p14="http://schemas.microsoft.com/office/powerpoint/2010/main" val="35503873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035" y="146767"/>
            <a:ext cx="5171382" cy="6484492"/>
          </a:xfrm>
          <a:prstGeom prst="rect">
            <a:avLst/>
          </a:prstGeom>
        </p:spPr>
      </p:pic>
    </p:spTree>
    <p:extLst>
      <p:ext uri="{BB962C8B-B14F-4D97-AF65-F5344CB8AC3E}">
        <p14:creationId xmlns:p14="http://schemas.microsoft.com/office/powerpoint/2010/main" val="3003644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3520" y="159378"/>
            <a:ext cx="5181600" cy="6458518"/>
          </a:xfrm>
        </p:spPr>
      </p:pic>
      <p:sp>
        <p:nvSpPr>
          <p:cNvPr id="5" name="TextBox 4"/>
          <p:cNvSpPr txBox="1"/>
          <p:nvPr/>
        </p:nvSpPr>
        <p:spPr>
          <a:xfrm>
            <a:off x="5821680" y="2042160"/>
            <a:ext cx="2245360" cy="1107996"/>
          </a:xfrm>
          <a:prstGeom prst="rect">
            <a:avLst/>
          </a:prstGeom>
          <a:noFill/>
        </p:spPr>
        <p:txBody>
          <a:bodyPr wrap="square" rtlCol="0">
            <a:spAutoFit/>
          </a:bodyPr>
          <a:lstStyle/>
          <a:p>
            <a:r>
              <a:rPr lang="en-US" sz="2400" dirty="0" smtClean="0">
                <a:latin typeface="+mj-lt"/>
              </a:rPr>
              <a:t>abstract =</a:t>
            </a:r>
            <a:br>
              <a:rPr lang="en-US" sz="2400" dirty="0" smtClean="0">
                <a:latin typeface="+mj-lt"/>
              </a:rPr>
            </a:br>
            <a:r>
              <a:rPr lang="en-US" sz="2400" dirty="0" smtClean="0">
                <a:latin typeface="+mj-lt"/>
              </a:rPr>
              <a:t>          </a:t>
            </a:r>
            <a:r>
              <a:rPr lang="en-US" sz="1800" dirty="0" smtClean="0">
                <a:latin typeface="+mj-lt"/>
              </a:rPr>
              <a:t>handshake</a:t>
            </a:r>
            <a:endParaRPr lang="en-US" sz="1800" dirty="0">
              <a:latin typeface="+mj-lt"/>
            </a:endParaRPr>
          </a:p>
        </p:txBody>
      </p:sp>
      <p:sp>
        <p:nvSpPr>
          <p:cNvPr id="2" name="TextBox 1"/>
          <p:cNvSpPr txBox="1"/>
          <p:nvPr/>
        </p:nvSpPr>
        <p:spPr>
          <a:xfrm>
            <a:off x="5925015" y="3538654"/>
            <a:ext cx="2014653" cy="584775"/>
          </a:xfrm>
          <a:prstGeom prst="rect">
            <a:avLst/>
          </a:prstGeom>
          <a:noFill/>
        </p:spPr>
        <p:txBody>
          <a:bodyPr wrap="square" rtlCol="0">
            <a:spAutoFit/>
          </a:bodyPr>
          <a:lstStyle/>
          <a:p>
            <a:r>
              <a:rPr lang="en-US" dirty="0" smtClean="0"/>
              <a:t>Total = 638</a:t>
            </a:r>
            <a:br>
              <a:rPr lang="en-US" dirty="0" smtClean="0"/>
            </a:br>
            <a:r>
              <a:rPr lang="en-US" dirty="0" smtClean="0"/>
              <a:t>Rejected outright = 154</a:t>
            </a:r>
          </a:p>
          <a:p>
            <a:r>
              <a:rPr lang="en-US" dirty="0" smtClean="0"/>
              <a:t>Reviewed = 484</a:t>
            </a:r>
          </a:p>
          <a:p>
            <a:r>
              <a:rPr lang="en-US" dirty="0" smtClean="0"/>
              <a:t>Accepted = 40%</a:t>
            </a:r>
            <a:endParaRPr lang="en-US" dirty="0"/>
          </a:p>
        </p:txBody>
      </p:sp>
    </p:spTree>
    <p:extLst>
      <p:ext uri="{BB962C8B-B14F-4D97-AF65-F5344CB8AC3E}">
        <p14:creationId xmlns:p14="http://schemas.microsoft.com/office/powerpoint/2010/main" val="178899662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15570</TotalTime>
  <Words>2983</Words>
  <Application>Microsoft Office PowerPoint</Application>
  <PresentationFormat>Letter Paper (8.5x11 in)</PresentationFormat>
  <Paragraphs>737</Paragraphs>
  <Slides>64</Slides>
  <Notes>3</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2</vt:i4>
      </vt:variant>
      <vt:variant>
        <vt:lpstr>Slide Titles</vt:lpstr>
      </vt:variant>
      <vt:variant>
        <vt:i4>64</vt:i4>
      </vt:variant>
    </vt:vector>
  </HeadingPairs>
  <TitlesOfParts>
    <vt:vector size="81" baseType="lpstr">
      <vt:lpstr>ＭＳ Ｐゴシック</vt:lpstr>
      <vt:lpstr>Arial</vt:lpstr>
      <vt:lpstr>Calibri</vt:lpstr>
      <vt:lpstr>Century Gothic</vt:lpstr>
      <vt:lpstr>Helvetica</vt:lpstr>
      <vt:lpstr>Impact</vt:lpstr>
      <vt:lpstr>Monotype Corsiva</vt:lpstr>
      <vt:lpstr>Papyrus</vt:lpstr>
      <vt:lpstr>Tahoma</vt:lpstr>
      <vt:lpstr>Times</vt:lpstr>
      <vt:lpstr>Times New Roman</vt:lpstr>
      <vt:lpstr>Verdana</vt:lpstr>
      <vt:lpstr>Wingdings</vt:lpstr>
      <vt:lpstr>Wingdings 3</vt:lpstr>
      <vt:lpstr>Ion</vt:lpstr>
      <vt:lpstr>Worksheet</vt:lpstr>
      <vt:lpstr>ClipArt</vt:lpstr>
      <vt:lpstr>nutrient management research/teaching  feb 16, 2015</vt:lpstr>
      <vt:lpstr>PowerPoint Presentation</vt:lpstr>
      <vt:lpstr>plan</vt:lpstr>
      <vt:lpstr>PowerPoint Presentation</vt:lpstr>
      <vt:lpstr>PowerPoint Presentation</vt:lpstr>
      <vt:lpstr>PowerPoint Presentation</vt:lpstr>
      <vt:lpstr>products &gt; 1 per month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Independence of yield potential and nitrogen response</vt:lpstr>
      <vt:lpstr>PowerPoint Presentation</vt:lpstr>
      <vt:lpstr>OSU Corn Algorithm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Service projects</vt:lpstr>
      <vt:lpstr>PowerPoint Presentation</vt:lpstr>
      <vt:lpstr>PowerPoint Presentation</vt:lpstr>
      <vt:lpstr>PowerPoint Presentation</vt:lpstr>
      <vt:lpstr>PowerPoint Presentation</vt:lpstr>
      <vt:lpstr>PowerPoint Presentation</vt:lpstr>
      <vt:lpstr>Mid Season Fertilizer N</vt:lpstr>
      <vt:lpstr>PowerPoint Presentation</vt:lpstr>
      <vt:lpstr>Maize (FAOSTAT, 2013)</vt:lpstr>
      <vt:lpstr>Hand Planters </vt:lpstr>
      <vt:lpstr>PowerPoint Presentation</vt:lpstr>
      <vt:lpstr>PowerPoint Presentation</vt:lpstr>
      <vt:lpstr>PowerPoint Presentation</vt:lpstr>
      <vt:lpstr>PowerPoint Presentation</vt:lpstr>
      <vt:lpstr>PowerPoint Presentation</vt:lpstr>
      <vt:lpstr>Borlaug: Volume 3, Bread Winner. 1960-1969. Copyright 2004, 2010 by Noel Vietmeyer</vt:lpstr>
      <vt:lpstr>PowerPoint Presentation</vt:lpstr>
      <vt:lpstr>PowerPoint Presentation</vt:lpstr>
      <vt:lpstr>PowerPoint Presentation</vt:lpstr>
      <vt:lpstr>PowerPoint Presentation</vt:lpstr>
      <vt:lpstr>PowerPoint Presentation</vt:lpstr>
      <vt:lpstr>PowerPoint Presentation</vt:lpstr>
    </vt:vector>
  </TitlesOfParts>
  <Company>Oklahoma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Agronomy Farm</dc:creator>
  <cp:lastModifiedBy>bill raun</cp:lastModifiedBy>
  <cp:revision>252</cp:revision>
  <cp:lastPrinted>1999-04-28T13:51:21Z</cp:lastPrinted>
  <dcterms:created xsi:type="dcterms:W3CDTF">1998-02-02T17:19:48Z</dcterms:created>
  <dcterms:modified xsi:type="dcterms:W3CDTF">2015-02-16T21:04:45Z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1</vt:i4>
  </property>
  <property fmtid="{D5CDD505-2E9C-101B-9397-08002B2CF9AE}" pid="7" name="MailAddress">
    <vt:lpwstr>wrr@agr.okstate.edu</vt:lpwstr>
  </property>
  <property fmtid="{D5CDD505-2E9C-101B-9397-08002B2CF9AE}" pid="8" name="HomePage">
    <vt:lpwstr>nitrogen_use</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2</vt:i4>
  </property>
  <property fmtid="{D5CDD505-2E9C-101B-9397-08002B2CF9AE}" pid="19" name="ShowNotes">
    <vt:bool>false</vt:bool>
  </property>
  <property fmtid="{D5CDD505-2E9C-101B-9397-08002B2CF9AE}" pid="20" name="NavBtnPos">
    <vt:i4>1</vt:i4>
  </property>
  <property fmtid="{D5CDD505-2E9C-101B-9397-08002B2CF9AE}" pid="21" name="OutputDir">
    <vt:lpwstr>C:\NUE\NUE Web Page</vt:lpwstr>
  </property>
</Properties>
</file>