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57" r:id="rId4"/>
    <p:sldId id="280" r:id="rId5"/>
    <p:sldId id="273" r:id="rId6"/>
    <p:sldId id="281" r:id="rId7"/>
    <p:sldId id="282" r:id="rId8"/>
    <p:sldId id="274" r:id="rId9"/>
    <p:sldId id="267" r:id="rId10"/>
    <p:sldId id="269" r:id="rId11"/>
    <p:sldId id="270" r:id="rId12"/>
    <p:sldId id="271" r:id="rId13"/>
    <p:sldId id="275" r:id="rId14"/>
    <p:sldId id="276" r:id="rId15"/>
    <p:sldId id="277" r:id="rId16"/>
    <p:sldId id="278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B701D"/>
    <a:srgbClr val="F16F0D"/>
    <a:srgbClr val="F2771A"/>
    <a:srgbClr val="EC7320"/>
    <a:srgbClr val="EA6B14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38" y="5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nuscripts\MSE_Yield\Master%20Datab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Manuscripts\MSE_Yield\Master%20Databas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nuscripts\MSE_Yield\Master%20Databa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nuscripts\MSE_Yield\Master%20Databa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nuscripts\MSE_Yield\Master%20Databa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nuscripts\MSE_Yield\Master%20Databa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nuscripts\MSE_Yield\Master%20Databa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nuscripts\MSE_Yield\Master%20Databas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Manuscripts\MSE_Yield\Master%20Databas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Manuscripts\MSE_Yield\Master%20Databa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502, 1971-2014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28478242629655"/>
          <c:y val="7.4490740740740746E-2"/>
          <c:w val="0.85582632348149146"/>
          <c:h val="0.71993839311752694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All_Data!$L$2</c:f>
              <c:strCache>
                <c:ptCount val="1"/>
                <c:pt idx="0">
                  <c:v>MSE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5.9120734908136479E-3"/>
                  <c:y val="-0.1605063429571303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y = 0.0411x - 0.0017</a:t>
                    </a:r>
                    <a:br>
                      <a:rPr lang="en-US"/>
                    </a:br>
                    <a:r>
                      <a:rPr lang="en-US"/>
                      <a:t>R² = 0.19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All_Data!$K$3:$K$46</c:f>
              <c:numCache>
                <c:formatCode>General</c:formatCode>
                <c:ptCount val="44"/>
                <c:pt idx="0">
                  <c:v>2.37</c:v>
                </c:pt>
                <c:pt idx="1">
                  <c:v>1.708</c:v>
                </c:pt>
                <c:pt idx="3">
                  <c:v>1.9</c:v>
                </c:pt>
                <c:pt idx="4">
                  <c:v>2.92</c:v>
                </c:pt>
                <c:pt idx="5">
                  <c:v>2.5099999999999998</c:v>
                </c:pt>
                <c:pt idx="6">
                  <c:v>1.85</c:v>
                </c:pt>
                <c:pt idx="7">
                  <c:v>2.4089999999999998</c:v>
                </c:pt>
                <c:pt idx="8">
                  <c:v>2.64</c:v>
                </c:pt>
                <c:pt idx="9">
                  <c:v>3.01</c:v>
                </c:pt>
                <c:pt idx="10">
                  <c:v>2.3039999999999998</c:v>
                </c:pt>
                <c:pt idx="11">
                  <c:v>1.96</c:v>
                </c:pt>
                <c:pt idx="12">
                  <c:v>3.03</c:v>
                </c:pt>
                <c:pt idx="13">
                  <c:v>2.758</c:v>
                </c:pt>
                <c:pt idx="14">
                  <c:v>2.1150000000000002</c:v>
                </c:pt>
                <c:pt idx="15">
                  <c:v>2.91</c:v>
                </c:pt>
                <c:pt idx="16">
                  <c:v>2.589</c:v>
                </c:pt>
                <c:pt idx="17">
                  <c:v>3.68</c:v>
                </c:pt>
                <c:pt idx="18">
                  <c:v>2.46</c:v>
                </c:pt>
                <c:pt idx="19">
                  <c:v>3.0179999999999998</c:v>
                </c:pt>
                <c:pt idx="20">
                  <c:v>1.889</c:v>
                </c:pt>
                <c:pt idx="21">
                  <c:v>2.3919999999999999</c:v>
                </c:pt>
                <c:pt idx="22">
                  <c:v>2.2200000000000002</c:v>
                </c:pt>
                <c:pt idx="23">
                  <c:v>1.968</c:v>
                </c:pt>
                <c:pt idx="24">
                  <c:v>2.65</c:v>
                </c:pt>
                <c:pt idx="25">
                  <c:v>2.0110000000000001</c:v>
                </c:pt>
                <c:pt idx="26">
                  <c:v>2.5249999999999999</c:v>
                </c:pt>
                <c:pt idx="27">
                  <c:v>3.09</c:v>
                </c:pt>
                <c:pt idx="28">
                  <c:v>2.67</c:v>
                </c:pt>
                <c:pt idx="29">
                  <c:v>2.5369999999999999</c:v>
                </c:pt>
                <c:pt idx="30">
                  <c:v>1.766</c:v>
                </c:pt>
                <c:pt idx="31">
                  <c:v>2.89</c:v>
                </c:pt>
                <c:pt idx="32">
                  <c:v>4.9800000000000004</c:v>
                </c:pt>
                <c:pt idx="33">
                  <c:v>3.3460000000000001</c:v>
                </c:pt>
                <c:pt idx="34">
                  <c:v>2.4180000000000001</c:v>
                </c:pt>
                <c:pt idx="35">
                  <c:v>2.64</c:v>
                </c:pt>
                <c:pt idx="36">
                  <c:v>2.9820000000000002</c:v>
                </c:pt>
                <c:pt idx="37">
                  <c:v>4.96</c:v>
                </c:pt>
                <c:pt idx="38">
                  <c:v>3.0990000000000002</c:v>
                </c:pt>
                <c:pt idx="39">
                  <c:v>1.544</c:v>
                </c:pt>
                <c:pt idx="40">
                  <c:v>2.5819999999999999</c:v>
                </c:pt>
                <c:pt idx="41">
                  <c:v>3.43</c:v>
                </c:pt>
                <c:pt idx="42">
                  <c:v>2.4260000000000002</c:v>
                </c:pt>
                <c:pt idx="43">
                  <c:v>1.9379999999999999</c:v>
                </c:pt>
              </c:numCache>
            </c:numRef>
          </c:xVal>
          <c:yVal>
            <c:numRef>
              <c:f>All_Data!$L$3:$L$46</c:f>
              <c:numCache>
                <c:formatCode>General</c:formatCode>
                <c:ptCount val="44"/>
                <c:pt idx="0">
                  <c:v>4.1000000000000002E-2</c:v>
                </c:pt>
                <c:pt idx="1">
                  <c:v>3.0800000000000001E-2</c:v>
                </c:pt>
                <c:pt idx="3">
                  <c:v>3.3500000000000002E-2</c:v>
                </c:pt>
                <c:pt idx="4">
                  <c:v>3.8699999999999998E-2</c:v>
                </c:pt>
                <c:pt idx="5">
                  <c:v>3.9600000000000003E-2</c:v>
                </c:pt>
                <c:pt idx="6">
                  <c:v>3.4000000000000002E-2</c:v>
                </c:pt>
                <c:pt idx="7">
                  <c:v>0.125</c:v>
                </c:pt>
                <c:pt idx="8">
                  <c:v>0.318</c:v>
                </c:pt>
                <c:pt idx="9">
                  <c:v>8.1000000000000003E-2</c:v>
                </c:pt>
                <c:pt idx="10">
                  <c:v>0.11799999999999999</c:v>
                </c:pt>
                <c:pt idx="11">
                  <c:v>5.0200000000000002E-2</c:v>
                </c:pt>
                <c:pt idx="12">
                  <c:v>8.4000000000000005E-2</c:v>
                </c:pt>
                <c:pt idx="13">
                  <c:v>8.2500000000000004E-2</c:v>
                </c:pt>
                <c:pt idx="14">
                  <c:v>3.2500000000000001E-2</c:v>
                </c:pt>
                <c:pt idx="15">
                  <c:v>2.3E-2</c:v>
                </c:pt>
                <c:pt idx="16">
                  <c:v>7.8E-2</c:v>
                </c:pt>
                <c:pt idx="17">
                  <c:v>0.17199999999999999</c:v>
                </c:pt>
                <c:pt idx="18">
                  <c:v>6.5000000000000002E-2</c:v>
                </c:pt>
                <c:pt idx="19">
                  <c:v>4.2200000000000001E-2</c:v>
                </c:pt>
                <c:pt idx="20">
                  <c:v>3.2059999999999998E-2</c:v>
                </c:pt>
                <c:pt idx="21">
                  <c:v>5.3900000000000003E-2</c:v>
                </c:pt>
                <c:pt idx="22">
                  <c:v>7.0370000000000002E-2</c:v>
                </c:pt>
                <c:pt idx="23">
                  <c:v>7.8E-2</c:v>
                </c:pt>
                <c:pt idx="24">
                  <c:v>5.1299999999999998E-2</c:v>
                </c:pt>
                <c:pt idx="25">
                  <c:v>0.19800000000000001</c:v>
                </c:pt>
                <c:pt idx="26">
                  <c:v>0.26400000000000001</c:v>
                </c:pt>
                <c:pt idx="27">
                  <c:v>4.5600000000000002E-2</c:v>
                </c:pt>
                <c:pt idx="28">
                  <c:v>9.1999999999999998E-2</c:v>
                </c:pt>
                <c:pt idx="29">
                  <c:v>0.14699999999999999</c:v>
                </c:pt>
                <c:pt idx="30">
                  <c:v>9.2600000000000002E-2</c:v>
                </c:pt>
                <c:pt idx="31">
                  <c:v>0.157</c:v>
                </c:pt>
                <c:pt idx="32">
                  <c:v>0.22800000000000001</c:v>
                </c:pt>
                <c:pt idx="33">
                  <c:v>9.8000000000000004E-2</c:v>
                </c:pt>
                <c:pt idx="34">
                  <c:v>0.155</c:v>
                </c:pt>
                <c:pt idx="35">
                  <c:v>0.35899999999999999</c:v>
                </c:pt>
                <c:pt idx="36">
                  <c:v>0.27139999999999997</c:v>
                </c:pt>
                <c:pt idx="37">
                  <c:v>0.253</c:v>
                </c:pt>
                <c:pt idx="38">
                  <c:v>7.8899999999999998E-2</c:v>
                </c:pt>
                <c:pt idx="39">
                  <c:v>2.5499999999999998E-2</c:v>
                </c:pt>
                <c:pt idx="40">
                  <c:v>0.29899999999999999</c:v>
                </c:pt>
                <c:pt idx="41">
                  <c:v>7.3300000000000004E-2</c:v>
                </c:pt>
                <c:pt idx="42">
                  <c:v>0.11269999999999999</c:v>
                </c:pt>
                <c:pt idx="43">
                  <c:v>3.1300000000000001E-2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157392"/>
        <c:axId val="171966416"/>
      </c:scatterChart>
      <c:valAx>
        <c:axId val="168157392"/>
        <c:scaling>
          <c:orientation val="minMax"/>
          <c:max val="5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Yield, Mg/ha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66416"/>
        <c:crosses val="autoZero"/>
        <c:crossBetween val="midCat"/>
      </c:valAx>
      <c:valAx>
        <c:axId val="171966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 smtClean="0">
                    <a:effectLst/>
                  </a:rPr>
                  <a:t>MSE, Mg</a:t>
                </a:r>
                <a:r>
                  <a:rPr lang="en-US" sz="1000" b="0" i="0" baseline="30000" dirty="0" smtClean="0">
                    <a:effectLst/>
                  </a:rPr>
                  <a:t>2</a:t>
                </a:r>
                <a:r>
                  <a:rPr lang="en-US" sz="1000" b="0" i="0" baseline="0" dirty="0" smtClean="0">
                    <a:effectLst/>
                  </a:rPr>
                  <a:t>/ha</a:t>
                </a:r>
                <a:r>
                  <a:rPr lang="en-US" sz="1000" b="0" i="0" baseline="30000" dirty="0" smtClean="0">
                    <a:effectLst/>
                  </a:rPr>
                  <a:t>2</a:t>
                </a:r>
                <a:endParaRPr lang="en-US" sz="400" b="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5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222, 3-YR</a:t>
            </a:r>
            <a:br>
              <a:rPr lang="en-US"/>
            </a:br>
            <a:r>
              <a:rPr lang="en-US"/>
              <a:t>F, 36dfn, 36dfd, 0.05 = 1.74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75265754584294"/>
          <c:y val="5.9953703703703717E-2"/>
          <c:w val="0.83697218339821977"/>
          <c:h val="0.73447543015456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All_Data!$R$2</c:f>
              <c:strCache>
                <c:ptCount val="1"/>
                <c:pt idx="0">
                  <c:v>3 YR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All_Data!$J$47:$J$92</c:f>
              <c:numCache>
                <c:formatCode>General</c:formatCode>
                <c:ptCount val="46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</c:numCache>
            </c:numRef>
          </c:cat>
          <c:val>
            <c:numRef>
              <c:f>All_Data!$R$47:$R$92</c:f>
              <c:numCache>
                <c:formatCode>General</c:formatCode>
                <c:ptCount val="46"/>
                <c:pt idx="2">
                  <c:v>2.9749999999999996</c:v>
                </c:pt>
                <c:pt idx="3">
                  <c:v>1.7999999999999998</c:v>
                </c:pt>
                <c:pt idx="4">
                  <c:v>2.2249999999999996</c:v>
                </c:pt>
                <c:pt idx="8">
                  <c:v>1.8660714285714284</c:v>
                </c:pt>
                <c:pt idx="9">
                  <c:v>4.0192307692307692</c:v>
                </c:pt>
                <c:pt idx="10">
                  <c:v>4.0192307692307692</c:v>
                </c:pt>
                <c:pt idx="11">
                  <c:v>1.7441860465116279</c:v>
                </c:pt>
                <c:pt idx="12">
                  <c:v>4.4117647058823524</c:v>
                </c:pt>
                <c:pt idx="13">
                  <c:v>3.1058823529411761</c:v>
                </c:pt>
                <c:pt idx="14">
                  <c:v>3.1058823529411761</c:v>
                </c:pt>
                <c:pt idx="15">
                  <c:v>2.5246548323471401</c:v>
                </c:pt>
                <c:pt idx="16">
                  <c:v>3.4319526627218933</c:v>
                </c:pt>
                <c:pt idx="17">
                  <c:v>5.117647058823529</c:v>
                </c:pt>
                <c:pt idx="18">
                  <c:v>9.4565217391304337</c:v>
                </c:pt>
                <c:pt idx="19">
                  <c:v>1.847826086956522</c:v>
                </c:pt>
                <c:pt idx="20">
                  <c:v>2.1195652173913042</c:v>
                </c:pt>
                <c:pt idx="21">
                  <c:v>2.42</c:v>
                </c:pt>
                <c:pt idx="22">
                  <c:v>1.9391025641025641</c:v>
                </c:pt>
                <c:pt idx="23">
                  <c:v>1.9391025641025641</c:v>
                </c:pt>
                <c:pt idx="24">
                  <c:v>1.9423076923076925</c:v>
                </c:pt>
                <c:pt idx="25">
                  <c:v>2.7926267281105992</c:v>
                </c:pt>
                <c:pt idx="26">
                  <c:v>5.883495145631068</c:v>
                </c:pt>
                <c:pt idx="27">
                  <c:v>2.1067961165048543</c:v>
                </c:pt>
                <c:pt idx="28">
                  <c:v>3.1067961165048543</c:v>
                </c:pt>
                <c:pt idx="29">
                  <c:v>1.8823529411764706</c:v>
                </c:pt>
                <c:pt idx="30">
                  <c:v>2.5263157894736841</c:v>
                </c:pt>
                <c:pt idx="31">
                  <c:v>2.5263157894736841</c:v>
                </c:pt>
                <c:pt idx="32">
                  <c:v>1.329489291598023</c:v>
                </c:pt>
                <c:pt idx="33">
                  <c:v>2.7923875432525951</c:v>
                </c:pt>
                <c:pt idx="34">
                  <c:v>3.2871972318339102</c:v>
                </c:pt>
                <c:pt idx="35">
                  <c:v>7.9238754325259526</c:v>
                </c:pt>
                <c:pt idx="36">
                  <c:v>6.026315789473685</c:v>
                </c:pt>
                <c:pt idx="37">
                  <c:v>16.838235294117649</c:v>
                </c:pt>
                <c:pt idx="38">
                  <c:v>2.7941176470588238</c:v>
                </c:pt>
                <c:pt idx="39">
                  <c:v>17.72058823529412</c:v>
                </c:pt>
                <c:pt idx="40">
                  <c:v>16.066666666666666</c:v>
                </c:pt>
                <c:pt idx="41">
                  <c:v>16.066666666666666</c:v>
                </c:pt>
                <c:pt idx="42">
                  <c:v>1.9333333333333336</c:v>
                </c:pt>
                <c:pt idx="43">
                  <c:v>3.34</c:v>
                </c:pt>
                <c:pt idx="44">
                  <c:v>1.7275862068965515</c:v>
                </c:pt>
                <c:pt idx="45">
                  <c:v>1.5415384615384615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46688"/>
        <c:axId val="173920960"/>
      </c:barChart>
      <c:lineChart>
        <c:grouping val="standard"/>
        <c:varyColors val="0"/>
        <c:ser>
          <c:idx val="1"/>
          <c:order val="1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All_Data!$J$47:$J$92</c:f>
              <c:numCache>
                <c:formatCode>General</c:formatCode>
                <c:ptCount val="46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</c:numCache>
            </c:numRef>
          </c:cat>
          <c:val>
            <c:numRef>
              <c:f>All_Data!$S$47:$S$92</c:f>
              <c:numCache>
                <c:formatCode>General</c:formatCode>
                <c:ptCount val="46"/>
                <c:pt idx="0">
                  <c:v>1.74</c:v>
                </c:pt>
                <c:pt idx="1">
                  <c:v>1.74</c:v>
                </c:pt>
                <c:pt idx="2">
                  <c:v>1.74</c:v>
                </c:pt>
                <c:pt idx="3">
                  <c:v>1.74</c:v>
                </c:pt>
                <c:pt idx="4">
                  <c:v>1.74</c:v>
                </c:pt>
                <c:pt idx="5">
                  <c:v>1.74</c:v>
                </c:pt>
                <c:pt idx="6">
                  <c:v>1.74</c:v>
                </c:pt>
                <c:pt idx="7">
                  <c:v>1.74</c:v>
                </c:pt>
                <c:pt idx="8">
                  <c:v>1.74</c:v>
                </c:pt>
                <c:pt idx="9">
                  <c:v>1.74</c:v>
                </c:pt>
                <c:pt idx="10">
                  <c:v>1.74</c:v>
                </c:pt>
                <c:pt idx="11">
                  <c:v>1.74</c:v>
                </c:pt>
                <c:pt idx="12">
                  <c:v>1.74</c:v>
                </c:pt>
                <c:pt idx="13">
                  <c:v>1.74</c:v>
                </c:pt>
                <c:pt idx="14">
                  <c:v>1.74</c:v>
                </c:pt>
                <c:pt idx="15">
                  <c:v>1.74</c:v>
                </c:pt>
                <c:pt idx="16">
                  <c:v>1.74</c:v>
                </c:pt>
                <c:pt idx="17">
                  <c:v>1.74</c:v>
                </c:pt>
                <c:pt idx="18">
                  <c:v>1.74</c:v>
                </c:pt>
                <c:pt idx="19">
                  <c:v>1.74</c:v>
                </c:pt>
                <c:pt idx="20">
                  <c:v>1.74</c:v>
                </c:pt>
                <c:pt idx="21">
                  <c:v>1.74</c:v>
                </c:pt>
                <c:pt idx="22">
                  <c:v>1.74</c:v>
                </c:pt>
                <c:pt idx="23">
                  <c:v>1.74</c:v>
                </c:pt>
                <c:pt idx="24">
                  <c:v>1.74</c:v>
                </c:pt>
                <c:pt idx="25">
                  <c:v>1.74</c:v>
                </c:pt>
                <c:pt idx="26">
                  <c:v>1.74</c:v>
                </c:pt>
                <c:pt idx="27">
                  <c:v>1.74</c:v>
                </c:pt>
                <c:pt idx="28">
                  <c:v>1.74</c:v>
                </c:pt>
                <c:pt idx="29">
                  <c:v>1.74</c:v>
                </c:pt>
                <c:pt idx="30">
                  <c:v>1.74</c:v>
                </c:pt>
                <c:pt idx="31">
                  <c:v>1.74</c:v>
                </c:pt>
                <c:pt idx="32">
                  <c:v>1.74</c:v>
                </c:pt>
                <c:pt idx="33">
                  <c:v>1.74</c:v>
                </c:pt>
                <c:pt idx="34">
                  <c:v>1.74</c:v>
                </c:pt>
                <c:pt idx="35">
                  <c:v>1.74</c:v>
                </c:pt>
                <c:pt idx="36">
                  <c:v>1.74</c:v>
                </c:pt>
                <c:pt idx="37">
                  <c:v>1.74</c:v>
                </c:pt>
                <c:pt idx="38">
                  <c:v>1.74</c:v>
                </c:pt>
                <c:pt idx="39">
                  <c:v>1.74</c:v>
                </c:pt>
                <c:pt idx="40">
                  <c:v>1.74</c:v>
                </c:pt>
                <c:pt idx="41">
                  <c:v>1.74</c:v>
                </c:pt>
                <c:pt idx="42">
                  <c:v>1.74</c:v>
                </c:pt>
                <c:pt idx="43">
                  <c:v>1.74</c:v>
                </c:pt>
                <c:pt idx="44">
                  <c:v>1.74</c:v>
                </c:pt>
                <c:pt idx="45">
                  <c:v>1.74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46688"/>
        <c:axId val="173920960"/>
      </c:lineChart>
      <c:catAx>
        <c:axId val="17374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20960"/>
        <c:crosses val="autoZero"/>
        <c:auto val="1"/>
        <c:lblAlgn val="ctr"/>
        <c:lblOffset val="100"/>
        <c:noMultiLvlLbl val="0"/>
      </c:catAx>
      <c:valAx>
        <c:axId val="173920960"/>
        <c:scaling>
          <c:orientation val="minMax"/>
          <c:max val="1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F-Statistic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673427186991583E-2"/>
              <c:y val="0.32297827354913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4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tx1"/>
                </a:solidFill>
              </a:rPr>
              <a:t>Experiment 222, 1969-2014</a:t>
            </a:r>
          </a:p>
        </c:rich>
      </c:tx>
      <c:layout>
        <c:manualLayout>
          <c:xMode val="edge"/>
          <c:yMode val="edge"/>
          <c:x val="0.3467699821482301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6005907254941"/>
          <c:y val="6.0601851851851851E-2"/>
          <c:w val="0.8465104704927372"/>
          <c:h val="0.73845691163604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All_Data!$L$2</c:f>
              <c:strCache>
                <c:ptCount val="1"/>
                <c:pt idx="0">
                  <c:v>MSE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131065179352581"/>
                  <c:y val="-0.1076228492271799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0.0249x + 0.0217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0.09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All_Data!$K$47:$K$92</c:f>
              <c:numCache>
                <c:formatCode>General</c:formatCode>
                <c:ptCount val="46"/>
                <c:pt idx="0">
                  <c:v>2.5099999999999998</c:v>
                </c:pt>
                <c:pt idx="1">
                  <c:v>1.62</c:v>
                </c:pt>
                <c:pt idx="2">
                  <c:v>2.04</c:v>
                </c:pt>
                <c:pt idx="3">
                  <c:v>1.52</c:v>
                </c:pt>
                <c:pt idx="4">
                  <c:v>3.46</c:v>
                </c:pt>
                <c:pt idx="7">
                  <c:v>1.29</c:v>
                </c:pt>
                <c:pt idx="8">
                  <c:v>1.3</c:v>
                </c:pt>
                <c:pt idx="9">
                  <c:v>0.73799999999999999</c:v>
                </c:pt>
                <c:pt idx="10">
                  <c:v>3.0590000000000002</c:v>
                </c:pt>
                <c:pt idx="11">
                  <c:v>2.1349999999999998</c:v>
                </c:pt>
                <c:pt idx="12">
                  <c:v>2.2599999999999998</c:v>
                </c:pt>
                <c:pt idx="13">
                  <c:v>2.2200000000000002</c:v>
                </c:pt>
                <c:pt idx="14">
                  <c:v>1.1399999999999999</c:v>
                </c:pt>
                <c:pt idx="15">
                  <c:v>2.89</c:v>
                </c:pt>
                <c:pt idx="16">
                  <c:v>1.48</c:v>
                </c:pt>
                <c:pt idx="17">
                  <c:v>0.88900000000000001</c:v>
                </c:pt>
                <c:pt idx="18">
                  <c:v>0.84499999999999997</c:v>
                </c:pt>
                <c:pt idx="19">
                  <c:v>1.54</c:v>
                </c:pt>
                <c:pt idx="20">
                  <c:v>1.48</c:v>
                </c:pt>
                <c:pt idx="21">
                  <c:v>1.579</c:v>
                </c:pt>
                <c:pt idx="22">
                  <c:v>1.86</c:v>
                </c:pt>
                <c:pt idx="23">
                  <c:v>1.86</c:v>
                </c:pt>
                <c:pt idx="24">
                  <c:v>1.64</c:v>
                </c:pt>
                <c:pt idx="25">
                  <c:v>1.51</c:v>
                </c:pt>
                <c:pt idx="26">
                  <c:v>0.27</c:v>
                </c:pt>
                <c:pt idx="27">
                  <c:v>1.1499999999999999</c:v>
                </c:pt>
                <c:pt idx="28">
                  <c:v>1.3759999999999999</c:v>
                </c:pt>
                <c:pt idx="29">
                  <c:v>1.419</c:v>
                </c:pt>
                <c:pt idx="30">
                  <c:v>1.53</c:v>
                </c:pt>
                <c:pt idx="31">
                  <c:v>2.15</c:v>
                </c:pt>
                <c:pt idx="32">
                  <c:v>1.6879999999999999</c:v>
                </c:pt>
                <c:pt idx="33">
                  <c:v>2.2010000000000001</c:v>
                </c:pt>
                <c:pt idx="34">
                  <c:v>2.5489999999999999</c:v>
                </c:pt>
                <c:pt idx="35">
                  <c:v>2.5499999999999998</c:v>
                </c:pt>
                <c:pt idx="36">
                  <c:v>2.1659999999999999</c:v>
                </c:pt>
                <c:pt idx="37">
                  <c:v>0.82699999999999996</c:v>
                </c:pt>
                <c:pt idx="38">
                  <c:v>0.44700000000000001</c:v>
                </c:pt>
                <c:pt idx="39">
                  <c:v>1.77</c:v>
                </c:pt>
                <c:pt idx="41">
                  <c:v>2.12</c:v>
                </c:pt>
                <c:pt idx="42">
                  <c:v>1.24</c:v>
                </c:pt>
                <c:pt idx="43">
                  <c:v>2.14</c:v>
                </c:pt>
                <c:pt idx="44">
                  <c:v>0.70599999999999996</c:v>
                </c:pt>
                <c:pt idx="45">
                  <c:v>2.39</c:v>
                </c:pt>
              </c:numCache>
            </c:numRef>
          </c:xVal>
          <c:yVal>
            <c:numRef>
              <c:f>All_Data!$L$47:$L$92</c:f>
              <c:numCache>
                <c:formatCode>General</c:formatCode>
                <c:ptCount val="46"/>
                <c:pt idx="0">
                  <c:v>0.11899999999999999</c:v>
                </c:pt>
                <c:pt idx="1">
                  <c:v>7.0999999999999994E-2</c:v>
                </c:pt>
                <c:pt idx="2">
                  <c:v>0.04</c:v>
                </c:pt>
                <c:pt idx="3">
                  <c:v>7.1999999999999995E-2</c:v>
                </c:pt>
                <c:pt idx="4">
                  <c:v>8.8999999999999996E-2</c:v>
                </c:pt>
                <c:pt idx="7">
                  <c:v>0.112</c:v>
                </c:pt>
                <c:pt idx="8">
                  <c:v>0.20899999999999999</c:v>
                </c:pt>
                <c:pt idx="9">
                  <c:v>5.1999999999999998E-2</c:v>
                </c:pt>
                <c:pt idx="10">
                  <c:v>7.4999999999999997E-2</c:v>
                </c:pt>
                <c:pt idx="11">
                  <c:v>4.2999999999999997E-2</c:v>
                </c:pt>
                <c:pt idx="12">
                  <c:v>1.7000000000000001E-2</c:v>
                </c:pt>
                <c:pt idx="13">
                  <c:v>5.28E-2</c:v>
                </c:pt>
                <c:pt idx="14">
                  <c:v>5.0700000000000002E-2</c:v>
                </c:pt>
                <c:pt idx="15">
                  <c:v>0.128</c:v>
                </c:pt>
                <c:pt idx="16">
                  <c:v>0.17399999999999999</c:v>
                </c:pt>
                <c:pt idx="17">
                  <c:v>3.4000000000000002E-2</c:v>
                </c:pt>
                <c:pt idx="18">
                  <c:v>1.84E-2</c:v>
                </c:pt>
                <c:pt idx="19">
                  <c:v>2.5000000000000001E-2</c:v>
                </c:pt>
                <c:pt idx="20">
                  <c:v>3.9E-2</c:v>
                </c:pt>
                <c:pt idx="21">
                  <c:v>6.0499999999999998E-2</c:v>
                </c:pt>
                <c:pt idx="22">
                  <c:v>3.1199999999999999E-2</c:v>
                </c:pt>
                <c:pt idx="23">
                  <c:v>3.44E-2</c:v>
                </c:pt>
                <c:pt idx="24">
                  <c:v>6.0600000000000001E-2</c:v>
                </c:pt>
                <c:pt idx="25">
                  <c:v>2.1700000000000001E-2</c:v>
                </c:pt>
                <c:pt idx="26">
                  <c:v>1.03E-2</c:v>
                </c:pt>
                <c:pt idx="27">
                  <c:v>1.7000000000000001E-2</c:v>
                </c:pt>
                <c:pt idx="28">
                  <c:v>3.2000000000000001E-2</c:v>
                </c:pt>
                <c:pt idx="29">
                  <c:v>2.8500000000000001E-2</c:v>
                </c:pt>
                <c:pt idx="30">
                  <c:v>7.1999999999999995E-2</c:v>
                </c:pt>
                <c:pt idx="31">
                  <c:v>6.0699999999999997E-2</c:v>
                </c:pt>
                <c:pt idx="32">
                  <c:v>8.0699999999999994E-2</c:v>
                </c:pt>
                <c:pt idx="33">
                  <c:v>2.8899999999999999E-2</c:v>
                </c:pt>
                <c:pt idx="34">
                  <c:v>9.5000000000000001E-2</c:v>
                </c:pt>
                <c:pt idx="35">
                  <c:v>0.22900000000000001</c:v>
                </c:pt>
                <c:pt idx="36">
                  <c:v>3.7999999999999999E-2</c:v>
                </c:pt>
                <c:pt idx="37">
                  <c:v>1.3599999999999999E-2</c:v>
                </c:pt>
                <c:pt idx="38">
                  <c:v>1.4999999999999999E-2</c:v>
                </c:pt>
                <c:pt idx="39">
                  <c:v>0.24099999999999999</c:v>
                </c:pt>
                <c:pt idx="41">
                  <c:v>1.4999999999999999E-2</c:v>
                </c:pt>
                <c:pt idx="42">
                  <c:v>2.9000000000000001E-2</c:v>
                </c:pt>
                <c:pt idx="43">
                  <c:v>5.0099999999999999E-2</c:v>
                </c:pt>
                <c:pt idx="44">
                  <c:v>3.2500000000000001E-2</c:v>
                </c:pt>
                <c:pt idx="45">
                  <c:v>4.5999999999999999E-2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68656"/>
        <c:axId val="171969216"/>
      </c:scatterChart>
      <c:valAx>
        <c:axId val="171968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Yield,</a:t>
                </a:r>
                <a:r>
                  <a:rPr lang="en-US" b="0" baseline="0" dirty="0"/>
                  <a:t> Mg/ha</a:t>
                </a:r>
                <a:endParaRPr lang="en-US" b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69216"/>
        <c:crosses val="autoZero"/>
        <c:crossBetween val="midCat"/>
      </c:valAx>
      <c:valAx>
        <c:axId val="171969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 smtClean="0"/>
                  <a:t>MSE, </a:t>
                </a:r>
                <a:r>
                  <a:rPr lang="en-US" sz="1000" b="0" dirty="0" smtClean="0">
                    <a:effectLst/>
                  </a:rPr>
                  <a:t>Mg</a:t>
                </a:r>
                <a:r>
                  <a:rPr lang="en-US" sz="1000" b="0" baseline="30000" dirty="0" smtClean="0">
                    <a:effectLst/>
                  </a:rPr>
                  <a:t>2</a:t>
                </a:r>
                <a:r>
                  <a:rPr lang="en-US" sz="1000" b="0" dirty="0" smtClean="0">
                    <a:effectLst/>
                  </a:rPr>
                  <a:t>/ha</a:t>
                </a:r>
                <a:r>
                  <a:rPr lang="en-US" sz="1000" b="0" baseline="30000" dirty="0" smtClean="0">
                    <a:effectLst/>
                  </a:rPr>
                  <a:t>2</a:t>
                </a:r>
                <a:endParaRPr lang="en-US" sz="1000" b="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6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502, 1971-2014</a:t>
            </a:r>
          </a:p>
        </c:rich>
      </c:tx>
      <c:layout>
        <c:manualLayout>
          <c:xMode val="edge"/>
          <c:yMode val="edge"/>
          <c:x val="0.29506877429794959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31121109861267"/>
          <c:y val="3.7453703703703718E-2"/>
          <c:w val="0.82926272373848009"/>
          <c:h val="0.78938283756197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All_Data!$L$2</c:f>
              <c:strCache>
                <c:ptCount val="1"/>
                <c:pt idx="0">
                  <c:v>MSE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7111789151356078"/>
                  <c:y val="-6.176509186351705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y = 0.0026x - 5.1178</a:t>
                    </a:r>
                    <a:br>
                      <a:rPr lang="en-US">
                        <a:solidFill>
                          <a:schemeClr val="tx1"/>
                        </a:solidFill>
                      </a:rPr>
                    </a:br>
                    <a:r>
                      <a:rPr lang="en-US">
                        <a:solidFill>
                          <a:schemeClr val="tx1"/>
                        </a:solidFill>
                      </a:rPr>
                      <a:t>R² = 0.14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xVal>
          <c:yVal>
            <c:numRef>
              <c:f>All_Data!$L$3:$L$46</c:f>
              <c:numCache>
                <c:formatCode>General</c:formatCode>
                <c:ptCount val="44"/>
                <c:pt idx="0">
                  <c:v>4.1000000000000002E-2</c:v>
                </c:pt>
                <c:pt idx="1">
                  <c:v>3.0800000000000001E-2</c:v>
                </c:pt>
                <c:pt idx="3">
                  <c:v>3.3500000000000002E-2</c:v>
                </c:pt>
                <c:pt idx="4">
                  <c:v>3.8699999999999998E-2</c:v>
                </c:pt>
                <c:pt idx="5">
                  <c:v>3.9600000000000003E-2</c:v>
                </c:pt>
                <c:pt idx="6">
                  <c:v>3.4000000000000002E-2</c:v>
                </c:pt>
                <c:pt idx="7">
                  <c:v>0.125</c:v>
                </c:pt>
                <c:pt idx="8">
                  <c:v>0.318</c:v>
                </c:pt>
                <c:pt idx="9">
                  <c:v>8.1000000000000003E-2</c:v>
                </c:pt>
                <c:pt idx="10">
                  <c:v>0.11799999999999999</c:v>
                </c:pt>
                <c:pt idx="11">
                  <c:v>5.0200000000000002E-2</c:v>
                </c:pt>
                <c:pt idx="12">
                  <c:v>8.4000000000000005E-2</c:v>
                </c:pt>
                <c:pt idx="13">
                  <c:v>8.2500000000000004E-2</c:v>
                </c:pt>
                <c:pt idx="14">
                  <c:v>3.2500000000000001E-2</c:v>
                </c:pt>
                <c:pt idx="15">
                  <c:v>2.3E-2</c:v>
                </c:pt>
                <c:pt idx="16">
                  <c:v>7.8E-2</c:v>
                </c:pt>
                <c:pt idx="17">
                  <c:v>0.17199999999999999</c:v>
                </c:pt>
                <c:pt idx="18">
                  <c:v>6.5000000000000002E-2</c:v>
                </c:pt>
                <c:pt idx="19">
                  <c:v>4.2200000000000001E-2</c:v>
                </c:pt>
                <c:pt idx="20">
                  <c:v>3.2059999999999998E-2</c:v>
                </c:pt>
                <c:pt idx="21">
                  <c:v>5.3900000000000003E-2</c:v>
                </c:pt>
                <c:pt idx="22">
                  <c:v>7.0370000000000002E-2</c:v>
                </c:pt>
                <c:pt idx="23">
                  <c:v>7.8E-2</c:v>
                </c:pt>
                <c:pt idx="24">
                  <c:v>5.1299999999999998E-2</c:v>
                </c:pt>
                <c:pt idx="25">
                  <c:v>0.19800000000000001</c:v>
                </c:pt>
                <c:pt idx="26">
                  <c:v>0.26400000000000001</c:v>
                </c:pt>
                <c:pt idx="27">
                  <c:v>4.5600000000000002E-2</c:v>
                </c:pt>
                <c:pt idx="28">
                  <c:v>9.1999999999999998E-2</c:v>
                </c:pt>
                <c:pt idx="29">
                  <c:v>0.14699999999999999</c:v>
                </c:pt>
                <c:pt idx="30">
                  <c:v>9.2600000000000002E-2</c:v>
                </c:pt>
                <c:pt idx="31">
                  <c:v>0.157</c:v>
                </c:pt>
                <c:pt idx="32">
                  <c:v>0.22800000000000001</c:v>
                </c:pt>
                <c:pt idx="33">
                  <c:v>9.8000000000000004E-2</c:v>
                </c:pt>
                <c:pt idx="34">
                  <c:v>0.155</c:v>
                </c:pt>
                <c:pt idx="35">
                  <c:v>0.35899999999999999</c:v>
                </c:pt>
                <c:pt idx="36">
                  <c:v>0.27139999999999997</c:v>
                </c:pt>
                <c:pt idx="37">
                  <c:v>0.253</c:v>
                </c:pt>
                <c:pt idx="38">
                  <c:v>7.8899999999999998E-2</c:v>
                </c:pt>
                <c:pt idx="39">
                  <c:v>2.5499999999999998E-2</c:v>
                </c:pt>
                <c:pt idx="40">
                  <c:v>0.29899999999999999</c:v>
                </c:pt>
                <c:pt idx="41">
                  <c:v>7.3300000000000004E-2</c:v>
                </c:pt>
                <c:pt idx="42">
                  <c:v>0.11269999999999999</c:v>
                </c:pt>
                <c:pt idx="43">
                  <c:v>3.1300000000000001E-2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053072"/>
        <c:axId val="171053632"/>
      </c:scatterChart>
      <c:valAx>
        <c:axId val="171053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53632"/>
        <c:crosses val="autoZero"/>
        <c:crossBetween val="midCat"/>
      </c:valAx>
      <c:valAx>
        <c:axId val="171053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 smtClean="0">
                    <a:effectLst/>
                  </a:rPr>
                  <a:t>MSE, Mg</a:t>
                </a:r>
                <a:r>
                  <a:rPr lang="en-US" sz="1000" b="0" i="0" baseline="30000" dirty="0" smtClean="0">
                    <a:effectLst/>
                  </a:rPr>
                  <a:t>2</a:t>
                </a:r>
                <a:r>
                  <a:rPr lang="en-US" sz="1000" b="0" i="0" baseline="0" dirty="0" smtClean="0">
                    <a:effectLst/>
                  </a:rPr>
                  <a:t>/ha</a:t>
                </a:r>
                <a:r>
                  <a:rPr lang="en-US" sz="1000" b="0" i="0" baseline="30000" dirty="0" smtClean="0">
                    <a:effectLst/>
                  </a:rPr>
                  <a:t>2</a:t>
                </a:r>
                <a:endParaRPr lang="en-US" sz="4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53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222, 1969-2014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825670458336054E-2"/>
          <c:y val="4.2083333333333355E-2"/>
          <c:w val="0.85019587454452883"/>
          <c:h val="0.79864209682123066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All_Data!$L$2</c:f>
              <c:strCache>
                <c:ptCount val="1"/>
                <c:pt idx="0">
                  <c:v>MSE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2.4659886264216974E-2"/>
                  <c:y val="-0.22754921259842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-0.0006x + 1.3225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0.02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All_Data!$J$47:$J$92</c:f>
              <c:numCache>
                <c:formatCode>General</c:formatCode>
                <c:ptCount val="46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</c:numCache>
            </c:numRef>
          </c:xVal>
          <c:yVal>
            <c:numRef>
              <c:f>All_Data!$L$47:$L$92</c:f>
              <c:numCache>
                <c:formatCode>General</c:formatCode>
                <c:ptCount val="46"/>
                <c:pt idx="0">
                  <c:v>0.11899999999999999</c:v>
                </c:pt>
                <c:pt idx="1">
                  <c:v>7.0999999999999994E-2</c:v>
                </c:pt>
                <c:pt idx="2">
                  <c:v>0.04</c:v>
                </c:pt>
                <c:pt idx="3">
                  <c:v>7.1999999999999995E-2</c:v>
                </c:pt>
                <c:pt idx="4">
                  <c:v>8.8999999999999996E-2</c:v>
                </c:pt>
                <c:pt idx="7">
                  <c:v>0.112</c:v>
                </c:pt>
                <c:pt idx="8">
                  <c:v>0.20899999999999999</c:v>
                </c:pt>
                <c:pt idx="9">
                  <c:v>5.1999999999999998E-2</c:v>
                </c:pt>
                <c:pt idx="10">
                  <c:v>7.4999999999999997E-2</c:v>
                </c:pt>
                <c:pt idx="11">
                  <c:v>4.2999999999999997E-2</c:v>
                </c:pt>
                <c:pt idx="12">
                  <c:v>1.7000000000000001E-2</c:v>
                </c:pt>
                <c:pt idx="13">
                  <c:v>5.28E-2</c:v>
                </c:pt>
                <c:pt idx="14">
                  <c:v>5.0700000000000002E-2</c:v>
                </c:pt>
                <c:pt idx="15">
                  <c:v>0.128</c:v>
                </c:pt>
                <c:pt idx="16">
                  <c:v>0.17399999999999999</c:v>
                </c:pt>
                <c:pt idx="17">
                  <c:v>3.4000000000000002E-2</c:v>
                </c:pt>
                <c:pt idx="18">
                  <c:v>1.84E-2</c:v>
                </c:pt>
                <c:pt idx="19">
                  <c:v>2.5000000000000001E-2</c:v>
                </c:pt>
                <c:pt idx="20">
                  <c:v>3.9E-2</c:v>
                </c:pt>
                <c:pt idx="21">
                  <c:v>6.0499999999999998E-2</c:v>
                </c:pt>
                <c:pt idx="22">
                  <c:v>3.1199999999999999E-2</c:v>
                </c:pt>
                <c:pt idx="23">
                  <c:v>3.44E-2</c:v>
                </c:pt>
                <c:pt idx="24">
                  <c:v>6.0600000000000001E-2</c:v>
                </c:pt>
                <c:pt idx="25">
                  <c:v>2.1700000000000001E-2</c:v>
                </c:pt>
                <c:pt idx="26">
                  <c:v>1.03E-2</c:v>
                </c:pt>
                <c:pt idx="27">
                  <c:v>1.7000000000000001E-2</c:v>
                </c:pt>
                <c:pt idx="28">
                  <c:v>3.2000000000000001E-2</c:v>
                </c:pt>
                <c:pt idx="29">
                  <c:v>2.8500000000000001E-2</c:v>
                </c:pt>
                <c:pt idx="30">
                  <c:v>7.1999999999999995E-2</c:v>
                </c:pt>
                <c:pt idx="31">
                  <c:v>6.0699999999999997E-2</c:v>
                </c:pt>
                <c:pt idx="32">
                  <c:v>8.0699999999999994E-2</c:v>
                </c:pt>
                <c:pt idx="33">
                  <c:v>2.8899999999999999E-2</c:v>
                </c:pt>
                <c:pt idx="34">
                  <c:v>9.5000000000000001E-2</c:v>
                </c:pt>
                <c:pt idx="35">
                  <c:v>0.22900000000000001</c:v>
                </c:pt>
                <c:pt idx="36">
                  <c:v>3.7999999999999999E-2</c:v>
                </c:pt>
                <c:pt idx="37">
                  <c:v>1.3599999999999999E-2</c:v>
                </c:pt>
                <c:pt idx="38">
                  <c:v>1.4999999999999999E-2</c:v>
                </c:pt>
                <c:pt idx="39">
                  <c:v>0.24099999999999999</c:v>
                </c:pt>
                <c:pt idx="41">
                  <c:v>1.4999999999999999E-2</c:v>
                </c:pt>
                <c:pt idx="42">
                  <c:v>2.9000000000000001E-2</c:v>
                </c:pt>
                <c:pt idx="43">
                  <c:v>5.0099999999999999E-2</c:v>
                </c:pt>
                <c:pt idx="44">
                  <c:v>3.2500000000000001E-2</c:v>
                </c:pt>
                <c:pt idx="45">
                  <c:v>4.5999999999999999E-2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11312"/>
        <c:axId val="173711872"/>
      </c:scatterChart>
      <c:valAx>
        <c:axId val="173711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11872"/>
        <c:crosses val="autoZero"/>
        <c:crossBetween val="midCat"/>
      </c:valAx>
      <c:valAx>
        <c:axId val="173711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 smtClean="0">
                    <a:effectLst/>
                  </a:rPr>
                  <a:t>MSE, Mg</a:t>
                </a:r>
                <a:r>
                  <a:rPr lang="en-US" sz="1000" b="0" i="0" baseline="30000" dirty="0" smtClean="0">
                    <a:effectLst/>
                  </a:rPr>
                  <a:t>2</a:t>
                </a:r>
                <a:r>
                  <a:rPr lang="en-US" sz="1000" b="0" i="0" baseline="0" dirty="0" smtClean="0">
                    <a:effectLst/>
                  </a:rPr>
                  <a:t>/ha</a:t>
                </a:r>
                <a:r>
                  <a:rPr lang="en-US" sz="1000" b="0" i="0" baseline="30000" dirty="0" smtClean="0">
                    <a:effectLst/>
                  </a:rPr>
                  <a:t>2</a:t>
                </a:r>
                <a:endParaRPr lang="en-US" sz="400" dirty="0" smtClean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11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502, 1971-2014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897062606373058E-2"/>
          <c:y val="7.4490740740740746E-2"/>
          <c:w val="0.85781271472819598"/>
          <c:h val="0.74308654126567508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All_Data!$L$2</c:f>
              <c:strCache>
                <c:ptCount val="1"/>
                <c:pt idx="0">
                  <c:v>MSE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2975515485203031"/>
                  <c:y val="-0.1080985710119568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y = 0.0931x - 173.56</a:t>
                    </a:r>
                    <a:br>
                      <a:rPr lang="en-US"/>
                    </a:br>
                    <a:r>
                      <a:rPr lang="en-US"/>
                      <a:t>R² = 0.07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xVal>
          <c:yVal>
            <c:numRef>
              <c:f>All_Data!$P$3:$P$46</c:f>
              <c:numCache>
                <c:formatCode>General</c:formatCode>
                <c:ptCount val="44"/>
                <c:pt idx="0">
                  <c:v>8.56</c:v>
                </c:pt>
                <c:pt idx="1">
                  <c:v>10.28</c:v>
                </c:pt>
                <c:pt idx="3">
                  <c:v>9.61</c:v>
                </c:pt>
                <c:pt idx="4">
                  <c:v>6.72</c:v>
                </c:pt>
                <c:pt idx="5">
                  <c:v>7.9</c:v>
                </c:pt>
                <c:pt idx="6">
                  <c:v>10.050000000000001</c:v>
                </c:pt>
                <c:pt idx="7">
                  <c:v>14.68</c:v>
                </c:pt>
                <c:pt idx="8">
                  <c:v>21.3</c:v>
                </c:pt>
                <c:pt idx="9">
                  <c:v>9.4499999999999993</c:v>
                </c:pt>
                <c:pt idx="10">
                  <c:v>14.95</c:v>
                </c:pt>
                <c:pt idx="11">
                  <c:v>11.4</c:v>
                </c:pt>
                <c:pt idx="12">
                  <c:v>9.5790000000000006</c:v>
                </c:pt>
                <c:pt idx="13">
                  <c:v>10.41</c:v>
                </c:pt>
                <c:pt idx="14">
                  <c:v>8.5220000000000002</c:v>
                </c:pt>
                <c:pt idx="15">
                  <c:v>5.27</c:v>
                </c:pt>
                <c:pt idx="16">
                  <c:v>10.78</c:v>
                </c:pt>
                <c:pt idx="17">
                  <c:v>11.24</c:v>
                </c:pt>
                <c:pt idx="18">
                  <c:v>10.39</c:v>
                </c:pt>
                <c:pt idx="19">
                  <c:v>6.8</c:v>
                </c:pt>
                <c:pt idx="20">
                  <c:v>9.4700000000000006</c:v>
                </c:pt>
                <c:pt idx="21">
                  <c:v>9.7059999999999995</c:v>
                </c:pt>
                <c:pt idx="22">
                  <c:v>11.91</c:v>
                </c:pt>
                <c:pt idx="23">
                  <c:v>14.22</c:v>
                </c:pt>
                <c:pt idx="24">
                  <c:v>8.5500000000000007</c:v>
                </c:pt>
                <c:pt idx="25">
                  <c:v>22.12</c:v>
                </c:pt>
                <c:pt idx="26">
                  <c:v>20.350000000000001</c:v>
                </c:pt>
                <c:pt idx="27">
                  <c:v>6.907</c:v>
                </c:pt>
                <c:pt idx="28">
                  <c:v>11.35</c:v>
                </c:pt>
                <c:pt idx="29">
                  <c:v>15.12</c:v>
                </c:pt>
                <c:pt idx="30">
                  <c:v>17.23</c:v>
                </c:pt>
                <c:pt idx="31">
                  <c:v>13.7</c:v>
                </c:pt>
                <c:pt idx="32">
                  <c:v>9.59</c:v>
                </c:pt>
                <c:pt idx="33">
                  <c:v>9.36</c:v>
                </c:pt>
                <c:pt idx="34">
                  <c:v>16.32</c:v>
                </c:pt>
                <c:pt idx="35">
                  <c:v>22.67</c:v>
                </c:pt>
                <c:pt idx="36">
                  <c:v>17.47</c:v>
                </c:pt>
                <c:pt idx="37">
                  <c:v>10.14</c:v>
                </c:pt>
                <c:pt idx="38">
                  <c:v>9.0660000000000007</c:v>
                </c:pt>
                <c:pt idx="39">
                  <c:v>10.35</c:v>
                </c:pt>
                <c:pt idx="40">
                  <c:v>21.17</c:v>
                </c:pt>
                <c:pt idx="41">
                  <c:v>7.89</c:v>
                </c:pt>
                <c:pt idx="42">
                  <c:v>13.83</c:v>
                </c:pt>
                <c:pt idx="43">
                  <c:v>9.14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714112"/>
        <c:axId val="173714672"/>
      </c:scatterChart>
      <c:valAx>
        <c:axId val="17371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14672"/>
        <c:crosses val="autoZero"/>
        <c:crossBetween val="midCat"/>
      </c:valAx>
      <c:valAx>
        <c:axId val="173714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CV,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14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222, 1969-2014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416058587257"/>
          <c:y val="7.4490740740740746E-2"/>
          <c:w val="0.8522519146234464"/>
          <c:h val="0.76160505978419368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All_Data!$L$2</c:f>
              <c:strCache>
                <c:ptCount val="1"/>
                <c:pt idx="0">
                  <c:v>MSE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1312613808215796"/>
                  <c:y val="-0.141988918051910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-0.042x + 99.369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0.01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All_Data!$J$47:$J$92</c:f>
              <c:numCache>
                <c:formatCode>General</c:formatCode>
                <c:ptCount val="46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</c:numCache>
            </c:numRef>
          </c:xVal>
          <c:yVal>
            <c:numRef>
              <c:f>All_Data!$P$47:$P$92</c:f>
              <c:numCache>
                <c:formatCode>General</c:formatCode>
                <c:ptCount val="46"/>
                <c:pt idx="0">
                  <c:v>13.75</c:v>
                </c:pt>
                <c:pt idx="1">
                  <c:v>16.41</c:v>
                </c:pt>
                <c:pt idx="2">
                  <c:v>10.48</c:v>
                </c:pt>
                <c:pt idx="3">
                  <c:v>17.579999999999998</c:v>
                </c:pt>
                <c:pt idx="4">
                  <c:v>8.64</c:v>
                </c:pt>
                <c:pt idx="7">
                  <c:v>25.84</c:v>
                </c:pt>
                <c:pt idx="8">
                  <c:v>35.18</c:v>
                </c:pt>
                <c:pt idx="9">
                  <c:v>31.03</c:v>
                </c:pt>
                <c:pt idx="10">
                  <c:v>8.98</c:v>
                </c:pt>
                <c:pt idx="11">
                  <c:v>9.7799999999999994</c:v>
                </c:pt>
                <c:pt idx="12">
                  <c:v>5.92</c:v>
                </c:pt>
                <c:pt idx="13">
                  <c:v>10.33</c:v>
                </c:pt>
                <c:pt idx="14">
                  <c:v>19.63</c:v>
                </c:pt>
                <c:pt idx="15">
                  <c:v>12.39</c:v>
                </c:pt>
                <c:pt idx="16">
                  <c:v>28.22</c:v>
                </c:pt>
                <c:pt idx="17">
                  <c:v>20.96</c:v>
                </c:pt>
                <c:pt idx="18">
                  <c:v>16.05</c:v>
                </c:pt>
                <c:pt idx="19">
                  <c:v>10.33</c:v>
                </c:pt>
                <c:pt idx="20">
                  <c:v>13.43</c:v>
                </c:pt>
                <c:pt idx="21">
                  <c:v>15.58</c:v>
                </c:pt>
                <c:pt idx="22">
                  <c:v>9.49</c:v>
                </c:pt>
                <c:pt idx="23">
                  <c:v>9.94</c:v>
                </c:pt>
                <c:pt idx="24">
                  <c:v>15.01</c:v>
                </c:pt>
                <c:pt idx="25">
                  <c:v>9.6999999999999993</c:v>
                </c:pt>
                <c:pt idx="26">
                  <c:v>36.770000000000003</c:v>
                </c:pt>
                <c:pt idx="27">
                  <c:v>11.41</c:v>
                </c:pt>
                <c:pt idx="28">
                  <c:v>13.11</c:v>
                </c:pt>
                <c:pt idx="29">
                  <c:v>11.91</c:v>
                </c:pt>
                <c:pt idx="30">
                  <c:v>17.45</c:v>
                </c:pt>
                <c:pt idx="31">
                  <c:v>11.44</c:v>
                </c:pt>
                <c:pt idx="32">
                  <c:v>16.82</c:v>
                </c:pt>
                <c:pt idx="33">
                  <c:v>7.73</c:v>
                </c:pt>
                <c:pt idx="34">
                  <c:v>12.12</c:v>
                </c:pt>
                <c:pt idx="35">
                  <c:v>18.760000000000002</c:v>
                </c:pt>
                <c:pt idx="36">
                  <c:v>9.07</c:v>
                </c:pt>
                <c:pt idx="37">
                  <c:v>14.09</c:v>
                </c:pt>
                <c:pt idx="38">
                  <c:v>27.74</c:v>
                </c:pt>
                <c:pt idx="39">
                  <c:v>27.67</c:v>
                </c:pt>
                <c:pt idx="41">
                  <c:v>5.92</c:v>
                </c:pt>
                <c:pt idx="42">
                  <c:v>13.67</c:v>
                </c:pt>
                <c:pt idx="43">
                  <c:v>10.45</c:v>
                </c:pt>
                <c:pt idx="44">
                  <c:v>25.5</c:v>
                </c:pt>
                <c:pt idx="45">
                  <c:v>9.01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872480"/>
        <c:axId val="172873040"/>
      </c:scatterChart>
      <c:valAx>
        <c:axId val="172872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73040"/>
        <c:crosses val="autoZero"/>
        <c:crossBetween val="midCat"/>
      </c:valAx>
      <c:valAx>
        <c:axId val="172873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CV,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72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502, 2-YR</a:t>
            </a:r>
            <a:br>
              <a:rPr lang="en-US"/>
            </a:br>
            <a:r>
              <a:rPr lang="en-US"/>
              <a:t>F, 39dfn, 39dfd, 0.05 = 1.70</a:t>
            </a:r>
          </a:p>
          <a:p>
            <a:pPr algn="ctr" rtl="0">
              <a:defRPr/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97513645701559"/>
          <c:y val="5.9953703703703717E-2"/>
          <c:w val="0.83974977888501667"/>
          <c:h val="0.73447543015456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All_Data!$Q$2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All_Data!$Q$3:$Q$46</c:f>
              <c:numCache>
                <c:formatCode>General</c:formatCode>
                <c:ptCount val="44"/>
                <c:pt idx="1">
                  <c:v>1.3311688311688312</c:v>
                </c:pt>
                <c:pt idx="4">
                  <c:v>1.1552238805970148</c:v>
                </c:pt>
                <c:pt idx="5">
                  <c:v>1.0232558139534884</c:v>
                </c:pt>
                <c:pt idx="6">
                  <c:v>1.1647058823529413</c:v>
                </c:pt>
                <c:pt idx="7">
                  <c:v>3.6764705882352939</c:v>
                </c:pt>
                <c:pt idx="8">
                  <c:v>2.544</c:v>
                </c:pt>
                <c:pt idx="9">
                  <c:v>3.925925925925926</c:v>
                </c:pt>
                <c:pt idx="10">
                  <c:v>1.4567901234567899</c:v>
                </c:pt>
                <c:pt idx="11">
                  <c:v>2.3505976095617527</c:v>
                </c:pt>
                <c:pt idx="12">
                  <c:v>1.6733067729083666</c:v>
                </c:pt>
                <c:pt idx="13">
                  <c:v>1.0181818181818183</c:v>
                </c:pt>
                <c:pt idx="14">
                  <c:v>2.5384615384615383</c:v>
                </c:pt>
                <c:pt idx="15">
                  <c:v>1.4130434782608696</c:v>
                </c:pt>
                <c:pt idx="16">
                  <c:v>3.3913043478260869</c:v>
                </c:pt>
                <c:pt idx="17">
                  <c:v>2.2051282051282048</c:v>
                </c:pt>
                <c:pt idx="18">
                  <c:v>2.6461538461538456</c:v>
                </c:pt>
                <c:pt idx="19">
                  <c:v>1.5402843601895735</c:v>
                </c:pt>
                <c:pt idx="20">
                  <c:v>1.3162819713038054</c:v>
                </c:pt>
                <c:pt idx="21">
                  <c:v>1.681222707423581</c:v>
                </c:pt>
                <c:pt idx="22">
                  <c:v>1.3055658627087199</c:v>
                </c:pt>
                <c:pt idx="23">
                  <c:v>1.108426886457297</c:v>
                </c:pt>
                <c:pt idx="24">
                  <c:v>1.5204678362573101</c:v>
                </c:pt>
                <c:pt idx="25">
                  <c:v>3.859649122807018</c:v>
                </c:pt>
                <c:pt idx="26">
                  <c:v>1.3333333333333333</c:v>
                </c:pt>
                <c:pt idx="27">
                  <c:v>5.7894736842105265</c:v>
                </c:pt>
                <c:pt idx="28">
                  <c:v>2.0175438596491229</c:v>
                </c:pt>
                <c:pt idx="29">
                  <c:v>1.5978260869565217</c:v>
                </c:pt>
                <c:pt idx="30">
                  <c:v>1.5874730021598271</c:v>
                </c:pt>
                <c:pt idx="31">
                  <c:v>1.6954643628509718</c:v>
                </c:pt>
                <c:pt idx="32">
                  <c:v>1.4522292993630574</c:v>
                </c:pt>
                <c:pt idx="33">
                  <c:v>2.3265306122448979</c:v>
                </c:pt>
                <c:pt idx="34">
                  <c:v>1.5816326530612244</c:v>
                </c:pt>
                <c:pt idx="35">
                  <c:v>2.3161290322580643</c:v>
                </c:pt>
                <c:pt idx="36">
                  <c:v>1.3227708179808402</c:v>
                </c:pt>
                <c:pt idx="37">
                  <c:v>1.0727272727272725</c:v>
                </c:pt>
                <c:pt idx="38">
                  <c:v>3.2065906210392905</c:v>
                </c:pt>
                <c:pt idx="39">
                  <c:v>3.0941176470588236</c:v>
                </c:pt>
                <c:pt idx="40">
                  <c:v>11.725490196078432</c:v>
                </c:pt>
                <c:pt idx="41">
                  <c:v>4.0791268758526602</c:v>
                </c:pt>
                <c:pt idx="42">
                  <c:v>1.5375170532060025</c:v>
                </c:pt>
                <c:pt idx="43">
                  <c:v>3.6006389776357826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998944"/>
        <c:axId val="172999504"/>
      </c:barChart>
      <c:lineChart>
        <c:grouping val="standard"/>
        <c:varyColors val="0"/>
        <c:ser>
          <c:idx val="1"/>
          <c:order val="1"/>
          <c:tx>
            <c:v>F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All_Data!$S$3:$S$46</c:f>
              <c:numCache>
                <c:formatCode>General</c:formatCode>
                <c:ptCount val="44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1.7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>
                  <c:v>1.7</c:v>
                </c:pt>
                <c:pt idx="25">
                  <c:v>1.7</c:v>
                </c:pt>
                <c:pt idx="26">
                  <c:v>1.7</c:v>
                </c:pt>
                <c:pt idx="27">
                  <c:v>1.7</c:v>
                </c:pt>
                <c:pt idx="28">
                  <c:v>1.7</c:v>
                </c:pt>
                <c:pt idx="29">
                  <c:v>1.7</c:v>
                </c:pt>
                <c:pt idx="30">
                  <c:v>1.7</c:v>
                </c:pt>
                <c:pt idx="31">
                  <c:v>1.7</c:v>
                </c:pt>
                <c:pt idx="32">
                  <c:v>1.7</c:v>
                </c:pt>
                <c:pt idx="33">
                  <c:v>1.7</c:v>
                </c:pt>
                <c:pt idx="34">
                  <c:v>1.7</c:v>
                </c:pt>
                <c:pt idx="35">
                  <c:v>1.7</c:v>
                </c:pt>
                <c:pt idx="36">
                  <c:v>1.7</c:v>
                </c:pt>
                <c:pt idx="37">
                  <c:v>1.7</c:v>
                </c:pt>
                <c:pt idx="38">
                  <c:v>1.7</c:v>
                </c:pt>
                <c:pt idx="39">
                  <c:v>1.7</c:v>
                </c:pt>
                <c:pt idx="40">
                  <c:v>1.7</c:v>
                </c:pt>
                <c:pt idx="41">
                  <c:v>1.7</c:v>
                </c:pt>
                <c:pt idx="42">
                  <c:v>1.7</c:v>
                </c:pt>
                <c:pt idx="43">
                  <c:v>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98944"/>
        <c:axId val="172999504"/>
      </c:lineChart>
      <c:catAx>
        <c:axId val="172998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99504"/>
        <c:crosses val="autoZero"/>
        <c:auto val="1"/>
        <c:lblAlgn val="ctr"/>
        <c:lblOffset val="100"/>
        <c:noMultiLvlLbl val="0"/>
      </c:catAx>
      <c:valAx>
        <c:axId val="172999504"/>
        <c:scaling>
          <c:orientation val="minMax"/>
          <c:max val="1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F-Statistic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9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222, 2-YR</a:t>
            </a:r>
            <a:br>
              <a:rPr lang="en-US"/>
            </a:br>
            <a:r>
              <a:rPr lang="en-US"/>
              <a:t>F, 36dfn, 36dfd, 0.05 = 1.74</a:t>
            </a:r>
          </a:p>
        </c:rich>
      </c:tx>
      <c:layout>
        <c:manualLayout>
          <c:xMode val="edge"/>
          <c:yMode val="edge"/>
          <c:x val="0.31487842665500143"/>
          <c:y val="1.041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37105497085841"/>
          <c:y val="5.9953703703703717E-2"/>
          <c:w val="0.83935379457259607"/>
          <c:h val="0.73447543015456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All_Data!$Q$2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All_Data!$J$47:$J$92</c:f>
              <c:numCache>
                <c:formatCode>General</c:formatCode>
                <c:ptCount val="46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</c:numCache>
            </c:numRef>
          </c:cat>
          <c:val>
            <c:numRef>
              <c:f>All_Data!$Q$47:$Q$92</c:f>
              <c:numCache>
                <c:formatCode>General</c:formatCode>
                <c:ptCount val="46"/>
                <c:pt idx="1">
                  <c:v>1.676056338028169</c:v>
                </c:pt>
                <c:pt idx="2">
                  <c:v>1.7749999999999999</c:v>
                </c:pt>
                <c:pt idx="3">
                  <c:v>1.7999999999999998</c:v>
                </c:pt>
                <c:pt idx="4">
                  <c:v>1.2361111111111112</c:v>
                </c:pt>
                <c:pt idx="8">
                  <c:v>1.8660714285714284</c:v>
                </c:pt>
                <c:pt idx="9">
                  <c:v>4.0192307692307692</c:v>
                </c:pt>
                <c:pt idx="10">
                  <c:v>1.4423076923076923</c:v>
                </c:pt>
                <c:pt idx="11">
                  <c:v>1.7441860465116279</c:v>
                </c:pt>
                <c:pt idx="12">
                  <c:v>2.5294117647058818</c:v>
                </c:pt>
                <c:pt idx="13">
                  <c:v>3.1058823529411761</c:v>
                </c:pt>
                <c:pt idx="14">
                  <c:v>1.0414201183431953</c:v>
                </c:pt>
                <c:pt idx="15">
                  <c:v>2.5246548323471401</c:v>
                </c:pt>
                <c:pt idx="16">
                  <c:v>1.3593749999999998</c:v>
                </c:pt>
                <c:pt idx="17">
                  <c:v>5.117647058823529</c:v>
                </c:pt>
                <c:pt idx="18">
                  <c:v>1.847826086956522</c:v>
                </c:pt>
                <c:pt idx="19">
                  <c:v>1.3586956521739131</c:v>
                </c:pt>
                <c:pt idx="20">
                  <c:v>1.5599999999999998</c:v>
                </c:pt>
                <c:pt idx="21">
                  <c:v>1.5512820512820513</c:v>
                </c:pt>
                <c:pt idx="22">
                  <c:v>1.9391025641025641</c:v>
                </c:pt>
                <c:pt idx="23">
                  <c:v>1.1025641025641026</c:v>
                </c:pt>
                <c:pt idx="24">
                  <c:v>1.7616279069767442</c:v>
                </c:pt>
                <c:pt idx="25">
                  <c:v>2.7926267281105992</c:v>
                </c:pt>
                <c:pt idx="26">
                  <c:v>2.1067961165048543</c:v>
                </c:pt>
                <c:pt idx="27">
                  <c:v>1.650485436893204</c:v>
                </c:pt>
                <c:pt idx="28">
                  <c:v>1.8823529411764706</c:v>
                </c:pt>
                <c:pt idx="29">
                  <c:v>1.1228070175438596</c:v>
                </c:pt>
                <c:pt idx="30">
                  <c:v>2.5263157894736841</c:v>
                </c:pt>
                <c:pt idx="31">
                  <c:v>1.186161449752883</c:v>
                </c:pt>
                <c:pt idx="32">
                  <c:v>1.329489291598023</c:v>
                </c:pt>
                <c:pt idx="33">
                  <c:v>2.7923875432525951</c:v>
                </c:pt>
                <c:pt idx="34">
                  <c:v>3.2871972318339102</c:v>
                </c:pt>
                <c:pt idx="35">
                  <c:v>2.4105263157894736</c:v>
                </c:pt>
                <c:pt idx="36">
                  <c:v>6.026315789473685</c:v>
                </c:pt>
                <c:pt idx="37">
                  <c:v>2.7941176470588238</c:v>
                </c:pt>
                <c:pt idx="38">
                  <c:v>1.1029411764705883</c:v>
                </c:pt>
                <c:pt idx="39">
                  <c:v>16.066666666666666</c:v>
                </c:pt>
                <c:pt idx="40">
                  <c:v>1</c:v>
                </c:pt>
                <c:pt idx="41">
                  <c:v>1</c:v>
                </c:pt>
                <c:pt idx="42">
                  <c:v>1.9333333333333336</c:v>
                </c:pt>
                <c:pt idx="43">
                  <c:v>1.7275862068965515</c:v>
                </c:pt>
                <c:pt idx="44">
                  <c:v>1.5415384615384615</c:v>
                </c:pt>
                <c:pt idx="45">
                  <c:v>1.4153846153846152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09216"/>
        <c:axId val="174109776"/>
      </c:barChart>
      <c:lineChart>
        <c:grouping val="standard"/>
        <c:varyColors val="0"/>
        <c:ser>
          <c:idx val="1"/>
          <c:order val="1"/>
          <c:tx>
            <c:v>F Test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All_Data!$J$47:$J$92</c:f>
              <c:numCache>
                <c:formatCode>General</c:formatCode>
                <c:ptCount val="46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</c:numCache>
            </c:numRef>
          </c:cat>
          <c:val>
            <c:numRef>
              <c:f>All_Data!$S$47:$S$92</c:f>
              <c:numCache>
                <c:formatCode>General</c:formatCode>
                <c:ptCount val="46"/>
                <c:pt idx="0">
                  <c:v>1.74</c:v>
                </c:pt>
                <c:pt idx="1">
                  <c:v>1.74</c:v>
                </c:pt>
                <c:pt idx="2">
                  <c:v>1.74</c:v>
                </c:pt>
                <c:pt idx="3">
                  <c:v>1.74</c:v>
                </c:pt>
                <c:pt idx="4">
                  <c:v>1.74</c:v>
                </c:pt>
                <c:pt idx="5">
                  <c:v>1.74</c:v>
                </c:pt>
                <c:pt idx="6">
                  <c:v>1.74</c:v>
                </c:pt>
                <c:pt idx="7">
                  <c:v>1.74</c:v>
                </c:pt>
                <c:pt idx="8">
                  <c:v>1.74</c:v>
                </c:pt>
                <c:pt idx="9">
                  <c:v>1.74</c:v>
                </c:pt>
                <c:pt idx="10">
                  <c:v>1.74</c:v>
                </c:pt>
                <c:pt idx="11">
                  <c:v>1.74</c:v>
                </c:pt>
                <c:pt idx="12">
                  <c:v>1.74</c:v>
                </c:pt>
                <c:pt idx="13">
                  <c:v>1.74</c:v>
                </c:pt>
                <c:pt idx="14">
                  <c:v>1.74</c:v>
                </c:pt>
                <c:pt idx="15">
                  <c:v>1.74</c:v>
                </c:pt>
                <c:pt idx="16">
                  <c:v>1.74</c:v>
                </c:pt>
                <c:pt idx="17">
                  <c:v>1.74</c:v>
                </c:pt>
                <c:pt idx="18">
                  <c:v>1.74</c:v>
                </c:pt>
                <c:pt idx="19">
                  <c:v>1.74</c:v>
                </c:pt>
                <c:pt idx="20">
                  <c:v>1.74</c:v>
                </c:pt>
                <c:pt idx="21">
                  <c:v>1.74</c:v>
                </c:pt>
                <c:pt idx="22">
                  <c:v>1.74</c:v>
                </c:pt>
                <c:pt idx="23">
                  <c:v>1.74</c:v>
                </c:pt>
                <c:pt idx="24">
                  <c:v>1.74</c:v>
                </c:pt>
                <c:pt idx="25">
                  <c:v>1.74</c:v>
                </c:pt>
                <c:pt idx="26">
                  <c:v>1.74</c:v>
                </c:pt>
                <c:pt idx="27">
                  <c:v>1.74</c:v>
                </c:pt>
                <c:pt idx="28">
                  <c:v>1.74</c:v>
                </c:pt>
                <c:pt idx="29">
                  <c:v>1.74</c:v>
                </c:pt>
                <c:pt idx="30">
                  <c:v>1.74</c:v>
                </c:pt>
                <c:pt idx="31">
                  <c:v>1.74</c:v>
                </c:pt>
                <c:pt idx="32">
                  <c:v>1.74</c:v>
                </c:pt>
                <c:pt idx="33">
                  <c:v>1.74</c:v>
                </c:pt>
                <c:pt idx="34">
                  <c:v>1.74</c:v>
                </c:pt>
                <c:pt idx="35">
                  <c:v>1.74</c:v>
                </c:pt>
                <c:pt idx="36">
                  <c:v>1.74</c:v>
                </c:pt>
                <c:pt idx="37">
                  <c:v>1.74</c:v>
                </c:pt>
                <c:pt idx="38">
                  <c:v>1.74</c:v>
                </c:pt>
                <c:pt idx="39">
                  <c:v>1.74</c:v>
                </c:pt>
                <c:pt idx="40">
                  <c:v>1.74</c:v>
                </c:pt>
                <c:pt idx="41">
                  <c:v>1.74</c:v>
                </c:pt>
                <c:pt idx="42">
                  <c:v>1.74</c:v>
                </c:pt>
                <c:pt idx="43">
                  <c:v>1.74</c:v>
                </c:pt>
                <c:pt idx="44">
                  <c:v>1.74</c:v>
                </c:pt>
                <c:pt idx="45">
                  <c:v>1.74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09216"/>
        <c:axId val="174109776"/>
      </c:lineChart>
      <c:catAx>
        <c:axId val="174109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09776"/>
        <c:crosses val="autoZero"/>
        <c:auto val="1"/>
        <c:lblAlgn val="ctr"/>
        <c:lblOffset val="100"/>
        <c:noMultiLvlLbl val="0"/>
      </c:catAx>
      <c:valAx>
        <c:axId val="174109776"/>
        <c:scaling>
          <c:orientation val="minMax"/>
          <c:max val="1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F-Statistic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22594106867144E-2"/>
              <c:y val="0.32297827354913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0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502, 3-YR</a:t>
            </a:r>
            <a:br>
              <a:rPr lang="en-US"/>
            </a:br>
            <a:r>
              <a:rPr lang="en-US"/>
              <a:t>F, 39dfn, 39dfd, 0.05 = 1.70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35091564507434"/>
          <c:y val="5.9953703703703717E-2"/>
          <c:w val="0.8173739996969579"/>
          <c:h val="0.73447543015456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All_Data!$Q$2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All_Data!$R$3:$R$46</c:f>
              <c:numCache>
                <c:formatCode>General</c:formatCode>
                <c:ptCount val="44"/>
                <c:pt idx="5">
                  <c:v>1.182089552238806</c:v>
                </c:pt>
                <c:pt idx="6">
                  <c:v>1.1647058823529413</c:v>
                </c:pt>
                <c:pt idx="7">
                  <c:v>3.6764705882352939</c:v>
                </c:pt>
                <c:pt idx="8">
                  <c:v>9.352941176470587</c:v>
                </c:pt>
                <c:pt idx="9">
                  <c:v>3.925925925925926</c:v>
                </c:pt>
                <c:pt idx="10">
                  <c:v>3.925925925925926</c:v>
                </c:pt>
                <c:pt idx="11">
                  <c:v>2.3505976095617527</c:v>
                </c:pt>
                <c:pt idx="12">
                  <c:v>2.3505976095617527</c:v>
                </c:pt>
                <c:pt idx="13">
                  <c:v>1.6733067729083666</c:v>
                </c:pt>
                <c:pt idx="14">
                  <c:v>2.5846153846153848</c:v>
                </c:pt>
                <c:pt idx="15">
                  <c:v>3.5869565217391308</c:v>
                </c:pt>
                <c:pt idx="16">
                  <c:v>3.3913043478260869</c:v>
                </c:pt>
                <c:pt idx="17">
                  <c:v>7.4782608695652169</c:v>
                </c:pt>
                <c:pt idx="18">
                  <c:v>2.6461538461538456</c:v>
                </c:pt>
                <c:pt idx="19">
                  <c:v>4.0758293838862558</c:v>
                </c:pt>
                <c:pt idx="20">
                  <c:v>2.0274485339987525</c:v>
                </c:pt>
                <c:pt idx="21">
                  <c:v>1.681222707423581</c:v>
                </c:pt>
                <c:pt idx="22">
                  <c:v>2.1949469744229573</c:v>
                </c:pt>
                <c:pt idx="23">
                  <c:v>1.4471243042671613</c:v>
                </c:pt>
                <c:pt idx="24">
                  <c:v>1.5204678362573101</c:v>
                </c:pt>
                <c:pt idx="25">
                  <c:v>3.859649122807018</c:v>
                </c:pt>
                <c:pt idx="26">
                  <c:v>5.1461988304093573</c:v>
                </c:pt>
                <c:pt idx="27">
                  <c:v>5.7894736842105265</c:v>
                </c:pt>
                <c:pt idx="28">
                  <c:v>5.7894736842105265</c:v>
                </c:pt>
                <c:pt idx="29">
                  <c:v>3.2236842105263155</c:v>
                </c:pt>
                <c:pt idx="30">
                  <c:v>1.5978260869565217</c:v>
                </c:pt>
                <c:pt idx="31">
                  <c:v>1.6954643628509718</c:v>
                </c:pt>
                <c:pt idx="32">
                  <c:v>2.4622030237580992</c:v>
                </c:pt>
                <c:pt idx="33">
                  <c:v>2.3265306122448979</c:v>
                </c:pt>
                <c:pt idx="34">
                  <c:v>2.3265306122448979</c:v>
                </c:pt>
                <c:pt idx="35">
                  <c:v>3.6632653061224487</c:v>
                </c:pt>
                <c:pt idx="36">
                  <c:v>2.3161290322580643</c:v>
                </c:pt>
                <c:pt idx="37">
                  <c:v>1.4189723320158103</c:v>
                </c:pt>
                <c:pt idx="38">
                  <c:v>3.4397972116603293</c:v>
                </c:pt>
                <c:pt idx="39">
                  <c:v>9.9215686274509807</c:v>
                </c:pt>
                <c:pt idx="40">
                  <c:v>11.725490196078432</c:v>
                </c:pt>
                <c:pt idx="41">
                  <c:v>11.725490196078432</c:v>
                </c:pt>
                <c:pt idx="42">
                  <c:v>4.0791268758526602</c:v>
                </c:pt>
                <c:pt idx="43">
                  <c:v>3.6006389776357826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43328"/>
        <c:axId val="173743888"/>
      </c:barChart>
      <c:lineChart>
        <c:grouping val="standard"/>
        <c:varyColors val="0"/>
        <c:ser>
          <c:idx val="1"/>
          <c:order val="1"/>
          <c:tx>
            <c:v>F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All_Data!$S$3:$S$46</c:f>
              <c:numCache>
                <c:formatCode>General</c:formatCode>
                <c:ptCount val="44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1.7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>
                  <c:v>1.7</c:v>
                </c:pt>
                <c:pt idx="25">
                  <c:v>1.7</c:v>
                </c:pt>
                <c:pt idx="26">
                  <c:v>1.7</c:v>
                </c:pt>
                <c:pt idx="27">
                  <c:v>1.7</c:v>
                </c:pt>
                <c:pt idx="28">
                  <c:v>1.7</c:v>
                </c:pt>
                <c:pt idx="29">
                  <c:v>1.7</c:v>
                </c:pt>
                <c:pt idx="30">
                  <c:v>1.7</c:v>
                </c:pt>
                <c:pt idx="31">
                  <c:v>1.7</c:v>
                </c:pt>
                <c:pt idx="32">
                  <c:v>1.7</c:v>
                </c:pt>
                <c:pt idx="33">
                  <c:v>1.7</c:v>
                </c:pt>
                <c:pt idx="34">
                  <c:v>1.7</c:v>
                </c:pt>
                <c:pt idx="35">
                  <c:v>1.7</c:v>
                </c:pt>
                <c:pt idx="36">
                  <c:v>1.7</c:v>
                </c:pt>
                <c:pt idx="37">
                  <c:v>1.7</c:v>
                </c:pt>
                <c:pt idx="38">
                  <c:v>1.7</c:v>
                </c:pt>
                <c:pt idx="39">
                  <c:v>1.7</c:v>
                </c:pt>
                <c:pt idx="40">
                  <c:v>1.7</c:v>
                </c:pt>
                <c:pt idx="41">
                  <c:v>1.7</c:v>
                </c:pt>
                <c:pt idx="42">
                  <c:v>1.7</c:v>
                </c:pt>
                <c:pt idx="43">
                  <c:v>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43328"/>
        <c:axId val="173743888"/>
      </c:lineChart>
      <c:catAx>
        <c:axId val="17374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43888"/>
        <c:crosses val="autoZero"/>
        <c:auto val="1"/>
        <c:lblAlgn val="ctr"/>
        <c:lblOffset val="100"/>
        <c:noMultiLvlLbl val="0"/>
      </c:catAx>
      <c:valAx>
        <c:axId val="173743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F-Statistic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4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AA85C-538A-4CCD-9020-9E08F31F76A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6B140-68BD-45A3-9340-E0DC9F24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0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140-68BD-45A3-9340-E0DC9F248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140-68BD-45A3-9340-E0DC9F248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140-68BD-45A3-9340-E0DC9F248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7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140-68BD-45A3-9340-E0DC9F248A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140-68BD-45A3-9340-E0DC9F248A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6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B140-68BD-45A3-9340-E0DC9F248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5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2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9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9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DAAB-4C4F-439A-9602-85D2ACB08351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003" y="1243449"/>
            <a:ext cx="9144000" cy="2992437"/>
          </a:xfrm>
        </p:spPr>
        <p:txBody>
          <a:bodyPr>
            <a:normAutofit/>
          </a:bodyPr>
          <a:lstStyle/>
          <a:p>
            <a:r>
              <a:rPr lang="pt-BR" sz="4900" dirty="0" smtClean="0">
                <a:latin typeface="Baskerville Old Face" panose="02020602080505020303" pitchFamily="18" charset="0"/>
              </a:rPr>
              <a:t>Relationship </a:t>
            </a:r>
            <a:r>
              <a:rPr lang="pt-BR" sz="4900" dirty="0">
                <a:latin typeface="Baskerville Old Face" panose="02020602080505020303" pitchFamily="18" charset="0"/>
              </a:rPr>
              <a:t>B</a:t>
            </a:r>
            <a:r>
              <a:rPr lang="pt-BR" sz="4900" dirty="0" smtClean="0">
                <a:latin typeface="Baskerville Old Face" panose="02020602080505020303" pitchFamily="18" charset="0"/>
              </a:rPr>
              <a:t>etween Mean Square Errors and Wheat Grain </a:t>
            </a:r>
            <a:r>
              <a:rPr lang="pt-BR" sz="4900" dirty="0" smtClean="0">
                <a:latin typeface="Baskerville Old Face" panose="02020602080505020303" pitchFamily="18" charset="0"/>
              </a:rPr>
              <a:t>Yields </a:t>
            </a:r>
            <a:r>
              <a:rPr lang="pt-BR" sz="4900" dirty="0" smtClean="0">
                <a:latin typeface="Baskerville Old Face" panose="02020602080505020303" pitchFamily="18" charset="0"/>
              </a:rPr>
              <a:t>in Long-Term Experiments</a:t>
            </a:r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5886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Baskerville Old Face" panose="02020602080505020303" pitchFamily="18" charset="0"/>
              </a:rPr>
              <a:t>Melissa </a:t>
            </a:r>
            <a:r>
              <a:rPr lang="pt-BR" dirty="0">
                <a:latin typeface="Baskerville Old Face" panose="02020602080505020303" pitchFamily="18" charset="0"/>
              </a:rPr>
              <a:t>Golden, Bruno Morandin Figueiredo, Mariana Ramos Del Corso, Nicole Remondet, </a:t>
            </a:r>
            <a:r>
              <a:rPr lang="pt-BR" dirty="0" smtClean="0">
                <a:latin typeface="Baskerville Old Face" panose="02020602080505020303" pitchFamily="18" charset="0"/>
              </a:rPr>
              <a:t>Mame </a:t>
            </a:r>
            <a:r>
              <a:rPr lang="pt-BR" dirty="0">
                <a:latin typeface="Baskerville Old Face" panose="02020602080505020303" pitchFamily="18" charset="0"/>
              </a:rPr>
              <a:t>Diatite-Koumba, Shawntel Ervin,  Daniel Alidekki, Jagmandeep Dhillon, Ethan Driver, </a:t>
            </a:r>
            <a:r>
              <a:rPr lang="pt-BR" dirty="0" smtClean="0">
                <a:latin typeface="Baskerville Old Face" panose="02020602080505020303" pitchFamily="18" charset="0"/>
              </a:rPr>
              <a:t>Bill </a:t>
            </a:r>
            <a:r>
              <a:rPr lang="pt-BR" dirty="0">
                <a:latin typeface="Baskerville Old Face" panose="02020602080505020303" pitchFamily="18" charset="0"/>
              </a:rPr>
              <a:t>Jones, </a:t>
            </a:r>
            <a:r>
              <a:rPr lang="pt-BR" dirty="0" smtClean="0">
                <a:latin typeface="Baskerville Old Face" panose="02020602080505020303" pitchFamily="18" charset="0"/>
              </a:rPr>
              <a:t>James </a:t>
            </a:r>
            <a:r>
              <a:rPr lang="pt-BR" dirty="0">
                <a:latin typeface="Baskerville Old Face" panose="02020602080505020303" pitchFamily="18" charset="0"/>
              </a:rPr>
              <a:t>Lasquites, Samuel Zoca, Patrick Watkins, </a:t>
            </a:r>
            <a:r>
              <a:rPr lang="pt-BR" dirty="0" smtClean="0">
                <a:latin typeface="Baskerville Old Face" panose="02020602080505020303" pitchFamily="18" charset="0"/>
              </a:rPr>
              <a:t>    Bill Raun</a:t>
            </a:r>
          </a:p>
          <a:p>
            <a:r>
              <a:rPr lang="pt-BR" dirty="0" smtClean="0">
                <a:latin typeface="Baskerville Old Face" panose="02020602080505020303" pitchFamily="18" charset="0"/>
              </a:rPr>
              <a:t>Biometry and Statistical Computing: I</a:t>
            </a:r>
          </a:p>
          <a:p>
            <a:r>
              <a:rPr lang="pt-BR" dirty="0" smtClean="0">
                <a:latin typeface="Baskerville Old Face" panose="02020602080505020303" pitchFamily="18" charset="0"/>
              </a:rPr>
              <a:t>1:30-1:45pm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66" y="5577382"/>
            <a:ext cx="1708785" cy="111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477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Results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Grain yield and MSE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63644682"/>
              </p:ext>
            </p:extLst>
          </p:nvPr>
        </p:nvGraphicFramePr>
        <p:xfrm>
          <a:off x="67056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412250"/>
              </p:ext>
            </p:extLst>
          </p:nvPr>
        </p:nvGraphicFramePr>
        <p:xfrm>
          <a:off x="8382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58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03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Results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MSE and year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06028717"/>
              </p:ext>
            </p:extLst>
          </p:nvPr>
        </p:nvGraphicFramePr>
        <p:xfrm>
          <a:off x="67056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27408867"/>
              </p:ext>
            </p:extLst>
          </p:nvPr>
        </p:nvGraphicFramePr>
        <p:xfrm>
          <a:off x="8382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6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Results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Year and CV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12568641"/>
              </p:ext>
            </p:extLst>
          </p:nvPr>
        </p:nvGraphicFramePr>
        <p:xfrm>
          <a:off x="6705601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15013533"/>
              </p:ext>
            </p:extLst>
          </p:nvPr>
        </p:nvGraphicFramePr>
        <p:xfrm>
          <a:off x="8382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18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732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Results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Two year combinations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2349395"/>
              </p:ext>
            </p:extLst>
          </p:nvPr>
        </p:nvGraphicFramePr>
        <p:xfrm>
          <a:off x="67056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76935976"/>
              </p:ext>
            </p:extLst>
          </p:nvPr>
        </p:nvGraphicFramePr>
        <p:xfrm>
          <a:off x="8382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7958" y="3874572"/>
            <a:ext cx="76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55%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9206" y="3874572"/>
            <a:ext cx="76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43%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Results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Three year combinations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10192784"/>
              </p:ext>
            </p:extLst>
          </p:nvPr>
        </p:nvGraphicFramePr>
        <p:xfrm>
          <a:off x="67056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19047953"/>
              </p:ext>
            </p:extLst>
          </p:nvPr>
        </p:nvGraphicFramePr>
        <p:xfrm>
          <a:off x="838200" y="2519363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54480" y="3919780"/>
            <a:ext cx="76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90%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0945" y="3919780"/>
            <a:ext cx="76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73%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Conclusions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Majority </a:t>
            </a:r>
            <a:r>
              <a:rPr lang="en-US" dirty="0" smtClean="0">
                <a:latin typeface="Baskerville Old Face" panose="02020602080505020303" pitchFamily="18" charset="0"/>
              </a:rPr>
              <a:t>of 2- and 3-consecutive-year-data from both trials failed to meet homogeneity of error variance tests. </a:t>
            </a:r>
            <a:br>
              <a:rPr lang="en-US" dirty="0" smtClean="0">
                <a:latin typeface="Baskerville Old Face" panose="02020602080505020303" pitchFamily="18" charset="0"/>
              </a:rPr>
            </a:br>
            <a:endParaRPr lang="en-US" dirty="0" smtClean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Combining 2 or 3 consecutive-year-data is not advisable due to heterogeneity of error variance.</a:t>
            </a:r>
            <a:br>
              <a:rPr lang="en-US" dirty="0" smtClean="0">
                <a:latin typeface="Baskerville Old Face" panose="02020602080505020303" pitchFamily="18" charset="0"/>
              </a:rPr>
            </a:br>
            <a:endParaRPr lang="en-US" dirty="0" smtClean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Baskerville Old Face" panose="02020602080505020303" pitchFamily="18" charset="0"/>
              </a:rPr>
              <a:t>Combining data over years ignores the effect that environment has on treatment response</a:t>
            </a:r>
            <a:r>
              <a:rPr lang="en-US" dirty="0" smtClean="0">
                <a:latin typeface="Baskerville Old Face" panose="02020602080505020303" pitchFamily="18" charset="0"/>
              </a:rPr>
              <a:t>.</a:t>
            </a:r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52" y="706366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Acknowledgements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503" y="2178437"/>
            <a:ext cx="10515600" cy="1820545"/>
          </a:xfrm>
        </p:spPr>
        <p:txBody>
          <a:bodyPr numCol="2"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Committee members:</a:t>
            </a: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59503" y="3646170"/>
            <a:ext cx="10515600" cy="2948305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skerville Old Face" panose="02020602080505020303" pitchFamily="18" charset="0"/>
              </a:rPr>
              <a:t>Research methods group: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Daniel </a:t>
            </a:r>
            <a:r>
              <a:rPr lang="en-US" dirty="0" err="1" smtClean="0">
                <a:latin typeface="Baskerville Old Face" panose="02020602080505020303" pitchFamily="18" charset="0"/>
              </a:rPr>
              <a:t>Alidekki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Jagmandeep Singh Dhillon</a:t>
            </a:r>
          </a:p>
          <a:p>
            <a:pPr lvl="1"/>
            <a:r>
              <a:rPr lang="en-US" dirty="0" err="1" smtClean="0">
                <a:latin typeface="Baskerville Old Face" panose="02020602080505020303" pitchFamily="18" charset="0"/>
              </a:rPr>
              <a:t>Mame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Fatou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Siby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Diaite-Koumba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Ethan Charles Driver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Linda Shawntel Ervin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Bruno </a:t>
            </a:r>
            <a:r>
              <a:rPr lang="en-US" dirty="0" err="1" smtClean="0">
                <a:latin typeface="Baskerville Old Face" panose="02020602080505020303" pitchFamily="18" charset="0"/>
              </a:rPr>
              <a:t>Morandin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Figueiredo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endParaRPr lang="en-US" dirty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John William Jones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James Jade </a:t>
            </a:r>
            <a:r>
              <a:rPr lang="en-US" dirty="0" err="1" smtClean="0">
                <a:latin typeface="Baskerville Old Face" panose="02020602080505020303" pitchFamily="18" charset="0"/>
              </a:rPr>
              <a:t>Sebial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Lasquites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Mariana Ramos Del Corso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Nicole Remondet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Samuel </a:t>
            </a:r>
            <a:r>
              <a:rPr lang="en-US" dirty="0" err="1" smtClean="0">
                <a:latin typeface="Baskerville Old Face" panose="02020602080505020303" pitchFamily="18" charset="0"/>
              </a:rPr>
              <a:t>Menegatti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Zoca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Patrick Watkins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Abit, Sergio 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79" y="1788441"/>
            <a:ext cx="952149" cy="13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un, B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37" y="1774598"/>
            <a:ext cx="985794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nall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40" y="1774598"/>
            <a:ext cx="968230" cy="13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99029" y="3118047"/>
            <a:ext cx="180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skerville Old Face" panose="02020602080505020303" pitchFamily="18" charset="0"/>
              </a:rPr>
              <a:t>Dr. Bill </a:t>
            </a:r>
            <a:r>
              <a:rPr lang="en-US" sz="1100" dirty="0" err="1" smtClean="0">
                <a:latin typeface="Baskerville Old Face" panose="02020602080505020303" pitchFamily="18" charset="0"/>
              </a:rPr>
              <a:t>Raun</a:t>
            </a:r>
            <a:endParaRPr lang="en-US" sz="1100" dirty="0">
              <a:latin typeface="Baskerville Old Face" panose="020206020805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5278" y="3132675"/>
            <a:ext cx="180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skerville Old Face" panose="02020602080505020303" pitchFamily="18" charset="0"/>
              </a:rPr>
              <a:t>Dr. Brian </a:t>
            </a:r>
            <a:r>
              <a:rPr lang="en-US" sz="1100" dirty="0" err="1" smtClean="0">
                <a:latin typeface="Baskerville Old Face" panose="02020602080505020303" pitchFamily="18" charset="0"/>
              </a:rPr>
              <a:t>Arnall</a:t>
            </a:r>
            <a:endParaRPr lang="en-US" sz="1100" dirty="0">
              <a:latin typeface="Baskerville Old Face" panose="020206020805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9448" y="3137332"/>
            <a:ext cx="180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skerville Old Face" panose="02020602080505020303" pitchFamily="18" charset="0"/>
              </a:rPr>
              <a:t>Dr. Sergio </a:t>
            </a:r>
            <a:r>
              <a:rPr lang="en-US" sz="1100" dirty="0" err="1" smtClean="0">
                <a:latin typeface="Baskerville Old Face" panose="02020602080505020303" pitchFamily="18" charset="0"/>
              </a:rPr>
              <a:t>Abit</a:t>
            </a:r>
            <a:endParaRPr lang="en-US" sz="11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THANK YOU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Melissa.golden@okstate.edu</a:t>
            </a:r>
            <a:endParaRPr lang="en-US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06" y="5576662"/>
            <a:ext cx="1709928" cy="11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03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Introduction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Baskerville Old Face" panose="02020602080505020303" pitchFamily="18" charset="0"/>
            </a:endParaRPr>
          </a:p>
          <a:p>
            <a:pPr marL="285750" indent="-285750"/>
            <a:r>
              <a:rPr lang="en-US" dirty="0" smtClean="0">
                <a:latin typeface="Baskerville Old Face" panose="02020602080505020303" pitchFamily="18" charset="0"/>
              </a:rPr>
              <a:t>Yield data from common treatment structures in long-term experiments is often combined over </a:t>
            </a:r>
            <a:r>
              <a:rPr lang="en-US" u="sng" dirty="0" smtClean="0">
                <a:latin typeface="Baskerville Old Face" panose="02020602080505020303" pitchFamily="18" charset="0"/>
              </a:rPr>
              <a:t>years</a:t>
            </a:r>
            <a:r>
              <a:rPr lang="en-US" dirty="0" smtClean="0">
                <a:latin typeface="Baskerville Old Face" panose="02020602080505020303" pitchFamily="18" charset="0"/>
              </a:rPr>
              <a:t>, as well as to include data from different </a:t>
            </a:r>
            <a:r>
              <a:rPr lang="en-US" u="sng" dirty="0" smtClean="0">
                <a:latin typeface="Baskerville Old Face" panose="02020602080505020303" pitchFamily="18" charset="0"/>
              </a:rPr>
              <a:t>locations</a:t>
            </a:r>
            <a:r>
              <a:rPr lang="en-US" dirty="0" smtClean="0">
                <a:latin typeface="Baskerville Old Face" panose="02020602080505020303" pitchFamily="18" charset="0"/>
              </a:rPr>
              <a:t> within the same year.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This practice </a:t>
            </a:r>
            <a:r>
              <a:rPr lang="en-US" u="sng" dirty="0" smtClean="0">
                <a:latin typeface="Baskerville Old Face" panose="02020602080505020303" pitchFamily="18" charset="0"/>
              </a:rPr>
              <a:t>ignores variability</a:t>
            </a:r>
            <a:r>
              <a:rPr lang="en-US" dirty="0" smtClean="0">
                <a:latin typeface="Baskerville Old Face" panose="02020602080505020303" pitchFamily="18" charset="0"/>
              </a:rPr>
              <a:t> due to </a:t>
            </a:r>
            <a:r>
              <a:rPr lang="en-US" dirty="0" smtClean="0">
                <a:latin typeface="Baskerville Old Face" panose="02020602080505020303" pitchFamily="18" charset="0"/>
              </a:rPr>
              <a:t>the environment on </a:t>
            </a:r>
            <a:r>
              <a:rPr lang="en-US" dirty="0" smtClean="0">
                <a:latin typeface="Baskerville Old Face" panose="02020602080505020303" pitchFamily="18" charset="0"/>
              </a:rPr>
              <a:t>treatment response and homogeneity of error variance required to </a:t>
            </a:r>
            <a:r>
              <a:rPr lang="en-US" u="sng" dirty="0" smtClean="0">
                <a:latin typeface="Baskerville Old Face" panose="02020602080505020303" pitchFamily="18" charset="0"/>
              </a:rPr>
              <a:t>combine</a:t>
            </a:r>
            <a:r>
              <a:rPr lang="en-US" dirty="0" smtClean="0">
                <a:latin typeface="Baskerville Old Face" panose="02020602080505020303" pitchFamily="18" charset="0"/>
              </a:rPr>
              <a:t> multi-location or multi-year data.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1819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Introduction cont’d.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Mercer </a:t>
            </a:r>
            <a:r>
              <a:rPr lang="en-US" dirty="0">
                <a:latin typeface="Baskerville Old Face" panose="02020602080505020303" pitchFamily="18" charset="0"/>
              </a:rPr>
              <a:t>and Hall (1911) noted that the degree of confidence which may be attached to the results from field experiments depends on experimental error.  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They </a:t>
            </a:r>
            <a:r>
              <a:rPr lang="en-US" dirty="0">
                <a:latin typeface="Baskerville Old Face" panose="02020602080505020303" pitchFamily="18" charset="0"/>
              </a:rPr>
              <a:t>further reported that experimental error could be reduced by repeating the experiment over a long period of </a:t>
            </a:r>
            <a:r>
              <a:rPr lang="en-US" dirty="0" smtClean="0">
                <a:latin typeface="Baskerville Old Face" panose="02020602080505020303" pitchFamily="18" charset="0"/>
              </a:rPr>
              <a:t>time. 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Agronomic significance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Dr</a:t>
            </a:r>
            <a:r>
              <a:rPr lang="en-US" dirty="0">
                <a:latin typeface="Baskerville Old Face" panose="02020602080505020303" pitchFamily="18" charset="0"/>
              </a:rPr>
              <a:t>. Jose </a:t>
            </a:r>
            <a:r>
              <a:rPr lang="en-US" dirty="0" err="1">
                <a:latin typeface="Baskerville Old Face" panose="02020602080505020303" pitchFamily="18" charset="0"/>
              </a:rPr>
              <a:t>Crossa</a:t>
            </a:r>
            <a:r>
              <a:rPr lang="en-US" dirty="0">
                <a:latin typeface="Baskerville Old Face" panose="02020602080505020303" pitchFamily="18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	“analyzing data over locations and/or years can be problematic as this can ignore treatment by environment interactions that are prevalent in agricultural studies” </a:t>
            </a:r>
          </a:p>
          <a:p>
            <a:pPr marL="0" indent="0">
              <a:buNone/>
            </a:pPr>
            <a:endParaRPr lang="en-US" sz="2400" i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Baskerville Old Face" panose="02020602080505020303" pitchFamily="18" charset="0"/>
              </a:rPr>
              <a:t>Personal </a:t>
            </a:r>
            <a:r>
              <a:rPr lang="en-US" sz="2400" i="1" dirty="0">
                <a:latin typeface="Baskerville Old Face" panose="02020602080505020303" pitchFamily="18" charset="0"/>
              </a:rPr>
              <a:t>communication March 23, 2015, Dr. Jose </a:t>
            </a:r>
            <a:r>
              <a:rPr lang="en-US" sz="2400" i="1" dirty="0" err="1">
                <a:latin typeface="Baskerville Old Face" panose="02020602080505020303" pitchFamily="18" charset="0"/>
              </a:rPr>
              <a:t>Crossa</a:t>
            </a:r>
            <a:r>
              <a:rPr lang="en-US" sz="2400" i="1" dirty="0">
                <a:latin typeface="Baskerville Old Face" panose="02020602080505020303" pitchFamily="18" charset="0"/>
              </a:rPr>
              <a:t>, Head Statistics, 	CIMMYT, Mexico, DF</a:t>
            </a: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Objectives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655"/>
            <a:ext cx="10515600" cy="1717675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To </a:t>
            </a:r>
            <a:r>
              <a:rPr lang="en-US" dirty="0">
                <a:latin typeface="Baskerville Old Face" panose="02020602080505020303" pitchFamily="18" charset="0"/>
              </a:rPr>
              <a:t>determine </a:t>
            </a:r>
            <a:r>
              <a:rPr lang="en-US" dirty="0" smtClean="0">
                <a:latin typeface="Baskerville Old Face" panose="02020602080505020303" pitchFamily="18" charset="0"/>
              </a:rPr>
              <a:t>the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relationship </a:t>
            </a:r>
            <a:r>
              <a:rPr lang="en-US" dirty="0">
                <a:latin typeface="Baskerville Old Face" panose="02020602080505020303" pitchFamily="18" charset="0"/>
              </a:rPr>
              <a:t>between MSE and yield </a:t>
            </a:r>
            <a:r>
              <a:rPr lang="en-US" dirty="0" smtClean="0">
                <a:latin typeface="Baskerville Old Face" panose="02020602080505020303" pitchFamily="18" charset="0"/>
              </a:rPr>
              <a:t>level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year </a:t>
            </a:r>
            <a:r>
              <a:rPr lang="en-US" dirty="0">
                <a:latin typeface="Baskerville Old Face" panose="02020602080505020303" pitchFamily="18" charset="0"/>
              </a:rPr>
              <a:t>to year variability in MSE’s 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>
                <a:latin typeface="Baskerville Old Face" panose="02020602080505020303" pitchFamily="18" charset="0"/>
              </a:rPr>
              <a:t>r</a:t>
            </a:r>
            <a:r>
              <a:rPr lang="en-US" dirty="0" smtClean="0">
                <a:latin typeface="Baskerville Old Face" panose="02020602080505020303" pitchFamily="18" charset="0"/>
              </a:rPr>
              <a:t>elationship between CV and year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184015"/>
            <a:ext cx="10515600" cy="171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skerville Old Face" panose="02020602080505020303" pitchFamily="18" charset="0"/>
              </a:rPr>
              <a:t>These relationships were then used to determine how appropriate it would be to combine 2- and 3-consecutive-year-data from each experiment</a:t>
            </a:r>
          </a:p>
        </p:txBody>
      </p:sp>
    </p:spTree>
    <p:extLst>
      <p:ext uri="{BB962C8B-B14F-4D97-AF65-F5344CB8AC3E}">
        <p14:creationId xmlns:p14="http://schemas.microsoft.com/office/powerpoint/2010/main" val="32423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1" y="1003069"/>
            <a:ext cx="10515600" cy="732155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Experiment 502 (</a:t>
            </a:r>
            <a:r>
              <a:rPr lang="en-US" dirty="0" err="1">
                <a:latin typeface="Baskerville Old Face" panose="02020602080505020303" pitchFamily="18" charset="0"/>
              </a:rPr>
              <a:t>Lahoma</a:t>
            </a:r>
            <a:r>
              <a:rPr lang="en-US" dirty="0">
                <a:latin typeface="Baskerville Old Face" panose="02020602080505020303" pitchFamily="18" charset="0"/>
              </a:rPr>
              <a:t>), 1971-present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82" y="1825624"/>
            <a:ext cx="7934837" cy="45637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0" y="1015540"/>
            <a:ext cx="10515600" cy="732155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Experiment 222 (Stillwater), </a:t>
            </a:r>
            <a:r>
              <a:rPr lang="en-US" dirty="0" smtClean="0">
                <a:latin typeface="Baskerville Old Face" panose="02020602080505020303" pitchFamily="18" charset="0"/>
              </a:rPr>
              <a:t>1969-present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58" y="1644825"/>
            <a:ext cx="7323385" cy="4784281"/>
          </a:xfrm>
        </p:spPr>
      </p:pic>
    </p:spTree>
    <p:extLst>
      <p:ext uri="{BB962C8B-B14F-4D97-AF65-F5344CB8AC3E}">
        <p14:creationId xmlns:p14="http://schemas.microsoft.com/office/powerpoint/2010/main" val="28961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1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Experiment Background	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851" y="2326815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Experimental design: Randomized complete block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13 treatments, 4 replications (Experiment 222</a:t>
            </a:r>
            <a:r>
              <a:rPr lang="en-US" dirty="0" smtClean="0">
                <a:latin typeface="Baskerville Old Face" panose="02020602080505020303" pitchFamily="18" charset="0"/>
              </a:rPr>
              <a:t>), established 1969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14 treatments, 4 replications (Experiment 502</a:t>
            </a:r>
            <a:r>
              <a:rPr lang="en-US" dirty="0" smtClean="0">
                <a:latin typeface="Baskerville Old Face" panose="02020602080505020303" pitchFamily="18" charset="0"/>
              </a:rPr>
              <a:t>), established 1971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lvl="1"/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Both </a:t>
            </a:r>
            <a:r>
              <a:rPr lang="en-US" dirty="0" smtClean="0">
                <a:latin typeface="Baskerville Old Face" panose="02020602080505020303" pitchFamily="18" charset="0"/>
              </a:rPr>
              <a:t>long-term </a:t>
            </a:r>
            <a:r>
              <a:rPr lang="en-US" dirty="0">
                <a:latin typeface="Baskerville Old Face" panose="02020602080505020303" pitchFamily="18" charset="0"/>
              </a:rPr>
              <a:t>N, P, </a:t>
            </a:r>
            <a:r>
              <a:rPr lang="en-US" dirty="0" smtClean="0">
                <a:latin typeface="Baskerville Old Face" panose="02020602080505020303" pitchFamily="18" charset="0"/>
              </a:rPr>
              <a:t>and K </a:t>
            </a:r>
            <a:r>
              <a:rPr lang="en-US" dirty="0">
                <a:latin typeface="Baskerville Old Face" panose="02020602080505020303" pitchFamily="18" charset="0"/>
              </a:rPr>
              <a:t>rate </a:t>
            </a:r>
            <a:r>
              <a:rPr lang="en-US" dirty="0" smtClean="0">
                <a:latin typeface="Baskerville Old Face" panose="02020602080505020303" pitchFamily="18" charset="0"/>
              </a:rPr>
              <a:t>studies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No-till beginning Fall 2011</a:t>
            </a:r>
          </a:p>
          <a:p>
            <a:endParaRPr lang="en-US" dirty="0" smtClean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9" y="-698960"/>
            <a:ext cx="12192000" cy="1611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1" y="70636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Methodology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GLM by year for both long-term data sets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Mean yield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Means square error (MSE)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CV</a:t>
            </a:r>
            <a:endParaRPr lang="en-US" dirty="0">
              <a:latin typeface="Baskerville Old Face" panose="02020602080505020303" pitchFamily="18" charset="0"/>
            </a:endParaRPr>
          </a:p>
          <a:p>
            <a:pPr lvl="1"/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Linear relationship between mean yield, MSE, CV, year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Bartlett’s test for combining all 2- and 3-consecutive-year-data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719" y="0"/>
            <a:ext cx="136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2508" cy="6858000"/>
          </a:xfrm>
          <a:prstGeom prst="rect">
            <a:avLst/>
          </a:prstGeom>
          <a:solidFill>
            <a:srgbClr val="F277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44" y="0"/>
            <a:ext cx="79319" cy="6858000"/>
          </a:xfrm>
          <a:prstGeom prst="rect">
            <a:avLst/>
          </a:prstGeom>
          <a:solidFill>
            <a:srgbClr val="EB7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496</Words>
  <Application>Microsoft Office PowerPoint</Application>
  <PresentationFormat>Widescreen</PresentationFormat>
  <Paragraphs>126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Baskerville Old Face</vt:lpstr>
      <vt:lpstr>Calibri</vt:lpstr>
      <vt:lpstr>Calibri Light</vt:lpstr>
      <vt:lpstr>Wingdings</vt:lpstr>
      <vt:lpstr>Office Theme</vt:lpstr>
      <vt:lpstr>Relationship Between Mean Square Errors and Wheat Grain Yields in Long-Term Experiments </vt:lpstr>
      <vt:lpstr>Introduction</vt:lpstr>
      <vt:lpstr>Introduction cont’d.</vt:lpstr>
      <vt:lpstr>Agronomic significance</vt:lpstr>
      <vt:lpstr>Objectives</vt:lpstr>
      <vt:lpstr>Experiment 502 (Lahoma), 1971-present</vt:lpstr>
      <vt:lpstr>Experiment 222 (Stillwater), 1969-present</vt:lpstr>
      <vt:lpstr>Experiment Background </vt:lpstr>
      <vt:lpstr>Methodology</vt:lpstr>
      <vt:lpstr>Results</vt:lpstr>
      <vt:lpstr>Results</vt:lpstr>
      <vt:lpstr>Results</vt:lpstr>
      <vt:lpstr>Results</vt:lpstr>
      <vt:lpstr>Results</vt:lpstr>
      <vt:lpstr>Conclusions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Soil Fertility</dc:creator>
  <cp:lastModifiedBy>bill raun</cp:lastModifiedBy>
  <cp:revision>66</cp:revision>
  <dcterms:created xsi:type="dcterms:W3CDTF">2013-11-20T22:20:13Z</dcterms:created>
  <dcterms:modified xsi:type="dcterms:W3CDTF">2015-10-30T14:44:09Z</dcterms:modified>
</cp:coreProperties>
</file>