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351" r:id="rId2"/>
    <p:sldId id="371" r:id="rId3"/>
    <p:sldId id="352" r:id="rId4"/>
    <p:sldId id="361" r:id="rId5"/>
    <p:sldId id="287" r:id="rId6"/>
    <p:sldId id="336" r:id="rId7"/>
    <p:sldId id="309" r:id="rId8"/>
    <p:sldId id="308" r:id="rId9"/>
    <p:sldId id="355" r:id="rId10"/>
    <p:sldId id="350" r:id="rId11"/>
    <p:sldId id="295" r:id="rId12"/>
    <p:sldId id="292" r:id="rId13"/>
    <p:sldId id="362" r:id="rId14"/>
    <p:sldId id="327" r:id="rId15"/>
    <p:sldId id="357" r:id="rId16"/>
    <p:sldId id="356" r:id="rId17"/>
    <p:sldId id="348" r:id="rId18"/>
    <p:sldId id="296" r:id="rId19"/>
    <p:sldId id="329" r:id="rId20"/>
    <p:sldId id="347" r:id="rId21"/>
    <p:sldId id="320" r:id="rId22"/>
    <p:sldId id="297" r:id="rId23"/>
    <p:sldId id="290" r:id="rId24"/>
    <p:sldId id="360" r:id="rId25"/>
    <p:sldId id="333" r:id="rId26"/>
    <p:sldId id="363" r:id="rId27"/>
    <p:sldId id="306" r:id="rId28"/>
    <p:sldId id="36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a:srgbClr val="CCFF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4" autoAdjust="0"/>
    <p:restoredTop sz="94660"/>
  </p:normalViewPr>
  <p:slideViewPr>
    <p:cSldViewPr>
      <p:cViewPr>
        <p:scale>
          <a:sx n="125" d="100"/>
          <a:sy n="125" d="100"/>
        </p:scale>
        <p:origin x="-192"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119111680"/>
        <c:axId val="119113600"/>
      </c:barChart>
      <c:catAx>
        <c:axId val="119111680"/>
        <c:scaling>
          <c:orientation val="minMax"/>
        </c:scaling>
        <c:delete val="0"/>
        <c:axPos val="b"/>
        <c:title>
          <c:tx>
            <c:rich>
              <a:bodyPr/>
              <a:lstStyle/>
              <a:p>
                <a:pPr>
                  <a:defRPr sz="1400"/>
                </a:pPr>
                <a:r>
                  <a:rPr lang="en-US" sz="1400"/>
                  <a:t>Housing, Brush, Drum, Seed Size</a:t>
                </a:r>
              </a:p>
            </c:rich>
          </c:tx>
          <c:layout/>
          <c:overlay val="0"/>
        </c:title>
        <c:numFmt formatCode="General" sourceLinked="1"/>
        <c:majorTickMark val="out"/>
        <c:minorTickMark val="none"/>
        <c:tickLblPos val="nextTo"/>
        <c:crossAx val="119113600"/>
        <c:crosses val="autoZero"/>
        <c:auto val="0"/>
        <c:lblAlgn val="ctr"/>
        <c:lblOffset val="100"/>
        <c:noMultiLvlLbl val="0"/>
      </c:catAx>
      <c:valAx>
        <c:axId val="119113600"/>
        <c:scaling>
          <c:orientation val="minMax"/>
          <c:max val="100"/>
          <c:min val="0"/>
        </c:scaling>
        <c:delete val="0"/>
        <c:axPos val="l"/>
        <c:title>
          <c:tx>
            <c:rich>
              <a:bodyPr rot="-5400000" vert="horz"/>
              <a:lstStyle/>
              <a:p>
                <a:pPr>
                  <a:defRPr sz="1600"/>
                </a:pPr>
                <a:r>
                  <a:rPr lang="en-US" sz="1600"/>
                  <a:t>Maize emergence, %</a:t>
                </a:r>
              </a:p>
            </c:rich>
          </c:tx>
          <c:layout/>
          <c:overlay val="0"/>
        </c:title>
        <c:numFmt formatCode="0" sourceLinked="1"/>
        <c:majorTickMark val="out"/>
        <c:minorTickMark val="none"/>
        <c:tickLblPos val="nextTo"/>
        <c:txPr>
          <a:bodyPr/>
          <a:lstStyle/>
          <a:p>
            <a:pPr>
              <a:defRPr sz="1600"/>
            </a:pPr>
            <a:endParaRPr lang="en-US"/>
          </a:p>
        </c:txPr>
        <c:crossAx val="119111680"/>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E6B8B-F488-4D18-9C30-1D4FBAAD8BA1}" type="datetimeFigureOut">
              <a:rPr lang="en-US" smtClean="0"/>
              <a:t>10/30/2014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6F707-0AF5-409F-BD13-5DDC88CEDD83}" type="slidenum">
              <a:rPr lang="en-US" smtClean="0"/>
              <a:t>‹#›</a:t>
            </a:fld>
            <a:endParaRPr lang="en-US"/>
          </a:p>
        </p:txBody>
      </p:sp>
    </p:spTree>
    <p:extLst>
      <p:ext uri="{BB962C8B-B14F-4D97-AF65-F5344CB8AC3E}">
        <p14:creationId xmlns:p14="http://schemas.microsoft.com/office/powerpoint/2010/main" val="404778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E61FB-787D-40F8-ACEE-EE420219A1A0}" type="slidenum">
              <a:rPr lang="en-US" altLang="en-US"/>
              <a:pPr/>
              <a:t>25</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D532C194-F326-4239-B6EB-A308EFF81318}" type="datetimeFigureOut">
              <a:rPr lang="en-US" smtClean="0"/>
              <a:t>10/30/2014</a:t>
            </a:fld>
            <a:endParaRPr lang="en-US"/>
          </a:p>
        </p:txBody>
      </p:sp>
      <p:sp>
        <p:nvSpPr>
          <p:cNvPr id="23" name="Slide Number Placeholder 22"/>
          <p:cNvSpPr>
            <a:spLocks noGrp="1"/>
          </p:cNvSpPr>
          <p:nvPr>
            <p:ph type="sldNum" sz="quarter" idx="11"/>
          </p:nvPr>
        </p:nvSpPr>
        <p:spPr/>
        <p:txBody>
          <a:bodyPr/>
          <a:lstStyle/>
          <a:p>
            <a:fld id="{284CFE50-DCB8-476E-9292-4EC0D4098C0E}"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D532C194-F326-4239-B6EB-A308EFF81318}" type="datetimeFigureOut">
              <a:rPr lang="en-US" smtClean="0"/>
              <a:t>10/30/2014</a:t>
            </a:fld>
            <a:endParaRPr lang="en-US"/>
          </a:p>
        </p:txBody>
      </p:sp>
      <p:sp>
        <p:nvSpPr>
          <p:cNvPr id="19" name="Slide Number Placeholder 18"/>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D532C194-F326-4239-B6EB-A308EFF81318}" type="datetimeFigureOut">
              <a:rPr lang="en-US" smtClean="0"/>
              <a:t>10/30/2014</a:t>
            </a:fld>
            <a:endParaRPr lang="en-US"/>
          </a:p>
        </p:txBody>
      </p:sp>
      <p:sp>
        <p:nvSpPr>
          <p:cNvPr id="20" name="Slide Number Placeholder 19"/>
          <p:cNvSpPr>
            <a:spLocks noGrp="1"/>
          </p:cNvSpPr>
          <p:nvPr>
            <p:ph type="sldNum" sz="quarter" idx="11"/>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D532C194-F326-4239-B6EB-A308EFF81318}" type="datetimeFigureOut">
              <a:rPr lang="en-US" smtClean="0"/>
              <a:t>10/30/2014</a:t>
            </a:fld>
            <a:endParaRPr lang="en-US"/>
          </a:p>
        </p:txBody>
      </p:sp>
      <p:sp>
        <p:nvSpPr>
          <p:cNvPr id="25" name="Slide Number Placeholder 24"/>
          <p:cNvSpPr>
            <a:spLocks noGrp="1"/>
          </p:cNvSpPr>
          <p:nvPr>
            <p:ph type="sldNum" sz="quarter" idx="16"/>
          </p:nvPr>
        </p:nvSpPr>
        <p:spPr/>
        <p:txBody>
          <a:bodyPr/>
          <a:lstStyle/>
          <a:p>
            <a:fld id="{284CFE50-DCB8-476E-9292-4EC0D4098C0E}"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D532C194-F326-4239-B6EB-A308EFF81318}" type="datetimeFigureOut">
              <a:rPr lang="en-US" smtClean="0"/>
              <a:t>10/30/2014</a:t>
            </a:fld>
            <a:endParaRPr lang="en-US"/>
          </a:p>
        </p:txBody>
      </p:sp>
      <p:sp>
        <p:nvSpPr>
          <p:cNvPr id="24" name="Slide Number Placeholder 23"/>
          <p:cNvSpPr>
            <a:spLocks noGrp="1"/>
          </p:cNvSpPr>
          <p:nvPr>
            <p:ph type="sldNum" sz="quarter" idx="17"/>
          </p:nvPr>
        </p:nvSpPr>
        <p:spPr/>
        <p:txBody>
          <a:bodyPr/>
          <a:lstStyle/>
          <a:p>
            <a:fld id="{284CFE50-DCB8-476E-9292-4EC0D4098C0E}"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D532C194-F326-4239-B6EB-A308EFF81318}" type="datetimeFigureOut">
              <a:rPr lang="en-US" smtClean="0"/>
              <a:t>10/30/2014</a:t>
            </a:fld>
            <a:endParaRPr lang="en-US"/>
          </a:p>
        </p:txBody>
      </p:sp>
      <p:sp>
        <p:nvSpPr>
          <p:cNvPr id="14" name="Slide Number Placeholder 13"/>
          <p:cNvSpPr>
            <a:spLocks noGrp="1"/>
          </p:cNvSpPr>
          <p:nvPr>
            <p:ph type="sldNum" sz="quarter" idx="11"/>
          </p:nvPr>
        </p:nvSpPr>
        <p:spPr/>
        <p:txBody>
          <a:bodyPr/>
          <a:lstStyle/>
          <a:p>
            <a:fld id="{284CFE50-DCB8-476E-9292-4EC0D4098C0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532C194-F326-4239-B6EB-A308EFF81318}" type="datetimeFigureOut">
              <a:rPr lang="en-US" smtClean="0"/>
              <a:t>10/30/2014</a:t>
            </a:fld>
            <a:endParaRPr lang="en-US"/>
          </a:p>
        </p:txBody>
      </p:sp>
      <p:sp>
        <p:nvSpPr>
          <p:cNvPr id="12" name="Slide Number Placeholder 11"/>
          <p:cNvSpPr>
            <a:spLocks noGrp="1"/>
          </p:cNvSpPr>
          <p:nvPr>
            <p:ph type="sldNum" sz="quarter" idx="11"/>
          </p:nvPr>
        </p:nvSpPr>
        <p:spPr/>
        <p:txBody>
          <a:bodyPr/>
          <a:lstStyle/>
          <a:p>
            <a:fld id="{284CFE50-DCB8-476E-9292-4EC0D4098C0E}"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D532C194-F326-4239-B6EB-A308EFF81318}" type="datetimeFigureOut">
              <a:rPr lang="en-US" smtClean="0"/>
              <a:t>10/30/2014</a:t>
            </a:fld>
            <a:endParaRPr lang="en-US"/>
          </a:p>
        </p:txBody>
      </p:sp>
      <p:sp>
        <p:nvSpPr>
          <p:cNvPr id="18" name="Slide Number Placeholder 17"/>
          <p:cNvSpPr>
            <a:spLocks noGrp="1"/>
          </p:cNvSpPr>
          <p:nvPr>
            <p:ph type="sldNum" sz="quarter" idx="16"/>
          </p:nvPr>
        </p:nvSpPr>
        <p:spPr/>
        <p:txBody>
          <a:bodyPr/>
          <a:lstStyle/>
          <a:p>
            <a:fld id="{284CFE50-DCB8-476E-9292-4EC0D4098C0E}"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D532C194-F326-4239-B6EB-A308EFF81318}" type="datetimeFigureOut">
              <a:rPr lang="en-US" smtClean="0"/>
              <a:t>10/30/2014</a:t>
            </a:fld>
            <a:endParaRPr lang="en-US"/>
          </a:p>
        </p:txBody>
      </p:sp>
      <p:sp>
        <p:nvSpPr>
          <p:cNvPr id="20" name="Slide Number Placeholder 19"/>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D532C194-F326-4239-B6EB-A308EFF81318}" type="datetimeFigureOut">
              <a:rPr lang="en-US" smtClean="0"/>
              <a:t>10/30/2014</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84CFE50-DCB8-476E-9292-4EC0D4098C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2" Type="http://schemas.openxmlformats.org/officeDocument/2006/relationships/hyperlink" Target="http://nue.okstate.edu/Hand_Planter/osu_hand_planter_workshop.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17820"/>
            <a:ext cx="6880105" cy="630942"/>
          </a:xfrm>
          <a:prstGeom prst="rect">
            <a:avLst/>
          </a:prstGeom>
          <a:noFill/>
        </p:spPr>
        <p:txBody>
          <a:bodyPr wrap="square" rtlCol="0">
            <a:spAutoFit/>
          </a:bodyPr>
          <a:lstStyle/>
          <a:p>
            <a:pPr algn="r"/>
            <a:r>
              <a:rPr lang="en-US" sz="700" dirty="0"/>
              <a:t>Bill Raun, Randy Taylor, </a:t>
            </a:r>
            <a:r>
              <a:rPr lang="en-US" sz="700" dirty="0" err="1"/>
              <a:t>Nyle</a:t>
            </a:r>
            <a:r>
              <a:rPr lang="en-US" sz="700" dirty="0"/>
              <a:t> </a:t>
            </a:r>
            <a:r>
              <a:rPr lang="en-US" sz="700" dirty="0" err="1"/>
              <a:t>Wollenhaupt</a:t>
            </a:r>
            <a:r>
              <a:rPr lang="en-US" sz="700" dirty="0"/>
              <a:t>, </a:t>
            </a:r>
            <a:r>
              <a:rPr lang="en-US" sz="700" dirty="0" smtClean="0"/>
              <a:t/>
            </a:r>
            <a:br>
              <a:rPr lang="en-US" sz="700" dirty="0" smtClean="0"/>
            </a:br>
            <a:r>
              <a:rPr lang="en-US" sz="700" dirty="0" smtClean="0"/>
              <a:t>Bruno </a:t>
            </a:r>
            <a:r>
              <a:rPr lang="en-US" sz="700" dirty="0"/>
              <a:t>Figueiredo, Lawrence Aula, </a:t>
            </a:r>
            <a:r>
              <a:rPr lang="en-US" sz="700" dirty="0" smtClean="0"/>
              <a:t/>
            </a:r>
            <a:br>
              <a:rPr lang="en-US" sz="700" dirty="0" smtClean="0"/>
            </a:br>
            <a:r>
              <a:rPr lang="en-US" sz="700" dirty="0" smtClean="0"/>
              <a:t>Joshua </a:t>
            </a:r>
            <a:r>
              <a:rPr lang="en-US" sz="700" dirty="0"/>
              <a:t>Ringer, </a:t>
            </a:r>
            <a:r>
              <a:rPr lang="en-US" sz="700" dirty="0" smtClean="0"/>
              <a:t> Edgar </a:t>
            </a:r>
            <a:r>
              <a:rPr lang="en-US" sz="700" dirty="0" err="1" smtClean="0"/>
              <a:t>Ascencio</a:t>
            </a:r>
            <a:r>
              <a:rPr lang="en-US" sz="700" dirty="0" smtClean="0"/>
              <a:t>,</a:t>
            </a:r>
            <a:br>
              <a:rPr lang="en-US" sz="700" dirty="0" smtClean="0"/>
            </a:br>
            <a:r>
              <a:rPr lang="en-US" sz="700" dirty="0" err="1" smtClean="0"/>
              <a:t>Jagmandeep</a:t>
            </a:r>
            <a:r>
              <a:rPr lang="en-US" sz="700" dirty="0" smtClean="0"/>
              <a:t> Dhillon</a:t>
            </a:r>
            <a:br>
              <a:rPr lang="en-US" sz="700" dirty="0" smtClean="0"/>
            </a:br>
            <a:endParaRPr lang="en-US" sz="7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599"/>
            <a:ext cx="2096274" cy="310324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71600"/>
            <a:ext cx="2265243" cy="3493949"/>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71600"/>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03860" y="188893"/>
            <a:ext cx="8063986" cy="1138773"/>
          </a:xfrm>
          <a:prstGeom prst="rect">
            <a:avLst/>
          </a:prstGeom>
          <a:noFill/>
        </p:spPr>
        <p:txBody>
          <a:bodyPr wrap="square" rtlCol="0">
            <a:spAutoFit/>
          </a:bodyPr>
          <a:lstStyle/>
          <a:p>
            <a:r>
              <a:rPr lang="en-US" sz="2800" b="1" dirty="0" smtClean="0">
                <a:solidFill>
                  <a:srgbClr val="FF6600"/>
                </a:solidFill>
              </a:rPr>
              <a:t>Hand Planter for Emerging Countries</a:t>
            </a:r>
          </a:p>
          <a:p>
            <a:r>
              <a:rPr lang="en-US" sz="2000" b="1" dirty="0" smtClean="0"/>
              <a:t>Global Horticulture</a:t>
            </a:r>
          </a:p>
          <a:p>
            <a:r>
              <a:rPr lang="en-US" sz="2000" b="1" dirty="0" smtClean="0"/>
              <a:t>Dr. Mike Schnelle</a:t>
            </a:r>
            <a:endParaRPr lang="en-US" sz="2000" b="1" dirty="0"/>
          </a:p>
        </p:txBody>
      </p:sp>
    </p:spTree>
    <p:extLst>
      <p:ext uri="{BB962C8B-B14F-4D97-AF65-F5344CB8AC3E}">
        <p14:creationId xmlns:p14="http://schemas.microsoft.com/office/powerpoint/2010/main" val="2745989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9775"/>
            <a:ext cx="7315200" cy="1154097"/>
          </a:xfrm>
        </p:spPr>
        <p:txBody>
          <a:bodyPr/>
          <a:lstStyle/>
          <a:p>
            <a:r>
              <a:rPr lang="en-US" dirty="0" smtClean="0"/>
              <a:t>Reciprocating Drum Action</a:t>
            </a: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3" t="12930" r="13706" b="2902"/>
          <a:stretch/>
        </p:blipFill>
        <p:spPr bwMode="auto">
          <a:xfrm>
            <a:off x="228600" y="1752600"/>
            <a:ext cx="2819400" cy="255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0" t="14252" r="2879" b="4000"/>
          <a:stretch/>
        </p:blipFill>
        <p:spPr bwMode="auto">
          <a:xfrm>
            <a:off x="3275383" y="2968626"/>
            <a:ext cx="2593233" cy="175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99" t="13019" r="10588" b="5770"/>
          <a:stretch/>
        </p:blipFill>
        <p:spPr bwMode="auto">
          <a:xfrm>
            <a:off x="6250961" y="3171403"/>
            <a:ext cx="2620895" cy="21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495800"/>
            <a:ext cx="2819400" cy="646331"/>
          </a:xfrm>
          <a:prstGeom prst="rect">
            <a:avLst/>
          </a:prstGeom>
          <a:noFill/>
        </p:spPr>
        <p:txBody>
          <a:bodyPr wrap="square" rtlCol="0">
            <a:spAutoFit/>
          </a:bodyPr>
          <a:lstStyle/>
          <a:p>
            <a:pPr algn="ctr"/>
            <a:r>
              <a:rPr lang="en-US" dirty="0" smtClean="0"/>
              <a:t>Drum position when planter is relaxed.</a:t>
            </a:r>
            <a:endParaRPr lang="en-US" dirty="0"/>
          </a:p>
        </p:txBody>
      </p:sp>
      <p:sp>
        <p:nvSpPr>
          <p:cNvPr id="4" name="TextBox 3"/>
          <p:cNvSpPr txBox="1"/>
          <p:nvPr/>
        </p:nvSpPr>
        <p:spPr>
          <a:xfrm>
            <a:off x="3275383" y="1524000"/>
            <a:ext cx="2593233" cy="1477328"/>
          </a:xfrm>
          <a:prstGeom prst="rect">
            <a:avLst/>
          </a:prstGeom>
          <a:noFill/>
        </p:spPr>
        <p:txBody>
          <a:bodyPr wrap="square" rtlCol="0">
            <a:spAutoFit/>
          </a:bodyPr>
          <a:lstStyle/>
          <a:p>
            <a:pPr algn="ctr"/>
            <a:r>
              <a:rPr lang="en-US" dirty="0" smtClean="0"/>
              <a:t>Drum rotates with the cavity moving back into the seed hopper as the spring is compressed.</a:t>
            </a:r>
            <a:endParaRPr lang="en-US" dirty="0"/>
          </a:p>
        </p:txBody>
      </p:sp>
      <p:sp>
        <p:nvSpPr>
          <p:cNvPr id="5" name="TextBox 4"/>
          <p:cNvSpPr txBox="1"/>
          <p:nvPr/>
        </p:nvSpPr>
        <p:spPr>
          <a:xfrm>
            <a:off x="6250961" y="1676400"/>
            <a:ext cx="2620896" cy="1477328"/>
          </a:xfrm>
          <a:prstGeom prst="rect">
            <a:avLst/>
          </a:prstGeom>
          <a:noFill/>
        </p:spPr>
        <p:txBody>
          <a:bodyPr wrap="square" rtlCol="0">
            <a:spAutoFit/>
          </a:bodyPr>
          <a:lstStyle/>
          <a:p>
            <a:pPr algn="ctr"/>
            <a:r>
              <a:rPr lang="en-US" dirty="0" smtClean="0"/>
              <a:t>Spring is fully compressed and the singulation drum cavity is exposed to seed in the hopper</a:t>
            </a:r>
            <a:endParaRPr lang="en-US" dirty="0"/>
          </a:p>
        </p:txBody>
      </p:sp>
      <p:sp>
        <p:nvSpPr>
          <p:cNvPr id="6" name="TextBox 5"/>
          <p:cNvSpPr txBox="1"/>
          <p:nvPr/>
        </p:nvSpPr>
        <p:spPr>
          <a:xfrm>
            <a:off x="3581400" y="5562600"/>
            <a:ext cx="5290457" cy="923330"/>
          </a:xfrm>
          <a:prstGeom prst="rect">
            <a:avLst/>
          </a:prstGeom>
          <a:noFill/>
        </p:spPr>
        <p:txBody>
          <a:bodyPr wrap="square" rtlCol="0">
            <a:spAutoFit/>
          </a:bodyPr>
          <a:lstStyle/>
          <a:p>
            <a:r>
              <a:rPr lang="en-US" dirty="0" smtClean="0"/>
              <a:t>As the force on the spring is released, the singulation drum rotates back to the initial ‘relaxed’ position and the seed is dropped.</a:t>
            </a:r>
            <a:endParaRPr lang="en-US" dirty="0"/>
          </a:p>
        </p:txBody>
      </p:sp>
    </p:spTree>
    <p:extLst>
      <p:ext uri="{BB962C8B-B14F-4D97-AF65-F5344CB8AC3E}">
        <p14:creationId xmlns:p14="http://schemas.microsoft.com/office/powerpoint/2010/main" val="2474183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38200" y="304800"/>
            <a:ext cx="3454400" cy="2590800"/>
          </a:xfrm>
          <a:prstGeom prst="rect">
            <a:avLst/>
          </a:prstGeom>
          <a:noFill/>
          <a:ln w="28575">
            <a:solidFill>
              <a:schemeClr val="tx1"/>
            </a:solidFill>
            <a:miter lim="800000"/>
            <a:headEnd/>
            <a:tailEnd/>
          </a:ln>
          <a:effectLst/>
        </p:spPr>
      </p:pic>
      <p:sp>
        <p:nvSpPr>
          <p:cNvPr id="43015" name="TextBox 7"/>
          <p:cNvSpPr txBox="1">
            <a:spLocks noChangeArrowheads="1"/>
          </p:cNvSpPr>
          <p:nvPr/>
        </p:nvSpPr>
        <p:spPr bwMode="auto">
          <a:xfrm>
            <a:off x="533400" y="4886960"/>
            <a:ext cx="3124200" cy="1754188"/>
          </a:xfrm>
          <a:prstGeom prst="rect">
            <a:avLst/>
          </a:prstGeom>
          <a:noFill/>
          <a:ln w="9525">
            <a:noFill/>
            <a:miter lim="800000"/>
            <a:headEnd/>
            <a:tailEnd/>
          </a:ln>
        </p:spPr>
        <p:txBody>
          <a:bodyPr wrap="square">
            <a:spAutoFit/>
          </a:bodyPr>
          <a:lstStyle/>
          <a:p>
            <a:r>
              <a:rPr lang="en-US" dirty="0">
                <a:latin typeface="Calibri" pitchFamily="34" charset="0"/>
              </a:rPr>
              <a:t>1,000,000 cycles</a:t>
            </a:r>
          </a:p>
          <a:p>
            <a:r>
              <a:rPr lang="en-US" dirty="0">
                <a:latin typeface="Calibri" pitchFamily="34" charset="0"/>
              </a:rPr>
              <a:t>0.29g/seed</a:t>
            </a:r>
          </a:p>
          <a:p>
            <a:r>
              <a:rPr lang="en-US" dirty="0">
                <a:latin typeface="Calibri" pitchFamily="34" charset="0"/>
              </a:rPr>
              <a:t>60,000 seeds/ha</a:t>
            </a:r>
          </a:p>
          <a:p>
            <a:r>
              <a:rPr lang="en-US" dirty="0">
                <a:latin typeface="Calibri" pitchFamily="34" charset="0"/>
              </a:rPr>
              <a:t>3443 seeds/kg</a:t>
            </a:r>
          </a:p>
          <a:p>
            <a:r>
              <a:rPr lang="en-US" dirty="0">
                <a:latin typeface="Calibri" pitchFamily="34" charset="0"/>
              </a:rPr>
              <a:t>1.0 kg hopper </a:t>
            </a:r>
          </a:p>
          <a:p>
            <a:r>
              <a:rPr lang="en-US" dirty="0">
                <a:latin typeface="Calibri" pitchFamily="34" charset="0"/>
              </a:rPr>
              <a:t>17 times refill</a:t>
            </a:r>
          </a:p>
        </p:txBody>
      </p:sp>
      <p:pic>
        <p:nvPicPr>
          <p:cNvPr id="6" name="Content Placeholder 5" descr="tip.jpg"/>
          <p:cNvPicPr>
            <a:picLocks noGrp="1" noChangeAspect="1"/>
          </p:cNvPicPr>
          <p:nvPr>
            <p:ph sz="quarter" idx="13"/>
          </p:nvPr>
        </p:nvPicPr>
        <p:blipFill>
          <a:blip r:embed="rId3" cstate="print"/>
          <a:stretch>
            <a:fillRect/>
          </a:stretch>
        </p:blipFill>
        <p:spPr>
          <a:xfrm>
            <a:off x="1028700" y="3200400"/>
            <a:ext cx="1485900" cy="1638300"/>
          </a:xfrm>
          <a:ln w="19050">
            <a:solidFill>
              <a:schemeClr val="tx1"/>
            </a:solidFill>
          </a:ln>
        </p:spPr>
      </p:pic>
      <p:sp>
        <p:nvSpPr>
          <p:cNvPr id="3" name="TextBox 2"/>
          <p:cNvSpPr txBox="1"/>
          <p:nvPr/>
        </p:nvSpPr>
        <p:spPr>
          <a:xfrm>
            <a:off x="4648200" y="533400"/>
            <a:ext cx="4191000" cy="1200329"/>
          </a:xfrm>
          <a:prstGeom prst="rect">
            <a:avLst/>
          </a:prstGeom>
          <a:noFill/>
        </p:spPr>
        <p:txBody>
          <a:bodyPr wrap="square" rtlCol="0">
            <a:spAutoFit/>
          </a:bodyPr>
          <a:lstStyle/>
          <a:p>
            <a:r>
              <a:rPr lang="en-US" sz="2400" dirty="0" smtClean="0"/>
              <a:t>seed size (2653-4344 seeds/kg)</a:t>
            </a:r>
            <a:br>
              <a:rPr lang="en-US" sz="2400" dirty="0" smtClean="0"/>
            </a:br>
            <a:r>
              <a:rPr lang="en-US" sz="2400" dirty="0" smtClean="0"/>
              <a:t>seed type, shape</a:t>
            </a:r>
          </a:p>
          <a:p>
            <a:r>
              <a:rPr lang="en-US" sz="2400" dirty="0" smtClean="0"/>
              <a:t>fertilizer </a:t>
            </a:r>
            <a:endParaRPr lang="en-US" sz="2400" dirty="0"/>
          </a:p>
        </p:txBody>
      </p:sp>
      <p:sp>
        <p:nvSpPr>
          <p:cNvPr id="43014" name="TextBox 6"/>
          <p:cNvSpPr txBox="1">
            <a:spLocks noChangeArrowheads="1"/>
          </p:cNvSpPr>
          <p:nvPr/>
        </p:nvSpPr>
        <p:spPr bwMode="auto">
          <a:xfrm>
            <a:off x="2857500" y="6311900"/>
            <a:ext cx="60198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http://nue.okstate.edu/Hand_Planter.htm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499" y="2667000"/>
            <a:ext cx="5883571" cy="3644900"/>
          </a:xfrm>
          <a:prstGeom prst="rect">
            <a:avLst/>
          </a:prstGeom>
          <a:ln w="38100">
            <a:solidFill>
              <a:srgbClr val="FF6600"/>
            </a:solidFill>
          </a:ln>
        </p:spPr>
      </p:pic>
    </p:spTree>
    <p:extLst>
      <p:ext uri="{BB962C8B-B14F-4D97-AF65-F5344CB8AC3E}">
        <p14:creationId xmlns:p14="http://schemas.microsoft.com/office/powerpoint/2010/main" val="39737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43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670851" y="2890051"/>
            <a:ext cx="4419601" cy="773097"/>
          </a:xfrm>
        </p:spPr>
        <p:txBody>
          <a:bodyPr>
            <a:normAutofit/>
          </a:bodyPr>
          <a:lstStyle/>
          <a:p>
            <a:pPr algn="l"/>
            <a:r>
              <a:rPr lang="en-US" dirty="0" smtClean="0">
                <a:solidFill>
                  <a:schemeClr val="bg1"/>
                </a:solidFill>
              </a:rPr>
              <a:t>INTERNAL DRUM</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92268863"/>
              </p:ext>
            </p:extLst>
          </p:nvPr>
        </p:nvGraphicFramePr>
        <p:xfrm>
          <a:off x="1593850" y="3232159"/>
          <a:ext cx="4114800" cy="3048002"/>
        </p:xfrm>
        <a:graphic>
          <a:graphicData uri="http://schemas.openxmlformats.org/drawingml/2006/table">
            <a:tbl>
              <a:tblPr firstRow="1" firstCol="1" bandRow="1">
                <a:tableStyleId>{5C22544A-7EE6-4342-B048-85BDC9FD1C3A}</a:tableStyleId>
              </a:tblPr>
              <a:tblGrid>
                <a:gridCol w="1120626"/>
                <a:gridCol w="1313234"/>
                <a:gridCol w="1680940"/>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1"/>
                    </a:solidFill>
                  </a:tcPr>
                </a:tc>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0.71</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0.88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3.36</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solidFill>
                      <a:schemeClr val="tx1"/>
                    </a:solidFill>
                  </a:tcPr>
                </a:tc>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solidFill>
                      <a:schemeClr val="tx1"/>
                    </a:solidFill>
                  </a:tcP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533400"/>
            <a:ext cx="1885950" cy="2514600"/>
          </a:xfrm>
          <a:prstGeom prst="rect">
            <a:avLst/>
          </a:prstGeom>
          <a:ln w="28575">
            <a:solidFill>
              <a:schemeClr val="tx2"/>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62000"/>
                    </a14:imgEffect>
                  </a14:imgLayer>
                </a14:imgProps>
              </a:ext>
              <a:ext uri="{28A0092B-C50C-407E-A947-70E740481C1C}">
                <a14:useLocalDpi xmlns:a14="http://schemas.microsoft.com/office/drawing/2010/main" val="0"/>
              </a:ext>
            </a:extLst>
          </a:blip>
          <a:stretch>
            <a:fillRect/>
          </a:stretch>
        </p:blipFill>
        <p:spPr>
          <a:xfrm>
            <a:off x="5867400" y="533400"/>
            <a:ext cx="2711489" cy="5753119"/>
          </a:xfrm>
          <a:prstGeom prst="rect">
            <a:avLst/>
          </a:prstGeom>
          <a:ln>
            <a:solidFill>
              <a:schemeClr val="tx1"/>
            </a:solidFill>
          </a:ln>
        </p:spPr>
      </p:pic>
    </p:spTree>
    <p:extLst>
      <p:ext uri="{BB962C8B-B14F-4D97-AF65-F5344CB8AC3E}">
        <p14:creationId xmlns:p14="http://schemas.microsoft.com/office/powerpoint/2010/main" val="927958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6200"/>
            <a:ext cx="1228799" cy="2590800"/>
          </a:xfrm>
          <a:prstGeom prst="rect">
            <a:avLst/>
          </a:prstGeom>
          <a:ln>
            <a:solidFill>
              <a:srgbClr val="FF6600"/>
            </a:solidFill>
          </a:ln>
        </p:spPr>
      </p:pic>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400" y="533400"/>
            <a:ext cx="5975759" cy="4038600"/>
          </a:xfrm>
          <a:ln>
            <a:solidFill>
              <a:srgbClr val="FF6600"/>
            </a:solidFill>
          </a:ln>
        </p:spPr>
      </p:pic>
      <p:pic>
        <p:nvPicPr>
          <p:cNvPr id="1028" name="Picture 4" descr="http://www.nue.okstate.edu/Hand_Planter/plant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57600"/>
            <a:ext cx="3736670" cy="2981325"/>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47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901716" y="56237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16200000">
            <a:off x="5931187"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35559"/>
            <a:ext cx="5457893" cy="5986879"/>
          </a:xfrm>
          <a:prstGeom prst="rect">
            <a:avLst/>
          </a:prstGeom>
          <a:ln w="38100">
            <a:solidFill>
              <a:srgbClr val="FF6600"/>
            </a:solidFill>
          </a:ln>
        </p:spPr>
      </p:pic>
    </p:spTree>
    <p:extLst>
      <p:ext uri="{BB962C8B-B14F-4D97-AF65-F5344CB8AC3E}">
        <p14:creationId xmlns:p14="http://schemas.microsoft.com/office/powerpoint/2010/main" val="1173683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4572000" cy="609601"/>
          </a:xfrm>
        </p:spPr>
        <p:txBody>
          <a:bodyPr>
            <a:normAutofit/>
          </a:bodyPr>
          <a:lstStyle/>
          <a:p>
            <a:r>
              <a:rPr lang="en-US" sz="2800" cap="none"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sz="2800" cap="none"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2476500"/>
            <a:ext cx="2845135" cy="3062287"/>
          </a:xfrm>
          <a:prstGeom prst="rect">
            <a:avLst/>
          </a:prstGeom>
          <a:ln>
            <a:solidFill>
              <a:srgbClr val="FF6600"/>
            </a:solidFill>
          </a:ln>
        </p:spPr>
      </p:pic>
      <p:graphicFrame>
        <p:nvGraphicFramePr>
          <p:cNvPr id="4" name="Content Placeholder 3"/>
          <p:cNvGraphicFramePr>
            <a:graphicFrameLocks noGrp="1"/>
          </p:cNvGraphicFramePr>
          <p:nvPr>
            <p:ph sz="quarter" idx="13"/>
            <p:extLst>
              <p:ext uri="{D42A27DB-BD31-4B8C-83A1-F6EECF244321}">
                <p14:modId xmlns:p14="http://schemas.microsoft.com/office/powerpoint/2010/main" val="3371137950"/>
              </p:ext>
            </p:extLst>
          </p:nvPr>
        </p:nvGraphicFramePr>
        <p:xfrm>
          <a:off x="2590800" y="1905000"/>
          <a:ext cx="6324600" cy="4645741"/>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plants/ha</a:t>
                      </a:r>
                      <a:endParaRPr lang="en-US" sz="20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5" y="152400"/>
            <a:ext cx="1351113" cy="2775259"/>
          </a:xfrm>
          <a:prstGeom prst="rect">
            <a:avLst/>
          </a:prstGeom>
          <a:ln>
            <a:solidFill>
              <a:srgbClr val="FF6600"/>
            </a:solidFill>
          </a:ln>
        </p:spPr>
      </p:pic>
    </p:spTree>
    <p:extLst>
      <p:ext uri="{BB962C8B-B14F-4D97-AF65-F5344CB8AC3E}">
        <p14:creationId xmlns:p14="http://schemas.microsoft.com/office/powerpoint/2010/main" val="2724442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08660" y="5105399"/>
            <a:ext cx="7772400" cy="1143001"/>
          </a:xfrm>
        </p:spPr>
        <p:txBody>
          <a:bodyPr>
            <a:normAutofit fontScale="92500" lnSpcReduction="10000"/>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
            </a:r>
            <a:br>
              <a:rPr lang="en-US" dirty="0" smtClean="0"/>
            </a:br>
            <a:r>
              <a:rPr lang="en-US" sz="1400" dirty="0" smtClean="0"/>
              <a:t>(Bob Nielsen</a:t>
            </a:r>
            <a:r>
              <a:rPr lang="en-US" sz="1400" dirty="0"/>
              <a:t>, http://</a:t>
            </a:r>
            <a:r>
              <a:rPr lang="en-US" sz="1400" dirty="0" smtClean="0"/>
              <a:t>www.agry.purdue.edu/ext/corn/pubs/agry9101.htm)</a:t>
            </a:r>
            <a:endParaRPr lang="en-US" sz="1400" dirty="0"/>
          </a:p>
        </p:txBody>
      </p:sp>
      <p:sp>
        <p:nvSpPr>
          <p:cNvPr id="4" name="Title 1"/>
          <p:cNvSpPr>
            <a:spLocks noGrp="1"/>
          </p:cNvSpPr>
          <p:nvPr>
            <p:ph type="title"/>
          </p:nvPr>
        </p:nvSpPr>
        <p:spPr>
          <a:xfrm>
            <a:off x="2209800" y="228600"/>
            <a:ext cx="4572000" cy="849297"/>
          </a:xfrm>
        </p:spPr>
        <p:txBody>
          <a:bodyPr>
            <a:normAutofit fontScale="90000"/>
          </a:bodyPr>
          <a:lstStyle/>
          <a:p>
            <a:r>
              <a:rPr lang="en-US" sz="2800" b="1" dirty="0" smtClean="0">
                <a:solidFill>
                  <a:srgbClr val="FF6600"/>
                </a:solidFill>
              </a:rPr>
              <a:t>Importance of </a:t>
            </a:r>
            <a:r>
              <a:rPr lang="en-US" sz="2800" b="1" dirty="0" err="1" smtClean="0">
                <a:solidFill>
                  <a:srgbClr val="FF6600"/>
                </a:solidFill>
              </a:rPr>
              <a:t>Singulation</a:t>
            </a:r>
            <a:r>
              <a:rPr lang="en-US" sz="2800" b="1" dirty="0" smtClean="0">
                <a:solidFill>
                  <a:srgbClr val="FF6600"/>
                </a:solidFill>
              </a:rPr>
              <a:t>	</a:t>
            </a:r>
            <a:endParaRPr lang="en-US" sz="2800" b="1" dirty="0">
              <a:solidFill>
                <a:srgbClr val="FF6600"/>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582" y="1219200"/>
            <a:ext cx="6405218" cy="38100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94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635699207"/>
              </p:ext>
            </p:extLst>
          </p:nvPr>
        </p:nvGraphicFramePr>
        <p:xfrm>
          <a:off x="609600" y="1219200"/>
          <a:ext cx="7848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377508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813" y="274261"/>
            <a:ext cx="8311187" cy="6355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5000" y="304800"/>
            <a:ext cx="6680200" cy="3108543"/>
          </a:xfrm>
          <a:prstGeom prst="rect">
            <a:avLst/>
          </a:prstGeom>
          <a:noFill/>
        </p:spPr>
        <p:txBody>
          <a:bodyPr wrap="square" rtlCol="0">
            <a:spAutoFit/>
          </a:bodyPr>
          <a:lstStyle/>
          <a:p>
            <a:r>
              <a:rPr lang="en-US" sz="2800" b="1" dirty="0" smtClean="0">
                <a:solidFill>
                  <a:schemeClr val="bg1"/>
                </a:solidFill>
              </a:rPr>
              <a:t>1,000,000 cycles, no failures</a:t>
            </a:r>
            <a:br>
              <a:rPr lang="en-US" sz="2800" b="1" dirty="0" smtClean="0">
                <a:solidFill>
                  <a:schemeClr val="bg1"/>
                </a:solidFill>
              </a:rPr>
            </a:br>
            <a:r>
              <a:rPr lang="en-US" sz="2800" b="1" dirty="0" smtClean="0">
                <a:solidFill>
                  <a:schemeClr val="bg1"/>
                </a:solidFill>
              </a:rPr>
              <a:t>1 hectare, 100,000 seeds/ha, 10 years</a:t>
            </a:r>
            <a:br>
              <a:rPr lang="en-US" sz="2800" b="1" dirty="0" smtClean="0">
                <a:solidFill>
                  <a:schemeClr val="bg1"/>
                </a:solidFill>
              </a:rPr>
            </a:br>
            <a:endParaRPr lang="en-US" sz="2800" b="1" dirty="0" smtClean="0">
              <a:solidFill>
                <a:schemeClr val="bg1"/>
              </a:solidFill>
            </a:endParaRPr>
          </a:p>
          <a:p>
            <a:endParaRPr lang="en-US" sz="2800" b="1" dirty="0">
              <a:solidFill>
                <a:schemeClr val="bg1"/>
              </a:solidFill>
            </a:endParaRPr>
          </a:p>
          <a:p>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3181342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160020" y="2811780"/>
            <a:ext cx="2956560" cy="838200"/>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UGANDA</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Hand_Planter\Uganda_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400"/>
            <a:ext cx="5460999" cy="68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18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8334374" cy="4724400"/>
          </a:xfrm>
        </p:spPr>
        <p:txBody>
          <a:bodyPr/>
          <a:lstStyle/>
          <a:p>
            <a:r>
              <a:rPr lang="en-US" dirty="0" smtClean="0"/>
              <a:t>…But the technology package was only one aspect.  Once we had the package and had checked it for its validity, we still had to </a:t>
            </a:r>
            <a:r>
              <a:rPr lang="en-US" b="1" dirty="0" smtClean="0">
                <a:solidFill>
                  <a:srgbClr val="FFFF00"/>
                </a:solidFill>
              </a:rPr>
              <a:t>harness it to political policies</a:t>
            </a:r>
            <a:r>
              <a:rPr lang="en-US" dirty="0" smtClean="0"/>
              <a:t>.  Otherwise, nothing would have happened and the technology, as good as it was, would never have been applied and food production would have stayed unchanged.  We had to see that the credit was available for small farmers to buy the inputs needed to obtain these yields.  We also had to see that pricing at the time of harvest was enough to stimulate farmers to adopt this package.</a:t>
            </a:r>
          </a:p>
          <a:p>
            <a:r>
              <a:rPr lang="en-US" dirty="0" smtClean="0"/>
              <a:t>“Then, can man use honest work, God’s best medicine to gain his own livelihood.”</a:t>
            </a:r>
          </a:p>
          <a:p>
            <a:r>
              <a:rPr lang="en-US" dirty="0" smtClean="0"/>
              <a:t>Norman E. Borlaug</a:t>
            </a:r>
          </a:p>
          <a:p>
            <a:endParaRPr lang="en-US" dirty="0"/>
          </a:p>
          <a:p>
            <a:r>
              <a:rPr lang="en-US" dirty="0"/>
              <a:t>“You can’t get him to admit he’s got a Nobel Prize, any other award (he has hundreds), honorary degrees (dozens), or that he’s helped anyone (millions, if not billions).” </a:t>
            </a:r>
            <a:r>
              <a:rPr lang="en-US" dirty="0" smtClean="0"/>
              <a:t>  Noel </a:t>
            </a:r>
            <a:r>
              <a:rPr lang="en-US" dirty="0" err="1" smtClean="0"/>
              <a:t>Vietmeyer</a:t>
            </a:r>
            <a:endParaRPr lang="en-US" dirty="0"/>
          </a:p>
          <a:p>
            <a:endParaRPr lang="en-US" dirty="0" smtClean="0"/>
          </a:p>
        </p:txBody>
      </p:sp>
      <p:sp>
        <p:nvSpPr>
          <p:cNvPr id="3" name="Title 2"/>
          <p:cNvSpPr>
            <a:spLocks noGrp="1"/>
          </p:cNvSpPr>
          <p:nvPr>
            <p:ph type="title"/>
          </p:nvPr>
        </p:nvSpPr>
        <p:spPr>
          <a:xfrm>
            <a:off x="352426" y="838200"/>
            <a:ext cx="8258174" cy="457200"/>
          </a:xfrm>
        </p:spPr>
        <p:txBody>
          <a:bodyPr>
            <a:normAutofit fontScale="90000"/>
          </a:bodyPr>
          <a:lstStyle/>
          <a:p>
            <a:r>
              <a:rPr lang="en-US" sz="2000" dirty="0"/>
              <a:t>Borlaug: Volume 3, Bread Winner. 1960-1969. Copyright 2004, 2010 by Noel </a:t>
            </a:r>
            <a:r>
              <a:rPr lang="en-US" sz="2000" dirty="0" err="1"/>
              <a:t>Vietmeyer</a:t>
            </a:r>
            <a:endParaRPr lang="en-US" sz="2000" dirty="0"/>
          </a:p>
        </p:txBody>
      </p:sp>
    </p:spTree>
    <p:extLst>
      <p:ext uri="{BB962C8B-B14F-4D97-AF65-F5344CB8AC3E}">
        <p14:creationId xmlns:p14="http://schemas.microsoft.com/office/powerpoint/2010/main" val="394852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35349"/>
            <a:ext cx="3840163" cy="287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889375" cy="2921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El Salvador, Hand Planter Trials, June, 2014</a:t>
            </a:r>
            <a:endParaRPr lang="en-US" sz="2800" b="1" dirty="0">
              <a:solidFill>
                <a:schemeClr val="bg1"/>
              </a:solidFill>
            </a:endParaRPr>
          </a:p>
        </p:txBody>
      </p:sp>
    </p:spTree>
    <p:extLst>
      <p:ext uri="{BB962C8B-B14F-4D97-AF65-F5344CB8AC3E}">
        <p14:creationId xmlns:p14="http://schemas.microsoft.com/office/powerpoint/2010/main" val="1948303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4098" name="Picture 2" descr="http://nue.okstate.edu/Hand_Planter/IMG_09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228315"/>
            <a:ext cx="8102600" cy="640108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334000"/>
            <a:ext cx="1752600" cy="981075"/>
          </a:xfrm>
          <a:prstGeom prst="rect">
            <a:avLst/>
          </a:prstGeom>
          <a:noFill/>
          <a:ln>
            <a:noFill/>
          </a:ln>
        </p:spPr>
      </p:pic>
    </p:spTree>
    <p:extLst>
      <p:ext uri="{BB962C8B-B14F-4D97-AF65-F5344CB8AC3E}">
        <p14:creationId xmlns:p14="http://schemas.microsoft.com/office/powerpoint/2010/main" val="1142665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12700"/>
            <a:ext cx="9164782"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01000" y="0"/>
            <a:ext cx="11637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37463" y="3633787"/>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59014" y="5462587"/>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5400000">
            <a:off x="7516090" y="1174747"/>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76937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ue.okstate.edu/Hand_Planter/IMG_078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2147"/>
            <a:ext cx="7467600" cy="55776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 y="6019800"/>
            <a:ext cx="5791200" cy="646331"/>
          </a:xfrm>
          <a:prstGeom prst="rect">
            <a:avLst/>
          </a:prstGeom>
          <a:noFill/>
        </p:spPr>
        <p:txBody>
          <a:bodyPr wrap="square" rtlCol="0">
            <a:spAutoFit/>
          </a:bodyPr>
          <a:lstStyle/>
          <a:p>
            <a:r>
              <a:rPr lang="en-US" dirty="0" smtClean="0">
                <a:solidFill>
                  <a:schemeClr val="bg1"/>
                </a:solidFill>
              </a:rPr>
              <a:t>Thailand		Mexico		Zambia</a:t>
            </a:r>
            <a:br>
              <a:rPr lang="en-US" dirty="0" smtClean="0">
                <a:solidFill>
                  <a:schemeClr val="bg1"/>
                </a:solidFill>
              </a:rPr>
            </a:br>
            <a:r>
              <a:rPr lang="en-US" dirty="0" smtClean="0">
                <a:solidFill>
                  <a:schemeClr val="bg1"/>
                </a:solidFill>
              </a:rPr>
              <a:t>El Salvador	Guatemala	</a:t>
            </a:r>
            <a:endParaRPr lang="en-US" dirty="0">
              <a:solidFill>
                <a:schemeClr val="bg1"/>
              </a:solidFill>
            </a:endParaRPr>
          </a:p>
        </p:txBody>
      </p:sp>
      <p:sp>
        <p:nvSpPr>
          <p:cNvPr id="8" name="Rectangle 7"/>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901716" y="56618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rot="16200000">
            <a:off x="5943600"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09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57400" y="685800"/>
            <a:ext cx="6858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solidFill>
                  <a:srgbClr val="FF6600"/>
                </a:solidFill>
              </a:rPr>
              <a:t>Benefits</a:t>
            </a:r>
            <a:br>
              <a:rPr lang="en-US" sz="2400" b="1" dirty="0" smtClean="0">
                <a:solidFill>
                  <a:srgbClr val="FF6600"/>
                </a:solidFill>
              </a:rPr>
            </a:br>
            <a:endParaRPr lang="en-US" sz="2400" dirty="0" smtClean="0">
              <a:solidFill>
                <a:srgbClr val="FF6600"/>
              </a:solidFill>
            </a:endParaRPr>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r>
              <a:rPr lang="en-US" dirty="0" smtClean="0"/>
              <a:t/>
            </a:r>
            <a:br>
              <a:rPr lang="en-US" dirty="0" smtClean="0"/>
            </a:br>
            <a:r>
              <a:rPr lang="en-US" dirty="0" smtClean="0"/>
              <a:t>Khim et al. (2014). </a:t>
            </a:r>
            <a:r>
              <a:rPr lang="en-US" dirty="0"/>
              <a:t>Over </a:t>
            </a:r>
            <a:r>
              <a:rPr lang="en-US" dirty="0" smtClean="0"/>
              <a:t>three sites</a:t>
            </a:r>
            <a:r>
              <a:rPr lang="en-US" dirty="0"/>
              <a:t>, planting 1 seed, every 0.16m increased yields by an average of 1.15 Mg ha</a:t>
            </a:r>
            <a:r>
              <a:rPr lang="en-US" baseline="30000" dirty="0"/>
              <a:t>-1</a:t>
            </a:r>
            <a:r>
              <a:rPr lang="en-US" dirty="0"/>
              <a:t> (range, 0.33 to 2.46 Mg ha</a:t>
            </a:r>
            <a:r>
              <a:rPr lang="en-US" baseline="30000" dirty="0"/>
              <a:t>-1</a:t>
            </a:r>
            <a:r>
              <a:rPr lang="en-US" dirty="0"/>
              <a:t>)</a:t>
            </a:r>
            <a:r>
              <a:rPr lang="en-US" baseline="30000" dirty="0"/>
              <a:t> </a:t>
            </a:r>
            <a:r>
              <a:rPr lang="en-US" dirty="0"/>
              <a:t>when compared to the farmer practice of placing 2 to 3 seeds per hill, every 0.48 cm.</a:t>
            </a:r>
          </a:p>
          <a:p>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0"/>
            <a:ext cx="1762125" cy="3619500"/>
          </a:xfrm>
          <a:prstGeom prst="rect">
            <a:avLst/>
          </a:prstGeom>
          <a:ln w="28575">
            <a:solidFill>
              <a:srgbClr val="FF6600"/>
            </a:solidFill>
          </a:ln>
        </p:spPr>
      </p:pic>
    </p:spTree>
    <p:extLst>
      <p:ext uri="{BB962C8B-B14F-4D97-AF65-F5344CB8AC3E}">
        <p14:creationId xmlns:p14="http://schemas.microsoft.com/office/powerpoint/2010/main" val="1833198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925097-R1-9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5400"/>
            <a:ext cx="8128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2389258" y="3075055"/>
            <a:ext cx="5791203" cy="707886"/>
          </a:xfrm>
          <a:prstGeom prst="rect">
            <a:avLst/>
          </a:prstGeom>
          <a:noFill/>
        </p:spPr>
        <p:txBody>
          <a:bodyPr wrap="square" rtlCol="0">
            <a:spAutoFit/>
          </a:bodyPr>
          <a:lstStyle/>
          <a:p>
            <a:pPr algn="ctr"/>
            <a:r>
              <a:rPr lang="en-US" sz="4000" dirty="0" smtClean="0">
                <a:latin typeface="Verdana" panose="020B0604030504040204" pitchFamily="34" charset="0"/>
                <a:ea typeface="Verdana" panose="020B0604030504040204" pitchFamily="34" charset="0"/>
                <a:cs typeface="Verdana" panose="020B0604030504040204" pitchFamily="34" charset="0"/>
              </a:rPr>
              <a:t>GUATEMALA</a:t>
            </a:r>
          </a:p>
        </p:txBody>
      </p:sp>
      <p:pic>
        <p:nvPicPr>
          <p:cNvPr id="3074" name="Picture 2" descr="C:\Pictures\Central_America\925097-R1-65-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95600"/>
            <a:ext cx="2514600" cy="372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56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3400425" cy="4371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14400"/>
            <a:ext cx="3200400" cy="41364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311102"/>
            <a:ext cx="3355747" cy="4371975"/>
          </a:xfrm>
          <a:prstGeom prst="rect">
            <a:avLst/>
          </a:prstGeom>
        </p:spPr>
      </p:pic>
      <p:sp>
        <p:nvSpPr>
          <p:cNvPr id="7" name="Title 1"/>
          <p:cNvSpPr txBox="1">
            <a:spLocks/>
          </p:cNvSpPr>
          <p:nvPr/>
        </p:nvSpPr>
        <p:spPr>
          <a:xfrm>
            <a:off x="304800" y="5783580"/>
            <a:ext cx="7620000" cy="609601"/>
          </a:xfrm>
          <a:prstGeom prst="rect">
            <a:avLst/>
          </a:prstGeom>
        </p:spPr>
        <p:txBody>
          <a:bodyPr>
            <a:normAutofit fontScale="475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r>
              <a:rPr lang="en-US" sz="2800" dirty="0" err="1" smtClean="0">
                <a:solidFill>
                  <a:srgbClr val="FF6600"/>
                </a:solidFill>
                <a:latin typeface="Verdana" panose="020B0604030504040204" pitchFamily="34" charset="0"/>
                <a:ea typeface="Verdana" panose="020B0604030504040204" pitchFamily="34" charset="0"/>
                <a:cs typeface="Verdana" panose="020B0604030504040204" pitchFamily="34" charset="0"/>
              </a:rPr>
              <a:t>GreenSeeder</a:t>
            </a:r>
            <a:r>
              <a:rPr lang="en-US" sz="28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Manual</a:t>
            </a:r>
          </a:p>
          <a:p>
            <a:r>
              <a:rPr lang="en-US" sz="2800" dirty="0">
                <a:solidFill>
                  <a:srgbClr val="FF6600"/>
                </a:solidFill>
                <a:latin typeface="Verdana" panose="020B0604030504040204" pitchFamily="34" charset="0"/>
                <a:ea typeface="Verdana" panose="020B0604030504040204" pitchFamily="34" charset="0"/>
                <a:cs typeface="Verdana" panose="020B0604030504040204" pitchFamily="34" charset="0"/>
              </a:rPr>
              <a:t>http://www.nue.okstate.edu/Hand_Planter/Planter%20User's%20Manual%20EL.pdf</a:t>
            </a:r>
          </a:p>
        </p:txBody>
      </p:sp>
    </p:spTree>
    <p:extLst>
      <p:ext uri="{BB962C8B-B14F-4D97-AF65-F5344CB8AC3E}">
        <p14:creationId xmlns:p14="http://schemas.microsoft.com/office/powerpoint/2010/main" val="19992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ext uri="{D42A27DB-BD31-4B8C-83A1-F6EECF244321}">
                <p14:modId xmlns:p14="http://schemas.microsoft.com/office/powerpoint/2010/main" val="2885159482"/>
              </p:ext>
            </p:extLst>
          </p:nvPr>
        </p:nvGraphicFramePr>
        <p:xfrm>
          <a:off x="762000" y="990600"/>
          <a:ext cx="3124200" cy="3599635"/>
        </p:xfrm>
        <a:graphic>
          <a:graphicData uri="http://schemas.openxmlformats.org/drawingml/2006/table">
            <a:tbl>
              <a:tblPr>
                <a:tableStyleId>{5C22544A-7EE6-4342-B048-85BDC9FD1C3A}</a:tableStyleId>
              </a:tblPr>
              <a:tblGrid>
                <a:gridCol w="3124200"/>
              </a:tblGrid>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Bangladesh</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Burundi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Belize</a:t>
                      </a: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Brazil</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Colombia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El Salvador</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Ethiopia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Guatemala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India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Kenya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smtClean="0">
                          <a:effectLst/>
                          <a:latin typeface="Verdana" panose="020B0604030504040204" pitchFamily="34" charset="0"/>
                          <a:ea typeface="Verdana" panose="020B0604030504040204" pitchFamily="34" charset="0"/>
                          <a:cs typeface="Verdana" panose="020B0604030504040204" pitchFamily="34" charset="0"/>
                        </a:rPr>
                        <a:t>Malawi</a:t>
                      </a:r>
                    </a:p>
                    <a:p>
                      <a:pPr marL="171450" indent="-171450" algn="l" fontAlgn="b">
                        <a:buFont typeface="Arial" panose="020B0604020202020204" pitchFamily="34" charset="0"/>
                        <a:buChar char="•"/>
                      </a:pPr>
                      <a:r>
                        <a:rPr lang="en-US" sz="1600" b="1" i="0" u="none" strike="noStrike" dirty="0" err="1"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Mali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bl>
          </a:graphicData>
        </a:graphic>
      </p:graphicFrame>
      <p:sp>
        <p:nvSpPr>
          <p:cNvPr id="6" name="TextBox 5"/>
          <p:cNvSpPr txBox="1"/>
          <p:nvPr/>
        </p:nvSpPr>
        <p:spPr>
          <a:xfrm>
            <a:off x="3810000" y="1143000"/>
            <a:ext cx="5003800" cy="1112460"/>
          </a:xfrm>
          <a:prstGeom prst="rect">
            <a:avLst/>
          </a:prstGeom>
        </p:spPr>
        <p:txBody>
          <a:bodyPr vert="horz" lIns="91440" tIns="45720" rIns="91440" bIns="45720" rtlCol="0" anchor="b">
            <a:noAutofit/>
          </a:bodyPr>
          <a:lstStyle>
            <a:lvl1pPr>
              <a:spcBef>
                <a:spcPct val="0"/>
              </a:spcBef>
              <a:buNone/>
              <a:defRPr sz="4800" cap="none">
                <a:solidFill>
                  <a:schemeClr val="tx2"/>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indent="-342900">
              <a:buClr>
                <a:srgbClr val="FF6600"/>
              </a:buClr>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January 2014, </a:t>
            </a:r>
            <a:r>
              <a:rPr lang="en-US"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on-line hand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planter workshop </a:t>
            </a:r>
            <a:r>
              <a:rPr lang="en-US" sz="1800" dirty="0" smtClean="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http</a:t>
            </a:r>
            <a:r>
              <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://nue.okstate.edu/Hand_Planter/osu_hand_planter_workshop.html</a:t>
            </a:r>
            <a:endPar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endParaRPr>
          </a:p>
          <a:p>
            <a:endParaRPr lang="en-US" sz="2400" dirty="0"/>
          </a:p>
        </p:txBody>
      </p:sp>
      <p:graphicFrame>
        <p:nvGraphicFramePr>
          <p:cNvPr id="7" name="Content Placeholder 4"/>
          <p:cNvGraphicFramePr>
            <a:graphicFrameLocks/>
          </p:cNvGraphicFramePr>
          <p:nvPr>
            <p:extLst>
              <p:ext uri="{D42A27DB-BD31-4B8C-83A1-F6EECF244321}">
                <p14:modId xmlns:p14="http://schemas.microsoft.com/office/powerpoint/2010/main" val="3619204773"/>
              </p:ext>
            </p:extLst>
          </p:nvPr>
        </p:nvGraphicFramePr>
        <p:xfrm>
          <a:off x="4572000" y="2743200"/>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Mexico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Mozambique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Sierra Leone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Nepal</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Philippines</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Tanzania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Togo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Uganda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USA</a:t>
                      </a:r>
                      <a:endPar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Zambia</a:t>
                      </a:r>
                    </a:p>
                  </a:txBody>
                  <a:tcPr marL="9525" marR="9525" marT="9525" marB="0" anchor="b">
                    <a:solidFill>
                      <a:schemeClr val="tx1"/>
                    </a:solidFill>
                  </a:tcPr>
                </a:tc>
              </a:tr>
              <a:tr h="31024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Zimbabwe</a:t>
                      </a:r>
                    </a:p>
                  </a:txBody>
                  <a:tcPr marL="9525" marR="9525" marT="9525" marB="0" anchor="b">
                    <a:solidFill>
                      <a:schemeClr val="tx1"/>
                    </a:solidFill>
                  </a:tcPr>
                </a:tc>
              </a:tr>
            </a:tbl>
          </a:graphicData>
        </a:graphic>
      </p:graphicFrame>
    </p:spTree>
    <p:extLst>
      <p:ext uri="{BB962C8B-B14F-4D97-AF65-F5344CB8AC3E}">
        <p14:creationId xmlns:p14="http://schemas.microsoft.com/office/powerpoint/2010/main" val="1537646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924800" cy="4893647"/>
          </a:xfrm>
          <a:prstGeom prst="rect">
            <a:avLst/>
          </a:prstGeom>
          <a:noFill/>
        </p:spPr>
        <p:txBody>
          <a:bodyPr wrap="square" rtlCol="0">
            <a:spAutoFit/>
          </a:bodyPr>
          <a:lstStyle/>
          <a:p>
            <a:r>
              <a:rPr lang="en-US" sz="2400" dirty="0" smtClean="0"/>
              <a:t>“The most conservative man in traditional agriculture is the scientist, and sometimes I am not proud to be one of them.  This is most discouraging.  The scientist is a privileged person, the man should lead us out of the wilderness of static, underproductive agriculture, and yet by his apathy and failure to exercise his unique vision, he keeps us in the swamp of despair.  The scientist fears change because he is in a relatively privileged position in his own society.  If there is no breakthrough in yield, he will not be criticized.  But if he makes a recommendation and something goes wrong, he may lose his job. “ </a:t>
            </a:r>
            <a:r>
              <a:rPr lang="en-US" sz="2400" b="1" dirty="0" smtClean="0">
                <a:solidFill>
                  <a:srgbClr val="FF6600"/>
                </a:solidFill>
              </a:rPr>
              <a:t>N.E. Borlaug </a:t>
            </a:r>
          </a:p>
          <a:p>
            <a:endParaRPr lang="en-US" sz="2400" dirty="0"/>
          </a:p>
          <a:p>
            <a:endParaRPr lang="en-US" sz="2400" dirty="0"/>
          </a:p>
        </p:txBody>
      </p:sp>
    </p:spTree>
    <p:extLst>
      <p:ext uri="{BB962C8B-B14F-4D97-AF65-F5344CB8AC3E}">
        <p14:creationId xmlns:p14="http://schemas.microsoft.com/office/powerpoint/2010/main" val="3687119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2013)</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a:spLocks noGrp="1"/>
          </p:cNvSpPr>
          <p:nvPr>
            <p:ph sz="quarter" idx="13"/>
          </p:nvPr>
        </p:nvSpPr>
        <p:spPr>
          <a:xfrm>
            <a:off x="152400" y="1219200"/>
            <a:ext cx="8610600" cy="4724400"/>
          </a:xfr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184,239,959 	1,016,431,783</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5.5	</a:t>
            </a:r>
            <a:r>
              <a:rPr lang="en-US" sz="1400" dirty="0" smtClean="0">
                <a:latin typeface="Verdana" panose="020B0604030504040204" pitchFamily="34" charset="0"/>
                <a:ea typeface="Verdana" panose="020B0604030504040204" pitchFamily="34" charset="0"/>
                <a:cs typeface="Verdana" panose="020B0604030504040204" pitchFamily="34" charset="0"/>
              </a:rPr>
              <a:t>(87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35,478,012</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353,699,441</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9.9	</a:t>
            </a:r>
            <a:r>
              <a:rPr lang="en-US" sz="1400" dirty="0" smtClean="0">
                <a:latin typeface="Verdana" panose="020B0604030504040204" pitchFamily="34" charset="0"/>
                <a:ea typeface="Verdana" panose="020B0604030504040204" pitchFamily="34" charset="0"/>
                <a:cs typeface="Verdana" panose="020B0604030504040204" pitchFamily="34" charset="0"/>
              </a:rPr>
              <a:t>(157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35,276,500	217,830,000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29,614,180</a:t>
            </a:r>
          </a:p>
        </p:txBody>
      </p:sp>
      <p:sp>
        <p:nvSpPr>
          <p:cNvPr id="3" name="TextBox 2"/>
          <p:cNvSpPr txBox="1"/>
          <p:nvPr/>
        </p:nvSpPr>
        <p:spPr>
          <a:xfrm>
            <a:off x="838200" y="6088380"/>
            <a:ext cx="3200400" cy="369332"/>
          </a:xfrm>
          <a:prstGeom prst="rect">
            <a:avLst/>
          </a:prstGeom>
          <a:noFill/>
        </p:spPr>
        <p:txBody>
          <a:bodyPr wrap="square" rtlCol="0">
            <a:spAutoFit/>
          </a:bodyPr>
          <a:lstStyle/>
          <a:p>
            <a:r>
              <a:rPr lang="en-US" dirty="0" smtClean="0"/>
              <a:t>USA 2014,  37,125,000 ha’s</a:t>
            </a:r>
            <a:endParaRPr lang="en-US" dirty="0"/>
          </a:p>
        </p:txBody>
      </p:sp>
    </p:spTree>
    <p:extLst>
      <p:ext uri="{BB962C8B-B14F-4D97-AF65-F5344CB8AC3E}">
        <p14:creationId xmlns:p14="http://schemas.microsoft.com/office/powerpoint/2010/main" val="3147389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1219200"/>
            <a:ext cx="8061960" cy="4724400"/>
          </a:xfrm>
        </p:spPr>
        <p:txBody>
          <a:bodyPr>
            <a:noAutofit/>
          </a:bodyPr>
          <a:lstStyle/>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World </a:t>
            </a:r>
            <a:r>
              <a:rPr lang="en-US" sz="2000" dirty="0">
                <a:latin typeface="Verdana" panose="020B0604030504040204" pitchFamily="34" charset="0"/>
                <a:ea typeface="Verdana" panose="020B0604030504040204" pitchFamily="34" charset="0"/>
                <a:cs typeface="Verdana" panose="020B0604030504040204" pitchFamily="34" charset="0"/>
              </a:rPr>
              <a:t>area planted by hand ≈ corn area in the USA</a:t>
            </a:r>
          </a:p>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Developing </a:t>
            </a:r>
            <a:r>
              <a:rPr lang="en-US" sz="2000" dirty="0">
                <a:latin typeface="Verdana" panose="020B0604030504040204" pitchFamily="34" charset="0"/>
                <a:ea typeface="Verdana" panose="020B0604030504040204" pitchFamily="34" charset="0"/>
                <a:cs typeface="Verdana" panose="020B0604030504040204" pitchFamily="34" charset="0"/>
              </a:rPr>
              <a:t>world, avg. farm </a:t>
            </a:r>
            <a:r>
              <a:rPr lang="en-US" sz="2000" dirty="0" smtClean="0">
                <a:latin typeface="Verdana" panose="020B0604030504040204" pitchFamily="34" charset="0"/>
                <a:ea typeface="Verdana" panose="020B0604030504040204" pitchFamily="34" charset="0"/>
                <a:cs typeface="Verdana" panose="020B0604030504040204" pitchFamily="34" charset="0"/>
              </a:rPr>
              <a:t>size = 1 </a:t>
            </a:r>
            <a:r>
              <a:rPr lang="en-US" sz="2000" dirty="0">
                <a:latin typeface="Verdana" panose="020B0604030504040204" pitchFamily="34" charset="0"/>
                <a:ea typeface="Verdana" panose="020B0604030504040204" pitchFamily="34" charset="0"/>
                <a:cs typeface="Verdana" panose="020B0604030504040204" pitchFamily="34" charset="0"/>
              </a:rPr>
              <a:t>ha</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NGO support, interaction, </a:t>
            </a:r>
            <a:r>
              <a:rPr lang="en-US" sz="2000" dirty="0" smtClean="0">
                <a:latin typeface="Verdana" panose="020B0604030504040204" pitchFamily="34" charset="0"/>
                <a:ea typeface="Verdana" panose="020B0604030504040204" pitchFamily="34" charset="0"/>
                <a:cs typeface="Verdana" panose="020B0604030504040204" pitchFamily="34" charset="0"/>
              </a:rPr>
              <a:t>source for subsidizing planters</a:t>
            </a:r>
          </a:p>
          <a:p>
            <a:pPr>
              <a:spcBef>
                <a:spcPct val="50000"/>
              </a:spcBef>
            </a:pPr>
            <a:r>
              <a:rPr lang="en-US" sz="2000" dirty="0">
                <a:solidFill>
                  <a:srgbClr val="FF6600"/>
                </a:solidFill>
              </a:rPr>
              <a:t>By 2050 there will be 9.1 billion people. </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Increase of 30%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Food production during the same period will have to increase 70%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95% of the increased population will be in the developing </a:t>
            </a:r>
            <a:r>
              <a:rPr lang="en-US" sz="2000" dirty="0" smtClean="0">
                <a:latin typeface="Verdana" panose="020B0604030504040204" pitchFamily="34" charset="0"/>
                <a:ea typeface="Verdana" panose="020B0604030504040204" pitchFamily="34" charset="0"/>
                <a:cs typeface="Verdana" panose="020B0604030504040204" pitchFamily="34" charset="0"/>
              </a:rPr>
              <a:t>world</a:t>
            </a:r>
            <a:br>
              <a:rPr lang="en-US" sz="2000" dirty="0" smtClean="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1600" i="1" dirty="0" err="1" smtClean="0"/>
              <a:t>Alexandratos</a:t>
            </a:r>
            <a:r>
              <a:rPr lang="en-US" sz="1600" i="1" dirty="0"/>
              <a:t>, N. and J. </a:t>
            </a:r>
            <a:r>
              <a:rPr lang="en-US" sz="1600" i="1" dirty="0" err="1"/>
              <a:t>Bruinsma</a:t>
            </a:r>
            <a:r>
              <a:rPr lang="en-US" sz="1600" i="1" dirty="0"/>
              <a:t>. 2012. World agriculture towards 2030/2050: the 2012 </a:t>
            </a:r>
            <a:r>
              <a:rPr lang="en-US" sz="1600" i="1" dirty="0" smtClean="0"/>
              <a:t>revision</a:t>
            </a:r>
            <a:r>
              <a:rPr lang="en-US" sz="1600" i="1" dirty="0"/>
              <a:t>. ESA Working paper No. 12-03. Rome, FAO. </a:t>
            </a:r>
          </a:p>
          <a:p>
            <a:endParaRPr lang="en-US" sz="2000" i="1"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567835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sp>
        <p:nvSpPr>
          <p:cNvPr id="2" name="Rectangle 1"/>
          <p:cNvSpPr/>
          <p:nvPr/>
        </p:nvSpPr>
        <p:spPr>
          <a:xfrm>
            <a:off x="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530859"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3871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6" y="2427355"/>
            <a:ext cx="4648200" cy="707886"/>
          </a:xfrm>
          <a:prstGeom prst="rect">
            <a:avLst/>
          </a:prstGeom>
          <a:noFill/>
          <a:ln>
            <a:noFill/>
          </a:ln>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446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573144" y="2465457"/>
            <a:ext cx="4114800" cy="707886"/>
          </a:xfrm>
          <a:prstGeom prst="rect">
            <a:avLst/>
          </a:prstGeom>
          <a:noFill/>
          <a:ln>
            <a:noFill/>
          </a:ln>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ZIMBABWE</a:t>
            </a:r>
          </a:p>
        </p:txBody>
      </p:sp>
    </p:spTree>
    <p:extLst>
      <p:ext uri="{BB962C8B-B14F-4D97-AF65-F5344CB8AC3E}">
        <p14:creationId xmlns:p14="http://schemas.microsoft.com/office/powerpoint/2010/main" val="3574361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0"/>
            <a:ext cx="812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573144" y="24654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HONDURAS</a:t>
            </a:r>
            <a:endParaRPr lang="en-US" dirty="0"/>
          </a:p>
        </p:txBody>
      </p:sp>
    </p:spTree>
    <p:extLst>
      <p:ext uri="{BB962C8B-B14F-4D97-AF65-F5344CB8AC3E}">
        <p14:creationId xmlns:p14="http://schemas.microsoft.com/office/powerpoint/2010/main" val="105606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22253"/>
            <a:ext cx="7315200" cy="1154097"/>
          </a:xfrm>
        </p:spPr>
        <p:txBody>
          <a:bodyPr/>
          <a:lstStyle/>
          <a:p>
            <a:r>
              <a:rPr lang="en-US" dirty="0" err="1" smtClean="0"/>
              <a:t>Singulation</a:t>
            </a:r>
            <a:r>
              <a:rPr lang="en-US" dirty="0" smtClean="0"/>
              <a:t> Design</a:t>
            </a:r>
            <a:endParaRPr lang="en-US" dirty="0"/>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4939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26201</TotalTime>
  <Words>701</Words>
  <Application>Microsoft Office PowerPoint</Application>
  <PresentationFormat>On-screen Show (4:3)</PresentationFormat>
  <Paragraphs>153</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Mylar</vt:lpstr>
      <vt:lpstr>PowerPoint Presentation</vt:lpstr>
      <vt:lpstr>Borlaug: Volume 3, Bread Winner. 1960-1969. Copyright 2004, 2010 by Noel Vietmeyer</vt:lpstr>
      <vt:lpstr>Maize (FAOSTAT, 2013)</vt:lpstr>
      <vt:lpstr>PowerPoint Presentation</vt:lpstr>
      <vt:lpstr>PowerPoint Presentation</vt:lpstr>
      <vt:lpstr>PowerPoint Presentation</vt:lpstr>
      <vt:lpstr>PowerPoint Presentation</vt:lpstr>
      <vt:lpstr>PowerPoint Presentation</vt:lpstr>
      <vt:lpstr>Singulation Design</vt:lpstr>
      <vt:lpstr>Reciprocating Drum Action</vt:lpstr>
      <vt:lpstr>PowerPoint Presentation</vt:lpstr>
      <vt:lpstr>INTERNAL DRUM</vt:lpstr>
      <vt:lpstr>PowerPoint Presentation</vt:lpstr>
      <vt:lpstr>PowerPoint Presentation</vt:lpstr>
      <vt:lpstr>Mid Season Fertilizer N</vt:lpstr>
      <vt:lpstr>Importance of Singulation </vt:lpstr>
      <vt:lpstr>PowerPoint Presentation</vt:lpstr>
      <vt:lpstr>PowerPoint Presentation</vt:lpstr>
      <vt:lpstr>UGANDA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Raun, Bill</dc:creator>
  <cp:lastModifiedBy>Raun, Bill</cp:lastModifiedBy>
  <cp:revision>269</cp:revision>
  <dcterms:created xsi:type="dcterms:W3CDTF">2014-01-28T19:35:39Z</dcterms:created>
  <dcterms:modified xsi:type="dcterms:W3CDTF">2014-10-30T15:52:46Z</dcterms:modified>
</cp:coreProperties>
</file>