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xls" ContentType="application/vnd.ms-excel"/>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7" r:id="rId1"/>
    <p:sldMasterId id="2147483785" r:id="rId2"/>
  </p:sldMasterIdLst>
  <p:notesMasterIdLst>
    <p:notesMasterId r:id="rId62"/>
  </p:notesMasterIdLst>
  <p:handoutMasterIdLst>
    <p:handoutMasterId r:id="rId63"/>
  </p:handoutMasterIdLst>
  <p:sldIdLst>
    <p:sldId id="298" r:id="rId3"/>
    <p:sldId id="355" r:id="rId4"/>
    <p:sldId id="332" r:id="rId5"/>
    <p:sldId id="337" r:id="rId6"/>
    <p:sldId id="276" r:id="rId7"/>
    <p:sldId id="258" r:id="rId8"/>
    <p:sldId id="259" r:id="rId9"/>
    <p:sldId id="358" r:id="rId10"/>
    <p:sldId id="277" r:id="rId11"/>
    <p:sldId id="359" r:id="rId12"/>
    <p:sldId id="346" r:id="rId13"/>
    <p:sldId id="345" r:id="rId14"/>
    <p:sldId id="344" r:id="rId15"/>
    <p:sldId id="343" r:id="rId16"/>
    <p:sldId id="288" r:id="rId17"/>
    <p:sldId id="280" r:id="rId18"/>
    <p:sldId id="281" r:id="rId19"/>
    <p:sldId id="352" r:id="rId20"/>
    <p:sldId id="347" r:id="rId21"/>
    <p:sldId id="351" r:id="rId22"/>
    <p:sldId id="349" r:id="rId23"/>
    <p:sldId id="350" r:id="rId24"/>
    <p:sldId id="331" r:id="rId25"/>
    <p:sldId id="353" r:id="rId26"/>
    <p:sldId id="319" r:id="rId27"/>
    <p:sldId id="320" r:id="rId28"/>
    <p:sldId id="339" r:id="rId29"/>
    <p:sldId id="336" r:id="rId30"/>
    <p:sldId id="306" r:id="rId31"/>
    <p:sldId id="307" r:id="rId32"/>
    <p:sldId id="300" r:id="rId33"/>
    <p:sldId id="308" r:id="rId34"/>
    <p:sldId id="274" r:id="rId35"/>
    <p:sldId id="273" r:id="rId36"/>
    <p:sldId id="287" r:id="rId37"/>
    <p:sldId id="266" r:id="rId38"/>
    <p:sldId id="279" r:id="rId39"/>
    <p:sldId id="278" r:id="rId40"/>
    <p:sldId id="282" r:id="rId41"/>
    <p:sldId id="283" r:id="rId42"/>
    <p:sldId id="284" r:id="rId43"/>
    <p:sldId id="285" r:id="rId44"/>
    <p:sldId id="342" r:id="rId45"/>
    <p:sldId id="341" r:id="rId46"/>
    <p:sldId id="338" r:id="rId47"/>
    <p:sldId id="301" r:id="rId48"/>
    <p:sldId id="269" r:id="rId49"/>
    <p:sldId id="296" r:id="rId50"/>
    <p:sldId id="333" r:id="rId51"/>
    <p:sldId id="324" r:id="rId52"/>
    <p:sldId id="295" r:id="rId53"/>
    <p:sldId id="299" r:id="rId54"/>
    <p:sldId id="310" r:id="rId55"/>
    <p:sldId id="297" r:id="rId56"/>
    <p:sldId id="311" r:id="rId57"/>
    <p:sldId id="291" r:id="rId58"/>
    <p:sldId id="293" r:id="rId59"/>
    <p:sldId id="292" r:id="rId60"/>
    <p:sldId id="356" r:id="rId61"/>
  </p:sldIdLst>
  <p:sldSz cx="9144000" cy="6858000" type="letter"/>
  <p:notesSz cx="7010400" cy="9296400"/>
  <p:defaultTextStyle>
    <a:defPPr>
      <a:defRPr lang="en-US"/>
    </a:defPPr>
    <a:lvl1pPr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FFFFFF"/>
    <a:srgbClr val="FF6600"/>
    <a:srgbClr val="92D050"/>
    <a:srgbClr val="FF3300"/>
    <a:srgbClr val="006600"/>
    <a:srgbClr val="3F3947"/>
    <a:srgbClr val="3F3D43"/>
    <a:srgbClr val="CC99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00" autoAdjust="0"/>
    <p:restoredTop sz="90929"/>
  </p:normalViewPr>
  <p:slideViewPr>
    <p:cSldViewPr snapToGrid="0" snapToObjects="1">
      <p:cViewPr varScale="1">
        <p:scale>
          <a:sx n="108" d="100"/>
          <a:sy n="108" d="100"/>
        </p:scale>
        <p:origin x="98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15096"/>
    </p:cViewPr>
  </p:sorterViewPr>
  <p:notesViewPr>
    <p:cSldViewPr snapToGrid="0" snapToObjects="1">
      <p:cViewPr varScale="1">
        <p:scale>
          <a:sx n="96" d="100"/>
          <a:sy n="96" d="100"/>
        </p:scale>
        <p:origin x="2658" y="9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Manuscripts\Check_PlotYields\Check_Plot%20(Autosav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Manuscripts\Check_PlotYields\Check_Plot%20(Autosave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a:t>Magruder Plots, 1930-2015</a:t>
            </a:r>
          </a:p>
        </c:rich>
      </c:tx>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178937007874017"/>
          <c:y val="6.5231481481481501E-2"/>
          <c:w val="0.831321741032371"/>
          <c:h val="0.71898950131233585"/>
        </c:manualLayout>
      </c:layout>
      <c:scatterChart>
        <c:scatterStyle val="lineMarker"/>
        <c:varyColors val="0"/>
        <c:ser>
          <c:idx val="0"/>
          <c:order val="0"/>
          <c:tx>
            <c:strRef>
              <c:f>'Magruder 3 &amp; 4'!$T$12</c:f>
              <c:strCache>
                <c:ptCount val="1"/>
                <c:pt idx="0">
                  <c:v>Observed yield</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44421850393700785"/>
                  <c:y val="-0.13685148731408575"/>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dirty="0"/>
                      <a:t>y = 0.4965x + 0.8328</a:t>
                    </a:r>
                    <a:br>
                      <a:rPr lang="en-US" baseline="0" dirty="0"/>
                    </a:br>
                    <a:r>
                      <a:rPr lang="en-US" baseline="0" dirty="0"/>
                      <a:t>R² = </a:t>
                    </a:r>
                    <a:r>
                      <a:rPr lang="en-US" baseline="0" dirty="0" smtClean="0"/>
                      <a:t>0.14</a:t>
                    </a:r>
                    <a:endParaRPr lang="en-US"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'Magruder 3 &amp; 4'!$S$13:$S$93</c:f>
              <c:numCache>
                <c:formatCode>General</c:formatCode>
                <c:ptCount val="81"/>
                <c:pt idx="0">
                  <c:v>1.6837632000000005</c:v>
                </c:pt>
                <c:pt idx="1">
                  <c:v>1.9998720000000003</c:v>
                </c:pt>
                <c:pt idx="2">
                  <c:v>1.8676224000000001</c:v>
                </c:pt>
                <c:pt idx="3">
                  <c:v>1.8950399999999998</c:v>
                </c:pt>
                <c:pt idx="4">
                  <c:v>1.7144063999999999</c:v>
                </c:pt>
                <c:pt idx="5">
                  <c:v>1.8176256</c:v>
                </c:pt>
                <c:pt idx="6">
                  <c:v>1.8902015999999997</c:v>
                </c:pt>
                <c:pt idx="7">
                  <c:v>1.7047296000000001</c:v>
                </c:pt>
                <c:pt idx="8">
                  <c:v>1.3918463999999999</c:v>
                </c:pt>
                <c:pt idx="9">
                  <c:v>1.3950720000000005</c:v>
                </c:pt>
                <c:pt idx="10">
                  <c:v>1.3902336</c:v>
                </c:pt>
                <c:pt idx="11">
                  <c:v>0.99509760000000003</c:v>
                </c:pt>
                <c:pt idx="12">
                  <c:v>1.1918592000000001</c:v>
                </c:pt>
                <c:pt idx="13">
                  <c:v>1.3837823999999999</c:v>
                </c:pt>
                <c:pt idx="14">
                  <c:v>1.7466624000000004</c:v>
                </c:pt>
                <c:pt idx="15">
                  <c:v>1.6386048</c:v>
                </c:pt>
                <c:pt idx="16">
                  <c:v>1.9660032000000005</c:v>
                </c:pt>
                <c:pt idx="17">
                  <c:v>1.9740671999999999</c:v>
                </c:pt>
                <c:pt idx="18">
                  <c:v>1.8821376000000001</c:v>
                </c:pt>
                <c:pt idx="19">
                  <c:v>1.8434303999999997</c:v>
                </c:pt>
                <c:pt idx="20">
                  <c:v>1.7644032000000003</c:v>
                </c:pt>
                <c:pt idx="21">
                  <c:v>1.4257152</c:v>
                </c:pt>
                <c:pt idx="22">
                  <c:v>1.3241087999999999</c:v>
                </c:pt>
                <c:pt idx="23">
                  <c:v>1.3031424000000003</c:v>
                </c:pt>
                <c:pt idx="24">
                  <c:v>1.3821695999999999</c:v>
                </c:pt>
                <c:pt idx="25">
                  <c:v>1.8176256</c:v>
                </c:pt>
                <c:pt idx="26">
                  <c:v>2.2788864000000002</c:v>
                </c:pt>
                <c:pt idx="27">
                  <c:v>2.4562944000000004</c:v>
                </c:pt>
                <c:pt idx="28">
                  <c:v>2.6611200000000004</c:v>
                </c:pt>
                <c:pt idx="29">
                  <c:v>2.7353088000000008</c:v>
                </c:pt>
                <c:pt idx="30">
                  <c:v>2.4321024000000002</c:v>
                </c:pt>
                <c:pt idx="31">
                  <c:v>2.3788800000000001</c:v>
                </c:pt>
                <c:pt idx="32">
                  <c:v>2.7530496000000007</c:v>
                </c:pt>
                <c:pt idx="33">
                  <c:v>2.4562943999999995</c:v>
                </c:pt>
                <c:pt idx="34">
                  <c:v>2.1659903999999996</c:v>
                </c:pt>
                <c:pt idx="35">
                  <c:v>2.2417919999999998</c:v>
                </c:pt>
                <c:pt idx="36">
                  <c:v>2.1256704000000002</c:v>
                </c:pt>
                <c:pt idx="37">
                  <c:v>1.9143936000000004</c:v>
                </c:pt>
                <c:pt idx="38">
                  <c:v>2.3788800000000001</c:v>
                </c:pt>
                <c:pt idx="39">
                  <c:v>2.7111167999999997</c:v>
                </c:pt>
                <c:pt idx="40">
                  <c:v>2.9272320000000001</c:v>
                </c:pt>
                <c:pt idx="41">
                  <c:v>3.3772032000000007</c:v>
                </c:pt>
                <c:pt idx="42">
                  <c:v>3.5288064000000001</c:v>
                </c:pt>
                <c:pt idx="43">
                  <c:v>3.4223615999999999</c:v>
                </c:pt>
                <c:pt idx="44">
                  <c:v>3.2304383999999997</c:v>
                </c:pt>
                <c:pt idx="45">
                  <c:v>3.4530048</c:v>
                </c:pt>
                <c:pt idx="46">
                  <c:v>3.3175295999999999</c:v>
                </c:pt>
                <c:pt idx="47">
                  <c:v>3.1997952000000001</c:v>
                </c:pt>
                <c:pt idx="48">
                  <c:v>3.1981824000000003</c:v>
                </c:pt>
                <c:pt idx="49">
                  <c:v>3.1288320000000005</c:v>
                </c:pt>
                <c:pt idx="50">
                  <c:v>2.7933696000000006</c:v>
                </c:pt>
                <c:pt idx="51">
                  <c:v>2.4579072000000002</c:v>
                </c:pt>
                <c:pt idx="52">
                  <c:v>2.0530944</c:v>
                </c:pt>
                <c:pt idx="53">
                  <c:v>1.7224704000000002</c:v>
                </c:pt>
                <c:pt idx="54">
                  <c:v>1.6756992000000004</c:v>
                </c:pt>
                <c:pt idx="55">
                  <c:v>1.4257152</c:v>
                </c:pt>
                <c:pt idx="56">
                  <c:v>1.5821567999999997</c:v>
                </c:pt>
                <c:pt idx="57">
                  <c:v>1.7515008000000003</c:v>
                </c:pt>
                <c:pt idx="58">
                  <c:v>1.9504687104</c:v>
                </c:pt>
                <c:pt idx="59">
                  <c:v>2.0174257152000004</c:v>
                </c:pt>
                <c:pt idx="60">
                  <c:v>2.2697644031999999</c:v>
                </c:pt>
                <c:pt idx="61">
                  <c:v>1.9045942272000003</c:v>
                </c:pt>
                <c:pt idx="62">
                  <c:v>1.8802409471999999</c:v>
                </c:pt>
                <c:pt idx="63">
                  <c:v>2.4731578368</c:v>
                </c:pt>
                <c:pt idx="64">
                  <c:v>2.5482885120000005</c:v>
                </c:pt>
                <c:pt idx="65">
                  <c:v>2.8728161279999997</c:v>
                </c:pt>
                <c:pt idx="66">
                  <c:v>3.2574028032000006</c:v>
                </c:pt>
                <c:pt idx="67">
                  <c:v>3.3006984192000002</c:v>
                </c:pt>
                <c:pt idx="68">
                  <c:v>2.9920891392000004</c:v>
                </c:pt>
                <c:pt idx="69">
                  <c:v>3.2790062591999996</c:v>
                </c:pt>
                <c:pt idx="70">
                  <c:v>3.3209922816000002</c:v>
                </c:pt>
                <c:pt idx="71">
                  <c:v>3.2870605824000001</c:v>
                </c:pt>
                <c:pt idx="72">
                  <c:v>3.5955166464000006</c:v>
                </c:pt>
                <c:pt idx="73">
                  <c:v>3.0214082304000005</c:v>
                </c:pt>
                <c:pt idx="74">
                  <c:v>2.9263497984000004</c:v>
                </c:pt>
                <c:pt idx="75">
                  <c:v>2.0867051520000004</c:v>
                </c:pt>
                <c:pt idx="76">
                  <c:v>2.1621261312000004</c:v>
                </c:pt>
                <c:pt idx="77">
                  <c:v>1.8258186240000001</c:v>
                </c:pt>
                <c:pt idx="78">
                  <c:v>2.4435532800000002</c:v>
                </c:pt>
                <c:pt idx="79">
                  <c:v>2.5463531520000005</c:v>
                </c:pt>
                <c:pt idx="80">
                  <c:v>3.0356766719999997</c:v>
                </c:pt>
              </c:numCache>
            </c:numRef>
          </c:xVal>
          <c:yVal>
            <c:numRef>
              <c:f>'Magruder 3 &amp; 4'!$T$13:$T$93</c:f>
              <c:numCache>
                <c:formatCode>General</c:formatCode>
                <c:ptCount val="81"/>
                <c:pt idx="0">
                  <c:v>1.7539200000000001</c:v>
                </c:pt>
                <c:pt idx="1">
                  <c:v>1.35744</c:v>
                </c:pt>
                <c:pt idx="2">
                  <c:v>2.0361600000000002</c:v>
                </c:pt>
                <c:pt idx="3">
                  <c:v>0.78624000000000016</c:v>
                </c:pt>
                <c:pt idx="4">
                  <c:v>1.63968</c:v>
                </c:pt>
                <c:pt idx="5">
                  <c:v>2.0563200000000004</c:v>
                </c:pt>
                <c:pt idx="6">
                  <c:v>0.58464000000000005</c:v>
                </c:pt>
                <c:pt idx="7">
                  <c:v>0.73248000000000002</c:v>
                </c:pt>
                <c:pt idx="8">
                  <c:v>0.79968000000000006</c:v>
                </c:pt>
                <c:pt idx="9">
                  <c:v>1.6195200000000003</c:v>
                </c:pt>
                <c:pt idx="10">
                  <c:v>0.40992000000000001</c:v>
                </c:pt>
                <c:pt idx="11">
                  <c:v>1.4044800000000002</c:v>
                </c:pt>
                <c:pt idx="12">
                  <c:v>1.5321600000000002</c:v>
                </c:pt>
                <c:pt idx="13">
                  <c:v>2.3116800000000004</c:v>
                </c:pt>
                <c:pt idx="14">
                  <c:v>1.1692800000000001</c:v>
                </c:pt>
                <c:pt idx="15">
                  <c:v>1.7740800000000001</c:v>
                </c:pt>
                <c:pt idx="16">
                  <c:v>1.4380800000000002</c:v>
                </c:pt>
                <c:pt idx="17">
                  <c:v>1.1491200000000001</c:v>
                </c:pt>
                <c:pt idx="18">
                  <c:v>2.1504000000000003</c:v>
                </c:pt>
                <c:pt idx="19">
                  <c:v>0.84000000000000008</c:v>
                </c:pt>
                <c:pt idx="20">
                  <c:v>0.36288000000000004</c:v>
                </c:pt>
                <c:pt idx="21">
                  <c:v>1.0147200000000001</c:v>
                </c:pt>
                <c:pt idx="22">
                  <c:v>1.06176</c:v>
                </c:pt>
                <c:pt idx="23">
                  <c:v>2.4796800000000001</c:v>
                </c:pt>
                <c:pt idx="24">
                  <c:v>2.6543999999999999</c:v>
                </c:pt>
                <c:pt idx="25">
                  <c:v>2.2848000000000002</c:v>
                </c:pt>
                <c:pt idx="26">
                  <c:v>1.7539200000000001</c:v>
                </c:pt>
                <c:pt idx="27">
                  <c:v>1.9152000000000002</c:v>
                </c:pt>
                <c:pt idx="28">
                  <c:v>2.7888000000000002</c:v>
                </c:pt>
                <c:pt idx="29">
                  <c:v>1.3910400000000003</c:v>
                </c:pt>
                <c:pt idx="30">
                  <c:v>2.0630400000000004</c:v>
                </c:pt>
                <c:pt idx="31">
                  <c:v>3.3129600000000003</c:v>
                </c:pt>
                <c:pt idx="32">
                  <c:v>0.67871999999999999</c:v>
                </c:pt>
                <c:pt idx="33">
                  <c:v>1.5791999999999999</c:v>
                </c:pt>
                <c:pt idx="34">
                  <c:v>1.7068800000000002</c:v>
                </c:pt>
                <c:pt idx="35">
                  <c:v>1.5791999999999999</c:v>
                </c:pt>
                <c:pt idx="36">
                  <c:v>2.4326400000000001</c:v>
                </c:pt>
                <c:pt idx="37">
                  <c:v>2.6140800000000004</c:v>
                </c:pt>
                <c:pt idx="38">
                  <c:v>2.9635200000000004</c:v>
                </c:pt>
                <c:pt idx="39">
                  <c:v>2.6073600000000003</c:v>
                </c:pt>
                <c:pt idx="40">
                  <c:v>3.4540800000000003</c:v>
                </c:pt>
                <c:pt idx="41">
                  <c:v>3.0643200000000004</c:v>
                </c:pt>
                <c:pt idx="42">
                  <c:v>2.17056</c:v>
                </c:pt>
                <c:pt idx="43">
                  <c:v>2.1638400000000004</c:v>
                </c:pt>
                <c:pt idx="44">
                  <c:v>3.5347200000000001</c:v>
                </c:pt>
                <c:pt idx="45">
                  <c:v>2.8896000000000002</c:v>
                </c:pt>
                <c:pt idx="46">
                  <c:v>2.57376</c:v>
                </c:pt>
                <c:pt idx="47">
                  <c:v>2.1638400000000004</c:v>
                </c:pt>
                <c:pt idx="48">
                  <c:v>1.8748800000000001</c:v>
                </c:pt>
                <c:pt idx="49">
                  <c:v>2.1369600000000002</c:v>
                </c:pt>
                <c:pt idx="50">
                  <c:v>1.4918400000000001</c:v>
                </c:pt>
                <c:pt idx="51">
                  <c:v>0.88704000000000005</c:v>
                </c:pt>
                <c:pt idx="52">
                  <c:v>0.78624000000000016</c:v>
                </c:pt>
                <c:pt idx="53">
                  <c:v>1.6800000000000002</c:v>
                </c:pt>
                <c:pt idx="54">
                  <c:v>1.0953600000000001</c:v>
                </c:pt>
                <c:pt idx="55">
                  <c:v>2.1436800000000003</c:v>
                </c:pt>
                <c:pt idx="56">
                  <c:v>1.5926400000000001</c:v>
                </c:pt>
                <c:pt idx="57">
                  <c:v>1.6152729600000002</c:v>
                </c:pt>
                <c:pt idx="58">
                  <c:v>1.9589875200000002</c:v>
                </c:pt>
                <c:pt idx="59">
                  <c:v>2.1467712000000003</c:v>
                </c:pt>
                <c:pt idx="60">
                  <c:v>0.62213759999999996</c:v>
                </c:pt>
                <c:pt idx="61">
                  <c:v>1.4911680000000003</c:v>
                </c:pt>
                <c:pt idx="62">
                  <c:v>4.0857600000000005</c:v>
                </c:pt>
                <c:pt idx="63">
                  <c:v>2.2720320000000003</c:v>
                </c:pt>
                <c:pt idx="64">
                  <c:v>3.4989696000000006</c:v>
                </c:pt>
                <c:pt idx="65">
                  <c:v>2.2245820800000007</c:v>
                </c:pt>
                <c:pt idx="66">
                  <c:v>1.6715664000000001</c:v>
                </c:pt>
                <c:pt idx="67">
                  <c:v>2.7998880000000002</c:v>
                </c:pt>
                <c:pt idx="68">
                  <c:v>3.4675200000000004</c:v>
                </c:pt>
                <c:pt idx="69">
                  <c:v>3.6739113600000004</c:v>
                </c:pt>
                <c:pt idx="70">
                  <c:v>2.0832000000000002</c:v>
                </c:pt>
                <c:pt idx="71">
                  <c:v>2.9568000000000003</c:v>
                </c:pt>
                <c:pt idx="72">
                  <c:v>0.40776960000000001</c:v>
                </c:pt>
                <c:pt idx="73">
                  <c:v>3.0714432000000005</c:v>
                </c:pt>
                <c:pt idx="74">
                  <c:v>0.17539200000000002</c:v>
                </c:pt>
                <c:pt idx="75">
                  <c:v>2.3974540800000002</c:v>
                </c:pt>
                <c:pt idx="76">
                  <c:v>1.55551872</c:v>
                </c:pt>
                <c:pt idx="77">
                  <c:v>2.9816640000000003</c:v>
                </c:pt>
                <c:pt idx="78">
                  <c:v>3.4997759999999998</c:v>
                </c:pt>
                <c:pt idx="79">
                  <c:v>2.2142400000000007</c:v>
                </c:pt>
                <c:pt idx="80">
                  <c:v>4.0976073599999996</c:v>
                </c:pt>
              </c:numCache>
            </c:numRef>
          </c:yVal>
          <c:smooth val="0"/>
        </c:ser>
        <c:dLbls>
          <c:showLegendKey val="0"/>
          <c:showVal val="0"/>
          <c:showCatName val="0"/>
          <c:showSerName val="0"/>
          <c:showPercent val="0"/>
          <c:showBubbleSize val="0"/>
        </c:dLbls>
        <c:axId val="257133808"/>
        <c:axId val="257134368"/>
      </c:scatterChart>
      <c:valAx>
        <c:axId val="257133808"/>
        <c:scaling>
          <c:orientation val="minMax"/>
          <c:min val="0.5"/>
        </c:scaling>
        <c:delete val="0"/>
        <c:axPos val="b"/>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chemeClr val="tx1"/>
                    </a:solidFill>
                    <a:latin typeface="+mn-lt"/>
                    <a:ea typeface="+mn-ea"/>
                    <a:cs typeface="+mn-cs"/>
                  </a:defRPr>
                </a:pPr>
                <a:r>
                  <a:rPr lang="en-US" sz="1000" b="0" i="0" baseline="0">
                    <a:solidFill>
                      <a:schemeClr val="tx1"/>
                    </a:solidFill>
                    <a:effectLst/>
                  </a:rPr>
                  <a:t>"Yield Goal", Average yield, previous 5 years +20%, Mg/ha  </a:t>
                </a:r>
                <a:endParaRPr lang="en-US" sz="1000" b="0">
                  <a:solidFill>
                    <a:schemeClr val="tx1"/>
                  </a:solidFill>
                </a:endParaRPr>
              </a:p>
            </c:rich>
          </c:tx>
          <c:layout>
            <c:manualLayout>
              <c:xMode val="edge"/>
              <c:yMode val="edge"/>
              <c:x val="0.13107316441733466"/>
              <c:y val="0.90087962962962964"/>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7134368"/>
        <c:crosses val="autoZero"/>
        <c:crossBetween val="midCat"/>
      </c:valAx>
      <c:valAx>
        <c:axId val="25713436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Observed</a:t>
                </a:r>
                <a:r>
                  <a:rPr lang="en-US" baseline="0"/>
                  <a:t> yield, Mg/ha</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71338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b="0"/>
              <a:t>Experiment 502,</a:t>
            </a:r>
            <a:r>
              <a:rPr lang="en-US" sz="1200" b="0" baseline="0"/>
              <a:t> 1971-2015</a:t>
            </a:r>
            <a:endParaRPr lang="en-US" sz="1200" b="0"/>
          </a:p>
        </c:rich>
      </c:tx>
      <c:layout>
        <c:manualLayout>
          <c:xMode val="edge"/>
          <c:yMode val="edge"/>
          <c:x val="0.29215966754155737"/>
          <c:y val="2.314814814814814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281714785651793"/>
          <c:y val="2.5428331875182269E-2"/>
          <c:w val="0.84080796150481185"/>
          <c:h val="0.80790135608048996"/>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40043066491688539"/>
                  <c:y val="-0.184860746573345"/>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a:t>y = 0.4284x + 1.7319</a:t>
                    </a:r>
                    <a:br>
                      <a:rPr lang="en-US" baseline="0"/>
                    </a:br>
                    <a:r>
                      <a:rPr lang="en-US" baseline="0"/>
                      <a:t>R² = 0.04</a:t>
                    </a:r>
                    <a:endParaRPr lang="en-US"/>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'Experiment 502'!$Q$13:$Q$51</c:f>
              <c:numCache>
                <c:formatCode>0.00</c:formatCode>
                <c:ptCount val="39"/>
                <c:pt idx="0">
                  <c:v>2.9731790592000005</c:v>
                </c:pt>
                <c:pt idx="1">
                  <c:v>2.3621095680000002</c:v>
                </c:pt>
                <c:pt idx="2">
                  <c:v>2.58694464</c:v>
                </c:pt>
                <c:pt idx="3">
                  <c:v>2.7453041279999999</c:v>
                </c:pt>
                <c:pt idx="4">
                  <c:v>2.8091400960000001</c:v>
                </c:pt>
                <c:pt idx="5">
                  <c:v>2.702241024000001</c:v>
                </c:pt>
                <c:pt idx="6">
                  <c:v>2.6884206720000008</c:v>
                </c:pt>
                <c:pt idx="7">
                  <c:v>2.6729471999999999</c:v>
                </c:pt>
                <c:pt idx="8">
                  <c:v>2.6832624000000003</c:v>
                </c:pt>
                <c:pt idx="9">
                  <c:v>2.3462208000000007</c:v>
                </c:pt>
                <c:pt idx="10">
                  <c:v>2.4433584000000002</c:v>
                </c:pt>
                <c:pt idx="11">
                  <c:v>2.6275200000000005</c:v>
                </c:pt>
                <c:pt idx="12">
                  <c:v>2.9734991999999996</c:v>
                </c:pt>
                <c:pt idx="13">
                  <c:v>2.9731296</c:v>
                </c:pt>
                <c:pt idx="14">
                  <c:v>3.1564847999999999</c:v>
                </c:pt>
                <c:pt idx="15">
                  <c:v>2.934456</c:v>
                </c:pt>
                <c:pt idx="16">
                  <c:v>2.897424768</c:v>
                </c:pt>
                <c:pt idx="17">
                  <c:v>2.5366709760000004</c:v>
                </c:pt>
                <c:pt idx="18">
                  <c:v>2.6037634560000003</c:v>
                </c:pt>
                <c:pt idx="19">
                  <c:v>2.6319041279999995</c:v>
                </c:pt>
                <c:pt idx="20">
                  <c:v>2.756531904</c:v>
                </c:pt>
                <c:pt idx="21">
                  <c:v>2.9503420800000004</c:v>
                </c:pt>
                <c:pt idx="22">
                  <c:v>3.218249664</c:v>
                </c:pt>
                <c:pt idx="23">
                  <c:v>3.3353456640000005</c:v>
                </c:pt>
                <c:pt idx="24">
                  <c:v>3.2471873280000003</c:v>
                </c:pt>
                <c:pt idx="25">
                  <c:v>3.0106634880000001</c:v>
                </c:pt>
                <c:pt idx="26">
                  <c:v>2.886316608</c:v>
                </c:pt>
                <c:pt idx="27">
                  <c:v>3.3174355200000001</c:v>
                </c:pt>
                <c:pt idx="28">
                  <c:v>3.4083987840000001</c:v>
                </c:pt>
                <c:pt idx="29">
                  <c:v>3.4538609280000006</c:v>
                </c:pt>
                <c:pt idx="30">
                  <c:v>3.7166183040000003</c:v>
                </c:pt>
                <c:pt idx="31">
                  <c:v>3.8025590400000002</c:v>
                </c:pt>
                <c:pt idx="32">
                  <c:v>3.8024999040000003</c:v>
                </c:pt>
                <c:pt idx="33">
                  <c:v>3.9670041600000006</c:v>
                </c:pt>
                <c:pt idx="34">
                  <c:v>3.8130825600000002</c:v>
                </c:pt>
                <c:pt idx="35">
                  <c:v>3.8665428480000008</c:v>
                </c:pt>
                <c:pt idx="36">
                  <c:v>4.0132404480000003</c:v>
                </c:pt>
                <c:pt idx="37">
                  <c:v>3.362216256</c:v>
                </c:pt>
                <c:pt idx="38">
                  <c:v>2.7601297920000007</c:v>
                </c:pt>
              </c:numCache>
            </c:numRef>
          </c:xVal>
          <c:yVal>
            <c:numRef>
              <c:f>'Experiment 502'!$I$13:$I$51</c:f>
              <c:numCache>
                <c:formatCode>General</c:formatCode>
                <c:ptCount val="39"/>
                <c:pt idx="0">
                  <c:v>1.9372617600000002</c:v>
                </c:pt>
                <c:pt idx="1">
                  <c:v>2.5918233600000002</c:v>
                </c:pt>
                <c:pt idx="2">
                  <c:v>2.6599440000000003</c:v>
                </c:pt>
                <c:pt idx="3">
                  <c:v>3.7159920000000004</c:v>
                </c:pt>
                <c:pt idx="4">
                  <c:v>2.6061840000000003</c:v>
                </c:pt>
                <c:pt idx="5">
                  <c:v>1.86816</c:v>
                </c:pt>
                <c:pt idx="6">
                  <c:v>2.514456</c:v>
                </c:pt>
                <c:pt idx="7">
                  <c:v>2.7115200000000006</c:v>
                </c:pt>
                <c:pt idx="8">
                  <c:v>2.0307839999999997</c:v>
                </c:pt>
                <c:pt idx="9">
                  <c:v>3.0918720000000004</c:v>
                </c:pt>
                <c:pt idx="10">
                  <c:v>2.7889679999999997</c:v>
                </c:pt>
                <c:pt idx="11">
                  <c:v>4.2443520000000001</c:v>
                </c:pt>
                <c:pt idx="12">
                  <c:v>2.7096719999999999</c:v>
                </c:pt>
                <c:pt idx="13">
                  <c:v>2.9475600000000002</c:v>
                </c:pt>
                <c:pt idx="14">
                  <c:v>1.9817280000000002</c:v>
                </c:pt>
                <c:pt idx="15">
                  <c:v>2.6038118400000001</c:v>
                </c:pt>
                <c:pt idx="16">
                  <c:v>2.4405830399999999</c:v>
                </c:pt>
                <c:pt idx="17">
                  <c:v>3.0451344000000007</c:v>
                </c:pt>
                <c:pt idx="18">
                  <c:v>3.08826336</c:v>
                </c:pt>
                <c:pt idx="19">
                  <c:v>2.6048668800000003</c:v>
                </c:pt>
                <c:pt idx="20">
                  <c:v>3.5728627200000007</c:v>
                </c:pt>
                <c:pt idx="21">
                  <c:v>3.7801209600000005</c:v>
                </c:pt>
                <c:pt idx="22">
                  <c:v>3.6306144000000002</c:v>
                </c:pt>
                <c:pt idx="23">
                  <c:v>2.6474716800000007</c:v>
                </c:pt>
                <c:pt idx="24">
                  <c:v>1.4222476800000001</c:v>
                </c:pt>
                <c:pt idx="25">
                  <c:v>2.9511283199999996</c:v>
                </c:pt>
                <c:pt idx="26">
                  <c:v>5.9357155200000005</c:v>
                </c:pt>
                <c:pt idx="27">
                  <c:v>4.0854307199999997</c:v>
                </c:pt>
                <c:pt idx="28">
                  <c:v>2.8747824</c:v>
                </c:pt>
                <c:pt idx="29">
                  <c:v>2.7360345600000002</c:v>
                </c:pt>
                <c:pt idx="30">
                  <c:v>3.3808320000000007</c:v>
                </c:pt>
                <c:pt idx="31">
                  <c:v>5.9354198400000007</c:v>
                </c:pt>
                <c:pt idx="32">
                  <c:v>4.9079519999999999</c:v>
                </c:pt>
                <c:pt idx="33">
                  <c:v>2.1051744000000001</c:v>
                </c:pt>
                <c:pt idx="34">
                  <c:v>3.0033360000000009</c:v>
                </c:pt>
                <c:pt idx="35">
                  <c:v>4.1143200000000002</c:v>
                </c:pt>
                <c:pt idx="36">
                  <c:v>2.6802988799999996</c:v>
                </c:pt>
                <c:pt idx="37">
                  <c:v>1.89751968</c:v>
                </c:pt>
                <c:pt idx="38">
                  <c:v>2.6943839999999999</c:v>
                </c:pt>
              </c:numCache>
            </c:numRef>
          </c:yVal>
          <c:smooth val="0"/>
        </c:ser>
        <c:dLbls>
          <c:showLegendKey val="0"/>
          <c:showVal val="0"/>
          <c:showCatName val="0"/>
          <c:showSerName val="0"/>
          <c:showPercent val="0"/>
          <c:showBubbleSize val="0"/>
        </c:dLbls>
        <c:axId val="257136608"/>
        <c:axId val="256753744"/>
      </c:scatterChart>
      <c:valAx>
        <c:axId val="257136608"/>
        <c:scaling>
          <c:orientation val="minMax"/>
          <c:min val="2"/>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b="0"/>
                  <a:t>"Yield Goal",</a:t>
                </a:r>
                <a:r>
                  <a:rPr lang="en-US" sz="1050" b="0" baseline="0"/>
                  <a:t> </a:t>
                </a:r>
                <a:r>
                  <a:rPr lang="en-US" sz="1050" b="0"/>
                  <a:t>Average yield, previous 5 years +20%, Mg/ha</a:t>
                </a:r>
              </a:p>
            </c:rich>
          </c:tx>
          <c:layout>
            <c:manualLayout>
              <c:xMode val="edge"/>
              <c:yMode val="edge"/>
              <c:x val="0.18022111521774067"/>
              <c:y val="0.9070629836865247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6753744"/>
        <c:crosses val="autoZero"/>
        <c:crossBetween val="midCat"/>
      </c:valAx>
      <c:valAx>
        <c:axId val="256753744"/>
        <c:scaling>
          <c:orientation val="minMax"/>
        </c:scaling>
        <c:delete val="0"/>
        <c:axPos val="l"/>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b="0" baseline="0"/>
                  <a:t>Observed yield, Mg/ha</a:t>
                </a:r>
                <a:endParaRPr lang="en-US" sz="1050" b="0"/>
              </a:p>
            </c:rich>
          </c:tx>
          <c:layout>
            <c:manualLayout>
              <c:xMode val="edge"/>
              <c:yMode val="edge"/>
              <c:x val="2.7777777777777779E-3"/>
              <c:y val="0.19022382618839309"/>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71366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D44D84-EC9A-4D5F-A67C-BE923F4B4496}"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US"/>
        </a:p>
      </dgm:t>
    </dgm:pt>
    <dgm:pt modelId="{A3634787-280A-4703-BA84-7C51FCBE8AB3}">
      <dgm:prSet/>
      <dgm:spPr/>
      <dgm:t>
        <a:bodyPr/>
        <a:lstStyle/>
        <a:p>
          <a:pPr rtl="0"/>
          <a:r>
            <a:rPr lang="en-US" dirty="0" smtClean="0">
              <a:solidFill>
                <a:srgbClr val="FF6600"/>
              </a:solidFill>
            </a:rPr>
            <a:t>Cattle, USA</a:t>
          </a:r>
          <a:br>
            <a:rPr lang="en-US" dirty="0" smtClean="0">
              <a:solidFill>
                <a:srgbClr val="FF6600"/>
              </a:solidFill>
            </a:rPr>
          </a:br>
          <a:r>
            <a:rPr lang="en-US" b="1" dirty="0" smtClean="0">
              <a:solidFill>
                <a:schemeClr val="accent6">
                  <a:lumMod val="50000"/>
                </a:schemeClr>
              </a:solidFill>
            </a:rPr>
            <a:t>95 million</a:t>
          </a:r>
          <a:r>
            <a:rPr lang="en-US" b="1" dirty="0" smtClean="0">
              <a:solidFill>
                <a:schemeClr val="accent3">
                  <a:lumMod val="60000"/>
                  <a:lumOff val="40000"/>
                </a:schemeClr>
              </a:solidFill>
            </a:rPr>
            <a:t/>
          </a:r>
          <a:br>
            <a:rPr lang="en-US" b="1" dirty="0" smtClean="0">
              <a:solidFill>
                <a:schemeClr val="accent3">
                  <a:lumMod val="60000"/>
                  <a:lumOff val="40000"/>
                </a:schemeClr>
              </a:solidFill>
            </a:rPr>
          </a:br>
          <a:r>
            <a:rPr lang="en-US" b="1" dirty="0" smtClean="0">
              <a:solidFill>
                <a:schemeClr val="accent3">
                  <a:lumMod val="60000"/>
                  <a:lumOff val="40000"/>
                </a:schemeClr>
              </a:solidFill>
            </a:rPr>
            <a:t> </a:t>
          </a:r>
          <a:r>
            <a:rPr lang="en-US" dirty="0" smtClean="0">
              <a:solidFill>
                <a:srgbClr val="FF6600"/>
              </a:solidFill>
            </a:rPr>
            <a:t>NCBA, 2014</a:t>
          </a:r>
          <a:endParaRPr lang="en-US" dirty="0">
            <a:solidFill>
              <a:srgbClr val="FF6600"/>
            </a:solidFill>
          </a:endParaRPr>
        </a:p>
      </dgm:t>
    </dgm:pt>
    <dgm:pt modelId="{D8483725-306F-4927-A216-656E609D4F7D}" type="parTrans" cxnId="{D097865F-7870-429D-86CB-924205679A5A}">
      <dgm:prSet/>
      <dgm:spPr/>
      <dgm:t>
        <a:bodyPr/>
        <a:lstStyle/>
        <a:p>
          <a:endParaRPr lang="en-US"/>
        </a:p>
      </dgm:t>
    </dgm:pt>
    <dgm:pt modelId="{DC4D5243-792C-403A-954C-82ECD7D430C6}" type="sibTrans" cxnId="{D097865F-7870-429D-86CB-924205679A5A}">
      <dgm:prSet/>
      <dgm:spPr/>
      <dgm:t>
        <a:bodyPr/>
        <a:lstStyle/>
        <a:p>
          <a:endParaRPr lang="en-US"/>
        </a:p>
      </dgm:t>
    </dgm:pt>
    <dgm:pt modelId="{C57007DE-6FCF-4CC4-BDD7-B524041AF94F}">
      <dgm:prSet/>
      <dgm:spPr/>
      <dgm:t>
        <a:bodyPr/>
        <a:lstStyle/>
        <a:p>
          <a:pPr rtl="0"/>
          <a:r>
            <a:rPr lang="en-US" dirty="0" smtClean="0"/>
            <a:t>&gt;</a:t>
          </a:r>
          <a:r>
            <a:rPr lang="en-US" b="1" dirty="0" smtClean="0">
              <a:solidFill>
                <a:schemeClr val="accent6">
                  <a:lumMod val="50000"/>
                </a:schemeClr>
              </a:solidFill>
            </a:rPr>
            <a:t>50 percent</a:t>
          </a:r>
          <a:r>
            <a:rPr lang="en-US" dirty="0" smtClean="0"/>
            <a:t>, </a:t>
          </a:r>
          <a:r>
            <a:rPr lang="en-US" dirty="0" smtClean="0">
              <a:solidFill>
                <a:srgbClr val="FF6600"/>
              </a:solidFill>
            </a:rPr>
            <a:t>TX, NE, KS, CA, OK</a:t>
          </a:r>
          <a:endParaRPr lang="en-US" dirty="0">
            <a:solidFill>
              <a:srgbClr val="FF6600"/>
            </a:solidFill>
          </a:endParaRPr>
        </a:p>
      </dgm:t>
    </dgm:pt>
    <dgm:pt modelId="{CA744DD6-F50A-4BBD-9AD5-F1AB684C9ABA}" type="parTrans" cxnId="{5BAB86F9-1008-4A11-8F4C-FC3A37A947C0}">
      <dgm:prSet/>
      <dgm:spPr/>
      <dgm:t>
        <a:bodyPr/>
        <a:lstStyle/>
        <a:p>
          <a:endParaRPr lang="en-US"/>
        </a:p>
      </dgm:t>
    </dgm:pt>
    <dgm:pt modelId="{F5151715-8827-4EB7-8852-AB42A6CDBCF2}" type="sibTrans" cxnId="{5BAB86F9-1008-4A11-8F4C-FC3A37A947C0}">
      <dgm:prSet/>
      <dgm:spPr/>
      <dgm:t>
        <a:bodyPr/>
        <a:lstStyle/>
        <a:p>
          <a:endParaRPr lang="en-US"/>
        </a:p>
      </dgm:t>
    </dgm:pt>
    <dgm:pt modelId="{C3D18E76-608E-4006-85A7-26838E37B3C8}">
      <dgm:prSet/>
      <dgm:spPr/>
      <dgm:t>
        <a:bodyPr/>
        <a:lstStyle/>
        <a:p>
          <a:pPr rtl="0"/>
          <a:r>
            <a:rPr lang="en-US" dirty="0" smtClean="0"/>
            <a:t>Population, USA, </a:t>
          </a:r>
          <a:r>
            <a:rPr lang="en-US" b="1" dirty="0" smtClean="0">
              <a:solidFill>
                <a:schemeClr val="accent6">
                  <a:lumMod val="50000"/>
                </a:schemeClr>
              </a:solidFill>
            </a:rPr>
            <a:t>316 million</a:t>
          </a:r>
          <a:r>
            <a:rPr lang="en-US" dirty="0" smtClean="0">
              <a:solidFill>
                <a:schemeClr val="accent6">
                  <a:lumMod val="50000"/>
                </a:schemeClr>
              </a:solidFill>
            </a:rPr>
            <a:t> </a:t>
          </a:r>
          <a:r>
            <a:rPr lang="en-US" dirty="0" smtClean="0">
              <a:solidFill>
                <a:schemeClr val="bg2"/>
              </a:solidFill>
            </a:rPr>
            <a:t>census.gov, 2013</a:t>
          </a:r>
          <a:endParaRPr lang="en-US" dirty="0">
            <a:solidFill>
              <a:schemeClr val="bg2"/>
            </a:solidFill>
          </a:endParaRPr>
        </a:p>
      </dgm:t>
    </dgm:pt>
    <dgm:pt modelId="{83AF746D-9F6B-4AF4-804B-3A688308946D}" type="parTrans" cxnId="{3C87BA7A-09A5-499C-B2BC-6A4E8563CA4E}">
      <dgm:prSet/>
      <dgm:spPr/>
      <dgm:t>
        <a:bodyPr/>
        <a:lstStyle/>
        <a:p>
          <a:endParaRPr lang="en-US"/>
        </a:p>
      </dgm:t>
    </dgm:pt>
    <dgm:pt modelId="{B1149D14-D291-49ED-B0F0-1F0A656B68E4}" type="sibTrans" cxnId="{3C87BA7A-09A5-499C-B2BC-6A4E8563CA4E}">
      <dgm:prSet/>
      <dgm:spPr/>
      <dgm:t>
        <a:bodyPr/>
        <a:lstStyle/>
        <a:p>
          <a:endParaRPr lang="en-US"/>
        </a:p>
      </dgm:t>
    </dgm:pt>
    <dgm:pt modelId="{3CA9D468-6DD5-4101-AC03-DCEF5ECD0F94}">
      <dgm:prSet/>
      <dgm:spPr/>
      <dgm:t>
        <a:bodyPr/>
        <a:lstStyle/>
        <a:p>
          <a:pPr rtl="0"/>
          <a:r>
            <a:rPr lang="en-US" dirty="0" smtClean="0">
              <a:solidFill>
                <a:srgbClr val="FF6600"/>
              </a:solidFill>
            </a:rPr>
            <a:t>USA, </a:t>
          </a:r>
          <a:r>
            <a:rPr lang="en-US" b="1" dirty="0" smtClean="0">
              <a:solidFill>
                <a:schemeClr val="accent6">
                  <a:lumMod val="50000"/>
                </a:schemeClr>
              </a:solidFill>
            </a:rPr>
            <a:t>5 %</a:t>
          </a:r>
          <a:r>
            <a:rPr lang="en-US" dirty="0" smtClean="0"/>
            <a:t> of </a:t>
          </a:r>
          <a:r>
            <a:rPr lang="en-US" dirty="0" smtClean="0">
              <a:solidFill>
                <a:srgbClr val="FF6600"/>
              </a:solidFill>
            </a:rPr>
            <a:t>world pop</a:t>
          </a:r>
          <a:r>
            <a:rPr lang="en-US" dirty="0" smtClean="0">
              <a:solidFill>
                <a:srgbClr val="FF0000"/>
              </a:solidFill>
            </a:rPr>
            <a:t/>
          </a:r>
          <a:br>
            <a:rPr lang="en-US" dirty="0" smtClean="0">
              <a:solidFill>
                <a:srgbClr val="FF0000"/>
              </a:solidFill>
            </a:rPr>
          </a:br>
          <a:endParaRPr lang="en-US" dirty="0">
            <a:solidFill>
              <a:srgbClr val="FF0000"/>
            </a:solidFill>
          </a:endParaRPr>
        </a:p>
      </dgm:t>
    </dgm:pt>
    <dgm:pt modelId="{64A52B6F-3500-4BEF-856C-B0A4FDF13748}" type="parTrans" cxnId="{35305EC5-3AB8-40D5-9566-99760732ECB4}">
      <dgm:prSet/>
      <dgm:spPr/>
      <dgm:t>
        <a:bodyPr/>
        <a:lstStyle/>
        <a:p>
          <a:endParaRPr lang="en-US"/>
        </a:p>
      </dgm:t>
    </dgm:pt>
    <dgm:pt modelId="{97CFD982-3BB3-406A-9736-AA2D220F3884}" type="sibTrans" cxnId="{35305EC5-3AB8-40D5-9566-99760732ECB4}">
      <dgm:prSet/>
      <dgm:spPr/>
      <dgm:t>
        <a:bodyPr/>
        <a:lstStyle/>
        <a:p>
          <a:endParaRPr lang="en-US"/>
        </a:p>
      </dgm:t>
    </dgm:pt>
    <dgm:pt modelId="{EC722E59-EF27-47D0-91AE-83609CD75252}">
      <dgm:prSet/>
      <dgm:spPr/>
      <dgm:t>
        <a:bodyPr/>
        <a:lstStyle/>
        <a:p>
          <a:pPr rtl="0"/>
          <a:r>
            <a:rPr lang="en-US" dirty="0" smtClean="0">
              <a:solidFill>
                <a:srgbClr val="FF6600"/>
              </a:solidFill>
            </a:rPr>
            <a:t>USA,</a:t>
          </a:r>
          <a:r>
            <a:rPr lang="en-US" dirty="0" smtClean="0">
              <a:solidFill>
                <a:srgbClr val="FF0000"/>
              </a:solidFill>
            </a:rPr>
            <a:t> </a:t>
          </a:r>
          <a:r>
            <a:rPr lang="en-US" b="1" dirty="0" smtClean="0">
              <a:solidFill>
                <a:schemeClr val="accent6">
                  <a:lumMod val="50000"/>
                </a:schemeClr>
              </a:solidFill>
            </a:rPr>
            <a:t>12 %</a:t>
          </a:r>
          <a:r>
            <a:rPr lang="en-US" dirty="0" smtClean="0"/>
            <a:t> of </a:t>
          </a:r>
          <a:r>
            <a:rPr lang="en-US" dirty="0" smtClean="0">
              <a:solidFill>
                <a:srgbClr val="FF6600"/>
              </a:solidFill>
            </a:rPr>
            <a:t>worlds N consumed</a:t>
          </a:r>
          <a:endParaRPr lang="en-US" dirty="0">
            <a:solidFill>
              <a:srgbClr val="FF6600"/>
            </a:solidFill>
          </a:endParaRPr>
        </a:p>
      </dgm:t>
    </dgm:pt>
    <dgm:pt modelId="{ACEBD3EA-FEDD-441F-A0A3-B7F499D3E399}" type="parTrans" cxnId="{87C061D1-910C-4A71-81F7-9156497259CD}">
      <dgm:prSet/>
      <dgm:spPr/>
      <dgm:t>
        <a:bodyPr/>
        <a:lstStyle/>
        <a:p>
          <a:endParaRPr lang="en-US"/>
        </a:p>
      </dgm:t>
    </dgm:pt>
    <dgm:pt modelId="{881C8156-CE2D-403A-8C96-103CDC502EF1}" type="sibTrans" cxnId="{87C061D1-910C-4A71-81F7-9156497259CD}">
      <dgm:prSet/>
      <dgm:spPr/>
      <dgm:t>
        <a:bodyPr/>
        <a:lstStyle/>
        <a:p>
          <a:endParaRPr lang="en-US"/>
        </a:p>
      </dgm:t>
    </dgm:pt>
    <dgm:pt modelId="{DA776A1F-FD45-40B7-98DC-B2155D0CFCAD}" type="pres">
      <dgm:prSet presAssocID="{59D44D84-EC9A-4D5F-A67C-BE923F4B4496}" presName="diagram" presStyleCnt="0">
        <dgm:presLayoutVars>
          <dgm:dir/>
          <dgm:resizeHandles val="exact"/>
        </dgm:presLayoutVars>
      </dgm:prSet>
      <dgm:spPr/>
      <dgm:t>
        <a:bodyPr/>
        <a:lstStyle/>
        <a:p>
          <a:endParaRPr lang="en-US"/>
        </a:p>
      </dgm:t>
    </dgm:pt>
    <dgm:pt modelId="{D115F6C2-E00F-421C-B775-2B03DC773004}" type="pres">
      <dgm:prSet presAssocID="{A3634787-280A-4703-BA84-7C51FCBE8AB3}" presName="node" presStyleLbl="node1" presStyleIdx="0" presStyleCnt="5">
        <dgm:presLayoutVars>
          <dgm:bulletEnabled val="1"/>
        </dgm:presLayoutVars>
      </dgm:prSet>
      <dgm:spPr/>
      <dgm:t>
        <a:bodyPr/>
        <a:lstStyle/>
        <a:p>
          <a:endParaRPr lang="en-US"/>
        </a:p>
      </dgm:t>
    </dgm:pt>
    <dgm:pt modelId="{9AB4D604-A74D-4145-B5D8-EBD9902D8AF5}" type="pres">
      <dgm:prSet presAssocID="{DC4D5243-792C-403A-954C-82ECD7D430C6}" presName="sibTrans" presStyleCnt="0"/>
      <dgm:spPr/>
    </dgm:pt>
    <dgm:pt modelId="{B15F960F-2154-4E3A-8669-9BDC1194B659}" type="pres">
      <dgm:prSet presAssocID="{C57007DE-6FCF-4CC4-BDD7-B524041AF94F}" presName="node" presStyleLbl="node1" presStyleIdx="1" presStyleCnt="5">
        <dgm:presLayoutVars>
          <dgm:bulletEnabled val="1"/>
        </dgm:presLayoutVars>
      </dgm:prSet>
      <dgm:spPr/>
      <dgm:t>
        <a:bodyPr/>
        <a:lstStyle/>
        <a:p>
          <a:endParaRPr lang="en-US"/>
        </a:p>
      </dgm:t>
    </dgm:pt>
    <dgm:pt modelId="{00384BE0-A822-4377-A024-91E7AF08DE99}" type="pres">
      <dgm:prSet presAssocID="{F5151715-8827-4EB7-8852-AB42A6CDBCF2}" presName="sibTrans" presStyleCnt="0"/>
      <dgm:spPr/>
    </dgm:pt>
    <dgm:pt modelId="{8867C0EA-F524-42C7-BAA0-24E4BE7E30A4}" type="pres">
      <dgm:prSet presAssocID="{C3D18E76-608E-4006-85A7-26838E37B3C8}" presName="node" presStyleLbl="node1" presStyleIdx="2" presStyleCnt="5">
        <dgm:presLayoutVars>
          <dgm:bulletEnabled val="1"/>
        </dgm:presLayoutVars>
      </dgm:prSet>
      <dgm:spPr/>
      <dgm:t>
        <a:bodyPr/>
        <a:lstStyle/>
        <a:p>
          <a:endParaRPr lang="en-US"/>
        </a:p>
      </dgm:t>
    </dgm:pt>
    <dgm:pt modelId="{D914FAE2-0903-42BE-AF49-B57BDE0FB253}" type="pres">
      <dgm:prSet presAssocID="{B1149D14-D291-49ED-B0F0-1F0A656B68E4}" presName="sibTrans" presStyleCnt="0"/>
      <dgm:spPr/>
    </dgm:pt>
    <dgm:pt modelId="{38D3E3EE-F555-46DF-89E5-8DFEDA87AF5A}" type="pres">
      <dgm:prSet presAssocID="{3CA9D468-6DD5-4101-AC03-DCEF5ECD0F94}" presName="node" presStyleLbl="node1" presStyleIdx="3" presStyleCnt="5">
        <dgm:presLayoutVars>
          <dgm:bulletEnabled val="1"/>
        </dgm:presLayoutVars>
      </dgm:prSet>
      <dgm:spPr/>
      <dgm:t>
        <a:bodyPr/>
        <a:lstStyle/>
        <a:p>
          <a:endParaRPr lang="en-US"/>
        </a:p>
      </dgm:t>
    </dgm:pt>
    <dgm:pt modelId="{424F952B-7A79-4C6A-84A4-F456F2CE1C6C}" type="pres">
      <dgm:prSet presAssocID="{97CFD982-3BB3-406A-9736-AA2D220F3884}" presName="sibTrans" presStyleCnt="0"/>
      <dgm:spPr/>
    </dgm:pt>
    <dgm:pt modelId="{60D27959-8757-4F9D-96E0-9BDB019BEE57}" type="pres">
      <dgm:prSet presAssocID="{EC722E59-EF27-47D0-91AE-83609CD75252}" presName="node" presStyleLbl="node1" presStyleIdx="4" presStyleCnt="5" custLinFactNeighborX="1731" custLinFactNeighborY="721">
        <dgm:presLayoutVars>
          <dgm:bulletEnabled val="1"/>
        </dgm:presLayoutVars>
      </dgm:prSet>
      <dgm:spPr/>
      <dgm:t>
        <a:bodyPr/>
        <a:lstStyle/>
        <a:p>
          <a:endParaRPr lang="en-US"/>
        </a:p>
      </dgm:t>
    </dgm:pt>
  </dgm:ptLst>
  <dgm:cxnLst>
    <dgm:cxn modelId="{87C061D1-910C-4A71-81F7-9156497259CD}" srcId="{59D44D84-EC9A-4D5F-A67C-BE923F4B4496}" destId="{EC722E59-EF27-47D0-91AE-83609CD75252}" srcOrd="4" destOrd="0" parTransId="{ACEBD3EA-FEDD-441F-A0A3-B7F499D3E399}" sibTransId="{881C8156-CE2D-403A-8C96-103CDC502EF1}"/>
    <dgm:cxn modelId="{05D2D08E-A6C2-43FD-BE27-48B01FA2FA52}" type="presOf" srcId="{C57007DE-6FCF-4CC4-BDD7-B524041AF94F}" destId="{B15F960F-2154-4E3A-8669-9BDC1194B659}" srcOrd="0" destOrd="0" presId="urn:microsoft.com/office/officeart/2005/8/layout/default"/>
    <dgm:cxn modelId="{D097865F-7870-429D-86CB-924205679A5A}" srcId="{59D44D84-EC9A-4D5F-A67C-BE923F4B4496}" destId="{A3634787-280A-4703-BA84-7C51FCBE8AB3}" srcOrd="0" destOrd="0" parTransId="{D8483725-306F-4927-A216-656E609D4F7D}" sibTransId="{DC4D5243-792C-403A-954C-82ECD7D430C6}"/>
    <dgm:cxn modelId="{6699B3C4-E0B1-4653-9971-036BB3E3F7B3}" type="presOf" srcId="{A3634787-280A-4703-BA84-7C51FCBE8AB3}" destId="{D115F6C2-E00F-421C-B775-2B03DC773004}" srcOrd="0" destOrd="0" presId="urn:microsoft.com/office/officeart/2005/8/layout/default"/>
    <dgm:cxn modelId="{5BAB86F9-1008-4A11-8F4C-FC3A37A947C0}" srcId="{59D44D84-EC9A-4D5F-A67C-BE923F4B4496}" destId="{C57007DE-6FCF-4CC4-BDD7-B524041AF94F}" srcOrd="1" destOrd="0" parTransId="{CA744DD6-F50A-4BBD-9AD5-F1AB684C9ABA}" sibTransId="{F5151715-8827-4EB7-8852-AB42A6CDBCF2}"/>
    <dgm:cxn modelId="{39C8296B-B0C3-43B3-BD41-0355522A11AE}" type="presOf" srcId="{59D44D84-EC9A-4D5F-A67C-BE923F4B4496}" destId="{DA776A1F-FD45-40B7-98DC-B2155D0CFCAD}" srcOrd="0" destOrd="0" presId="urn:microsoft.com/office/officeart/2005/8/layout/default"/>
    <dgm:cxn modelId="{3C87BA7A-09A5-499C-B2BC-6A4E8563CA4E}" srcId="{59D44D84-EC9A-4D5F-A67C-BE923F4B4496}" destId="{C3D18E76-608E-4006-85A7-26838E37B3C8}" srcOrd="2" destOrd="0" parTransId="{83AF746D-9F6B-4AF4-804B-3A688308946D}" sibTransId="{B1149D14-D291-49ED-B0F0-1F0A656B68E4}"/>
    <dgm:cxn modelId="{17C42C26-F249-4649-903D-D0F6A90EC498}" type="presOf" srcId="{EC722E59-EF27-47D0-91AE-83609CD75252}" destId="{60D27959-8757-4F9D-96E0-9BDB019BEE57}" srcOrd="0" destOrd="0" presId="urn:microsoft.com/office/officeart/2005/8/layout/default"/>
    <dgm:cxn modelId="{35305EC5-3AB8-40D5-9566-99760732ECB4}" srcId="{59D44D84-EC9A-4D5F-A67C-BE923F4B4496}" destId="{3CA9D468-6DD5-4101-AC03-DCEF5ECD0F94}" srcOrd="3" destOrd="0" parTransId="{64A52B6F-3500-4BEF-856C-B0A4FDF13748}" sibTransId="{97CFD982-3BB3-406A-9736-AA2D220F3884}"/>
    <dgm:cxn modelId="{6ED90464-ECA7-403D-B916-31F2CD8C5320}" type="presOf" srcId="{3CA9D468-6DD5-4101-AC03-DCEF5ECD0F94}" destId="{38D3E3EE-F555-46DF-89E5-8DFEDA87AF5A}" srcOrd="0" destOrd="0" presId="urn:microsoft.com/office/officeart/2005/8/layout/default"/>
    <dgm:cxn modelId="{C63EB615-1312-4AC9-B6F5-0BFD3BDEA5BA}" type="presOf" srcId="{C3D18E76-608E-4006-85A7-26838E37B3C8}" destId="{8867C0EA-F524-42C7-BAA0-24E4BE7E30A4}" srcOrd="0" destOrd="0" presId="urn:microsoft.com/office/officeart/2005/8/layout/default"/>
    <dgm:cxn modelId="{CF739149-7E34-49BA-891B-D393952824B8}" type="presParOf" srcId="{DA776A1F-FD45-40B7-98DC-B2155D0CFCAD}" destId="{D115F6C2-E00F-421C-B775-2B03DC773004}" srcOrd="0" destOrd="0" presId="urn:microsoft.com/office/officeart/2005/8/layout/default"/>
    <dgm:cxn modelId="{6179DE26-7F7F-4609-AC69-FA9BE4548FB3}" type="presParOf" srcId="{DA776A1F-FD45-40B7-98DC-B2155D0CFCAD}" destId="{9AB4D604-A74D-4145-B5D8-EBD9902D8AF5}" srcOrd="1" destOrd="0" presId="urn:microsoft.com/office/officeart/2005/8/layout/default"/>
    <dgm:cxn modelId="{0E005AAD-5C34-44B6-97FD-A7558F65E3BE}" type="presParOf" srcId="{DA776A1F-FD45-40B7-98DC-B2155D0CFCAD}" destId="{B15F960F-2154-4E3A-8669-9BDC1194B659}" srcOrd="2" destOrd="0" presId="urn:microsoft.com/office/officeart/2005/8/layout/default"/>
    <dgm:cxn modelId="{7D5D889F-536B-4D0B-B037-FF9B583C144D}" type="presParOf" srcId="{DA776A1F-FD45-40B7-98DC-B2155D0CFCAD}" destId="{00384BE0-A822-4377-A024-91E7AF08DE99}" srcOrd="3" destOrd="0" presId="urn:microsoft.com/office/officeart/2005/8/layout/default"/>
    <dgm:cxn modelId="{B761B9FA-D5EC-44C3-89D6-686F887612CA}" type="presParOf" srcId="{DA776A1F-FD45-40B7-98DC-B2155D0CFCAD}" destId="{8867C0EA-F524-42C7-BAA0-24E4BE7E30A4}" srcOrd="4" destOrd="0" presId="urn:microsoft.com/office/officeart/2005/8/layout/default"/>
    <dgm:cxn modelId="{EA2501CD-5D3B-4C8D-B484-D122992F676C}" type="presParOf" srcId="{DA776A1F-FD45-40B7-98DC-B2155D0CFCAD}" destId="{D914FAE2-0903-42BE-AF49-B57BDE0FB253}" srcOrd="5" destOrd="0" presId="urn:microsoft.com/office/officeart/2005/8/layout/default"/>
    <dgm:cxn modelId="{9F65A6D7-AD79-45E0-97A8-71B9F614F4F3}" type="presParOf" srcId="{DA776A1F-FD45-40B7-98DC-B2155D0CFCAD}" destId="{38D3E3EE-F555-46DF-89E5-8DFEDA87AF5A}" srcOrd="6" destOrd="0" presId="urn:microsoft.com/office/officeart/2005/8/layout/default"/>
    <dgm:cxn modelId="{3922DAF8-1B2D-449B-A8AA-80D364294F15}" type="presParOf" srcId="{DA776A1F-FD45-40B7-98DC-B2155D0CFCAD}" destId="{424F952B-7A79-4C6A-84A4-F456F2CE1C6C}" srcOrd="7" destOrd="0" presId="urn:microsoft.com/office/officeart/2005/8/layout/default"/>
    <dgm:cxn modelId="{685E2530-6E13-4AD5-9C33-2F88F65B8FD0}" type="presParOf" srcId="{DA776A1F-FD45-40B7-98DC-B2155D0CFCAD}" destId="{60D27959-8757-4F9D-96E0-9BDB019BEE5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defTabSz="928688">
              <a:defRPr sz="1200">
                <a:latin typeface="Arial" charset="0"/>
              </a:defRPr>
            </a:lvl1pPr>
          </a:lstStyle>
          <a:p>
            <a:pPr>
              <a:defRPr/>
            </a:pPr>
            <a:endParaRPr lang="en-US" altLang="en-US"/>
          </a:p>
        </p:txBody>
      </p:sp>
      <p:sp>
        <p:nvSpPr>
          <p:cNvPr id="8195"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algn="r" defTabSz="928688">
              <a:defRPr sz="1200">
                <a:latin typeface="Arial" charset="0"/>
              </a:defRPr>
            </a:lvl1pPr>
          </a:lstStyle>
          <a:p>
            <a:pPr>
              <a:defRPr/>
            </a:pPr>
            <a:endParaRPr lang="en-US" altLang="en-US"/>
          </a:p>
        </p:txBody>
      </p:sp>
      <p:sp>
        <p:nvSpPr>
          <p:cNvPr id="8196"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defTabSz="928688">
              <a:defRPr sz="1200">
                <a:latin typeface="Arial" charset="0"/>
              </a:defRPr>
            </a:lvl1pPr>
          </a:lstStyle>
          <a:p>
            <a:pPr>
              <a:defRPr/>
            </a:pPr>
            <a:endParaRPr lang="en-US" altLang="en-US"/>
          </a:p>
        </p:txBody>
      </p:sp>
      <p:sp>
        <p:nvSpPr>
          <p:cNvPr id="8197"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algn="r" defTabSz="928688">
              <a:defRPr sz="1200"/>
            </a:lvl1pPr>
          </a:lstStyle>
          <a:p>
            <a:pPr>
              <a:defRPr/>
            </a:pPr>
            <a:fld id="{2812D590-B888-4B70-AF9E-BC6F3BAAA8B0}" type="slidenum">
              <a:rPr lang="en-US" altLang="en-US"/>
              <a:pPr>
                <a:defRPr/>
              </a:pPr>
              <a:t>‹#›</a:t>
            </a:fld>
            <a:endParaRPr lang="en-US" altLang="en-US"/>
          </a:p>
        </p:txBody>
      </p:sp>
    </p:spTree>
    <p:extLst>
      <p:ext uri="{BB962C8B-B14F-4D97-AF65-F5344CB8AC3E}">
        <p14:creationId xmlns:p14="http://schemas.microsoft.com/office/powerpoint/2010/main" val="71089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099" name="Rectangle 3"/>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algn="r" defTabSz="938213">
              <a:defRPr sz="1200">
                <a:latin typeface="Times New Roman" pitchFamily="18"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87450" y="700088"/>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5038" y="4416425"/>
            <a:ext cx="5140325"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103" name="Rectangle 7"/>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algn="r" defTabSz="938213">
              <a:defRPr sz="1200">
                <a:latin typeface="Times New Roman" panose="02020603050405020304" pitchFamily="18" charset="0"/>
              </a:defRPr>
            </a:lvl1pPr>
          </a:lstStyle>
          <a:p>
            <a:pPr>
              <a:defRPr/>
            </a:pPr>
            <a:fld id="{ED3191C3-32CE-45EE-83FA-8D457D70275F}" type="slidenum">
              <a:rPr lang="en-US" altLang="en-US"/>
              <a:pPr>
                <a:defRPr/>
              </a:pPr>
              <a:t>‹#›</a:t>
            </a:fld>
            <a:endParaRPr lang="en-US" altLang="en-US"/>
          </a:p>
        </p:txBody>
      </p:sp>
    </p:spTree>
    <p:extLst>
      <p:ext uri="{BB962C8B-B14F-4D97-AF65-F5344CB8AC3E}">
        <p14:creationId xmlns:p14="http://schemas.microsoft.com/office/powerpoint/2010/main" val="208502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38213">
              <a:defRPr sz="800">
                <a:solidFill>
                  <a:schemeClr val="tx1"/>
                </a:solidFill>
                <a:latin typeface="Arial" panose="020B0604020202020204" pitchFamily="34" charset="0"/>
              </a:defRPr>
            </a:lvl1pPr>
            <a:lvl2pPr marL="742950" indent="-285750" defTabSz="938213">
              <a:defRPr sz="800">
                <a:solidFill>
                  <a:schemeClr val="tx1"/>
                </a:solidFill>
                <a:latin typeface="Arial" panose="020B0604020202020204" pitchFamily="34" charset="0"/>
              </a:defRPr>
            </a:lvl2pPr>
            <a:lvl3pPr marL="1143000" indent="-228600" defTabSz="938213">
              <a:defRPr sz="800">
                <a:solidFill>
                  <a:schemeClr val="tx1"/>
                </a:solidFill>
                <a:latin typeface="Arial" panose="020B0604020202020204" pitchFamily="34" charset="0"/>
              </a:defRPr>
            </a:lvl3pPr>
            <a:lvl4pPr marL="1600200" indent="-228600" defTabSz="938213">
              <a:defRPr sz="800">
                <a:solidFill>
                  <a:schemeClr val="tx1"/>
                </a:solidFill>
                <a:latin typeface="Arial" panose="020B0604020202020204" pitchFamily="34" charset="0"/>
              </a:defRPr>
            </a:lvl4pPr>
            <a:lvl5pPr marL="2057400" indent="-228600" defTabSz="938213">
              <a:defRPr sz="800">
                <a:solidFill>
                  <a:schemeClr val="tx1"/>
                </a:solidFill>
                <a:latin typeface="Arial" panose="020B0604020202020204" pitchFamily="34" charset="0"/>
              </a:defRPr>
            </a:lvl5pPr>
            <a:lvl6pPr marL="2514600" indent="-228600" defTabSz="938213" eaLnBrk="0" fontAlgn="base" hangingPunct="0">
              <a:spcBef>
                <a:spcPct val="0"/>
              </a:spcBef>
              <a:spcAft>
                <a:spcPct val="0"/>
              </a:spcAft>
              <a:defRPr sz="800">
                <a:solidFill>
                  <a:schemeClr val="tx1"/>
                </a:solidFill>
                <a:latin typeface="Arial" panose="020B0604020202020204" pitchFamily="34" charset="0"/>
              </a:defRPr>
            </a:lvl6pPr>
            <a:lvl7pPr marL="2971800" indent="-228600" defTabSz="938213" eaLnBrk="0" fontAlgn="base" hangingPunct="0">
              <a:spcBef>
                <a:spcPct val="0"/>
              </a:spcBef>
              <a:spcAft>
                <a:spcPct val="0"/>
              </a:spcAft>
              <a:defRPr sz="800">
                <a:solidFill>
                  <a:schemeClr val="tx1"/>
                </a:solidFill>
                <a:latin typeface="Arial" panose="020B0604020202020204" pitchFamily="34" charset="0"/>
              </a:defRPr>
            </a:lvl7pPr>
            <a:lvl8pPr marL="3429000" indent="-228600" defTabSz="938213" eaLnBrk="0" fontAlgn="base" hangingPunct="0">
              <a:spcBef>
                <a:spcPct val="0"/>
              </a:spcBef>
              <a:spcAft>
                <a:spcPct val="0"/>
              </a:spcAft>
              <a:defRPr sz="800">
                <a:solidFill>
                  <a:schemeClr val="tx1"/>
                </a:solidFill>
                <a:latin typeface="Arial" panose="020B0604020202020204" pitchFamily="34" charset="0"/>
              </a:defRPr>
            </a:lvl8pPr>
            <a:lvl9pPr marL="3886200" indent="-228600" defTabSz="938213" eaLnBrk="0" fontAlgn="base" hangingPunct="0">
              <a:spcBef>
                <a:spcPct val="0"/>
              </a:spcBef>
              <a:spcAft>
                <a:spcPct val="0"/>
              </a:spcAft>
              <a:defRPr sz="800">
                <a:solidFill>
                  <a:schemeClr val="tx1"/>
                </a:solidFill>
                <a:latin typeface="Arial" panose="020B0604020202020204" pitchFamily="34" charset="0"/>
              </a:defRPr>
            </a:lvl9pPr>
          </a:lstStyle>
          <a:p>
            <a:fld id="{43F50E28-60B9-4E35-8615-A8C871D8D958}" type="slidenum">
              <a:rPr lang="en-US" altLang="en-US" sz="1200">
                <a:solidFill>
                  <a:srgbClr val="000000"/>
                </a:solidFill>
                <a:latin typeface="Times New Roman" panose="02020603050405020304" pitchFamily="18" charset="0"/>
              </a:rPr>
              <a:pPr/>
              <a:t>49</a:t>
            </a:fld>
            <a:endParaRPr lang="en-US" altLang="en-US" sz="1200">
              <a:solidFill>
                <a:srgbClr val="000000"/>
              </a:solidFill>
              <a:latin typeface="Times New Roman" panose="02020603050405020304" pitchFamily="18"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771641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768725" y="9401175"/>
            <a:ext cx="28797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82" tIns="45291" rIns="90582" bIns="45291" anchor="b"/>
          <a:lstStyle>
            <a:lvl1pPr defTabSz="904875">
              <a:defRPr sz="1400" b="1">
                <a:solidFill>
                  <a:schemeClr val="bg1"/>
                </a:solidFill>
                <a:latin typeface="Arial" panose="020B0604020202020204" pitchFamily="34" charset="0"/>
                <a:ea typeface="ＭＳ Ｐゴシック" panose="020B0600070205080204" pitchFamily="34" charset="-128"/>
              </a:defRPr>
            </a:lvl1pPr>
            <a:lvl2pPr marL="742950" indent="-285750" defTabSz="904875">
              <a:defRPr sz="1400" b="1">
                <a:solidFill>
                  <a:schemeClr val="bg1"/>
                </a:solidFill>
                <a:latin typeface="Arial" panose="020B0604020202020204" pitchFamily="34" charset="0"/>
                <a:ea typeface="ＭＳ Ｐゴシック" panose="020B0600070205080204" pitchFamily="34" charset="-128"/>
              </a:defRPr>
            </a:lvl2pPr>
            <a:lvl3pPr marL="1143000" indent="-228600" defTabSz="904875">
              <a:defRPr sz="1400" b="1">
                <a:solidFill>
                  <a:schemeClr val="bg1"/>
                </a:solidFill>
                <a:latin typeface="Arial" panose="020B0604020202020204" pitchFamily="34" charset="0"/>
                <a:ea typeface="ＭＳ Ｐゴシック" panose="020B0600070205080204" pitchFamily="34" charset="-128"/>
              </a:defRPr>
            </a:lvl3pPr>
            <a:lvl4pPr marL="1600200" indent="-228600" defTabSz="904875">
              <a:defRPr sz="1400" b="1">
                <a:solidFill>
                  <a:schemeClr val="bg1"/>
                </a:solidFill>
                <a:latin typeface="Arial" panose="020B0604020202020204" pitchFamily="34" charset="0"/>
                <a:ea typeface="ＭＳ Ｐゴシック" panose="020B0600070205080204" pitchFamily="34" charset="-128"/>
              </a:defRPr>
            </a:lvl4pPr>
            <a:lvl5pPr marL="2057400" indent="-228600" defTabSz="904875">
              <a:defRPr sz="1400" b="1">
                <a:solidFill>
                  <a:schemeClr val="bg1"/>
                </a:solidFill>
                <a:latin typeface="Arial" panose="020B0604020202020204" pitchFamily="34" charset="0"/>
                <a:ea typeface="ＭＳ Ｐゴシック" panose="020B0600070205080204" pitchFamily="34" charset="-128"/>
              </a:defRPr>
            </a:lvl5pPr>
            <a:lvl6pPr marL="25146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r"/>
            <a:fld id="{B19995E4-3D32-4BE3-9544-C1E81E2FDB14}" type="slidenum">
              <a:rPr lang="en-GB" altLang="en-US" sz="1200" b="0">
                <a:solidFill>
                  <a:schemeClr val="tx1"/>
                </a:solidFill>
                <a:latin typeface="Times" panose="02020603050405020304" pitchFamily="18" charset="0"/>
                <a:cs typeface="Arial" panose="020B0604020202020204" pitchFamily="34" charset="0"/>
              </a:rPr>
              <a:pPr algn="r"/>
              <a:t>56</a:t>
            </a:fld>
            <a:endParaRPr lang="en-GB" altLang="en-US" sz="1200" b="0">
              <a:solidFill>
                <a:schemeClr val="tx1"/>
              </a:solidFill>
              <a:latin typeface="Times" panose="02020603050405020304" pitchFamily="18" charset="0"/>
              <a:cs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15000"/>
              </a:spcBef>
            </a:pPr>
            <a:endParaRPr lang="en-US" altLang="en-US" sz="1400" b="1" smtClean="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91758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5868CA3-3C88-4A47-82C8-A629B20BC048}" type="slidenum">
              <a:rPr lang="en-US" altLang="en-US" smtClean="0"/>
              <a:pPr>
                <a:defRPr/>
              </a:pPr>
              <a:t>‹#›</a:t>
            </a:fld>
            <a:endParaRPr lang="en-US" altLang="en-US"/>
          </a:p>
        </p:txBody>
      </p:sp>
    </p:spTree>
    <p:extLst>
      <p:ext uri="{BB962C8B-B14F-4D97-AF65-F5344CB8AC3E}">
        <p14:creationId xmlns:p14="http://schemas.microsoft.com/office/powerpoint/2010/main" val="1523894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315404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1192786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766639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1387342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968320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352915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8A269C6-E670-4C02-9F8B-E4FB4B7C5D96}" type="slidenum">
              <a:rPr lang="en-US" altLang="en-US" smtClean="0"/>
              <a:pPr>
                <a:defRPr/>
              </a:pPr>
              <a:t>‹#›</a:t>
            </a:fld>
            <a:endParaRPr lang="en-US" altLang="en-US"/>
          </a:p>
        </p:txBody>
      </p:sp>
    </p:spTree>
    <p:extLst>
      <p:ext uri="{BB962C8B-B14F-4D97-AF65-F5344CB8AC3E}">
        <p14:creationId xmlns:p14="http://schemas.microsoft.com/office/powerpoint/2010/main" val="309700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522970D-D47B-4CB6-8E58-3CB605E58F05}" type="slidenum">
              <a:rPr lang="en-US" altLang="en-US" smtClean="0"/>
              <a:pPr>
                <a:defRPr/>
              </a:pPr>
              <a:t>‹#›</a:t>
            </a:fld>
            <a:endParaRPr lang="en-US" altLang="en-US"/>
          </a:p>
        </p:txBody>
      </p:sp>
    </p:spTree>
    <p:extLst>
      <p:ext uri="{BB962C8B-B14F-4D97-AF65-F5344CB8AC3E}">
        <p14:creationId xmlns:p14="http://schemas.microsoft.com/office/powerpoint/2010/main" val="2638418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59EA24-E4E3-41A9-8D99-3336674A0EF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20059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3B46E9-E988-471C-9D1C-152B12F6E57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5031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Tree>
    <p:extLst>
      <p:ext uri="{BB962C8B-B14F-4D97-AF65-F5344CB8AC3E}">
        <p14:creationId xmlns:p14="http://schemas.microsoft.com/office/powerpoint/2010/main" val="1749494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D18D3B-5797-40A8-8C1F-4674550B05E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352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3F0872-F3B3-4998-A561-0D10839D0D8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29983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A40818-6431-47D9-B9EB-D13AD9780C5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05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E01863-7801-45B1-9952-5D9F70AFC2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1899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A856030-083B-4C95-8EF1-8E168A417E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6459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2BBAB-C329-4437-B699-6458F4546E7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59354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BB8997-8451-46D7-8F8D-9FC87DA275C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2078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AF9BF3-355F-4790-B800-1F556077A0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35422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61F9BE-CFF3-4B59-9095-5115820E4C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98727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36368D8-09E1-4F08-9AF6-6AC15FF801CE}" type="slidenum">
              <a:rPr lang="en-US" altLang="en-US" smtClean="0"/>
              <a:pPr>
                <a:defRPr/>
              </a:pPr>
              <a:t>‹#›</a:t>
            </a:fld>
            <a:endParaRPr lang="en-US" altLang="en-US"/>
          </a:p>
        </p:txBody>
      </p:sp>
    </p:spTree>
    <p:extLst>
      <p:ext uri="{BB962C8B-B14F-4D97-AF65-F5344CB8AC3E}">
        <p14:creationId xmlns:p14="http://schemas.microsoft.com/office/powerpoint/2010/main" val="224036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E2401CD-EF8C-4F29-8DA7-431D605EF507}" type="slidenum">
              <a:rPr lang="en-US" altLang="en-US" smtClean="0"/>
              <a:pPr>
                <a:defRPr/>
              </a:pPr>
              <a:t>‹#›</a:t>
            </a:fld>
            <a:endParaRPr lang="en-US" altLang="en-US"/>
          </a:p>
        </p:txBody>
      </p:sp>
    </p:spTree>
    <p:extLst>
      <p:ext uri="{BB962C8B-B14F-4D97-AF65-F5344CB8AC3E}">
        <p14:creationId xmlns:p14="http://schemas.microsoft.com/office/powerpoint/2010/main" val="387412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D63F7E3-25E4-4E19-91D8-7C35D1669D13}" type="slidenum">
              <a:rPr lang="en-US" altLang="en-US" smtClean="0"/>
              <a:pPr>
                <a:defRPr/>
              </a:pPr>
              <a:t>‹#›</a:t>
            </a:fld>
            <a:endParaRPr lang="en-US" altLang="en-US"/>
          </a:p>
        </p:txBody>
      </p:sp>
    </p:spTree>
    <p:extLst>
      <p:ext uri="{BB962C8B-B14F-4D97-AF65-F5344CB8AC3E}">
        <p14:creationId xmlns:p14="http://schemas.microsoft.com/office/powerpoint/2010/main" val="92601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pPr>
              <a:defRPr/>
            </a:pPr>
            <a:endParaRPr lang="en-US" altLang="en-US"/>
          </a:p>
        </p:txBody>
      </p:sp>
      <p:sp>
        <p:nvSpPr>
          <p:cNvPr id="5" name="Footer Placeholder 3"/>
          <p:cNvSpPr>
            <a:spLocks noGrp="1"/>
          </p:cNvSpPr>
          <p:nvPr>
            <p:ph type="ftr" sz="quarter" idx="11"/>
          </p:nvPr>
        </p:nvSpPr>
        <p:spPr/>
        <p:txBody>
          <a:bodyPr/>
          <a:lstStyle/>
          <a:p>
            <a:pPr>
              <a:defRPr/>
            </a:pPr>
            <a:endParaRPr lang="en-US" altLang="en-US"/>
          </a:p>
        </p:txBody>
      </p:sp>
      <p:sp>
        <p:nvSpPr>
          <p:cNvPr id="6" name="Slide Number Placeholder 4"/>
          <p:cNvSpPr>
            <a:spLocks noGrp="1"/>
          </p:cNvSpPr>
          <p:nvPr>
            <p:ph type="sldNum" sz="quarter" idx="12"/>
          </p:nvPr>
        </p:nvSpPr>
        <p:spPr/>
        <p:txBody>
          <a:bodyPr/>
          <a:lstStyle/>
          <a:p>
            <a:pPr>
              <a:defRPr/>
            </a:pPr>
            <a:fld id="{4BEF709E-3D5C-4AED-A786-23D81712B7E0}" type="slidenum">
              <a:rPr lang="en-US" altLang="en-US" smtClean="0"/>
              <a:pPr>
                <a:defRPr/>
              </a:pPr>
              <a:t>‹#›</a:t>
            </a:fld>
            <a:endParaRPr lang="en-US" altLang="en-US"/>
          </a:p>
        </p:txBody>
      </p:sp>
    </p:spTree>
    <p:extLst>
      <p:ext uri="{BB962C8B-B14F-4D97-AF65-F5344CB8AC3E}">
        <p14:creationId xmlns:p14="http://schemas.microsoft.com/office/powerpoint/2010/main" val="346776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altLang="en-US"/>
          </a:p>
        </p:txBody>
      </p:sp>
      <p:sp>
        <p:nvSpPr>
          <p:cNvPr id="5" name="Footer Placeholder 2"/>
          <p:cNvSpPr>
            <a:spLocks noGrp="1"/>
          </p:cNvSpPr>
          <p:nvPr>
            <p:ph type="ftr" sz="quarter" idx="11"/>
          </p:nvPr>
        </p:nvSpPr>
        <p:spPr/>
        <p:txBody>
          <a:bodyPr/>
          <a:lstStyle/>
          <a:p>
            <a:pPr>
              <a:defRPr/>
            </a:pPr>
            <a:endParaRPr lang="en-US" altLang="en-US"/>
          </a:p>
        </p:txBody>
      </p:sp>
    </p:spTree>
    <p:extLst>
      <p:ext uri="{BB962C8B-B14F-4D97-AF65-F5344CB8AC3E}">
        <p14:creationId xmlns:p14="http://schemas.microsoft.com/office/powerpoint/2010/main" val="148983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pPr>
              <a:defRPr/>
            </a:pPr>
            <a:endParaRPr lang="en-US" altLang="en-US"/>
          </a:p>
        </p:txBody>
      </p:sp>
      <p:sp>
        <p:nvSpPr>
          <p:cNvPr id="5" name="Footer Placeholder 5"/>
          <p:cNvSpPr>
            <a:spLocks noGrp="1"/>
          </p:cNvSpPr>
          <p:nvPr>
            <p:ph type="ftr" sz="quarter" idx="11"/>
          </p:nvPr>
        </p:nvSpPr>
        <p:spPr/>
        <p:txBody>
          <a:bodyPr/>
          <a:lstStyle/>
          <a:p>
            <a:pPr>
              <a:defRPr/>
            </a:pPr>
            <a:endParaRPr lang="en-US" altLang="en-US"/>
          </a:p>
        </p:txBody>
      </p:sp>
      <p:sp>
        <p:nvSpPr>
          <p:cNvPr id="6" name="Slide Number Placeholder 6"/>
          <p:cNvSpPr>
            <a:spLocks noGrp="1"/>
          </p:cNvSpPr>
          <p:nvPr>
            <p:ph type="sldNum" sz="quarter" idx="12"/>
          </p:nvPr>
        </p:nvSpPr>
        <p:spPr/>
        <p:txBody>
          <a:bodyPr/>
          <a:lstStyle/>
          <a:p>
            <a:pPr>
              <a:defRPr/>
            </a:pPr>
            <a:fld id="{B30C67CF-38EE-4B3F-86BB-648DABE95A1A}" type="slidenum">
              <a:rPr lang="en-US" altLang="en-US" smtClean="0"/>
              <a:pPr>
                <a:defRPr/>
              </a:pPr>
              <a:t>‹#›</a:t>
            </a:fld>
            <a:endParaRPr lang="en-US" altLang="en-US"/>
          </a:p>
        </p:txBody>
      </p:sp>
    </p:spTree>
    <p:extLst>
      <p:ext uri="{BB962C8B-B14F-4D97-AF65-F5344CB8AC3E}">
        <p14:creationId xmlns:p14="http://schemas.microsoft.com/office/powerpoint/2010/main" val="444862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67FBB40-AF59-4CD1-AA0E-BD4110EC7F97}" type="slidenum">
              <a:rPr lang="en-US" altLang="en-US" smtClean="0"/>
              <a:pPr>
                <a:defRPr/>
              </a:pPr>
              <a:t>‹#›</a:t>
            </a:fld>
            <a:endParaRPr lang="en-US" altLang="en-US"/>
          </a:p>
        </p:txBody>
      </p:sp>
    </p:spTree>
    <p:extLst>
      <p:ext uri="{BB962C8B-B14F-4D97-AF65-F5344CB8AC3E}">
        <p14:creationId xmlns:p14="http://schemas.microsoft.com/office/powerpoint/2010/main" val="118095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alt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lt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228889239"/>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Times New Roman" panose="02020603050405020304" pitchFamily="18" charset="0"/>
              </a:defRPr>
            </a:lvl1pPr>
          </a:lstStyle>
          <a:p>
            <a:pPr>
              <a:defRPr/>
            </a:pPr>
            <a:fld id="{45C7724E-545A-40D0-B0F7-505F14470C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490002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gif"/><Relationship Id="rId18" Type="http://schemas.openxmlformats.org/officeDocument/2006/relationships/image" Target="../media/image18.png"/><Relationship Id="rId3" Type="http://schemas.openxmlformats.org/officeDocument/2006/relationships/image" Target="../media/image3.jpg"/><Relationship Id="rId21" Type="http://schemas.openxmlformats.org/officeDocument/2006/relationships/image" Target="../media/image21.gif"/><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png"/><Relationship Id="rId2" Type="http://schemas.openxmlformats.org/officeDocument/2006/relationships/image" Target="../media/image2.jpeg"/><Relationship Id="rId16" Type="http://schemas.openxmlformats.org/officeDocument/2006/relationships/image" Target="../media/image16.png"/><Relationship Id="rId20" Type="http://schemas.openxmlformats.org/officeDocument/2006/relationships/image" Target="../media/image20.gif"/><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jpeg"/><Relationship Id="rId19" Type="http://schemas.openxmlformats.org/officeDocument/2006/relationships/image" Target="../media/image19.jp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3.png"/><Relationship Id="rId4" Type="http://schemas.openxmlformats.org/officeDocument/2006/relationships/image" Target="../media/image32.wm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oiltesting.okstate.edu/sensor-based-n-rate-calculator"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6.png"/><Relationship Id="rId4" Type="http://schemas.openxmlformats.org/officeDocument/2006/relationships/oleObject" Target="../embeddings/Microsoft_Excel_97-2003_Worksheet1.xls"/></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okstate.com/" TargetMode="External"/><Relationship Id="rId2" Type="http://schemas.openxmlformats.org/officeDocument/2006/relationships/image" Target="../media/image48.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9.emf"/></Relationships>
</file>

<file path=ppt/slides/_rels/slide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51.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14.jpe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g"/></Relationships>
</file>

<file path=ppt/slides/_rels/slide5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 Id="rId4" Type="http://schemas.openxmlformats.org/officeDocument/2006/relationships/image" Target="../media/image83.gif"/></Relationships>
</file>

<file path=ppt/slides/_rels/slide5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7" name="Picture 9" descr="cornx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2657"/>
            <a:ext cx="8839200" cy="2322513"/>
          </a:xfrm>
          <a:prstGeom prst="rect">
            <a:avLst/>
          </a:prstGeom>
          <a:ln w="28575">
            <a:solidFill>
              <a:srgbClr val="FF6600"/>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06" y="2798152"/>
            <a:ext cx="2076450" cy="3837671"/>
          </a:xfrm>
          <a:prstGeom prst="rect">
            <a:avLst/>
          </a:prstGeom>
          <a:ln w="28575">
            <a:solidFill>
              <a:srgbClr val="7030A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673" y="2798153"/>
            <a:ext cx="2083831" cy="3837671"/>
          </a:xfrm>
          <a:prstGeom prst="rect">
            <a:avLst/>
          </a:prstGeom>
          <a:ln w="28575">
            <a:solidFill>
              <a:srgbClr val="FF3300"/>
            </a:solidFill>
          </a:ln>
        </p:spPr>
      </p:pic>
      <p:sp>
        <p:nvSpPr>
          <p:cNvPr id="2050" name="Rectangle 2"/>
          <p:cNvSpPr>
            <a:spLocks noGrp="1" noChangeArrowheads="1"/>
          </p:cNvSpPr>
          <p:nvPr>
            <p:ph type="ctrTitle"/>
          </p:nvPr>
        </p:nvSpPr>
        <p:spPr>
          <a:xfrm>
            <a:off x="2448694" y="2725618"/>
            <a:ext cx="4164601" cy="1916293"/>
          </a:xfrm>
        </p:spPr>
        <p:txBody>
          <a:bodyPr vert="horz" lIns="91440" tIns="45720" rIns="91440" bIns="45720" rtlCol="0" anchor="t">
            <a:noAutofit/>
          </a:bodyPr>
          <a:lstStyle/>
          <a:p>
            <a:pPr algn="ctr"/>
            <a:r>
              <a:rPr lang="en-US" altLang="en-US" sz="2400" dirty="0" smtClean="0">
                <a:solidFill>
                  <a:srgbClr val="FF6600"/>
                </a:solidFill>
              </a:rPr>
              <a:t>13</a:t>
            </a:r>
            <a:r>
              <a:rPr lang="en-US" altLang="en-US" sz="2400" baseline="30000" dirty="0" smtClean="0">
                <a:solidFill>
                  <a:srgbClr val="FF6600"/>
                </a:solidFill>
              </a:rPr>
              <a:t>th</a:t>
            </a:r>
            <a:r>
              <a:rPr lang="en-US" altLang="en-US" sz="2400" dirty="0" smtClean="0">
                <a:solidFill>
                  <a:srgbClr val="FF6600"/>
                </a:solidFill>
              </a:rPr>
              <a:t> annual nitrogen use efficiency conference</a:t>
            </a:r>
            <a:r>
              <a:rPr lang="en-US" altLang="en-US" sz="2400" dirty="0">
                <a:solidFill>
                  <a:srgbClr val="FF6600"/>
                </a:solidFill>
              </a:rPr>
              <a:t/>
            </a:r>
            <a:br>
              <a:rPr lang="en-US" altLang="en-US" sz="2400" dirty="0">
                <a:solidFill>
                  <a:srgbClr val="FF6600"/>
                </a:solidFill>
              </a:rPr>
            </a:br>
            <a:r>
              <a:rPr lang="en-US" altLang="en-US" sz="2400" dirty="0" smtClean="0">
                <a:solidFill>
                  <a:srgbClr val="FF6600"/>
                </a:solidFill>
              </a:rPr>
              <a:t/>
            </a:r>
            <a:br>
              <a:rPr lang="en-US" altLang="en-US" sz="2400" dirty="0" smtClean="0">
                <a:solidFill>
                  <a:srgbClr val="FF6600"/>
                </a:solidFill>
              </a:rPr>
            </a:br>
            <a:r>
              <a:rPr lang="en-US" altLang="en-US" sz="2400" dirty="0" smtClean="0">
                <a:solidFill>
                  <a:srgbClr val="FF6600"/>
                </a:solidFill>
              </a:rPr>
              <a:t>auburn, </a:t>
            </a:r>
            <a:r>
              <a:rPr lang="en-US" altLang="en-US" sz="2400" dirty="0" err="1" smtClean="0">
                <a:solidFill>
                  <a:srgbClr val="FF6600"/>
                </a:solidFill>
              </a:rPr>
              <a:t>alabama</a:t>
            </a:r>
            <a:r>
              <a:rPr lang="en-US" altLang="en-US" sz="2400" dirty="0" smtClean="0">
                <a:solidFill>
                  <a:srgbClr val="FF6600"/>
                </a:solidFill>
              </a:rPr>
              <a:t> </a:t>
            </a:r>
            <a:br>
              <a:rPr lang="en-US" altLang="en-US" sz="2400" dirty="0" smtClean="0">
                <a:solidFill>
                  <a:srgbClr val="FF6600"/>
                </a:solidFill>
              </a:rPr>
            </a:br>
            <a:r>
              <a:rPr lang="en-US" altLang="en-US" sz="2400" dirty="0" err="1" smtClean="0">
                <a:solidFill>
                  <a:srgbClr val="FF6600"/>
                </a:solidFill>
              </a:rPr>
              <a:t>aug</a:t>
            </a:r>
            <a:r>
              <a:rPr lang="en-US" altLang="en-US" sz="2400" dirty="0" smtClean="0">
                <a:solidFill>
                  <a:srgbClr val="FF6600"/>
                </a:solidFill>
              </a:rPr>
              <a:t> 4, 2015</a:t>
            </a:r>
            <a:endParaRPr lang="en-US" altLang="en-US" sz="2400" dirty="0">
              <a:solidFill>
                <a:srgbClr val="FF6600"/>
              </a:solidFill>
            </a:endParaRPr>
          </a:p>
        </p:txBody>
      </p:sp>
      <p:pic>
        <p:nvPicPr>
          <p:cNvPr id="7" name="Picture 6" descr="http://www.writing.eng.vt.edu/vt_logo_.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4655" y="1790017"/>
            <a:ext cx="1025978" cy="5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hoopedia.nba.com/images/8/82/University-of-Nebraska-Lincoln-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3852" y="2935749"/>
            <a:ext cx="561975" cy="53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www.rmiproductions.com/images/UniversityOfMissouri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8549" y="1777113"/>
            <a:ext cx="609600" cy="5197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4" descr="os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8273" y="4816056"/>
            <a:ext cx="975816" cy="691523"/>
          </a:xfrm>
          <a:prstGeom prst="rect">
            <a:avLst/>
          </a:prstGeom>
          <a:noFill/>
          <a:ln w="19050">
            <a:solidFill>
              <a:srgbClr val="FF6600"/>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267907" dir="3514226" algn="ctr" rotWithShape="0">
                    <a:schemeClr val="bg2">
                      <a:alpha val="50000"/>
                    </a:schemeClr>
                  </a:outerShdw>
                </a:effectLst>
              </a14:hiddenEffects>
            </a:ext>
          </a:extLst>
        </p:spPr>
      </p:pic>
      <p:pic>
        <p:nvPicPr>
          <p:cNvPr id="23554" name="Picture 2" descr="https://pbs.twimg.com/profile_images/378800000629040142/51c436c5e660e2acf449f72f5ec4b4d0_400x4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9136" y="5814874"/>
            <a:ext cx="693938" cy="693938"/>
          </a:xfrm>
          <a:prstGeom prst="rect">
            <a:avLst/>
          </a:prstGeom>
          <a:noFill/>
          <a:ln w="19050">
            <a:solidFill>
              <a:srgbClr val="FF3300"/>
            </a:solidFill>
          </a:ln>
          <a:extLst>
            <a:ext uri="{909E8E84-426E-40DD-AFC4-6F175D3DCCD1}">
              <a14:hiddenFill xmlns:a14="http://schemas.microsoft.com/office/drawing/2010/main">
                <a:solidFill>
                  <a:srgbClr val="FFFFFF"/>
                </a:solidFill>
              </a14:hiddenFill>
            </a:ext>
          </a:extLst>
        </p:spPr>
      </p:pic>
      <p:pic>
        <p:nvPicPr>
          <p:cNvPr id="23556" name="Picture 4" descr="https://pbs.twimg.com/profile_images/378800000571364890/21943cce068459cdbe514fb500d8bf62_400x400.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4633" y="5743853"/>
            <a:ext cx="764959" cy="76495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3558" name="Picture 6" descr="South Dakota State Universit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81981" y="1701738"/>
            <a:ext cx="651060" cy="699287"/>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http://practice-right.com/wp-content/uploads/2012/12/Univeristy-of-Minnesot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1546" y="2870268"/>
            <a:ext cx="862969" cy="70787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3562" name="Picture 10" descr="https://fantasticsportsstore.com/images/AUBURN-LOGO.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1546" y="244873"/>
            <a:ext cx="1123087" cy="11230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rotWithShape="1">
          <a:blip r:embed="rId14" cstate="print">
            <a:extLst>
              <a:ext uri="{28A0092B-C50C-407E-A947-70E740481C1C}">
                <a14:useLocalDpi xmlns:a14="http://schemas.microsoft.com/office/drawing/2010/main" val="0"/>
              </a:ext>
            </a:extLst>
          </a:blip>
          <a:srcRect l="70718" t="10293"/>
          <a:stretch/>
        </p:blipFill>
        <p:spPr bwMode="auto">
          <a:xfrm>
            <a:off x="3793236" y="5870753"/>
            <a:ext cx="1671360" cy="596116"/>
          </a:xfrm>
          <a:prstGeom prst="roundRect">
            <a:avLst>
              <a:gd name="adj" fmla="val 8594"/>
            </a:avLst>
          </a:prstGeom>
          <a:solidFill>
            <a:srgbClr val="FFFFFF">
              <a:shade val="85000"/>
            </a:srgbClr>
          </a:solidFill>
          <a:ln w="28575">
            <a:solidFill>
              <a:srgbClr val="006600"/>
            </a:solid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23566" name="Picture 14" descr="Holland Scientific"/>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48395" y="131705"/>
            <a:ext cx="1913973" cy="469794"/>
          </a:xfrm>
          <a:prstGeom prst="rect">
            <a:avLst/>
          </a:prstGeom>
          <a:solidFill>
            <a:schemeClr val="tx1"/>
          </a:solidFill>
          <a:ln w="19050">
            <a:solidFill>
              <a:schemeClr val="bg2"/>
            </a:solidFill>
          </a:ln>
        </p:spPr>
      </p:pic>
      <p:pic>
        <p:nvPicPr>
          <p:cNvPr id="23568" name="Picture 16" descr="Trimbl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85005" y="131704"/>
            <a:ext cx="2061926" cy="463935"/>
          </a:xfrm>
          <a:prstGeom prst="rect">
            <a:avLst/>
          </a:prstGeom>
          <a:solidFill>
            <a:schemeClr val="tx1"/>
          </a:solidFill>
          <a:ln w="19050">
            <a:solidFill>
              <a:schemeClr val="bg2"/>
            </a:solidFill>
          </a:ln>
        </p:spPr>
      </p:pic>
      <p:pic>
        <p:nvPicPr>
          <p:cNvPr id="23570" name="Picture 18" descr="https://chem.duke.edu/sites/chem.duke.edu/themes/dukechem/images/duke-footer-logo.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39049" y="2998493"/>
            <a:ext cx="1038591" cy="451424"/>
          </a:xfrm>
          <a:prstGeom prst="rect">
            <a:avLst/>
          </a:prstGeom>
          <a:noFill/>
          <a:extLst>
            <a:ext uri="{909E8E84-426E-40DD-AFC4-6F175D3DCCD1}">
              <a14:hiddenFill xmlns:a14="http://schemas.microsoft.com/office/drawing/2010/main">
                <a:solidFill>
                  <a:srgbClr val="FFFFFF"/>
                </a:solidFill>
              </a14:hiddenFill>
            </a:ext>
          </a:extLst>
        </p:spPr>
      </p:pic>
      <p:pic>
        <p:nvPicPr>
          <p:cNvPr id="23572" name="Picture 20" descr="https://upload.wikimedia.org/wikipedia/en/thumb/3/3e/Mississippi_State_Bulldogs.svg/1280px-Mississippi_State_Bulldogs.svg.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24930" y="2935749"/>
            <a:ext cx="783959" cy="481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99814" y="389438"/>
            <a:ext cx="1364895" cy="393439"/>
          </a:xfrm>
          <a:prstGeom prst="rect">
            <a:avLst/>
          </a:prstGeom>
          <a:ln w="19050">
            <a:solidFill>
              <a:srgbClr val="FF3300"/>
            </a:solidFill>
          </a:ln>
        </p:spPr>
      </p:pic>
      <p:pic>
        <p:nvPicPr>
          <p:cNvPr id="23576" name="Picture 24" descr="http://www.brandsoftheworld.com/sites/default/files/styles/logo-thumbnail/public/0025/3595/brand.gif?itok=ravz4GvZ"/>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36766" y="5824182"/>
            <a:ext cx="626796" cy="626796"/>
          </a:xfrm>
          <a:prstGeom prst="rect">
            <a:avLst/>
          </a:prstGeom>
          <a:noFill/>
          <a:ln w="19050">
            <a:solidFill>
              <a:srgbClr val="FF6600"/>
            </a:solidFill>
          </a:ln>
          <a:extLst>
            <a:ext uri="{909E8E84-426E-40DD-AFC4-6F175D3DCCD1}">
              <a14:hiddenFill xmlns:a14="http://schemas.microsoft.com/office/drawing/2010/main">
                <a:solidFill>
                  <a:srgbClr val="FFFFFF"/>
                </a:solidFill>
              </a14:hiddenFill>
            </a:ext>
          </a:extLst>
        </p:spPr>
      </p:pic>
      <p:pic>
        <p:nvPicPr>
          <p:cNvPr id="23578" name="Picture 26" descr="http://agwired.com/wp-content/uploads/2012/06/pioneer-new-logo.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46837" y="4850373"/>
            <a:ext cx="1149992" cy="634796"/>
          </a:xfrm>
          <a:prstGeom prst="rect">
            <a:avLst/>
          </a:prstGeom>
          <a:noFill/>
          <a:ln w="19050">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617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53266"/>
            <a:ext cx="7055380" cy="648117"/>
          </a:xfrm>
        </p:spPr>
        <p:txBody>
          <a:bodyPr/>
          <a:lstStyle/>
          <a:p>
            <a:r>
              <a:rPr lang="en-US" sz="3600" dirty="0" smtClean="0"/>
              <a:t>Do yield goals work?</a:t>
            </a:r>
            <a:endParaRPr lang="en-US" sz="3600" dirty="0"/>
          </a:p>
        </p:txBody>
      </p:sp>
      <p:graphicFrame>
        <p:nvGraphicFramePr>
          <p:cNvPr id="7" name="Chart 6"/>
          <p:cNvGraphicFramePr>
            <a:graphicFrameLocks/>
          </p:cNvGraphicFramePr>
          <p:nvPr>
            <p:extLst>
              <p:ext uri="{D42A27DB-BD31-4B8C-83A1-F6EECF244321}">
                <p14:modId xmlns:p14="http://schemas.microsoft.com/office/powerpoint/2010/main" val="1323459142"/>
              </p:ext>
            </p:extLst>
          </p:nvPr>
        </p:nvGraphicFramePr>
        <p:xfrm>
          <a:off x="245013" y="1260629"/>
          <a:ext cx="4681538"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554260688"/>
              </p:ext>
            </p:extLst>
          </p:nvPr>
        </p:nvGraphicFramePr>
        <p:xfrm>
          <a:off x="4289347" y="3863867"/>
          <a:ext cx="4791075" cy="2962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624646663"/>
              </p:ext>
            </p:extLst>
          </p:nvPr>
        </p:nvGraphicFramePr>
        <p:xfrm>
          <a:off x="5473778" y="1122354"/>
          <a:ext cx="2336800" cy="1724025"/>
        </p:xfrm>
        <a:graphic>
          <a:graphicData uri="http://schemas.openxmlformats.org/drawingml/2006/table">
            <a:tbl>
              <a:tblPr/>
              <a:tblGrid>
                <a:gridCol w="584200"/>
                <a:gridCol w="876300"/>
                <a:gridCol w="876300"/>
              </a:tblGrid>
              <a:tr h="190500">
                <a:tc>
                  <a:txBody>
                    <a:bodyPr/>
                    <a:lstStyle/>
                    <a:p>
                      <a:pPr algn="l"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92D050"/>
                    </a:solidFill>
                  </a:tcPr>
                </a:tc>
                <a:tc>
                  <a:txBody>
                    <a:bodyPr/>
                    <a:lstStyle/>
                    <a:p>
                      <a:pPr algn="r" fontAlgn="b"/>
                      <a:r>
                        <a:rPr lang="en-US" sz="1100" b="1" i="0" u="none" strike="noStrike">
                          <a:solidFill>
                            <a:srgbClr val="000000"/>
                          </a:solidFill>
                          <a:effectLst/>
                          <a:latin typeface="Calibri" panose="020F0502020204030204" pitchFamily="34" charset="0"/>
                        </a:rPr>
                        <a:t>Trt 7</a:t>
                      </a:r>
                    </a:p>
                  </a:txBody>
                  <a:tcPr marL="9525" marR="9525" marT="9525" marB="0" anchor="b">
                    <a:lnL>
                      <a:noFill/>
                    </a:lnL>
                    <a:lnR>
                      <a:noFill/>
                    </a:lnR>
                    <a:lnT>
                      <a:noFill/>
                    </a:lnT>
                    <a:lnB>
                      <a:noFill/>
                    </a:lnB>
                    <a:solidFill>
                      <a:srgbClr val="92D050"/>
                    </a:solidFill>
                  </a:tcPr>
                </a:tc>
                <a:tc>
                  <a:txBody>
                    <a:bodyPr/>
                    <a:lstStyle/>
                    <a:p>
                      <a:pPr algn="r" fontAlgn="b"/>
                      <a:r>
                        <a:rPr lang="en-US" sz="1100" b="1" i="0" u="none" strike="noStrike">
                          <a:solidFill>
                            <a:srgbClr val="000000"/>
                          </a:solidFill>
                          <a:effectLst/>
                          <a:latin typeface="Calibri" panose="020F0502020204030204" pitchFamily="34" charset="0"/>
                        </a:rPr>
                        <a:t>Avg. Yield</a:t>
                      </a:r>
                    </a:p>
                  </a:txBody>
                  <a:tcPr marL="9525" marR="9525" marT="9525" marB="0" anchor="b">
                    <a:lnL>
                      <a:noFill/>
                    </a:lnL>
                    <a:lnR>
                      <a:noFill/>
                    </a:lnR>
                    <a:lnT>
                      <a:noFill/>
                    </a:lnT>
                    <a:lnB>
                      <a:noFill/>
                    </a:lnB>
                    <a:solidFill>
                      <a:srgbClr val="92D050"/>
                    </a:solidFill>
                  </a:tcPr>
                </a:tc>
              </a:tr>
              <a:tr h="200025">
                <a:tc>
                  <a:txBody>
                    <a:bodyPr/>
                    <a:lstStyle/>
                    <a:p>
                      <a:pPr algn="r" fontAlgn="b"/>
                      <a:r>
                        <a:rPr lang="en-US" sz="1100" b="1" i="0" u="sng" strike="noStrike">
                          <a:solidFill>
                            <a:srgbClr val="000000"/>
                          </a:solidFill>
                          <a:effectLst/>
                          <a:latin typeface="Calibri" panose="020F0502020204030204" pitchFamily="34" charset="0"/>
                        </a:rPr>
                        <a:t>Year</a:t>
                      </a:r>
                    </a:p>
                  </a:txBody>
                  <a:tcPr marL="9525" marR="9525" marT="9525" marB="0" anchor="b">
                    <a:lnL>
                      <a:noFill/>
                    </a:lnL>
                    <a:lnR>
                      <a:noFill/>
                    </a:lnR>
                    <a:lnT>
                      <a:noFill/>
                    </a:lnT>
                    <a:lnB>
                      <a:noFill/>
                    </a:lnB>
                    <a:solidFill>
                      <a:srgbClr val="92D050"/>
                    </a:solidFill>
                  </a:tcPr>
                </a:tc>
                <a:tc>
                  <a:txBody>
                    <a:bodyPr/>
                    <a:lstStyle/>
                    <a:p>
                      <a:pPr algn="r" fontAlgn="b"/>
                      <a:r>
                        <a:rPr lang="en-US" sz="1100" b="1" i="0" u="sng" strike="noStrike">
                          <a:solidFill>
                            <a:srgbClr val="000000"/>
                          </a:solidFill>
                          <a:effectLst/>
                          <a:latin typeface="Calibri" panose="020F0502020204030204" pitchFamily="34" charset="0"/>
                        </a:rPr>
                        <a:t>112-20-55</a:t>
                      </a:r>
                    </a:p>
                  </a:txBody>
                  <a:tcPr marL="9525" marR="9525" marT="9525" marB="0" anchor="b">
                    <a:lnL>
                      <a:noFill/>
                    </a:lnL>
                    <a:lnR>
                      <a:noFill/>
                    </a:lnR>
                    <a:lnT>
                      <a:noFill/>
                    </a:lnT>
                    <a:lnB>
                      <a:noFill/>
                    </a:lnB>
                    <a:solidFill>
                      <a:srgbClr val="92D050"/>
                    </a:solidFill>
                  </a:tcPr>
                </a:tc>
                <a:tc>
                  <a:txBody>
                    <a:bodyPr/>
                    <a:lstStyle/>
                    <a:p>
                      <a:pPr algn="r" fontAlgn="b"/>
                      <a:r>
                        <a:rPr lang="en-US" sz="1100" b="0" i="0" u="none" strike="noStrike">
                          <a:solidFill>
                            <a:srgbClr val="000000"/>
                          </a:solidFill>
                          <a:effectLst/>
                          <a:latin typeface="Calibri" panose="020F0502020204030204" pitchFamily="34" charset="0"/>
                        </a:rPr>
                        <a:t>last 5 yr +20%</a:t>
                      </a:r>
                    </a:p>
                  </a:txBody>
                  <a:tcPr marL="9525" marR="9525" marT="9525" marB="0" anchor="b">
                    <a:lnL>
                      <a:noFill/>
                    </a:lnL>
                    <a:lnR>
                      <a:noFill/>
                    </a:lnR>
                    <a:lnT>
                      <a:noFill/>
                    </a:lnT>
                    <a:lnB>
                      <a:noFill/>
                    </a:lnB>
                    <a:solidFill>
                      <a:srgbClr val="92D050"/>
                    </a:solidFill>
                  </a:tcPr>
                </a:tc>
              </a:tr>
              <a:tr h="190500">
                <a:tc>
                  <a:txBody>
                    <a:bodyPr/>
                    <a:lstStyle/>
                    <a:p>
                      <a:pPr algn="r" fontAlgn="t"/>
                      <a:r>
                        <a:rPr lang="en-US" sz="1100" b="0" i="0" u="none" strike="noStrike">
                          <a:solidFill>
                            <a:srgbClr val="000000"/>
                          </a:solidFill>
                          <a:effectLst/>
                          <a:latin typeface="Arial" panose="020B0604020202020204" pitchFamily="34" charset="0"/>
                        </a:rPr>
                        <a:t>1971</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a:solidFill>
                            <a:srgbClr val="000000"/>
                          </a:solidFill>
                          <a:effectLst/>
                          <a:latin typeface="Arial" panose="020B0604020202020204" pitchFamily="34" charset="0"/>
                        </a:rPr>
                        <a:t>2.51</a:t>
                      </a:r>
                    </a:p>
                  </a:txBody>
                  <a:tcPr marL="9525" marR="9525" marT="9525" marB="0">
                    <a:lnL>
                      <a:noFill/>
                    </a:lnL>
                    <a:lnR>
                      <a:noFill/>
                    </a:lnR>
                    <a:lnT>
                      <a:noFill/>
                    </a:lnT>
                    <a:lnB>
                      <a:noFill/>
                    </a:lnB>
                    <a:solidFill>
                      <a:srgbClr val="FFE699"/>
                    </a:solidFill>
                  </a:tcPr>
                </a:tc>
                <a:tc>
                  <a:txBody>
                    <a:bodyPr/>
                    <a:lstStyle/>
                    <a:p>
                      <a:pPr algn="l" fontAlgn="t"/>
                      <a:r>
                        <a:rPr lang="en-US" sz="1100" b="0" i="0" u="none" strike="noStrike">
                          <a:solidFill>
                            <a:srgbClr val="000000"/>
                          </a:solidFill>
                          <a:effectLst/>
                          <a:latin typeface="Arial" panose="020B0604020202020204" pitchFamily="34" charset="0"/>
                        </a:rPr>
                        <a:t> </a:t>
                      </a:r>
                    </a:p>
                  </a:txBody>
                  <a:tcPr marL="9525" marR="9525" marT="9525" marB="0">
                    <a:lnL>
                      <a:noFill/>
                    </a:lnL>
                    <a:lnR>
                      <a:noFill/>
                    </a:lnR>
                    <a:lnT>
                      <a:noFill/>
                    </a:lnT>
                    <a:lnB>
                      <a:noFill/>
                    </a:lnB>
                    <a:solidFill>
                      <a:srgbClr val="FFFFFF"/>
                    </a:solidFill>
                  </a:tcPr>
                </a:tc>
              </a:tr>
              <a:tr h="190500">
                <a:tc>
                  <a:txBody>
                    <a:bodyPr/>
                    <a:lstStyle/>
                    <a:p>
                      <a:pPr algn="r" fontAlgn="t"/>
                      <a:r>
                        <a:rPr lang="en-US" sz="1100" b="0" i="0" u="none" strike="noStrike">
                          <a:solidFill>
                            <a:srgbClr val="000000"/>
                          </a:solidFill>
                          <a:effectLst/>
                          <a:latin typeface="Arial" panose="020B0604020202020204" pitchFamily="34" charset="0"/>
                        </a:rPr>
                        <a:t>1972</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a:solidFill>
                            <a:srgbClr val="000000"/>
                          </a:solidFill>
                          <a:effectLst/>
                          <a:latin typeface="Arial" panose="020B0604020202020204" pitchFamily="34" charset="0"/>
                        </a:rPr>
                        <a:t>1.47</a:t>
                      </a:r>
                    </a:p>
                  </a:txBody>
                  <a:tcPr marL="9525" marR="9525" marT="9525" marB="0">
                    <a:lnL>
                      <a:noFill/>
                    </a:lnL>
                    <a:lnR>
                      <a:noFill/>
                    </a:lnR>
                    <a:lnT>
                      <a:noFill/>
                    </a:lnT>
                    <a:lnB>
                      <a:noFill/>
                    </a:lnB>
                    <a:solidFill>
                      <a:srgbClr val="FFE699"/>
                    </a:solidFill>
                  </a:tcPr>
                </a:tc>
                <a:tc>
                  <a:txBody>
                    <a:bodyPr/>
                    <a:lstStyle/>
                    <a:p>
                      <a:pPr algn="l" fontAlgn="t"/>
                      <a:r>
                        <a:rPr lang="en-US" sz="1100" b="0" i="0" u="none" strike="noStrike">
                          <a:solidFill>
                            <a:srgbClr val="000000"/>
                          </a:solidFill>
                          <a:effectLst/>
                          <a:latin typeface="Arial" panose="020B0604020202020204" pitchFamily="34" charset="0"/>
                        </a:rPr>
                        <a:t> </a:t>
                      </a:r>
                    </a:p>
                  </a:txBody>
                  <a:tcPr marL="9525" marR="9525" marT="9525" marB="0">
                    <a:lnL>
                      <a:noFill/>
                    </a:lnL>
                    <a:lnR>
                      <a:noFill/>
                    </a:lnR>
                    <a:lnT>
                      <a:noFill/>
                    </a:lnT>
                    <a:lnB>
                      <a:noFill/>
                    </a:lnB>
                    <a:solidFill>
                      <a:srgbClr val="FFFFFF"/>
                    </a:solidFill>
                  </a:tcPr>
                </a:tc>
              </a:tr>
              <a:tr h="190500">
                <a:tc>
                  <a:txBody>
                    <a:bodyPr/>
                    <a:lstStyle/>
                    <a:p>
                      <a:pPr algn="r" fontAlgn="t"/>
                      <a:r>
                        <a:rPr lang="en-US" sz="1100" b="0" i="0" u="none" strike="noStrike">
                          <a:solidFill>
                            <a:srgbClr val="000000"/>
                          </a:solidFill>
                          <a:effectLst/>
                          <a:latin typeface="Arial" panose="020B0604020202020204" pitchFamily="34" charset="0"/>
                        </a:rPr>
                        <a:t>1974</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a:solidFill>
                            <a:srgbClr val="000000"/>
                          </a:solidFill>
                          <a:effectLst/>
                          <a:latin typeface="Arial" panose="020B0604020202020204" pitchFamily="34" charset="0"/>
                        </a:rPr>
                        <a:t>1.87</a:t>
                      </a:r>
                    </a:p>
                  </a:txBody>
                  <a:tcPr marL="9525" marR="9525" marT="9525" marB="0">
                    <a:lnL>
                      <a:noFill/>
                    </a:lnL>
                    <a:lnR>
                      <a:noFill/>
                    </a:lnR>
                    <a:lnT>
                      <a:noFill/>
                    </a:lnT>
                    <a:lnB>
                      <a:noFill/>
                    </a:lnB>
                    <a:solidFill>
                      <a:srgbClr val="FFE699"/>
                    </a:solidFill>
                  </a:tcPr>
                </a:tc>
                <a:tc>
                  <a:txBody>
                    <a:bodyPr/>
                    <a:lstStyle/>
                    <a:p>
                      <a:pPr algn="l" fontAlgn="t"/>
                      <a:r>
                        <a:rPr lang="en-US" sz="1100" b="0" i="0" u="none" strike="noStrike">
                          <a:solidFill>
                            <a:srgbClr val="000000"/>
                          </a:solidFill>
                          <a:effectLst/>
                          <a:latin typeface="Arial" panose="020B0604020202020204" pitchFamily="34" charset="0"/>
                        </a:rPr>
                        <a:t> </a:t>
                      </a:r>
                    </a:p>
                  </a:txBody>
                  <a:tcPr marL="9525" marR="9525" marT="9525" marB="0">
                    <a:lnL>
                      <a:noFill/>
                    </a:lnL>
                    <a:lnR>
                      <a:noFill/>
                    </a:lnR>
                    <a:lnT>
                      <a:noFill/>
                    </a:lnT>
                    <a:lnB>
                      <a:noFill/>
                    </a:lnB>
                    <a:solidFill>
                      <a:srgbClr val="FFFFFF"/>
                    </a:solidFill>
                  </a:tcPr>
                </a:tc>
              </a:tr>
              <a:tr h="190500">
                <a:tc>
                  <a:txBody>
                    <a:bodyPr/>
                    <a:lstStyle/>
                    <a:p>
                      <a:pPr algn="r" fontAlgn="t"/>
                      <a:r>
                        <a:rPr lang="en-US" sz="1100" b="0" i="0" u="none" strike="noStrike">
                          <a:solidFill>
                            <a:srgbClr val="000000"/>
                          </a:solidFill>
                          <a:effectLst/>
                          <a:latin typeface="Arial" panose="020B0604020202020204" pitchFamily="34" charset="0"/>
                        </a:rPr>
                        <a:t>1975</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a:solidFill>
                            <a:srgbClr val="000000"/>
                          </a:solidFill>
                          <a:effectLst/>
                          <a:latin typeface="Arial" panose="020B0604020202020204" pitchFamily="34" charset="0"/>
                        </a:rPr>
                        <a:t>3.40</a:t>
                      </a:r>
                    </a:p>
                  </a:txBody>
                  <a:tcPr marL="9525" marR="9525" marT="9525" marB="0">
                    <a:lnL>
                      <a:noFill/>
                    </a:lnL>
                    <a:lnR>
                      <a:noFill/>
                    </a:lnR>
                    <a:lnT>
                      <a:noFill/>
                    </a:lnT>
                    <a:lnB>
                      <a:noFill/>
                    </a:lnB>
                    <a:solidFill>
                      <a:srgbClr val="FFE699"/>
                    </a:solidFill>
                  </a:tcPr>
                </a:tc>
                <a:tc>
                  <a:txBody>
                    <a:bodyPr/>
                    <a:lstStyle/>
                    <a:p>
                      <a:pPr algn="l" fontAlgn="t"/>
                      <a:r>
                        <a:rPr lang="en-US" sz="1100" b="0" i="0" u="none" strike="noStrike">
                          <a:solidFill>
                            <a:srgbClr val="000000"/>
                          </a:solidFill>
                          <a:effectLst/>
                          <a:latin typeface="Arial" panose="020B0604020202020204" pitchFamily="34" charset="0"/>
                        </a:rPr>
                        <a:t> </a:t>
                      </a:r>
                    </a:p>
                  </a:txBody>
                  <a:tcPr marL="9525" marR="9525" marT="9525" marB="0">
                    <a:lnL>
                      <a:noFill/>
                    </a:lnL>
                    <a:lnR>
                      <a:noFill/>
                    </a:lnR>
                    <a:lnT>
                      <a:noFill/>
                    </a:lnT>
                    <a:lnB>
                      <a:noFill/>
                    </a:lnB>
                    <a:solidFill>
                      <a:srgbClr val="FFFFFF"/>
                    </a:solidFill>
                  </a:tcPr>
                </a:tc>
              </a:tr>
              <a:tr h="190500">
                <a:tc>
                  <a:txBody>
                    <a:bodyPr/>
                    <a:lstStyle/>
                    <a:p>
                      <a:pPr algn="r" fontAlgn="t"/>
                      <a:r>
                        <a:rPr lang="en-US" sz="1100" b="0" i="0" u="none" strike="noStrike">
                          <a:solidFill>
                            <a:srgbClr val="000000"/>
                          </a:solidFill>
                          <a:effectLst/>
                          <a:latin typeface="Arial" panose="020B0604020202020204" pitchFamily="34" charset="0"/>
                        </a:rPr>
                        <a:t>1976</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a:solidFill>
                            <a:srgbClr val="000000"/>
                          </a:solidFill>
                          <a:effectLst/>
                          <a:latin typeface="Arial" panose="020B0604020202020204" pitchFamily="34" charset="0"/>
                        </a:rPr>
                        <a:t>3.14</a:t>
                      </a:r>
                    </a:p>
                  </a:txBody>
                  <a:tcPr marL="9525" marR="9525" marT="9525" marB="0">
                    <a:lnL>
                      <a:noFill/>
                    </a:lnL>
                    <a:lnR>
                      <a:noFill/>
                    </a:lnR>
                    <a:lnT>
                      <a:noFill/>
                    </a:lnT>
                    <a:lnB>
                      <a:noFill/>
                    </a:lnB>
                    <a:solidFill>
                      <a:srgbClr val="FFE699"/>
                    </a:solidFill>
                  </a:tcPr>
                </a:tc>
                <a:tc>
                  <a:txBody>
                    <a:bodyPr/>
                    <a:lstStyle/>
                    <a:p>
                      <a:pPr algn="l" fontAlgn="t"/>
                      <a:r>
                        <a:rPr lang="en-US" sz="1100" b="0" i="0" u="none" strike="noStrike">
                          <a:solidFill>
                            <a:srgbClr val="000000"/>
                          </a:solidFill>
                          <a:effectLst/>
                          <a:latin typeface="Arial" panose="020B0604020202020204" pitchFamily="34" charset="0"/>
                        </a:rPr>
                        <a:t> </a:t>
                      </a:r>
                    </a:p>
                  </a:txBody>
                  <a:tcPr marL="9525" marR="9525" marT="9525" marB="0">
                    <a:lnL>
                      <a:noFill/>
                    </a:lnL>
                    <a:lnR>
                      <a:noFill/>
                    </a:lnR>
                    <a:lnT>
                      <a:noFill/>
                    </a:lnT>
                    <a:lnB>
                      <a:noFill/>
                    </a:lnB>
                    <a:solidFill>
                      <a:srgbClr val="FFFFFF"/>
                    </a:solidFill>
                  </a:tcPr>
                </a:tc>
              </a:tr>
              <a:tr h="190500">
                <a:tc>
                  <a:txBody>
                    <a:bodyPr/>
                    <a:lstStyle/>
                    <a:p>
                      <a:pPr algn="r" fontAlgn="t"/>
                      <a:r>
                        <a:rPr lang="en-US" sz="1100" b="0" i="0" u="none" strike="noStrike">
                          <a:solidFill>
                            <a:srgbClr val="000000"/>
                          </a:solidFill>
                          <a:effectLst/>
                          <a:latin typeface="Arial" panose="020B0604020202020204" pitchFamily="34" charset="0"/>
                        </a:rPr>
                        <a:t>1977</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a:solidFill>
                            <a:srgbClr val="000000"/>
                          </a:solidFill>
                          <a:effectLst/>
                          <a:latin typeface="Arial" panose="020B0604020202020204" pitchFamily="34" charset="0"/>
                        </a:rPr>
                        <a:t>1.94</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a:solidFill>
                            <a:srgbClr val="000000"/>
                          </a:solidFill>
                          <a:effectLst/>
                          <a:latin typeface="Arial" panose="020B0604020202020204" pitchFamily="34" charset="0"/>
                        </a:rPr>
                        <a:t>2.97</a:t>
                      </a:r>
                    </a:p>
                  </a:txBody>
                  <a:tcPr marL="9525" marR="9525" marT="9525" marB="0">
                    <a:lnL>
                      <a:noFill/>
                    </a:lnL>
                    <a:lnR>
                      <a:noFill/>
                    </a:lnR>
                    <a:lnT>
                      <a:noFill/>
                    </a:lnT>
                    <a:lnB>
                      <a:noFill/>
                    </a:lnB>
                    <a:solidFill>
                      <a:srgbClr val="FFE699"/>
                    </a:solidFill>
                  </a:tcPr>
                </a:tc>
              </a:tr>
              <a:tr h="190500">
                <a:tc>
                  <a:txBody>
                    <a:bodyPr/>
                    <a:lstStyle/>
                    <a:p>
                      <a:pPr algn="r" fontAlgn="t"/>
                      <a:r>
                        <a:rPr lang="en-US" sz="1100" b="0" i="0" u="none" strike="noStrike">
                          <a:solidFill>
                            <a:srgbClr val="000000"/>
                          </a:solidFill>
                          <a:effectLst/>
                          <a:latin typeface="Arial" panose="020B0604020202020204" pitchFamily="34" charset="0"/>
                        </a:rPr>
                        <a:t>1978</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a:solidFill>
                            <a:srgbClr val="000000"/>
                          </a:solidFill>
                          <a:effectLst/>
                          <a:latin typeface="Arial" panose="020B0604020202020204" pitchFamily="34" charset="0"/>
                        </a:rPr>
                        <a:t>2.59</a:t>
                      </a:r>
                    </a:p>
                  </a:txBody>
                  <a:tcPr marL="9525" marR="9525" marT="9525" marB="0">
                    <a:lnL>
                      <a:noFill/>
                    </a:lnL>
                    <a:lnR>
                      <a:noFill/>
                    </a:lnR>
                    <a:lnT>
                      <a:noFill/>
                    </a:lnT>
                    <a:lnB>
                      <a:noFill/>
                    </a:lnB>
                    <a:solidFill>
                      <a:srgbClr val="FFFFFF"/>
                    </a:solidFill>
                  </a:tcPr>
                </a:tc>
                <a:tc>
                  <a:txBody>
                    <a:bodyPr/>
                    <a:lstStyle/>
                    <a:p>
                      <a:pPr algn="r" fontAlgn="t"/>
                      <a:r>
                        <a:rPr lang="en-US" sz="1100" b="0" i="0" u="none" strike="noStrike" dirty="0">
                          <a:solidFill>
                            <a:srgbClr val="000000"/>
                          </a:solidFill>
                          <a:effectLst/>
                          <a:latin typeface="Arial" panose="020B0604020202020204" pitchFamily="34" charset="0"/>
                        </a:rPr>
                        <a:t>2.36</a:t>
                      </a:r>
                    </a:p>
                  </a:txBody>
                  <a:tcPr marL="9525" marR="9525" marT="9525" marB="0">
                    <a:lnL>
                      <a:noFill/>
                    </a:lnL>
                    <a:lnR>
                      <a:noFill/>
                    </a:lnR>
                    <a:lnT>
                      <a:noFill/>
                    </a:lnT>
                    <a:lnB>
                      <a:noFill/>
                    </a:lnB>
                    <a:solidFill>
                      <a:srgbClr val="D0CECE"/>
                    </a:solidFill>
                  </a:tcPr>
                </a:tc>
              </a:tr>
            </a:tbl>
          </a:graphicData>
        </a:graphic>
      </p:graphicFrame>
      <p:sp>
        <p:nvSpPr>
          <p:cNvPr id="24" name="Rectangle 23"/>
          <p:cNvSpPr/>
          <p:nvPr/>
        </p:nvSpPr>
        <p:spPr>
          <a:xfrm>
            <a:off x="6294269" y="1713390"/>
            <a:ext cx="763480" cy="932156"/>
          </a:xfrm>
          <a:prstGeom prst="rect">
            <a:avLst/>
          </a:prstGeom>
          <a:solidFill>
            <a:srgbClr val="DDDDDD">
              <a:alpha val="5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6968971" y="1873188"/>
            <a:ext cx="571119" cy="577049"/>
          </a:xfrm>
          <a:prstGeom prst="straightConnector1">
            <a:avLst/>
          </a:prstGeom>
          <a:ln w="127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945286" y="2179468"/>
            <a:ext cx="571119" cy="577049"/>
          </a:xfrm>
          <a:prstGeom prst="straightConnector1">
            <a:avLst/>
          </a:prstGeom>
          <a:ln w="12700">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2024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728382"/>
          </a:xfrm>
        </p:spPr>
        <p:txBody>
          <a:bodyPr/>
          <a:lstStyle/>
          <a:p>
            <a:r>
              <a:rPr lang="en-US" sz="3600" dirty="0" smtClean="0"/>
              <a:t>2008, Manhattan, KS</a:t>
            </a:r>
            <a:endParaRPr lang="en-US" sz="36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875" y="1181100"/>
            <a:ext cx="8860236" cy="3924300"/>
          </a:xfrm>
        </p:spPr>
      </p:pic>
    </p:spTree>
    <p:extLst>
      <p:ext uri="{BB962C8B-B14F-4D97-AF65-F5344CB8AC3E}">
        <p14:creationId xmlns:p14="http://schemas.microsoft.com/office/powerpoint/2010/main" val="1978586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a:t>
            </a:r>
            <a:endParaRPr lang="en-US" dirty="0"/>
          </a:p>
        </p:txBody>
      </p:sp>
      <p:sp>
        <p:nvSpPr>
          <p:cNvPr id="3" name="Content Placeholder 2"/>
          <p:cNvSpPr>
            <a:spLocks noGrp="1"/>
          </p:cNvSpPr>
          <p:nvPr>
            <p:ph idx="1"/>
          </p:nvPr>
        </p:nvSpPr>
        <p:spPr/>
        <p:txBody>
          <a:bodyPr/>
          <a:lstStyle/>
          <a:p>
            <a:r>
              <a:rPr lang="en-US" dirty="0" smtClean="0"/>
              <a:t>This group has a robust set of answers to the Mid-Season Sensor Based Nitrogen Recommendations in wheat and corn</a:t>
            </a:r>
            <a:endParaRPr lang="en-US" dirty="0"/>
          </a:p>
        </p:txBody>
      </p:sp>
    </p:spTree>
    <p:extLst>
      <p:ext uri="{BB962C8B-B14F-4D97-AF65-F5344CB8AC3E}">
        <p14:creationId xmlns:p14="http://schemas.microsoft.com/office/powerpoint/2010/main" val="1163427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815909"/>
          </a:xfrm>
        </p:spPr>
        <p:txBody>
          <a:bodyPr/>
          <a:lstStyle/>
          <a:p>
            <a:r>
              <a:rPr lang="en-US" dirty="0" smtClean="0"/>
              <a:t>Algorithm requests</a:t>
            </a:r>
            <a:endParaRPr lang="en-US" dirty="0"/>
          </a:p>
        </p:txBody>
      </p:sp>
      <p:sp>
        <p:nvSpPr>
          <p:cNvPr id="3" name="Content Placeholder 2"/>
          <p:cNvSpPr>
            <a:spLocks noGrp="1"/>
          </p:cNvSpPr>
          <p:nvPr>
            <p:ph idx="1"/>
          </p:nvPr>
        </p:nvSpPr>
        <p:spPr>
          <a:xfrm>
            <a:off x="828436" y="1443325"/>
            <a:ext cx="7911910" cy="4195481"/>
          </a:xfrm>
        </p:spPr>
        <p:txBody>
          <a:bodyPr>
            <a:noAutofit/>
          </a:bodyPr>
          <a:lstStyle/>
          <a:p>
            <a:pPr>
              <a:tabLst>
                <a:tab pos="3311525" algn="l"/>
              </a:tabLst>
            </a:pPr>
            <a:r>
              <a:rPr lang="en-US" sz="1400" b="1" dirty="0"/>
              <a:t>Peter </a:t>
            </a:r>
            <a:r>
              <a:rPr lang="en-US" sz="1400" b="1" dirty="0" smtClean="0"/>
              <a:t>Scharf	University </a:t>
            </a:r>
            <a:r>
              <a:rPr lang="en-US" sz="1400" b="1" dirty="0"/>
              <a:t>of Missouri</a:t>
            </a:r>
          </a:p>
          <a:p>
            <a:pPr>
              <a:tabLst>
                <a:tab pos="3311525" algn="l"/>
              </a:tabLst>
            </a:pPr>
            <a:r>
              <a:rPr lang="en-US" sz="1400" b="1" dirty="0"/>
              <a:t>Raj </a:t>
            </a:r>
            <a:r>
              <a:rPr lang="en-US" sz="1400" b="1" dirty="0" smtClean="0"/>
              <a:t>Khosla	Colorado </a:t>
            </a:r>
            <a:r>
              <a:rPr lang="en-US" sz="1400" b="1" dirty="0"/>
              <a:t>State </a:t>
            </a:r>
            <a:r>
              <a:rPr lang="en-US" sz="1400" b="1" dirty="0" smtClean="0"/>
              <a:t>University</a:t>
            </a:r>
          </a:p>
          <a:p>
            <a:pPr>
              <a:tabLst>
                <a:tab pos="3311525" algn="l"/>
              </a:tabLst>
            </a:pPr>
            <a:r>
              <a:rPr lang="en-US" sz="1400" b="1" dirty="0" smtClean="0">
                <a:solidFill>
                  <a:srgbClr val="FFFF00"/>
                </a:solidFill>
              </a:rPr>
              <a:t>Ray </a:t>
            </a:r>
            <a:r>
              <a:rPr lang="en-US" sz="1400" b="1" dirty="0" err="1" smtClean="0">
                <a:solidFill>
                  <a:srgbClr val="FFFF00"/>
                </a:solidFill>
              </a:rPr>
              <a:t>Asebedo</a:t>
            </a:r>
            <a:r>
              <a:rPr lang="en-US" sz="1400" b="1" dirty="0" smtClean="0">
                <a:solidFill>
                  <a:srgbClr val="FFFF00"/>
                </a:solidFill>
              </a:rPr>
              <a:t>	Kansas </a:t>
            </a:r>
            <a:r>
              <a:rPr lang="en-US" sz="1400" b="1" dirty="0">
                <a:solidFill>
                  <a:srgbClr val="FFFF00"/>
                </a:solidFill>
              </a:rPr>
              <a:t>State </a:t>
            </a:r>
            <a:r>
              <a:rPr lang="en-US" sz="1400" b="1" dirty="0" smtClean="0">
                <a:solidFill>
                  <a:srgbClr val="FFFF00"/>
                </a:solidFill>
              </a:rPr>
              <a:t>University</a:t>
            </a:r>
          </a:p>
          <a:p>
            <a:pPr>
              <a:tabLst>
                <a:tab pos="3311525" algn="l"/>
              </a:tabLst>
            </a:pPr>
            <a:r>
              <a:rPr lang="en-US" sz="1400" b="1" dirty="0" smtClean="0"/>
              <a:t>Jeff </a:t>
            </a:r>
            <a:r>
              <a:rPr lang="en-US" sz="1400" b="1" dirty="0" err="1" smtClean="0"/>
              <a:t>Vetsch</a:t>
            </a:r>
            <a:r>
              <a:rPr lang="en-US" sz="1400" b="1" dirty="0" smtClean="0"/>
              <a:t>	University </a:t>
            </a:r>
            <a:r>
              <a:rPr lang="en-US" sz="1400" b="1" dirty="0"/>
              <a:t>of Minnesota</a:t>
            </a:r>
          </a:p>
          <a:p>
            <a:pPr>
              <a:tabLst>
                <a:tab pos="3311525" algn="l"/>
              </a:tabLst>
            </a:pPr>
            <a:r>
              <a:rPr lang="en-US" sz="1400" b="1" dirty="0"/>
              <a:t>Olga </a:t>
            </a:r>
            <a:r>
              <a:rPr lang="en-US" sz="1400" b="1" dirty="0" smtClean="0"/>
              <a:t>Walsh	University </a:t>
            </a:r>
            <a:r>
              <a:rPr lang="en-US" sz="1400" b="1" dirty="0"/>
              <a:t>of Idaho</a:t>
            </a:r>
          </a:p>
          <a:p>
            <a:pPr>
              <a:tabLst>
                <a:tab pos="3311525" algn="l"/>
              </a:tabLst>
            </a:pPr>
            <a:r>
              <a:rPr lang="en-US" sz="1400" b="1" dirty="0">
                <a:solidFill>
                  <a:srgbClr val="FFFF00"/>
                </a:solidFill>
              </a:rPr>
              <a:t>Wade </a:t>
            </a:r>
            <a:r>
              <a:rPr lang="en-US" sz="1400" b="1" dirty="0" smtClean="0">
                <a:solidFill>
                  <a:srgbClr val="FFFF00"/>
                </a:solidFill>
              </a:rPr>
              <a:t>Thomason	Virginia </a:t>
            </a:r>
            <a:r>
              <a:rPr lang="en-US" sz="1400" b="1" dirty="0">
                <a:solidFill>
                  <a:srgbClr val="FFFF00"/>
                </a:solidFill>
              </a:rPr>
              <a:t>Tech</a:t>
            </a:r>
          </a:p>
          <a:p>
            <a:pPr>
              <a:tabLst>
                <a:tab pos="3311525" algn="l"/>
              </a:tabLst>
            </a:pPr>
            <a:r>
              <a:rPr lang="en-US" sz="1400" b="1" dirty="0"/>
              <a:t>David </a:t>
            </a:r>
            <a:r>
              <a:rPr lang="en-US" sz="1400" b="1" dirty="0" smtClean="0"/>
              <a:t>Clay	South </a:t>
            </a:r>
            <a:r>
              <a:rPr lang="en-US" sz="1400" b="1" dirty="0"/>
              <a:t>Dakota State </a:t>
            </a:r>
            <a:r>
              <a:rPr lang="en-US" sz="1400" b="1" dirty="0" smtClean="0"/>
              <a:t>University</a:t>
            </a:r>
          </a:p>
          <a:p>
            <a:pPr>
              <a:tabLst>
                <a:tab pos="3311525" algn="l"/>
              </a:tabLst>
            </a:pPr>
            <a:r>
              <a:rPr lang="en-US" sz="1400" b="1" dirty="0" smtClean="0"/>
              <a:t>Brenda Ortiz	Auburn University</a:t>
            </a:r>
          </a:p>
          <a:p>
            <a:pPr>
              <a:tabLst>
                <a:tab pos="3311525" algn="l"/>
              </a:tabLst>
            </a:pPr>
            <a:r>
              <a:rPr lang="en-US" sz="1400" b="1" dirty="0" smtClean="0"/>
              <a:t>Richard </a:t>
            </a:r>
            <a:r>
              <a:rPr lang="en-US" sz="1400" b="1" dirty="0"/>
              <a:t>Ferguson, Jim </a:t>
            </a:r>
            <a:r>
              <a:rPr lang="en-US" sz="1400" b="1" dirty="0" err="1" smtClean="0"/>
              <a:t>Schepers</a:t>
            </a:r>
            <a:r>
              <a:rPr lang="en-US" sz="1400" b="1" dirty="0" smtClean="0"/>
              <a:t>	University </a:t>
            </a:r>
            <a:r>
              <a:rPr lang="en-US" sz="1400" b="1" dirty="0"/>
              <a:t>of Nebraska</a:t>
            </a:r>
          </a:p>
          <a:p>
            <a:pPr>
              <a:tabLst>
                <a:tab pos="3311525" algn="l"/>
              </a:tabLst>
            </a:pPr>
            <a:r>
              <a:rPr lang="en-US" sz="1400" b="1" dirty="0">
                <a:solidFill>
                  <a:srgbClr val="FFFF00"/>
                </a:solidFill>
              </a:rPr>
              <a:t>Kyle Holland, Jim </a:t>
            </a:r>
            <a:r>
              <a:rPr lang="en-US" sz="1400" b="1" dirty="0" err="1" smtClean="0">
                <a:solidFill>
                  <a:srgbClr val="FFFF00"/>
                </a:solidFill>
              </a:rPr>
              <a:t>Schepers</a:t>
            </a:r>
            <a:r>
              <a:rPr lang="en-US" sz="1400" b="1" dirty="0" smtClean="0">
                <a:solidFill>
                  <a:srgbClr val="FFFF00"/>
                </a:solidFill>
              </a:rPr>
              <a:t>	Holland Scientific, UNL</a:t>
            </a:r>
          </a:p>
          <a:p>
            <a:pPr>
              <a:tabLst>
                <a:tab pos="3311525" algn="l"/>
              </a:tabLst>
            </a:pPr>
            <a:r>
              <a:rPr lang="en-US" sz="1400" b="1" dirty="0" smtClean="0"/>
              <a:t>Josh McGrath	University </a:t>
            </a:r>
            <a:r>
              <a:rPr lang="en-US" sz="1400" b="1" dirty="0"/>
              <a:t>of Kentucky</a:t>
            </a:r>
          </a:p>
          <a:p>
            <a:pPr>
              <a:tabLst>
                <a:tab pos="3311525" algn="l"/>
              </a:tabLst>
            </a:pPr>
            <a:r>
              <a:rPr lang="en-US" sz="1400" b="1" dirty="0">
                <a:solidFill>
                  <a:srgbClr val="FFFF00"/>
                </a:solidFill>
              </a:rPr>
              <a:t>Harold van </a:t>
            </a:r>
            <a:r>
              <a:rPr lang="en-US" sz="1400" b="1" dirty="0" smtClean="0">
                <a:solidFill>
                  <a:srgbClr val="FFFF00"/>
                </a:solidFill>
              </a:rPr>
              <a:t>Es</a:t>
            </a:r>
            <a:r>
              <a:rPr lang="en-US" sz="1400" b="1" dirty="0" smtClean="0"/>
              <a:t>	</a:t>
            </a:r>
            <a:r>
              <a:rPr lang="en-US" sz="1400" b="1" dirty="0" smtClean="0">
                <a:solidFill>
                  <a:srgbClr val="FFFF00"/>
                </a:solidFill>
              </a:rPr>
              <a:t>Cornell University </a:t>
            </a:r>
            <a:endParaRPr lang="en-US" sz="1400" b="1" dirty="0">
              <a:solidFill>
                <a:srgbClr val="FFFF00"/>
              </a:solidFill>
            </a:endParaRPr>
          </a:p>
          <a:p>
            <a:pPr>
              <a:tabLst>
                <a:tab pos="3311525" algn="l"/>
              </a:tabLst>
            </a:pPr>
            <a:r>
              <a:rPr lang="en-US" sz="1400" b="1" dirty="0"/>
              <a:t>Brenda </a:t>
            </a:r>
            <a:r>
              <a:rPr lang="en-US" sz="1400" b="1" dirty="0" smtClean="0"/>
              <a:t>Tubana	Louisiana </a:t>
            </a:r>
            <a:r>
              <a:rPr lang="en-US" sz="1400" b="1" dirty="0"/>
              <a:t>State </a:t>
            </a:r>
            <a:r>
              <a:rPr lang="en-US" sz="1400" b="1" dirty="0" smtClean="0"/>
              <a:t>University</a:t>
            </a:r>
          </a:p>
          <a:p>
            <a:pPr>
              <a:tabLst>
                <a:tab pos="3311525" algn="l"/>
              </a:tabLst>
            </a:pPr>
            <a:r>
              <a:rPr lang="en-US" sz="1400" b="1" dirty="0" smtClean="0">
                <a:solidFill>
                  <a:srgbClr val="FFFF00"/>
                </a:solidFill>
              </a:rPr>
              <a:t>Brian Arnall	Oklahoma </a:t>
            </a:r>
            <a:r>
              <a:rPr lang="en-US" sz="1400" b="1" dirty="0">
                <a:solidFill>
                  <a:srgbClr val="FFFF00"/>
                </a:solidFill>
              </a:rPr>
              <a:t>State </a:t>
            </a:r>
            <a:r>
              <a:rPr lang="en-US" sz="1400" b="1" dirty="0" smtClean="0">
                <a:solidFill>
                  <a:srgbClr val="FFFF00"/>
                </a:solidFill>
              </a:rPr>
              <a:t>University</a:t>
            </a:r>
          </a:p>
          <a:p>
            <a:pPr>
              <a:tabLst>
                <a:tab pos="3311525" algn="l"/>
              </a:tabLst>
            </a:pPr>
            <a:r>
              <a:rPr lang="en-US" sz="1400" b="1" dirty="0" smtClean="0"/>
              <a:t>John Solie	Auburn </a:t>
            </a:r>
            <a:r>
              <a:rPr lang="en-US" sz="1400" b="1" dirty="0"/>
              <a:t>NE</a:t>
            </a:r>
          </a:p>
          <a:p>
            <a:endParaRPr lang="en-US" sz="1400" b="1" dirty="0"/>
          </a:p>
        </p:txBody>
      </p:sp>
    </p:spTree>
    <p:extLst>
      <p:ext uri="{BB962C8B-B14F-4D97-AF65-F5344CB8AC3E}">
        <p14:creationId xmlns:p14="http://schemas.microsoft.com/office/powerpoint/2010/main" val="1116545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Algorithms/Approaches</a:t>
            </a:r>
            <a:endParaRPr lang="en-US" dirty="0"/>
          </a:p>
        </p:txBody>
      </p:sp>
      <p:sp>
        <p:nvSpPr>
          <p:cNvPr id="3" name="Content Placeholder 2"/>
          <p:cNvSpPr>
            <a:spLocks noGrp="1"/>
          </p:cNvSpPr>
          <p:nvPr>
            <p:ph sz="half" idx="1"/>
          </p:nvPr>
        </p:nvSpPr>
        <p:spPr>
          <a:xfrm>
            <a:off x="827700" y="2060576"/>
            <a:ext cx="7623842" cy="4195763"/>
          </a:xfrm>
        </p:spPr>
        <p:txBody>
          <a:bodyPr/>
          <a:lstStyle/>
          <a:p>
            <a:r>
              <a:rPr lang="en-US" dirty="0" smtClean="0"/>
              <a:t>Holland Scientific, Univ. Nebraska, Kyle Holland, Jim </a:t>
            </a:r>
            <a:r>
              <a:rPr lang="en-US" dirty="0" err="1" smtClean="0"/>
              <a:t>Schepers</a:t>
            </a:r>
            <a:endParaRPr lang="en-US" dirty="0" smtClean="0"/>
          </a:p>
          <a:p>
            <a:r>
              <a:rPr lang="en-US" dirty="0" smtClean="0"/>
              <a:t>Oklahoma State University, Brian Arnall</a:t>
            </a:r>
          </a:p>
          <a:p>
            <a:r>
              <a:rPr lang="en-US" dirty="0" smtClean="0"/>
              <a:t>Univ. Missouri, Peter Scharf</a:t>
            </a:r>
            <a:endParaRPr lang="en-US" dirty="0"/>
          </a:p>
          <a:p>
            <a:r>
              <a:rPr lang="en-US" dirty="0" smtClean="0"/>
              <a:t>Virginia Tech, Wade Thomason</a:t>
            </a:r>
          </a:p>
          <a:p>
            <a:r>
              <a:rPr lang="en-US" dirty="0" smtClean="0"/>
              <a:t>Cornell, Harold van Es</a:t>
            </a:r>
          </a:p>
          <a:p>
            <a:r>
              <a:rPr lang="en-US" dirty="0" smtClean="0"/>
              <a:t>Kansas State University, Ray </a:t>
            </a:r>
            <a:r>
              <a:rPr lang="en-US" dirty="0" err="1" smtClean="0"/>
              <a:t>Asebedo</a:t>
            </a:r>
            <a:r>
              <a:rPr lang="en-US" dirty="0" smtClean="0"/>
              <a:t>, Dave </a:t>
            </a:r>
            <a:r>
              <a:rPr lang="en-US" dirty="0" err="1" smtClean="0"/>
              <a:t>Mengel</a:t>
            </a:r>
            <a:endParaRPr lang="en-US" dirty="0"/>
          </a:p>
          <a:p>
            <a:endParaRPr lang="en-US" dirty="0"/>
          </a:p>
        </p:txBody>
      </p:sp>
    </p:spTree>
    <p:extLst>
      <p:ext uri="{BB962C8B-B14F-4D97-AF65-F5344CB8AC3E}">
        <p14:creationId xmlns:p14="http://schemas.microsoft.com/office/powerpoint/2010/main" val="4065905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ricv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32249" y="381000"/>
            <a:ext cx="46005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01804" y="944601"/>
            <a:ext cx="7772400" cy="1143000"/>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3200" dirty="0" smtClean="0">
                <a:cs typeface="Arial" panose="020B0604020202020204" pitchFamily="34" charset="0"/>
              </a:rPr>
              <a:t>N theory</a:t>
            </a:r>
            <a:br>
              <a:rPr lang="en-US" sz="3200" dirty="0" smtClean="0">
                <a:cs typeface="Arial" panose="020B0604020202020204" pitchFamily="34" charset="0"/>
              </a:rPr>
            </a:br>
            <a:r>
              <a:rPr lang="en-US" sz="3200" dirty="0" smtClean="0">
                <a:cs typeface="Arial" panose="020B0604020202020204" pitchFamily="34" charset="0"/>
              </a:rPr>
              <a:t>N algorithm</a:t>
            </a:r>
            <a:endParaRPr lang="en-US" sz="3200" dirty="0">
              <a:cs typeface="Arial" panose="020B0604020202020204" pitchFamily="34" charset="0"/>
            </a:endParaRPr>
          </a:p>
        </p:txBody>
      </p:sp>
    </p:spTree>
    <p:extLst>
      <p:ext uri="{BB962C8B-B14F-4D97-AF65-F5344CB8AC3E}">
        <p14:creationId xmlns:p14="http://schemas.microsoft.com/office/powerpoint/2010/main" val="30558452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 descr="C:\Pictures\Corn_Experiments\HPIM0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 y="98442"/>
            <a:ext cx="8877301" cy="6596062"/>
          </a:xfrm>
          <a:prstGeom prst="rect">
            <a:avLst/>
          </a:prstGeom>
          <a:noFill/>
          <a:extLst>
            <a:ext uri="{909E8E84-426E-40DD-AFC4-6F175D3DCCD1}">
              <a14:hiddenFill xmlns:a14="http://schemas.microsoft.com/office/drawing/2010/main">
                <a:solidFill>
                  <a:srgbClr val="FFFFFF"/>
                </a:solidFill>
              </a14:hiddenFill>
            </a:ext>
          </a:extLst>
        </p:spPr>
      </p:pic>
      <p:sp>
        <p:nvSpPr>
          <p:cNvPr id="79883" name="Oval 11"/>
          <p:cNvSpPr>
            <a:spLocks noChangeArrowheads="1"/>
          </p:cNvSpPr>
          <p:nvPr/>
        </p:nvSpPr>
        <p:spPr bwMode="auto">
          <a:xfrm>
            <a:off x="228600" y="4876800"/>
            <a:ext cx="381000" cy="381000"/>
          </a:xfrm>
          <a:prstGeom prst="ellipse">
            <a:avLst/>
          </a:prstGeom>
          <a:solidFill>
            <a:srgbClr val="FF6600"/>
          </a:solidFill>
          <a:ln w="9525">
            <a:solidFill>
              <a:srgbClr val="0000FF"/>
            </a:solidFill>
            <a:round/>
            <a:headEnd/>
            <a:tailEnd/>
          </a:ln>
          <a:effectLst/>
          <a:extLst/>
        </p:spPr>
        <p:txBody>
          <a:bodyPr wrap="none" anchor="ctr"/>
          <a:lstStyle/>
          <a:p>
            <a:endParaRPr lang="en-US"/>
          </a:p>
        </p:txBody>
      </p:sp>
      <p:sp>
        <p:nvSpPr>
          <p:cNvPr id="79884" name="Text Box 12"/>
          <p:cNvSpPr txBox="1">
            <a:spLocks noChangeArrowheads="1"/>
          </p:cNvSpPr>
          <p:nvPr/>
        </p:nvSpPr>
        <p:spPr bwMode="auto">
          <a:xfrm>
            <a:off x="190500" y="52197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t>Planting date</a:t>
            </a:r>
          </a:p>
        </p:txBody>
      </p:sp>
      <p:sp>
        <p:nvSpPr>
          <p:cNvPr id="79885" name="Oval 13"/>
          <p:cNvSpPr>
            <a:spLocks noChangeArrowheads="1"/>
          </p:cNvSpPr>
          <p:nvPr/>
        </p:nvSpPr>
        <p:spPr bwMode="auto">
          <a:xfrm>
            <a:off x="3200400" y="5424488"/>
            <a:ext cx="381000" cy="381000"/>
          </a:xfrm>
          <a:prstGeom prst="ellipse">
            <a:avLst/>
          </a:prstGeom>
          <a:solidFill>
            <a:srgbClr val="00B0F0"/>
          </a:solidFill>
          <a:ln w="9525">
            <a:solidFill>
              <a:srgbClr val="0000FF"/>
            </a:solidFill>
            <a:round/>
            <a:headEnd/>
            <a:tailEnd/>
          </a:ln>
          <a:effectLst/>
          <a:extLst/>
        </p:spPr>
        <p:txBody>
          <a:bodyPr wrap="none" anchor="ctr"/>
          <a:lstStyle/>
          <a:p>
            <a:endParaRPr lang="en-US"/>
          </a:p>
        </p:txBody>
      </p:sp>
      <p:sp>
        <p:nvSpPr>
          <p:cNvPr id="79886" name="Text Box 14"/>
          <p:cNvSpPr txBox="1">
            <a:spLocks noChangeArrowheads="1"/>
          </p:cNvSpPr>
          <p:nvPr/>
        </p:nvSpPr>
        <p:spPr bwMode="auto">
          <a:xfrm>
            <a:off x="3124200" y="5805488"/>
            <a:ext cx="289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dirty="0"/>
              <a:t>NDVI (sensing date)</a:t>
            </a:r>
          </a:p>
        </p:txBody>
      </p:sp>
      <p:sp>
        <p:nvSpPr>
          <p:cNvPr id="79887" name="Freeform 15"/>
          <p:cNvSpPr>
            <a:spLocks/>
          </p:cNvSpPr>
          <p:nvPr/>
        </p:nvSpPr>
        <p:spPr bwMode="auto">
          <a:xfrm>
            <a:off x="685800" y="4800600"/>
            <a:ext cx="2438400" cy="1093788"/>
          </a:xfrm>
          <a:custGeom>
            <a:avLst/>
            <a:gdLst>
              <a:gd name="T0" fmla="*/ 0 w 1440"/>
              <a:gd name="T1" fmla="*/ 184 h 1152"/>
              <a:gd name="T2" fmla="*/ 624 w 1440"/>
              <a:gd name="T3" fmla="*/ 136 h 1152"/>
              <a:gd name="T4" fmla="*/ 1056 w 1440"/>
              <a:gd name="T5" fmla="*/ 1000 h 1152"/>
              <a:gd name="T6" fmla="*/ 1440 w 1440"/>
              <a:gd name="T7" fmla="*/ 1048 h 1152"/>
            </a:gdLst>
            <a:ahLst/>
            <a:cxnLst>
              <a:cxn ang="0">
                <a:pos x="T0" y="T1"/>
              </a:cxn>
              <a:cxn ang="0">
                <a:pos x="T2" y="T3"/>
              </a:cxn>
              <a:cxn ang="0">
                <a:pos x="T4" y="T5"/>
              </a:cxn>
              <a:cxn ang="0">
                <a:pos x="T6" y="T7"/>
              </a:cxn>
            </a:cxnLst>
            <a:rect l="0" t="0" r="r" b="b"/>
            <a:pathLst>
              <a:path w="1440" h="1152">
                <a:moveTo>
                  <a:pt x="0" y="184"/>
                </a:moveTo>
                <a:cubicBezTo>
                  <a:pt x="224" y="92"/>
                  <a:pt x="448" y="0"/>
                  <a:pt x="624" y="136"/>
                </a:cubicBezTo>
                <a:cubicBezTo>
                  <a:pt x="800" y="272"/>
                  <a:pt x="920" y="848"/>
                  <a:pt x="1056" y="1000"/>
                </a:cubicBezTo>
                <a:cubicBezTo>
                  <a:pt x="1192" y="1152"/>
                  <a:pt x="1316" y="1100"/>
                  <a:pt x="1440" y="10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88" name="Text Box 16"/>
          <p:cNvSpPr txBox="1">
            <a:spLocks noChangeArrowheads="1"/>
          </p:cNvSpPr>
          <p:nvPr/>
        </p:nvSpPr>
        <p:spPr bwMode="auto">
          <a:xfrm>
            <a:off x="1981200" y="4739481"/>
            <a:ext cx="2286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b="1" dirty="0" smtClean="0"/>
              <a:t>GDD </a:t>
            </a:r>
            <a:r>
              <a:rPr lang="en-US" altLang="en-US" sz="1200" b="1" dirty="0"/>
              <a:t>from planting to sensing</a:t>
            </a:r>
          </a:p>
        </p:txBody>
      </p:sp>
      <p:sp>
        <p:nvSpPr>
          <p:cNvPr id="79889" name="Oval 17"/>
          <p:cNvSpPr>
            <a:spLocks noChangeArrowheads="1"/>
          </p:cNvSpPr>
          <p:nvPr/>
        </p:nvSpPr>
        <p:spPr bwMode="auto">
          <a:xfrm>
            <a:off x="8534400" y="4724400"/>
            <a:ext cx="381000" cy="381000"/>
          </a:xfrm>
          <a:prstGeom prst="ellipse">
            <a:avLst/>
          </a:prstGeom>
          <a:solidFill>
            <a:srgbClr val="FFCC66"/>
          </a:solidFill>
          <a:ln w="9525">
            <a:solidFill>
              <a:srgbClr val="0000FF"/>
            </a:solidFill>
            <a:round/>
            <a:headEnd/>
            <a:tailEnd/>
          </a:ln>
          <a:effectLst/>
          <a:extLst/>
        </p:spPr>
        <p:txBody>
          <a:bodyPr wrap="none" anchor="ctr"/>
          <a:lstStyle/>
          <a:p>
            <a:endParaRPr lang="en-US"/>
          </a:p>
        </p:txBody>
      </p:sp>
      <p:sp>
        <p:nvSpPr>
          <p:cNvPr id="79890" name="Freeform 18"/>
          <p:cNvSpPr>
            <a:spLocks/>
          </p:cNvSpPr>
          <p:nvPr/>
        </p:nvSpPr>
        <p:spPr bwMode="auto">
          <a:xfrm>
            <a:off x="3733800" y="4953000"/>
            <a:ext cx="4724400" cy="609600"/>
          </a:xfrm>
          <a:custGeom>
            <a:avLst/>
            <a:gdLst>
              <a:gd name="T0" fmla="*/ 0 w 2928"/>
              <a:gd name="T1" fmla="*/ 816 h 816"/>
              <a:gd name="T2" fmla="*/ 1296 w 2928"/>
              <a:gd name="T3" fmla="*/ 192 h 816"/>
              <a:gd name="T4" fmla="*/ 2928 w 2928"/>
              <a:gd name="T5" fmla="*/ 0 h 816"/>
            </a:gdLst>
            <a:ahLst/>
            <a:cxnLst>
              <a:cxn ang="0">
                <a:pos x="T0" y="T1"/>
              </a:cxn>
              <a:cxn ang="0">
                <a:pos x="T2" y="T3"/>
              </a:cxn>
              <a:cxn ang="0">
                <a:pos x="T4" y="T5"/>
              </a:cxn>
            </a:cxnLst>
            <a:rect l="0" t="0" r="r" b="b"/>
            <a:pathLst>
              <a:path w="2928" h="816">
                <a:moveTo>
                  <a:pt x="0" y="816"/>
                </a:moveTo>
                <a:cubicBezTo>
                  <a:pt x="404" y="572"/>
                  <a:pt x="808" y="328"/>
                  <a:pt x="1296" y="192"/>
                </a:cubicBezTo>
                <a:cubicBezTo>
                  <a:pt x="1784" y="56"/>
                  <a:pt x="2356" y="28"/>
                  <a:pt x="2928"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91" name="Text Box 19"/>
          <p:cNvSpPr txBox="1">
            <a:spLocks noChangeArrowheads="1"/>
          </p:cNvSpPr>
          <p:nvPr/>
        </p:nvSpPr>
        <p:spPr bwMode="auto">
          <a:xfrm>
            <a:off x="8458200" y="50292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t>YP</a:t>
            </a:r>
            <a:r>
              <a:rPr lang="en-US" altLang="en-US" sz="1800" b="1" baseline="-25000" dirty="0"/>
              <a:t>0</a:t>
            </a:r>
          </a:p>
        </p:txBody>
      </p:sp>
      <p:sp>
        <p:nvSpPr>
          <p:cNvPr id="79894" name="Oval 22"/>
          <p:cNvSpPr>
            <a:spLocks noChangeArrowheads="1"/>
          </p:cNvSpPr>
          <p:nvPr/>
        </p:nvSpPr>
        <p:spPr bwMode="auto">
          <a:xfrm>
            <a:off x="8534400" y="3810000"/>
            <a:ext cx="381000" cy="381000"/>
          </a:xfrm>
          <a:prstGeom prst="ellipse">
            <a:avLst/>
          </a:prstGeom>
          <a:solidFill>
            <a:srgbClr val="FFCC66"/>
          </a:solidFill>
          <a:ln w="9525">
            <a:solidFill>
              <a:schemeClr val="bg1"/>
            </a:solidFill>
            <a:round/>
            <a:headEnd/>
            <a:tailEnd/>
          </a:ln>
          <a:effectLst>
            <a:outerShdw dist="35921" dir="2700000" algn="ctr" rotWithShape="0">
              <a:schemeClr val="bg1"/>
            </a:outerShdw>
          </a:effectLst>
        </p:spPr>
        <p:txBody>
          <a:bodyPr wrap="none" anchor="ctr"/>
          <a:lstStyle/>
          <a:p>
            <a:endParaRPr lang="en-US"/>
          </a:p>
        </p:txBody>
      </p:sp>
      <p:sp>
        <p:nvSpPr>
          <p:cNvPr id="79895" name="Line 23"/>
          <p:cNvSpPr>
            <a:spLocks noChangeShapeType="1"/>
          </p:cNvSpPr>
          <p:nvPr/>
        </p:nvSpPr>
        <p:spPr bwMode="auto">
          <a:xfrm>
            <a:off x="8712200" y="3924300"/>
            <a:ext cx="0" cy="1066800"/>
          </a:xfrm>
          <a:prstGeom prst="line">
            <a:avLst/>
          </a:prstGeom>
          <a:noFill/>
          <a:ln w="9525">
            <a:solidFill>
              <a:srgbClr val="FF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900" b="1" dirty="0"/>
          </a:p>
        </p:txBody>
      </p:sp>
      <p:sp>
        <p:nvSpPr>
          <p:cNvPr id="79896" name="Text Box 24"/>
          <p:cNvSpPr txBox="1">
            <a:spLocks noChangeArrowheads="1"/>
          </p:cNvSpPr>
          <p:nvPr/>
        </p:nvSpPr>
        <p:spPr bwMode="auto">
          <a:xfrm>
            <a:off x="8305800" y="4236244"/>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t>RI</a:t>
            </a:r>
          </a:p>
        </p:txBody>
      </p:sp>
      <p:sp>
        <p:nvSpPr>
          <p:cNvPr id="79897" name="Text Box 25"/>
          <p:cNvSpPr txBox="1">
            <a:spLocks noChangeArrowheads="1"/>
          </p:cNvSpPr>
          <p:nvPr/>
        </p:nvSpPr>
        <p:spPr bwMode="auto">
          <a:xfrm>
            <a:off x="8458200" y="3519487"/>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b="1" dirty="0"/>
              <a:t>YP</a:t>
            </a:r>
            <a:r>
              <a:rPr lang="en-US" altLang="en-US" sz="1800" b="1" baseline="-25000" dirty="0"/>
              <a:t>N</a:t>
            </a:r>
          </a:p>
        </p:txBody>
      </p:sp>
      <p:sp>
        <p:nvSpPr>
          <p:cNvPr id="79898" name="Freeform 26"/>
          <p:cNvSpPr>
            <a:spLocks/>
          </p:cNvSpPr>
          <p:nvPr/>
        </p:nvSpPr>
        <p:spPr bwMode="auto">
          <a:xfrm>
            <a:off x="3733800" y="3962400"/>
            <a:ext cx="4876800" cy="1524000"/>
          </a:xfrm>
          <a:custGeom>
            <a:avLst/>
            <a:gdLst>
              <a:gd name="T0" fmla="*/ 0 w 2928"/>
              <a:gd name="T1" fmla="*/ 816 h 816"/>
              <a:gd name="T2" fmla="*/ 1296 w 2928"/>
              <a:gd name="T3" fmla="*/ 192 h 816"/>
              <a:gd name="T4" fmla="*/ 2928 w 2928"/>
              <a:gd name="T5" fmla="*/ 0 h 816"/>
            </a:gdLst>
            <a:ahLst/>
            <a:cxnLst>
              <a:cxn ang="0">
                <a:pos x="T0" y="T1"/>
              </a:cxn>
              <a:cxn ang="0">
                <a:pos x="T2" y="T3"/>
              </a:cxn>
              <a:cxn ang="0">
                <a:pos x="T4" y="T5"/>
              </a:cxn>
            </a:cxnLst>
            <a:rect l="0" t="0" r="r" b="b"/>
            <a:pathLst>
              <a:path w="2928" h="816">
                <a:moveTo>
                  <a:pt x="0" y="816"/>
                </a:moveTo>
                <a:cubicBezTo>
                  <a:pt x="404" y="572"/>
                  <a:pt x="808" y="328"/>
                  <a:pt x="1296" y="192"/>
                </a:cubicBezTo>
                <a:cubicBezTo>
                  <a:pt x="1784" y="56"/>
                  <a:pt x="2356" y="28"/>
                  <a:pt x="2928"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p:cNvSpPr txBox="1"/>
          <p:nvPr/>
        </p:nvSpPr>
        <p:spPr>
          <a:xfrm>
            <a:off x="762000" y="228600"/>
            <a:ext cx="7050350" cy="1384995"/>
          </a:xfrm>
          <a:prstGeom prst="rect">
            <a:avLst/>
          </a:prstGeom>
        </p:spPr>
        <p:txBody>
          <a:bodyPr vert="horz" lIns="91440" tIns="45720" rIns="91440" bIns="45720" rtlCol="0" anchor="t">
            <a:noAutofit/>
          </a:bodyPr>
          <a:lstStyle>
            <a:defPPr>
              <a:defRPr lang="en-US"/>
            </a:defPPr>
            <a:lvl1pPr defTabSz="457200" eaLnBrk="1" fontAlgn="auto" latinLnBrk="0" hangingPunct="1">
              <a:spcAft>
                <a:spcPts val="0"/>
              </a:spcAft>
              <a:buNone/>
              <a:defRPr sz="4200" b="0" i="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altLang="en-US" dirty="0"/>
              <a:t>Nitrogen Algorithm Corn</a:t>
            </a:r>
          </a:p>
        </p:txBody>
      </p:sp>
      <p:sp>
        <p:nvSpPr>
          <p:cNvPr id="4" name="TextBox 3"/>
          <p:cNvSpPr txBox="1"/>
          <p:nvPr/>
        </p:nvSpPr>
        <p:spPr>
          <a:xfrm>
            <a:off x="190500" y="1490752"/>
            <a:ext cx="7648575" cy="2554545"/>
          </a:xfrm>
          <a:prstGeom prst="rect">
            <a:avLst/>
          </a:prstGeom>
          <a:noFill/>
        </p:spPr>
        <p:txBody>
          <a:bodyPr wrap="square" rtlCol="0">
            <a:spAutoFit/>
          </a:bodyPr>
          <a:lstStyle/>
          <a:p>
            <a:r>
              <a:rPr lang="en-US" sz="1800" b="1" dirty="0" smtClean="0">
                <a:latin typeface="+mj-lt"/>
              </a:rPr>
              <a:t>1. Establish </a:t>
            </a:r>
            <a:r>
              <a:rPr lang="en-US" sz="1800" b="1" dirty="0" err="1">
                <a:latin typeface="+mj-lt"/>
              </a:rPr>
              <a:t>preplant</a:t>
            </a:r>
            <a:r>
              <a:rPr lang="en-US" sz="1800" b="1" dirty="0">
                <a:latin typeface="+mj-lt"/>
              </a:rPr>
              <a:t> N Rich Strip (NRS)    </a:t>
            </a:r>
          </a:p>
          <a:p>
            <a:r>
              <a:rPr lang="en-US" sz="1800" b="1" dirty="0" smtClean="0">
                <a:latin typeface="+mj-lt"/>
              </a:rPr>
              <a:t>2. Collect </a:t>
            </a:r>
            <a:r>
              <a:rPr lang="en-US" sz="1800" b="1" dirty="0">
                <a:latin typeface="+mj-lt"/>
              </a:rPr>
              <a:t>NDVI readings, 6-12 leaf                </a:t>
            </a:r>
          </a:p>
          <a:p>
            <a:r>
              <a:rPr lang="en-US" sz="1800" b="1" dirty="0" smtClean="0">
                <a:latin typeface="+mj-lt"/>
              </a:rPr>
              <a:t>3. Predict </a:t>
            </a:r>
            <a:r>
              <a:rPr lang="en-US" sz="1800" b="1" dirty="0">
                <a:latin typeface="+mj-lt"/>
              </a:rPr>
              <a:t>potential yield (YP0, yield prediction equation).  </a:t>
            </a:r>
            <a:br>
              <a:rPr lang="en-US" sz="1800" b="1" dirty="0">
                <a:latin typeface="+mj-lt"/>
              </a:rPr>
            </a:br>
            <a:r>
              <a:rPr lang="en-US" sz="1800" b="1" dirty="0" smtClean="0">
                <a:latin typeface="+mj-lt"/>
              </a:rPr>
              <a:t>4. Need </a:t>
            </a:r>
            <a:r>
              <a:rPr lang="en-US" sz="1800" b="1" dirty="0">
                <a:latin typeface="+mj-lt"/>
              </a:rPr>
              <a:t>NDVI and cumulative GDD from planting to sensing</a:t>
            </a:r>
          </a:p>
          <a:p>
            <a:r>
              <a:rPr lang="en-US" sz="1800" b="1" dirty="0" smtClean="0">
                <a:latin typeface="+mj-lt"/>
              </a:rPr>
              <a:t>5. Determine </a:t>
            </a:r>
            <a:r>
              <a:rPr lang="en-US" sz="1800" b="1" dirty="0">
                <a:latin typeface="+mj-lt"/>
              </a:rPr>
              <a:t>Response Index (RI) = NDVINRS/</a:t>
            </a:r>
            <a:r>
              <a:rPr lang="en-US" sz="1800" b="1" dirty="0" err="1">
                <a:latin typeface="+mj-lt"/>
              </a:rPr>
              <a:t>NDVIFarmer</a:t>
            </a:r>
            <a:endParaRPr lang="en-US" sz="1800" b="1" dirty="0">
              <a:latin typeface="+mj-lt"/>
            </a:endParaRPr>
          </a:p>
          <a:p>
            <a:r>
              <a:rPr lang="en-US" sz="1800" b="1" dirty="0" smtClean="0">
                <a:latin typeface="+mj-lt"/>
              </a:rPr>
              <a:t>6. Yield </a:t>
            </a:r>
            <a:r>
              <a:rPr lang="en-US" sz="1800" b="1" dirty="0">
                <a:latin typeface="+mj-lt"/>
              </a:rPr>
              <a:t>potential with added N, YPN =(YP0*RI)</a:t>
            </a:r>
          </a:p>
          <a:p>
            <a:r>
              <a:rPr lang="en-US" sz="1800" b="1" dirty="0" smtClean="0">
                <a:latin typeface="+mj-lt"/>
              </a:rPr>
              <a:t>7. Fertilizer </a:t>
            </a:r>
            <a:r>
              <a:rPr lang="en-US" sz="1800" b="1" dirty="0">
                <a:latin typeface="+mj-lt"/>
              </a:rPr>
              <a:t>Rec = (grain N uptake YPN – grain N uptake YP0/expected efficiency)</a:t>
            </a:r>
          </a:p>
          <a:p>
            <a:endParaRPr lang="en-US" sz="1600" dirty="0">
              <a:solidFill>
                <a:schemeClr val="bg2"/>
              </a:solidFill>
              <a:latin typeface="+mj-lt"/>
            </a:endParaRPr>
          </a:p>
        </p:txBody>
      </p:sp>
    </p:spTree>
    <p:extLst>
      <p:ext uri="{BB962C8B-B14F-4D97-AF65-F5344CB8AC3E}">
        <p14:creationId xmlns:p14="http://schemas.microsoft.com/office/powerpoint/2010/main" val="18626700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smtClean="0">
                <a:solidFill>
                  <a:srgbClr val="FFFF00"/>
                </a:solidFill>
              </a:rPr>
              <a:t>OSU Corn Algorithm</a:t>
            </a:r>
            <a:endParaRPr lang="en-US" b="1" cap="none" dirty="0">
              <a:solidFill>
                <a:srgbClr val="FFFF00"/>
              </a:solidFill>
            </a:endParaRPr>
          </a:p>
        </p:txBody>
      </p:sp>
      <p:sp>
        <p:nvSpPr>
          <p:cNvPr id="3" name="Content Placeholder 2"/>
          <p:cNvSpPr>
            <a:spLocks noGrp="1"/>
          </p:cNvSpPr>
          <p:nvPr>
            <p:ph idx="1"/>
          </p:nvPr>
        </p:nvSpPr>
        <p:spPr>
          <a:xfrm>
            <a:off x="676275" y="1853249"/>
            <a:ext cx="7915275" cy="4395158"/>
          </a:xfrm>
        </p:spPr>
        <p:txBody>
          <a:bodyPr>
            <a:normAutofit lnSpcReduction="10000"/>
          </a:bodyPr>
          <a:lstStyle/>
          <a:p>
            <a:pPr marL="0" indent="0">
              <a:buNone/>
            </a:pPr>
            <a:r>
              <a:rPr lang="en-US" sz="2800" b="1" dirty="0"/>
              <a:t>YP</a:t>
            </a:r>
            <a:r>
              <a:rPr lang="en-US" sz="2800" b="1" baseline="-25000" dirty="0"/>
              <a:t>0</a:t>
            </a:r>
            <a:r>
              <a:rPr lang="en-US" sz="2800" dirty="0"/>
              <a:t>=1291*(EXP(NDVI/Sum of GDD*2649.9</a:t>
            </a:r>
            <a:r>
              <a:rPr lang="en-US" sz="2800" dirty="0" smtClean="0"/>
              <a:t>)  </a:t>
            </a:r>
            <a:r>
              <a:rPr lang="en-US" sz="2800" dirty="0" smtClean="0">
                <a:solidFill>
                  <a:srgbClr val="FFFF00"/>
                </a:solidFill>
              </a:rPr>
              <a:t>V8 to V12</a:t>
            </a:r>
          </a:p>
          <a:p>
            <a:pPr marL="0" indent="0">
              <a:buNone/>
            </a:pPr>
            <a:r>
              <a:rPr lang="en-US" sz="2800" dirty="0"/>
              <a:t/>
            </a:r>
            <a:br>
              <a:rPr lang="en-US" sz="2800" dirty="0"/>
            </a:br>
            <a:r>
              <a:rPr lang="en-US" sz="2800" b="1" dirty="0" smtClean="0"/>
              <a:t>RI</a:t>
            </a:r>
            <a:r>
              <a:rPr lang="en-US" sz="2800" dirty="0" smtClean="0"/>
              <a:t> = NDVI- N Rich Strip/ NDVI – Farmer Practice</a:t>
            </a:r>
          </a:p>
          <a:p>
            <a:pPr marL="0" indent="0">
              <a:buNone/>
            </a:pPr>
            <a:r>
              <a:rPr lang="en-US" sz="2800" dirty="0" smtClean="0"/>
              <a:t/>
            </a:r>
            <a:br>
              <a:rPr lang="en-US" sz="2800" dirty="0" smtClean="0"/>
            </a:br>
            <a:r>
              <a:rPr lang="en-US" sz="2800" b="1" dirty="0" smtClean="0"/>
              <a:t>YPN </a:t>
            </a:r>
            <a:r>
              <a:rPr lang="en-US" sz="2800" dirty="0" smtClean="0"/>
              <a:t>= YP0 * RI</a:t>
            </a:r>
          </a:p>
          <a:p>
            <a:pPr marL="0" indent="0">
              <a:buNone/>
            </a:pPr>
            <a:r>
              <a:rPr lang="en-US" sz="2800" dirty="0" smtClean="0"/>
              <a:t/>
            </a:r>
            <a:br>
              <a:rPr lang="en-US" sz="2800" dirty="0" smtClean="0"/>
            </a:br>
            <a:r>
              <a:rPr lang="en-US" sz="2800" dirty="0" smtClean="0"/>
              <a:t>N Rate = ((YPN – YP0)* 0.0125)/expected fertilizer use efficiency </a:t>
            </a:r>
          </a:p>
          <a:p>
            <a:pPr marL="0" indent="0">
              <a:buNone/>
            </a:pPr>
            <a:endParaRPr lang="en-US" sz="2800" dirty="0" smtClean="0"/>
          </a:p>
        </p:txBody>
      </p:sp>
    </p:spTree>
    <p:extLst>
      <p:ext uri="{BB962C8B-B14F-4D97-AF65-F5344CB8AC3E}">
        <p14:creationId xmlns:p14="http://schemas.microsoft.com/office/powerpoint/2010/main" val="20589433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36865" name="Object 1"/>
          <p:cNvGraphicFramePr>
            <a:graphicFrameLocks noChangeAspect="1"/>
          </p:cNvGraphicFramePr>
          <p:nvPr>
            <p:extLst>
              <p:ext uri="{D42A27DB-BD31-4B8C-83A1-F6EECF244321}">
                <p14:modId xmlns:p14="http://schemas.microsoft.com/office/powerpoint/2010/main" val="2294065492"/>
              </p:ext>
            </p:extLst>
          </p:nvPr>
        </p:nvGraphicFramePr>
        <p:xfrm>
          <a:off x="461962" y="675620"/>
          <a:ext cx="8377238" cy="1162050"/>
        </p:xfrm>
        <a:graphic>
          <a:graphicData uri="http://schemas.openxmlformats.org/presentationml/2006/ole">
            <mc:AlternateContent xmlns:mc="http://schemas.openxmlformats.org/markup-compatibility/2006">
              <mc:Choice xmlns:v="urn:schemas-microsoft-com:vml" Requires="v">
                <p:oleObj spid="_x0000_s22666" name="Equation" r:id="rId3" imgW="2641320" imgH="507960" progId="Equation.DSMT4">
                  <p:embed/>
                </p:oleObj>
              </mc:Choice>
              <mc:Fallback>
                <p:oleObj name="Equation" r:id="rId3" imgW="2641320" imgH="507960" progId="Equation.DSMT4">
                  <p:embed/>
                  <p:pic>
                    <p:nvPicPr>
                      <p:cNvPr id="0" name=""/>
                      <p:cNvPicPr>
                        <a:picLocks noChangeAspect="1" noChangeArrowheads="1"/>
                      </p:cNvPicPr>
                      <p:nvPr/>
                    </p:nvPicPr>
                    <p:blipFill>
                      <a:blip r:embed="rId4"/>
                      <a:srcRect/>
                      <a:stretch>
                        <a:fillRect/>
                      </a:stretch>
                    </p:blipFill>
                    <p:spPr bwMode="auto">
                      <a:xfrm>
                        <a:off x="461962" y="675620"/>
                        <a:ext cx="8377238" cy="1162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8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6" name="TextBox 5"/>
          <p:cNvSpPr txBox="1"/>
          <p:nvPr/>
        </p:nvSpPr>
        <p:spPr>
          <a:xfrm>
            <a:off x="304800" y="152400"/>
            <a:ext cx="8534400" cy="523220"/>
          </a:xfrm>
          <a:prstGeom prst="rect">
            <a:avLst/>
          </a:prstGeom>
          <a:noFill/>
        </p:spPr>
        <p:txBody>
          <a:bodyPr wrap="square" rtlCol="0">
            <a:spAutoFit/>
          </a:bodyPr>
          <a:lstStyle/>
          <a:p>
            <a:r>
              <a:rPr lang="en-US" sz="2800" b="1" dirty="0" smtClean="0">
                <a:solidFill>
                  <a:srgbClr val="92D050"/>
                </a:solidFill>
                <a:latin typeface="Comic Sans MS" pitchFamily="66" charset="0"/>
                <a:cs typeface="Arial" pitchFamily="34" charset="0"/>
              </a:rPr>
              <a:t>*Holland-Schepers Generalized N-Rate Model:</a:t>
            </a:r>
            <a:endParaRPr lang="en-US" sz="2800" b="1" dirty="0">
              <a:solidFill>
                <a:srgbClr val="92D050"/>
              </a:solidFill>
              <a:latin typeface="Comic Sans MS" pitchFamily="66" charset="0"/>
              <a:cs typeface="Arial" pitchFamily="34" charset="0"/>
            </a:endParaRPr>
          </a:p>
        </p:txBody>
      </p:sp>
      <p:grpSp>
        <p:nvGrpSpPr>
          <p:cNvPr id="4" name="Group 11"/>
          <p:cNvGrpSpPr/>
          <p:nvPr/>
        </p:nvGrpSpPr>
        <p:grpSpPr>
          <a:xfrm>
            <a:off x="3276600" y="1821176"/>
            <a:ext cx="3429000" cy="704611"/>
            <a:chOff x="2743200" y="1821176"/>
            <a:chExt cx="3429000" cy="704611"/>
          </a:xfrm>
        </p:grpSpPr>
        <p:sp>
          <p:nvSpPr>
            <p:cNvPr id="8" name="Left Brace 7"/>
            <p:cNvSpPr/>
            <p:nvPr/>
          </p:nvSpPr>
          <p:spPr>
            <a:xfrm rot="16200000">
              <a:off x="4076700" y="563876"/>
              <a:ext cx="304800" cy="2819400"/>
            </a:xfrm>
            <a:prstGeom prst="leftBrace">
              <a:avLst>
                <a:gd name="adj1" fmla="val 8333"/>
                <a:gd name="adj2" fmla="val 48739"/>
              </a:avLst>
            </a:prstGeom>
            <a:ln>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p:cNvSpPr txBox="1"/>
            <p:nvPr/>
          </p:nvSpPr>
          <p:spPr>
            <a:xfrm>
              <a:off x="2743200" y="2156455"/>
              <a:ext cx="3429000" cy="369332"/>
            </a:xfrm>
            <a:prstGeom prst="rect">
              <a:avLst/>
            </a:prstGeom>
            <a:noFill/>
          </p:spPr>
          <p:txBody>
            <a:bodyPr wrap="square" rtlCol="0">
              <a:spAutoFit/>
            </a:bodyPr>
            <a:lstStyle/>
            <a:p>
              <a:r>
                <a:rPr lang="en-US" dirty="0" smtClean="0">
                  <a:solidFill>
                    <a:srgbClr val="008000"/>
                  </a:solidFill>
                </a:rPr>
                <a:t>Management Inputs and Credits</a:t>
              </a:r>
              <a:endParaRPr lang="en-US" dirty="0">
                <a:solidFill>
                  <a:srgbClr val="008000"/>
                </a:solidFill>
              </a:endParaRPr>
            </a:p>
          </p:txBody>
        </p:sp>
      </p:grpSp>
      <p:grpSp>
        <p:nvGrpSpPr>
          <p:cNvPr id="5" name="Group 12"/>
          <p:cNvGrpSpPr/>
          <p:nvPr/>
        </p:nvGrpSpPr>
        <p:grpSpPr>
          <a:xfrm>
            <a:off x="6705600" y="1912855"/>
            <a:ext cx="1676401" cy="520244"/>
            <a:chOff x="6324600" y="1981200"/>
            <a:chExt cx="1676401" cy="520244"/>
          </a:xfrm>
        </p:grpSpPr>
        <p:sp>
          <p:nvSpPr>
            <p:cNvPr id="9" name="Left Brace 8"/>
            <p:cNvSpPr/>
            <p:nvPr/>
          </p:nvSpPr>
          <p:spPr>
            <a:xfrm rot="16200000">
              <a:off x="7010400" y="1295400"/>
              <a:ext cx="304800" cy="1676400"/>
            </a:xfrm>
            <a:prstGeom prst="leftBrace">
              <a:avLst>
                <a:gd name="adj1" fmla="val 8333"/>
                <a:gd name="adj2" fmla="val 4873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00"/>
                </a:solidFill>
              </a:endParaRPr>
            </a:p>
          </p:txBody>
        </p:sp>
        <p:sp>
          <p:nvSpPr>
            <p:cNvPr id="11" name="TextBox 10"/>
            <p:cNvSpPr txBox="1"/>
            <p:nvPr/>
          </p:nvSpPr>
          <p:spPr>
            <a:xfrm>
              <a:off x="6477001" y="2286000"/>
              <a:ext cx="1524000" cy="215444"/>
            </a:xfrm>
            <a:prstGeom prst="rect">
              <a:avLst/>
            </a:prstGeom>
            <a:noFill/>
          </p:spPr>
          <p:txBody>
            <a:bodyPr wrap="square" rtlCol="0">
              <a:spAutoFit/>
            </a:bodyPr>
            <a:lstStyle/>
            <a:p>
              <a:r>
                <a:rPr lang="en-US" dirty="0" smtClean="0">
                  <a:solidFill>
                    <a:srgbClr val="FFFF00"/>
                  </a:solidFill>
                </a:rPr>
                <a:t>Sensor Data</a:t>
              </a:r>
              <a:endParaRPr lang="en-US" dirty="0">
                <a:solidFill>
                  <a:srgbClr val="FFFF00"/>
                </a:solidFill>
              </a:endParaRPr>
            </a:p>
          </p:txBody>
        </p:sp>
      </p:grpSp>
      <p:sp>
        <p:nvSpPr>
          <p:cNvPr id="14" name="TextBox 13"/>
          <p:cNvSpPr txBox="1"/>
          <p:nvPr/>
        </p:nvSpPr>
        <p:spPr>
          <a:xfrm>
            <a:off x="685800" y="6400800"/>
            <a:ext cx="184731" cy="369332"/>
          </a:xfrm>
          <a:prstGeom prst="rect">
            <a:avLst/>
          </a:prstGeom>
          <a:noFill/>
        </p:spPr>
        <p:txBody>
          <a:bodyPr wrap="square" rtlCol="0">
            <a:spAutoFit/>
          </a:bodyPr>
          <a:lstStyle/>
          <a:p>
            <a:endParaRPr lang="en-US" dirty="0"/>
          </a:p>
        </p:txBody>
      </p:sp>
      <p:sp>
        <p:nvSpPr>
          <p:cNvPr id="3" name="Rectangle 2"/>
          <p:cNvSpPr>
            <a:spLocks noChangeArrowheads="1"/>
          </p:cNvSpPr>
          <p:nvPr/>
        </p:nvSpPr>
        <p:spPr bwMode="auto">
          <a:xfrm>
            <a:off x="870531" y="6403654"/>
            <a:ext cx="7625806" cy="43088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*Holland, K. H., &amp; Schepers, J. S. (2010). Derivation of a variable rate nitrogen application model for in-season fertilization of corn.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Agronomy Journal 102</a:t>
            </a:r>
            <a:r>
              <a:rPr kumimoji="0" lang="en-US"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:1415-1424.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5" name="Group 12"/>
          <p:cNvGrpSpPr/>
          <p:nvPr/>
        </p:nvGrpSpPr>
        <p:grpSpPr>
          <a:xfrm>
            <a:off x="1600200" y="1554716"/>
            <a:ext cx="1524000" cy="596444"/>
            <a:chOff x="6477000" y="1905000"/>
            <a:chExt cx="1524000" cy="596444"/>
          </a:xfrm>
        </p:grpSpPr>
        <p:sp>
          <p:nvSpPr>
            <p:cNvPr id="16" name="Left Brace 15"/>
            <p:cNvSpPr/>
            <p:nvPr/>
          </p:nvSpPr>
          <p:spPr>
            <a:xfrm rot="16200000">
              <a:off x="6972300" y="1638300"/>
              <a:ext cx="304800" cy="838200"/>
            </a:xfrm>
            <a:prstGeom prst="leftBrace">
              <a:avLst>
                <a:gd name="adj1" fmla="val 8333"/>
                <a:gd name="adj2" fmla="val 48739"/>
              </a:avLst>
            </a:prstGeom>
            <a:noFill/>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00"/>
                </a:solidFill>
              </a:endParaRPr>
            </a:p>
          </p:txBody>
        </p:sp>
        <p:sp>
          <p:nvSpPr>
            <p:cNvPr id="17" name="TextBox 16"/>
            <p:cNvSpPr txBox="1"/>
            <p:nvPr/>
          </p:nvSpPr>
          <p:spPr>
            <a:xfrm>
              <a:off x="6477000" y="2286000"/>
              <a:ext cx="1524000" cy="215444"/>
            </a:xfrm>
            <a:prstGeom prst="rect">
              <a:avLst/>
            </a:prstGeom>
            <a:noFill/>
            <a:ln>
              <a:noFill/>
            </a:ln>
          </p:spPr>
          <p:txBody>
            <a:bodyPr wrap="square" rtlCol="0">
              <a:spAutoFit/>
            </a:bodyPr>
            <a:lstStyle/>
            <a:p>
              <a:r>
                <a:rPr lang="en-US" dirty="0" smtClean="0">
                  <a:solidFill>
                    <a:srgbClr val="FFFF00"/>
                  </a:solidFill>
                </a:rPr>
                <a:t>Zone Scaling</a:t>
              </a:r>
              <a:endParaRPr lang="en-US" dirty="0">
                <a:solidFill>
                  <a:srgbClr val="FFFF00"/>
                </a:solidFill>
              </a:endParaRPr>
            </a:p>
          </p:txBody>
        </p:sp>
      </p:grpSp>
      <p:sp>
        <p:nvSpPr>
          <p:cNvPr id="12" name="TextBox 11"/>
          <p:cNvSpPr txBox="1"/>
          <p:nvPr/>
        </p:nvSpPr>
        <p:spPr>
          <a:xfrm>
            <a:off x="5105400" y="2769044"/>
            <a:ext cx="3733800" cy="3354765"/>
          </a:xfrm>
          <a:prstGeom prst="rect">
            <a:avLst/>
          </a:prstGeom>
          <a:noFill/>
          <a:ln w="12700">
            <a:solidFill>
              <a:srgbClr val="0070C0"/>
            </a:solidFill>
          </a:ln>
        </p:spPr>
        <p:txBody>
          <a:bodyPr wrap="square" rtlCol="0">
            <a:spAutoFit/>
          </a:bodyPr>
          <a:lstStyle/>
          <a:p>
            <a:r>
              <a:rPr lang="en-US" dirty="0" smtClean="0">
                <a:solidFill>
                  <a:srgbClr val="FFFF00"/>
                </a:solidFill>
              </a:rPr>
              <a:t>Comments:</a:t>
            </a:r>
          </a:p>
          <a:p>
            <a:pPr marL="285750" indent="-285750">
              <a:buFont typeface="Arial" panose="020B0604020202020204" pitchFamily="34" charset="0"/>
              <a:buChar char="•"/>
            </a:pPr>
            <a:r>
              <a:rPr lang="en-US" sz="1700" dirty="0" smtClean="0">
                <a:solidFill>
                  <a:srgbClr val="FFFF00"/>
                </a:solidFill>
              </a:rPr>
              <a:t>Calibration via VRS, PV or NRS techniques</a:t>
            </a:r>
          </a:p>
          <a:p>
            <a:pPr marL="285750" indent="-285750">
              <a:buFont typeface="Arial" panose="020B0604020202020204" pitchFamily="34" charset="0"/>
              <a:buChar char="•"/>
            </a:pPr>
            <a:r>
              <a:rPr lang="en-US" sz="1700" dirty="0" smtClean="0">
                <a:solidFill>
                  <a:srgbClr val="FFFF00"/>
                </a:solidFill>
              </a:rPr>
              <a:t>Management inputs include climate and cropping history (e.g. yield, previous crop, etc..)</a:t>
            </a:r>
          </a:p>
          <a:p>
            <a:pPr marL="285750" indent="-285750">
              <a:buFont typeface="Arial" panose="020B0604020202020204" pitchFamily="34" charset="0"/>
              <a:buChar char="•"/>
            </a:pPr>
            <a:r>
              <a:rPr lang="en-US" sz="1700" dirty="0" smtClean="0">
                <a:solidFill>
                  <a:srgbClr val="FFFF00"/>
                </a:solidFill>
              </a:rPr>
              <a:t>Algorithm  now implements a decision support system for optimizing inputs (beta)</a:t>
            </a:r>
          </a:p>
          <a:p>
            <a:pPr marL="285750" indent="-285750">
              <a:buFont typeface="Arial" panose="020B0604020202020204" pitchFamily="34" charset="0"/>
              <a:buChar char="•"/>
            </a:pPr>
            <a:r>
              <a:rPr lang="en-US" sz="1700" dirty="0" smtClean="0">
                <a:solidFill>
                  <a:srgbClr val="FFFF00"/>
                </a:solidFill>
              </a:rPr>
              <a:t>Gamma exponent can modify shape to crop nutrient response</a:t>
            </a:r>
          </a:p>
          <a:p>
            <a:pPr marL="285750" indent="-285750">
              <a:buFont typeface="Arial" panose="020B0604020202020204" pitchFamily="34" charset="0"/>
              <a:buChar char="•"/>
            </a:pPr>
            <a:r>
              <a:rPr lang="en-US" sz="1700" dirty="0" smtClean="0">
                <a:solidFill>
                  <a:srgbClr val="FFFF00"/>
                </a:solidFill>
              </a:rPr>
              <a:t>N conservation using back-off function</a:t>
            </a:r>
          </a:p>
        </p:txBody>
      </p:sp>
      <p:pic>
        <p:nvPicPr>
          <p:cNvPr id="1034"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304" y="2769043"/>
            <a:ext cx="4835796"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 name="Object 1"/>
          <p:cNvGraphicFramePr>
            <a:graphicFrameLocks noChangeAspect="1"/>
          </p:cNvGraphicFramePr>
          <p:nvPr>
            <p:extLst>
              <p:ext uri="{D42A27DB-BD31-4B8C-83A1-F6EECF244321}">
                <p14:modId xmlns:p14="http://schemas.microsoft.com/office/powerpoint/2010/main" val="3517198535"/>
              </p:ext>
            </p:extLst>
          </p:nvPr>
        </p:nvGraphicFramePr>
        <p:xfrm>
          <a:off x="461962" y="659125"/>
          <a:ext cx="8377238" cy="1162050"/>
        </p:xfrm>
        <a:graphic>
          <a:graphicData uri="http://schemas.openxmlformats.org/presentationml/2006/ole">
            <mc:AlternateContent xmlns:mc="http://schemas.openxmlformats.org/markup-compatibility/2006">
              <mc:Choice xmlns:v="urn:schemas-microsoft-com:vml" Requires="v">
                <p:oleObj spid="_x0000_s22667" name="Equation" r:id="rId6" imgW="2641320" imgH="507960" progId="Equation.DSMT4">
                  <p:embed/>
                </p:oleObj>
              </mc:Choice>
              <mc:Fallback>
                <p:oleObj name="Equation" r:id="rId6" imgW="2641320" imgH="507960" progId="Equation.DSMT4">
                  <p:embed/>
                  <p:pic>
                    <p:nvPicPr>
                      <p:cNvPr id="0" name=""/>
                      <p:cNvPicPr>
                        <a:picLocks noChangeAspect="1" noChangeArrowheads="1"/>
                      </p:cNvPicPr>
                      <p:nvPr/>
                    </p:nvPicPr>
                    <p:blipFill>
                      <a:blip r:embed="rId4"/>
                      <a:srcRect/>
                      <a:stretch>
                        <a:fillRect/>
                      </a:stretch>
                    </p:blipFill>
                    <p:spPr bwMode="auto">
                      <a:xfrm>
                        <a:off x="461962" y="659125"/>
                        <a:ext cx="8377238" cy="1162050"/>
                      </a:xfrm>
                      <a:prstGeom prst="rect">
                        <a:avLst/>
                      </a:prstGeom>
                      <a:solidFill>
                        <a:schemeClr val="tx1"/>
                      </a:solidFill>
                      <a:extLst/>
                    </p:spPr>
                  </p:pic>
                </p:oleObj>
              </mc:Fallback>
            </mc:AlternateContent>
          </a:graphicData>
        </a:graphic>
      </p:graphicFrame>
      <p:grpSp>
        <p:nvGrpSpPr>
          <p:cNvPr id="20" name="Group 11"/>
          <p:cNvGrpSpPr/>
          <p:nvPr/>
        </p:nvGrpSpPr>
        <p:grpSpPr>
          <a:xfrm>
            <a:off x="3276600" y="1804681"/>
            <a:ext cx="3429000" cy="550723"/>
            <a:chOff x="2743200" y="1821176"/>
            <a:chExt cx="3429000" cy="550723"/>
          </a:xfrm>
        </p:grpSpPr>
        <p:sp>
          <p:nvSpPr>
            <p:cNvPr id="21" name="Left Brace 20"/>
            <p:cNvSpPr/>
            <p:nvPr/>
          </p:nvSpPr>
          <p:spPr>
            <a:xfrm rot="16200000">
              <a:off x="4076700" y="563876"/>
              <a:ext cx="304800" cy="2819400"/>
            </a:xfrm>
            <a:prstGeom prst="leftBrace">
              <a:avLst>
                <a:gd name="adj1" fmla="val 8333"/>
                <a:gd name="adj2" fmla="val 48739"/>
              </a:avLst>
            </a:prstGeom>
            <a:ln>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00"/>
                </a:solidFill>
              </a:endParaRPr>
            </a:p>
          </p:txBody>
        </p:sp>
        <p:sp>
          <p:nvSpPr>
            <p:cNvPr id="22" name="TextBox 21"/>
            <p:cNvSpPr txBox="1"/>
            <p:nvPr/>
          </p:nvSpPr>
          <p:spPr>
            <a:xfrm>
              <a:off x="2743200" y="2156455"/>
              <a:ext cx="3429000" cy="215444"/>
            </a:xfrm>
            <a:prstGeom prst="rect">
              <a:avLst/>
            </a:prstGeom>
            <a:noFill/>
          </p:spPr>
          <p:txBody>
            <a:bodyPr wrap="square" rtlCol="0">
              <a:spAutoFit/>
            </a:bodyPr>
            <a:lstStyle/>
            <a:p>
              <a:r>
                <a:rPr lang="en-US" dirty="0" smtClean="0">
                  <a:solidFill>
                    <a:srgbClr val="FFFF00"/>
                  </a:solidFill>
                </a:rPr>
                <a:t>Management Inputs and Credits</a:t>
              </a:r>
              <a:endParaRPr lang="en-US" dirty="0">
                <a:solidFill>
                  <a:srgbClr val="FFFF00"/>
                </a:solidFill>
              </a:endParaRPr>
            </a:p>
          </p:txBody>
        </p:sp>
      </p:grpSp>
    </p:spTree>
    <p:extLst>
      <p:ext uri="{BB962C8B-B14F-4D97-AF65-F5344CB8AC3E}">
        <p14:creationId xmlns:p14="http://schemas.microsoft.com/office/powerpoint/2010/main" val="42548788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700" y="1875365"/>
            <a:ext cx="6711654" cy="4195481"/>
          </a:xfrm>
        </p:spPr>
        <p:txBody>
          <a:bodyPr>
            <a:normAutofit fontScale="62500" lnSpcReduction="20000"/>
          </a:bodyPr>
          <a:lstStyle/>
          <a:p>
            <a:r>
              <a:rPr lang="en-US" dirty="0" smtClean="0"/>
              <a:t>Optical Sensors using red NDVI</a:t>
            </a:r>
          </a:p>
          <a:p>
            <a:pPr lvl="1"/>
            <a:r>
              <a:rPr lang="en-US" dirty="0" smtClean="0"/>
              <a:t>Trimble </a:t>
            </a:r>
            <a:r>
              <a:rPr lang="en-US" dirty="0" err="1" smtClean="0"/>
              <a:t>Greenseeker</a:t>
            </a:r>
            <a:endParaRPr lang="en-US" dirty="0" smtClean="0"/>
          </a:p>
          <a:p>
            <a:pPr lvl="1"/>
            <a:r>
              <a:rPr lang="en-US" dirty="0" smtClean="0"/>
              <a:t>Holland Scientific Crop Circle ACS-470</a:t>
            </a:r>
          </a:p>
          <a:p>
            <a:pPr lvl="1"/>
            <a:r>
              <a:rPr lang="en-US" dirty="0" smtClean="0"/>
              <a:t>Ag Leader  </a:t>
            </a:r>
            <a:r>
              <a:rPr lang="en-US" dirty="0" err="1" smtClean="0"/>
              <a:t>Optrx</a:t>
            </a:r>
            <a:endParaRPr lang="en-US" dirty="0" smtClean="0"/>
          </a:p>
          <a:p>
            <a:r>
              <a:rPr lang="en-US" dirty="0" smtClean="0"/>
              <a:t>Components of Algorithm</a:t>
            </a:r>
          </a:p>
          <a:p>
            <a:pPr lvl="1"/>
            <a:r>
              <a:rPr lang="en-US" dirty="0" smtClean="0"/>
              <a:t>Nitrogen Reference Strip, 134-168 kg N/ha applied pre-plant</a:t>
            </a:r>
          </a:p>
          <a:p>
            <a:pPr lvl="1"/>
            <a:r>
              <a:rPr lang="en-US" dirty="0" smtClean="0"/>
              <a:t>Designed to be used 35 to 50 days after planting</a:t>
            </a:r>
          </a:p>
          <a:p>
            <a:pPr lvl="1"/>
            <a:r>
              <a:rPr lang="en-US" dirty="0" smtClean="0"/>
              <a:t>Compare N Reference NDVI to Target Area NDVI</a:t>
            </a:r>
          </a:p>
          <a:p>
            <a:pPr lvl="1"/>
            <a:r>
              <a:rPr lang="en-US" dirty="0" smtClean="0"/>
              <a:t>Calculate Response Index (NDVI N Ref/NDVI Target)</a:t>
            </a:r>
          </a:p>
          <a:p>
            <a:pPr lvl="1"/>
            <a:r>
              <a:rPr lang="en-US" dirty="0" smtClean="0"/>
              <a:t>Calculate In-season Estimate Yield for N Reference and Target Area</a:t>
            </a:r>
          </a:p>
          <a:p>
            <a:pPr lvl="1"/>
            <a:r>
              <a:rPr lang="en-US" dirty="0" smtClean="0"/>
              <a:t>Determine Expected Yield increase based on Response Index</a:t>
            </a:r>
          </a:p>
          <a:p>
            <a:pPr lvl="1"/>
            <a:r>
              <a:rPr lang="en-US" dirty="0" smtClean="0"/>
              <a:t>Estimate N Uptake</a:t>
            </a:r>
          </a:p>
          <a:p>
            <a:pPr lvl="1"/>
            <a:r>
              <a:rPr lang="en-US" dirty="0" smtClean="0"/>
              <a:t>Apply expected Nitrogen Use Efficiency to N Recommendation</a:t>
            </a:r>
          </a:p>
          <a:p>
            <a:r>
              <a:rPr lang="en-US" dirty="0" smtClean="0"/>
              <a:t>Available for </a:t>
            </a:r>
            <a:r>
              <a:rPr lang="en-US" dirty="0" err="1" smtClean="0"/>
              <a:t>download</a:t>
            </a:r>
            <a:r>
              <a:rPr lang="en-US" dirty="0" err="1" smtClean="0">
                <a:hlinkClick r:id="rId2"/>
              </a:rPr>
              <a:t>http</a:t>
            </a:r>
            <a:r>
              <a:rPr lang="en-US" dirty="0" smtClean="0">
                <a:hlinkClick r:id="rId2"/>
              </a:rPr>
              <a:t>://soiltesting.okstate.edu/sensor-based-n-rate-calculator</a:t>
            </a:r>
            <a:endParaRPr lang="en-US" dirty="0" smtClean="0"/>
          </a:p>
          <a:p>
            <a:r>
              <a:rPr lang="en-US" dirty="0" smtClean="0"/>
              <a:t>Currently undergoing updates and new version will be available 2016</a:t>
            </a:r>
          </a:p>
          <a:p>
            <a:pPr marL="457200" lvl="1" indent="0">
              <a:buNone/>
            </a:pPr>
            <a:endParaRPr lang="en-US" dirty="0"/>
          </a:p>
        </p:txBody>
      </p:sp>
      <p:pic>
        <p:nvPicPr>
          <p:cNvPr id="5" name="Picture 4" descr="KSU_logo4000pxR81_G40_B136.png"/>
          <p:cNvPicPr>
            <a:picLocks noChangeAspect="1"/>
          </p:cNvPicPr>
          <p:nvPr/>
        </p:nvPicPr>
        <p:blipFill>
          <a:blip r:embed="rId3" cstate="print"/>
          <a:stretch>
            <a:fillRect/>
          </a:stretch>
        </p:blipFill>
        <p:spPr>
          <a:xfrm>
            <a:off x="6261100" y="6122839"/>
            <a:ext cx="2688518" cy="631802"/>
          </a:xfrm>
          <a:prstGeom prst="rect">
            <a:avLst/>
          </a:prstGeom>
        </p:spPr>
      </p:pic>
      <p:pic>
        <p:nvPicPr>
          <p:cNvPr id="7" name="Picture 6"/>
          <p:cNvPicPr>
            <a:picLocks noChangeAspect="1"/>
          </p:cNvPicPr>
          <p:nvPr/>
        </p:nvPicPr>
        <p:blipFill>
          <a:blip r:embed="rId4"/>
          <a:stretch>
            <a:fillRect/>
          </a:stretch>
        </p:blipFill>
        <p:spPr>
          <a:xfrm>
            <a:off x="7605359" y="227120"/>
            <a:ext cx="1219200" cy="1219200"/>
          </a:xfrm>
          <a:prstGeom prst="rect">
            <a:avLst/>
          </a:prstGeom>
        </p:spPr>
      </p:pic>
      <p:sp>
        <p:nvSpPr>
          <p:cNvPr id="2" name="Title 1"/>
          <p:cNvSpPr>
            <a:spLocks noGrp="1"/>
          </p:cNvSpPr>
          <p:nvPr>
            <p:ph type="title"/>
          </p:nvPr>
        </p:nvSpPr>
        <p:spPr>
          <a:xfrm>
            <a:off x="245013" y="452718"/>
            <a:ext cx="8295306" cy="1400530"/>
          </a:xfrm>
        </p:spPr>
        <p:txBody>
          <a:bodyPr>
            <a:noAutofit/>
          </a:bodyPr>
          <a:lstStyle/>
          <a:p>
            <a:r>
              <a:rPr lang="en-US" sz="2800" dirty="0" smtClean="0"/>
              <a:t>KSU Mid-Season Nitrogen Recommendation Algorithm for Grain Sorghum</a:t>
            </a:r>
            <a:br>
              <a:rPr lang="en-US" sz="2800" dirty="0" smtClean="0"/>
            </a:br>
            <a:r>
              <a:rPr lang="en-US" sz="1800" dirty="0" smtClean="0"/>
              <a:t>Ray Asebedo, Drew Tucker, Dave </a:t>
            </a:r>
            <a:r>
              <a:rPr lang="en-US" sz="1800" dirty="0" err="1" smtClean="0"/>
              <a:t>Mengel</a:t>
            </a:r>
            <a:endParaRPr lang="en-US" sz="1800" dirty="0"/>
          </a:p>
        </p:txBody>
      </p:sp>
    </p:spTree>
    <p:extLst>
      <p:ext uri="{BB962C8B-B14F-4D97-AF65-F5344CB8AC3E}">
        <p14:creationId xmlns:p14="http://schemas.microsoft.com/office/powerpoint/2010/main" val="609337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878932"/>
          </a:xfrm>
        </p:spPr>
        <p:txBody>
          <a:bodyPr/>
          <a:lstStyle/>
          <a:p>
            <a:r>
              <a:rPr lang="en-US" dirty="0" smtClean="0"/>
              <a:t>Connect/new ideas</a:t>
            </a:r>
            <a:endParaRPr lang="en-US" dirty="0"/>
          </a:p>
        </p:txBody>
      </p:sp>
      <p:sp>
        <p:nvSpPr>
          <p:cNvPr id="3" name="Content Placeholder 2"/>
          <p:cNvSpPr>
            <a:spLocks noGrp="1"/>
          </p:cNvSpPr>
          <p:nvPr>
            <p:ph idx="1"/>
          </p:nvPr>
        </p:nvSpPr>
        <p:spPr>
          <a:xfrm>
            <a:off x="925353" y="1751084"/>
            <a:ext cx="7535065" cy="4195481"/>
          </a:xfrm>
        </p:spPr>
        <p:txBody>
          <a:bodyPr/>
          <a:lstStyle/>
          <a:p>
            <a:r>
              <a:rPr lang="en-US" dirty="0" smtClean="0"/>
              <a:t>workshop started in 1996, Lincoln, NE</a:t>
            </a:r>
          </a:p>
          <a:p>
            <a:r>
              <a:rPr lang="en-US" dirty="0" smtClean="0"/>
              <a:t>international by 2002</a:t>
            </a:r>
          </a:p>
          <a:p>
            <a:r>
              <a:rPr lang="en-US" dirty="0" smtClean="0"/>
              <a:t>obligated to share everything we know</a:t>
            </a:r>
          </a:p>
          <a:p>
            <a:r>
              <a:rPr lang="en-US" dirty="0" smtClean="0"/>
              <a:t>common sense approach</a:t>
            </a:r>
          </a:p>
          <a:p>
            <a:r>
              <a:rPr lang="en-US" dirty="0" smtClean="0"/>
              <a:t>younger scientists</a:t>
            </a:r>
          </a:p>
          <a:p>
            <a:r>
              <a:rPr lang="en-US" dirty="0" smtClean="0"/>
              <a:t>need to get this right</a:t>
            </a:r>
          </a:p>
          <a:p>
            <a:r>
              <a:rPr lang="en-US" dirty="0" smtClean="0"/>
              <a:t>future </a:t>
            </a:r>
            <a:r>
              <a:rPr lang="en-US" dirty="0"/>
              <a:t>of NUE </a:t>
            </a:r>
            <a:r>
              <a:rPr lang="en-US" dirty="0" smtClean="0"/>
              <a:t>conference</a:t>
            </a:r>
          </a:p>
          <a:p>
            <a:r>
              <a:rPr lang="en-US" dirty="0"/>
              <a:t>Mexico 2016, Dr. Ivan Ortiz </a:t>
            </a:r>
            <a:r>
              <a:rPr lang="en-US" dirty="0" err="1"/>
              <a:t>Monasterio</a:t>
            </a:r>
            <a:r>
              <a:rPr lang="en-US" dirty="0" smtClean="0"/>
              <a:t>?</a:t>
            </a:r>
          </a:p>
        </p:txBody>
      </p:sp>
    </p:spTree>
    <p:extLst>
      <p:ext uri="{BB962C8B-B14F-4D97-AF65-F5344CB8AC3E}">
        <p14:creationId xmlns:p14="http://schemas.microsoft.com/office/powerpoint/2010/main" val="2603875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dirty="0" smtClean="0"/>
              <a:t>Response Index</a:t>
            </a:r>
          </a:p>
        </p:txBody>
      </p:sp>
      <p:grpSp>
        <p:nvGrpSpPr>
          <p:cNvPr id="4099" name="Group 8"/>
          <p:cNvGrpSpPr>
            <a:grpSpLocks/>
          </p:cNvGrpSpPr>
          <p:nvPr/>
        </p:nvGrpSpPr>
        <p:grpSpPr bwMode="auto">
          <a:xfrm>
            <a:off x="457200" y="2057400"/>
            <a:ext cx="3454400" cy="646113"/>
            <a:chOff x="2667000" y="2057400"/>
            <a:chExt cx="3454792" cy="646331"/>
          </a:xfrm>
        </p:grpSpPr>
        <p:sp>
          <p:nvSpPr>
            <p:cNvPr id="4108" name="TextBox 5"/>
            <p:cNvSpPr txBox="1">
              <a:spLocks noChangeArrowheads="1"/>
            </p:cNvSpPr>
            <p:nvPr/>
          </p:nvSpPr>
          <p:spPr bwMode="auto">
            <a:xfrm>
              <a:off x="2667000" y="2057400"/>
              <a:ext cx="34547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N uptake in N-Rich area </a:t>
              </a:r>
            </a:p>
            <a:p>
              <a:pPr algn="ctr" eaLnBrk="1" hangingPunct="1">
                <a:spcBef>
                  <a:spcPct val="0"/>
                </a:spcBef>
                <a:buFontTx/>
                <a:buNone/>
              </a:pPr>
              <a:r>
                <a:rPr lang="en-US" altLang="en-US" sz="1800"/>
                <a:t>N uptake in area to be Fertilized</a:t>
              </a:r>
            </a:p>
          </p:txBody>
        </p:sp>
        <p:cxnSp>
          <p:nvCxnSpPr>
            <p:cNvPr id="8" name="Straight Connector 7"/>
            <p:cNvCxnSpPr>
              <a:stCxn id="4108" idx="1"/>
              <a:endCxn id="4108" idx="3"/>
            </p:cNvCxnSpPr>
            <p:nvPr/>
          </p:nvCxnSpPr>
          <p:spPr>
            <a:xfrm>
              <a:off x="2667000" y="2381359"/>
              <a:ext cx="345479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00" name="TextBox 9"/>
          <p:cNvSpPr txBox="1">
            <a:spLocks noChangeArrowheads="1"/>
          </p:cNvSpPr>
          <p:nvPr/>
        </p:nvSpPr>
        <p:spPr bwMode="auto">
          <a:xfrm>
            <a:off x="4265613" y="2195513"/>
            <a:ext cx="612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 RI</a:t>
            </a:r>
          </a:p>
        </p:txBody>
      </p:sp>
      <p:grpSp>
        <p:nvGrpSpPr>
          <p:cNvPr id="4101" name="Group 10"/>
          <p:cNvGrpSpPr>
            <a:grpSpLocks/>
          </p:cNvGrpSpPr>
          <p:nvPr/>
        </p:nvGrpSpPr>
        <p:grpSpPr bwMode="auto">
          <a:xfrm>
            <a:off x="1746250" y="3343275"/>
            <a:ext cx="915988" cy="646113"/>
            <a:chOff x="3936579" y="2057400"/>
            <a:chExt cx="915635" cy="646331"/>
          </a:xfrm>
        </p:grpSpPr>
        <p:sp>
          <p:nvSpPr>
            <p:cNvPr id="4106" name="TextBox 11"/>
            <p:cNvSpPr txBox="1">
              <a:spLocks noChangeArrowheads="1"/>
            </p:cNvSpPr>
            <p:nvPr/>
          </p:nvSpPr>
          <p:spPr bwMode="auto">
            <a:xfrm>
              <a:off x="3936579" y="2057400"/>
              <a:ext cx="9156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60 lb N</a:t>
              </a:r>
            </a:p>
            <a:p>
              <a:pPr algn="ctr" eaLnBrk="1" hangingPunct="1">
                <a:spcBef>
                  <a:spcPct val="0"/>
                </a:spcBef>
                <a:buFontTx/>
                <a:buNone/>
              </a:pPr>
              <a:r>
                <a:rPr lang="en-US" altLang="en-US" sz="1800"/>
                <a:t>40 lb N</a:t>
              </a:r>
            </a:p>
          </p:txBody>
        </p:sp>
        <p:cxnSp>
          <p:nvCxnSpPr>
            <p:cNvPr id="13" name="Straight Connector 12"/>
            <p:cNvCxnSpPr>
              <a:stCxn id="4106" idx="1"/>
              <a:endCxn id="4106" idx="3"/>
            </p:cNvCxnSpPr>
            <p:nvPr/>
          </p:nvCxnSpPr>
          <p:spPr>
            <a:xfrm>
              <a:off x="3936579" y="2381359"/>
              <a:ext cx="9156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02" name="TextBox 13"/>
          <p:cNvSpPr txBox="1">
            <a:spLocks noChangeArrowheads="1"/>
          </p:cNvSpPr>
          <p:nvPr/>
        </p:nvSpPr>
        <p:spPr bwMode="auto">
          <a:xfrm>
            <a:off x="2743200" y="3481388"/>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 1.5</a:t>
            </a:r>
          </a:p>
        </p:txBody>
      </p:sp>
      <p:sp>
        <p:nvSpPr>
          <p:cNvPr id="4104" name="TextBox 15"/>
          <p:cNvSpPr txBox="1">
            <a:spLocks noChangeArrowheads="1"/>
          </p:cNvSpPr>
          <p:nvPr/>
        </p:nvSpPr>
        <p:spPr bwMode="auto">
          <a:xfrm>
            <a:off x="6629400" y="4114800"/>
            <a:ext cx="177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No in-season N</a:t>
            </a:r>
          </a:p>
        </p:txBody>
      </p:sp>
      <p:sp>
        <p:nvSpPr>
          <p:cNvPr id="4105" name="TextBox 16"/>
          <p:cNvSpPr txBox="1">
            <a:spLocks noChangeArrowheads="1"/>
          </p:cNvSpPr>
          <p:nvPr/>
        </p:nvSpPr>
        <p:spPr bwMode="auto">
          <a:xfrm>
            <a:off x="5248275" y="2982913"/>
            <a:ext cx="1890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Add in-season N</a:t>
            </a:r>
          </a:p>
        </p:txBody>
      </p:sp>
      <p:pic>
        <p:nvPicPr>
          <p:cNvPr id="14" name="Picture 13" descr="http://www.writing.eng.vt.edu/vt_logo_.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631" y="5366758"/>
            <a:ext cx="1025978" cy="5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03" name="Chart 14"/>
          <p:cNvGraphicFramePr>
            <a:graphicFrameLocks/>
          </p:cNvGraphicFramePr>
          <p:nvPr>
            <p:extLst>
              <p:ext uri="{D42A27DB-BD31-4B8C-83A1-F6EECF244321}">
                <p14:modId xmlns:p14="http://schemas.microsoft.com/office/powerpoint/2010/main" val="2878484828"/>
              </p:ext>
            </p:extLst>
          </p:nvPr>
        </p:nvGraphicFramePr>
        <p:xfrm>
          <a:off x="3987800" y="2844800"/>
          <a:ext cx="4978400" cy="3616325"/>
        </p:xfrm>
        <a:graphic>
          <a:graphicData uri="http://schemas.openxmlformats.org/presentationml/2006/ole">
            <mc:AlternateContent xmlns:mc="http://schemas.openxmlformats.org/markup-compatibility/2006">
              <mc:Choice xmlns:v="urn:schemas-microsoft-com:vml" Requires="v">
                <p:oleObj spid="_x0000_s19531" name="Chart" r:id="rId4" imgW="4980864" imgH="3621338" progId="Excel.Chart.8">
                  <p:embed/>
                </p:oleObj>
              </mc:Choice>
              <mc:Fallback>
                <p:oleObj name="Chart" r:id="rId4" imgW="4980864" imgH="3621338"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800" y="2844800"/>
                        <a:ext cx="4978400" cy="3616325"/>
                      </a:xfrm>
                      <a:prstGeom prst="rect">
                        <a:avLst/>
                      </a:prstGeom>
                      <a:solidFill>
                        <a:schemeClr val="tx2"/>
                      </a:solidFill>
                      <a:ln>
                        <a:noFill/>
                      </a:ln>
                    </p:spPr>
                  </p:pic>
                </p:oleObj>
              </mc:Fallback>
            </mc:AlternateContent>
          </a:graphicData>
        </a:graphic>
      </p:graphicFrame>
    </p:spTree>
    <p:extLst>
      <p:ext uri="{BB962C8B-B14F-4D97-AF65-F5344CB8AC3E}">
        <p14:creationId xmlns:p14="http://schemas.microsoft.com/office/powerpoint/2010/main" val="1177710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ChangeArrowheads="1"/>
          </p:cNvSpPr>
          <p:nvPr/>
        </p:nvSpPr>
        <p:spPr bwMode="auto">
          <a:xfrm>
            <a:off x="381000" y="1295400"/>
            <a:ext cx="8382000" cy="55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97932" tIns="48966" rIns="97932" bIns="48966">
            <a:spAutoFit/>
          </a:bodyPr>
          <a:lstStyle>
            <a:lvl1pPr marL="517525" indent="-517525" defTabSz="979488">
              <a:spcBef>
                <a:spcPct val="20000"/>
              </a:spcBef>
              <a:buChar char="•"/>
              <a:tabLst>
                <a:tab pos="514350" algn="l"/>
              </a:tabLst>
              <a:defRPr sz="3200">
                <a:solidFill>
                  <a:schemeClr val="tx1"/>
                </a:solidFill>
                <a:latin typeface="Arial" panose="020B0604020202020204" pitchFamily="34" charset="0"/>
              </a:defRPr>
            </a:lvl1pPr>
            <a:lvl2pPr marL="742950" indent="-285750" defTabSz="979488">
              <a:spcBef>
                <a:spcPct val="20000"/>
              </a:spcBef>
              <a:buChar char="–"/>
              <a:tabLst>
                <a:tab pos="514350" algn="l"/>
              </a:tabLst>
              <a:defRPr sz="2800">
                <a:solidFill>
                  <a:schemeClr val="tx1"/>
                </a:solidFill>
                <a:latin typeface="Arial" panose="020B0604020202020204" pitchFamily="34" charset="0"/>
              </a:defRPr>
            </a:lvl2pPr>
            <a:lvl3pPr marL="1143000" indent="-228600" defTabSz="979488">
              <a:spcBef>
                <a:spcPct val="20000"/>
              </a:spcBef>
              <a:buChar char="•"/>
              <a:tabLst>
                <a:tab pos="514350" algn="l"/>
              </a:tabLst>
              <a:defRPr sz="2400">
                <a:solidFill>
                  <a:schemeClr val="tx1"/>
                </a:solidFill>
                <a:latin typeface="Arial" panose="020B0604020202020204" pitchFamily="34" charset="0"/>
              </a:defRPr>
            </a:lvl3pPr>
            <a:lvl4pPr marL="1600200" indent="-228600" defTabSz="979488">
              <a:spcBef>
                <a:spcPct val="20000"/>
              </a:spcBef>
              <a:buChar char="–"/>
              <a:tabLst>
                <a:tab pos="514350" algn="l"/>
              </a:tabLst>
              <a:defRPr sz="2000">
                <a:solidFill>
                  <a:schemeClr val="tx1"/>
                </a:solidFill>
                <a:latin typeface="Arial" panose="020B0604020202020204" pitchFamily="34" charset="0"/>
              </a:defRPr>
            </a:lvl4pPr>
            <a:lvl5pPr marL="2057400" indent="-228600" defTabSz="979488">
              <a:spcBef>
                <a:spcPct val="20000"/>
              </a:spcBef>
              <a:buChar char="»"/>
              <a:tabLst>
                <a:tab pos="514350" algn="l"/>
              </a:tabLst>
              <a:defRPr sz="2000">
                <a:solidFill>
                  <a:schemeClr val="tx1"/>
                </a:solidFill>
                <a:latin typeface="Arial" panose="020B0604020202020204" pitchFamily="34" charset="0"/>
              </a:defRPr>
            </a:lvl5pPr>
            <a:lvl6pPr marL="2514600" indent="-228600" defTabSz="979488" eaLnBrk="0" fontAlgn="base" hangingPunct="0">
              <a:spcBef>
                <a:spcPct val="20000"/>
              </a:spcBef>
              <a:spcAft>
                <a:spcPct val="0"/>
              </a:spcAft>
              <a:buChar char="»"/>
              <a:tabLst>
                <a:tab pos="514350" algn="l"/>
              </a:tabLst>
              <a:defRPr sz="2000">
                <a:solidFill>
                  <a:schemeClr val="tx1"/>
                </a:solidFill>
                <a:latin typeface="Arial" panose="020B0604020202020204" pitchFamily="34" charset="0"/>
              </a:defRPr>
            </a:lvl6pPr>
            <a:lvl7pPr marL="2971800" indent="-228600" defTabSz="979488" eaLnBrk="0" fontAlgn="base" hangingPunct="0">
              <a:spcBef>
                <a:spcPct val="20000"/>
              </a:spcBef>
              <a:spcAft>
                <a:spcPct val="0"/>
              </a:spcAft>
              <a:buChar char="»"/>
              <a:tabLst>
                <a:tab pos="514350" algn="l"/>
              </a:tabLst>
              <a:defRPr sz="2000">
                <a:solidFill>
                  <a:schemeClr val="tx1"/>
                </a:solidFill>
                <a:latin typeface="Arial" panose="020B0604020202020204" pitchFamily="34" charset="0"/>
              </a:defRPr>
            </a:lvl7pPr>
            <a:lvl8pPr marL="3429000" indent="-228600" defTabSz="979488" eaLnBrk="0" fontAlgn="base" hangingPunct="0">
              <a:spcBef>
                <a:spcPct val="20000"/>
              </a:spcBef>
              <a:spcAft>
                <a:spcPct val="0"/>
              </a:spcAft>
              <a:buChar char="»"/>
              <a:tabLst>
                <a:tab pos="514350" algn="l"/>
              </a:tabLst>
              <a:defRPr sz="2000">
                <a:solidFill>
                  <a:schemeClr val="tx1"/>
                </a:solidFill>
                <a:latin typeface="Arial" panose="020B0604020202020204" pitchFamily="34" charset="0"/>
              </a:defRPr>
            </a:lvl8pPr>
            <a:lvl9pPr marL="3886200" indent="-228600" defTabSz="979488" eaLnBrk="0" fontAlgn="base" hangingPunct="0">
              <a:spcBef>
                <a:spcPct val="20000"/>
              </a:spcBef>
              <a:spcAft>
                <a:spcPct val="0"/>
              </a:spcAft>
              <a:buChar char="»"/>
              <a:tabLst>
                <a:tab pos="514350" algn="l"/>
              </a:tabLst>
              <a:defRPr sz="2000">
                <a:solidFill>
                  <a:schemeClr val="tx1"/>
                </a:solidFill>
                <a:latin typeface="Arial" panose="020B0604020202020204" pitchFamily="34" charset="0"/>
              </a:defRPr>
            </a:lvl9pPr>
          </a:lstStyle>
          <a:p>
            <a:pPr>
              <a:spcBef>
                <a:spcPct val="100000"/>
              </a:spcBef>
              <a:buClr>
                <a:srgbClr val="FF3300"/>
              </a:buClr>
              <a:buSzPct val="80000"/>
              <a:buFont typeface="Monotype Sorts" panose="05010101010101010101" pitchFamily="2" charset="2"/>
              <a:buChar char="l"/>
            </a:pPr>
            <a:endParaRPr lang="en-US" altLang="en-US" sz="3000" b="1"/>
          </a:p>
        </p:txBody>
      </p:sp>
      <p:pic>
        <p:nvPicPr>
          <p:cNvPr id="1843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437" y="942335"/>
            <a:ext cx="8493125" cy="5739414"/>
          </a:xfrm>
          <a:prstGeom prst="rect">
            <a:avLst/>
          </a:prstGeom>
          <a:solidFill>
            <a:schemeClr val="tx1"/>
          </a:solidFill>
          <a:ln>
            <a:noFill/>
          </a:ln>
          <a:effectLst/>
        </p:spPr>
      </p:pic>
      <p:pic>
        <p:nvPicPr>
          <p:cNvPr id="5" name="Picture 4" descr="http://www.writing.eng.vt.edu/vt_logo_.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525" y="212876"/>
            <a:ext cx="1025978" cy="5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76668" y="366269"/>
            <a:ext cx="5255581" cy="338554"/>
          </a:xfrm>
          <a:prstGeom prst="rect">
            <a:avLst/>
          </a:prstGeom>
          <a:noFill/>
        </p:spPr>
        <p:txBody>
          <a:bodyPr wrap="square" rtlCol="0">
            <a:spAutoFit/>
          </a:bodyPr>
          <a:lstStyle/>
          <a:p>
            <a:r>
              <a:rPr lang="en-US" sz="1600" b="1" dirty="0" smtClean="0"/>
              <a:t>Relies on mid-season yield prediction </a:t>
            </a:r>
            <a:endParaRPr lang="en-US" sz="1600" b="1" dirty="0"/>
          </a:p>
        </p:txBody>
      </p:sp>
    </p:spTree>
    <p:extLst>
      <p:ext uri="{BB962C8B-B14F-4D97-AF65-F5344CB8AC3E}">
        <p14:creationId xmlns:p14="http://schemas.microsoft.com/office/powerpoint/2010/main" val="31800918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Sensors 2008 105"/>
          <p:cNvPicPr>
            <a:picLocks noChangeAspect="1" noChangeArrowheads="1"/>
          </p:cNvPicPr>
          <p:nvPr/>
        </p:nvPicPr>
        <p:blipFill>
          <a:blip r:embed="rId2" cstate="print">
            <a:extLst>
              <a:ext uri="{28A0092B-C50C-407E-A947-70E740481C1C}">
                <a14:useLocalDpi xmlns:a14="http://schemas.microsoft.com/office/drawing/2010/main" val="0"/>
              </a:ext>
            </a:extLst>
          </a:blip>
          <a:srcRect b="2065"/>
          <a:stretch>
            <a:fillRect/>
          </a:stretch>
        </p:blipFill>
        <p:spPr bwMode="auto">
          <a:xfrm>
            <a:off x="370648" y="228600"/>
            <a:ext cx="8427128" cy="6189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5"/>
          <p:cNvSpPr txBox="1">
            <a:spLocks noChangeArrowheads="1"/>
          </p:cNvSpPr>
          <p:nvPr/>
        </p:nvSpPr>
        <p:spPr bwMode="auto">
          <a:xfrm>
            <a:off x="4038600" y="990600"/>
            <a:ext cx="15824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chemeClr val="bg2"/>
                </a:solidFill>
              </a:rPr>
              <a:t>“N-Rich” Strip</a:t>
            </a:r>
          </a:p>
        </p:txBody>
      </p:sp>
      <p:sp>
        <p:nvSpPr>
          <p:cNvPr id="32772" name="Line 6"/>
          <p:cNvSpPr>
            <a:spLocks noChangeShapeType="1"/>
          </p:cNvSpPr>
          <p:nvPr/>
        </p:nvSpPr>
        <p:spPr bwMode="auto">
          <a:xfrm>
            <a:off x="4038600" y="1981200"/>
            <a:ext cx="1676400" cy="0"/>
          </a:xfrm>
          <a:prstGeom prst="line">
            <a:avLst/>
          </a:prstGeom>
          <a:noFill/>
          <a:ln w="952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pic>
        <p:nvPicPr>
          <p:cNvPr id="5" name="Picture 4" descr="http://www.writing.eng.vt.edu/vt_logo_.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466" y="461283"/>
            <a:ext cx="1025978" cy="5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8169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icv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381000"/>
            <a:ext cx="46005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7982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799033"/>
          </a:xfrm>
        </p:spPr>
        <p:txBody>
          <a:bodyPr/>
          <a:lstStyle/>
          <a:p>
            <a:r>
              <a:rPr lang="en-US" dirty="0" smtClean="0"/>
              <a:t>University of Missouri</a:t>
            </a:r>
            <a:endParaRPr lang="en-US" dirty="0"/>
          </a:p>
        </p:txBody>
      </p:sp>
      <p:sp>
        <p:nvSpPr>
          <p:cNvPr id="3" name="Content Placeholder 2"/>
          <p:cNvSpPr>
            <a:spLocks noGrp="1"/>
          </p:cNvSpPr>
          <p:nvPr>
            <p:ph idx="1"/>
          </p:nvPr>
        </p:nvSpPr>
        <p:spPr>
          <a:xfrm>
            <a:off x="605758" y="1333832"/>
            <a:ext cx="8058848" cy="4303486"/>
          </a:xfrm>
        </p:spPr>
        <p:txBody>
          <a:bodyPr>
            <a:noAutofit/>
          </a:bodyPr>
          <a:lstStyle/>
          <a:p>
            <a:r>
              <a:rPr lang="pt-BR" sz="1600" b="1" dirty="0" smtClean="0"/>
              <a:t>Sensor </a:t>
            </a:r>
            <a:r>
              <a:rPr lang="pt-BR" sz="1600" b="1" dirty="0"/>
              <a:t>N demo cheat sheet</a:t>
            </a:r>
          </a:p>
          <a:p>
            <a:r>
              <a:rPr lang="en-US" sz="1600" dirty="0"/>
              <a:t>1. Install sensors directly over rows, 20 inches from canopy</a:t>
            </a:r>
          </a:p>
          <a:p>
            <a:r>
              <a:rPr lang="en-US" sz="1600" dirty="0"/>
              <a:t>2. Hook power box into power source (battery, cab outlet, or cigarette lighter outlet)</a:t>
            </a:r>
          </a:p>
          <a:p>
            <a:r>
              <a:rPr lang="en-US" sz="1600" dirty="0"/>
              <a:t>3. Run sensor lines into serial &amp; power boxes</a:t>
            </a:r>
          </a:p>
          <a:p>
            <a:r>
              <a:rPr lang="en-US" sz="1600" dirty="0"/>
              <a:t>4. Put </a:t>
            </a:r>
            <a:r>
              <a:rPr lang="en-US" sz="1600" dirty="0" smtClean="0"/>
              <a:t>GPS </a:t>
            </a:r>
            <a:r>
              <a:rPr lang="en-US" sz="1600" dirty="0"/>
              <a:t>up high, power up, run into serial box, verify </a:t>
            </a:r>
            <a:r>
              <a:rPr lang="en-US" sz="1600" dirty="0" smtClean="0"/>
              <a:t>performance</a:t>
            </a:r>
            <a:endParaRPr lang="en-US" sz="1600" dirty="0"/>
          </a:p>
          <a:p>
            <a:r>
              <a:rPr lang="en-US" sz="1600" dirty="0"/>
              <a:t>5. Run control line from serial box to controller</a:t>
            </a:r>
          </a:p>
          <a:p>
            <a:r>
              <a:rPr lang="en-US" sz="1600" dirty="0"/>
              <a:t>6. Install computer on stand, attach power, power up, hook to serial box (via USB)</a:t>
            </a:r>
          </a:p>
          <a:p>
            <a:r>
              <a:rPr lang="en-US" sz="1600" dirty="0"/>
              <a:t>a. We’ve had some </a:t>
            </a:r>
            <a:r>
              <a:rPr lang="en-US" sz="1600" dirty="0" err="1"/>
              <a:t>bootup</a:t>
            </a:r>
            <a:r>
              <a:rPr lang="en-US" sz="1600" dirty="0"/>
              <a:t> problems if USB cable is attached prior to boot</a:t>
            </a:r>
          </a:p>
          <a:p>
            <a:r>
              <a:rPr lang="en-US" sz="1600" dirty="0"/>
              <a:t>7. Start software (VRA09MT2)</a:t>
            </a:r>
          </a:p>
          <a:p>
            <a:r>
              <a:rPr lang="en-US" sz="1600" dirty="0"/>
              <a:t>8. Verify </a:t>
            </a:r>
            <a:r>
              <a:rPr lang="en-US" sz="1600" dirty="0" smtClean="0"/>
              <a:t>sensor type </a:t>
            </a:r>
            <a:r>
              <a:rPr lang="en-US" sz="1600" dirty="0"/>
              <a:t>(H = Holland = Crop Circle; G = </a:t>
            </a:r>
            <a:r>
              <a:rPr lang="en-US" sz="1600" dirty="0" err="1"/>
              <a:t>Greenseeker</a:t>
            </a:r>
            <a:r>
              <a:rPr lang="en-US" sz="1600" dirty="0"/>
              <a:t>)</a:t>
            </a:r>
          </a:p>
          <a:p>
            <a:r>
              <a:rPr lang="en-US" sz="1600" dirty="0"/>
              <a:t>a. If not, change in display box</a:t>
            </a:r>
          </a:p>
          <a:p>
            <a:r>
              <a:rPr lang="en-US" sz="1600" dirty="0"/>
              <a:t>9. Put in equation </a:t>
            </a:r>
            <a:r>
              <a:rPr lang="en-US" sz="1600" dirty="0" smtClean="0"/>
              <a:t>parameters</a:t>
            </a:r>
            <a:br>
              <a:rPr lang="en-US" sz="1600" dirty="0" smtClean="0"/>
            </a:br>
            <a:r>
              <a:rPr lang="en-US" sz="1600" dirty="0" smtClean="0"/>
              <a:t/>
            </a:r>
            <a:br>
              <a:rPr lang="en-US" sz="1600" dirty="0" smtClean="0"/>
            </a:br>
            <a:r>
              <a:rPr lang="en-US" sz="1600" dirty="0" err="1" smtClean="0"/>
              <a:t>Greenseeker</a:t>
            </a:r>
            <a:r>
              <a:rPr lang="en-US" sz="1600" dirty="0" smtClean="0"/>
              <a:t> </a:t>
            </a:r>
            <a:r>
              <a:rPr lang="en-US" sz="1600" dirty="0"/>
              <a:t>V8 to V10 is N rate = [170 * (Vis/NIR)target / (Vis/NIR)ref] – 120</a:t>
            </a:r>
            <a:br>
              <a:rPr lang="en-US" sz="1600" dirty="0"/>
            </a:br>
            <a:endParaRPr lang="en-US" sz="1600" dirty="0"/>
          </a:p>
          <a:p>
            <a:endParaRPr lang="en-US" sz="1600" dirty="0" smtClean="0"/>
          </a:p>
        </p:txBody>
      </p:sp>
      <p:pic>
        <p:nvPicPr>
          <p:cNvPr id="5" name="Picture 4" descr="http://www.rmiproductions.com/images/UniversityOfMissouri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155" y="452718"/>
            <a:ext cx="911140" cy="7769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985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56" y="57149"/>
            <a:ext cx="5691673" cy="6734175"/>
          </a:xfrm>
          <a:prstGeom prst="rect">
            <a:avLst/>
          </a:prstGeom>
        </p:spPr>
      </p:pic>
      <p:sp>
        <p:nvSpPr>
          <p:cNvPr id="5" name="Right Arrow 4"/>
          <p:cNvSpPr/>
          <p:nvPr/>
        </p:nvSpPr>
        <p:spPr>
          <a:xfrm>
            <a:off x="5772785" y="3708400"/>
            <a:ext cx="1503680" cy="223520"/>
          </a:xfrm>
          <a:prstGeom prst="right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84720" y="3457843"/>
            <a:ext cx="1645920" cy="2646878"/>
          </a:xfrm>
          <a:prstGeom prst="rect">
            <a:avLst/>
          </a:prstGeom>
          <a:noFill/>
        </p:spPr>
        <p:txBody>
          <a:bodyPr wrap="square" rtlCol="0">
            <a:spAutoFit/>
          </a:bodyPr>
          <a:lstStyle/>
          <a:p>
            <a:r>
              <a:rPr lang="en-US" sz="1400" b="1" dirty="0" smtClean="0"/>
              <a:t>Sensor Based Nitrogen Rate Calculator</a:t>
            </a:r>
            <a:br>
              <a:rPr lang="en-US" sz="1400" b="1" dirty="0" smtClean="0"/>
            </a:br>
            <a:r>
              <a:rPr lang="en-US" sz="1400" b="1" dirty="0" smtClean="0"/>
              <a:t/>
            </a:r>
            <a:br>
              <a:rPr lang="en-US" sz="1400" b="1" dirty="0" smtClean="0"/>
            </a:br>
            <a:r>
              <a:rPr lang="en-US" sz="1400" b="1" u="sng" dirty="0" smtClean="0"/>
              <a:t>32 options</a:t>
            </a:r>
            <a:r>
              <a:rPr lang="en-US" sz="1400" b="1" dirty="0" smtClean="0"/>
              <a:t/>
            </a:r>
            <a:br>
              <a:rPr lang="en-US" sz="1400" b="1" dirty="0" smtClean="0"/>
            </a:br>
            <a:r>
              <a:rPr lang="en-US" sz="1200" dirty="0" smtClean="0"/>
              <a:t>maize</a:t>
            </a:r>
            <a:br>
              <a:rPr lang="en-US" sz="1200" dirty="0" smtClean="0"/>
            </a:br>
            <a:r>
              <a:rPr lang="en-US" sz="1200" dirty="0" smtClean="0"/>
              <a:t>winter wheat</a:t>
            </a:r>
            <a:br>
              <a:rPr lang="en-US" sz="1200" dirty="0" smtClean="0"/>
            </a:br>
            <a:r>
              <a:rPr lang="en-US" sz="1200" dirty="0" smtClean="0"/>
              <a:t>spring wheat</a:t>
            </a:r>
            <a:br>
              <a:rPr lang="en-US" sz="1200" dirty="0" smtClean="0"/>
            </a:br>
            <a:r>
              <a:rPr lang="en-US" sz="1200" dirty="0" smtClean="0"/>
              <a:t>rice</a:t>
            </a:r>
          </a:p>
          <a:p>
            <a:r>
              <a:rPr lang="en-US" sz="1200" dirty="0" smtClean="0"/>
              <a:t>canola</a:t>
            </a:r>
          </a:p>
          <a:p>
            <a:r>
              <a:rPr lang="en-US" sz="1200" dirty="0" err="1" smtClean="0"/>
              <a:t>bermudagrass</a:t>
            </a:r>
            <a:endParaRPr lang="en-US" sz="1200" dirty="0"/>
          </a:p>
          <a:p>
            <a:r>
              <a:rPr lang="en-US" sz="1200" dirty="0" smtClean="0"/>
              <a:t>sorghum</a:t>
            </a:r>
            <a:br>
              <a:rPr lang="en-US" sz="1200" dirty="0" smtClean="0"/>
            </a:br>
            <a:r>
              <a:rPr lang="en-US" sz="1200" dirty="0" smtClean="0"/>
              <a:t>protein (wheat)</a:t>
            </a:r>
            <a:endParaRPr lang="en-US" sz="1200" dirty="0"/>
          </a:p>
        </p:txBody>
      </p:sp>
    </p:spTree>
    <p:extLst>
      <p:ext uri="{BB962C8B-B14F-4D97-AF65-F5344CB8AC3E}">
        <p14:creationId xmlns:p14="http://schemas.microsoft.com/office/powerpoint/2010/main" val="29107665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69964" cy="6858000"/>
          </a:xfrm>
          <a:prstGeom prst="rect">
            <a:avLst/>
          </a:prstGeom>
          <a:ln w="28575">
            <a:solidFill>
              <a:srgbClr val="92D050"/>
            </a:solidFill>
          </a:ln>
        </p:spPr>
      </p:pic>
      <p:sp>
        <p:nvSpPr>
          <p:cNvPr id="5" name="TextBox 4"/>
          <p:cNvSpPr txBox="1"/>
          <p:nvPr/>
        </p:nvSpPr>
        <p:spPr>
          <a:xfrm>
            <a:off x="6654800" y="3750315"/>
            <a:ext cx="1767840" cy="954107"/>
          </a:xfrm>
          <a:prstGeom prst="rect">
            <a:avLst/>
          </a:prstGeom>
          <a:solidFill>
            <a:srgbClr val="92D050"/>
          </a:solidFill>
          <a:ln w="28575">
            <a:solidFill>
              <a:schemeClr val="bg1"/>
            </a:solidFill>
          </a:ln>
        </p:spPr>
        <p:txBody>
          <a:bodyPr wrap="square" rtlCol="0">
            <a:spAutoFit/>
          </a:bodyPr>
          <a:lstStyle/>
          <a:p>
            <a:r>
              <a:rPr lang="en-US" sz="1400" b="1" dirty="0" smtClean="0">
                <a:solidFill>
                  <a:schemeClr val="bg1"/>
                </a:solidFill>
              </a:rPr>
              <a:t>PHP code</a:t>
            </a:r>
            <a:br>
              <a:rPr lang="en-US" sz="1400" b="1" dirty="0" smtClean="0">
                <a:solidFill>
                  <a:schemeClr val="bg1"/>
                </a:solidFill>
              </a:rPr>
            </a:br>
            <a:r>
              <a:rPr lang="en-US" sz="1400" b="1" dirty="0" smtClean="0">
                <a:solidFill>
                  <a:schemeClr val="bg1"/>
                </a:solidFill>
              </a:rPr>
              <a:t/>
            </a:r>
            <a:br>
              <a:rPr lang="en-US" sz="1400" b="1" dirty="0" smtClean="0">
                <a:solidFill>
                  <a:schemeClr val="bg1"/>
                </a:solidFill>
              </a:rPr>
            </a:br>
            <a:r>
              <a:rPr lang="en-US" sz="1400" b="1" dirty="0" smtClean="0">
                <a:solidFill>
                  <a:schemeClr val="bg1"/>
                </a:solidFill>
              </a:rPr>
              <a:t>editor</a:t>
            </a:r>
            <a:br>
              <a:rPr lang="en-US" sz="1400" b="1" dirty="0" smtClean="0">
                <a:solidFill>
                  <a:schemeClr val="bg1"/>
                </a:solidFill>
              </a:rPr>
            </a:br>
            <a:r>
              <a:rPr lang="en-US" sz="1400" b="1" dirty="0" smtClean="0">
                <a:solidFill>
                  <a:schemeClr val="bg1"/>
                </a:solidFill>
              </a:rPr>
              <a:t>expression web  </a:t>
            </a:r>
            <a:endParaRPr lang="en-US" sz="1400" b="1" dirty="0">
              <a:solidFill>
                <a:schemeClr val="bg1"/>
              </a:solidFill>
            </a:endParaRPr>
          </a:p>
        </p:txBody>
      </p:sp>
    </p:spTree>
    <p:extLst>
      <p:ext uri="{BB962C8B-B14F-4D97-AF65-F5344CB8AC3E}">
        <p14:creationId xmlns:p14="http://schemas.microsoft.com/office/powerpoint/2010/main" val="27829807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4000" cy="4732377"/>
          </a:xfrm>
        </p:spPr>
      </p:pic>
      <p:pic>
        <p:nvPicPr>
          <p:cNvPr id="5" name="Picture 4" descr="C:\Documents and Settings\yanqi\My Documents\My Pictures\OSU LOGOs\osuLogoFloa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2205" y="6010983"/>
            <a:ext cx="1047894" cy="69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0942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0"/>
            <a:ext cx="9144000" cy="6858000"/>
          </a:xfrm>
          <a:prstGeom prst="rect">
            <a:avLst/>
          </a:prstGeom>
        </p:spPr>
      </p:pic>
      <p:sp>
        <p:nvSpPr>
          <p:cNvPr id="5" name="Content Placeholder 2"/>
          <p:cNvSpPr txBox="1">
            <a:spLocks/>
          </p:cNvSpPr>
          <p:nvPr/>
        </p:nvSpPr>
        <p:spPr>
          <a:xfrm>
            <a:off x="276682" y="3838108"/>
            <a:ext cx="8590638" cy="327625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fontAlgn="auto">
              <a:buNone/>
            </a:pPr>
            <a:r>
              <a:rPr lang="en-US" sz="2400" b="1" dirty="0" smtClean="0"/>
              <a:t>Today’s corn crop is mainly used for biofuels (</a:t>
            </a:r>
            <a:r>
              <a:rPr lang="en-US" sz="2400" b="1" dirty="0" smtClean="0">
                <a:solidFill>
                  <a:srgbClr val="FFFF00"/>
                </a:solidFill>
              </a:rPr>
              <a:t>roughly 40 percent of U.S. corn is used for ethanol</a:t>
            </a:r>
            <a:r>
              <a:rPr lang="en-US" sz="2400" b="1" dirty="0" smtClean="0"/>
              <a:t>) and as animal feed (roughly </a:t>
            </a:r>
            <a:r>
              <a:rPr lang="en-US" sz="2400" b="1" dirty="0" smtClean="0">
                <a:solidFill>
                  <a:srgbClr val="FFFF00"/>
                </a:solidFill>
              </a:rPr>
              <a:t>36 percent of U.S. corn, plus distillers grains left over from ethanol production, is fed to cattle, pigs and chickens</a:t>
            </a:r>
            <a:r>
              <a:rPr lang="en-US" sz="2400" b="1" dirty="0" smtClean="0"/>
              <a:t>). Much of the rest is exported.  Small fraction of the national corn crop is directly used for food for Americans, much of that for high-fructose corn syrup. </a:t>
            </a:r>
            <a:endParaRPr lang="en-US" sz="2400" b="1" i="1" dirty="0" smtClean="0"/>
          </a:p>
          <a:p>
            <a:pPr marL="0" indent="0" fontAlgn="auto">
              <a:buNone/>
            </a:pPr>
            <a:endParaRPr lang="en-US" sz="2400" b="1" i="1" dirty="0" smtClean="0"/>
          </a:p>
          <a:p>
            <a:pPr marL="0" indent="0" fontAlgn="auto">
              <a:buNone/>
            </a:pPr>
            <a:endParaRPr lang="en-US" b="1" dirty="0"/>
          </a:p>
        </p:txBody>
      </p:sp>
      <p:sp>
        <p:nvSpPr>
          <p:cNvPr id="6" name="TextBox 5"/>
          <p:cNvSpPr txBox="1"/>
          <p:nvPr/>
        </p:nvSpPr>
        <p:spPr>
          <a:xfrm>
            <a:off x="296918" y="113960"/>
            <a:ext cx="8643539" cy="1477328"/>
          </a:xfrm>
          <a:prstGeom prst="rect">
            <a:avLst/>
          </a:prstGeom>
          <a:noFill/>
        </p:spPr>
        <p:txBody>
          <a:bodyPr wrap="square" rtlCol="0">
            <a:spAutoFit/>
          </a:bodyPr>
          <a:lstStyle/>
          <a:p>
            <a:pPr marL="0" indent="0" algn="r" fontAlgn="auto">
              <a:buNone/>
            </a:pPr>
            <a:r>
              <a:rPr lang="en-US" sz="3000" b="1" dirty="0">
                <a:solidFill>
                  <a:schemeClr val="bg1"/>
                </a:solidFill>
              </a:rPr>
              <a:t>It’s Time to Rethink America’s Corn System</a:t>
            </a:r>
          </a:p>
          <a:p>
            <a:pPr marL="0" indent="0" algn="r" fontAlgn="auto">
              <a:buNone/>
            </a:pPr>
            <a:r>
              <a:rPr lang="en-US" sz="2000" dirty="0">
                <a:solidFill>
                  <a:schemeClr val="bg1"/>
                </a:solidFill>
              </a:rPr>
              <a:t>March 5, </a:t>
            </a:r>
            <a:r>
              <a:rPr lang="en-US" sz="2000" dirty="0" smtClean="0">
                <a:solidFill>
                  <a:schemeClr val="bg1"/>
                </a:solidFill>
              </a:rPr>
              <a:t>2013, Jonathan Foley </a:t>
            </a:r>
            <a:br>
              <a:rPr lang="en-US" sz="2000" dirty="0" smtClean="0">
                <a:solidFill>
                  <a:schemeClr val="bg1"/>
                </a:solidFill>
              </a:rPr>
            </a:br>
            <a:r>
              <a:rPr lang="en-US" sz="2000" dirty="0" smtClean="0">
                <a:solidFill>
                  <a:schemeClr val="bg1"/>
                </a:solidFill>
              </a:rPr>
              <a:t>Director</a:t>
            </a:r>
            <a:r>
              <a:rPr lang="en-US" sz="2000" dirty="0">
                <a:solidFill>
                  <a:schemeClr val="bg1"/>
                </a:solidFill>
              </a:rPr>
              <a:t>, Inst. </a:t>
            </a:r>
            <a:r>
              <a:rPr lang="en-US" sz="2000" dirty="0" err="1">
                <a:solidFill>
                  <a:schemeClr val="bg1"/>
                </a:solidFill>
              </a:rPr>
              <a:t>Env</a:t>
            </a:r>
            <a:r>
              <a:rPr lang="en-US" sz="2000" dirty="0">
                <a:solidFill>
                  <a:schemeClr val="bg1"/>
                </a:solidFill>
              </a:rPr>
              <a:t>. Univ. </a:t>
            </a:r>
            <a:r>
              <a:rPr lang="en-US" sz="2000" dirty="0" smtClean="0">
                <a:solidFill>
                  <a:schemeClr val="bg1"/>
                </a:solidFill>
              </a:rPr>
              <a:t>Minnesota</a:t>
            </a:r>
            <a:r>
              <a:rPr lang="en-US" sz="2000" dirty="0">
                <a:solidFill>
                  <a:schemeClr val="bg1"/>
                </a:solidFill>
              </a:rPr>
              <a:t/>
            </a:r>
            <a:br>
              <a:rPr lang="en-US" sz="2000" dirty="0">
                <a:solidFill>
                  <a:schemeClr val="bg1"/>
                </a:solidFill>
              </a:rPr>
            </a:br>
            <a:r>
              <a:rPr lang="en-US" sz="2000" dirty="0">
                <a:solidFill>
                  <a:schemeClr val="bg1"/>
                </a:solidFill>
              </a:rPr>
              <a:t>Scientific </a:t>
            </a:r>
            <a:r>
              <a:rPr lang="en-US" sz="2000" dirty="0" smtClean="0">
                <a:solidFill>
                  <a:schemeClr val="bg1"/>
                </a:solidFill>
              </a:rPr>
              <a:t>American</a:t>
            </a:r>
            <a:endParaRPr lang="en-US" sz="2000" dirty="0">
              <a:solidFill>
                <a:schemeClr val="bg1"/>
              </a:solidFill>
            </a:endParaRPr>
          </a:p>
        </p:txBody>
      </p:sp>
      <p:sp>
        <p:nvSpPr>
          <p:cNvPr id="10" name="TextBox 9"/>
          <p:cNvSpPr txBox="1"/>
          <p:nvPr/>
        </p:nvSpPr>
        <p:spPr>
          <a:xfrm>
            <a:off x="7099826" y="6519597"/>
            <a:ext cx="2131081" cy="215444"/>
          </a:xfrm>
          <a:prstGeom prst="rect">
            <a:avLst/>
          </a:prstGeom>
          <a:noFill/>
        </p:spPr>
        <p:txBody>
          <a:bodyPr wrap="square" rtlCol="0">
            <a:spAutoFit/>
          </a:bodyPr>
          <a:lstStyle/>
          <a:p>
            <a:r>
              <a:rPr lang="en-US" dirty="0" smtClean="0"/>
              <a:t>Pete Shively</a:t>
            </a:r>
            <a:r>
              <a:rPr lang="en-US" smtClean="0"/>
              <a:t>, National Geographic</a:t>
            </a:r>
            <a:endParaRPr lang="en-US" dirty="0"/>
          </a:p>
        </p:txBody>
      </p:sp>
    </p:spTree>
    <p:extLst>
      <p:ext uri="{BB962C8B-B14F-4D97-AF65-F5344CB8AC3E}">
        <p14:creationId xmlns:p14="http://schemas.microsoft.com/office/powerpoint/2010/main" val="24656835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02" y="101696"/>
            <a:ext cx="7104993" cy="402638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0841" y="2847389"/>
            <a:ext cx="7115504" cy="3817987"/>
          </a:xfrm>
          <a:prstGeom prst="rect">
            <a:avLst/>
          </a:prstGeom>
        </p:spPr>
      </p:pic>
    </p:spTree>
    <p:extLst>
      <p:ext uri="{BB962C8B-B14F-4D97-AF65-F5344CB8AC3E}">
        <p14:creationId xmlns:p14="http://schemas.microsoft.com/office/powerpoint/2010/main" val="1266372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205144" y="100584"/>
            <a:ext cx="6743700" cy="6743700"/>
          </a:xfrm>
          <a:prstGeom prst="rect">
            <a:avLst/>
          </a:prstGeom>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70718" t="10293"/>
          <a:stretch/>
        </p:blipFill>
        <p:spPr bwMode="auto">
          <a:xfrm>
            <a:off x="7143264" y="1609266"/>
            <a:ext cx="1671360" cy="596116"/>
          </a:xfrm>
          <a:prstGeom prst="roundRect">
            <a:avLst>
              <a:gd name="adj" fmla="val 8594"/>
            </a:avLst>
          </a:prstGeom>
          <a:solidFill>
            <a:srgbClr val="FFFFFF">
              <a:shade val="85000"/>
            </a:srgbClr>
          </a:solidFill>
          <a:ln w="28575">
            <a:solidFill>
              <a:srgbClr val="006600"/>
            </a:solid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7" name="Picture 6" descr="http://hoopedia.nba.com/images/8/82/University-of-Nebraska-Lincoln-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210" y="2724394"/>
            <a:ext cx="561975" cy="53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4508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reenSeeker N Applic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373" y="188117"/>
            <a:ext cx="6451272" cy="48384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967" y="3412084"/>
            <a:ext cx="6105525" cy="3228975"/>
          </a:xfrm>
          <a:prstGeom prst="rect">
            <a:avLst/>
          </a:prstGeom>
        </p:spPr>
      </p:pic>
    </p:spTree>
    <p:extLst>
      <p:ext uri="{BB962C8B-B14F-4D97-AF65-F5344CB8AC3E}">
        <p14:creationId xmlns:p14="http://schemas.microsoft.com/office/powerpoint/2010/main" val="6169579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300" y="787687"/>
            <a:ext cx="8724900" cy="5816600"/>
          </a:xfrm>
          <a:prstGeom prst="rect">
            <a:avLst/>
          </a:prstGeom>
        </p:spPr>
      </p:pic>
      <p:sp>
        <p:nvSpPr>
          <p:cNvPr id="2056" name="Text Box 8"/>
          <p:cNvSpPr txBox="1">
            <a:spLocks noChangeArrowheads="1"/>
          </p:cNvSpPr>
          <p:nvPr/>
        </p:nvSpPr>
        <p:spPr bwMode="auto">
          <a:xfrm>
            <a:off x="239154" y="-50800"/>
            <a:ext cx="5132946" cy="46166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2400" i="1" dirty="0">
                <a:solidFill>
                  <a:srgbClr val="FF6600"/>
                </a:solidFill>
                <a:latin typeface="Impact" panose="020B0806030902050204" pitchFamily="34" charset="0"/>
              </a:rPr>
              <a:t>precision SENSING</a:t>
            </a:r>
          </a:p>
        </p:txBody>
      </p:sp>
      <p:sp>
        <p:nvSpPr>
          <p:cNvPr id="2057" name="Text Box 9"/>
          <p:cNvSpPr txBox="1">
            <a:spLocks noChangeArrowheads="1"/>
          </p:cNvSpPr>
          <p:nvPr/>
        </p:nvSpPr>
        <p:spPr bwMode="auto">
          <a:xfrm>
            <a:off x="101600" y="304800"/>
            <a:ext cx="535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i="1" dirty="0">
                <a:latin typeface="Impact" panose="020B0806030902050204" pitchFamily="34" charset="0"/>
              </a:rPr>
              <a:t>Oklahoma State University </a:t>
            </a:r>
            <a:r>
              <a:rPr lang="en-US" altLang="en-US" sz="2800" i="1" dirty="0" smtClean="0">
                <a:latin typeface="Impact" panose="020B0806030902050204" pitchFamily="34" charset="0"/>
              </a:rPr>
              <a:t> 2001</a:t>
            </a:r>
            <a:endParaRPr lang="en-US" altLang="en-US" sz="2800" i="1" dirty="0">
              <a:latin typeface="Impact" panose="020B0806030902050204" pitchFamily="34" charset="0"/>
            </a:endParaRPr>
          </a:p>
        </p:txBody>
      </p:sp>
      <p:pic>
        <p:nvPicPr>
          <p:cNvPr id="2059" name="Picture 11" descr="Oklahoma State Universit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8563" y="252699"/>
            <a:ext cx="1176337" cy="10699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4635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95300"/>
            <a:ext cx="8839200" cy="5892800"/>
          </a:xfrm>
          <a:prstGeom prst="rect">
            <a:avLst/>
          </a:prstGeom>
        </p:spPr>
      </p:pic>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71734" y="3175000"/>
            <a:ext cx="2396066" cy="3594100"/>
          </a:xfrm>
          <a:ln w="28575">
            <a:solidFill>
              <a:schemeClr val="bg2"/>
            </a:solidFill>
          </a:ln>
        </p:spPr>
      </p:pic>
      <p:sp>
        <p:nvSpPr>
          <p:cNvPr id="8" name="TextBox 7"/>
          <p:cNvSpPr txBox="1"/>
          <p:nvPr/>
        </p:nvSpPr>
        <p:spPr>
          <a:xfrm>
            <a:off x="355599" y="584200"/>
            <a:ext cx="6946721" cy="70788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4000" i="1" dirty="0" smtClean="0">
                <a:solidFill>
                  <a:srgbClr val="FF6600"/>
                </a:solidFill>
                <a:latin typeface="Impact" panose="020B0806030902050204" pitchFamily="34" charset="0"/>
              </a:rPr>
              <a:t>By-plant N Fertilization 2007</a:t>
            </a:r>
            <a:endParaRPr lang="en-US" sz="4000" i="1" dirty="0">
              <a:solidFill>
                <a:srgbClr val="FF6600"/>
              </a:solidFill>
              <a:latin typeface="Impact" panose="020B0806030902050204" pitchFamily="34" charset="0"/>
            </a:endParaRPr>
          </a:p>
        </p:txBody>
      </p:sp>
      <p:sp>
        <p:nvSpPr>
          <p:cNvPr id="9" name="TextBox 8"/>
          <p:cNvSpPr txBox="1"/>
          <p:nvPr/>
        </p:nvSpPr>
        <p:spPr>
          <a:xfrm>
            <a:off x="3556000" y="6400800"/>
            <a:ext cx="3238500" cy="369332"/>
          </a:xfrm>
          <a:prstGeom prst="rect">
            <a:avLst/>
          </a:prstGeom>
          <a:noFill/>
        </p:spPr>
        <p:txBody>
          <a:bodyPr wrap="square" rtlCol="0">
            <a:spAutoFit/>
          </a:bodyPr>
          <a:lstStyle/>
          <a:p>
            <a:r>
              <a:rPr lang="en-US" sz="1800" dirty="0" smtClean="0"/>
              <a:t>By plant statistical properties</a:t>
            </a:r>
            <a:endParaRPr lang="en-US" sz="1800" dirty="0"/>
          </a:p>
        </p:txBody>
      </p:sp>
      <p:cxnSp>
        <p:nvCxnSpPr>
          <p:cNvPr id="11" name="Straight Connector 10"/>
          <p:cNvCxnSpPr/>
          <p:nvPr/>
        </p:nvCxnSpPr>
        <p:spPr>
          <a:xfrm>
            <a:off x="3289300" y="6464300"/>
            <a:ext cx="4330700" cy="0"/>
          </a:xfrm>
          <a:prstGeom prst="line">
            <a:avLst/>
          </a:prstGeom>
          <a:ln>
            <a:solidFill>
              <a:srgbClr val="FF6600"/>
            </a:solidFill>
            <a:prstDash val="solid"/>
          </a:ln>
        </p:spPr>
        <p:style>
          <a:lnRef idx="2">
            <a:schemeClr val="accent4"/>
          </a:lnRef>
          <a:fillRef idx="0">
            <a:schemeClr val="accent4"/>
          </a:fillRef>
          <a:effectRef idx="1">
            <a:schemeClr val="accent4"/>
          </a:effectRef>
          <a:fontRef idx="minor">
            <a:schemeClr val="tx1"/>
          </a:fontRef>
        </p:style>
      </p:cxnSp>
      <p:cxnSp>
        <p:nvCxnSpPr>
          <p:cNvPr id="15" name="Straight Connector 14"/>
          <p:cNvCxnSpPr/>
          <p:nvPr/>
        </p:nvCxnSpPr>
        <p:spPr>
          <a:xfrm>
            <a:off x="11671300" y="2235200"/>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547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5780" y="1"/>
            <a:ext cx="5122332" cy="6858000"/>
          </a:xfrm>
          <a:prstGeom prst="rect">
            <a:avLst/>
          </a:prstGeom>
        </p:spPr>
      </p:pic>
      <p:sp>
        <p:nvSpPr>
          <p:cNvPr id="4" name="TextBox 3"/>
          <p:cNvSpPr txBox="1"/>
          <p:nvPr/>
        </p:nvSpPr>
        <p:spPr>
          <a:xfrm>
            <a:off x="2676293" y="309093"/>
            <a:ext cx="3947531" cy="707886"/>
          </a:xfrm>
          <a:prstGeom prst="rect">
            <a:avLst/>
          </a:prstGeom>
          <a:noFill/>
        </p:spPr>
        <p:txBody>
          <a:bodyPr wrap="square" rtlCol="0">
            <a:spAutoFit/>
          </a:bodyPr>
          <a:lstStyle/>
          <a:p>
            <a:r>
              <a:rPr lang="en-US" sz="2000" b="1" dirty="0" smtClean="0">
                <a:solidFill>
                  <a:srgbClr val="4D5041"/>
                </a:solidFill>
                <a:latin typeface="+mj-lt"/>
              </a:rPr>
              <a:t>agricultural technology driven by corn</a:t>
            </a:r>
            <a:endParaRPr lang="en-US" sz="2000" b="1" dirty="0">
              <a:solidFill>
                <a:srgbClr val="4D5041"/>
              </a:solidFill>
              <a:latin typeface="+mj-lt"/>
            </a:endParaRPr>
          </a:p>
        </p:txBody>
      </p:sp>
    </p:spTree>
    <p:extLst>
      <p:ext uri="{BB962C8B-B14F-4D97-AF65-F5344CB8AC3E}">
        <p14:creationId xmlns:p14="http://schemas.microsoft.com/office/powerpoint/2010/main" val="4036169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781246" y="388257"/>
            <a:ext cx="7918253" cy="923330"/>
          </a:xfrm>
          <a:prstGeom prst="rect">
            <a:avLst/>
          </a:prstGeom>
          <a:noFill/>
        </p:spPr>
        <p:txBody>
          <a:bodyPr wrap="square" rtlCol="0">
            <a:spAutoFit/>
          </a:bodyPr>
          <a:lstStyle/>
          <a:p>
            <a:r>
              <a:rPr lang="en-US" sz="1800" dirty="0" smtClean="0"/>
              <a:t>“</a:t>
            </a:r>
            <a:r>
              <a:rPr lang="en-US" sz="1800" u="sng" dirty="0" smtClean="0"/>
              <a:t>Again</a:t>
            </a:r>
            <a:r>
              <a:rPr lang="en-US" sz="1800" u="sng" dirty="0"/>
              <a:t>, the results provide no clear indication of a change in N rates over </a:t>
            </a:r>
            <a:r>
              <a:rPr lang="en-US" sz="1800" u="sng" dirty="0" smtClean="0"/>
              <a:t>time” </a:t>
            </a:r>
            <a:r>
              <a:rPr lang="en-US" sz="1800" dirty="0" smtClean="0"/>
              <a:t>(Page 11, Concepts and Rationale for Regional Nitrogen Rate Guidelines for Corn, ISU Extension, 2006)</a:t>
            </a:r>
            <a:endParaRPr lang="en-US" sz="1800" dirty="0"/>
          </a:p>
        </p:txBody>
      </p:sp>
      <p:pic>
        <p:nvPicPr>
          <p:cNvPr id="2" name="Picture 1"/>
          <p:cNvPicPr>
            <a:picLocks noChangeAspect="1"/>
          </p:cNvPicPr>
          <p:nvPr/>
        </p:nvPicPr>
        <p:blipFill>
          <a:blip r:embed="rId2"/>
          <a:stretch>
            <a:fillRect/>
          </a:stretch>
        </p:blipFill>
        <p:spPr>
          <a:xfrm>
            <a:off x="1443961" y="2039644"/>
            <a:ext cx="6330836" cy="3526655"/>
          </a:xfrm>
          <a:prstGeom prst="rect">
            <a:avLst/>
          </a:prstGeom>
        </p:spPr>
      </p:pic>
    </p:spTree>
    <p:extLst>
      <p:ext uri="{BB962C8B-B14F-4D97-AF65-F5344CB8AC3E}">
        <p14:creationId xmlns:p14="http://schemas.microsoft.com/office/powerpoint/2010/main" val="34144743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nue.okstate.edu/Irrigation_FieldTrials/IMG_04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 y="0"/>
            <a:ext cx="11163300" cy="8372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91200" y="277968"/>
            <a:ext cx="3533104" cy="1477328"/>
          </a:xfrm>
          <a:prstGeom prst="rect">
            <a:avLst/>
          </a:prstGeom>
          <a:noFill/>
        </p:spPr>
        <p:txBody>
          <a:bodyPr wrap="square" rtlCol="0">
            <a:spAutoFit/>
          </a:bodyPr>
          <a:lstStyle/>
          <a:p>
            <a:r>
              <a:rPr lang="en-US" sz="1800" b="1" dirty="0" smtClean="0">
                <a:solidFill>
                  <a:schemeClr val="bg1"/>
                </a:solidFill>
              </a:rPr>
              <a:t>1. Feral hogs</a:t>
            </a:r>
          </a:p>
          <a:p>
            <a:r>
              <a:rPr lang="en-US" sz="1800" b="1" dirty="0" smtClean="0">
                <a:solidFill>
                  <a:schemeClr val="bg1"/>
                </a:solidFill>
              </a:rPr>
              <a:t>2. Deer</a:t>
            </a:r>
          </a:p>
          <a:p>
            <a:r>
              <a:rPr lang="en-US" sz="1800" b="1" dirty="0" smtClean="0">
                <a:solidFill>
                  <a:schemeClr val="bg1"/>
                </a:solidFill>
              </a:rPr>
              <a:t>3. Raccoons</a:t>
            </a:r>
          </a:p>
          <a:p>
            <a:r>
              <a:rPr lang="en-US" sz="1800" b="1" dirty="0" smtClean="0">
                <a:solidFill>
                  <a:schemeClr val="bg1"/>
                </a:solidFill>
              </a:rPr>
              <a:t>4. 100F heat</a:t>
            </a:r>
          </a:p>
          <a:p>
            <a:endParaRPr lang="en-US" sz="1800" b="1" dirty="0">
              <a:solidFill>
                <a:schemeClr val="bg1"/>
              </a:solidFill>
            </a:endParaRPr>
          </a:p>
        </p:txBody>
      </p:sp>
      <p:sp>
        <p:nvSpPr>
          <p:cNvPr id="5" name="TextBox 4"/>
          <p:cNvSpPr txBox="1"/>
          <p:nvPr/>
        </p:nvSpPr>
        <p:spPr>
          <a:xfrm>
            <a:off x="484711" y="5832907"/>
            <a:ext cx="8401838" cy="830997"/>
          </a:xfrm>
          <a:prstGeom prst="rect">
            <a:avLst/>
          </a:prstGeom>
          <a:noFill/>
        </p:spPr>
        <p:txBody>
          <a:bodyPr wrap="square" rtlCol="0">
            <a:spAutoFit/>
          </a:bodyPr>
          <a:lstStyle/>
          <a:p>
            <a:r>
              <a:rPr lang="en-US" sz="2400" dirty="0" smtClean="0"/>
              <a:t>Corn Research at Oklahoma State University is difficult, </a:t>
            </a:r>
          </a:p>
          <a:p>
            <a:r>
              <a:rPr lang="en-US" sz="2400" dirty="0" smtClean="0"/>
              <a:t>nonetheless we believe it is the right thing to do</a:t>
            </a:r>
            <a:endParaRPr lang="en-US" sz="2400" dirty="0"/>
          </a:p>
        </p:txBody>
      </p:sp>
    </p:spTree>
    <p:extLst>
      <p:ext uri="{BB962C8B-B14F-4D97-AF65-F5344CB8AC3E}">
        <p14:creationId xmlns:p14="http://schemas.microsoft.com/office/powerpoint/2010/main" val="35775940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213" y="396875"/>
            <a:ext cx="8258175"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02888" y="892099"/>
            <a:ext cx="5330283" cy="707886"/>
          </a:xfrm>
          <a:prstGeom prst="rect">
            <a:avLst/>
          </a:prstGeom>
          <a:noFill/>
        </p:spPr>
        <p:txBody>
          <a:bodyPr wrap="square" rtlCol="0">
            <a:spAutoFit/>
          </a:bodyPr>
          <a:lstStyle/>
          <a:p>
            <a:r>
              <a:rPr lang="en-US" sz="2000" dirty="0" smtClean="0">
                <a:solidFill>
                  <a:schemeClr val="bg2"/>
                </a:solidFill>
                <a:latin typeface="+mj-lt"/>
              </a:rPr>
              <a:t>Long-Term Experiments</a:t>
            </a:r>
            <a:br>
              <a:rPr lang="en-US" sz="2000" dirty="0" smtClean="0">
                <a:solidFill>
                  <a:schemeClr val="bg2"/>
                </a:solidFill>
                <a:latin typeface="+mj-lt"/>
              </a:rPr>
            </a:br>
            <a:r>
              <a:rPr lang="en-US" sz="2000" dirty="0" smtClean="0">
                <a:solidFill>
                  <a:schemeClr val="bg2"/>
                </a:solidFill>
                <a:latin typeface="+mj-lt"/>
              </a:rPr>
              <a:t>Class Projects</a:t>
            </a:r>
            <a:endParaRPr lang="en-US" sz="2000" dirty="0">
              <a:solidFill>
                <a:schemeClr val="bg2"/>
              </a:solidFill>
              <a:latin typeface="+mj-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Pictures\Corn_Experiments\HPIM0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Pictures\NRich_Strip\Hollis, Heath Beanland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3517" y="3810000"/>
            <a:ext cx="3774087" cy="283080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984822" y="220833"/>
            <a:ext cx="7413451" cy="96504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dirty="0" smtClean="0">
                <a:solidFill>
                  <a:schemeClr val="bg1"/>
                </a:solidFill>
              </a:rPr>
              <a:t>N Rich Strips, Dr. Brian Arnall</a:t>
            </a:r>
            <a:endParaRPr lang="en-US" dirty="0">
              <a:solidFill>
                <a:schemeClr val="bg1"/>
              </a:solidFill>
            </a:endParaRPr>
          </a:p>
        </p:txBody>
      </p:sp>
    </p:spTree>
    <p:extLst>
      <p:ext uri="{BB962C8B-B14F-4D97-AF65-F5344CB8AC3E}">
        <p14:creationId xmlns:p14="http://schemas.microsoft.com/office/powerpoint/2010/main" val="7441069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6146" name="Picture 2" descr="http://nue.okstate.edu/Irrigation_FieldTrials/LCB/DSCN02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9" y="0"/>
            <a:ext cx="91412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nue.okstate.edu/Long_Term_Experiments/DSCN03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0" y="0"/>
            <a:ext cx="914127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06653" y="460531"/>
            <a:ext cx="7857336" cy="96504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dirty="0" smtClean="0">
                <a:solidFill>
                  <a:schemeClr val="bg1"/>
                </a:solidFill>
              </a:rPr>
              <a:t>Indicator Crops, Dr. Eric Miller</a:t>
            </a:r>
            <a:endParaRPr lang="en-US" dirty="0">
              <a:solidFill>
                <a:schemeClr val="bg1"/>
              </a:solidFill>
            </a:endParaRPr>
          </a:p>
        </p:txBody>
      </p:sp>
    </p:spTree>
    <p:extLst>
      <p:ext uri="{BB962C8B-B14F-4D97-AF65-F5344CB8AC3E}">
        <p14:creationId xmlns:p14="http://schemas.microsoft.com/office/powerpoint/2010/main" val="300121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69605650"/>
              </p:ext>
            </p:extLst>
          </p:nvPr>
        </p:nvGraphicFramePr>
        <p:xfrm>
          <a:off x="917852" y="646089"/>
          <a:ext cx="7414777" cy="6074055"/>
        </p:xfrm>
        <a:graphic>
          <a:graphicData uri="http://schemas.openxmlformats.org/presentationml/2006/ole">
            <mc:AlternateContent xmlns:mc="http://schemas.openxmlformats.org/markup-compatibility/2006">
              <mc:Choice xmlns:v="urn:schemas-microsoft-com:vml" Requires="v">
                <p:oleObj spid="_x0000_s17707" name="Worksheet" r:id="rId3" imgW="6057808" imgH="4962652" progId="Excel.Sheet.12">
                  <p:embed/>
                </p:oleObj>
              </mc:Choice>
              <mc:Fallback>
                <p:oleObj name="Worksheet" r:id="rId3" imgW="6057808" imgH="4962652" progId="Excel.Sheet.12">
                  <p:embed/>
                  <p:pic>
                    <p:nvPicPr>
                      <p:cNvPr id="0" name=""/>
                      <p:cNvPicPr/>
                      <p:nvPr/>
                    </p:nvPicPr>
                    <p:blipFill>
                      <a:blip r:embed="rId4"/>
                      <a:stretch>
                        <a:fillRect/>
                      </a:stretch>
                    </p:blipFill>
                    <p:spPr>
                      <a:xfrm>
                        <a:off x="917852" y="646089"/>
                        <a:ext cx="7414777" cy="6074055"/>
                      </a:xfrm>
                      <a:prstGeom prst="rect">
                        <a:avLst/>
                      </a:prstGeom>
                      <a:solidFill>
                        <a:schemeClr val="accent1">
                          <a:lumMod val="40000"/>
                          <a:lumOff val="60000"/>
                        </a:schemeClr>
                      </a:solidFill>
                    </p:spPr>
                  </p:pic>
                </p:oleObj>
              </mc:Fallback>
            </mc:AlternateContent>
          </a:graphicData>
        </a:graphic>
      </p:graphicFrame>
      <p:sp>
        <p:nvSpPr>
          <p:cNvPr id="7" name="TextBox 6"/>
          <p:cNvSpPr txBox="1"/>
          <p:nvPr/>
        </p:nvSpPr>
        <p:spPr>
          <a:xfrm>
            <a:off x="2438400" y="228600"/>
            <a:ext cx="4800600" cy="369332"/>
          </a:xfrm>
          <a:prstGeom prst="rect">
            <a:avLst/>
          </a:prstGeom>
          <a:noFill/>
        </p:spPr>
        <p:txBody>
          <a:bodyPr wrap="square" rtlCol="0">
            <a:spAutoFit/>
          </a:bodyPr>
          <a:lstStyle/>
          <a:p>
            <a:r>
              <a:rPr lang="en-US" sz="1800" b="1" dirty="0" smtClean="0"/>
              <a:t>Regional Yield Prediction Equations</a:t>
            </a:r>
            <a:endParaRPr lang="en-US" sz="1800" b="1" dirty="0"/>
          </a:p>
        </p:txBody>
      </p:sp>
    </p:spTree>
    <p:extLst>
      <p:ext uri="{BB962C8B-B14F-4D97-AF65-F5344CB8AC3E}">
        <p14:creationId xmlns:p14="http://schemas.microsoft.com/office/powerpoint/2010/main" val="2390855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3558746"/>
          </a:xfrm>
        </p:spPr>
      </p:pic>
      <p:sp>
        <p:nvSpPr>
          <p:cNvPr id="5" name="TextBox 4"/>
          <p:cNvSpPr txBox="1"/>
          <p:nvPr/>
        </p:nvSpPr>
        <p:spPr>
          <a:xfrm>
            <a:off x="322409" y="1633292"/>
            <a:ext cx="5343413" cy="4893647"/>
          </a:xfrm>
          <a:prstGeom prst="rect">
            <a:avLst/>
          </a:prstGeom>
          <a:solidFill>
            <a:srgbClr val="92D050">
              <a:alpha val="30980"/>
            </a:srgbClr>
          </a:solidFill>
          <a:ln w="12700">
            <a:solidFill>
              <a:schemeClr val="tx1">
                <a:lumMod val="50000"/>
              </a:schemeClr>
            </a:solidFill>
          </a:ln>
        </p:spPr>
        <p:txBody>
          <a:bodyPr wrap="square" rtlCol="0">
            <a:spAutoFit/>
          </a:bodyPr>
          <a:lstStyle/>
          <a:p>
            <a:pPr>
              <a:lnSpc>
                <a:spcPct val="150000"/>
              </a:lnSpc>
              <a:defRPr/>
            </a:pPr>
            <a:r>
              <a:rPr lang="en-US" sz="1800" b="1" dirty="0">
                <a:solidFill>
                  <a:srgbClr val="FFFF00"/>
                </a:solidFill>
              </a:rPr>
              <a:t>Yield influences N demand</a:t>
            </a:r>
          </a:p>
          <a:p>
            <a:pPr>
              <a:lnSpc>
                <a:spcPct val="150000"/>
              </a:lnSpc>
              <a:defRPr/>
            </a:pPr>
            <a:r>
              <a:rPr lang="en-US" sz="1600" dirty="0"/>
              <a:t>	Arnall et al. (2009),  </a:t>
            </a:r>
            <a:r>
              <a:rPr lang="en-US" sz="1600" dirty="0" err="1"/>
              <a:t>Agron</a:t>
            </a:r>
            <a:r>
              <a:rPr lang="en-US" sz="1600" dirty="0"/>
              <a:t>. J.</a:t>
            </a:r>
            <a:br>
              <a:rPr lang="en-US" sz="1600" dirty="0"/>
            </a:br>
            <a:r>
              <a:rPr lang="en-US" sz="1600" dirty="0"/>
              <a:t>	</a:t>
            </a:r>
            <a:r>
              <a:rPr lang="en-US" sz="1600" dirty="0" err="1"/>
              <a:t>Lory</a:t>
            </a:r>
            <a:r>
              <a:rPr lang="en-US" sz="1600" dirty="0"/>
              <a:t> and Scharf (2003),  </a:t>
            </a:r>
            <a:r>
              <a:rPr lang="en-US" sz="1600" dirty="0" err="1"/>
              <a:t>Agron</a:t>
            </a:r>
            <a:r>
              <a:rPr lang="en-US" sz="1600" dirty="0"/>
              <a:t>. J.</a:t>
            </a:r>
          </a:p>
          <a:p>
            <a:pPr>
              <a:lnSpc>
                <a:spcPct val="150000"/>
              </a:lnSpc>
              <a:defRPr/>
            </a:pPr>
            <a:r>
              <a:rPr lang="en-US" sz="1600" dirty="0"/>
              <a:t>	Fowler (2003),  </a:t>
            </a:r>
            <a:r>
              <a:rPr lang="en-US" sz="1600" dirty="0" err="1"/>
              <a:t>Agron</a:t>
            </a:r>
            <a:r>
              <a:rPr lang="en-US" sz="1600" dirty="0"/>
              <a:t>. J.</a:t>
            </a:r>
          </a:p>
          <a:p>
            <a:pPr>
              <a:lnSpc>
                <a:spcPct val="150000"/>
              </a:lnSpc>
              <a:defRPr/>
            </a:pPr>
            <a:r>
              <a:rPr lang="en-US" sz="1600" dirty="0"/>
              <a:t>	</a:t>
            </a:r>
            <a:r>
              <a:rPr lang="en-US" sz="1600" dirty="0" err="1"/>
              <a:t>Spiertz</a:t>
            </a:r>
            <a:r>
              <a:rPr lang="en-US" sz="1600" dirty="0"/>
              <a:t> and </a:t>
            </a:r>
            <a:r>
              <a:rPr lang="en-US" sz="1600" dirty="0" err="1"/>
              <a:t>DeVos</a:t>
            </a:r>
            <a:r>
              <a:rPr lang="en-US" sz="1600" dirty="0"/>
              <a:t> (1983), Plant and Soil</a:t>
            </a:r>
            <a:endParaRPr lang="en-US" sz="1800" dirty="0"/>
          </a:p>
          <a:p>
            <a:pPr>
              <a:lnSpc>
                <a:spcPct val="150000"/>
              </a:lnSpc>
              <a:defRPr/>
            </a:pPr>
            <a:r>
              <a:rPr lang="en-US" sz="1800" b="1" dirty="0">
                <a:solidFill>
                  <a:srgbClr val="FFFF00"/>
                </a:solidFill>
              </a:rPr>
              <a:t>N response (N demand) changes each year</a:t>
            </a:r>
          </a:p>
          <a:p>
            <a:pPr>
              <a:lnSpc>
                <a:spcPct val="150000"/>
              </a:lnSpc>
              <a:defRPr/>
            </a:pPr>
            <a:r>
              <a:rPr lang="en-US" sz="1800" dirty="0"/>
              <a:t>	Mullen et al. (2003), </a:t>
            </a:r>
            <a:r>
              <a:rPr lang="en-US" sz="1800" dirty="0" err="1" smtClean="0"/>
              <a:t>Agron</a:t>
            </a:r>
            <a:r>
              <a:rPr lang="en-US" sz="1800" dirty="0"/>
              <a:t>. J.</a:t>
            </a:r>
          </a:p>
          <a:p>
            <a:pPr>
              <a:lnSpc>
                <a:spcPct val="150000"/>
              </a:lnSpc>
              <a:defRPr/>
            </a:pPr>
            <a:r>
              <a:rPr lang="en-US" sz="1800" dirty="0"/>
              <a:t>	</a:t>
            </a:r>
            <a:r>
              <a:rPr lang="en-US" sz="1800" dirty="0" err="1"/>
              <a:t>Varvel</a:t>
            </a:r>
            <a:r>
              <a:rPr lang="en-US" sz="1800" dirty="0"/>
              <a:t> et al. (1997), </a:t>
            </a:r>
            <a:r>
              <a:rPr lang="en-US" sz="1800" dirty="0" smtClean="0"/>
              <a:t>SSSAJ</a:t>
            </a:r>
            <a:r>
              <a:rPr lang="en-US" sz="1800" dirty="0"/>
              <a:t>.</a:t>
            </a:r>
          </a:p>
          <a:p>
            <a:pPr>
              <a:lnSpc>
                <a:spcPct val="150000"/>
              </a:lnSpc>
              <a:defRPr/>
            </a:pPr>
            <a:r>
              <a:rPr lang="en-US" sz="1800" dirty="0"/>
              <a:t>	Bundy and </a:t>
            </a:r>
            <a:r>
              <a:rPr lang="en-US" sz="1800" dirty="0" err="1"/>
              <a:t>Andraski</a:t>
            </a:r>
            <a:r>
              <a:rPr lang="en-US" sz="1800" dirty="0"/>
              <a:t> (2004</a:t>
            </a:r>
            <a:r>
              <a:rPr lang="en-US" sz="1800" dirty="0" smtClean="0"/>
              <a:t>), </a:t>
            </a:r>
            <a:r>
              <a:rPr lang="en-US" sz="1800" dirty="0" err="1"/>
              <a:t>Agron</a:t>
            </a:r>
            <a:r>
              <a:rPr lang="en-US" sz="1800" dirty="0"/>
              <a:t>. J.</a:t>
            </a:r>
          </a:p>
          <a:p>
            <a:pPr>
              <a:lnSpc>
                <a:spcPct val="150000"/>
              </a:lnSpc>
              <a:defRPr/>
            </a:pPr>
            <a:r>
              <a:rPr lang="en-US" sz="1800" b="1" dirty="0">
                <a:solidFill>
                  <a:srgbClr val="FFFF00"/>
                </a:solidFill>
              </a:rPr>
              <a:t>YP0 and RI are </a:t>
            </a:r>
            <a:r>
              <a:rPr lang="en-US" sz="1800" b="1" dirty="0" smtClean="0">
                <a:solidFill>
                  <a:srgbClr val="FFFF00"/>
                </a:solidFill>
              </a:rPr>
              <a:t>independent</a:t>
            </a:r>
          </a:p>
          <a:p>
            <a:pPr>
              <a:lnSpc>
                <a:spcPct val="150000"/>
              </a:lnSpc>
              <a:defRPr/>
            </a:pPr>
            <a:endParaRPr lang="en-US" sz="1800" b="1" dirty="0" smtClean="0">
              <a:solidFill>
                <a:srgbClr val="FFFF00"/>
              </a:solidFill>
            </a:endParaRPr>
          </a:p>
          <a:p>
            <a:pPr>
              <a:lnSpc>
                <a:spcPct val="150000"/>
              </a:lnSpc>
              <a:defRPr/>
            </a:pPr>
            <a:r>
              <a:rPr lang="en-US" sz="1800" b="1" dirty="0" smtClean="0">
                <a:solidFill>
                  <a:srgbClr val="FFFF00"/>
                </a:solidFill>
              </a:rPr>
              <a:t>Do Yield Goals Work?</a:t>
            </a:r>
            <a:endParaRPr lang="en-US" sz="1800" b="1" dirty="0">
              <a:solidFill>
                <a:srgbClr val="FFFF00"/>
              </a:solidFill>
            </a:endParaRPr>
          </a:p>
        </p:txBody>
      </p:sp>
      <p:sp>
        <p:nvSpPr>
          <p:cNvPr id="6" name="TextBox 5"/>
          <p:cNvSpPr txBox="1"/>
          <p:nvPr/>
        </p:nvSpPr>
        <p:spPr>
          <a:xfrm>
            <a:off x="274796" y="167427"/>
            <a:ext cx="8589121" cy="446276"/>
          </a:xfrm>
          <a:prstGeom prst="rect">
            <a:avLst/>
          </a:prstGeom>
          <a:solidFill>
            <a:srgbClr val="006600"/>
          </a:solidFill>
          <a:ln>
            <a:solidFill>
              <a:schemeClr val="bg2"/>
            </a:solidFill>
          </a:ln>
          <a:effectLst>
            <a:outerShdw blurRad="184150" dist="241300" dir="11520000" sx="110000" sy="110000" algn="ctr">
              <a:srgbClr val="000000">
                <a:alpha val="18000"/>
              </a:srgbClr>
            </a:outerShdw>
          </a:effectLst>
        </p:spPr>
        <p:txBody>
          <a:bodyPr wrap="square" rtlCol="0">
            <a:spAutoFit/>
          </a:bodyPr>
          <a:lstStyle/>
          <a:p>
            <a:r>
              <a:rPr lang="en-US" sz="2300" b="1" dirty="0" smtClean="0">
                <a:latin typeface="Verdana" panose="020B0604030504040204" pitchFamily="34" charset="0"/>
                <a:ea typeface="Verdana" panose="020B0604030504040204" pitchFamily="34" charset="0"/>
                <a:cs typeface="Verdana" panose="020B0604030504040204" pitchFamily="34" charset="0"/>
              </a:rPr>
              <a:t>Present State of Sensor Based Nitrogen Algorithms</a:t>
            </a:r>
            <a:endParaRPr lang="en-US" sz="23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018624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6339" y="104078"/>
            <a:ext cx="4715224" cy="6649844"/>
          </a:xfrm>
          <a:prstGeom prst="rect">
            <a:avLst/>
          </a:prstGeom>
        </p:spPr>
      </p:pic>
      <p:sp>
        <p:nvSpPr>
          <p:cNvPr id="10" name="Right Arrow 9"/>
          <p:cNvSpPr/>
          <p:nvPr/>
        </p:nvSpPr>
        <p:spPr>
          <a:xfrm>
            <a:off x="6280064" y="3334798"/>
            <a:ext cx="1852895" cy="449550"/>
          </a:xfrm>
          <a:prstGeom prst="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94615">
            <a:off x="519989" y="2443997"/>
            <a:ext cx="3301119" cy="455414"/>
          </a:xfrm>
          <a:prstGeom prst="rightArrow">
            <a:avLst>
              <a:gd name="adj1" fmla="val 55597"/>
              <a:gd name="adj2" fmla="val 34941"/>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87" y="836414"/>
            <a:ext cx="1571625" cy="1133475"/>
          </a:xfrm>
          <a:prstGeom prst="rect">
            <a:avLst/>
          </a:prstGeom>
        </p:spPr>
      </p:pic>
      <p:sp>
        <p:nvSpPr>
          <p:cNvPr id="8" name="TextBox 7"/>
          <p:cNvSpPr txBox="1"/>
          <p:nvPr/>
        </p:nvSpPr>
        <p:spPr>
          <a:xfrm>
            <a:off x="7398834" y="2528521"/>
            <a:ext cx="1232882" cy="2062103"/>
          </a:xfrm>
          <a:prstGeom prst="rect">
            <a:avLst/>
          </a:prstGeom>
          <a:noFill/>
        </p:spPr>
        <p:txBody>
          <a:bodyPr wrap="square" rtlCol="0">
            <a:spAutoFit/>
          </a:bodyPr>
          <a:lstStyle/>
          <a:p>
            <a:r>
              <a:rPr lang="en-US" sz="1600" b="1" dirty="0" smtClean="0"/>
              <a:t>#11 Winter Wheat (China)</a:t>
            </a:r>
          </a:p>
          <a:p>
            <a:endParaRPr lang="en-US" sz="1600" b="1" dirty="0"/>
          </a:p>
          <a:p>
            <a:endParaRPr lang="en-US" sz="1600" b="1" dirty="0" smtClean="0"/>
          </a:p>
          <a:p>
            <a:r>
              <a:rPr lang="en-US" sz="1600" b="1" dirty="0" smtClean="0"/>
              <a:t>#12 Corn-US Grain Belt</a:t>
            </a:r>
            <a:endParaRPr lang="en-US" sz="1600" b="1" dirty="0"/>
          </a:p>
        </p:txBody>
      </p:sp>
      <p:sp>
        <p:nvSpPr>
          <p:cNvPr id="6" name="TextBox 5"/>
          <p:cNvSpPr txBox="1"/>
          <p:nvPr/>
        </p:nvSpPr>
        <p:spPr>
          <a:xfrm>
            <a:off x="191370" y="2728710"/>
            <a:ext cx="2062431" cy="369332"/>
          </a:xfrm>
          <a:prstGeom prst="rect">
            <a:avLst/>
          </a:prstGeom>
          <a:noFill/>
        </p:spPr>
        <p:txBody>
          <a:bodyPr wrap="square" rtlCol="0">
            <a:spAutoFit/>
          </a:bodyPr>
          <a:lstStyle/>
          <a:p>
            <a:r>
              <a:rPr lang="en-US" sz="1800" b="1" dirty="0"/>
              <a:t>n</a:t>
            </a:r>
            <a:r>
              <a:rPr lang="en-US" sz="1800" b="1" dirty="0" smtClean="0"/>
              <a:t>ue.okstate.edu</a:t>
            </a:r>
            <a:endParaRPr lang="en-US" sz="1800" b="1" dirty="0"/>
          </a:p>
        </p:txBody>
      </p:sp>
    </p:spTree>
    <p:extLst>
      <p:ext uri="{BB962C8B-B14F-4D97-AF65-F5344CB8AC3E}">
        <p14:creationId xmlns:p14="http://schemas.microsoft.com/office/powerpoint/2010/main" val="1857430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685800"/>
            <a:ext cx="8651967"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04800" y="152400"/>
            <a:ext cx="2819400" cy="369332"/>
          </a:xfrm>
          <a:prstGeom prst="rect">
            <a:avLst/>
          </a:prstGeom>
          <a:noFill/>
        </p:spPr>
        <p:txBody>
          <a:bodyPr wrap="square" rtlCol="0">
            <a:spAutoFit/>
          </a:bodyPr>
          <a:lstStyle/>
          <a:p>
            <a:r>
              <a:rPr lang="en-US" dirty="0" smtClean="0"/>
              <a:t>www.nue.okstate.edu</a:t>
            </a:r>
            <a:endParaRPr lang="en-US" dirty="0"/>
          </a:p>
        </p:txBody>
      </p:sp>
    </p:spTree>
    <p:extLst>
      <p:ext uri="{BB962C8B-B14F-4D97-AF65-F5344CB8AC3E}">
        <p14:creationId xmlns:p14="http://schemas.microsoft.com/office/powerpoint/2010/main" val="13536811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685800"/>
            <a:ext cx="8563791"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81000" y="152400"/>
            <a:ext cx="2971800" cy="369332"/>
          </a:xfrm>
          <a:prstGeom prst="rect">
            <a:avLst/>
          </a:prstGeom>
          <a:noFill/>
        </p:spPr>
        <p:txBody>
          <a:bodyPr wrap="square" rtlCol="0">
            <a:spAutoFit/>
          </a:bodyPr>
          <a:lstStyle/>
          <a:p>
            <a:r>
              <a:rPr lang="en-US" dirty="0" smtClean="0"/>
              <a:t>www.nue.okstate.edu</a:t>
            </a:r>
            <a:endParaRPr lang="en-US" dirty="0"/>
          </a:p>
        </p:txBody>
      </p:sp>
    </p:spTree>
    <p:extLst>
      <p:ext uri="{BB962C8B-B14F-4D97-AF65-F5344CB8AC3E}">
        <p14:creationId xmlns:p14="http://schemas.microsoft.com/office/powerpoint/2010/main" val="21278389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55600" y="482600"/>
            <a:ext cx="8559800" cy="520700"/>
          </a:xfrm>
        </p:spPr>
        <p:txBody>
          <a:bodyPr/>
          <a:lstStyle/>
          <a:p>
            <a:r>
              <a:rPr lang="en-US" altLang="en-US" sz="3200"/>
              <a:t>Response Index vs. Sufficiency</a:t>
            </a:r>
          </a:p>
        </p:txBody>
      </p:sp>
      <p:pic>
        <p:nvPicPr>
          <p:cNvPr id="3277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22263" y="1038225"/>
            <a:ext cx="8521700" cy="5418138"/>
          </a:xfrm>
          <a:noFill/>
          <a:ln/>
        </p:spPr>
      </p:pic>
    </p:spTree>
    <p:extLst>
      <p:ext uri="{BB962C8B-B14F-4D97-AF65-F5344CB8AC3E}">
        <p14:creationId xmlns:p14="http://schemas.microsoft.com/office/powerpoint/2010/main" val="28625737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5" name="Picture 5" descr="INSEY_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609600"/>
            <a:ext cx="8686800" cy="5835650"/>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7" name="Text Box 7"/>
          <p:cNvSpPr txBox="1">
            <a:spLocks noChangeArrowheads="1"/>
          </p:cNvSpPr>
          <p:nvPr/>
        </p:nvSpPr>
        <p:spPr bwMode="auto">
          <a:xfrm>
            <a:off x="685800" y="4876800"/>
            <a:ext cx="4648200" cy="10064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a:t>Ciudad Obregon, MX</a:t>
            </a:r>
            <a:br>
              <a:rPr lang="en-US" altLang="en-US"/>
            </a:br>
            <a:r>
              <a:rPr lang="en-US" altLang="en-US"/>
              <a:t>Courtesy, Ivan Ortiz-Monasterio</a:t>
            </a:r>
            <a:br>
              <a:rPr lang="en-US" altLang="en-US"/>
            </a:br>
            <a:r>
              <a:rPr lang="en-US" altLang="en-US"/>
              <a:t>CIMMYT</a:t>
            </a:r>
          </a:p>
        </p:txBody>
      </p:sp>
      <p:pic>
        <p:nvPicPr>
          <p:cNvPr id="87049" name="Picture 9" descr="INSEY_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2400" y="152400"/>
            <a:ext cx="4038600" cy="259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80675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8306"/>
            <a:ext cx="9144000" cy="4009694"/>
          </a:xfrm>
          <a:prstGeom prst="rect">
            <a:avLst/>
          </a:prstGeom>
        </p:spPr>
      </p:pic>
      <p:sp>
        <p:nvSpPr>
          <p:cNvPr id="5" name="Rectangle 4"/>
          <p:cNvSpPr/>
          <p:nvPr/>
        </p:nvSpPr>
        <p:spPr>
          <a:xfrm>
            <a:off x="494683" y="129557"/>
            <a:ext cx="6153912" cy="2554545"/>
          </a:xfrm>
          <a:prstGeom prst="rect">
            <a:avLst/>
          </a:prstGeom>
        </p:spPr>
        <p:txBody>
          <a:bodyPr wrap="square">
            <a:spAutoFit/>
          </a:bodyPr>
          <a:lstStyle/>
          <a:p>
            <a:pPr>
              <a:tabLst>
                <a:tab pos="3200400" algn="l"/>
                <a:tab pos="4462463" algn="l"/>
              </a:tabLst>
            </a:pPr>
            <a:r>
              <a:rPr lang="en-US" sz="2000" dirty="0" smtClean="0"/>
              <a:t>	</a:t>
            </a:r>
            <a:r>
              <a:rPr lang="en-US" sz="2000" u="sng" dirty="0" smtClean="0"/>
              <a:t>2014</a:t>
            </a:r>
            <a:r>
              <a:rPr lang="en-US" sz="2000" u="sng" dirty="0"/>
              <a:t>, USA</a:t>
            </a:r>
          </a:p>
          <a:p>
            <a:pPr>
              <a:tabLst>
                <a:tab pos="3200400" algn="l"/>
                <a:tab pos="4462463" algn="l"/>
              </a:tabLst>
            </a:pPr>
            <a:r>
              <a:rPr lang="en-US" sz="2000" dirty="0"/>
              <a:t>Population	322 million</a:t>
            </a:r>
          </a:p>
          <a:p>
            <a:pPr>
              <a:tabLst>
                <a:tab pos="3200400" algn="l"/>
                <a:tab pos="4462463" algn="l"/>
              </a:tabLst>
            </a:pPr>
            <a:r>
              <a:rPr lang="en-US" sz="2000" dirty="0"/>
              <a:t>Cattle Inventory	95 </a:t>
            </a:r>
            <a:r>
              <a:rPr lang="en-US" sz="2000" dirty="0" smtClean="0"/>
              <a:t>million</a:t>
            </a:r>
          </a:p>
          <a:p>
            <a:pPr>
              <a:tabLst>
                <a:tab pos="3200400" algn="l"/>
                <a:tab pos="4462463" algn="l"/>
              </a:tabLst>
            </a:pPr>
            <a:endParaRPr lang="en-US" sz="2000" dirty="0"/>
          </a:p>
          <a:p>
            <a:pPr>
              <a:tabLst>
                <a:tab pos="3200400" algn="l"/>
                <a:tab pos="4462463" algn="l"/>
              </a:tabLst>
            </a:pPr>
            <a:r>
              <a:rPr lang="en-US" sz="2000" dirty="0" smtClean="0"/>
              <a:t>	</a:t>
            </a:r>
            <a:r>
              <a:rPr lang="en-US" sz="2000" u="sng" dirty="0" smtClean="0"/>
              <a:t>Acres</a:t>
            </a:r>
            <a:endParaRPr lang="en-US" sz="2000" u="sng" dirty="0"/>
          </a:p>
          <a:p>
            <a:pPr>
              <a:tabLst>
                <a:tab pos="3200400" algn="l"/>
                <a:tab pos="4462463" algn="l"/>
              </a:tabLst>
            </a:pPr>
            <a:r>
              <a:rPr lang="en-US" sz="2000" dirty="0"/>
              <a:t>Corn	91.6 million</a:t>
            </a:r>
          </a:p>
          <a:p>
            <a:pPr>
              <a:tabLst>
                <a:tab pos="3200400" algn="l"/>
                <a:tab pos="4462463" algn="l"/>
              </a:tabLst>
            </a:pPr>
            <a:r>
              <a:rPr lang="en-US" sz="2000" dirty="0"/>
              <a:t>Soybean	84.8 million</a:t>
            </a:r>
          </a:p>
          <a:p>
            <a:pPr>
              <a:tabLst>
                <a:tab pos="3200400" algn="l"/>
                <a:tab pos="4462463" algn="l"/>
              </a:tabLst>
            </a:pPr>
            <a:r>
              <a:rPr lang="en-US" sz="2000" dirty="0"/>
              <a:t>Cotton	11.4 million</a:t>
            </a:r>
          </a:p>
        </p:txBody>
      </p:sp>
    </p:spTree>
    <p:extLst>
      <p:ext uri="{BB962C8B-B14F-4D97-AF65-F5344CB8AC3E}">
        <p14:creationId xmlns:p14="http://schemas.microsoft.com/office/powerpoint/2010/main" val="19700134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170985" y="459415"/>
            <a:ext cx="2884450" cy="558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smtClean="0">
                <a:latin typeface="Arial" panose="020B0604020202020204" pitchFamily="34" charset="0"/>
                <a:ea typeface="Times New Roman" panose="02020603050405020304" pitchFamily="18" charset="0"/>
                <a:cs typeface="Arial" panose="020B0604020202020204" pitchFamily="34" charset="0"/>
              </a:rPr>
              <a:t>How </a:t>
            </a:r>
            <a:r>
              <a:rPr lang="en-US" altLang="en-US" b="1" dirty="0">
                <a:latin typeface="Arial" panose="020B0604020202020204" pitchFamily="34" charset="0"/>
                <a:ea typeface="Times New Roman" panose="02020603050405020304" pitchFamily="18" charset="0"/>
                <a:cs typeface="Arial" panose="020B0604020202020204" pitchFamily="34" charset="0"/>
              </a:rPr>
              <a:t>Meat Contributes to Global Warming</a:t>
            </a:r>
            <a:endParaRPr lang="en-US" altLang="en-US" sz="1000" dirty="0">
              <a:latin typeface="Arial" panose="020B0604020202020204" pitchFamily="34" charset="0"/>
              <a:cs typeface="Arial" panose="020B0604020202020204" pitchFamily="34" charset="0"/>
            </a:endParaRPr>
          </a:p>
          <a:p>
            <a:pPr marL="0" lvl="0" indent="0" defTabSz="914400" eaLnBrk="0" fontAlgn="base" hangingPunct="0">
              <a:spcBef>
                <a:spcPct val="0"/>
              </a:spcBef>
              <a:spcAft>
                <a:spcPct val="0"/>
              </a:spcAft>
              <a:buClrTx/>
              <a:buSzTx/>
              <a:buNone/>
            </a:pPr>
            <a:r>
              <a:rPr lang="en-US" altLang="en-US" dirty="0"/>
              <a:t>February 2009 </a:t>
            </a:r>
            <a:r>
              <a:rPr lang="en-US" dirty="0"/>
              <a:t>|</a:t>
            </a:r>
            <a:r>
              <a:rPr lang="en-US" altLang="en-US" dirty="0"/>
              <a:t> By Nathan </a:t>
            </a:r>
            <a:r>
              <a:rPr lang="en-US" altLang="en-US" dirty="0" err="1"/>
              <a:t>Fiala</a:t>
            </a:r>
            <a:r>
              <a:rPr lang="en-US" altLang="en-US" dirty="0"/>
              <a:t/>
            </a:r>
            <a:br>
              <a:rPr lang="en-US" altLang="en-US" dirty="0"/>
            </a:br>
            <a:r>
              <a:rPr lang="en-US" altLang="en-US" dirty="0"/>
              <a:t>Scientific American, February </a:t>
            </a:r>
            <a:r>
              <a:rPr lang="en-US" altLang="en-US" dirty="0" smtClean="0"/>
              <a:t>2009</a:t>
            </a:r>
          </a:p>
          <a:p>
            <a:pPr marL="0" lvl="0" indent="0" defTabSz="914400" eaLnBrk="0" fontAlgn="base" hangingPunct="0">
              <a:spcBef>
                <a:spcPct val="0"/>
              </a:spcBef>
              <a:spcAft>
                <a:spcPct val="0"/>
              </a:spcAft>
              <a:buClrTx/>
              <a:buSzTx/>
              <a:buNone/>
            </a:pPr>
            <a:endParaRPr lang="en-US" altLang="en-US" sz="18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FAO report found that current production levels of meat contribute between </a:t>
            </a:r>
            <a:r>
              <a:rPr kumimoji="0" lang="en-US" altLang="en-US" sz="1800" b="0" i="0" u="none" strike="noStrike" cap="none" normalizeH="0" baseline="0" dirty="0" smtClean="0">
                <a:ln>
                  <a:noFill/>
                </a:ln>
                <a:solidFill>
                  <a:srgbClr val="FFFF00"/>
                </a:solidFill>
                <a:effectLst/>
                <a:latin typeface="Arial" panose="020B0604020202020204" pitchFamily="34" charset="0"/>
                <a:ea typeface="Times New Roman" panose="02020603050405020304" pitchFamily="18" charset="0"/>
                <a:cs typeface="Arial" panose="020B0604020202020204" pitchFamily="34" charset="0"/>
              </a:rPr>
              <a:t>14 and 22 percent of the 36 billion tons of "CO2-equivalent" greenhouse gases the world produces every year</a:t>
            </a:r>
            <a:r>
              <a:rPr kumimoji="0" lang="en-US" altLang="en-US" sz="1800" b="0" i="0" u="none"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 Half a pound of</a:t>
            </a:r>
            <a:endParaRPr kumimoji="0" lang="en-US" altLang="en-US" sz="11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latin typeface="Arial" panose="020B0604020202020204" pitchFamily="34" charset="0"/>
              <a:ea typeface="Times New Roman" panose="02020603050405020304" pitchFamily="18" charset="0"/>
              <a:cs typeface="Arial" panose="020B0604020202020204" pitchFamily="34" charset="0"/>
            </a:endParaRPr>
          </a:p>
          <a:p>
            <a:pPr marL="0" lvl="0" indent="0" defTabSz="914400" eaLnBrk="0" fontAlgn="base" hangingPunct="0">
              <a:spcBef>
                <a:spcPct val="0"/>
              </a:spcBef>
              <a:spcAft>
                <a:spcPct val="0"/>
              </a:spcAft>
              <a:buClrTx/>
              <a:buSzTx/>
              <a:buNone/>
            </a:pPr>
            <a:endParaRPr lang="en-US" altLang="en-US" sz="28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33794" name="Picture 2" descr="http://www.theartofunity.com/wp-content/uploads/2013/12/harrisran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566" y="552152"/>
            <a:ext cx="5810250" cy="41719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38942" y="4783576"/>
            <a:ext cx="6620572" cy="369332"/>
          </a:xfrm>
          <a:prstGeom prst="rect">
            <a:avLst/>
          </a:prstGeom>
          <a:noFill/>
        </p:spPr>
        <p:txBody>
          <a:bodyPr wrap="square" rtlCol="0">
            <a:spAutoFit/>
          </a:bodyPr>
          <a:lstStyle/>
          <a:p>
            <a:pPr lvl="0"/>
            <a:r>
              <a:rPr lang="en-US" altLang="en-US" sz="1800" dirty="0">
                <a:ea typeface="Times New Roman" panose="02020603050405020304" pitchFamily="18" charset="0"/>
                <a:cs typeface="Arial" panose="020B0604020202020204" pitchFamily="34" charset="0"/>
              </a:rPr>
              <a:t>hamburger for someone's lunch, a patty of meat the size of </a:t>
            </a:r>
            <a:r>
              <a:rPr lang="en-US" altLang="en-US" sz="1800" dirty="0" smtClean="0">
                <a:ea typeface="Times New Roman" panose="02020603050405020304" pitchFamily="18" charset="0"/>
                <a:cs typeface="Arial" panose="020B0604020202020204" pitchFamily="34" charset="0"/>
              </a:rPr>
              <a:t>two</a:t>
            </a:r>
            <a:endParaRPr lang="en-US" sz="1800" dirty="0"/>
          </a:p>
        </p:txBody>
      </p:sp>
      <p:sp>
        <p:nvSpPr>
          <p:cNvPr id="3" name="TextBox 2"/>
          <p:cNvSpPr txBox="1"/>
          <p:nvPr/>
        </p:nvSpPr>
        <p:spPr>
          <a:xfrm>
            <a:off x="163554" y="5078568"/>
            <a:ext cx="8519532" cy="923330"/>
          </a:xfrm>
          <a:prstGeom prst="rect">
            <a:avLst/>
          </a:prstGeom>
          <a:noFill/>
        </p:spPr>
        <p:txBody>
          <a:bodyPr wrap="square" rtlCol="0">
            <a:spAutoFit/>
          </a:bodyPr>
          <a:lstStyle/>
          <a:p>
            <a:pPr lvl="0"/>
            <a:r>
              <a:rPr lang="en-US" altLang="en-US" sz="1800" dirty="0">
                <a:ea typeface="Times New Roman" panose="02020603050405020304" pitchFamily="18" charset="0"/>
                <a:cs typeface="Arial" panose="020B0604020202020204" pitchFamily="34" charset="0"/>
              </a:rPr>
              <a:t>decks of cards releases as much greenhouse gas into the atmosphere as driving a 3,000-pound car nearly 10 miles.</a:t>
            </a:r>
          </a:p>
          <a:p>
            <a:endParaRPr lang="en-US" sz="1800" dirty="0"/>
          </a:p>
        </p:txBody>
      </p:sp>
    </p:spTree>
    <p:extLst>
      <p:ext uri="{BB962C8B-B14F-4D97-AF65-F5344CB8AC3E}">
        <p14:creationId xmlns:p14="http://schemas.microsoft.com/office/powerpoint/2010/main" val="9574436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2272085727"/>
              </p:ext>
            </p:extLst>
          </p:nvPr>
        </p:nvGraphicFramePr>
        <p:xfrm>
          <a:off x="792126" y="1049079"/>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p:cNvSpPr/>
          <p:nvPr/>
        </p:nvSpPr>
        <p:spPr>
          <a:xfrm>
            <a:off x="2485757" y="265166"/>
            <a:ext cx="3874779" cy="523220"/>
          </a:xfrm>
          <a:prstGeom prst="rect">
            <a:avLst/>
          </a:prstGeom>
          <a:noFill/>
        </p:spPr>
        <p:txBody>
          <a:bodyPr wrap="none" lIns="91440" tIns="45720" rIns="91440" bIns="45720">
            <a:spAutoFit/>
          </a:bodyPr>
          <a:lstStyle/>
          <a:p>
            <a:pPr algn="ctr"/>
            <a:r>
              <a:rPr lang="en-US" sz="2800" dirty="0" smtClean="0">
                <a:ln w="6600">
                  <a:solidFill>
                    <a:schemeClr val="accent2"/>
                  </a:solidFill>
                  <a:prstDash val="solid"/>
                </a:ln>
                <a:solidFill>
                  <a:srgbClr val="FFFFFF"/>
                </a:solidFill>
                <a:latin typeface="+mj-lt"/>
              </a:rPr>
              <a:t>Corn, Animal Industry</a:t>
            </a:r>
            <a:endParaRPr lang="en-US" sz="2800" cap="none" spc="0" dirty="0">
              <a:ln w="22225">
                <a:solidFill>
                  <a:schemeClr val="accent2"/>
                </a:solidFill>
                <a:prstDash val="solid"/>
              </a:ln>
              <a:solidFill>
                <a:schemeClr val="accent2">
                  <a:lumMod val="40000"/>
                  <a:lumOff val="60000"/>
                </a:schemeClr>
              </a:solidFill>
              <a:latin typeface="+mj-lt"/>
            </a:endParaRPr>
          </a:p>
        </p:txBody>
      </p:sp>
      <p:sp>
        <p:nvSpPr>
          <p:cNvPr id="2" name="Right Arrow 1"/>
          <p:cNvSpPr/>
          <p:nvPr/>
        </p:nvSpPr>
        <p:spPr>
          <a:xfrm>
            <a:off x="2923953" y="2137144"/>
            <a:ext cx="510363" cy="2551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0043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
        <p:nvSpPr>
          <p:cNvPr id="2" name="Rectangle 1"/>
          <p:cNvSpPr/>
          <p:nvPr/>
        </p:nvSpPr>
        <p:spPr>
          <a:xfrm>
            <a:off x="1" y="0"/>
            <a:ext cx="1066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817756" y="2423045"/>
            <a:ext cx="4648200" cy="523220"/>
          </a:xfrm>
          <a:prstGeom prst="rect">
            <a:avLst/>
          </a:prstGeom>
          <a:noFill/>
          <a:ln>
            <a:noFill/>
          </a:ln>
        </p:spPr>
        <p:txBody>
          <a:bodyPr wrap="square" rtlCol="0">
            <a:spAutoFit/>
          </a:bodyPr>
          <a:lstStyle/>
          <a:p>
            <a:r>
              <a:rPr lang="en-US" sz="2800" dirty="0" smtClean="0">
                <a:latin typeface="Verdana" panose="020B0604030504040204" pitchFamily="34" charset="0"/>
                <a:ea typeface="Verdana" panose="020B0604030504040204" pitchFamily="34" charset="0"/>
                <a:cs typeface="Verdana" panose="020B0604030504040204" pitchFamily="34" charset="0"/>
              </a:rPr>
              <a:t>EL SALVADOR</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1070331" y="89953"/>
            <a:ext cx="8073669" cy="2015936"/>
          </a:xfrm>
          <a:prstGeom prst="rect">
            <a:avLst/>
          </a:prstGeom>
          <a:noFill/>
        </p:spPr>
        <p:txBody>
          <a:bodyPr wrap="square" rtlCol="0">
            <a:spAutoFit/>
          </a:bodyPr>
          <a:lstStyle/>
          <a:p>
            <a:pPr>
              <a:buClr>
                <a:srgbClr val="FF6600"/>
              </a:buClr>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World area planted by hand ≈ corn area in the USA</a:t>
            </a:r>
          </a:p>
          <a:p>
            <a:pPr>
              <a:buClr>
                <a:srgbClr val="FF6600"/>
              </a:buClr>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Developing world, avg. farm size = 1 ha</a:t>
            </a:r>
          </a:p>
          <a:p>
            <a:pPr>
              <a:buClr>
                <a:srgbClr val="FF6600"/>
              </a:buClr>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   potential planters ?</a:t>
            </a:r>
          </a:p>
          <a:p>
            <a:pPr>
              <a:spcBef>
                <a:spcPct val="50000"/>
              </a:spcBef>
            </a:pPr>
            <a:r>
              <a:rPr lang="en-US" sz="1800" b="1" dirty="0">
                <a:solidFill>
                  <a:srgbClr val="FF6600"/>
                </a:solidFill>
                <a:latin typeface="Verdana" panose="020B0604030504040204" pitchFamily="34" charset="0"/>
                <a:ea typeface="Verdana" panose="020B0604030504040204" pitchFamily="34" charset="0"/>
                <a:cs typeface="Verdana" panose="020B0604030504040204" pitchFamily="34" charset="0"/>
              </a:rPr>
              <a:t>By 2050 there will be 9.1 billion people</a:t>
            </a:r>
            <a:r>
              <a:rPr lang="en-US" sz="18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a:t>
            </a:r>
            <a:r>
              <a:rPr lang="en-US" sz="18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95</a:t>
            </a:r>
            <a:r>
              <a:rPr lang="en-US" sz="18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r>
              <a:rPr lang="en-US" sz="1800" b="1" dirty="0">
                <a:solidFill>
                  <a:srgbClr val="FF6600"/>
                </a:solidFill>
                <a:latin typeface="Verdana" panose="020B0604030504040204" pitchFamily="34" charset="0"/>
                <a:ea typeface="Verdana" panose="020B0604030504040204" pitchFamily="34" charset="0"/>
                <a:cs typeface="Verdana" panose="020B0604030504040204" pitchFamily="34" charset="0"/>
              </a:rPr>
              <a:t> of the increased population will be in the developing </a:t>
            </a:r>
            <a:r>
              <a:rPr lang="en-US" sz="1800" b="1" dirty="0" smtClean="0">
                <a:solidFill>
                  <a:srgbClr val="FF6600"/>
                </a:solidFill>
                <a:latin typeface="Verdana" panose="020B0604030504040204" pitchFamily="34" charset="0"/>
                <a:ea typeface="Verdana" panose="020B0604030504040204" pitchFamily="34" charset="0"/>
                <a:cs typeface="Verdana" panose="020B0604030504040204" pitchFamily="34" charset="0"/>
              </a:rPr>
              <a:t>world</a:t>
            </a:r>
            <a:endParaRPr lang="en-US" sz="1800" b="1" dirty="0">
              <a:solidFill>
                <a:srgbClr val="FF6600"/>
              </a:solidFill>
              <a:latin typeface="Verdana" panose="020B0604030504040204" pitchFamily="34" charset="0"/>
              <a:ea typeface="Verdana" panose="020B0604030504040204" pitchFamily="34" charset="0"/>
              <a:cs typeface="Verdana" panose="020B0604030504040204" pitchFamily="34" charset="0"/>
            </a:endParaRPr>
          </a:p>
          <a:p>
            <a:endParaRPr lang="en-US" sz="2000" dirty="0"/>
          </a:p>
        </p:txBody>
      </p:sp>
      <p:sp>
        <p:nvSpPr>
          <p:cNvPr id="4" name="TextBox 3"/>
          <p:cNvSpPr txBox="1"/>
          <p:nvPr/>
        </p:nvSpPr>
        <p:spPr>
          <a:xfrm>
            <a:off x="1211579" y="5761458"/>
            <a:ext cx="7776304" cy="1138773"/>
          </a:xfrm>
          <a:prstGeom prst="rect">
            <a:avLst/>
          </a:prstGeom>
          <a:noFill/>
        </p:spPr>
        <p:txBody>
          <a:bodyPr wrap="square" rtlCol="0">
            <a:spAutoFit/>
          </a:bodyPr>
          <a:lstStyle/>
          <a:p>
            <a:r>
              <a:rPr lang="en-US" sz="2000" i="1" dirty="0" err="1">
                <a:solidFill>
                  <a:schemeClr val="bg2"/>
                </a:solidFill>
              </a:rPr>
              <a:t>Alexandratos</a:t>
            </a:r>
            <a:r>
              <a:rPr lang="en-US" sz="2000" i="1" dirty="0">
                <a:solidFill>
                  <a:schemeClr val="bg2"/>
                </a:solidFill>
              </a:rPr>
              <a:t>, N. and J. </a:t>
            </a:r>
            <a:r>
              <a:rPr lang="en-US" sz="2000" i="1" dirty="0" err="1">
                <a:solidFill>
                  <a:schemeClr val="bg2"/>
                </a:solidFill>
              </a:rPr>
              <a:t>Bruinsma</a:t>
            </a:r>
            <a:r>
              <a:rPr lang="en-US" sz="2000" i="1" dirty="0">
                <a:solidFill>
                  <a:schemeClr val="bg2"/>
                </a:solidFill>
              </a:rPr>
              <a:t>. 2012. World agriculture towards 2030/2050: the 2012 revision. ESA Working paper No. 12-03. Rome, FAO. </a:t>
            </a:r>
          </a:p>
          <a:p>
            <a:endParaRPr lang="en-US" dirty="0">
              <a:solidFill>
                <a:schemeClr val="bg2"/>
              </a:solidFill>
            </a:endParaRPr>
          </a:p>
        </p:txBody>
      </p:sp>
    </p:spTree>
    <p:extLst>
      <p:ext uri="{BB962C8B-B14F-4D97-AF65-F5344CB8AC3E}">
        <p14:creationId xmlns:p14="http://schemas.microsoft.com/office/powerpoint/2010/main" val="2903733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reeform 292"/>
          <p:cNvSpPr>
            <a:spLocks/>
          </p:cNvSpPr>
          <p:nvPr/>
        </p:nvSpPr>
        <p:spPr bwMode="auto">
          <a:xfrm>
            <a:off x="1435100" y="2671763"/>
            <a:ext cx="2709863" cy="2436812"/>
          </a:xfrm>
          <a:custGeom>
            <a:avLst/>
            <a:gdLst>
              <a:gd name="T0" fmla="*/ 2147483646 w 1927"/>
              <a:gd name="T1" fmla="*/ 2147483646 h 1664"/>
              <a:gd name="T2" fmla="*/ 970985960 w 1927"/>
              <a:gd name="T3" fmla="*/ 2147483646 h 1664"/>
              <a:gd name="T4" fmla="*/ 0 w 1927"/>
              <a:gd name="T5" fmla="*/ 0 h 1664"/>
              <a:gd name="T6" fmla="*/ 0 60000 65536"/>
              <a:gd name="T7" fmla="*/ 0 60000 65536"/>
              <a:gd name="T8" fmla="*/ 0 60000 65536"/>
            </a:gdLst>
            <a:ahLst/>
            <a:cxnLst>
              <a:cxn ang="T6">
                <a:pos x="T0" y="T1"/>
              </a:cxn>
              <a:cxn ang="T7">
                <a:pos x="T2" y="T3"/>
              </a:cxn>
              <a:cxn ang="T8">
                <a:pos x="T4" y="T5"/>
              </a:cxn>
            </a:cxnLst>
            <a:rect l="0" t="0" r="r" b="b"/>
            <a:pathLst>
              <a:path w="1927" h="1664">
                <a:moveTo>
                  <a:pt x="1927" y="1664"/>
                </a:moveTo>
                <a:cubicBezTo>
                  <a:pt x="1369" y="1480"/>
                  <a:pt x="812" y="1296"/>
                  <a:pt x="491" y="1019"/>
                </a:cubicBezTo>
                <a:cubicBezTo>
                  <a:pt x="170" y="742"/>
                  <a:pt x="85" y="371"/>
                  <a:pt x="0"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099" name="Freeform 259"/>
          <p:cNvSpPr>
            <a:spLocks/>
          </p:cNvSpPr>
          <p:nvPr/>
        </p:nvSpPr>
        <p:spPr bwMode="auto">
          <a:xfrm rot="-10559531">
            <a:off x="4665663" y="3502025"/>
            <a:ext cx="415925" cy="1406525"/>
          </a:xfrm>
          <a:custGeom>
            <a:avLst/>
            <a:gdLst>
              <a:gd name="T0" fmla="*/ 489664568 w 296"/>
              <a:gd name="T1" fmla="*/ 0 h 960"/>
              <a:gd name="T2" fmla="*/ 15795314 w 296"/>
              <a:gd name="T3" fmla="*/ 927333654 h 960"/>
              <a:gd name="T4" fmla="*/ 584437857 w 296"/>
              <a:gd name="T5" fmla="*/ 2060742266 h 960"/>
              <a:gd name="T6" fmla="*/ 0 60000 65536"/>
              <a:gd name="T7" fmla="*/ 0 60000 65536"/>
              <a:gd name="T8" fmla="*/ 0 60000 65536"/>
            </a:gdLst>
            <a:ahLst/>
            <a:cxnLst>
              <a:cxn ang="T6">
                <a:pos x="T0" y="T1"/>
              </a:cxn>
              <a:cxn ang="T7">
                <a:pos x="T2" y="T3"/>
              </a:cxn>
              <a:cxn ang="T8">
                <a:pos x="T4" y="T5"/>
              </a:cxn>
            </a:cxnLst>
            <a:rect l="0" t="0" r="r" b="b"/>
            <a:pathLst>
              <a:path w="296" h="960">
                <a:moveTo>
                  <a:pt x="248" y="0"/>
                </a:moveTo>
                <a:cubicBezTo>
                  <a:pt x="124" y="136"/>
                  <a:pt x="0" y="272"/>
                  <a:pt x="8" y="432"/>
                </a:cubicBezTo>
                <a:cubicBezTo>
                  <a:pt x="16" y="592"/>
                  <a:pt x="156" y="776"/>
                  <a:pt x="296" y="960"/>
                </a:cubicBezTo>
              </a:path>
            </a:pathLst>
          </a:custGeom>
          <a:noFill/>
          <a:ln w="9525"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00" name="Oval 256"/>
          <p:cNvSpPr>
            <a:spLocks noChangeArrowheads="1"/>
          </p:cNvSpPr>
          <p:nvPr/>
        </p:nvSpPr>
        <p:spPr bwMode="auto">
          <a:xfrm>
            <a:off x="4127500" y="2730500"/>
            <a:ext cx="809625" cy="7715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smtClean="0">
              <a:solidFill>
                <a:srgbClr val="000000"/>
              </a:solidFill>
              <a:latin typeface="Arial" panose="020B0604020202020204" pitchFamily="34" charset="0"/>
            </a:endParaRPr>
          </a:p>
        </p:txBody>
      </p:sp>
      <p:sp>
        <p:nvSpPr>
          <p:cNvPr id="4101" name="Text Box 6"/>
          <p:cNvSpPr txBox="1">
            <a:spLocks noChangeArrowheads="1"/>
          </p:cNvSpPr>
          <p:nvPr/>
        </p:nvSpPr>
        <p:spPr bwMode="auto">
          <a:xfrm>
            <a:off x="4117975" y="2955925"/>
            <a:ext cx="803275" cy="3651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ORGANIC</a:t>
            </a:r>
          </a:p>
          <a:p>
            <a:pPr algn="ctr">
              <a:spcBef>
                <a:spcPct val="0"/>
              </a:spcBef>
              <a:buFontTx/>
              <a:buNone/>
            </a:pPr>
            <a:r>
              <a:rPr lang="en-US" altLang="en-US" sz="900" b="1" smtClean="0">
                <a:solidFill>
                  <a:srgbClr val="000000"/>
                </a:solidFill>
                <a:latin typeface="Arial" panose="020B0604020202020204" pitchFamily="34" charset="0"/>
              </a:rPr>
              <a:t>MATTER</a:t>
            </a:r>
            <a:endParaRPr lang="en-US" altLang="en-US" sz="2000" b="1" smtClean="0">
              <a:solidFill>
                <a:srgbClr val="000000"/>
              </a:solidFill>
              <a:latin typeface="Arial" panose="020B0604020202020204" pitchFamily="34" charset="0"/>
            </a:endParaRPr>
          </a:p>
        </p:txBody>
      </p:sp>
      <p:sp>
        <p:nvSpPr>
          <p:cNvPr id="4102" name="Text Box 56"/>
          <p:cNvSpPr txBox="1">
            <a:spLocks noChangeArrowheads="1"/>
          </p:cNvSpPr>
          <p:nvPr/>
        </p:nvSpPr>
        <p:spPr bwMode="auto">
          <a:xfrm>
            <a:off x="1730375" y="1404938"/>
            <a:ext cx="6826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3333CC"/>
                </a:solidFill>
                <a:latin typeface="Arial" panose="020B0604020202020204" pitchFamily="34" charset="0"/>
              </a:rPr>
              <a:t>MESQUITE</a:t>
            </a:r>
          </a:p>
          <a:p>
            <a:pPr>
              <a:spcBef>
                <a:spcPct val="0"/>
              </a:spcBef>
              <a:buFontTx/>
              <a:buNone/>
            </a:pPr>
            <a:r>
              <a:rPr lang="en-US" altLang="en-US" sz="700" smtClean="0">
                <a:solidFill>
                  <a:srgbClr val="3333CC"/>
                </a:solidFill>
                <a:latin typeface="Arial" panose="020B0604020202020204" pitchFamily="34" charset="0"/>
              </a:rPr>
              <a:t>RHIZOBIUM</a:t>
            </a:r>
          </a:p>
          <a:p>
            <a:pPr>
              <a:spcBef>
                <a:spcPct val="0"/>
              </a:spcBef>
              <a:buFontTx/>
              <a:buNone/>
            </a:pPr>
            <a:r>
              <a:rPr lang="en-US" altLang="en-US" sz="700" smtClean="0">
                <a:solidFill>
                  <a:srgbClr val="3333CC"/>
                </a:solidFill>
                <a:latin typeface="Arial" panose="020B0604020202020204" pitchFamily="34" charset="0"/>
              </a:rPr>
              <a:t>ALFALFA</a:t>
            </a:r>
          </a:p>
          <a:p>
            <a:pPr>
              <a:spcBef>
                <a:spcPct val="0"/>
              </a:spcBef>
              <a:buFontTx/>
              <a:buNone/>
            </a:pPr>
            <a:r>
              <a:rPr lang="en-US" altLang="en-US" sz="700" smtClean="0">
                <a:solidFill>
                  <a:srgbClr val="3333CC"/>
                </a:solidFill>
                <a:latin typeface="Arial" panose="020B0604020202020204" pitchFamily="34" charset="0"/>
              </a:rPr>
              <a:t>SOYBEAN</a:t>
            </a:r>
            <a:endParaRPr lang="en-US" altLang="en-US" sz="2000" smtClean="0">
              <a:solidFill>
                <a:srgbClr val="000000"/>
              </a:solidFill>
              <a:latin typeface="Arial" panose="020B0604020202020204" pitchFamily="34" charset="0"/>
            </a:endParaRPr>
          </a:p>
        </p:txBody>
      </p:sp>
      <p:sp>
        <p:nvSpPr>
          <p:cNvPr id="4103" name="Text Box 57"/>
          <p:cNvSpPr txBox="1">
            <a:spLocks noChangeArrowheads="1"/>
          </p:cNvSpPr>
          <p:nvPr/>
        </p:nvSpPr>
        <p:spPr bwMode="auto">
          <a:xfrm>
            <a:off x="2438400" y="1404938"/>
            <a:ext cx="107950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3333CC"/>
                </a:solidFill>
                <a:latin typeface="Arial" panose="020B0604020202020204" pitchFamily="34" charset="0"/>
              </a:rPr>
              <a:t>BLUE-GREEN ALGAE</a:t>
            </a:r>
          </a:p>
          <a:p>
            <a:pPr>
              <a:spcBef>
                <a:spcPct val="0"/>
              </a:spcBef>
              <a:buFontTx/>
              <a:buNone/>
            </a:pPr>
            <a:r>
              <a:rPr lang="en-US" altLang="en-US" sz="700" smtClean="0">
                <a:solidFill>
                  <a:srgbClr val="3333CC"/>
                </a:solidFill>
                <a:latin typeface="Arial" panose="020B0604020202020204" pitchFamily="34" charset="0"/>
              </a:rPr>
              <a:t>AZOTOBACTER</a:t>
            </a:r>
          </a:p>
          <a:p>
            <a:pPr>
              <a:spcBef>
                <a:spcPct val="0"/>
              </a:spcBef>
              <a:buFontTx/>
              <a:buNone/>
            </a:pPr>
            <a:r>
              <a:rPr lang="en-US" altLang="en-US" sz="700" smtClean="0">
                <a:solidFill>
                  <a:srgbClr val="3333CC"/>
                </a:solidFill>
                <a:latin typeface="Arial" panose="020B0604020202020204" pitchFamily="34" charset="0"/>
              </a:rPr>
              <a:t>CLOSTRIDIUM</a:t>
            </a:r>
            <a:endParaRPr lang="en-US" altLang="en-US" sz="2000" smtClean="0">
              <a:solidFill>
                <a:srgbClr val="000000"/>
              </a:solidFill>
              <a:latin typeface="Arial" panose="020B0604020202020204" pitchFamily="34" charset="0"/>
            </a:endParaRPr>
          </a:p>
        </p:txBody>
      </p:sp>
      <p:sp>
        <p:nvSpPr>
          <p:cNvPr id="4104" name="Rectangle 58"/>
          <p:cNvSpPr>
            <a:spLocks noChangeArrowheads="1"/>
          </p:cNvSpPr>
          <p:nvPr/>
        </p:nvSpPr>
        <p:spPr bwMode="auto">
          <a:xfrm>
            <a:off x="6353175" y="1041400"/>
            <a:ext cx="946150" cy="2825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000" smtClean="0">
              <a:solidFill>
                <a:srgbClr val="000000"/>
              </a:solidFill>
              <a:latin typeface="Arial" panose="020B0604020202020204" pitchFamily="34" charset="0"/>
            </a:endParaRPr>
          </a:p>
        </p:txBody>
      </p:sp>
      <p:sp>
        <p:nvSpPr>
          <p:cNvPr id="4105" name="Text Box 61"/>
          <p:cNvSpPr txBox="1">
            <a:spLocks noChangeArrowheads="1"/>
          </p:cNvSpPr>
          <p:nvPr/>
        </p:nvSpPr>
        <p:spPr bwMode="auto">
          <a:xfrm>
            <a:off x="6284913" y="1031875"/>
            <a:ext cx="1255712" cy="3540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PLANT AND ANIMAL</a:t>
            </a:r>
          </a:p>
          <a:p>
            <a:pPr algn="ctr">
              <a:spcBef>
                <a:spcPct val="0"/>
              </a:spcBef>
              <a:buFontTx/>
              <a:buNone/>
            </a:pPr>
            <a:r>
              <a:rPr lang="en-US" altLang="en-US" sz="900" b="1" smtClean="0">
                <a:solidFill>
                  <a:srgbClr val="000000"/>
                </a:solidFill>
                <a:latin typeface="Arial" panose="020B0604020202020204" pitchFamily="34" charset="0"/>
              </a:rPr>
              <a:t>        RESIDUES</a:t>
            </a:r>
          </a:p>
        </p:txBody>
      </p:sp>
      <p:sp>
        <p:nvSpPr>
          <p:cNvPr id="4106" name="Rectangle 109"/>
          <p:cNvSpPr>
            <a:spLocks noChangeArrowheads="1"/>
          </p:cNvSpPr>
          <p:nvPr/>
        </p:nvSpPr>
        <p:spPr bwMode="auto">
          <a:xfrm>
            <a:off x="6016625" y="3011488"/>
            <a:ext cx="10033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R-NH</a:t>
            </a:r>
            <a:r>
              <a:rPr lang="en-US" altLang="en-US" sz="700" baseline="-25000" smtClean="0">
                <a:solidFill>
                  <a:srgbClr val="000000"/>
                </a:solidFill>
                <a:latin typeface="Arial" panose="020B0604020202020204" pitchFamily="34" charset="0"/>
              </a:rPr>
              <a:t>2</a:t>
            </a:r>
            <a:r>
              <a:rPr lang="en-US" altLang="en-US" sz="700" smtClean="0">
                <a:solidFill>
                  <a:srgbClr val="000000"/>
                </a:solidFill>
                <a:latin typeface="Arial" panose="020B0604020202020204" pitchFamily="34" charset="0"/>
              </a:rPr>
              <a:t> + ENERGY + CO</a:t>
            </a:r>
            <a:r>
              <a:rPr lang="en-US" altLang="en-US" sz="700" baseline="-25000" smtClean="0">
                <a:solidFill>
                  <a:srgbClr val="000000"/>
                </a:solidFill>
                <a:latin typeface="Arial" panose="020B0604020202020204" pitchFamily="34" charset="0"/>
              </a:rPr>
              <a:t>2</a:t>
            </a:r>
            <a:endParaRPr lang="en-US" altLang="en-US" sz="700" smtClean="0">
              <a:solidFill>
                <a:srgbClr val="000000"/>
              </a:solidFill>
              <a:latin typeface="Arial" panose="020B0604020202020204" pitchFamily="34" charset="0"/>
            </a:endParaRPr>
          </a:p>
        </p:txBody>
      </p:sp>
      <p:sp>
        <p:nvSpPr>
          <p:cNvPr id="4107" name="Text Box 69"/>
          <p:cNvSpPr txBox="1">
            <a:spLocks noChangeArrowheads="1"/>
          </p:cNvSpPr>
          <p:nvPr/>
        </p:nvSpPr>
        <p:spPr bwMode="auto">
          <a:xfrm>
            <a:off x="6853238" y="3186113"/>
            <a:ext cx="71120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R-NH</a:t>
            </a:r>
            <a:r>
              <a:rPr lang="en-US" altLang="en-US" sz="700" baseline="-25000" smtClean="0">
                <a:solidFill>
                  <a:srgbClr val="000000"/>
                </a:solidFill>
                <a:latin typeface="Arial" panose="020B0604020202020204" pitchFamily="34" charset="0"/>
              </a:rPr>
              <a:t>2</a:t>
            </a:r>
            <a:r>
              <a:rPr lang="en-US" altLang="en-US" sz="700" smtClean="0">
                <a:solidFill>
                  <a:srgbClr val="000000"/>
                </a:solidFill>
                <a:latin typeface="Arial" panose="020B0604020202020204" pitchFamily="34" charset="0"/>
              </a:rPr>
              <a:t> + H</a:t>
            </a:r>
            <a:r>
              <a:rPr lang="en-US" altLang="en-US" sz="700" baseline="-25000" smtClean="0">
                <a:solidFill>
                  <a:srgbClr val="000000"/>
                </a:solidFill>
                <a:latin typeface="Arial" panose="020B0604020202020204" pitchFamily="34" charset="0"/>
              </a:rPr>
              <a:t>2</a:t>
            </a:r>
            <a:r>
              <a:rPr lang="en-US" altLang="en-US" sz="700" smtClean="0">
                <a:solidFill>
                  <a:srgbClr val="000000"/>
                </a:solidFill>
                <a:latin typeface="Arial" panose="020B0604020202020204" pitchFamily="34" charset="0"/>
              </a:rPr>
              <a:t>O</a:t>
            </a:r>
          </a:p>
        </p:txBody>
      </p:sp>
      <p:sp>
        <p:nvSpPr>
          <p:cNvPr id="4108" name="Text Box 71"/>
          <p:cNvSpPr txBox="1">
            <a:spLocks noChangeArrowheads="1"/>
          </p:cNvSpPr>
          <p:nvPr/>
        </p:nvSpPr>
        <p:spPr bwMode="auto">
          <a:xfrm>
            <a:off x="7434263" y="3725863"/>
            <a:ext cx="1201737"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R-OH + ENERGY + 2NH</a:t>
            </a:r>
            <a:r>
              <a:rPr lang="en-US" altLang="en-US" sz="700" baseline="-25000" smtClean="0">
                <a:solidFill>
                  <a:srgbClr val="000000"/>
                </a:solidFill>
                <a:latin typeface="Arial" panose="020B0604020202020204" pitchFamily="34" charset="0"/>
              </a:rPr>
              <a:t>3</a:t>
            </a:r>
            <a:endParaRPr lang="en-US" altLang="en-US" sz="700" smtClean="0">
              <a:solidFill>
                <a:srgbClr val="000000"/>
              </a:solidFill>
              <a:latin typeface="Arial" panose="020B0604020202020204" pitchFamily="34" charset="0"/>
            </a:endParaRPr>
          </a:p>
        </p:txBody>
      </p:sp>
      <p:sp>
        <p:nvSpPr>
          <p:cNvPr id="4109" name="Oval 77"/>
          <p:cNvSpPr>
            <a:spLocks noChangeArrowheads="1"/>
          </p:cNvSpPr>
          <p:nvPr/>
        </p:nvSpPr>
        <p:spPr bwMode="auto">
          <a:xfrm>
            <a:off x="3922713" y="128588"/>
            <a:ext cx="1149350" cy="422275"/>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000" smtClean="0">
              <a:solidFill>
                <a:srgbClr val="000000"/>
              </a:solidFill>
              <a:latin typeface="Arial" panose="020B0604020202020204" pitchFamily="34" charset="0"/>
            </a:endParaRPr>
          </a:p>
        </p:txBody>
      </p:sp>
      <p:sp>
        <p:nvSpPr>
          <p:cNvPr id="4110" name="Text Box 98"/>
          <p:cNvSpPr txBox="1">
            <a:spLocks noChangeArrowheads="1"/>
          </p:cNvSpPr>
          <p:nvPr/>
        </p:nvSpPr>
        <p:spPr bwMode="auto">
          <a:xfrm>
            <a:off x="6757988" y="1404938"/>
            <a:ext cx="1027112"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MATERIALS WITH N</a:t>
            </a:r>
          </a:p>
          <a:p>
            <a:pPr>
              <a:spcBef>
                <a:spcPct val="0"/>
              </a:spcBef>
              <a:buFontTx/>
              <a:buNone/>
            </a:pPr>
            <a:r>
              <a:rPr lang="en-US" altLang="en-US" sz="700" smtClean="0">
                <a:solidFill>
                  <a:srgbClr val="000000"/>
                </a:solidFill>
                <a:latin typeface="Arial" panose="020B0604020202020204" pitchFamily="34" charset="0"/>
              </a:rPr>
              <a:t>CONTENT &lt; 1.5%</a:t>
            </a:r>
          </a:p>
          <a:p>
            <a:pPr>
              <a:spcBef>
                <a:spcPct val="0"/>
              </a:spcBef>
              <a:buFontTx/>
              <a:buNone/>
            </a:pPr>
            <a:r>
              <a:rPr lang="en-US" altLang="en-US" sz="700" smtClean="0">
                <a:solidFill>
                  <a:srgbClr val="000000"/>
                </a:solidFill>
                <a:latin typeface="Arial" panose="020B0604020202020204" pitchFamily="34" charset="0"/>
              </a:rPr>
              <a:t> (WHEAT STRAW)</a:t>
            </a:r>
            <a:endParaRPr lang="en-US" altLang="en-US" sz="900" smtClean="0">
              <a:solidFill>
                <a:srgbClr val="000000"/>
              </a:solidFill>
              <a:latin typeface="Arial" panose="020B0604020202020204" pitchFamily="34" charset="0"/>
            </a:endParaRPr>
          </a:p>
        </p:txBody>
      </p:sp>
      <p:sp>
        <p:nvSpPr>
          <p:cNvPr id="4111" name="Text Box 99"/>
          <p:cNvSpPr txBox="1">
            <a:spLocks noChangeArrowheads="1"/>
          </p:cNvSpPr>
          <p:nvPr/>
        </p:nvSpPr>
        <p:spPr bwMode="auto">
          <a:xfrm>
            <a:off x="5813425" y="1404938"/>
            <a:ext cx="1027113"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MATERIALS WITH N</a:t>
            </a:r>
          </a:p>
          <a:p>
            <a:pPr>
              <a:spcBef>
                <a:spcPct val="0"/>
              </a:spcBef>
              <a:buFontTx/>
              <a:buNone/>
            </a:pPr>
            <a:r>
              <a:rPr lang="en-US" altLang="en-US" sz="700" smtClean="0">
                <a:solidFill>
                  <a:srgbClr val="000000"/>
                </a:solidFill>
                <a:latin typeface="Arial" panose="020B0604020202020204" pitchFamily="34" charset="0"/>
              </a:rPr>
              <a:t>CONTENT &gt; 1.5%</a:t>
            </a:r>
          </a:p>
          <a:p>
            <a:pPr>
              <a:spcBef>
                <a:spcPct val="0"/>
              </a:spcBef>
              <a:buFontTx/>
              <a:buNone/>
            </a:pPr>
            <a:r>
              <a:rPr lang="en-US" altLang="en-US" sz="700" smtClean="0">
                <a:solidFill>
                  <a:srgbClr val="000000"/>
                </a:solidFill>
                <a:latin typeface="Arial" panose="020B0604020202020204" pitchFamily="34" charset="0"/>
              </a:rPr>
              <a:t>(COW MANURE)</a:t>
            </a:r>
          </a:p>
        </p:txBody>
      </p:sp>
      <p:sp>
        <p:nvSpPr>
          <p:cNvPr id="4112" name="Text Box 107"/>
          <p:cNvSpPr txBox="1">
            <a:spLocks noChangeArrowheads="1"/>
          </p:cNvSpPr>
          <p:nvPr/>
        </p:nvSpPr>
        <p:spPr bwMode="auto">
          <a:xfrm rot="-1721391">
            <a:off x="5075238" y="2170113"/>
            <a:ext cx="93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10000"/>
                </a:solidFill>
                <a:latin typeface="Arial" panose="020B0604020202020204" pitchFamily="34" charset="0"/>
              </a:rPr>
              <a:t>MICROBIAL</a:t>
            </a:r>
          </a:p>
          <a:p>
            <a:pPr>
              <a:spcBef>
                <a:spcPct val="0"/>
              </a:spcBef>
              <a:buFontTx/>
              <a:buNone/>
            </a:pPr>
            <a:r>
              <a:rPr lang="en-US" altLang="en-US" sz="700" smtClean="0">
                <a:solidFill>
                  <a:srgbClr val="010000"/>
                </a:solidFill>
                <a:latin typeface="Arial" panose="020B0604020202020204" pitchFamily="34" charset="0"/>
              </a:rPr>
              <a:t>DECOMPOSITION</a:t>
            </a:r>
            <a:endParaRPr lang="en-US" altLang="en-US" sz="700" smtClean="0">
              <a:solidFill>
                <a:srgbClr val="000000"/>
              </a:solidFill>
              <a:latin typeface="Arial" panose="020B0604020202020204" pitchFamily="34" charset="0"/>
            </a:endParaRPr>
          </a:p>
        </p:txBody>
      </p:sp>
      <p:sp>
        <p:nvSpPr>
          <p:cNvPr id="4113" name="Line 114"/>
          <p:cNvSpPr>
            <a:spLocks noChangeShapeType="1"/>
          </p:cNvSpPr>
          <p:nvPr/>
        </p:nvSpPr>
        <p:spPr bwMode="auto">
          <a:xfrm>
            <a:off x="5072063" y="3081338"/>
            <a:ext cx="9445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14" name="Text Box 115"/>
          <p:cNvSpPr txBox="1">
            <a:spLocks noChangeArrowheads="1"/>
          </p:cNvSpPr>
          <p:nvPr/>
        </p:nvSpPr>
        <p:spPr bwMode="auto">
          <a:xfrm>
            <a:off x="5046663" y="2930525"/>
            <a:ext cx="950912"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3333CC"/>
                </a:solidFill>
                <a:latin typeface="Arial" panose="020B0604020202020204" pitchFamily="34" charset="0"/>
              </a:rPr>
              <a:t>HETEROTROPHIC</a:t>
            </a:r>
            <a:endParaRPr lang="en-US" altLang="en-US" sz="700" smtClean="0">
              <a:solidFill>
                <a:srgbClr val="000000"/>
              </a:solidFill>
              <a:latin typeface="Arial" panose="020B0604020202020204" pitchFamily="34" charset="0"/>
            </a:endParaRPr>
          </a:p>
        </p:txBody>
      </p:sp>
      <p:sp>
        <p:nvSpPr>
          <p:cNvPr id="4115" name="Text Box 116"/>
          <p:cNvSpPr txBox="1">
            <a:spLocks noChangeArrowheads="1"/>
          </p:cNvSpPr>
          <p:nvPr/>
        </p:nvSpPr>
        <p:spPr bwMode="auto">
          <a:xfrm>
            <a:off x="5637213" y="2784475"/>
            <a:ext cx="920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FF6600"/>
                </a:solidFill>
                <a:latin typeface="Arial" panose="020B0604020202020204" pitchFamily="34" charset="0"/>
              </a:rPr>
              <a:t>AMINIZATION</a:t>
            </a:r>
            <a:endParaRPr lang="en-US" altLang="en-US" sz="900" smtClean="0">
              <a:solidFill>
                <a:srgbClr val="000000"/>
              </a:solidFill>
              <a:latin typeface="Arial" panose="020B0604020202020204" pitchFamily="34" charset="0"/>
            </a:endParaRPr>
          </a:p>
        </p:txBody>
      </p:sp>
      <p:sp>
        <p:nvSpPr>
          <p:cNvPr id="4116" name="Text Box 118"/>
          <p:cNvSpPr txBox="1">
            <a:spLocks noChangeArrowheads="1"/>
          </p:cNvSpPr>
          <p:nvPr/>
        </p:nvSpPr>
        <p:spPr bwMode="auto">
          <a:xfrm>
            <a:off x="4989513" y="3100388"/>
            <a:ext cx="1000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BACTERIA (pH&gt;6.0)</a:t>
            </a:r>
          </a:p>
          <a:p>
            <a:pPr>
              <a:spcBef>
                <a:spcPct val="0"/>
              </a:spcBef>
              <a:buFontTx/>
              <a:buNone/>
            </a:pPr>
            <a:r>
              <a:rPr lang="en-US" altLang="en-US" sz="700" smtClean="0">
                <a:solidFill>
                  <a:srgbClr val="000000"/>
                </a:solidFill>
                <a:latin typeface="Arial" panose="020B0604020202020204" pitchFamily="34" charset="0"/>
              </a:rPr>
              <a:t>FUNGI (pH&lt;6.0)</a:t>
            </a:r>
          </a:p>
        </p:txBody>
      </p:sp>
      <p:sp>
        <p:nvSpPr>
          <p:cNvPr id="4117" name="Text Box 125"/>
          <p:cNvSpPr txBox="1">
            <a:spLocks noChangeArrowheads="1"/>
          </p:cNvSpPr>
          <p:nvPr/>
        </p:nvSpPr>
        <p:spPr bwMode="auto">
          <a:xfrm>
            <a:off x="6810375" y="3303588"/>
            <a:ext cx="1187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FF6600"/>
                </a:solidFill>
                <a:latin typeface="Arial" panose="020B0604020202020204" pitchFamily="34" charset="0"/>
              </a:rPr>
              <a:t>AMMONIFICATION</a:t>
            </a:r>
            <a:endParaRPr lang="en-US" altLang="en-US" sz="900" smtClean="0">
              <a:solidFill>
                <a:srgbClr val="000000"/>
              </a:solidFill>
              <a:latin typeface="Arial" panose="020B0604020202020204" pitchFamily="34" charset="0"/>
            </a:endParaRPr>
          </a:p>
        </p:txBody>
      </p:sp>
      <p:sp>
        <p:nvSpPr>
          <p:cNvPr id="4118" name="Text Box 133"/>
          <p:cNvSpPr txBox="1">
            <a:spLocks noChangeArrowheads="1"/>
          </p:cNvSpPr>
          <p:nvPr/>
        </p:nvSpPr>
        <p:spPr bwMode="auto">
          <a:xfrm>
            <a:off x="5543550" y="211138"/>
            <a:ext cx="1004888"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GLOBAL WARMING</a:t>
            </a:r>
          </a:p>
        </p:txBody>
      </p:sp>
      <p:sp>
        <p:nvSpPr>
          <p:cNvPr id="4119" name="Line 144"/>
          <p:cNvSpPr>
            <a:spLocks noChangeShapeType="1"/>
          </p:cNvSpPr>
          <p:nvPr/>
        </p:nvSpPr>
        <p:spPr bwMode="auto">
          <a:xfrm flipV="1">
            <a:off x="8378825" y="2870200"/>
            <a:ext cx="0" cy="844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20" name="Text Box 145"/>
          <p:cNvSpPr txBox="1">
            <a:spLocks noChangeArrowheads="1"/>
          </p:cNvSpPr>
          <p:nvPr/>
        </p:nvSpPr>
        <p:spPr bwMode="auto">
          <a:xfrm>
            <a:off x="7959725" y="3170238"/>
            <a:ext cx="473075"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pH&gt;7.0</a:t>
            </a:r>
          </a:p>
        </p:txBody>
      </p:sp>
      <p:sp>
        <p:nvSpPr>
          <p:cNvPr id="4121" name="Line 146"/>
          <p:cNvSpPr>
            <a:spLocks noChangeShapeType="1"/>
          </p:cNvSpPr>
          <p:nvPr/>
        </p:nvSpPr>
        <p:spPr bwMode="auto">
          <a:xfrm>
            <a:off x="8378825" y="3854450"/>
            <a:ext cx="0" cy="350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22" name="Text Box 147"/>
          <p:cNvSpPr txBox="1">
            <a:spLocks noChangeArrowheads="1"/>
          </p:cNvSpPr>
          <p:nvPr/>
        </p:nvSpPr>
        <p:spPr bwMode="auto">
          <a:xfrm>
            <a:off x="8029575" y="4217988"/>
            <a:ext cx="738188"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2NH</a:t>
            </a:r>
            <a:r>
              <a:rPr lang="en-US" altLang="en-US" sz="700" baseline="-25000" smtClean="0">
                <a:solidFill>
                  <a:srgbClr val="000000"/>
                </a:solidFill>
                <a:latin typeface="Arial" panose="020B0604020202020204" pitchFamily="34" charset="0"/>
              </a:rPr>
              <a:t>4</a:t>
            </a:r>
            <a:r>
              <a:rPr lang="en-US" altLang="en-US" sz="700" baseline="30000" smtClean="0">
                <a:solidFill>
                  <a:srgbClr val="000000"/>
                </a:solidFill>
                <a:latin typeface="Arial" panose="020B0604020202020204" pitchFamily="34" charset="0"/>
              </a:rPr>
              <a:t>+</a:t>
            </a:r>
            <a:r>
              <a:rPr lang="en-US" altLang="en-US" sz="700" smtClean="0">
                <a:solidFill>
                  <a:srgbClr val="000000"/>
                </a:solidFill>
                <a:latin typeface="Arial" panose="020B0604020202020204" pitchFamily="34" charset="0"/>
              </a:rPr>
              <a:t> + 2OH</a:t>
            </a:r>
            <a:r>
              <a:rPr lang="en-US" altLang="en-US" sz="700" baseline="30000" smtClean="0">
                <a:solidFill>
                  <a:srgbClr val="000000"/>
                </a:solidFill>
                <a:latin typeface="Arial" panose="020B0604020202020204" pitchFamily="34" charset="0"/>
              </a:rPr>
              <a:t>-</a:t>
            </a:r>
            <a:endParaRPr lang="en-US" altLang="en-US" sz="700" smtClean="0">
              <a:solidFill>
                <a:srgbClr val="000000"/>
              </a:solidFill>
              <a:latin typeface="Arial" panose="020B0604020202020204" pitchFamily="34" charset="0"/>
            </a:endParaRPr>
          </a:p>
        </p:txBody>
      </p:sp>
      <p:sp>
        <p:nvSpPr>
          <p:cNvPr id="4123" name="Text Box 150"/>
          <p:cNvSpPr txBox="1">
            <a:spLocks noChangeArrowheads="1"/>
          </p:cNvSpPr>
          <p:nvPr/>
        </p:nvSpPr>
        <p:spPr bwMode="auto">
          <a:xfrm>
            <a:off x="8407400" y="3284538"/>
            <a:ext cx="704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FIXED ON</a:t>
            </a:r>
          </a:p>
          <a:p>
            <a:pPr>
              <a:spcBef>
                <a:spcPct val="0"/>
              </a:spcBef>
              <a:buFontTx/>
              <a:buNone/>
            </a:pPr>
            <a:r>
              <a:rPr lang="en-US" altLang="en-US" sz="700" smtClean="0">
                <a:solidFill>
                  <a:srgbClr val="000000"/>
                </a:solidFill>
                <a:latin typeface="Arial" panose="020B0604020202020204" pitchFamily="34" charset="0"/>
              </a:rPr>
              <a:t>EXCHANGE </a:t>
            </a:r>
          </a:p>
          <a:p>
            <a:pPr>
              <a:spcBef>
                <a:spcPct val="0"/>
              </a:spcBef>
              <a:buFontTx/>
              <a:buNone/>
            </a:pPr>
            <a:r>
              <a:rPr lang="en-US" altLang="en-US" sz="700" smtClean="0">
                <a:solidFill>
                  <a:srgbClr val="000000"/>
                </a:solidFill>
                <a:latin typeface="Arial" panose="020B0604020202020204" pitchFamily="34" charset="0"/>
              </a:rPr>
              <a:t>SITES</a:t>
            </a:r>
          </a:p>
        </p:txBody>
      </p:sp>
      <p:sp>
        <p:nvSpPr>
          <p:cNvPr id="4124" name="Text Box 156"/>
          <p:cNvSpPr txBox="1">
            <a:spLocks noChangeArrowheads="1"/>
          </p:cNvSpPr>
          <p:nvPr/>
        </p:nvSpPr>
        <p:spPr bwMode="auto">
          <a:xfrm>
            <a:off x="8364538" y="4576763"/>
            <a:ext cx="341312"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+O</a:t>
            </a:r>
            <a:r>
              <a:rPr lang="en-US" altLang="en-US" sz="700" baseline="-25000" smtClean="0">
                <a:solidFill>
                  <a:srgbClr val="000000"/>
                </a:solidFill>
                <a:latin typeface="Arial" panose="020B0604020202020204" pitchFamily="34" charset="0"/>
              </a:rPr>
              <a:t>2</a:t>
            </a:r>
            <a:endParaRPr lang="en-US" altLang="en-US" sz="700" smtClean="0">
              <a:solidFill>
                <a:srgbClr val="000000"/>
              </a:solidFill>
              <a:latin typeface="Arial" panose="020B0604020202020204" pitchFamily="34" charset="0"/>
            </a:endParaRPr>
          </a:p>
        </p:txBody>
      </p:sp>
      <p:sp>
        <p:nvSpPr>
          <p:cNvPr id="4125" name="Text Box 157"/>
          <p:cNvSpPr txBox="1">
            <a:spLocks noChangeArrowheads="1"/>
          </p:cNvSpPr>
          <p:nvPr/>
        </p:nvSpPr>
        <p:spPr bwMode="auto">
          <a:xfrm rot="-3698155">
            <a:off x="7813675" y="4783138"/>
            <a:ext cx="731837"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3333CC"/>
                </a:solidFill>
                <a:latin typeface="Arial" panose="020B0604020202020204" pitchFamily="34" charset="0"/>
              </a:rPr>
              <a:t>Nitrosomonas</a:t>
            </a:r>
            <a:endParaRPr lang="en-US" altLang="en-US" sz="700" smtClean="0">
              <a:solidFill>
                <a:srgbClr val="000000"/>
              </a:solidFill>
              <a:latin typeface="Arial" panose="020B0604020202020204" pitchFamily="34" charset="0"/>
            </a:endParaRPr>
          </a:p>
        </p:txBody>
      </p:sp>
      <p:sp>
        <p:nvSpPr>
          <p:cNvPr id="4126" name="Text Box 158"/>
          <p:cNvSpPr txBox="1">
            <a:spLocks noChangeArrowheads="1"/>
          </p:cNvSpPr>
          <p:nvPr/>
        </p:nvSpPr>
        <p:spPr bwMode="auto">
          <a:xfrm>
            <a:off x="7635875" y="5272088"/>
            <a:ext cx="94615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2NO</a:t>
            </a:r>
            <a:r>
              <a:rPr lang="en-US" altLang="en-US" sz="700" baseline="-25000" smtClean="0">
                <a:solidFill>
                  <a:srgbClr val="000000"/>
                </a:solidFill>
                <a:latin typeface="Arial" panose="020B0604020202020204" pitchFamily="34" charset="0"/>
              </a:rPr>
              <a:t>2</a:t>
            </a:r>
            <a:r>
              <a:rPr lang="en-US" altLang="en-US" sz="700" baseline="30000" smtClean="0">
                <a:solidFill>
                  <a:srgbClr val="000000"/>
                </a:solidFill>
                <a:latin typeface="Arial" panose="020B0604020202020204" pitchFamily="34" charset="0"/>
              </a:rPr>
              <a:t>-</a:t>
            </a:r>
            <a:r>
              <a:rPr lang="en-US" altLang="en-US" sz="700" smtClean="0">
                <a:solidFill>
                  <a:srgbClr val="000000"/>
                </a:solidFill>
                <a:latin typeface="Arial" panose="020B0604020202020204" pitchFamily="34" charset="0"/>
              </a:rPr>
              <a:t> + H</a:t>
            </a:r>
            <a:r>
              <a:rPr lang="en-US" altLang="en-US" sz="700" baseline="-25000" smtClean="0">
                <a:solidFill>
                  <a:srgbClr val="000000"/>
                </a:solidFill>
                <a:latin typeface="Arial" panose="020B0604020202020204" pitchFamily="34" charset="0"/>
              </a:rPr>
              <a:t>2</a:t>
            </a:r>
            <a:r>
              <a:rPr lang="en-US" altLang="en-US" sz="700" smtClean="0">
                <a:solidFill>
                  <a:srgbClr val="000000"/>
                </a:solidFill>
                <a:latin typeface="Arial" panose="020B0604020202020204" pitchFamily="34" charset="0"/>
              </a:rPr>
              <a:t>O + 4H</a:t>
            </a:r>
            <a:r>
              <a:rPr lang="en-US" altLang="en-US" sz="700" baseline="30000" smtClean="0">
                <a:solidFill>
                  <a:srgbClr val="000000"/>
                </a:solidFill>
                <a:latin typeface="Arial" panose="020B0604020202020204" pitchFamily="34" charset="0"/>
              </a:rPr>
              <a:t>+</a:t>
            </a:r>
            <a:endParaRPr lang="en-US" altLang="en-US" sz="700" smtClean="0">
              <a:solidFill>
                <a:srgbClr val="000000"/>
              </a:solidFill>
              <a:latin typeface="Arial" panose="020B0604020202020204" pitchFamily="34" charset="0"/>
            </a:endParaRPr>
          </a:p>
        </p:txBody>
      </p:sp>
      <p:sp>
        <p:nvSpPr>
          <p:cNvPr id="4127" name="Text Box 160"/>
          <p:cNvSpPr txBox="1">
            <a:spLocks noChangeArrowheads="1"/>
          </p:cNvSpPr>
          <p:nvPr/>
        </p:nvSpPr>
        <p:spPr bwMode="auto">
          <a:xfrm rot="-921826">
            <a:off x="5411788" y="2533650"/>
            <a:ext cx="912812"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10000"/>
                </a:solidFill>
                <a:latin typeface="Arial" panose="020B0604020202020204" pitchFamily="34" charset="0"/>
              </a:rPr>
              <a:t>IMMOBILIZATION</a:t>
            </a:r>
          </a:p>
        </p:txBody>
      </p:sp>
      <p:sp>
        <p:nvSpPr>
          <p:cNvPr id="4128" name="Freeform 184"/>
          <p:cNvSpPr>
            <a:spLocks/>
          </p:cNvSpPr>
          <p:nvPr/>
        </p:nvSpPr>
        <p:spPr bwMode="auto">
          <a:xfrm>
            <a:off x="5138738" y="338138"/>
            <a:ext cx="3656012" cy="2673350"/>
          </a:xfrm>
          <a:custGeom>
            <a:avLst/>
            <a:gdLst>
              <a:gd name="T0" fmla="*/ 2147483646 w 2600"/>
              <a:gd name="T1" fmla="*/ 2147483646 h 1824"/>
              <a:gd name="T2" fmla="*/ 2147483646 w 2600"/>
              <a:gd name="T3" fmla="*/ 824885300 h 1824"/>
              <a:gd name="T4" fmla="*/ 0 w 2600"/>
              <a:gd name="T5" fmla="*/ 0 h 1824"/>
              <a:gd name="T6" fmla="*/ 0 60000 65536"/>
              <a:gd name="T7" fmla="*/ 0 60000 65536"/>
              <a:gd name="T8" fmla="*/ 0 60000 65536"/>
            </a:gdLst>
            <a:ahLst/>
            <a:cxnLst>
              <a:cxn ang="T6">
                <a:pos x="T0" y="T1"/>
              </a:cxn>
              <a:cxn ang="T7">
                <a:pos x="T2" y="T3"/>
              </a:cxn>
              <a:cxn ang="T8">
                <a:pos x="T4" y="T5"/>
              </a:cxn>
            </a:cxnLst>
            <a:rect l="0" t="0" r="r" b="b"/>
            <a:pathLst>
              <a:path w="2600" h="1824">
                <a:moveTo>
                  <a:pt x="1200" y="1824"/>
                </a:moveTo>
                <a:cubicBezTo>
                  <a:pt x="1900" y="1256"/>
                  <a:pt x="2600" y="688"/>
                  <a:pt x="2400" y="384"/>
                </a:cubicBezTo>
                <a:cubicBezTo>
                  <a:pt x="2200" y="80"/>
                  <a:pt x="1100" y="40"/>
                  <a:pt x="0"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29" name="Freeform 189"/>
          <p:cNvSpPr>
            <a:spLocks/>
          </p:cNvSpPr>
          <p:nvPr/>
        </p:nvSpPr>
        <p:spPr bwMode="auto">
          <a:xfrm>
            <a:off x="5003800" y="1816100"/>
            <a:ext cx="2092325" cy="1123950"/>
          </a:xfrm>
          <a:custGeom>
            <a:avLst/>
            <a:gdLst>
              <a:gd name="T0" fmla="*/ 2147483646 w 1488"/>
              <a:gd name="T1" fmla="*/ 0 h 768"/>
              <a:gd name="T2" fmla="*/ 2147483646 w 1488"/>
              <a:gd name="T3" fmla="*/ 822437241 h 768"/>
              <a:gd name="T4" fmla="*/ 0 w 1488"/>
              <a:gd name="T5" fmla="*/ 1644874482 h 768"/>
              <a:gd name="T6" fmla="*/ 0 60000 65536"/>
              <a:gd name="T7" fmla="*/ 0 60000 65536"/>
              <a:gd name="T8" fmla="*/ 0 60000 65536"/>
            </a:gdLst>
            <a:ahLst/>
            <a:cxnLst>
              <a:cxn ang="T6">
                <a:pos x="T0" y="T1"/>
              </a:cxn>
              <a:cxn ang="T7">
                <a:pos x="T2" y="T3"/>
              </a:cxn>
              <a:cxn ang="T8">
                <a:pos x="T4" y="T5"/>
              </a:cxn>
            </a:cxnLst>
            <a:rect l="0" t="0" r="r" b="b"/>
            <a:pathLst>
              <a:path w="1488" h="768">
                <a:moveTo>
                  <a:pt x="1440" y="0"/>
                </a:moveTo>
                <a:cubicBezTo>
                  <a:pt x="1464" y="128"/>
                  <a:pt x="1488" y="256"/>
                  <a:pt x="1248" y="384"/>
                </a:cubicBezTo>
                <a:cubicBezTo>
                  <a:pt x="1008" y="512"/>
                  <a:pt x="208" y="704"/>
                  <a:pt x="0" y="768"/>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30" name="Freeform 191"/>
          <p:cNvSpPr>
            <a:spLocks/>
          </p:cNvSpPr>
          <p:nvPr/>
        </p:nvSpPr>
        <p:spPr bwMode="auto">
          <a:xfrm>
            <a:off x="4937125" y="1816100"/>
            <a:ext cx="1270000" cy="982663"/>
          </a:xfrm>
          <a:custGeom>
            <a:avLst/>
            <a:gdLst>
              <a:gd name="T0" fmla="*/ 1610500487 w 904"/>
              <a:gd name="T1" fmla="*/ 0 h 672"/>
              <a:gd name="T2" fmla="*/ 1515764668 w 904"/>
              <a:gd name="T3" fmla="*/ 513194289 h 672"/>
              <a:gd name="T4" fmla="*/ 0 w 904"/>
              <a:gd name="T5" fmla="*/ 1436944303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31" name="Freeform 195"/>
          <p:cNvSpPr>
            <a:spLocks/>
          </p:cNvSpPr>
          <p:nvPr/>
        </p:nvSpPr>
        <p:spPr bwMode="auto">
          <a:xfrm>
            <a:off x="8108950" y="4418013"/>
            <a:ext cx="314325" cy="841375"/>
          </a:xfrm>
          <a:custGeom>
            <a:avLst/>
            <a:gdLst>
              <a:gd name="T0" fmla="*/ 378061410 w 224"/>
              <a:gd name="T1" fmla="*/ 0 h 576"/>
              <a:gd name="T2" fmla="*/ 378061410 w 224"/>
              <a:gd name="T3" fmla="*/ 512089163 h 576"/>
              <a:gd name="T4" fmla="*/ 0 w 224"/>
              <a:gd name="T5" fmla="*/ 1229013699 h 576"/>
              <a:gd name="T6" fmla="*/ 0 60000 65536"/>
              <a:gd name="T7" fmla="*/ 0 60000 65536"/>
              <a:gd name="T8" fmla="*/ 0 60000 65536"/>
            </a:gdLst>
            <a:ahLst/>
            <a:cxnLst>
              <a:cxn ang="T6">
                <a:pos x="T0" y="T1"/>
              </a:cxn>
              <a:cxn ang="T7">
                <a:pos x="T2" y="T3"/>
              </a:cxn>
              <a:cxn ang="T8">
                <a:pos x="T4" y="T5"/>
              </a:cxn>
            </a:cxnLst>
            <a:rect l="0" t="0" r="r" b="b"/>
            <a:pathLst>
              <a:path w="224" h="576">
                <a:moveTo>
                  <a:pt x="192" y="0"/>
                </a:moveTo>
                <a:cubicBezTo>
                  <a:pt x="208" y="72"/>
                  <a:pt x="224" y="144"/>
                  <a:pt x="192" y="240"/>
                </a:cubicBezTo>
                <a:cubicBezTo>
                  <a:pt x="160" y="336"/>
                  <a:pt x="80" y="456"/>
                  <a:pt x="0" y="576"/>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32" name="Line 199"/>
          <p:cNvSpPr>
            <a:spLocks noChangeShapeType="1"/>
          </p:cNvSpPr>
          <p:nvPr/>
        </p:nvSpPr>
        <p:spPr bwMode="auto">
          <a:xfrm flipH="1">
            <a:off x="4867275" y="5330825"/>
            <a:ext cx="276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33" name="Text Box 172"/>
          <p:cNvSpPr txBox="1">
            <a:spLocks noChangeArrowheads="1"/>
          </p:cNvSpPr>
          <p:nvPr/>
        </p:nvSpPr>
        <p:spPr bwMode="auto">
          <a:xfrm>
            <a:off x="615950" y="5594350"/>
            <a:ext cx="1495425"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028700" algn="r"/>
              </a:tabLst>
              <a:defRPr sz="3200">
                <a:solidFill>
                  <a:schemeClr val="tx1"/>
                </a:solidFill>
                <a:latin typeface="Times New Roman" panose="02020603050405020304" pitchFamily="18" charset="0"/>
              </a:defRPr>
            </a:lvl1pPr>
            <a:lvl2pPr marL="742950" indent="-285750">
              <a:spcBef>
                <a:spcPct val="20000"/>
              </a:spcBef>
              <a:buChar char="–"/>
              <a:tabLst>
                <a:tab pos="1028700" algn="r"/>
              </a:tabLst>
              <a:defRPr sz="2800">
                <a:solidFill>
                  <a:schemeClr val="tx1"/>
                </a:solidFill>
                <a:latin typeface="Times New Roman" panose="02020603050405020304" pitchFamily="18" charset="0"/>
              </a:defRPr>
            </a:lvl2pPr>
            <a:lvl3pPr marL="1143000" indent="-228600">
              <a:spcBef>
                <a:spcPct val="20000"/>
              </a:spcBef>
              <a:buChar char="•"/>
              <a:tabLst>
                <a:tab pos="1028700" algn="r"/>
              </a:tabLst>
              <a:defRPr sz="2400">
                <a:solidFill>
                  <a:schemeClr val="tx1"/>
                </a:solidFill>
                <a:latin typeface="Times New Roman" panose="02020603050405020304" pitchFamily="18" charset="0"/>
              </a:defRPr>
            </a:lvl3pPr>
            <a:lvl4pPr marL="1600200" indent="-228600">
              <a:spcBef>
                <a:spcPct val="20000"/>
              </a:spcBef>
              <a:buChar char="–"/>
              <a:tabLst>
                <a:tab pos="1028700" algn="r"/>
              </a:tabLst>
              <a:defRPr sz="2000">
                <a:solidFill>
                  <a:schemeClr val="tx1"/>
                </a:solidFill>
                <a:latin typeface="Times New Roman" panose="02020603050405020304" pitchFamily="18" charset="0"/>
              </a:defRPr>
            </a:lvl4pPr>
            <a:lvl5pPr marL="2057400" indent="-228600">
              <a:spcBef>
                <a:spcPct val="20000"/>
              </a:spcBef>
              <a:buChar char="»"/>
              <a:tabLst>
                <a:tab pos="1028700" algn="r"/>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NH</a:t>
            </a:r>
            <a:r>
              <a:rPr lang="en-US" altLang="en-US" sz="700" baseline="-25000" smtClean="0">
                <a:solidFill>
                  <a:srgbClr val="000000"/>
                </a:solidFill>
                <a:latin typeface="Arial" panose="020B0604020202020204" pitchFamily="34" charset="0"/>
              </a:rPr>
              <a:t>3</a:t>
            </a:r>
            <a:r>
              <a:rPr lang="en-US" altLang="en-US" sz="700" smtClean="0">
                <a:solidFill>
                  <a:srgbClr val="000000"/>
                </a:solidFill>
                <a:latin typeface="Arial" panose="020B0604020202020204" pitchFamily="34" charset="0"/>
              </a:rPr>
              <a:t> AMMONIA	-3</a:t>
            </a:r>
          </a:p>
          <a:p>
            <a:pPr>
              <a:spcBef>
                <a:spcPct val="0"/>
              </a:spcBef>
              <a:buFontTx/>
              <a:buNone/>
            </a:pPr>
            <a:r>
              <a:rPr lang="en-US" altLang="en-US" sz="700" smtClean="0">
                <a:solidFill>
                  <a:srgbClr val="000000"/>
                </a:solidFill>
                <a:latin typeface="Arial" panose="020B0604020202020204" pitchFamily="34" charset="0"/>
              </a:rPr>
              <a:t>NH</a:t>
            </a:r>
            <a:r>
              <a:rPr lang="en-US" altLang="en-US" sz="700" baseline="-25000" smtClean="0">
                <a:solidFill>
                  <a:srgbClr val="000000"/>
                </a:solidFill>
                <a:latin typeface="Arial" panose="020B0604020202020204" pitchFamily="34" charset="0"/>
              </a:rPr>
              <a:t>4</a:t>
            </a:r>
            <a:r>
              <a:rPr lang="en-US" altLang="en-US" sz="700" baseline="30000" smtClean="0">
                <a:solidFill>
                  <a:srgbClr val="000000"/>
                </a:solidFill>
                <a:latin typeface="Arial" panose="020B0604020202020204" pitchFamily="34" charset="0"/>
              </a:rPr>
              <a:t>+</a:t>
            </a:r>
            <a:r>
              <a:rPr lang="en-US" altLang="en-US" sz="700" smtClean="0">
                <a:solidFill>
                  <a:srgbClr val="000000"/>
                </a:solidFill>
                <a:latin typeface="Arial" panose="020B0604020202020204" pitchFamily="34" charset="0"/>
              </a:rPr>
              <a:t> AMMONIUM	-3</a:t>
            </a:r>
          </a:p>
          <a:p>
            <a:pPr>
              <a:spcBef>
                <a:spcPct val="0"/>
              </a:spcBef>
              <a:buFontTx/>
              <a:buNone/>
            </a:pPr>
            <a:r>
              <a:rPr lang="en-US" altLang="en-US" sz="700" smtClean="0">
                <a:solidFill>
                  <a:srgbClr val="000000"/>
                </a:solidFill>
                <a:latin typeface="Arial" panose="020B0604020202020204" pitchFamily="34" charset="0"/>
              </a:rPr>
              <a:t>N</a:t>
            </a:r>
            <a:r>
              <a:rPr lang="en-US" altLang="en-US" sz="700" baseline="-25000" smtClean="0">
                <a:solidFill>
                  <a:srgbClr val="000000"/>
                </a:solidFill>
                <a:latin typeface="Arial" panose="020B0604020202020204" pitchFamily="34" charset="0"/>
              </a:rPr>
              <a:t>2</a:t>
            </a:r>
            <a:r>
              <a:rPr lang="en-US" altLang="en-US" sz="700" smtClean="0">
                <a:solidFill>
                  <a:srgbClr val="000000"/>
                </a:solidFill>
                <a:latin typeface="Arial" panose="020B0604020202020204" pitchFamily="34" charset="0"/>
              </a:rPr>
              <a:t> DIATOMIC N	0</a:t>
            </a:r>
          </a:p>
          <a:p>
            <a:pPr>
              <a:spcBef>
                <a:spcPct val="0"/>
              </a:spcBef>
              <a:buFontTx/>
              <a:buNone/>
            </a:pPr>
            <a:r>
              <a:rPr lang="en-US" altLang="en-US" sz="700" smtClean="0">
                <a:solidFill>
                  <a:srgbClr val="000000"/>
                </a:solidFill>
                <a:latin typeface="Arial" panose="020B0604020202020204" pitchFamily="34" charset="0"/>
              </a:rPr>
              <a:t>N</a:t>
            </a:r>
            <a:r>
              <a:rPr lang="en-US" altLang="en-US" sz="700" baseline="-25000" smtClean="0">
                <a:solidFill>
                  <a:srgbClr val="000000"/>
                </a:solidFill>
                <a:latin typeface="Arial" panose="020B0604020202020204" pitchFamily="34" charset="0"/>
              </a:rPr>
              <a:t>2</a:t>
            </a:r>
            <a:r>
              <a:rPr lang="en-US" altLang="en-US" sz="700" smtClean="0">
                <a:solidFill>
                  <a:srgbClr val="000000"/>
                </a:solidFill>
                <a:latin typeface="Arial" panose="020B0604020202020204" pitchFamily="34" charset="0"/>
              </a:rPr>
              <a:t>O NITROUS OXIDE	1</a:t>
            </a:r>
          </a:p>
          <a:p>
            <a:pPr>
              <a:spcBef>
                <a:spcPct val="0"/>
              </a:spcBef>
              <a:buFontTx/>
              <a:buNone/>
            </a:pPr>
            <a:r>
              <a:rPr lang="en-US" altLang="en-US" sz="700" smtClean="0">
                <a:solidFill>
                  <a:srgbClr val="000000"/>
                </a:solidFill>
                <a:latin typeface="Arial" panose="020B0604020202020204" pitchFamily="34" charset="0"/>
              </a:rPr>
              <a:t>NO NITRIC OXIDE	2</a:t>
            </a:r>
          </a:p>
          <a:p>
            <a:pPr>
              <a:spcBef>
                <a:spcPct val="0"/>
              </a:spcBef>
              <a:buFontTx/>
              <a:buNone/>
            </a:pPr>
            <a:r>
              <a:rPr lang="en-US" altLang="en-US" sz="700" smtClean="0">
                <a:solidFill>
                  <a:srgbClr val="000000"/>
                </a:solidFill>
                <a:latin typeface="Arial" panose="020B0604020202020204" pitchFamily="34" charset="0"/>
              </a:rPr>
              <a:t>NO</a:t>
            </a:r>
            <a:r>
              <a:rPr lang="en-US" altLang="en-US" sz="700" baseline="-25000" smtClean="0">
                <a:solidFill>
                  <a:srgbClr val="000000"/>
                </a:solidFill>
                <a:latin typeface="Arial" panose="020B0604020202020204" pitchFamily="34" charset="0"/>
              </a:rPr>
              <a:t>2</a:t>
            </a:r>
            <a:r>
              <a:rPr lang="en-US" altLang="en-US" sz="700" baseline="30000" smtClean="0">
                <a:solidFill>
                  <a:srgbClr val="000000"/>
                </a:solidFill>
                <a:latin typeface="Arial" panose="020B0604020202020204" pitchFamily="34" charset="0"/>
              </a:rPr>
              <a:t>-</a:t>
            </a:r>
            <a:r>
              <a:rPr lang="en-US" altLang="en-US" sz="700" smtClean="0">
                <a:solidFill>
                  <a:srgbClr val="000000"/>
                </a:solidFill>
                <a:latin typeface="Arial" panose="020B0604020202020204" pitchFamily="34" charset="0"/>
              </a:rPr>
              <a:t> NITRITE	3</a:t>
            </a:r>
          </a:p>
          <a:p>
            <a:pPr>
              <a:spcBef>
                <a:spcPct val="0"/>
              </a:spcBef>
              <a:buFontTx/>
              <a:buNone/>
            </a:pPr>
            <a:r>
              <a:rPr lang="en-US" altLang="en-US" sz="700" smtClean="0">
                <a:solidFill>
                  <a:srgbClr val="000000"/>
                </a:solidFill>
                <a:latin typeface="Arial" panose="020B0604020202020204" pitchFamily="34" charset="0"/>
              </a:rPr>
              <a:t>NO</a:t>
            </a:r>
            <a:r>
              <a:rPr lang="en-US" altLang="en-US" sz="700" baseline="-25000" smtClean="0">
                <a:solidFill>
                  <a:srgbClr val="000000"/>
                </a:solidFill>
                <a:latin typeface="Arial" panose="020B0604020202020204" pitchFamily="34" charset="0"/>
              </a:rPr>
              <a:t>3</a:t>
            </a:r>
            <a:r>
              <a:rPr lang="en-US" altLang="en-US" sz="700" baseline="30000" smtClean="0">
                <a:solidFill>
                  <a:srgbClr val="000000"/>
                </a:solidFill>
                <a:latin typeface="Arial" panose="020B0604020202020204" pitchFamily="34" charset="0"/>
              </a:rPr>
              <a:t>-</a:t>
            </a:r>
            <a:r>
              <a:rPr lang="en-US" altLang="en-US" sz="700" smtClean="0">
                <a:solidFill>
                  <a:srgbClr val="000000"/>
                </a:solidFill>
                <a:latin typeface="Arial" panose="020B0604020202020204" pitchFamily="34" charset="0"/>
              </a:rPr>
              <a:t> NITRATE	5</a:t>
            </a:r>
          </a:p>
        </p:txBody>
      </p:sp>
      <p:sp>
        <p:nvSpPr>
          <p:cNvPr id="4134" name="Text Box 200"/>
          <p:cNvSpPr txBox="1">
            <a:spLocks noChangeArrowheads="1"/>
          </p:cNvSpPr>
          <p:nvPr/>
        </p:nvSpPr>
        <p:spPr bwMode="auto">
          <a:xfrm>
            <a:off x="615950" y="5324475"/>
            <a:ext cx="14081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smtClean="0">
                <a:solidFill>
                  <a:srgbClr val="FF0000"/>
                </a:solidFill>
                <a:latin typeface="Arial" panose="020B0604020202020204" pitchFamily="34" charset="0"/>
              </a:rPr>
              <a:t>OXIDATION STATES</a:t>
            </a:r>
          </a:p>
        </p:txBody>
      </p:sp>
      <p:sp>
        <p:nvSpPr>
          <p:cNvPr id="4135" name="Text Box 206"/>
          <p:cNvSpPr txBox="1">
            <a:spLocks noChangeArrowheads="1"/>
          </p:cNvSpPr>
          <p:nvPr/>
        </p:nvSpPr>
        <p:spPr bwMode="auto">
          <a:xfrm>
            <a:off x="4079875" y="254000"/>
            <a:ext cx="99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smtClean="0">
                <a:solidFill>
                  <a:srgbClr val="000000"/>
                </a:solidFill>
                <a:latin typeface="Arial" panose="020B0604020202020204" pitchFamily="34" charset="0"/>
              </a:rPr>
              <a:t>ATMOSPHERE</a:t>
            </a:r>
            <a:endParaRPr lang="en-US" altLang="en-US" sz="700" b="1" smtClean="0">
              <a:solidFill>
                <a:srgbClr val="000000"/>
              </a:solidFill>
              <a:latin typeface="Arial" panose="020B0604020202020204" pitchFamily="34" charset="0"/>
            </a:endParaRPr>
          </a:p>
        </p:txBody>
      </p:sp>
      <p:sp>
        <p:nvSpPr>
          <p:cNvPr id="4136" name="Text Box 212"/>
          <p:cNvSpPr txBox="1">
            <a:spLocks noChangeArrowheads="1"/>
          </p:cNvSpPr>
          <p:nvPr/>
        </p:nvSpPr>
        <p:spPr bwMode="auto">
          <a:xfrm>
            <a:off x="696913" y="701675"/>
            <a:ext cx="407987" cy="511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smtClean="0">
                <a:solidFill>
                  <a:srgbClr val="000000"/>
                </a:solidFill>
                <a:latin typeface="Arial" panose="020B0604020202020204" pitchFamily="34" charset="0"/>
              </a:rPr>
              <a:t>N</a:t>
            </a:r>
            <a:r>
              <a:rPr lang="en-US" altLang="en-US" sz="900" b="1" baseline="-25000" smtClean="0">
                <a:solidFill>
                  <a:srgbClr val="000000"/>
                </a:solidFill>
                <a:latin typeface="Arial" panose="020B0604020202020204" pitchFamily="34" charset="0"/>
              </a:rPr>
              <a:t>2</a:t>
            </a:r>
            <a:r>
              <a:rPr lang="en-US" altLang="en-US" sz="900" b="1" smtClean="0">
                <a:solidFill>
                  <a:srgbClr val="000000"/>
                </a:solidFill>
                <a:latin typeface="Arial" panose="020B0604020202020204" pitchFamily="34" charset="0"/>
              </a:rPr>
              <a:t>O</a:t>
            </a:r>
          </a:p>
          <a:p>
            <a:pPr>
              <a:spcBef>
                <a:spcPct val="0"/>
              </a:spcBef>
              <a:buFontTx/>
              <a:buNone/>
            </a:pPr>
            <a:r>
              <a:rPr lang="en-US" altLang="en-US" sz="900" b="1" smtClean="0">
                <a:solidFill>
                  <a:srgbClr val="000000"/>
                </a:solidFill>
                <a:latin typeface="Arial" panose="020B0604020202020204" pitchFamily="34" charset="0"/>
              </a:rPr>
              <a:t>NO</a:t>
            </a:r>
          </a:p>
          <a:p>
            <a:pPr>
              <a:spcBef>
                <a:spcPct val="0"/>
              </a:spcBef>
              <a:buFontTx/>
              <a:buNone/>
            </a:pPr>
            <a:r>
              <a:rPr lang="en-US" altLang="en-US" sz="900" b="1" smtClean="0">
                <a:solidFill>
                  <a:srgbClr val="000000"/>
                </a:solidFill>
                <a:latin typeface="Arial" panose="020B0604020202020204" pitchFamily="34" charset="0"/>
              </a:rPr>
              <a:t>N</a:t>
            </a:r>
            <a:r>
              <a:rPr lang="en-US" altLang="en-US" sz="900" b="1" baseline="-25000" smtClean="0">
                <a:solidFill>
                  <a:srgbClr val="000000"/>
                </a:solidFill>
                <a:latin typeface="Arial" panose="020B0604020202020204" pitchFamily="34" charset="0"/>
              </a:rPr>
              <a:t>2</a:t>
            </a:r>
            <a:endParaRPr lang="en-US" altLang="en-US" sz="900" b="1" smtClean="0">
              <a:solidFill>
                <a:srgbClr val="000000"/>
              </a:solidFill>
              <a:latin typeface="Arial" panose="020B0604020202020204" pitchFamily="34" charset="0"/>
            </a:endParaRPr>
          </a:p>
        </p:txBody>
      </p:sp>
      <p:sp>
        <p:nvSpPr>
          <p:cNvPr id="4137" name="Text Box 218"/>
          <p:cNvSpPr txBox="1">
            <a:spLocks noChangeArrowheads="1"/>
          </p:cNvSpPr>
          <p:nvPr/>
        </p:nvSpPr>
        <p:spPr bwMode="auto">
          <a:xfrm>
            <a:off x="2176463" y="4124325"/>
            <a:ext cx="4667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000000"/>
                </a:solidFill>
                <a:latin typeface="Arial" panose="020B0604020202020204" pitchFamily="34" charset="0"/>
              </a:rPr>
              <a:t>N</a:t>
            </a:r>
            <a:r>
              <a:rPr lang="en-US" altLang="en-US" sz="900" baseline="-25000" smtClean="0">
                <a:solidFill>
                  <a:srgbClr val="000000"/>
                </a:solidFill>
                <a:latin typeface="Arial" panose="020B0604020202020204" pitchFamily="34" charset="0"/>
              </a:rPr>
              <a:t>2</a:t>
            </a:r>
            <a:r>
              <a:rPr lang="en-US" altLang="en-US" sz="900" smtClean="0">
                <a:solidFill>
                  <a:srgbClr val="000000"/>
                </a:solidFill>
                <a:latin typeface="Arial" panose="020B0604020202020204" pitchFamily="34" charset="0"/>
              </a:rPr>
              <a:t>O</a:t>
            </a:r>
            <a:r>
              <a:rPr lang="en-US" altLang="en-US" sz="900" baseline="-25000" smtClean="0">
                <a:solidFill>
                  <a:srgbClr val="000000"/>
                </a:solidFill>
                <a:latin typeface="Arial" panose="020B0604020202020204" pitchFamily="34" charset="0"/>
              </a:rPr>
              <a:t>2</a:t>
            </a:r>
            <a:r>
              <a:rPr lang="en-US" altLang="en-US" sz="900" baseline="30000" smtClean="0">
                <a:solidFill>
                  <a:srgbClr val="000000"/>
                </a:solidFill>
                <a:latin typeface="Arial" panose="020B0604020202020204" pitchFamily="34" charset="0"/>
              </a:rPr>
              <a:t>-</a:t>
            </a:r>
            <a:endParaRPr lang="en-US" altLang="en-US" sz="900" smtClean="0">
              <a:solidFill>
                <a:srgbClr val="000000"/>
              </a:solidFill>
              <a:latin typeface="Arial" panose="020B0604020202020204" pitchFamily="34" charset="0"/>
            </a:endParaRPr>
          </a:p>
        </p:txBody>
      </p:sp>
      <p:sp>
        <p:nvSpPr>
          <p:cNvPr id="4138" name="Text Box 220"/>
          <p:cNvSpPr txBox="1">
            <a:spLocks noChangeArrowheads="1"/>
          </p:cNvSpPr>
          <p:nvPr/>
        </p:nvSpPr>
        <p:spPr bwMode="auto">
          <a:xfrm>
            <a:off x="1323975" y="2506663"/>
            <a:ext cx="3921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000000"/>
                </a:solidFill>
                <a:latin typeface="Arial" panose="020B0604020202020204" pitchFamily="34" charset="0"/>
              </a:rPr>
              <a:t>NH</a:t>
            </a:r>
            <a:r>
              <a:rPr lang="en-US" altLang="en-US" sz="900" baseline="-25000" smtClean="0">
                <a:solidFill>
                  <a:srgbClr val="000000"/>
                </a:solidFill>
                <a:latin typeface="Arial" panose="020B0604020202020204" pitchFamily="34" charset="0"/>
              </a:rPr>
              <a:t>3</a:t>
            </a:r>
            <a:endParaRPr lang="en-US" altLang="en-US" sz="900" smtClean="0">
              <a:solidFill>
                <a:srgbClr val="000000"/>
              </a:solidFill>
              <a:latin typeface="Arial" panose="020B0604020202020204" pitchFamily="34" charset="0"/>
            </a:endParaRPr>
          </a:p>
        </p:txBody>
      </p:sp>
      <p:sp>
        <p:nvSpPr>
          <p:cNvPr id="4139" name="Rectangle 234"/>
          <p:cNvSpPr>
            <a:spLocks noChangeArrowheads="1"/>
          </p:cNvSpPr>
          <p:nvPr/>
        </p:nvSpPr>
        <p:spPr bwMode="auto">
          <a:xfrm>
            <a:off x="1730375" y="1265238"/>
            <a:ext cx="67310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SYMBIOTIC</a:t>
            </a:r>
          </a:p>
        </p:txBody>
      </p:sp>
      <p:sp>
        <p:nvSpPr>
          <p:cNvPr id="4140" name="Rectangle 235"/>
          <p:cNvSpPr>
            <a:spLocks noChangeArrowheads="1"/>
          </p:cNvSpPr>
          <p:nvPr/>
        </p:nvSpPr>
        <p:spPr bwMode="auto">
          <a:xfrm>
            <a:off x="2438400" y="1265238"/>
            <a:ext cx="900113"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NON-SYMBIOTIC</a:t>
            </a:r>
            <a:endParaRPr lang="en-US" altLang="en-US" sz="700" smtClean="0">
              <a:solidFill>
                <a:srgbClr val="FF0000"/>
              </a:solidFill>
              <a:latin typeface="Arial" panose="020B0604020202020204" pitchFamily="34" charset="0"/>
            </a:endParaRPr>
          </a:p>
        </p:txBody>
      </p:sp>
      <p:sp>
        <p:nvSpPr>
          <p:cNvPr id="4141" name="Freeform 258"/>
          <p:cNvSpPr>
            <a:spLocks/>
          </p:cNvSpPr>
          <p:nvPr/>
        </p:nvSpPr>
        <p:spPr bwMode="auto">
          <a:xfrm>
            <a:off x="3979863" y="3502025"/>
            <a:ext cx="415925" cy="1406525"/>
          </a:xfrm>
          <a:custGeom>
            <a:avLst/>
            <a:gdLst>
              <a:gd name="T0" fmla="*/ 489664568 w 296"/>
              <a:gd name="T1" fmla="*/ 0 h 960"/>
              <a:gd name="T2" fmla="*/ 15795314 w 296"/>
              <a:gd name="T3" fmla="*/ 927333654 h 960"/>
              <a:gd name="T4" fmla="*/ 584437857 w 296"/>
              <a:gd name="T5" fmla="*/ 2060742266 h 960"/>
              <a:gd name="T6" fmla="*/ 0 60000 65536"/>
              <a:gd name="T7" fmla="*/ 0 60000 65536"/>
              <a:gd name="T8" fmla="*/ 0 60000 65536"/>
            </a:gdLst>
            <a:ahLst/>
            <a:cxnLst>
              <a:cxn ang="T6">
                <a:pos x="T0" y="T1"/>
              </a:cxn>
              <a:cxn ang="T7">
                <a:pos x="T2" y="T3"/>
              </a:cxn>
              <a:cxn ang="T8">
                <a:pos x="T4" y="T5"/>
              </a:cxn>
            </a:cxnLst>
            <a:rect l="0" t="0" r="r" b="b"/>
            <a:pathLst>
              <a:path w="296" h="960">
                <a:moveTo>
                  <a:pt x="248" y="0"/>
                </a:moveTo>
                <a:cubicBezTo>
                  <a:pt x="124" y="136"/>
                  <a:pt x="0" y="272"/>
                  <a:pt x="8" y="432"/>
                </a:cubicBezTo>
                <a:cubicBezTo>
                  <a:pt x="16" y="592"/>
                  <a:pt x="156" y="776"/>
                  <a:pt x="296" y="960"/>
                </a:cubicBezTo>
              </a:path>
            </a:pathLst>
          </a:custGeom>
          <a:noFill/>
          <a:ln w="9525"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42" name="Text Box 263"/>
          <p:cNvSpPr txBox="1">
            <a:spLocks noChangeArrowheads="1"/>
          </p:cNvSpPr>
          <p:nvPr/>
        </p:nvSpPr>
        <p:spPr bwMode="auto">
          <a:xfrm>
            <a:off x="6810375" y="5376863"/>
            <a:ext cx="366713"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 O</a:t>
            </a:r>
            <a:r>
              <a:rPr lang="en-US" altLang="en-US" sz="700" baseline="-25000" smtClean="0">
                <a:solidFill>
                  <a:srgbClr val="000000"/>
                </a:solidFill>
                <a:latin typeface="Arial" panose="020B0604020202020204" pitchFamily="34" charset="0"/>
              </a:rPr>
              <a:t>2</a:t>
            </a:r>
          </a:p>
        </p:txBody>
      </p:sp>
      <p:sp>
        <p:nvSpPr>
          <p:cNvPr id="4143" name="Text Box 264"/>
          <p:cNvSpPr txBox="1">
            <a:spLocks noChangeArrowheads="1"/>
          </p:cNvSpPr>
          <p:nvPr/>
        </p:nvSpPr>
        <p:spPr bwMode="auto">
          <a:xfrm>
            <a:off x="6045200" y="5375275"/>
            <a:ext cx="619125"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3333CC"/>
                </a:solidFill>
                <a:latin typeface="Arial" panose="020B0604020202020204" pitchFamily="34" charset="0"/>
              </a:rPr>
              <a:t>Nitrobacter</a:t>
            </a:r>
            <a:endParaRPr lang="en-US" altLang="en-US" sz="700" smtClean="0">
              <a:solidFill>
                <a:srgbClr val="000000"/>
              </a:solidFill>
              <a:latin typeface="Arial" panose="020B0604020202020204" pitchFamily="34" charset="0"/>
            </a:endParaRPr>
          </a:p>
        </p:txBody>
      </p:sp>
      <p:sp>
        <p:nvSpPr>
          <p:cNvPr id="4144" name="Freeform 269"/>
          <p:cNvSpPr>
            <a:spLocks/>
          </p:cNvSpPr>
          <p:nvPr/>
        </p:nvSpPr>
        <p:spPr bwMode="auto">
          <a:xfrm flipH="1">
            <a:off x="2832100" y="1816100"/>
            <a:ext cx="1270000" cy="982663"/>
          </a:xfrm>
          <a:custGeom>
            <a:avLst/>
            <a:gdLst>
              <a:gd name="T0" fmla="*/ 1610500487 w 904"/>
              <a:gd name="T1" fmla="*/ 0 h 672"/>
              <a:gd name="T2" fmla="*/ 1515764668 w 904"/>
              <a:gd name="T3" fmla="*/ 513194289 h 672"/>
              <a:gd name="T4" fmla="*/ 0 w 904"/>
              <a:gd name="T5" fmla="*/ 1436944303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45" name="Freeform 272"/>
          <p:cNvSpPr>
            <a:spLocks/>
          </p:cNvSpPr>
          <p:nvPr/>
        </p:nvSpPr>
        <p:spPr bwMode="auto">
          <a:xfrm>
            <a:off x="1830388" y="1898650"/>
            <a:ext cx="2217737" cy="1054100"/>
          </a:xfrm>
          <a:custGeom>
            <a:avLst/>
            <a:gdLst>
              <a:gd name="T0" fmla="*/ 255121320 w 1577"/>
              <a:gd name="T1" fmla="*/ 0 h 720"/>
              <a:gd name="T2" fmla="*/ 476622198 w 1577"/>
              <a:gd name="T3" fmla="*/ 823057384 h 720"/>
              <a:gd name="T4" fmla="*/ 2147483646 w 1577"/>
              <a:gd name="T5" fmla="*/ 1543231681 h 720"/>
              <a:gd name="T6" fmla="*/ 0 60000 65536"/>
              <a:gd name="T7" fmla="*/ 0 60000 65536"/>
              <a:gd name="T8" fmla="*/ 0 60000 65536"/>
            </a:gdLst>
            <a:ahLst/>
            <a:cxnLst>
              <a:cxn ang="T6">
                <a:pos x="T0" y="T1"/>
              </a:cxn>
              <a:cxn ang="T7">
                <a:pos x="T2" y="T3"/>
              </a:cxn>
              <a:cxn ang="T8">
                <a:pos x="T4" y="T5"/>
              </a:cxn>
            </a:cxnLst>
            <a:rect l="0" t="0" r="r" b="b"/>
            <a:pathLst>
              <a:path w="1577" h="720">
                <a:moveTo>
                  <a:pt x="129" y="0"/>
                </a:moveTo>
                <a:cubicBezTo>
                  <a:pt x="64" y="132"/>
                  <a:pt x="0" y="264"/>
                  <a:pt x="241" y="384"/>
                </a:cubicBezTo>
                <a:cubicBezTo>
                  <a:pt x="482" y="504"/>
                  <a:pt x="1029" y="612"/>
                  <a:pt x="1577" y="72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46" name="Line 275"/>
          <p:cNvSpPr>
            <a:spLocks noChangeShapeType="1"/>
          </p:cNvSpPr>
          <p:nvPr/>
        </p:nvSpPr>
        <p:spPr bwMode="auto">
          <a:xfrm>
            <a:off x="4508500" y="1944688"/>
            <a:ext cx="0" cy="714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47" name="Rectangle 277"/>
          <p:cNvSpPr>
            <a:spLocks noChangeArrowheads="1"/>
          </p:cNvSpPr>
          <p:nvPr/>
        </p:nvSpPr>
        <p:spPr bwMode="auto">
          <a:xfrm>
            <a:off x="4048125" y="1663700"/>
            <a:ext cx="944563" cy="246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700" smtClean="0">
              <a:solidFill>
                <a:srgbClr val="000000"/>
              </a:solidFill>
              <a:latin typeface="Arial" panose="020B0604020202020204" pitchFamily="34" charset="0"/>
            </a:endParaRPr>
          </a:p>
        </p:txBody>
      </p:sp>
      <p:sp>
        <p:nvSpPr>
          <p:cNvPr id="4148" name="Text Box 276"/>
          <p:cNvSpPr txBox="1">
            <a:spLocks noChangeArrowheads="1"/>
          </p:cNvSpPr>
          <p:nvPr/>
        </p:nvSpPr>
        <p:spPr bwMode="auto">
          <a:xfrm>
            <a:off x="4003675" y="1693863"/>
            <a:ext cx="1041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FERTILIZATION</a:t>
            </a:r>
            <a:endParaRPr lang="en-US" altLang="en-US" sz="700" b="1" smtClean="0">
              <a:solidFill>
                <a:srgbClr val="000000"/>
              </a:solidFill>
              <a:latin typeface="Arial" panose="020B0604020202020204" pitchFamily="34" charset="0"/>
            </a:endParaRPr>
          </a:p>
        </p:txBody>
      </p:sp>
      <p:sp>
        <p:nvSpPr>
          <p:cNvPr id="4149" name="Rectangle 279"/>
          <p:cNvSpPr>
            <a:spLocks noChangeArrowheads="1"/>
          </p:cNvSpPr>
          <p:nvPr/>
        </p:nvSpPr>
        <p:spPr bwMode="auto">
          <a:xfrm>
            <a:off x="4575175" y="701675"/>
            <a:ext cx="811213" cy="3635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smtClean="0">
              <a:solidFill>
                <a:srgbClr val="000000"/>
              </a:solidFill>
              <a:latin typeface="Arial" panose="020B0604020202020204" pitchFamily="34" charset="0"/>
            </a:endParaRPr>
          </a:p>
        </p:txBody>
      </p:sp>
      <p:sp>
        <p:nvSpPr>
          <p:cNvPr id="4150" name="Text Box 90"/>
          <p:cNvSpPr txBox="1">
            <a:spLocks noChangeArrowheads="1"/>
          </p:cNvSpPr>
          <p:nvPr/>
        </p:nvSpPr>
        <p:spPr bwMode="auto">
          <a:xfrm>
            <a:off x="4529138" y="714375"/>
            <a:ext cx="8445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LIGHTNING,</a:t>
            </a:r>
          </a:p>
          <a:p>
            <a:pPr algn="ctr">
              <a:spcBef>
                <a:spcPct val="0"/>
              </a:spcBef>
              <a:buFontTx/>
              <a:buNone/>
            </a:pPr>
            <a:r>
              <a:rPr lang="en-US" altLang="en-US" sz="900" b="1" smtClean="0">
                <a:solidFill>
                  <a:srgbClr val="000000"/>
                </a:solidFill>
                <a:latin typeface="Arial" panose="020B0604020202020204" pitchFamily="34" charset="0"/>
              </a:rPr>
              <a:t>RAINFALL</a:t>
            </a:r>
          </a:p>
        </p:txBody>
      </p:sp>
      <p:sp>
        <p:nvSpPr>
          <p:cNvPr id="4151" name="Rectangle 280"/>
          <p:cNvSpPr>
            <a:spLocks noChangeArrowheads="1"/>
          </p:cNvSpPr>
          <p:nvPr/>
        </p:nvSpPr>
        <p:spPr bwMode="auto">
          <a:xfrm>
            <a:off x="2078038" y="1031875"/>
            <a:ext cx="75406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N2 FIXATION</a:t>
            </a:r>
          </a:p>
        </p:txBody>
      </p:sp>
      <p:sp>
        <p:nvSpPr>
          <p:cNvPr id="4152" name="Freeform 287"/>
          <p:cNvSpPr>
            <a:spLocks/>
          </p:cNvSpPr>
          <p:nvPr/>
        </p:nvSpPr>
        <p:spPr bwMode="auto">
          <a:xfrm>
            <a:off x="822325" y="1193800"/>
            <a:ext cx="3322638" cy="4141788"/>
          </a:xfrm>
          <a:custGeom>
            <a:avLst/>
            <a:gdLst>
              <a:gd name="T0" fmla="*/ 2147483646 w 2362"/>
              <a:gd name="T1" fmla="*/ 2147483646 h 2828"/>
              <a:gd name="T2" fmla="*/ 769760413 w 2362"/>
              <a:gd name="T3" fmla="*/ 2147483646 h 2828"/>
              <a:gd name="T4" fmla="*/ 51448841 w 2362"/>
              <a:gd name="T5" fmla="*/ 0 h 2828"/>
              <a:gd name="T6" fmla="*/ 0 60000 65536"/>
              <a:gd name="T7" fmla="*/ 0 60000 65536"/>
              <a:gd name="T8" fmla="*/ 0 60000 65536"/>
            </a:gdLst>
            <a:ahLst/>
            <a:cxnLst>
              <a:cxn ang="T6">
                <a:pos x="T0" y="T1"/>
              </a:cxn>
              <a:cxn ang="T7">
                <a:pos x="T2" y="T3"/>
              </a:cxn>
              <a:cxn ang="T8">
                <a:pos x="T4" y="T5"/>
              </a:cxn>
            </a:cxnLst>
            <a:rect l="0" t="0" r="r" b="b"/>
            <a:pathLst>
              <a:path w="2362" h="2828">
                <a:moveTo>
                  <a:pt x="2362" y="2828"/>
                </a:moveTo>
                <a:cubicBezTo>
                  <a:pt x="1570" y="2772"/>
                  <a:pt x="778" y="2717"/>
                  <a:pt x="389" y="2246"/>
                </a:cubicBezTo>
                <a:cubicBezTo>
                  <a:pt x="0" y="1775"/>
                  <a:pt x="13" y="887"/>
                  <a:pt x="26"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53" name="Text Box 288"/>
          <p:cNvSpPr txBox="1">
            <a:spLocks noChangeArrowheads="1"/>
          </p:cNvSpPr>
          <p:nvPr/>
        </p:nvSpPr>
        <p:spPr bwMode="auto">
          <a:xfrm rot="1048958">
            <a:off x="1844675" y="4892675"/>
            <a:ext cx="1174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800080"/>
                </a:solidFill>
                <a:latin typeface="Arial" panose="020B0604020202020204" pitchFamily="34" charset="0"/>
              </a:rPr>
              <a:t>DENITRIFICATION</a:t>
            </a:r>
          </a:p>
        </p:txBody>
      </p:sp>
      <p:sp>
        <p:nvSpPr>
          <p:cNvPr id="4154" name="Text Box 295"/>
          <p:cNvSpPr txBox="1">
            <a:spLocks noChangeArrowheads="1"/>
          </p:cNvSpPr>
          <p:nvPr/>
        </p:nvSpPr>
        <p:spPr bwMode="auto">
          <a:xfrm>
            <a:off x="906463" y="1982788"/>
            <a:ext cx="579437" cy="3746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smtClean="0">
                <a:solidFill>
                  <a:srgbClr val="000000"/>
                </a:solidFill>
                <a:latin typeface="Arial" panose="020B0604020202020204" pitchFamily="34" charset="0"/>
              </a:rPr>
              <a:t>PLANT</a:t>
            </a:r>
          </a:p>
          <a:p>
            <a:pPr>
              <a:spcBef>
                <a:spcPct val="0"/>
              </a:spcBef>
              <a:buFontTx/>
              <a:buNone/>
            </a:pPr>
            <a:r>
              <a:rPr lang="en-US" altLang="en-US" sz="900" b="1" smtClean="0">
                <a:solidFill>
                  <a:srgbClr val="000000"/>
                </a:solidFill>
                <a:latin typeface="Arial" panose="020B0604020202020204" pitchFamily="34" charset="0"/>
              </a:rPr>
              <a:t>LOSS</a:t>
            </a:r>
            <a:endParaRPr lang="en-US" altLang="en-US" sz="700" b="1" smtClean="0">
              <a:solidFill>
                <a:srgbClr val="000000"/>
              </a:solidFill>
              <a:latin typeface="Arial" panose="020B0604020202020204" pitchFamily="34" charset="0"/>
            </a:endParaRPr>
          </a:p>
        </p:txBody>
      </p:sp>
      <p:sp>
        <p:nvSpPr>
          <p:cNvPr id="4155" name="Text Box 297"/>
          <p:cNvSpPr txBox="1">
            <a:spLocks noChangeArrowheads="1"/>
          </p:cNvSpPr>
          <p:nvPr/>
        </p:nvSpPr>
        <p:spPr bwMode="auto">
          <a:xfrm>
            <a:off x="1435100" y="1992313"/>
            <a:ext cx="5651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smtClean="0">
                <a:solidFill>
                  <a:srgbClr val="000000"/>
                </a:solidFill>
                <a:latin typeface="Arial" panose="020B0604020202020204" pitchFamily="34" charset="0"/>
              </a:rPr>
              <a:t>AMINO</a:t>
            </a:r>
            <a:endParaRPr lang="en-US" altLang="en-US" sz="900" smtClean="0">
              <a:solidFill>
                <a:srgbClr val="000000"/>
              </a:solidFill>
              <a:latin typeface="Arial" panose="020B0604020202020204" pitchFamily="34" charset="0"/>
            </a:endParaRPr>
          </a:p>
          <a:p>
            <a:pPr>
              <a:spcBef>
                <a:spcPct val="0"/>
              </a:spcBef>
              <a:buFontTx/>
              <a:buNone/>
            </a:pPr>
            <a:r>
              <a:rPr lang="en-US" altLang="en-US" sz="900" b="1" smtClean="0">
                <a:solidFill>
                  <a:srgbClr val="000000"/>
                </a:solidFill>
                <a:latin typeface="Arial" panose="020B0604020202020204" pitchFamily="34" charset="0"/>
              </a:rPr>
              <a:t>ACIDS</a:t>
            </a:r>
            <a:endParaRPr lang="en-US" altLang="en-US" sz="700" smtClean="0">
              <a:solidFill>
                <a:srgbClr val="000000"/>
              </a:solidFill>
              <a:latin typeface="Arial" panose="020B0604020202020204" pitchFamily="34" charset="0"/>
            </a:endParaRPr>
          </a:p>
        </p:txBody>
      </p:sp>
      <p:sp>
        <p:nvSpPr>
          <p:cNvPr id="4156" name="Oval 299"/>
          <p:cNvSpPr>
            <a:spLocks noChangeArrowheads="1"/>
          </p:cNvSpPr>
          <p:nvPr/>
        </p:nvSpPr>
        <p:spPr bwMode="auto">
          <a:xfrm>
            <a:off x="4246563" y="4935538"/>
            <a:ext cx="563562" cy="731837"/>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NO</a:t>
            </a:r>
            <a:r>
              <a:rPr lang="en-US" altLang="en-US" sz="900" b="1" baseline="-25000" smtClean="0">
                <a:solidFill>
                  <a:srgbClr val="000000"/>
                </a:solidFill>
                <a:latin typeface="Arial" panose="020B0604020202020204" pitchFamily="34" charset="0"/>
              </a:rPr>
              <a:t>3</a:t>
            </a:r>
            <a:r>
              <a:rPr lang="en-US" altLang="en-US" sz="900" b="1" baseline="30000" smtClean="0">
                <a:solidFill>
                  <a:srgbClr val="000000"/>
                </a:solidFill>
                <a:latin typeface="Arial" panose="020B0604020202020204" pitchFamily="34" charset="0"/>
              </a:rPr>
              <a:t>-</a:t>
            </a:r>
            <a:endParaRPr lang="en-US" altLang="en-US" sz="900" b="1" smtClean="0">
              <a:solidFill>
                <a:srgbClr val="000000"/>
              </a:solidFill>
              <a:latin typeface="Arial" panose="020B0604020202020204" pitchFamily="34" charset="0"/>
            </a:endParaRPr>
          </a:p>
          <a:p>
            <a:pPr algn="ctr">
              <a:spcBef>
                <a:spcPct val="0"/>
              </a:spcBef>
              <a:buFontTx/>
              <a:buNone/>
            </a:pPr>
            <a:r>
              <a:rPr lang="en-US" altLang="en-US" sz="900" b="1" smtClean="0">
                <a:solidFill>
                  <a:srgbClr val="000000"/>
                </a:solidFill>
                <a:latin typeface="Arial" panose="020B0604020202020204" pitchFamily="34" charset="0"/>
              </a:rPr>
              <a:t>POOL</a:t>
            </a:r>
            <a:endParaRPr lang="en-US" altLang="en-US" sz="700" b="1" smtClean="0">
              <a:solidFill>
                <a:srgbClr val="000000"/>
              </a:solidFill>
              <a:latin typeface="Arial" panose="020B0604020202020204" pitchFamily="34" charset="0"/>
            </a:endParaRPr>
          </a:p>
        </p:txBody>
      </p:sp>
      <p:sp>
        <p:nvSpPr>
          <p:cNvPr id="4157" name="Rectangle 301"/>
          <p:cNvSpPr>
            <a:spLocks noChangeArrowheads="1"/>
          </p:cNvSpPr>
          <p:nvPr/>
        </p:nvSpPr>
        <p:spPr bwMode="auto">
          <a:xfrm>
            <a:off x="4195763" y="6121400"/>
            <a:ext cx="762000" cy="1936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smtClean="0">
              <a:solidFill>
                <a:srgbClr val="000000"/>
              </a:solidFill>
              <a:latin typeface="Arial" panose="020B0604020202020204" pitchFamily="34" charset="0"/>
            </a:endParaRPr>
          </a:p>
        </p:txBody>
      </p:sp>
      <p:sp>
        <p:nvSpPr>
          <p:cNvPr id="4158" name="Text Box 101"/>
          <p:cNvSpPr txBox="1">
            <a:spLocks noChangeArrowheads="1"/>
          </p:cNvSpPr>
          <p:nvPr/>
        </p:nvSpPr>
        <p:spPr bwMode="auto">
          <a:xfrm>
            <a:off x="4203700" y="6094413"/>
            <a:ext cx="7810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smtClean="0">
                <a:solidFill>
                  <a:srgbClr val="000000"/>
                </a:solidFill>
                <a:latin typeface="Arial" panose="020B0604020202020204" pitchFamily="34" charset="0"/>
              </a:rPr>
              <a:t>LEACHING</a:t>
            </a:r>
            <a:endParaRPr lang="en-US" altLang="en-US" sz="700" b="1" smtClean="0">
              <a:solidFill>
                <a:srgbClr val="000000"/>
              </a:solidFill>
              <a:latin typeface="Arial" panose="020B0604020202020204" pitchFamily="34" charset="0"/>
            </a:endParaRPr>
          </a:p>
        </p:txBody>
      </p:sp>
      <p:sp>
        <p:nvSpPr>
          <p:cNvPr id="4159" name="Rectangle 302"/>
          <p:cNvSpPr>
            <a:spLocks noChangeArrowheads="1"/>
          </p:cNvSpPr>
          <p:nvPr/>
        </p:nvSpPr>
        <p:spPr bwMode="auto">
          <a:xfrm>
            <a:off x="7532688" y="2519363"/>
            <a:ext cx="1047750" cy="3476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AMMONIA</a:t>
            </a:r>
          </a:p>
          <a:p>
            <a:pPr algn="ctr">
              <a:spcBef>
                <a:spcPct val="0"/>
              </a:spcBef>
              <a:buFontTx/>
              <a:buNone/>
            </a:pPr>
            <a:r>
              <a:rPr lang="en-US" altLang="en-US" sz="900" b="1" smtClean="0">
                <a:solidFill>
                  <a:srgbClr val="000000"/>
                </a:solidFill>
                <a:latin typeface="Arial" panose="020B0604020202020204" pitchFamily="34" charset="0"/>
              </a:rPr>
              <a:t>VOLATILIZATION</a:t>
            </a:r>
            <a:endParaRPr lang="en-US" altLang="en-US" sz="700" b="1" smtClean="0">
              <a:solidFill>
                <a:srgbClr val="000000"/>
              </a:solidFill>
              <a:latin typeface="Arial" panose="020B0604020202020204" pitchFamily="34" charset="0"/>
            </a:endParaRPr>
          </a:p>
        </p:txBody>
      </p:sp>
      <p:sp>
        <p:nvSpPr>
          <p:cNvPr id="4160" name="Line 306"/>
          <p:cNvSpPr>
            <a:spLocks noChangeShapeType="1"/>
          </p:cNvSpPr>
          <p:nvPr/>
        </p:nvSpPr>
        <p:spPr bwMode="auto">
          <a:xfrm flipH="1" flipV="1">
            <a:off x="4922838" y="3376613"/>
            <a:ext cx="831850" cy="614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61" name="Line 309"/>
          <p:cNvSpPr>
            <a:spLocks noChangeShapeType="1"/>
          </p:cNvSpPr>
          <p:nvPr/>
        </p:nvSpPr>
        <p:spPr bwMode="auto">
          <a:xfrm flipV="1">
            <a:off x="8401050" y="3662363"/>
            <a:ext cx="347663" cy="5826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62" name="Text Box 310"/>
          <p:cNvSpPr txBox="1">
            <a:spLocks noChangeArrowheads="1"/>
          </p:cNvSpPr>
          <p:nvPr/>
        </p:nvSpPr>
        <p:spPr bwMode="auto">
          <a:xfrm>
            <a:off x="5864225" y="5122863"/>
            <a:ext cx="1016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FF6600"/>
                </a:solidFill>
                <a:latin typeface="Arial" panose="020B0604020202020204" pitchFamily="34" charset="0"/>
              </a:rPr>
              <a:t>NITRIFICATION</a:t>
            </a:r>
            <a:endParaRPr lang="en-US" altLang="en-US" sz="900" smtClean="0">
              <a:solidFill>
                <a:srgbClr val="FFCC00"/>
              </a:solidFill>
              <a:latin typeface="Arial" panose="020B0604020202020204" pitchFamily="34" charset="0"/>
            </a:endParaRPr>
          </a:p>
        </p:txBody>
      </p:sp>
      <p:sp>
        <p:nvSpPr>
          <p:cNvPr id="4163" name="Text Box 219"/>
          <p:cNvSpPr txBox="1">
            <a:spLocks noChangeArrowheads="1"/>
          </p:cNvSpPr>
          <p:nvPr/>
        </p:nvSpPr>
        <p:spPr bwMode="auto">
          <a:xfrm>
            <a:off x="1593850" y="3335338"/>
            <a:ext cx="5635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000000"/>
                </a:solidFill>
                <a:latin typeface="Arial" panose="020B0604020202020204" pitchFamily="34" charset="0"/>
              </a:rPr>
              <a:t>NH</a:t>
            </a:r>
            <a:r>
              <a:rPr lang="en-US" altLang="en-US" sz="900" baseline="-25000" smtClean="0">
                <a:solidFill>
                  <a:srgbClr val="000000"/>
                </a:solidFill>
                <a:latin typeface="Arial" panose="020B0604020202020204" pitchFamily="34" charset="0"/>
              </a:rPr>
              <a:t>2</a:t>
            </a:r>
            <a:r>
              <a:rPr lang="en-US" altLang="en-US" sz="900" smtClean="0">
                <a:solidFill>
                  <a:srgbClr val="000000"/>
                </a:solidFill>
                <a:latin typeface="Arial" panose="020B0604020202020204" pitchFamily="34" charset="0"/>
              </a:rPr>
              <a:t>OH</a:t>
            </a:r>
          </a:p>
        </p:txBody>
      </p:sp>
      <p:sp>
        <p:nvSpPr>
          <p:cNvPr id="4164" name="Text Box 262"/>
          <p:cNvSpPr txBox="1">
            <a:spLocks noChangeArrowheads="1"/>
          </p:cNvSpPr>
          <p:nvPr/>
        </p:nvSpPr>
        <p:spPr bwMode="auto">
          <a:xfrm>
            <a:off x="615950" y="4154488"/>
            <a:ext cx="11874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3333CC"/>
                </a:solidFill>
                <a:latin typeface="Arial" panose="020B0604020202020204" pitchFamily="34" charset="0"/>
              </a:rPr>
              <a:t>Pseudomonas, Bacillus,</a:t>
            </a:r>
          </a:p>
          <a:p>
            <a:pPr>
              <a:spcBef>
                <a:spcPct val="0"/>
              </a:spcBef>
              <a:buFontTx/>
              <a:buNone/>
            </a:pPr>
            <a:r>
              <a:rPr lang="en-US" altLang="en-US" sz="700" smtClean="0">
                <a:solidFill>
                  <a:srgbClr val="3333CC"/>
                </a:solidFill>
                <a:latin typeface="Arial" panose="020B0604020202020204" pitchFamily="34" charset="0"/>
              </a:rPr>
              <a:t>Thiobacillus Denitrificans,</a:t>
            </a:r>
          </a:p>
          <a:p>
            <a:pPr>
              <a:spcBef>
                <a:spcPct val="0"/>
              </a:spcBef>
              <a:buFontTx/>
              <a:buNone/>
            </a:pPr>
            <a:r>
              <a:rPr lang="en-US" altLang="en-US" sz="700" smtClean="0">
                <a:solidFill>
                  <a:srgbClr val="3333CC"/>
                </a:solidFill>
                <a:latin typeface="Arial" panose="020B0604020202020204" pitchFamily="34" charset="0"/>
              </a:rPr>
              <a:t>and T. thioparus</a:t>
            </a:r>
            <a:endParaRPr lang="en-US" altLang="en-US" sz="700" smtClean="0">
              <a:solidFill>
                <a:srgbClr val="000000"/>
              </a:solidFill>
              <a:latin typeface="Arial" panose="020B0604020202020204" pitchFamily="34" charset="0"/>
            </a:endParaRPr>
          </a:p>
        </p:txBody>
      </p:sp>
      <p:sp>
        <p:nvSpPr>
          <p:cNvPr id="4165" name="Text Box 237"/>
          <p:cNvSpPr txBox="1">
            <a:spLocks noChangeArrowheads="1"/>
          </p:cNvSpPr>
          <p:nvPr/>
        </p:nvSpPr>
        <p:spPr bwMode="auto">
          <a:xfrm>
            <a:off x="4530725" y="4335463"/>
            <a:ext cx="11747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FF6600"/>
                </a:solidFill>
                <a:latin typeface="Arial" panose="020B0604020202020204" pitchFamily="34" charset="0"/>
              </a:rPr>
              <a:t>MINERALIZATION </a:t>
            </a:r>
          </a:p>
          <a:p>
            <a:pPr>
              <a:spcBef>
                <a:spcPct val="0"/>
              </a:spcBef>
              <a:buFontTx/>
              <a:buNone/>
            </a:pPr>
            <a:r>
              <a:rPr lang="en-US" altLang="en-US" sz="900" smtClean="0">
                <a:solidFill>
                  <a:srgbClr val="FF6600"/>
                </a:solidFill>
                <a:latin typeface="Arial" panose="020B0604020202020204" pitchFamily="34" charset="0"/>
              </a:rPr>
              <a:t>+ NITRIFICATION</a:t>
            </a:r>
            <a:endParaRPr lang="en-US" altLang="en-US" sz="900" smtClean="0">
              <a:solidFill>
                <a:srgbClr val="000000"/>
              </a:solidFill>
              <a:latin typeface="Arial" panose="020B0604020202020204" pitchFamily="34" charset="0"/>
            </a:endParaRPr>
          </a:p>
        </p:txBody>
      </p:sp>
      <p:sp>
        <p:nvSpPr>
          <p:cNvPr id="4166" name="Text Box 222"/>
          <p:cNvSpPr txBox="1">
            <a:spLocks noChangeArrowheads="1"/>
          </p:cNvSpPr>
          <p:nvPr/>
        </p:nvSpPr>
        <p:spPr bwMode="auto">
          <a:xfrm>
            <a:off x="3721100" y="3632200"/>
            <a:ext cx="1117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800080"/>
                </a:solidFill>
                <a:latin typeface="Arial" panose="020B0604020202020204" pitchFamily="34" charset="0"/>
              </a:rPr>
              <a:t>IMMOBILIZATION</a:t>
            </a:r>
            <a:endParaRPr lang="en-US" altLang="en-US" sz="900" smtClean="0">
              <a:solidFill>
                <a:srgbClr val="010000"/>
              </a:solidFill>
              <a:latin typeface="Arial" panose="020B0604020202020204" pitchFamily="34" charset="0"/>
            </a:endParaRPr>
          </a:p>
        </p:txBody>
      </p:sp>
      <p:sp>
        <p:nvSpPr>
          <p:cNvPr id="4167" name="Text Box 215"/>
          <p:cNvSpPr txBox="1">
            <a:spLocks noChangeArrowheads="1"/>
          </p:cNvSpPr>
          <p:nvPr/>
        </p:nvSpPr>
        <p:spPr bwMode="auto">
          <a:xfrm>
            <a:off x="3160713" y="4638675"/>
            <a:ext cx="42386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000000"/>
                </a:solidFill>
                <a:latin typeface="Arial" panose="020B0604020202020204" pitchFamily="34" charset="0"/>
              </a:rPr>
              <a:t>NO</a:t>
            </a:r>
            <a:r>
              <a:rPr lang="en-US" altLang="en-US" sz="900" baseline="-25000" smtClean="0">
                <a:solidFill>
                  <a:srgbClr val="000000"/>
                </a:solidFill>
                <a:latin typeface="Arial" panose="020B0604020202020204" pitchFamily="34" charset="0"/>
              </a:rPr>
              <a:t>2</a:t>
            </a:r>
            <a:r>
              <a:rPr lang="en-US" altLang="en-US" sz="900" baseline="30000" smtClean="0">
                <a:solidFill>
                  <a:srgbClr val="000000"/>
                </a:solidFill>
                <a:latin typeface="Arial" panose="020B0604020202020204" pitchFamily="34" charset="0"/>
              </a:rPr>
              <a:t>-</a:t>
            </a:r>
            <a:endParaRPr lang="en-US" altLang="en-US" sz="900" smtClean="0">
              <a:solidFill>
                <a:srgbClr val="000000"/>
              </a:solidFill>
              <a:latin typeface="Arial" panose="020B0604020202020204" pitchFamily="34" charset="0"/>
            </a:endParaRPr>
          </a:p>
        </p:txBody>
      </p:sp>
      <p:grpSp>
        <p:nvGrpSpPr>
          <p:cNvPr id="4168" name="Group 344"/>
          <p:cNvGrpSpPr>
            <a:grpSpLocks/>
          </p:cNvGrpSpPr>
          <p:nvPr/>
        </p:nvGrpSpPr>
        <p:grpSpPr bwMode="auto">
          <a:xfrm>
            <a:off x="5554663" y="3943350"/>
            <a:ext cx="1654175" cy="658813"/>
            <a:chOff x="3552" y="2580"/>
            <a:chExt cx="1177" cy="450"/>
          </a:xfrm>
        </p:grpSpPr>
        <p:sp>
          <p:nvSpPr>
            <p:cNvPr id="4209" name="Oval 317"/>
            <p:cNvSpPr>
              <a:spLocks noChangeArrowheads="1"/>
            </p:cNvSpPr>
            <p:nvPr/>
          </p:nvSpPr>
          <p:spPr bwMode="auto">
            <a:xfrm>
              <a:off x="3558" y="2580"/>
              <a:ext cx="868" cy="450"/>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700" smtClean="0">
                <a:solidFill>
                  <a:srgbClr val="33CCFF"/>
                </a:solidFill>
                <a:latin typeface="Arial" panose="020B0604020202020204" pitchFamily="34" charset="0"/>
              </a:endParaRPr>
            </a:p>
          </p:txBody>
        </p:sp>
        <p:sp>
          <p:nvSpPr>
            <p:cNvPr id="4210" name="Text Box 249"/>
            <p:cNvSpPr txBox="1">
              <a:spLocks noChangeArrowheads="1"/>
            </p:cNvSpPr>
            <p:nvPr/>
          </p:nvSpPr>
          <p:spPr bwMode="auto">
            <a:xfrm>
              <a:off x="3552" y="2701"/>
              <a:ext cx="1177"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smtClean="0">
                  <a:solidFill>
                    <a:srgbClr val="000000"/>
                  </a:solidFill>
                  <a:latin typeface="Arial" panose="020B0604020202020204" pitchFamily="34" charset="0"/>
                </a:rPr>
                <a:t>MICROBIAL/PLANT </a:t>
              </a:r>
            </a:p>
            <a:p>
              <a:pPr>
                <a:spcBef>
                  <a:spcPct val="0"/>
                </a:spcBef>
                <a:buFontTx/>
                <a:buNone/>
              </a:pPr>
              <a:r>
                <a:rPr lang="en-US" altLang="en-US" sz="900" b="1" smtClean="0">
                  <a:solidFill>
                    <a:srgbClr val="000000"/>
                  </a:solidFill>
                  <a:latin typeface="Arial" panose="020B0604020202020204" pitchFamily="34" charset="0"/>
                </a:rPr>
                <a:t>             SINK</a:t>
              </a:r>
            </a:p>
          </p:txBody>
        </p:sp>
      </p:grpSp>
      <p:sp>
        <p:nvSpPr>
          <p:cNvPr id="4169" name="Text Box 324"/>
          <p:cNvSpPr txBox="1">
            <a:spLocks noChangeArrowheads="1"/>
          </p:cNvSpPr>
          <p:nvPr/>
        </p:nvSpPr>
        <p:spPr bwMode="auto">
          <a:xfrm>
            <a:off x="3830638" y="5713413"/>
            <a:ext cx="642937"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TEMP 50°F</a:t>
            </a:r>
          </a:p>
        </p:txBody>
      </p:sp>
      <p:sp>
        <p:nvSpPr>
          <p:cNvPr id="4170" name="Text Box 325"/>
          <p:cNvSpPr txBox="1">
            <a:spLocks noChangeArrowheads="1"/>
          </p:cNvSpPr>
          <p:nvPr/>
        </p:nvSpPr>
        <p:spPr bwMode="auto">
          <a:xfrm>
            <a:off x="2828925" y="6269038"/>
            <a:ext cx="446088"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pH 7.0</a:t>
            </a:r>
          </a:p>
        </p:txBody>
      </p:sp>
      <p:sp>
        <p:nvSpPr>
          <p:cNvPr id="4171" name="Text Box 326"/>
          <p:cNvSpPr txBox="1">
            <a:spLocks noChangeArrowheads="1"/>
          </p:cNvSpPr>
          <p:nvPr/>
        </p:nvSpPr>
        <p:spPr bwMode="auto">
          <a:xfrm>
            <a:off x="2222500" y="5807075"/>
            <a:ext cx="636588"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LEACHING</a:t>
            </a:r>
          </a:p>
        </p:txBody>
      </p:sp>
      <p:sp>
        <p:nvSpPr>
          <p:cNvPr id="4172" name="Text Box 327"/>
          <p:cNvSpPr txBox="1">
            <a:spLocks noChangeArrowheads="1"/>
          </p:cNvSpPr>
          <p:nvPr/>
        </p:nvSpPr>
        <p:spPr bwMode="auto">
          <a:xfrm>
            <a:off x="3076575" y="5807075"/>
            <a:ext cx="636588"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LEACHING</a:t>
            </a:r>
          </a:p>
        </p:txBody>
      </p:sp>
      <p:sp>
        <p:nvSpPr>
          <p:cNvPr id="4173" name="Text Box 328"/>
          <p:cNvSpPr txBox="1">
            <a:spLocks noChangeArrowheads="1"/>
          </p:cNvSpPr>
          <p:nvPr/>
        </p:nvSpPr>
        <p:spPr bwMode="auto">
          <a:xfrm>
            <a:off x="2120900" y="5397500"/>
            <a:ext cx="952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DENITRIFICATION</a:t>
            </a:r>
          </a:p>
          <a:p>
            <a:pPr>
              <a:spcBef>
                <a:spcPct val="0"/>
              </a:spcBef>
              <a:buFontTx/>
              <a:buNone/>
            </a:pPr>
            <a:r>
              <a:rPr lang="en-US" altLang="en-US" sz="700" smtClean="0">
                <a:solidFill>
                  <a:srgbClr val="000000"/>
                </a:solidFill>
                <a:latin typeface="Arial" panose="020B0604020202020204" pitchFamily="34" charset="0"/>
              </a:rPr>
              <a:t>LEACHING</a:t>
            </a:r>
          </a:p>
        </p:txBody>
      </p:sp>
      <p:sp>
        <p:nvSpPr>
          <p:cNvPr id="4174" name="Text Box 330"/>
          <p:cNvSpPr txBox="1">
            <a:spLocks noChangeArrowheads="1"/>
          </p:cNvSpPr>
          <p:nvPr/>
        </p:nvSpPr>
        <p:spPr bwMode="auto">
          <a:xfrm>
            <a:off x="3032125" y="5397500"/>
            <a:ext cx="900113"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LEACHING</a:t>
            </a:r>
          </a:p>
          <a:p>
            <a:pPr>
              <a:spcBef>
                <a:spcPct val="0"/>
              </a:spcBef>
              <a:buFontTx/>
              <a:buNone/>
            </a:pPr>
            <a:r>
              <a:rPr lang="en-US" altLang="en-US" sz="700" smtClean="0">
                <a:solidFill>
                  <a:srgbClr val="000000"/>
                </a:solidFill>
                <a:latin typeface="Arial" panose="020B0604020202020204" pitchFamily="34" charset="0"/>
              </a:rPr>
              <a:t>VOLATILIZATION</a:t>
            </a:r>
          </a:p>
          <a:p>
            <a:pPr>
              <a:spcBef>
                <a:spcPct val="0"/>
              </a:spcBef>
              <a:buFontTx/>
              <a:buNone/>
            </a:pPr>
            <a:r>
              <a:rPr lang="en-US" altLang="en-US" sz="700" smtClean="0">
                <a:solidFill>
                  <a:srgbClr val="000000"/>
                </a:solidFill>
                <a:latin typeface="Arial" panose="020B0604020202020204" pitchFamily="34" charset="0"/>
              </a:rPr>
              <a:t>NITRIFICATION</a:t>
            </a:r>
          </a:p>
        </p:txBody>
      </p:sp>
      <p:sp>
        <p:nvSpPr>
          <p:cNvPr id="4175" name="Line 331"/>
          <p:cNvSpPr>
            <a:spLocks noChangeShapeType="1"/>
          </p:cNvSpPr>
          <p:nvPr/>
        </p:nvSpPr>
        <p:spPr bwMode="auto">
          <a:xfrm>
            <a:off x="2203450" y="5799138"/>
            <a:ext cx="1709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76" name="Line 332"/>
          <p:cNvSpPr>
            <a:spLocks noChangeShapeType="1"/>
          </p:cNvSpPr>
          <p:nvPr/>
        </p:nvSpPr>
        <p:spPr bwMode="auto">
          <a:xfrm>
            <a:off x="3022600" y="5307013"/>
            <a:ext cx="0" cy="984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77" name="Rectangle 281"/>
          <p:cNvSpPr>
            <a:spLocks noChangeArrowheads="1"/>
          </p:cNvSpPr>
          <p:nvPr/>
        </p:nvSpPr>
        <p:spPr bwMode="auto">
          <a:xfrm>
            <a:off x="7443788" y="5589588"/>
            <a:ext cx="742950" cy="1984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ADDITIONS</a:t>
            </a:r>
            <a:endParaRPr lang="en-US" altLang="en-US" sz="700" b="1" smtClean="0">
              <a:solidFill>
                <a:srgbClr val="FFFFFF"/>
              </a:solidFill>
              <a:latin typeface="Arial" panose="020B0604020202020204" pitchFamily="34" charset="0"/>
            </a:endParaRPr>
          </a:p>
        </p:txBody>
      </p:sp>
      <p:sp>
        <p:nvSpPr>
          <p:cNvPr id="4178" name="Rectangle 283"/>
          <p:cNvSpPr>
            <a:spLocks noChangeArrowheads="1"/>
          </p:cNvSpPr>
          <p:nvPr/>
        </p:nvSpPr>
        <p:spPr bwMode="auto">
          <a:xfrm>
            <a:off x="7443788" y="5834063"/>
            <a:ext cx="742950" cy="200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LOSSES</a:t>
            </a:r>
            <a:endParaRPr lang="en-US" altLang="en-US" sz="900" b="1" smtClean="0">
              <a:solidFill>
                <a:srgbClr val="FFFFFF"/>
              </a:solidFill>
              <a:latin typeface="Arial" panose="020B0604020202020204" pitchFamily="34" charset="0"/>
            </a:endParaRPr>
          </a:p>
        </p:txBody>
      </p:sp>
      <p:sp>
        <p:nvSpPr>
          <p:cNvPr id="4179" name="Text Box 304"/>
          <p:cNvSpPr txBox="1">
            <a:spLocks noChangeArrowheads="1"/>
          </p:cNvSpPr>
          <p:nvPr/>
        </p:nvSpPr>
        <p:spPr bwMode="auto">
          <a:xfrm>
            <a:off x="7088188" y="6056313"/>
            <a:ext cx="1511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FF6600"/>
                </a:solidFill>
                <a:latin typeface="Arial" panose="020B0604020202020204" pitchFamily="34" charset="0"/>
              </a:rPr>
              <a:t>OXIDATION REACTIONS</a:t>
            </a:r>
            <a:endParaRPr lang="en-US" altLang="en-US" sz="900" smtClean="0">
              <a:solidFill>
                <a:srgbClr val="000000"/>
              </a:solidFill>
              <a:latin typeface="Arial" panose="020B0604020202020204" pitchFamily="34" charset="0"/>
            </a:endParaRPr>
          </a:p>
        </p:txBody>
      </p:sp>
      <p:sp>
        <p:nvSpPr>
          <p:cNvPr id="4180" name="Text Box 311"/>
          <p:cNvSpPr txBox="1">
            <a:spLocks noChangeArrowheads="1"/>
          </p:cNvSpPr>
          <p:nvPr/>
        </p:nvSpPr>
        <p:spPr bwMode="auto">
          <a:xfrm>
            <a:off x="7078663" y="6240463"/>
            <a:ext cx="1562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800080"/>
                </a:solidFill>
                <a:latin typeface="Arial" panose="020B0604020202020204" pitchFamily="34" charset="0"/>
              </a:rPr>
              <a:t>REDUCTION REACTIONS</a:t>
            </a:r>
            <a:endParaRPr lang="en-US" altLang="en-US" sz="900" smtClean="0">
              <a:solidFill>
                <a:srgbClr val="000000"/>
              </a:solidFill>
              <a:latin typeface="Arial" panose="020B0604020202020204" pitchFamily="34" charset="0"/>
            </a:endParaRPr>
          </a:p>
        </p:txBody>
      </p:sp>
      <p:sp>
        <p:nvSpPr>
          <p:cNvPr id="4181" name="Rectangle 335"/>
          <p:cNvSpPr>
            <a:spLocks noChangeArrowheads="1"/>
          </p:cNvSpPr>
          <p:nvPr/>
        </p:nvSpPr>
        <p:spPr bwMode="auto">
          <a:xfrm>
            <a:off x="7107238" y="5507038"/>
            <a:ext cx="1450975" cy="949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smtClean="0">
              <a:solidFill>
                <a:srgbClr val="000000"/>
              </a:solidFill>
              <a:latin typeface="Arial" panose="020B0604020202020204" pitchFamily="34" charset="0"/>
            </a:endParaRPr>
          </a:p>
        </p:txBody>
      </p:sp>
      <p:sp>
        <p:nvSpPr>
          <p:cNvPr id="4182" name="Line 338"/>
          <p:cNvSpPr>
            <a:spLocks noChangeShapeType="1"/>
          </p:cNvSpPr>
          <p:nvPr/>
        </p:nvSpPr>
        <p:spPr bwMode="auto">
          <a:xfrm flipH="1" flipV="1">
            <a:off x="1201738" y="2378075"/>
            <a:ext cx="157162" cy="165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83" name="Line 339"/>
          <p:cNvSpPr>
            <a:spLocks noChangeShapeType="1"/>
          </p:cNvSpPr>
          <p:nvPr/>
        </p:nvSpPr>
        <p:spPr bwMode="auto">
          <a:xfrm rot="4781710" flipH="1" flipV="1">
            <a:off x="1557338" y="2357438"/>
            <a:ext cx="163512" cy="157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84" name="Line 340"/>
          <p:cNvSpPr>
            <a:spLocks noChangeShapeType="1"/>
          </p:cNvSpPr>
          <p:nvPr/>
        </p:nvSpPr>
        <p:spPr bwMode="auto">
          <a:xfrm flipV="1">
            <a:off x="4789488" y="4533900"/>
            <a:ext cx="957262" cy="550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85" name="Line 343"/>
          <p:cNvSpPr>
            <a:spLocks noChangeShapeType="1"/>
          </p:cNvSpPr>
          <p:nvPr/>
        </p:nvSpPr>
        <p:spPr bwMode="auto">
          <a:xfrm>
            <a:off x="4543425" y="5694363"/>
            <a:ext cx="0" cy="398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86" name="Line 345"/>
          <p:cNvSpPr>
            <a:spLocks noChangeShapeType="1"/>
          </p:cNvSpPr>
          <p:nvPr/>
        </p:nvSpPr>
        <p:spPr bwMode="auto">
          <a:xfrm flipH="1">
            <a:off x="6835775" y="4300538"/>
            <a:ext cx="1238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nvGrpSpPr>
          <p:cNvPr id="4187" name="Group 354"/>
          <p:cNvGrpSpPr>
            <a:grpSpLocks/>
          </p:cNvGrpSpPr>
          <p:nvPr/>
        </p:nvGrpSpPr>
        <p:grpSpPr bwMode="auto">
          <a:xfrm>
            <a:off x="3563938" y="1120775"/>
            <a:ext cx="1100137" cy="446088"/>
            <a:chOff x="2234" y="660"/>
            <a:chExt cx="783" cy="303"/>
          </a:xfrm>
        </p:grpSpPr>
        <p:sp>
          <p:nvSpPr>
            <p:cNvPr id="4203" name="Text Box 136"/>
            <p:cNvSpPr txBox="1">
              <a:spLocks noChangeArrowheads="1"/>
            </p:cNvSpPr>
            <p:nvPr/>
          </p:nvSpPr>
          <p:spPr bwMode="auto">
            <a:xfrm>
              <a:off x="2309" y="660"/>
              <a:ext cx="58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HABER BOSCH</a:t>
              </a:r>
            </a:p>
          </p:txBody>
        </p:sp>
        <p:grpSp>
          <p:nvGrpSpPr>
            <p:cNvPr id="4204" name="Group 351"/>
            <p:cNvGrpSpPr>
              <a:grpSpLocks/>
            </p:cNvGrpSpPr>
            <p:nvPr/>
          </p:nvGrpSpPr>
          <p:grpSpPr bwMode="auto">
            <a:xfrm>
              <a:off x="2234" y="750"/>
              <a:ext cx="783" cy="213"/>
              <a:chOff x="2294" y="762"/>
              <a:chExt cx="783" cy="213"/>
            </a:xfrm>
          </p:grpSpPr>
          <p:grpSp>
            <p:nvGrpSpPr>
              <p:cNvPr id="4205" name="Group 349"/>
              <p:cNvGrpSpPr>
                <a:grpSpLocks/>
              </p:cNvGrpSpPr>
              <p:nvPr/>
            </p:nvGrpSpPr>
            <p:grpSpPr bwMode="auto">
              <a:xfrm>
                <a:off x="2294" y="840"/>
                <a:ext cx="783" cy="135"/>
                <a:chOff x="494" y="84"/>
                <a:chExt cx="783" cy="135"/>
              </a:xfrm>
            </p:grpSpPr>
            <p:sp>
              <p:nvSpPr>
                <p:cNvPr id="4207" name="Text Box 346"/>
                <p:cNvSpPr txBox="1">
                  <a:spLocks noChangeArrowheads="1"/>
                </p:cNvSpPr>
                <p:nvPr/>
              </p:nvSpPr>
              <p:spPr bwMode="auto">
                <a:xfrm>
                  <a:off x="494" y="84"/>
                  <a:ext cx="783"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3H</a:t>
                  </a:r>
                  <a:r>
                    <a:rPr lang="en-US" altLang="en-US" sz="700" baseline="-25000" smtClean="0">
                      <a:solidFill>
                        <a:srgbClr val="000000"/>
                      </a:solidFill>
                      <a:latin typeface="Arial" panose="020B0604020202020204" pitchFamily="34" charset="0"/>
                    </a:rPr>
                    <a:t>2</a:t>
                  </a:r>
                  <a:r>
                    <a:rPr lang="en-US" altLang="en-US" sz="700" smtClean="0">
                      <a:solidFill>
                        <a:srgbClr val="000000"/>
                      </a:solidFill>
                      <a:latin typeface="Arial" panose="020B0604020202020204" pitchFamily="34" charset="0"/>
                    </a:rPr>
                    <a:t> + N</a:t>
                  </a:r>
                  <a:r>
                    <a:rPr lang="en-US" altLang="en-US" sz="700" baseline="-25000" smtClean="0">
                      <a:solidFill>
                        <a:srgbClr val="000000"/>
                      </a:solidFill>
                      <a:latin typeface="Arial" panose="020B0604020202020204" pitchFamily="34" charset="0"/>
                    </a:rPr>
                    <a:t>2</a:t>
                  </a:r>
                  <a:r>
                    <a:rPr lang="en-US" altLang="en-US" sz="700" smtClean="0">
                      <a:solidFill>
                        <a:srgbClr val="000000"/>
                      </a:solidFill>
                      <a:latin typeface="Arial" panose="020B0604020202020204" pitchFamily="34" charset="0"/>
                    </a:rPr>
                    <a:t>              2NH</a:t>
                  </a:r>
                  <a:r>
                    <a:rPr lang="en-US" altLang="en-US" sz="700" baseline="-25000" smtClean="0">
                      <a:solidFill>
                        <a:srgbClr val="000000"/>
                      </a:solidFill>
                      <a:latin typeface="Arial" panose="020B0604020202020204" pitchFamily="34" charset="0"/>
                    </a:rPr>
                    <a:t>3</a:t>
                  </a:r>
                  <a:endParaRPr lang="en-US" altLang="en-US" sz="700" smtClean="0">
                    <a:solidFill>
                      <a:srgbClr val="000000"/>
                    </a:solidFill>
                    <a:latin typeface="Arial" panose="020B0604020202020204" pitchFamily="34" charset="0"/>
                  </a:endParaRPr>
                </a:p>
              </p:txBody>
            </p:sp>
            <p:sp>
              <p:nvSpPr>
                <p:cNvPr id="4208" name="Line 348"/>
                <p:cNvSpPr>
                  <a:spLocks noChangeShapeType="1"/>
                </p:cNvSpPr>
                <p:nvPr/>
              </p:nvSpPr>
              <p:spPr bwMode="auto">
                <a:xfrm>
                  <a:off x="786" y="138"/>
                  <a:ext cx="204"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4206" name="Text Box 350"/>
              <p:cNvSpPr txBox="1">
                <a:spLocks noChangeArrowheads="1"/>
              </p:cNvSpPr>
              <p:nvPr/>
            </p:nvSpPr>
            <p:spPr bwMode="auto">
              <a:xfrm>
                <a:off x="2360" y="762"/>
                <a:ext cx="64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smtClean="0">
                    <a:solidFill>
                      <a:srgbClr val="000000"/>
                    </a:solidFill>
                    <a:latin typeface="Arial" panose="020B0604020202020204" pitchFamily="34" charset="0"/>
                  </a:rPr>
                  <a:t>(1200°C, 500 atm)</a:t>
                </a:r>
              </a:p>
            </p:txBody>
          </p:sp>
        </p:grpSp>
      </p:grpSp>
      <p:sp>
        <p:nvSpPr>
          <p:cNvPr id="4188" name="Freeform 353"/>
          <p:cNvSpPr>
            <a:spLocks/>
          </p:cNvSpPr>
          <p:nvPr/>
        </p:nvSpPr>
        <p:spPr bwMode="auto">
          <a:xfrm>
            <a:off x="3557588" y="1093788"/>
            <a:ext cx="695325" cy="1600200"/>
          </a:xfrm>
          <a:custGeom>
            <a:avLst/>
            <a:gdLst>
              <a:gd name="T0" fmla="*/ 241702852 w 494"/>
              <a:gd name="T1" fmla="*/ 0 h 1092"/>
              <a:gd name="T2" fmla="*/ 122833243 w 494"/>
              <a:gd name="T3" fmla="*/ 811698519 h 1092"/>
              <a:gd name="T4" fmla="*/ 978698088 w 494"/>
              <a:gd name="T5" fmla="*/ 2147483646 h 1092"/>
              <a:gd name="T6" fmla="*/ 0 60000 65536"/>
              <a:gd name="T7" fmla="*/ 0 60000 65536"/>
              <a:gd name="T8" fmla="*/ 0 60000 65536"/>
            </a:gdLst>
            <a:ahLst/>
            <a:cxnLst>
              <a:cxn ang="T6">
                <a:pos x="T0" y="T1"/>
              </a:cxn>
              <a:cxn ang="T7">
                <a:pos x="T2" y="T3"/>
              </a:cxn>
              <a:cxn ang="T8">
                <a:pos x="T4" y="T5"/>
              </a:cxn>
            </a:cxnLst>
            <a:rect l="0" t="0" r="r" b="b"/>
            <a:pathLst>
              <a:path w="494" h="1092">
                <a:moveTo>
                  <a:pt x="122" y="0"/>
                </a:moveTo>
                <a:cubicBezTo>
                  <a:pt x="61" y="98"/>
                  <a:pt x="0" y="196"/>
                  <a:pt x="62" y="378"/>
                </a:cubicBezTo>
                <a:cubicBezTo>
                  <a:pt x="124" y="560"/>
                  <a:pt x="309" y="826"/>
                  <a:pt x="494" y="109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89" name="Freeform 355"/>
          <p:cNvSpPr>
            <a:spLocks/>
          </p:cNvSpPr>
          <p:nvPr/>
        </p:nvSpPr>
        <p:spPr bwMode="auto">
          <a:xfrm flipH="1">
            <a:off x="4773613" y="1103313"/>
            <a:ext cx="693737" cy="1600200"/>
          </a:xfrm>
          <a:custGeom>
            <a:avLst/>
            <a:gdLst>
              <a:gd name="T0" fmla="*/ 240600350 w 494"/>
              <a:gd name="T1" fmla="*/ 0 h 1092"/>
              <a:gd name="T2" fmla="*/ 122271848 w 494"/>
              <a:gd name="T3" fmla="*/ 811698519 h 1092"/>
              <a:gd name="T4" fmla="*/ 974232844 w 494"/>
              <a:gd name="T5" fmla="*/ 2147483646 h 1092"/>
              <a:gd name="T6" fmla="*/ 0 60000 65536"/>
              <a:gd name="T7" fmla="*/ 0 60000 65536"/>
              <a:gd name="T8" fmla="*/ 0 60000 65536"/>
            </a:gdLst>
            <a:ahLst/>
            <a:cxnLst>
              <a:cxn ang="T6">
                <a:pos x="T0" y="T1"/>
              </a:cxn>
              <a:cxn ang="T7">
                <a:pos x="T2" y="T3"/>
              </a:cxn>
              <a:cxn ang="T8">
                <a:pos x="T4" y="T5"/>
              </a:cxn>
            </a:cxnLst>
            <a:rect l="0" t="0" r="r" b="b"/>
            <a:pathLst>
              <a:path w="494" h="1092">
                <a:moveTo>
                  <a:pt x="122" y="0"/>
                </a:moveTo>
                <a:cubicBezTo>
                  <a:pt x="61" y="98"/>
                  <a:pt x="0" y="196"/>
                  <a:pt x="62" y="378"/>
                </a:cubicBezTo>
                <a:cubicBezTo>
                  <a:pt x="124" y="560"/>
                  <a:pt x="309" y="826"/>
                  <a:pt x="494" y="109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90" name="Text Box 361"/>
          <p:cNvSpPr txBox="1">
            <a:spLocks noChangeArrowheads="1"/>
          </p:cNvSpPr>
          <p:nvPr/>
        </p:nvSpPr>
        <p:spPr bwMode="auto">
          <a:xfrm>
            <a:off x="5076825" y="5608638"/>
            <a:ext cx="2049463" cy="94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800" b="1" smtClean="0">
                <a:solidFill>
                  <a:srgbClr val="000000"/>
                </a:solidFill>
                <a:latin typeface="Arial" panose="020B0604020202020204" pitchFamily="34" charset="0"/>
              </a:rPr>
              <a:t>Joanne LaRuffa</a:t>
            </a:r>
          </a:p>
          <a:p>
            <a:pPr>
              <a:spcBef>
                <a:spcPct val="0"/>
              </a:spcBef>
              <a:buFontTx/>
              <a:buNone/>
            </a:pPr>
            <a:r>
              <a:rPr lang="en-US" altLang="en-US" sz="800" b="1" smtClean="0">
                <a:solidFill>
                  <a:srgbClr val="000000"/>
                </a:solidFill>
                <a:latin typeface="Arial" panose="020B0604020202020204" pitchFamily="34" charset="0"/>
              </a:rPr>
              <a:t>Wade Thomason</a:t>
            </a:r>
          </a:p>
          <a:p>
            <a:pPr>
              <a:spcBef>
                <a:spcPct val="0"/>
              </a:spcBef>
              <a:buFontTx/>
              <a:buNone/>
            </a:pPr>
            <a:r>
              <a:rPr lang="en-US" altLang="en-US" sz="800" b="1" smtClean="0">
                <a:solidFill>
                  <a:srgbClr val="000000"/>
                </a:solidFill>
                <a:latin typeface="Arial" panose="020B0604020202020204" pitchFamily="34" charset="0"/>
              </a:rPr>
              <a:t>Shannon Taylor</a:t>
            </a:r>
          </a:p>
          <a:p>
            <a:pPr>
              <a:spcBef>
                <a:spcPct val="0"/>
              </a:spcBef>
              <a:buFontTx/>
              <a:buNone/>
            </a:pPr>
            <a:r>
              <a:rPr lang="en-US" altLang="en-US" sz="800" b="1" smtClean="0">
                <a:solidFill>
                  <a:srgbClr val="000000"/>
                </a:solidFill>
                <a:latin typeface="Arial" panose="020B0604020202020204" pitchFamily="34" charset="0"/>
              </a:rPr>
              <a:t>Heather Lees</a:t>
            </a:r>
          </a:p>
          <a:p>
            <a:pPr>
              <a:spcBef>
                <a:spcPct val="0"/>
              </a:spcBef>
              <a:buFontTx/>
              <a:buNone/>
            </a:pPr>
            <a:endParaRPr lang="en-US" altLang="en-US" sz="800" b="1" smtClean="0">
              <a:solidFill>
                <a:srgbClr val="000000"/>
              </a:solidFill>
              <a:latin typeface="Arial" panose="020B0604020202020204" pitchFamily="34" charset="0"/>
            </a:endParaRPr>
          </a:p>
          <a:p>
            <a:pPr>
              <a:spcBef>
                <a:spcPct val="0"/>
              </a:spcBef>
              <a:buFontTx/>
              <a:buNone/>
            </a:pPr>
            <a:r>
              <a:rPr lang="en-US" altLang="en-US" sz="800" b="1" smtClean="0">
                <a:solidFill>
                  <a:srgbClr val="000000"/>
                </a:solidFill>
                <a:latin typeface="Arial" panose="020B0604020202020204" pitchFamily="34" charset="0"/>
              </a:rPr>
              <a:t>Department of Plant and Soil Sciences</a:t>
            </a:r>
          </a:p>
          <a:p>
            <a:pPr>
              <a:spcBef>
                <a:spcPct val="0"/>
              </a:spcBef>
              <a:buFontTx/>
              <a:buNone/>
            </a:pPr>
            <a:r>
              <a:rPr lang="en-US" altLang="en-US" sz="800" b="1" smtClean="0">
                <a:solidFill>
                  <a:srgbClr val="000000"/>
                </a:solidFill>
                <a:latin typeface="Arial" panose="020B0604020202020204" pitchFamily="34" charset="0"/>
              </a:rPr>
              <a:t>Oklahoma State University</a:t>
            </a:r>
          </a:p>
        </p:txBody>
      </p:sp>
      <p:sp>
        <p:nvSpPr>
          <p:cNvPr id="4191" name="Rectangle 278"/>
          <p:cNvSpPr>
            <a:spLocks noChangeArrowheads="1"/>
          </p:cNvSpPr>
          <p:nvPr/>
        </p:nvSpPr>
        <p:spPr bwMode="auto">
          <a:xfrm>
            <a:off x="3468688" y="696913"/>
            <a:ext cx="754062" cy="3635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smtClean="0">
              <a:solidFill>
                <a:srgbClr val="000000"/>
              </a:solidFill>
              <a:latin typeface="Arial" panose="020B0604020202020204" pitchFamily="34" charset="0"/>
            </a:endParaRPr>
          </a:p>
        </p:txBody>
      </p:sp>
      <p:sp>
        <p:nvSpPr>
          <p:cNvPr id="4192" name="Text Box 93"/>
          <p:cNvSpPr txBox="1">
            <a:spLocks noChangeArrowheads="1"/>
          </p:cNvSpPr>
          <p:nvPr/>
        </p:nvSpPr>
        <p:spPr bwMode="auto">
          <a:xfrm>
            <a:off x="3409950" y="703263"/>
            <a:ext cx="8763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smtClean="0">
                <a:solidFill>
                  <a:srgbClr val="000000"/>
                </a:solidFill>
                <a:latin typeface="Arial" panose="020B0604020202020204" pitchFamily="34" charset="0"/>
              </a:rPr>
              <a:t>INDUSTRIAL</a:t>
            </a:r>
          </a:p>
          <a:p>
            <a:pPr algn="ctr">
              <a:spcBef>
                <a:spcPct val="0"/>
              </a:spcBef>
              <a:buFontTx/>
              <a:buNone/>
            </a:pPr>
            <a:r>
              <a:rPr lang="en-US" altLang="en-US" sz="900" b="1" smtClean="0">
                <a:solidFill>
                  <a:srgbClr val="000000"/>
                </a:solidFill>
                <a:latin typeface="Arial" panose="020B0604020202020204" pitchFamily="34" charset="0"/>
              </a:rPr>
              <a:t>FIXATION</a:t>
            </a:r>
          </a:p>
        </p:txBody>
      </p:sp>
      <p:sp>
        <p:nvSpPr>
          <p:cNvPr id="4193" name="Line 366"/>
          <p:cNvSpPr>
            <a:spLocks noChangeShapeType="1"/>
          </p:cNvSpPr>
          <p:nvPr/>
        </p:nvSpPr>
        <p:spPr bwMode="auto">
          <a:xfrm>
            <a:off x="6340475" y="3117850"/>
            <a:ext cx="512763" cy="1825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94" name="Line 367"/>
          <p:cNvSpPr>
            <a:spLocks noChangeShapeType="1"/>
          </p:cNvSpPr>
          <p:nvPr/>
        </p:nvSpPr>
        <p:spPr bwMode="auto">
          <a:xfrm>
            <a:off x="7454900" y="3502025"/>
            <a:ext cx="731838" cy="223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95" name="Freeform 375"/>
          <p:cNvSpPr>
            <a:spLocks/>
          </p:cNvSpPr>
          <p:nvPr/>
        </p:nvSpPr>
        <p:spPr bwMode="auto">
          <a:xfrm>
            <a:off x="4665663" y="1949450"/>
            <a:ext cx="1209675" cy="1982788"/>
          </a:xfrm>
          <a:custGeom>
            <a:avLst/>
            <a:gdLst>
              <a:gd name="T0" fmla="*/ 0 w 808"/>
              <a:gd name="T1" fmla="*/ 0 h 1320"/>
              <a:gd name="T2" fmla="*/ 0 w 808"/>
              <a:gd name="T3" fmla="*/ 1101094750 h 1320"/>
              <a:gd name="T4" fmla="*/ 188275134 w 808"/>
              <a:gd name="T5" fmla="*/ 1173296774 h 1320"/>
              <a:gd name="T6" fmla="*/ 313792390 w 808"/>
              <a:gd name="T7" fmla="*/ 1272575870 h 1320"/>
              <a:gd name="T8" fmla="*/ 421378609 w 808"/>
              <a:gd name="T9" fmla="*/ 1389905848 h 1320"/>
              <a:gd name="T10" fmla="*/ 493102755 w 808"/>
              <a:gd name="T11" fmla="*/ 1543337588 h 1320"/>
              <a:gd name="T12" fmla="*/ 519998561 w 808"/>
              <a:gd name="T13" fmla="*/ 1705794019 h 1320"/>
              <a:gd name="T14" fmla="*/ 511033791 w 808"/>
              <a:gd name="T15" fmla="*/ 1832148686 h 1320"/>
              <a:gd name="T16" fmla="*/ 466205451 w 808"/>
              <a:gd name="T17" fmla="*/ 1985580426 h 1320"/>
              <a:gd name="T18" fmla="*/ 1811031690 w 808"/>
              <a:gd name="T19" fmla="*/ 2147483646 h 1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8" h="1320">
                <a:moveTo>
                  <a:pt x="0" y="0"/>
                </a:moveTo>
                <a:lnTo>
                  <a:pt x="0" y="488"/>
                </a:lnTo>
                <a:lnTo>
                  <a:pt x="84" y="520"/>
                </a:lnTo>
                <a:lnTo>
                  <a:pt x="140" y="564"/>
                </a:lnTo>
                <a:lnTo>
                  <a:pt x="188" y="616"/>
                </a:lnTo>
                <a:lnTo>
                  <a:pt x="220" y="684"/>
                </a:lnTo>
                <a:lnTo>
                  <a:pt x="232" y="756"/>
                </a:lnTo>
                <a:lnTo>
                  <a:pt x="228" y="812"/>
                </a:lnTo>
                <a:lnTo>
                  <a:pt x="208" y="880"/>
                </a:lnTo>
                <a:lnTo>
                  <a:pt x="808" y="132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196" name="Freeform 377"/>
          <p:cNvSpPr>
            <a:spLocks/>
          </p:cNvSpPr>
          <p:nvPr/>
        </p:nvSpPr>
        <p:spPr bwMode="auto">
          <a:xfrm>
            <a:off x="1123950" y="327025"/>
            <a:ext cx="2724150" cy="387350"/>
          </a:xfrm>
          <a:custGeom>
            <a:avLst/>
            <a:gdLst>
              <a:gd name="T0" fmla="*/ 0 w 1716"/>
              <a:gd name="T1" fmla="*/ 614918125 h 244"/>
              <a:gd name="T2" fmla="*/ 2101810313 w 1716"/>
              <a:gd name="T3" fmla="*/ 100806250 h 244"/>
              <a:gd name="T4" fmla="*/ 2147483646 w 1716"/>
              <a:gd name="T5" fmla="*/ 10080625 h 244"/>
              <a:gd name="T6" fmla="*/ 0 60000 65536"/>
              <a:gd name="T7" fmla="*/ 0 60000 65536"/>
              <a:gd name="T8" fmla="*/ 0 60000 65536"/>
            </a:gdLst>
            <a:ahLst/>
            <a:cxnLst>
              <a:cxn ang="T6">
                <a:pos x="T0" y="T1"/>
              </a:cxn>
              <a:cxn ang="T7">
                <a:pos x="T2" y="T3"/>
              </a:cxn>
              <a:cxn ang="T8">
                <a:pos x="T4" y="T5"/>
              </a:cxn>
            </a:cxnLst>
            <a:rect l="0" t="0" r="r" b="b"/>
            <a:pathLst>
              <a:path w="1716" h="244">
                <a:moveTo>
                  <a:pt x="0" y="244"/>
                </a:moveTo>
                <a:cubicBezTo>
                  <a:pt x="274" y="162"/>
                  <a:pt x="548" y="80"/>
                  <a:pt x="834" y="40"/>
                </a:cubicBezTo>
                <a:cubicBezTo>
                  <a:pt x="1120" y="0"/>
                  <a:pt x="1568" y="15"/>
                  <a:pt x="1716" y="4"/>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4197" name="Text Box 378"/>
          <p:cNvSpPr txBox="1">
            <a:spLocks noChangeArrowheads="1"/>
          </p:cNvSpPr>
          <p:nvPr/>
        </p:nvSpPr>
        <p:spPr bwMode="auto">
          <a:xfrm>
            <a:off x="428625" y="409575"/>
            <a:ext cx="895350" cy="227013"/>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smtClean="0">
                <a:solidFill>
                  <a:srgbClr val="FFFFFF"/>
                </a:solidFill>
                <a:latin typeface="Arial" panose="020B0604020202020204" pitchFamily="34" charset="0"/>
              </a:rPr>
              <a:t>15-40 kg/ha</a:t>
            </a:r>
          </a:p>
        </p:txBody>
      </p:sp>
      <p:sp>
        <p:nvSpPr>
          <p:cNvPr id="4198" name="Text Box 379"/>
          <p:cNvSpPr txBox="1">
            <a:spLocks noChangeArrowheads="1"/>
          </p:cNvSpPr>
          <p:nvPr/>
        </p:nvSpPr>
        <p:spPr bwMode="auto">
          <a:xfrm>
            <a:off x="754063" y="1701800"/>
            <a:ext cx="895350" cy="227013"/>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smtClean="0">
                <a:solidFill>
                  <a:srgbClr val="FFFFFF"/>
                </a:solidFill>
                <a:latin typeface="Arial" panose="020B0604020202020204" pitchFamily="34" charset="0"/>
              </a:rPr>
              <a:t>10-80 kg/ha</a:t>
            </a:r>
          </a:p>
        </p:txBody>
      </p:sp>
      <p:sp>
        <p:nvSpPr>
          <p:cNvPr id="4199" name="Text Box 380"/>
          <p:cNvSpPr txBox="1">
            <a:spLocks noChangeArrowheads="1"/>
          </p:cNvSpPr>
          <p:nvPr/>
        </p:nvSpPr>
        <p:spPr bwMode="auto">
          <a:xfrm>
            <a:off x="4127500" y="6354763"/>
            <a:ext cx="895350" cy="227012"/>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smtClean="0">
                <a:solidFill>
                  <a:srgbClr val="FFFFFF"/>
                </a:solidFill>
                <a:latin typeface="Arial" panose="020B0604020202020204" pitchFamily="34" charset="0"/>
              </a:rPr>
              <a:t>0-40 kg/ha</a:t>
            </a:r>
          </a:p>
        </p:txBody>
      </p:sp>
      <p:sp>
        <p:nvSpPr>
          <p:cNvPr id="4200" name="Text Box 381"/>
          <p:cNvSpPr txBox="1">
            <a:spLocks noChangeArrowheads="1"/>
          </p:cNvSpPr>
          <p:nvPr/>
        </p:nvSpPr>
        <p:spPr bwMode="auto">
          <a:xfrm>
            <a:off x="7626350" y="2239963"/>
            <a:ext cx="895350" cy="227012"/>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smtClean="0">
                <a:solidFill>
                  <a:srgbClr val="FFFFFF"/>
                </a:solidFill>
                <a:latin typeface="Arial" panose="020B0604020202020204" pitchFamily="34" charset="0"/>
              </a:rPr>
              <a:t>0-50 kg/ha</a:t>
            </a:r>
          </a:p>
        </p:txBody>
      </p:sp>
      <p:sp>
        <p:nvSpPr>
          <p:cNvPr id="4201" name="Freeform 191"/>
          <p:cNvSpPr>
            <a:spLocks/>
          </p:cNvSpPr>
          <p:nvPr/>
        </p:nvSpPr>
        <p:spPr bwMode="auto">
          <a:xfrm flipV="1">
            <a:off x="5194300" y="468313"/>
            <a:ext cx="939800" cy="914400"/>
          </a:xfrm>
          <a:custGeom>
            <a:avLst/>
            <a:gdLst>
              <a:gd name="T0" fmla="*/ 2147483646 w 904"/>
              <a:gd name="T1" fmla="*/ 0 h 672"/>
              <a:gd name="T2" fmla="*/ 2147483646 w 904"/>
              <a:gd name="T3" fmla="*/ 2147483646 h 672"/>
              <a:gd name="T4" fmla="*/ 0 w 904"/>
              <a:gd name="T5" fmla="*/ 2147483646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4202" name="Text Box 220"/>
          <p:cNvSpPr txBox="1">
            <a:spLocks noChangeArrowheads="1"/>
          </p:cNvSpPr>
          <p:nvPr/>
        </p:nvSpPr>
        <p:spPr bwMode="auto">
          <a:xfrm>
            <a:off x="5761038" y="709613"/>
            <a:ext cx="715962"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smtClean="0">
                <a:solidFill>
                  <a:srgbClr val="000000"/>
                </a:solidFill>
                <a:latin typeface="Arial" panose="020B0604020202020204" pitchFamily="34" charset="0"/>
              </a:rPr>
              <a:t>CH</a:t>
            </a:r>
            <a:r>
              <a:rPr lang="en-US" altLang="en-US" sz="900" baseline="-25000" smtClean="0">
                <a:solidFill>
                  <a:srgbClr val="000000"/>
                </a:solidFill>
                <a:latin typeface="Arial" panose="020B0604020202020204" pitchFamily="34" charset="0"/>
              </a:rPr>
              <a:t>4 ,  </a:t>
            </a:r>
            <a:r>
              <a:rPr lang="en-US" altLang="en-US" sz="900" smtClean="0">
                <a:solidFill>
                  <a:srgbClr val="000000"/>
                </a:solidFill>
                <a:latin typeface="Arial" panose="020B0604020202020204" pitchFamily="34" charset="0"/>
              </a:rPr>
              <a:t>N</a:t>
            </a:r>
            <a:r>
              <a:rPr lang="en-US" altLang="en-US" sz="900" baseline="-25000" smtClean="0">
                <a:solidFill>
                  <a:srgbClr val="000000"/>
                </a:solidFill>
                <a:latin typeface="Arial" panose="020B0604020202020204" pitchFamily="34" charset="0"/>
              </a:rPr>
              <a:t>2</a:t>
            </a:r>
            <a:r>
              <a:rPr lang="en-US" altLang="en-US" sz="900" smtClean="0">
                <a:solidFill>
                  <a:srgbClr val="000000"/>
                </a:solidFill>
                <a:latin typeface="Arial" panose="020B0604020202020204" pitchFamily="34" charset="0"/>
              </a:rPr>
              <a:t>O</a:t>
            </a:r>
            <a:r>
              <a:rPr lang="en-US" altLang="en-US" sz="900" baseline="-25000" smtClean="0">
                <a:solidFill>
                  <a:srgbClr val="000000"/>
                </a:solidFill>
                <a:latin typeface="Arial" panose="020B0604020202020204" pitchFamily="34" charset="0"/>
              </a:rPr>
              <a:t> </a:t>
            </a:r>
            <a:endParaRPr lang="en-US" altLang="en-US" sz="9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2153795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000099"/>
            <a:ext cx="8334375" cy="5457831"/>
          </a:xfrm>
        </p:spPr>
        <p:txBody>
          <a:bodyPr>
            <a:noAutofit/>
          </a:bodyPr>
          <a:lstStyle/>
          <a:p>
            <a:r>
              <a:rPr lang="en-US" sz="2400" dirty="0" smtClean="0"/>
              <a:t>Fertilizer </a:t>
            </a:r>
            <a:r>
              <a:rPr lang="en-US" sz="2400" dirty="0"/>
              <a:t>recommendations that ignore yield entirely are limited to explaining less than 50% of the variation in the economic optimum N rate for </a:t>
            </a:r>
            <a:r>
              <a:rPr lang="en-US" sz="2400" dirty="0" smtClean="0"/>
              <a:t>maize (</a:t>
            </a:r>
            <a:r>
              <a:rPr lang="en-US" sz="2400" dirty="0" err="1" smtClean="0">
                <a:solidFill>
                  <a:srgbClr val="FFFF00"/>
                </a:solidFill>
              </a:rPr>
              <a:t>Lory</a:t>
            </a:r>
            <a:r>
              <a:rPr lang="en-US" sz="2400" dirty="0" smtClean="0">
                <a:solidFill>
                  <a:srgbClr val="FFFF00"/>
                </a:solidFill>
              </a:rPr>
              <a:t> and Scharf, 2003, </a:t>
            </a:r>
            <a:r>
              <a:rPr lang="en-US" sz="2400" dirty="0" err="1" smtClean="0">
                <a:solidFill>
                  <a:srgbClr val="FFFF00"/>
                </a:solidFill>
              </a:rPr>
              <a:t>Agron</a:t>
            </a:r>
            <a:r>
              <a:rPr lang="en-US" sz="2400" dirty="0" smtClean="0">
                <a:solidFill>
                  <a:srgbClr val="FFFF00"/>
                </a:solidFill>
              </a:rPr>
              <a:t>. J. 95:994-999</a:t>
            </a:r>
            <a:r>
              <a:rPr lang="en-US" sz="2400" dirty="0" smtClean="0"/>
              <a:t>)</a:t>
            </a:r>
          </a:p>
          <a:p>
            <a:endParaRPr lang="en-US" sz="2400" dirty="0"/>
          </a:p>
          <a:p>
            <a:pPr marL="0" indent="0">
              <a:buNone/>
            </a:pPr>
            <a:endParaRPr lang="en-US" sz="2400" dirty="0" smtClean="0"/>
          </a:p>
          <a:p>
            <a:r>
              <a:rPr lang="en-US" sz="2400" dirty="0" smtClean="0"/>
              <a:t>Research </a:t>
            </a:r>
            <a:r>
              <a:rPr lang="en-US" sz="2400" dirty="0"/>
              <a:t>conducted over locations and years in Missouri noted that economically optimum fertilizer N rates vary widely from year to year, </a:t>
            </a:r>
            <a:r>
              <a:rPr lang="en-US" sz="2400" dirty="0" smtClean="0"/>
              <a:t>and </a:t>
            </a:r>
            <a:r>
              <a:rPr lang="en-US" sz="2400" dirty="0"/>
              <a:t>from place to place within a field </a:t>
            </a:r>
            <a:r>
              <a:rPr lang="en-US" sz="2400" dirty="0" smtClean="0"/>
              <a:t>(</a:t>
            </a:r>
            <a:r>
              <a:rPr lang="en-US" sz="2400" dirty="0" smtClean="0">
                <a:solidFill>
                  <a:srgbClr val="FFFF00"/>
                </a:solidFill>
              </a:rPr>
              <a:t>Scharf et al., 2005, </a:t>
            </a:r>
            <a:r>
              <a:rPr lang="en-US" sz="2400" dirty="0" err="1" smtClean="0">
                <a:solidFill>
                  <a:srgbClr val="FFFF00"/>
                </a:solidFill>
              </a:rPr>
              <a:t>Agron</a:t>
            </a:r>
            <a:r>
              <a:rPr lang="en-US" sz="2400" dirty="0" smtClean="0">
                <a:solidFill>
                  <a:srgbClr val="FFFF00"/>
                </a:solidFill>
              </a:rPr>
              <a:t> J. 97:452-461</a:t>
            </a:r>
            <a:r>
              <a:rPr lang="en-US" sz="2400" dirty="0" smtClean="0"/>
              <a:t>)</a:t>
            </a:r>
          </a:p>
        </p:txBody>
      </p:sp>
    </p:spTree>
    <p:extLst>
      <p:ext uri="{BB962C8B-B14F-4D97-AF65-F5344CB8AC3E}">
        <p14:creationId xmlns:p14="http://schemas.microsoft.com/office/powerpoint/2010/main" val="5414026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00025"/>
            <a:ext cx="7620000" cy="19335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25" y="4810125"/>
            <a:ext cx="7620000" cy="18573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212" y="3090862"/>
            <a:ext cx="2790825" cy="666750"/>
          </a:xfrm>
          <a:prstGeom prst="rect">
            <a:avLst/>
          </a:prstGeom>
        </p:spPr>
      </p:pic>
      <p:sp>
        <p:nvSpPr>
          <p:cNvPr id="5" name="TextBox 4"/>
          <p:cNvSpPr txBox="1"/>
          <p:nvPr/>
        </p:nvSpPr>
        <p:spPr>
          <a:xfrm>
            <a:off x="3348037" y="3313071"/>
            <a:ext cx="4970773" cy="253916"/>
          </a:xfrm>
          <a:prstGeom prst="rect">
            <a:avLst/>
          </a:prstGeom>
          <a:noFill/>
        </p:spPr>
        <p:txBody>
          <a:bodyPr wrap="square" rtlCol="0">
            <a:spAutoFit/>
          </a:bodyPr>
          <a:lstStyle/>
          <a:p>
            <a:r>
              <a:rPr lang="en-US" sz="1050" dirty="0" smtClean="0">
                <a:latin typeface="+mj-lt"/>
              </a:rPr>
              <a:t>Centro </a:t>
            </a:r>
            <a:r>
              <a:rPr lang="en-US" sz="1050" dirty="0" err="1" smtClean="0">
                <a:latin typeface="+mj-lt"/>
              </a:rPr>
              <a:t>Internacional</a:t>
            </a:r>
            <a:r>
              <a:rPr lang="en-US" sz="1050" dirty="0" smtClean="0">
                <a:latin typeface="+mj-lt"/>
              </a:rPr>
              <a:t> de </a:t>
            </a:r>
            <a:r>
              <a:rPr lang="en-US" sz="1050" dirty="0" err="1" smtClean="0">
                <a:latin typeface="+mj-lt"/>
              </a:rPr>
              <a:t>Mejoramiento</a:t>
            </a:r>
            <a:r>
              <a:rPr lang="en-US" sz="1050" dirty="0" smtClean="0">
                <a:latin typeface="+mj-lt"/>
              </a:rPr>
              <a:t> de </a:t>
            </a:r>
            <a:r>
              <a:rPr lang="en-US" sz="1050" dirty="0" err="1" smtClean="0">
                <a:latin typeface="+mj-lt"/>
              </a:rPr>
              <a:t>Maiz</a:t>
            </a:r>
            <a:r>
              <a:rPr lang="en-US" sz="1050" dirty="0" smtClean="0">
                <a:latin typeface="+mj-lt"/>
              </a:rPr>
              <a:t> y </a:t>
            </a:r>
            <a:r>
              <a:rPr lang="en-US" sz="1050" dirty="0" err="1" smtClean="0">
                <a:latin typeface="+mj-lt"/>
              </a:rPr>
              <a:t>Trigo</a:t>
            </a:r>
            <a:endParaRPr lang="en-US" sz="1050" dirty="0">
              <a:latin typeface="+mj-lt"/>
            </a:endParaRPr>
          </a:p>
        </p:txBody>
      </p:sp>
    </p:spTree>
    <p:extLst>
      <p:ext uri="{BB962C8B-B14F-4D97-AF65-F5344CB8AC3E}">
        <p14:creationId xmlns:p14="http://schemas.microsoft.com/office/powerpoint/2010/main" val="25008949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0" y="-37169"/>
            <a:ext cx="9135428" cy="6858000"/>
          </a:xfrm>
          <a:prstGeom prst="rect">
            <a:avLst/>
          </a:prstGeom>
          <a:noFill/>
          <a:ln w="9525">
            <a:noFill/>
            <a:miter lim="800000"/>
            <a:headEnd/>
            <a:tailEnd/>
          </a:ln>
        </p:spPr>
      </p:pic>
      <p:sp>
        <p:nvSpPr>
          <p:cNvPr id="2" name="Rectangle 1"/>
          <p:cNvSpPr/>
          <p:nvPr/>
        </p:nvSpPr>
        <p:spPr>
          <a:xfrm>
            <a:off x="0" y="0"/>
            <a:ext cx="106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92968" y="5161027"/>
            <a:ext cx="1467976" cy="889000"/>
          </a:xfrm>
          <a:prstGeom prst="rect">
            <a:avLst/>
          </a:prstGeom>
          <a:noFill/>
          <a:ln>
            <a:noFill/>
          </a:ln>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16200000">
            <a:off x="-530859" y="774701"/>
            <a:ext cx="2133602" cy="889002"/>
          </a:xfrm>
          <a:prstGeom prst="roundRect">
            <a:avLst>
              <a:gd name="adj" fmla="val 8594"/>
            </a:avLst>
          </a:prstGeom>
          <a:solidFill>
            <a:srgbClr val="FFFFFF">
              <a:shade val="85000"/>
            </a:srgbClr>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311" y="4696691"/>
            <a:ext cx="3104382" cy="1958686"/>
          </a:xfrm>
          <a:prstGeom prst="rect">
            <a:avLst/>
          </a:prstGeom>
          <a:noFill/>
          <a:ln w="63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397622" y="238356"/>
            <a:ext cx="7032702" cy="720648"/>
          </a:xfrm>
        </p:spPr>
        <p:txBody>
          <a:bodyPr>
            <a:noAutofit/>
          </a:bodyPr>
          <a:lstStyle/>
          <a:p>
            <a:r>
              <a:rPr lang="en-US" sz="3200" cap="none" dirty="0" smtClean="0">
                <a:cs typeface="Arial" panose="020B0604020202020204" pitchFamily="34" charset="0"/>
              </a:rPr>
              <a:t>Service projects</a:t>
            </a:r>
            <a:endParaRPr lang="en-US" sz="3200" cap="none" dirty="0">
              <a:cs typeface="Arial" panose="020B0604020202020204" pitchFamily="34" charset="0"/>
            </a:endParaRPr>
          </a:p>
        </p:txBody>
      </p:sp>
    </p:spTree>
    <p:extLst>
      <p:ext uri="{BB962C8B-B14F-4D97-AF65-F5344CB8AC3E}">
        <p14:creationId xmlns:p14="http://schemas.microsoft.com/office/powerpoint/2010/main" val="4257638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428625"/>
            <a:ext cx="3143250" cy="59245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5675" y="428626"/>
            <a:ext cx="3628543" cy="2247899"/>
          </a:xfrm>
          <a:prstGeom prst="rect">
            <a:avLst/>
          </a:prstGeom>
          <a:ln w="19050">
            <a:solidFill>
              <a:srgbClr val="FF6600"/>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49" y="438150"/>
            <a:ext cx="2346313" cy="4867275"/>
          </a:xfrm>
          <a:prstGeom prst="rect">
            <a:avLst/>
          </a:prstGeom>
          <a:ln w="28575">
            <a:solidFill>
              <a:srgbClr val="FF6600"/>
            </a:solidFill>
          </a:ln>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7094" y="2919412"/>
            <a:ext cx="2653786" cy="3810000"/>
          </a:xfrm>
          <a:prstGeom prst="rect">
            <a:avLst/>
          </a:prstGeom>
          <a:noFill/>
          <a:ln w="2857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907094" y="2369713"/>
            <a:ext cx="1154303" cy="369332"/>
          </a:xfrm>
          <a:prstGeom prst="rect">
            <a:avLst/>
          </a:prstGeom>
          <a:noFill/>
        </p:spPr>
        <p:txBody>
          <a:bodyPr wrap="square" rtlCol="0">
            <a:spAutoFit/>
          </a:bodyPr>
          <a:lstStyle/>
          <a:p>
            <a:r>
              <a:rPr lang="en-US" sz="1800" b="1" dirty="0" smtClean="0">
                <a:solidFill>
                  <a:srgbClr val="4D5041"/>
                </a:solidFill>
              </a:rPr>
              <a:t>Drums</a:t>
            </a:r>
            <a:endParaRPr lang="en-US" sz="1800" b="1" dirty="0">
              <a:solidFill>
                <a:srgbClr val="4D5041"/>
              </a:solidFill>
            </a:endParaRPr>
          </a:p>
        </p:txBody>
      </p:sp>
    </p:spTree>
    <p:extLst>
      <p:ext uri="{BB962C8B-B14F-4D97-AF65-F5344CB8AC3E}">
        <p14:creationId xmlns:p14="http://schemas.microsoft.com/office/powerpoint/2010/main" val="21267479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057400" y="64395"/>
            <a:ext cx="6858000" cy="1752600"/>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2400" b="1" dirty="0" smtClean="0">
                <a:solidFill>
                  <a:srgbClr val="FF6600"/>
                </a:solidFill>
              </a:rPr>
              <a:t>Benefits</a:t>
            </a:r>
            <a:endParaRPr lang="en-US" sz="2400" dirty="0" smtClean="0">
              <a:solidFill>
                <a:srgbClr val="FF6600"/>
              </a:solidFill>
            </a:endParaRPr>
          </a:p>
          <a:p>
            <a:pPr marL="342900" indent="-342900">
              <a:buFont typeface="Arial" pitchFamily="34" charset="0"/>
              <a:buChar char="•"/>
            </a:pPr>
            <a:r>
              <a:rPr lang="en-US" sz="2400" dirty="0" smtClean="0"/>
              <a:t>Remove chemically treated seeds from the hands of small farmers </a:t>
            </a:r>
          </a:p>
          <a:p>
            <a:pPr marL="342900" indent="-342900">
              <a:buFont typeface="Arial" pitchFamily="34" charset="0"/>
              <a:buChar char="•"/>
            </a:pPr>
            <a:r>
              <a:rPr lang="en-US" sz="2400" dirty="0" smtClean="0"/>
              <a:t>Decrease soil erosion via improved plant spacing </a:t>
            </a:r>
          </a:p>
          <a:p>
            <a:pPr marL="342900" indent="-342900">
              <a:buFont typeface="Arial" pitchFamily="34" charset="0"/>
              <a:buChar char="•"/>
            </a:pPr>
            <a:r>
              <a:rPr lang="en-US" sz="2400" dirty="0" smtClean="0"/>
              <a:t>Accommodate mid-season application of urea-N </a:t>
            </a:r>
          </a:p>
          <a:p>
            <a:pPr marL="342900" indent="-342900">
              <a:buFont typeface="Arial" pitchFamily="34" charset="0"/>
              <a:buChar char="•"/>
            </a:pPr>
            <a:r>
              <a:rPr lang="en-US" sz="2400" dirty="0" smtClean="0"/>
              <a:t>Place urea below the surface reducing NH3 losses </a:t>
            </a:r>
          </a:p>
          <a:p>
            <a:pPr marL="342900" indent="-342900">
              <a:buFont typeface="Arial" pitchFamily="34" charset="0"/>
              <a:buChar char="•"/>
            </a:pPr>
            <a:r>
              <a:rPr lang="en-US" sz="2400" dirty="0" smtClean="0"/>
              <a:t>Potential to increase maize production and NUE</a:t>
            </a:r>
          </a:p>
          <a:p>
            <a:r>
              <a:rPr lang="en-US" dirty="0" smtClean="0"/>
              <a:t/>
            </a:r>
            <a:br>
              <a:rPr lang="en-US" dirty="0" smtClean="0"/>
            </a:br>
            <a:r>
              <a:rPr lang="en-US" dirty="0" smtClean="0"/>
              <a:t>Khim et al. (2014). </a:t>
            </a:r>
            <a:r>
              <a:rPr lang="en-US" dirty="0"/>
              <a:t>Over </a:t>
            </a:r>
            <a:r>
              <a:rPr lang="en-US" dirty="0" smtClean="0"/>
              <a:t>three sites</a:t>
            </a:r>
            <a:r>
              <a:rPr lang="en-US" dirty="0"/>
              <a:t>, planting 1 seed, every 0.16m increased yields by an average of 1.15 Mg ha</a:t>
            </a:r>
            <a:r>
              <a:rPr lang="en-US" baseline="30000" dirty="0"/>
              <a:t>-1</a:t>
            </a:r>
            <a:r>
              <a:rPr lang="en-US" dirty="0"/>
              <a:t> (range, 0.33 to 2.46 Mg ha</a:t>
            </a:r>
            <a:r>
              <a:rPr lang="en-US" baseline="30000" dirty="0"/>
              <a:t>-1</a:t>
            </a:r>
            <a:r>
              <a:rPr lang="en-US" dirty="0"/>
              <a:t>)</a:t>
            </a:r>
            <a:r>
              <a:rPr lang="en-US" baseline="30000" dirty="0"/>
              <a:t> </a:t>
            </a:r>
            <a:r>
              <a:rPr lang="en-US" dirty="0"/>
              <a:t>when compared to the farmer practice of placing 2 to 3 seeds per hill, every 0.48 cm.</a:t>
            </a:r>
          </a:p>
          <a:p>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52600"/>
            <a:ext cx="1762125" cy="3619500"/>
          </a:xfrm>
          <a:prstGeom prst="rect">
            <a:avLst/>
          </a:prstGeom>
          <a:ln w="28575">
            <a:solidFill>
              <a:srgbClr val="FF6600"/>
            </a:solidFill>
          </a:ln>
        </p:spPr>
      </p:pic>
      <p:sp>
        <p:nvSpPr>
          <p:cNvPr id="3" name="Oval 2"/>
          <p:cNvSpPr/>
          <p:nvPr/>
        </p:nvSpPr>
        <p:spPr>
          <a:xfrm>
            <a:off x="914402" y="4881087"/>
            <a:ext cx="373487" cy="360608"/>
          </a:xfrm>
          <a:prstGeom prst="ellips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9568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786" y="2127709"/>
            <a:ext cx="6988005" cy="4332563"/>
          </a:xfrm>
          <a:prstGeom prst="rect">
            <a:avLst/>
          </a:prstGeom>
          <a:ln w="57150">
            <a:solidFill>
              <a:srgbClr val="4D504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68" y="203024"/>
            <a:ext cx="1495425" cy="2476500"/>
          </a:xfrm>
          <a:prstGeom prst="rect">
            <a:avLst/>
          </a:prstGeom>
          <a:ln w="38100">
            <a:solidFill>
              <a:srgbClr val="876649"/>
            </a:solidFill>
          </a:ln>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2602" y="605206"/>
            <a:ext cx="1496291" cy="3117853"/>
          </a:xfrm>
        </p:spPr>
      </p:pic>
      <p:sp>
        <p:nvSpPr>
          <p:cNvPr id="2" name="TextBox 1"/>
          <p:cNvSpPr txBox="1"/>
          <p:nvPr/>
        </p:nvSpPr>
        <p:spPr>
          <a:xfrm>
            <a:off x="4148051" y="523702"/>
            <a:ext cx="1845425" cy="523220"/>
          </a:xfrm>
          <a:prstGeom prst="rect">
            <a:avLst/>
          </a:prstGeom>
          <a:noFill/>
        </p:spPr>
        <p:txBody>
          <a:bodyPr wrap="square" rtlCol="0">
            <a:spAutoFit/>
          </a:bodyPr>
          <a:lstStyle/>
          <a:p>
            <a:r>
              <a:rPr lang="en-US" sz="2800" dirty="0" smtClean="0"/>
              <a:t>Teosinte </a:t>
            </a:r>
            <a:endParaRPr lang="en-US" sz="2800" dirty="0"/>
          </a:p>
        </p:txBody>
      </p:sp>
    </p:spTree>
    <p:extLst>
      <p:ext uri="{BB962C8B-B14F-4D97-AF65-F5344CB8AC3E}">
        <p14:creationId xmlns:p14="http://schemas.microsoft.com/office/powerpoint/2010/main" val="25593263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57200"/>
            <a:ext cx="4572000" cy="609601"/>
          </a:xfrm>
        </p:spPr>
        <p:txBody>
          <a:bodyPr>
            <a:normAutofit fontScale="90000"/>
          </a:bodyPr>
          <a:lstStyle/>
          <a:p>
            <a:r>
              <a:rPr lang="en-US" sz="2800" b="1" cap="none" dirty="0" smtClean="0">
                <a:solidFill>
                  <a:srgbClr val="FF6600"/>
                </a:solidFill>
                <a:latin typeface="Verdana" panose="020B0604030504040204" pitchFamily="34" charset="0"/>
                <a:ea typeface="Verdana" panose="020B0604030504040204" pitchFamily="34" charset="0"/>
                <a:cs typeface="Verdana" panose="020B0604030504040204" pitchFamily="34" charset="0"/>
              </a:rPr>
              <a:t>Mid Season Fertilizer N</a:t>
            </a:r>
            <a:endParaRPr lang="en-US" sz="2800" b="1" cap="none" dirty="0">
              <a:solidFill>
                <a:srgbClr val="FF660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12" y="2476500"/>
            <a:ext cx="2845135" cy="3062287"/>
          </a:xfrm>
          <a:prstGeom prst="rect">
            <a:avLst/>
          </a:prstGeom>
          <a:ln>
            <a:solidFill>
              <a:srgbClr val="FF6600"/>
            </a:solidFill>
          </a:ln>
        </p:spPr>
      </p:pic>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564369007"/>
              </p:ext>
            </p:extLst>
          </p:nvPr>
        </p:nvGraphicFramePr>
        <p:xfrm>
          <a:off x="2809743" y="1570146"/>
          <a:ext cx="6324600" cy="5170115"/>
        </p:xfrm>
        <a:graphic>
          <a:graphicData uri="http://schemas.openxmlformats.org/drawingml/2006/table">
            <a:tbl>
              <a:tblPr>
                <a:tableStyleId>{5C22544A-7EE6-4342-B048-85BDC9FD1C3A}</a:tableStyleId>
              </a:tblPr>
              <a:tblGrid>
                <a:gridCol w="2884312"/>
                <a:gridCol w="1637246"/>
                <a:gridCol w="1803042"/>
              </a:tblGrid>
              <a:tr h="405098">
                <a:tc gridSpan="3">
                  <a:txBody>
                    <a:bodyPr/>
                    <a:lstStyle/>
                    <a:p>
                      <a:pPr algn="l" fontAlgn="b"/>
                      <a:r>
                        <a:rPr lang="en-US" sz="2400" u="none" strike="noStrike" dirty="0">
                          <a:effectLst/>
                        </a:rPr>
                        <a:t>Combined, </a:t>
                      </a:r>
                      <a:r>
                        <a:rPr lang="en-US" sz="2400" u="none" strike="noStrike" dirty="0" err="1">
                          <a:effectLst/>
                        </a:rPr>
                        <a:t>Efaw</a:t>
                      </a:r>
                      <a:r>
                        <a:rPr lang="en-US" sz="2400" u="none" strike="noStrike" dirty="0">
                          <a:effectLst/>
                        </a:rPr>
                        <a:t> and Perkins, 2013</a:t>
                      </a:r>
                      <a:endParaRPr lang="en-US" sz="24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hMerge="1">
                  <a:txBody>
                    <a:bodyPr/>
                    <a:lstStyle/>
                    <a:p>
                      <a:endParaRPr lang="en-US"/>
                    </a:p>
                  </a:txBody>
                  <a:tcPr/>
                </a:tc>
              </a:tr>
              <a:tr h="278684">
                <a:tc gridSpan="2">
                  <a:txBody>
                    <a:bodyPr/>
                    <a:lstStyle/>
                    <a:p>
                      <a:pPr algn="l" fontAlgn="b"/>
                      <a:r>
                        <a:rPr lang="en-US" sz="2000" u="none" strike="noStrike" dirty="0" err="1">
                          <a:effectLst/>
                        </a:rPr>
                        <a:t>Topdress</a:t>
                      </a:r>
                      <a:r>
                        <a:rPr lang="en-US" sz="2000" u="none" strike="noStrike" dirty="0">
                          <a:effectLst/>
                        </a:rPr>
                        <a:t> N, Corn, V12</a:t>
                      </a:r>
                      <a:endParaRPr lang="en-US" sz="20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a:txBody>
                    <a:bodyPr/>
                    <a:lstStyle/>
                    <a:p>
                      <a:pPr algn="l" fontAlgn="b"/>
                      <a:r>
                        <a:rPr lang="en-US" sz="2000" b="0" i="0" u="none" strike="noStrike" dirty="0" smtClean="0">
                          <a:solidFill>
                            <a:srgbClr val="000000"/>
                          </a:solidFill>
                          <a:effectLst/>
                          <a:latin typeface="Calibri"/>
                        </a:rPr>
                        <a:t>70,000</a:t>
                      </a:r>
                      <a:r>
                        <a:rPr lang="en-US" sz="2000" b="0" i="0" u="none" strike="noStrike" baseline="0" dirty="0" smtClean="0">
                          <a:solidFill>
                            <a:srgbClr val="000000"/>
                          </a:solidFill>
                          <a:effectLst/>
                          <a:latin typeface="Calibri"/>
                        </a:rPr>
                        <a:t> plants/ha</a:t>
                      </a:r>
                      <a:endParaRPr lang="en-US" sz="2000" b="0" i="0" u="none" strike="noStrike" dirty="0">
                        <a:solidFill>
                          <a:srgbClr val="000000"/>
                        </a:solidFill>
                        <a:effectLst/>
                        <a:latin typeface="Calibri"/>
                      </a:endParaRPr>
                    </a:p>
                  </a:txBody>
                  <a:tcPr marL="9525" marR="9525" marT="9525" marB="0" anchor="b">
                    <a:solidFill>
                      <a:schemeClr val="tx2">
                        <a:lumMod val="60000"/>
                        <a:lumOff val="40000"/>
                      </a:schemeClr>
                    </a:solidFill>
                  </a:tcPr>
                </a:tc>
              </a:tr>
              <a:tr h="356938">
                <a:tc>
                  <a:txBody>
                    <a:bodyPr/>
                    <a:lstStyle/>
                    <a:p>
                      <a:pPr algn="l" fontAlgn="b"/>
                      <a:r>
                        <a:rPr lang="en-US" sz="2000" b="1" u="sng" strike="noStrike" dirty="0">
                          <a:effectLst/>
                        </a:rPr>
                        <a:t>Methods</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N, kg/ha</a:t>
                      </a:r>
                      <a:endParaRPr lang="en-US" sz="2000" b="1" i="0" u="sng" strike="noStrike" dirty="0">
                        <a:solidFill>
                          <a:srgbClr val="000000"/>
                        </a:solidFill>
                        <a:effectLst/>
                        <a:latin typeface="Calibri"/>
                      </a:endParaRPr>
                    </a:p>
                  </a:txBody>
                  <a:tcPr marL="9525" marR="9525" marT="9525" marB="0" anchor="b"/>
                </a:tc>
                <a:tc>
                  <a:txBody>
                    <a:bodyPr/>
                    <a:lstStyle/>
                    <a:p>
                      <a:pPr algn="l" fontAlgn="b"/>
                      <a:r>
                        <a:rPr lang="en-US" sz="2000" b="1" u="sng" strike="noStrike" dirty="0">
                          <a:effectLst/>
                        </a:rPr>
                        <a:t>Mg/ha</a:t>
                      </a:r>
                      <a:endParaRPr lang="en-US" sz="2000" b="1" i="0" u="sng"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Check</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0</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Hand planter </a:t>
                      </a:r>
                      <a:r>
                        <a:rPr lang="en-US" sz="2000" b="1" u="none" strike="noStrike" dirty="0" smtClean="0">
                          <a:effectLst/>
                        </a:rPr>
                        <a:t>(0.9</a:t>
                      </a:r>
                      <a:r>
                        <a:rPr lang="en-US" sz="2000" b="1" u="none" strike="noStrike" baseline="0" dirty="0" smtClean="0">
                          <a:effectLst/>
                        </a:rPr>
                        <a:t> g/plant)</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30</a:t>
                      </a:r>
                      <a:endParaRPr lang="en-US" sz="2000" b="1" i="0" u="none" strike="noStrike" dirty="0">
                        <a:solidFill>
                          <a:srgbClr val="000000"/>
                        </a:solidFill>
                        <a:effectLst/>
                        <a:latin typeface="Calibri"/>
                      </a:endParaRPr>
                    </a:p>
                  </a:txBody>
                  <a:tcPr marL="9525" marR="9525" marT="9525" marB="0" anchor="b"/>
                </a:tc>
                <a:tc>
                  <a:txBody>
                    <a:bodyPr/>
                    <a:lstStyle/>
                    <a:p>
                      <a:pPr algn="l" fontAlgn="b"/>
                      <a:r>
                        <a:rPr lang="en-US" sz="2000" b="1" u="none" strike="noStrike" dirty="0">
                          <a:effectLst/>
                        </a:rPr>
                        <a:t>11.2</a:t>
                      </a:r>
                      <a:endParaRPr lang="en-US" sz="2000" b="1"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Hand </a:t>
                      </a:r>
                      <a:r>
                        <a:rPr lang="en-US" sz="2000" u="none" strike="noStrike" dirty="0" smtClean="0">
                          <a:effectLst/>
                        </a:rPr>
                        <a:t>planter (1.8</a:t>
                      </a:r>
                      <a:r>
                        <a:rPr lang="en-US" sz="2000" u="none" strike="noStrike" baseline="0" dirty="0" smtClean="0">
                          <a:effectLst/>
                        </a:rPr>
                        <a:t> g/plant)</a:t>
                      </a:r>
                      <a:r>
                        <a:rPr lang="en-US" sz="2000" u="none" strike="noStrike" dirty="0" smtClean="0">
                          <a:effectLst/>
                        </a:rPr>
                        <a:t> </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10.6</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Broadcast</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6.4</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Broadcast</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7.0</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dirty="0">
                          <a:effectLst/>
                        </a:rPr>
                        <a:t>Dribble urea</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9.3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urea</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7.8</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30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a:effectLst/>
                        </a:rPr>
                        <a:t>7.3</a:t>
                      </a:r>
                      <a:endParaRPr lang="en-US" sz="2000" b="0" i="0" u="none" strike="noStrike">
                        <a:solidFill>
                          <a:srgbClr val="000000"/>
                        </a:solidFill>
                        <a:effectLst/>
                        <a:latin typeface="Calibri"/>
                      </a:endParaRPr>
                    </a:p>
                  </a:txBody>
                  <a:tcPr marL="9525" marR="9525" marT="9525" marB="0" anchor="b"/>
                </a:tc>
              </a:tr>
              <a:tr h="356938">
                <a:tc>
                  <a:txBody>
                    <a:bodyPr/>
                    <a:lstStyle/>
                    <a:p>
                      <a:pPr algn="l" fontAlgn="b"/>
                      <a:r>
                        <a:rPr lang="en-US" sz="2000" u="none" strike="noStrike">
                          <a:effectLst/>
                        </a:rPr>
                        <a:t>Dribble UAN</a:t>
                      </a:r>
                      <a:endParaRPr lang="en-US" sz="2000" b="0" i="0" u="none" strike="noStrike">
                        <a:solidFill>
                          <a:srgbClr val="000000"/>
                        </a:solidFill>
                        <a:effectLst/>
                        <a:latin typeface="Calibri"/>
                      </a:endParaRPr>
                    </a:p>
                  </a:txBody>
                  <a:tcPr marL="9525" marR="9525" marT="9525" marB="0" anchor="b"/>
                </a:tc>
                <a:tc>
                  <a:txBody>
                    <a:bodyPr/>
                    <a:lstStyle/>
                    <a:p>
                      <a:pPr algn="l" fontAlgn="b"/>
                      <a:r>
                        <a:rPr lang="en-US" sz="2000" u="none" strike="noStrike" dirty="0">
                          <a:effectLst/>
                        </a:rPr>
                        <a:t>60</a:t>
                      </a:r>
                      <a:endParaRPr lang="en-US"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10.4</a:t>
                      </a:r>
                      <a:endParaRPr lang="en-US" sz="2000" b="0" i="0" u="none" strike="noStrike" dirty="0">
                        <a:solidFill>
                          <a:srgbClr val="000000"/>
                        </a:solidFill>
                        <a:effectLst/>
                        <a:latin typeface="Calibri"/>
                      </a:endParaRPr>
                    </a:p>
                  </a:txBody>
                  <a:tcPr marL="9525" marR="9525" marT="9525" marB="0" anchor="b"/>
                </a:tc>
              </a:tr>
              <a:tr h="356938">
                <a:tc>
                  <a:txBody>
                    <a:bodyPr/>
                    <a:lstStyle/>
                    <a:p>
                      <a:pPr algn="l" fontAlgn="b"/>
                      <a:r>
                        <a:rPr lang="en-US" sz="2000" b="1" u="none" strike="noStrike" dirty="0">
                          <a:effectLst/>
                        </a:rPr>
                        <a:t>SED = 1.81</a:t>
                      </a:r>
                      <a:endParaRPr lang="en-US" sz="2000" b="1" i="0" u="none" strike="noStrike" dirty="0">
                        <a:solidFill>
                          <a:srgbClr val="000000"/>
                        </a:solidFill>
                        <a:effectLst/>
                        <a:latin typeface="Calibri"/>
                      </a:endParaRPr>
                    </a:p>
                  </a:txBody>
                  <a:tcPr marL="9525" marR="9525" marT="9525" marB="0" anchor="b"/>
                </a:tc>
                <a:tc>
                  <a:txBody>
                    <a:bodyPr/>
                    <a:lstStyle/>
                    <a:p>
                      <a:pPr algn="l" fontAlgn="b"/>
                      <a:endParaRPr lang="en-US" sz="2000" b="0" i="0" u="none" strike="noStrike">
                        <a:solidFill>
                          <a:srgbClr val="000000"/>
                        </a:solidFill>
                        <a:effectLst/>
                        <a:latin typeface="Calibri"/>
                      </a:endParaRPr>
                    </a:p>
                  </a:txBody>
                  <a:tcPr marL="9525" marR="9525" marT="9525" marB="0" anchor="b"/>
                </a:tc>
                <a:tc>
                  <a:txBody>
                    <a:bodyPr/>
                    <a:lstStyle/>
                    <a:p>
                      <a:pPr algn="l" fontAlgn="b"/>
                      <a:endParaRPr lang="en-US" sz="2000" b="0" i="0" u="none" strike="noStrike" dirty="0">
                        <a:solidFill>
                          <a:srgbClr val="000000"/>
                        </a:solidFill>
                        <a:effectLst/>
                        <a:latin typeface="Calibri"/>
                      </a:endParaRPr>
                    </a:p>
                  </a:txBody>
                  <a:tcPr marL="9525" marR="9525" marT="9525" marB="0" anchor="b"/>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85" y="152400"/>
            <a:ext cx="1351113" cy="2775259"/>
          </a:xfrm>
          <a:prstGeom prst="rect">
            <a:avLst/>
          </a:prstGeom>
          <a:ln>
            <a:solidFill>
              <a:srgbClr val="FF6600"/>
            </a:solidFill>
          </a:ln>
        </p:spPr>
      </p:pic>
      <p:pic>
        <p:nvPicPr>
          <p:cNvPr id="6" name="Picture 5"/>
          <p:cNvPicPr>
            <a:picLocks noChangeAspect="1"/>
          </p:cNvPicPr>
          <p:nvPr/>
        </p:nvPicPr>
        <p:blipFill>
          <a:blip r:embed="rId4"/>
          <a:stretch>
            <a:fillRect/>
          </a:stretch>
        </p:blipFill>
        <p:spPr>
          <a:xfrm>
            <a:off x="7366714" y="197962"/>
            <a:ext cx="1244591" cy="1118011"/>
          </a:xfrm>
          <a:prstGeom prst="rect">
            <a:avLst/>
          </a:prstGeom>
        </p:spPr>
      </p:pic>
    </p:spTree>
    <p:extLst>
      <p:ext uri="{BB962C8B-B14F-4D97-AF65-F5344CB8AC3E}">
        <p14:creationId xmlns:p14="http://schemas.microsoft.com/office/powerpoint/2010/main" val="3919057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2700" y="-60325"/>
            <a:ext cx="9144000" cy="68580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099" name="Freeform 321"/>
          <p:cNvSpPr>
            <a:spLocks/>
          </p:cNvSpPr>
          <p:nvPr/>
        </p:nvSpPr>
        <p:spPr bwMode="auto">
          <a:xfrm rot="730076">
            <a:off x="4227513" y="3382963"/>
            <a:ext cx="360362" cy="282575"/>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bg1"/>
          </a:solidFill>
          <a:ln w="9525">
            <a:solidFill>
              <a:schemeClr val="bg2"/>
            </a:solidFill>
            <a:round/>
            <a:headEnd/>
            <a:tailEnd/>
          </a:ln>
        </p:spPr>
        <p:txBody>
          <a:bodyPr/>
          <a:lstStyle/>
          <a:p>
            <a:endParaRPr lang="en-US"/>
          </a:p>
        </p:txBody>
      </p:sp>
      <p:sp>
        <p:nvSpPr>
          <p:cNvPr id="4100" name="Freeform 322"/>
          <p:cNvSpPr>
            <a:spLocks/>
          </p:cNvSpPr>
          <p:nvPr/>
        </p:nvSpPr>
        <p:spPr bwMode="auto">
          <a:xfrm rot="926903">
            <a:off x="4237038" y="3402013"/>
            <a:ext cx="90487" cy="198437"/>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2147483646 w 10000"/>
              <a:gd name="T25" fmla="*/ 2147483646 h 10437"/>
              <a:gd name="T26" fmla="*/ 2147483646 w 10000"/>
              <a:gd name="T27" fmla="*/ 2147483646 h 10437"/>
              <a:gd name="T28" fmla="*/ 2147483646 w 10000"/>
              <a:gd name="T29" fmla="*/ 2147483646 h 10437"/>
              <a:gd name="T30" fmla="*/ 2147483646 w 10000"/>
              <a:gd name="T31" fmla="*/ 2147483646 h 10437"/>
              <a:gd name="T32" fmla="*/ 2147483646 w 10000"/>
              <a:gd name="T33" fmla="*/ 2147483646 h 10437"/>
              <a:gd name="T34" fmla="*/ 2147483646 w 10000"/>
              <a:gd name="T35" fmla="*/ 2147483646 h 10437"/>
              <a:gd name="T36" fmla="*/ 0 w 10000"/>
              <a:gd name="T37" fmla="*/ 2147483646 h 10437"/>
              <a:gd name="T38" fmla="*/ 2147483646 w 10000"/>
              <a:gd name="T39" fmla="*/ 2147483646 h 10437"/>
              <a:gd name="T40" fmla="*/ 2147483646 w 10000"/>
              <a:gd name="T41" fmla="*/ 2147483646 h 10437"/>
              <a:gd name="T42" fmla="*/ 2147483646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bg1"/>
          </a:solidFill>
          <a:ln w="9525">
            <a:solidFill>
              <a:schemeClr val="bg2"/>
            </a:solidFill>
            <a:round/>
            <a:headEnd/>
            <a:tailEnd/>
          </a:ln>
        </p:spPr>
        <p:txBody>
          <a:bodyPr/>
          <a:lstStyle/>
          <a:p>
            <a:endParaRPr lang="en-US"/>
          </a:p>
        </p:txBody>
      </p:sp>
      <p:sp>
        <p:nvSpPr>
          <p:cNvPr id="4101" name="Freeform 341"/>
          <p:cNvSpPr>
            <a:spLocks/>
          </p:cNvSpPr>
          <p:nvPr/>
        </p:nvSpPr>
        <p:spPr bwMode="auto">
          <a:xfrm>
            <a:off x="4767263" y="3276600"/>
            <a:ext cx="190500" cy="8413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0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bg1"/>
          </a:solidFill>
          <a:ln w="9525">
            <a:solidFill>
              <a:schemeClr val="bg2"/>
            </a:solidFill>
            <a:round/>
            <a:headEnd/>
            <a:tailEnd/>
          </a:ln>
        </p:spPr>
        <p:txBody>
          <a:bodyPr/>
          <a:lstStyle/>
          <a:p>
            <a:endParaRPr lang="en-US"/>
          </a:p>
        </p:txBody>
      </p:sp>
      <p:sp>
        <p:nvSpPr>
          <p:cNvPr id="4102" name="Freeform 342"/>
          <p:cNvSpPr>
            <a:spLocks/>
          </p:cNvSpPr>
          <p:nvPr/>
        </p:nvSpPr>
        <p:spPr bwMode="auto">
          <a:xfrm rot="471028">
            <a:off x="4440238" y="3171825"/>
            <a:ext cx="3048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chemeClr val="bg1"/>
          </a:solidFill>
          <a:ln w="9525">
            <a:solidFill>
              <a:schemeClr val="bg2"/>
            </a:solidFill>
            <a:round/>
            <a:headEnd/>
            <a:tailEnd/>
          </a:ln>
        </p:spPr>
        <p:txBody>
          <a:bodyPr/>
          <a:lstStyle/>
          <a:p>
            <a:endParaRPr lang="en-US"/>
          </a:p>
        </p:txBody>
      </p:sp>
      <p:sp>
        <p:nvSpPr>
          <p:cNvPr id="4103" name="Freeform 343"/>
          <p:cNvSpPr>
            <a:spLocks/>
          </p:cNvSpPr>
          <p:nvPr/>
        </p:nvSpPr>
        <p:spPr bwMode="auto">
          <a:xfrm>
            <a:off x="4699000" y="3348038"/>
            <a:ext cx="311150"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bg1"/>
          </a:solidFill>
          <a:ln w="9525">
            <a:solidFill>
              <a:schemeClr val="bg2"/>
            </a:solidFill>
            <a:round/>
            <a:headEnd/>
            <a:tailEnd/>
          </a:ln>
        </p:spPr>
        <p:txBody>
          <a:bodyPr/>
          <a:lstStyle/>
          <a:p>
            <a:endParaRPr lang="en-US"/>
          </a:p>
        </p:txBody>
      </p:sp>
      <p:sp>
        <p:nvSpPr>
          <p:cNvPr id="4104" name="Freeform 344"/>
          <p:cNvSpPr>
            <a:spLocks/>
          </p:cNvSpPr>
          <p:nvPr/>
        </p:nvSpPr>
        <p:spPr bwMode="auto">
          <a:xfrm>
            <a:off x="4691063" y="3040063"/>
            <a:ext cx="200025" cy="292100"/>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bg1"/>
          </a:solidFill>
          <a:ln w="9525">
            <a:solidFill>
              <a:schemeClr val="bg2"/>
            </a:solidFill>
            <a:round/>
            <a:headEnd/>
            <a:tailEnd/>
          </a:ln>
        </p:spPr>
        <p:txBody>
          <a:bodyPr/>
          <a:lstStyle/>
          <a:p>
            <a:endParaRPr lang="en-US"/>
          </a:p>
        </p:txBody>
      </p:sp>
      <p:sp>
        <p:nvSpPr>
          <p:cNvPr id="4105" name="Freeform 345"/>
          <p:cNvSpPr>
            <a:spLocks/>
          </p:cNvSpPr>
          <p:nvPr/>
        </p:nvSpPr>
        <p:spPr bwMode="auto">
          <a:xfrm>
            <a:off x="4665663" y="3100388"/>
            <a:ext cx="76200" cy="101600"/>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solidFill>
          <a:ln w="9525">
            <a:solidFill>
              <a:schemeClr val="bg2"/>
            </a:solidFill>
            <a:round/>
            <a:headEnd/>
            <a:tailEnd/>
          </a:ln>
        </p:spPr>
        <p:txBody>
          <a:bodyPr/>
          <a:lstStyle/>
          <a:p>
            <a:endParaRPr lang="en-US"/>
          </a:p>
        </p:txBody>
      </p:sp>
      <p:sp>
        <p:nvSpPr>
          <p:cNvPr id="4106" name="Freeform 346"/>
          <p:cNvSpPr>
            <a:spLocks/>
          </p:cNvSpPr>
          <p:nvPr/>
        </p:nvSpPr>
        <p:spPr bwMode="auto">
          <a:xfrm rot="-633815">
            <a:off x="5046663" y="3533775"/>
            <a:ext cx="158750" cy="163513"/>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bg1"/>
          </a:solidFill>
          <a:ln w="9525">
            <a:solidFill>
              <a:schemeClr val="bg2"/>
            </a:solidFill>
            <a:round/>
            <a:headEnd/>
            <a:tailEnd/>
          </a:ln>
        </p:spPr>
        <p:txBody>
          <a:bodyPr/>
          <a:lstStyle/>
          <a:p>
            <a:endParaRPr lang="en-US"/>
          </a:p>
        </p:txBody>
      </p:sp>
      <p:sp>
        <p:nvSpPr>
          <p:cNvPr id="4107" name="Freeform 351"/>
          <p:cNvSpPr>
            <a:spLocks/>
          </p:cNvSpPr>
          <p:nvPr/>
        </p:nvSpPr>
        <p:spPr bwMode="auto">
          <a:xfrm>
            <a:off x="5037138" y="3279775"/>
            <a:ext cx="204787" cy="16827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bg1"/>
          </a:solidFill>
          <a:ln w="9525">
            <a:solidFill>
              <a:schemeClr val="bg2"/>
            </a:solidFill>
            <a:round/>
            <a:headEnd/>
            <a:tailEnd/>
          </a:ln>
        </p:spPr>
        <p:txBody>
          <a:bodyPr/>
          <a:lstStyle/>
          <a:p>
            <a:endParaRPr lang="en-US"/>
          </a:p>
        </p:txBody>
      </p:sp>
      <p:sp>
        <p:nvSpPr>
          <p:cNvPr id="4108" name="Freeform 353"/>
          <p:cNvSpPr>
            <a:spLocks/>
          </p:cNvSpPr>
          <p:nvPr/>
        </p:nvSpPr>
        <p:spPr bwMode="auto">
          <a:xfrm>
            <a:off x="4830763" y="3201988"/>
            <a:ext cx="158750" cy="82550"/>
          </a:xfrm>
          <a:custGeom>
            <a:avLst/>
            <a:gdLst>
              <a:gd name="T0" fmla="*/ 2147483646 w 10569"/>
              <a:gd name="T1" fmla="*/ 2147483646 h 10092"/>
              <a:gd name="T2" fmla="*/ 2147483646 w 10569"/>
              <a:gd name="T3" fmla="*/ 2147483646 h 10092"/>
              <a:gd name="T4" fmla="*/ 2147483646 w 10569"/>
              <a:gd name="T5" fmla="*/ 2147483646 h 10092"/>
              <a:gd name="T6" fmla="*/ 2147483646 w 10569"/>
              <a:gd name="T7" fmla="*/ 0 h 10092"/>
              <a:gd name="T8" fmla="*/ 2147483646 w 10569"/>
              <a:gd name="T9" fmla="*/ 2147483646 h 10092"/>
              <a:gd name="T10" fmla="*/ 2147483646 w 10569"/>
              <a:gd name="T11" fmla="*/ 0 h 10092"/>
              <a:gd name="T12" fmla="*/ 2147483646 w 10569"/>
              <a:gd name="T13" fmla="*/ 2147483646 h 10092"/>
              <a:gd name="T14" fmla="*/ 2147483646 w 10569"/>
              <a:gd name="T15" fmla="*/ 2147483646 h 10092"/>
              <a:gd name="T16" fmla="*/ 2147483646 w 10569"/>
              <a:gd name="T17" fmla="*/ 2147483646 h 10092"/>
              <a:gd name="T18" fmla="*/ 2147483646 w 10569"/>
              <a:gd name="T19" fmla="*/ 2147483646 h 10092"/>
              <a:gd name="T20" fmla="*/ 2147483646 w 10569"/>
              <a:gd name="T21" fmla="*/ 2147483646 h 10092"/>
              <a:gd name="T22" fmla="*/ 2147483646 w 10569"/>
              <a:gd name="T23" fmla="*/ 2147483646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solidFill>
          <a:ln w="9525">
            <a:solidFill>
              <a:schemeClr val="bg2"/>
            </a:solidFill>
            <a:round/>
            <a:headEnd/>
            <a:tailEnd/>
          </a:ln>
        </p:spPr>
        <p:txBody>
          <a:bodyPr/>
          <a:lstStyle/>
          <a:p>
            <a:endParaRPr lang="en-US"/>
          </a:p>
        </p:txBody>
      </p:sp>
      <p:sp>
        <p:nvSpPr>
          <p:cNvPr id="4109" name="Freeform 354"/>
          <p:cNvSpPr>
            <a:spLocks/>
          </p:cNvSpPr>
          <p:nvPr/>
        </p:nvSpPr>
        <p:spPr bwMode="auto">
          <a:xfrm>
            <a:off x="4943475" y="3287713"/>
            <a:ext cx="138113" cy="95250"/>
          </a:xfrm>
          <a:custGeom>
            <a:avLst/>
            <a:gdLst>
              <a:gd name="T0" fmla="*/ 2147483646 w 9980"/>
              <a:gd name="T1" fmla="*/ 0 h 10000"/>
              <a:gd name="T2" fmla="*/ 2147483646 w 9980"/>
              <a:gd name="T3" fmla="*/ 2147483646 h 10000"/>
              <a:gd name="T4" fmla="*/ 2147483646 w 9980"/>
              <a:gd name="T5" fmla="*/ 2147483646 h 10000"/>
              <a:gd name="T6" fmla="*/ 2147483646 w 9980"/>
              <a:gd name="T7" fmla="*/ 2147483646 h 10000"/>
              <a:gd name="T8" fmla="*/ 2147483646 w 9980"/>
              <a:gd name="T9" fmla="*/ 2147483646 h 10000"/>
              <a:gd name="T10" fmla="*/ 2147483646 w 9980"/>
              <a:gd name="T11" fmla="*/ 2147483646 h 10000"/>
              <a:gd name="T12" fmla="*/ 2147483646 w 9980"/>
              <a:gd name="T13" fmla="*/ 2147483646 h 10000"/>
              <a:gd name="T14" fmla="*/ 2147483646 w 9980"/>
              <a:gd name="T15" fmla="*/ 2147483646 h 10000"/>
              <a:gd name="T16" fmla="*/ 2147483646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2147483646 h 10000"/>
              <a:gd name="T36" fmla="*/ 2147483646 w 9980"/>
              <a:gd name="T37" fmla="*/ 2147483646 h 10000"/>
              <a:gd name="T38" fmla="*/ 2147483646 w 9980"/>
              <a:gd name="T39" fmla="*/ 2147483646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bg1"/>
          </a:solidFill>
          <a:ln w="9525">
            <a:solidFill>
              <a:schemeClr val="bg2"/>
            </a:solidFill>
            <a:round/>
            <a:headEnd/>
            <a:tailEnd/>
          </a:ln>
        </p:spPr>
        <p:txBody>
          <a:bodyPr/>
          <a:lstStyle/>
          <a:p>
            <a:endParaRPr lang="en-US"/>
          </a:p>
        </p:txBody>
      </p:sp>
      <p:sp>
        <p:nvSpPr>
          <p:cNvPr id="4110" name="Freeform 355"/>
          <p:cNvSpPr>
            <a:spLocks/>
          </p:cNvSpPr>
          <p:nvPr/>
        </p:nvSpPr>
        <p:spPr bwMode="auto">
          <a:xfrm>
            <a:off x="4948238" y="3248025"/>
            <a:ext cx="133350" cy="69850"/>
          </a:xfrm>
          <a:custGeom>
            <a:avLst/>
            <a:gdLst>
              <a:gd name="T0" fmla="*/ 2147483646 w 10000"/>
              <a:gd name="T1" fmla="*/ 2147483646 h 9595"/>
              <a:gd name="T2" fmla="*/ 2147483646 w 10000"/>
              <a:gd name="T3" fmla="*/ 2147483646 h 9595"/>
              <a:gd name="T4" fmla="*/ 2147483646 w 10000"/>
              <a:gd name="T5" fmla="*/ 2147483646 h 9595"/>
              <a:gd name="T6" fmla="*/ 2147483646 w 10000"/>
              <a:gd name="T7" fmla="*/ 2147483646 h 9595"/>
              <a:gd name="T8" fmla="*/ 2147483646 w 10000"/>
              <a:gd name="T9" fmla="*/ 2147483646 h 9595"/>
              <a:gd name="T10" fmla="*/ 0 w 10000"/>
              <a:gd name="T11" fmla="*/ 2147483646 h 9595"/>
              <a:gd name="T12" fmla="*/ 2147483646 w 10000"/>
              <a:gd name="T13" fmla="*/ 2147483646 h 9595"/>
              <a:gd name="T14" fmla="*/ 2147483646 w 10000"/>
              <a:gd name="T15" fmla="*/ 2147483646 h 9595"/>
              <a:gd name="T16" fmla="*/ 2147483646 w 10000"/>
              <a:gd name="T17" fmla="*/ 2147483646 h 9595"/>
              <a:gd name="T18" fmla="*/ 2147483646 w 10000"/>
              <a:gd name="T19" fmla="*/ 2147483646 h 9595"/>
              <a:gd name="T20" fmla="*/ 2147483646 w 10000"/>
              <a:gd name="T21" fmla="*/ 2147483646 h 9595"/>
              <a:gd name="T22" fmla="*/ 2147483646 w 10000"/>
              <a:gd name="T23" fmla="*/ 2147483646 h 9595"/>
              <a:gd name="T24" fmla="*/ 2147483646 w 10000"/>
              <a:gd name="T25" fmla="*/ 2147483646 h 9595"/>
              <a:gd name="T26" fmla="*/ 2147483646 w 10000"/>
              <a:gd name="T27" fmla="*/ 2147483646 h 9595"/>
              <a:gd name="T28" fmla="*/ 2147483646 w 10000"/>
              <a:gd name="T29" fmla="*/ 2147483646 h 9595"/>
              <a:gd name="T30" fmla="*/ 2147483646 w 10000"/>
              <a:gd name="T31" fmla="*/ 2147483646 h 9595"/>
              <a:gd name="T32" fmla="*/ 2147483646 w 10000"/>
              <a:gd name="T33" fmla="*/ 2147483646 h 9595"/>
              <a:gd name="T34" fmla="*/ 2147483646 w 10000"/>
              <a:gd name="T35" fmla="*/ 2147483646 h 9595"/>
              <a:gd name="T36" fmla="*/ 2147483646 w 10000"/>
              <a:gd name="T37" fmla="*/ 2147483646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bg1"/>
          </a:solidFill>
          <a:ln w="9525">
            <a:solidFill>
              <a:schemeClr val="bg2"/>
            </a:solidFill>
            <a:round/>
            <a:headEnd/>
            <a:tailEnd/>
          </a:ln>
        </p:spPr>
        <p:txBody>
          <a:bodyPr/>
          <a:lstStyle/>
          <a:p>
            <a:endParaRPr lang="en-US"/>
          </a:p>
        </p:txBody>
      </p:sp>
      <p:sp>
        <p:nvSpPr>
          <p:cNvPr id="4111" name="Freeform 356"/>
          <p:cNvSpPr>
            <a:spLocks/>
          </p:cNvSpPr>
          <p:nvPr/>
        </p:nvSpPr>
        <p:spPr bwMode="auto">
          <a:xfrm>
            <a:off x="5097463" y="3429000"/>
            <a:ext cx="182562" cy="141288"/>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bg1"/>
          </a:solidFill>
          <a:ln w="9525">
            <a:solidFill>
              <a:schemeClr val="bg2"/>
            </a:solidFill>
            <a:round/>
            <a:headEnd/>
            <a:tailEnd/>
          </a:ln>
        </p:spPr>
        <p:txBody>
          <a:bodyPr/>
          <a:lstStyle/>
          <a:p>
            <a:endParaRPr lang="en-US"/>
          </a:p>
        </p:txBody>
      </p:sp>
      <p:sp>
        <p:nvSpPr>
          <p:cNvPr id="4112" name="Freeform 361"/>
          <p:cNvSpPr>
            <a:spLocks/>
          </p:cNvSpPr>
          <p:nvPr/>
        </p:nvSpPr>
        <p:spPr bwMode="auto">
          <a:xfrm>
            <a:off x="4691063" y="3314700"/>
            <a:ext cx="114300" cy="65088"/>
          </a:xfrm>
          <a:custGeom>
            <a:avLst/>
            <a:gdLst>
              <a:gd name="T0" fmla="*/ 2147483646 w 10000"/>
              <a:gd name="T1" fmla="*/ 2147483646 h 11466"/>
              <a:gd name="T2" fmla="*/ 2147483646 w 10000"/>
              <a:gd name="T3" fmla="*/ 2147483646 h 11466"/>
              <a:gd name="T4" fmla="*/ 2147483646 w 10000"/>
              <a:gd name="T5" fmla="*/ 2147483646 h 11466"/>
              <a:gd name="T6" fmla="*/ 2147483646 w 10000"/>
              <a:gd name="T7" fmla="*/ 2147483646 h 11466"/>
              <a:gd name="T8" fmla="*/ 2147483646 w 10000"/>
              <a:gd name="T9" fmla="*/ 0 h 11466"/>
              <a:gd name="T10" fmla="*/ 2147483646 w 10000"/>
              <a:gd name="T11" fmla="*/ 2147483646 h 11466"/>
              <a:gd name="T12" fmla="*/ 0 w 10000"/>
              <a:gd name="T13" fmla="*/ 2147483646 h 11466"/>
              <a:gd name="T14" fmla="*/ 0 w 10000"/>
              <a:gd name="T15" fmla="*/ 2147483646 h 11466"/>
              <a:gd name="T16" fmla="*/ 2147483646 w 10000"/>
              <a:gd name="T17" fmla="*/ 2147483646 h 11466"/>
              <a:gd name="T18" fmla="*/ 2147483646 w 10000"/>
              <a:gd name="T19" fmla="*/ 2147483646 h 11466"/>
              <a:gd name="T20" fmla="*/ 2147483646 w 10000"/>
              <a:gd name="T21" fmla="*/ 2147483646 h 11466"/>
              <a:gd name="T22" fmla="*/ 2147483646 w 10000"/>
              <a:gd name="T23" fmla="*/ 2147483646 h 11466"/>
              <a:gd name="T24" fmla="*/ 2147483646 w 10000"/>
              <a:gd name="T25" fmla="*/ 2147483646 h 11466"/>
              <a:gd name="T26" fmla="*/ 2147483646 w 10000"/>
              <a:gd name="T27" fmla="*/ 2147483646 h 11466"/>
              <a:gd name="T28" fmla="*/ 2147483646 w 10000"/>
              <a:gd name="T29" fmla="*/ 2147483646 h 11466"/>
              <a:gd name="T30" fmla="*/ 2147483646 w 10000"/>
              <a:gd name="T31" fmla="*/ 2147483646 h 11466"/>
              <a:gd name="T32" fmla="*/ 2147483646 w 10000"/>
              <a:gd name="T33" fmla="*/ 2147483646 h 11466"/>
              <a:gd name="T34" fmla="*/ 2147483646 w 10000"/>
              <a:gd name="T35" fmla="*/ 2147483646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bg1"/>
          </a:solidFill>
          <a:ln w="9525">
            <a:solidFill>
              <a:schemeClr val="bg2"/>
            </a:solidFill>
            <a:round/>
            <a:headEnd/>
            <a:tailEnd/>
          </a:ln>
        </p:spPr>
        <p:txBody>
          <a:bodyPr/>
          <a:lstStyle/>
          <a:p>
            <a:endParaRPr lang="en-US"/>
          </a:p>
        </p:txBody>
      </p:sp>
      <p:sp>
        <p:nvSpPr>
          <p:cNvPr id="4113" name="Freeform 363"/>
          <p:cNvSpPr>
            <a:spLocks/>
          </p:cNvSpPr>
          <p:nvPr/>
        </p:nvSpPr>
        <p:spPr bwMode="auto">
          <a:xfrm>
            <a:off x="4633913" y="3168650"/>
            <a:ext cx="71437" cy="74613"/>
          </a:xfrm>
          <a:custGeom>
            <a:avLst/>
            <a:gdLst>
              <a:gd name="T0" fmla="*/ 2147483646 w 10056"/>
              <a:gd name="T1" fmla="*/ 2147483646 h 10000"/>
              <a:gd name="T2" fmla="*/ 2147483646 w 10056"/>
              <a:gd name="T3" fmla="*/ 2147483646 h 10000"/>
              <a:gd name="T4" fmla="*/ 2147483646 w 10056"/>
              <a:gd name="T5" fmla="*/ 2147483646 h 10000"/>
              <a:gd name="T6" fmla="*/ 2147483646 w 10056"/>
              <a:gd name="T7" fmla="*/ 2147483646 h 10000"/>
              <a:gd name="T8" fmla="*/ 2147483646 w 10056"/>
              <a:gd name="T9" fmla="*/ 2147483646 h 10000"/>
              <a:gd name="T10" fmla="*/ 2147483646 w 10056"/>
              <a:gd name="T11" fmla="*/ 2147483646 h 10000"/>
              <a:gd name="T12" fmla="*/ 2147483646 w 10056"/>
              <a:gd name="T13" fmla="*/ 2147483646 h 10000"/>
              <a:gd name="T14" fmla="*/ 2147483646 w 10056"/>
              <a:gd name="T15" fmla="*/ 2147483646 h 10000"/>
              <a:gd name="T16" fmla="*/ 2147483646 w 10056"/>
              <a:gd name="T17" fmla="*/ 2147483646 h 10000"/>
              <a:gd name="T18" fmla="*/ 2147483646 w 10056"/>
              <a:gd name="T19" fmla="*/ 2147483646 h 10000"/>
              <a:gd name="T20" fmla="*/ 2147483646 w 10056"/>
              <a:gd name="T21" fmla="*/ 2147483646 h 10000"/>
              <a:gd name="T22" fmla="*/ 2147483646 w 10056"/>
              <a:gd name="T23" fmla="*/ 2147483646 h 10000"/>
              <a:gd name="T24" fmla="*/ 2147483646 w 10056"/>
              <a:gd name="T25" fmla="*/ 0 h 10000"/>
              <a:gd name="T26" fmla="*/ 2147483646 w 10056"/>
              <a:gd name="T27" fmla="*/ 2147483646 h 10000"/>
              <a:gd name="T28" fmla="*/ 0 w 10056"/>
              <a:gd name="T29" fmla="*/ 2147483646 h 10000"/>
              <a:gd name="T30" fmla="*/ 2147483646 w 10056"/>
              <a:gd name="T31" fmla="*/ 2147483646 h 10000"/>
              <a:gd name="T32" fmla="*/ 2147483646 w 10056"/>
              <a:gd name="T33" fmla="*/ 2147483646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bg1"/>
          </a:solidFill>
          <a:ln w="9525">
            <a:solidFill>
              <a:schemeClr val="bg2"/>
            </a:solidFill>
            <a:round/>
            <a:headEnd/>
            <a:tailEnd/>
          </a:ln>
        </p:spPr>
        <p:txBody>
          <a:bodyPr/>
          <a:lstStyle/>
          <a:p>
            <a:endParaRPr lang="en-US"/>
          </a:p>
        </p:txBody>
      </p:sp>
      <p:sp>
        <p:nvSpPr>
          <p:cNvPr id="4114" name="Freeform 252"/>
          <p:cNvSpPr>
            <a:spLocks/>
          </p:cNvSpPr>
          <p:nvPr/>
        </p:nvSpPr>
        <p:spPr bwMode="auto">
          <a:xfrm rot="-466474">
            <a:off x="4865688" y="3344863"/>
            <a:ext cx="88900"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bg1"/>
          </a:solidFill>
          <a:ln w="9525">
            <a:solidFill>
              <a:schemeClr val="bg2"/>
            </a:solidFill>
            <a:round/>
            <a:headEnd/>
            <a:tailEnd/>
          </a:ln>
        </p:spPr>
        <p:txBody>
          <a:bodyPr/>
          <a:lstStyle/>
          <a:p>
            <a:endParaRPr lang="en-US"/>
          </a:p>
        </p:txBody>
      </p:sp>
      <p:sp>
        <p:nvSpPr>
          <p:cNvPr id="4115" name="Freeform 253"/>
          <p:cNvSpPr>
            <a:spLocks/>
          </p:cNvSpPr>
          <p:nvPr/>
        </p:nvSpPr>
        <p:spPr bwMode="auto">
          <a:xfrm>
            <a:off x="4870450" y="3354388"/>
            <a:ext cx="142875"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bg1"/>
          </a:solidFill>
          <a:ln w="9525">
            <a:solidFill>
              <a:schemeClr val="bg2"/>
            </a:solidFill>
            <a:round/>
            <a:headEnd/>
            <a:tailEnd/>
          </a:ln>
        </p:spPr>
        <p:txBody>
          <a:bodyPr/>
          <a:lstStyle/>
          <a:p>
            <a:endParaRPr lang="en-US"/>
          </a:p>
        </p:txBody>
      </p:sp>
      <p:sp>
        <p:nvSpPr>
          <p:cNvPr id="4116" name="Freeform 254"/>
          <p:cNvSpPr>
            <a:spLocks/>
          </p:cNvSpPr>
          <p:nvPr/>
        </p:nvSpPr>
        <p:spPr bwMode="auto">
          <a:xfrm>
            <a:off x="4929188" y="3406775"/>
            <a:ext cx="98425"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bg1"/>
          </a:solidFill>
          <a:ln w="9525">
            <a:solidFill>
              <a:schemeClr val="bg2"/>
            </a:solidFill>
            <a:round/>
            <a:headEnd/>
            <a:tailEnd/>
          </a:ln>
        </p:spPr>
        <p:txBody>
          <a:bodyPr/>
          <a:lstStyle/>
          <a:p>
            <a:endParaRPr lang="en-US"/>
          </a:p>
        </p:txBody>
      </p:sp>
      <p:sp>
        <p:nvSpPr>
          <p:cNvPr id="4117" name="Freeform 255"/>
          <p:cNvSpPr>
            <a:spLocks/>
          </p:cNvSpPr>
          <p:nvPr/>
        </p:nvSpPr>
        <p:spPr bwMode="auto">
          <a:xfrm rot="286500">
            <a:off x="5000625" y="3467100"/>
            <a:ext cx="44450" cy="58738"/>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chemeClr val="bg1"/>
          </a:solidFill>
          <a:ln w="9525">
            <a:solidFill>
              <a:schemeClr val="bg2"/>
            </a:solidFill>
            <a:round/>
            <a:headEnd/>
            <a:tailEnd/>
          </a:ln>
        </p:spPr>
        <p:txBody>
          <a:bodyPr/>
          <a:lstStyle/>
          <a:p>
            <a:endParaRPr lang="en-US"/>
          </a:p>
        </p:txBody>
      </p:sp>
      <p:sp>
        <p:nvSpPr>
          <p:cNvPr id="4118" name="Freeform 256"/>
          <p:cNvSpPr>
            <a:spLocks/>
          </p:cNvSpPr>
          <p:nvPr/>
        </p:nvSpPr>
        <p:spPr bwMode="auto">
          <a:xfrm>
            <a:off x="5002213" y="3365500"/>
            <a:ext cx="71437" cy="57150"/>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chemeClr val="bg1"/>
          </a:solidFill>
          <a:ln w="9525">
            <a:solidFill>
              <a:schemeClr val="bg2"/>
            </a:solidFill>
            <a:round/>
            <a:headEnd/>
            <a:tailEnd/>
          </a:ln>
        </p:spPr>
        <p:txBody>
          <a:bodyPr/>
          <a:lstStyle/>
          <a:p>
            <a:endParaRPr lang="en-US"/>
          </a:p>
        </p:txBody>
      </p:sp>
      <p:sp>
        <p:nvSpPr>
          <p:cNvPr id="4119" name="Freeform 257"/>
          <p:cNvSpPr>
            <a:spLocks/>
          </p:cNvSpPr>
          <p:nvPr/>
        </p:nvSpPr>
        <p:spPr bwMode="auto">
          <a:xfrm>
            <a:off x="5014913" y="3417888"/>
            <a:ext cx="100012"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chemeClr val="bg1"/>
          </a:solidFill>
          <a:ln w="9525">
            <a:solidFill>
              <a:schemeClr val="bg2"/>
            </a:solidFill>
            <a:round/>
            <a:headEnd/>
            <a:tailEnd/>
          </a:ln>
        </p:spPr>
        <p:txBody>
          <a:bodyPr/>
          <a:lstStyle/>
          <a:p>
            <a:endParaRPr lang="en-US"/>
          </a:p>
        </p:txBody>
      </p:sp>
      <p:sp>
        <p:nvSpPr>
          <p:cNvPr id="4120" name="Freeform 258"/>
          <p:cNvSpPr>
            <a:spLocks/>
          </p:cNvSpPr>
          <p:nvPr/>
        </p:nvSpPr>
        <p:spPr bwMode="auto">
          <a:xfrm>
            <a:off x="5041900" y="3478213"/>
            <a:ext cx="39688"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chemeClr val="bg1"/>
          </a:solidFill>
          <a:ln w="9525">
            <a:solidFill>
              <a:schemeClr val="bg2"/>
            </a:solidFill>
            <a:round/>
            <a:headEnd/>
            <a:tailEnd/>
          </a:ln>
        </p:spPr>
        <p:txBody>
          <a:bodyPr/>
          <a:lstStyle/>
          <a:p>
            <a:endParaRPr lang="en-US"/>
          </a:p>
        </p:txBody>
      </p:sp>
      <p:sp>
        <p:nvSpPr>
          <p:cNvPr id="4121" name="Freeform 259"/>
          <p:cNvSpPr>
            <a:spLocks/>
          </p:cNvSpPr>
          <p:nvPr/>
        </p:nvSpPr>
        <p:spPr bwMode="auto">
          <a:xfrm>
            <a:off x="5059363" y="3505200"/>
            <a:ext cx="65087"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bg1"/>
          </a:solidFill>
          <a:ln w="9525">
            <a:solidFill>
              <a:schemeClr val="bg2"/>
            </a:solidFill>
            <a:round/>
            <a:headEnd/>
            <a:tailEnd/>
          </a:ln>
        </p:spPr>
        <p:txBody>
          <a:bodyPr/>
          <a:lstStyle/>
          <a:p>
            <a:endParaRPr lang="en-US"/>
          </a:p>
        </p:txBody>
      </p:sp>
      <p:sp>
        <p:nvSpPr>
          <p:cNvPr id="4122" name="Freeform 260"/>
          <p:cNvSpPr>
            <a:spLocks/>
          </p:cNvSpPr>
          <p:nvPr/>
        </p:nvSpPr>
        <p:spPr bwMode="auto">
          <a:xfrm>
            <a:off x="5019675" y="3495675"/>
            <a:ext cx="53975" cy="109538"/>
          </a:xfrm>
          <a:custGeom>
            <a:avLst/>
            <a:gdLst>
              <a:gd name="T0" fmla="*/ 0 w 444747"/>
              <a:gd name="T1" fmla="*/ 0 h 900169"/>
              <a:gd name="T2" fmla="*/ 0 w 444747"/>
              <a:gd name="T3" fmla="*/ 0 h 900169"/>
              <a:gd name="T4" fmla="*/ 0 w 444747"/>
              <a:gd name="T5" fmla="*/ 0 h 900169"/>
              <a:gd name="T6" fmla="*/ 0 w 444747"/>
              <a:gd name="T7" fmla="*/ 0 h 900169"/>
              <a:gd name="T8" fmla="*/ 0 w 444747"/>
              <a:gd name="T9" fmla="*/ 0 h 900169"/>
              <a:gd name="T10" fmla="*/ 0 w 444747"/>
              <a:gd name="T11" fmla="*/ 0 h 900169"/>
              <a:gd name="T12" fmla="*/ 0 w 444747"/>
              <a:gd name="T13" fmla="*/ 0 h 900169"/>
              <a:gd name="T14" fmla="*/ 0 w 444747"/>
              <a:gd name="T15" fmla="*/ 0 h 900169"/>
              <a:gd name="T16" fmla="*/ 0 w 444747"/>
              <a:gd name="T17" fmla="*/ 0 h 900169"/>
              <a:gd name="T18" fmla="*/ 0 w 444747"/>
              <a:gd name="T19" fmla="*/ 0 h 900169"/>
              <a:gd name="T20" fmla="*/ 0 w 444747"/>
              <a:gd name="T21" fmla="*/ 0 h 900169"/>
              <a:gd name="T22" fmla="*/ 0 w 444747"/>
              <a:gd name="T23" fmla="*/ 0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bg1"/>
          </a:solidFill>
          <a:ln w="9525">
            <a:solidFill>
              <a:schemeClr val="bg2"/>
            </a:solidFill>
            <a:round/>
            <a:headEnd/>
            <a:tailEnd/>
          </a:ln>
        </p:spPr>
        <p:txBody>
          <a:bodyPr/>
          <a:lstStyle/>
          <a:p>
            <a:endParaRPr lang="en-US"/>
          </a:p>
        </p:txBody>
      </p:sp>
      <p:sp>
        <p:nvSpPr>
          <p:cNvPr id="4123" name="Rectangle 2"/>
          <p:cNvSpPr>
            <a:spLocks noGrp="1" noChangeArrowheads="1"/>
          </p:cNvSpPr>
          <p:nvPr>
            <p:ph type="title"/>
          </p:nvPr>
        </p:nvSpPr>
        <p:spPr>
          <a:xfrm>
            <a:off x="899420" y="604838"/>
            <a:ext cx="2795588" cy="441325"/>
          </a:xfrm>
        </p:spPr>
        <p:txBody>
          <a:bodyPr>
            <a:normAutofit fontScale="90000"/>
          </a:bodyPr>
          <a:lstStyle/>
          <a:p>
            <a:pPr eaLnBrk="1" hangingPunct="1"/>
            <a:r>
              <a:rPr lang="en-GB" altLang="en-US" sz="1800" dirty="0" smtClean="0">
                <a:solidFill>
                  <a:schemeClr val="tx1"/>
                </a:solidFill>
                <a:latin typeface="Arial" panose="020B0604020202020204" pitchFamily="34" charset="0"/>
              </a:rPr>
              <a:t>Hand Planters</a:t>
            </a:r>
            <a:r>
              <a:rPr lang="en-GB" altLang="en-US" sz="700" dirty="0" smtClean="0">
                <a:solidFill>
                  <a:schemeClr val="tx1"/>
                </a:solidFill>
                <a:latin typeface="Arial" panose="020B0604020202020204" pitchFamily="34" charset="0"/>
              </a:rPr>
              <a:t/>
            </a:r>
            <a:br>
              <a:rPr lang="en-GB" altLang="en-US" sz="700" dirty="0" smtClean="0">
                <a:solidFill>
                  <a:schemeClr val="tx1"/>
                </a:solidFill>
                <a:latin typeface="Arial" panose="020B0604020202020204" pitchFamily="34" charset="0"/>
              </a:rPr>
            </a:br>
            <a:endParaRPr lang="en-GB" altLang="en-US" sz="700" dirty="0" smtClean="0">
              <a:solidFill>
                <a:schemeClr val="tx1"/>
              </a:solidFill>
              <a:latin typeface="Arial" panose="020B0604020202020204" pitchFamily="34" charset="0"/>
            </a:endParaRPr>
          </a:p>
        </p:txBody>
      </p:sp>
      <p:sp>
        <p:nvSpPr>
          <p:cNvPr id="4124" name="Freeform 257"/>
          <p:cNvSpPr>
            <a:spLocks/>
          </p:cNvSpPr>
          <p:nvPr/>
        </p:nvSpPr>
        <p:spPr bwMode="auto">
          <a:xfrm>
            <a:off x="4252913" y="3009900"/>
            <a:ext cx="109537"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1"/>
          </a:solidFill>
          <a:ln w="9525">
            <a:solidFill>
              <a:schemeClr val="bg2"/>
            </a:solidFill>
            <a:round/>
            <a:headEnd/>
            <a:tailEnd/>
          </a:ln>
        </p:spPr>
        <p:txBody>
          <a:bodyPr/>
          <a:lstStyle/>
          <a:p>
            <a:endParaRPr lang="en-US"/>
          </a:p>
        </p:txBody>
      </p:sp>
      <p:sp>
        <p:nvSpPr>
          <p:cNvPr id="4125" name="Freeform 258"/>
          <p:cNvSpPr>
            <a:spLocks/>
          </p:cNvSpPr>
          <p:nvPr/>
        </p:nvSpPr>
        <p:spPr bwMode="auto">
          <a:xfrm>
            <a:off x="5830888" y="1674813"/>
            <a:ext cx="436562"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chemeClr val="bg1"/>
          </a:solidFill>
          <a:ln w="9525">
            <a:solidFill>
              <a:schemeClr val="bg2"/>
            </a:solidFill>
            <a:round/>
            <a:headEnd/>
            <a:tailEnd/>
          </a:ln>
        </p:spPr>
        <p:txBody>
          <a:bodyPr/>
          <a:lstStyle/>
          <a:p>
            <a:endParaRPr lang="en-US"/>
          </a:p>
        </p:txBody>
      </p:sp>
      <p:sp>
        <p:nvSpPr>
          <p:cNvPr id="4126" name="Freeform 259"/>
          <p:cNvSpPr>
            <a:spLocks/>
          </p:cNvSpPr>
          <p:nvPr/>
        </p:nvSpPr>
        <p:spPr bwMode="auto">
          <a:xfrm>
            <a:off x="5572125" y="4953000"/>
            <a:ext cx="166688"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1"/>
          </a:solidFill>
          <a:ln w="9525">
            <a:solidFill>
              <a:schemeClr val="bg2"/>
            </a:solidFill>
            <a:round/>
            <a:headEnd/>
            <a:tailEnd/>
          </a:ln>
        </p:spPr>
        <p:txBody>
          <a:bodyPr/>
          <a:lstStyle/>
          <a:p>
            <a:endParaRPr lang="en-US"/>
          </a:p>
        </p:txBody>
      </p:sp>
      <p:sp>
        <p:nvSpPr>
          <p:cNvPr id="4127" name="Freeform 266"/>
          <p:cNvSpPr>
            <a:spLocks/>
          </p:cNvSpPr>
          <p:nvPr/>
        </p:nvSpPr>
        <p:spPr bwMode="auto">
          <a:xfrm>
            <a:off x="8650288" y="5749925"/>
            <a:ext cx="179387" cy="204788"/>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rgbClr val="DDDDDD"/>
          </a:solidFill>
          <a:ln w="9525">
            <a:solidFill>
              <a:schemeClr val="bg2"/>
            </a:solidFill>
            <a:round/>
            <a:headEnd/>
            <a:tailEnd/>
          </a:ln>
        </p:spPr>
        <p:txBody>
          <a:bodyPr/>
          <a:lstStyle/>
          <a:p>
            <a:endParaRPr lang="en-US"/>
          </a:p>
        </p:txBody>
      </p:sp>
      <p:sp>
        <p:nvSpPr>
          <p:cNvPr id="4128" name="Freeform 267"/>
          <p:cNvSpPr>
            <a:spLocks/>
          </p:cNvSpPr>
          <p:nvPr/>
        </p:nvSpPr>
        <p:spPr bwMode="auto">
          <a:xfrm>
            <a:off x="8805863" y="5565775"/>
            <a:ext cx="125412" cy="201613"/>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rgbClr val="DDDDDD"/>
          </a:solidFill>
          <a:ln w="9525">
            <a:solidFill>
              <a:schemeClr val="bg2"/>
            </a:solidFill>
            <a:round/>
            <a:headEnd/>
            <a:tailEnd/>
          </a:ln>
        </p:spPr>
        <p:txBody>
          <a:bodyPr/>
          <a:lstStyle/>
          <a:p>
            <a:endParaRPr lang="en-US"/>
          </a:p>
        </p:txBody>
      </p:sp>
      <p:sp>
        <p:nvSpPr>
          <p:cNvPr id="4129" name="Freeform 268"/>
          <p:cNvSpPr>
            <a:spLocks/>
          </p:cNvSpPr>
          <p:nvPr/>
        </p:nvSpPr>
        <p:spPr bwMode="auto">
          <a:xfrm>
            <a:off x="7323138" y="4938713"/>
            <a:ext cx="989012"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130" name="Freeform 269"/>
          <p:cNvSpPr>
            <a:spLocks/>
          </p:cNvSpPr>
          <p:nvPr/>
        </p:nvSpPr>
        <p:spPr bwMode="auto">
          <a:xfrm>
            <a:off x="8099425" y="5734050"/>
            <a:ext cx="87313"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chemeClr val="bg1"/>
          </a:solidFill>
          <a:ln w="9525">
            <a:solidFill>
              <a:schemeClr val="bg2"/>
            </a:solidFill>
            <a:round/>
            <a:headEnd/>
            <a:tailEnd/>
          </a:ln>
        </p:spPr>
        <p:txBody>
          <a:bodyPr/>
          <a:lstStyle/>
          <a:p>
            <a:endParaRPr lang="en-US"/>
          </a:p>
        </p:txBody>
      </p:sp>
      <p:sp>
        <p:nvSpPr>
          <p:cNvPr id="4131" name="Freeform 271"/>
          <p:cNvSpPr>
            <a:spLocks/>
          </p:cNvSpPr>
          <p:nvPr/>
        </p:nvSpPr>
        <p:spPr bwMode="auto">
          <a:xfrm>
            <a:off x="7259638" y="4486275"/>
            <a:ext cx="227012" cy="265113"/>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bg1"/>
          </a:solidFill>
          <a:ln w="9525">
            <a:solidFill>
              <a:schemeClr val="bg2"/>
            </a:solidFill>
            <a:round/>
            <a:headEnd/>
            <a:tailEnd/>
          </a:ln>
        </p:spPr>
        <p:txBody>
          <a:bodyPr/>
          <a:lstStyle/>
          <a:p>
            <a:endParaRPr lang="en-US"/>
          </a:p>
        </p:txBody>
      </p:sp>
      <p:sp>
        <p:nvSpPr>
          <p:cNvPr id="4132" name="Freeform 274"/>
          <p:cNvSpPr>
            <a:spLocks/>
          </p:cNvSpPr>
          <p:nvPr/>
        </p:nvSpPr>
        <p:spPr bwMode="auto">
          <a:xfrm>
            <a:off x="7456488" y="4618038"/>
            <a:ext cx="141287" cy="173037"/>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bg1"/>
          </a:solidFill>
          <a:ln w="9525">
            <a:solidFill>
              <a:schemeClr val="bg2"/>
            </a:solidFill>
            <a:round/>
            <a:headEnd/>
            <a:tailEnd/>
          </a:ln>
        </p:spPr>
        <p:txBody>
          <a:bodyPr/>
          <a:lstStyle/>
          <a:p>
            <a:endParaRPr lang="en-US"/>
          </a:p>
        </p:txBody>
      </p:sp>
      <p:sp>
        <p:nvSpPr>
          <p:cNvPr id="4133" name="Freeform 275"/>
          <p:cNvSpPr>
            <a:spLocks/>
          </p:cNvSpPr>
          <p:nvPr/>
        </p:nvSpPr>
        <p:spPr bwMode="auto">
          <a:xfrm>
            <a:off x="7135813" y="4814888"/>
            <a:ext cx="265112" cy="60325"/>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bg1"/>
          </a:solidFill>
          <a:ln w="9525">
            <a:solidFill>
              <a:schemeClr val="bg2"/>
            </a:solidFill>
            <a:round/>
            <a:headEnd/>
            <a:tailEnd/>
          </a:ln>
        </p:spPr>
        <p:txBody>
          <a:bodyPr/>
          <a:lstStyle/>
          <a:p>
            <a:endParaRPr lang="en-US"/>
          </a:p>
        </p:txBody>
      </p:sp>
      <p:sp>
        <p:nvSpPr>
          <p:cNvPr id="4134" name="Freeform 276"/>
          <p:cNvSpPr>
            <a:spLocks/>
          </p:cNvSpPr>
          <p:nvPr/>
        </p:nvSpPr>
        <p:spPr bwMode="auto">
          <a:xfrm>
            <a:off x="2928938" y="3178175"/>
            <a:ext cx="158750" cy="179388"/>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bg1"/>
          </a:solidFill>
          <a:ln w="9525">
            <a:solidFill>
              <a:schemeClr val="bg2"/>
            </a:solidFill>
            <a:round/>
            <a:headEnd/>
            <a:tailEnd/>
          </a:ln>
        </p:spPr>
        <p:txBody>
          <a:bodyPr/>
          <a:lstStyle/>
          <a:p>
            <a:endParaRPr lang="en-US"/>
          </a:p>
        </p:txBody>
      </p:sp>
      <p:sp>
        <p:nvSpPr>
          <p:cNvPr id="4135" name="Freeform 277"/>
          <p:cNvSpPr>
            <a:spLocks/>
          </p:cNvSpPr>
          <p:nvPr/>
        </p:nvSpPr>
        <p:spPr bwMode="auto">
          <a:xfrm>
            <a:off x="2276475" y="4084638"/>
            <a:ext cx="276225"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solidFill>
          <a:ln w="9525">
            <a:solidFill>
              <a:schemeClr val="bg2"/>
            </a:solidFill>
            <a:round/>
            <a:headEnd/>
            <a:tailEnd/>
          </a:ln>
        </p:spPr>
        <p:txBody>
          <a:bodyPr/>
          <a:lstStyle/>
          <a:p>
            <a:endParaRPr lang="en-US"/>
          </a:p>
        </p:txBody>
      </p:sp>
      <p:sp>
        <p:nvSpPr>
          <p:cNvPr id="4136" name="Freeform 278"/>
          <p:cNvSpPr>
            <a:spLocks/>
          </p:cNvSpPr>
          <p:nvPr/>
        </p:nvSpPr>
        <p:spPr bwMode="auto">
          <a:xfrm>
            <a:off x="2552700" y="4170363"/>
            <a:ext cx="17145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solidFill>
          <a:ln w="9525">
            <a:solidFill>
              <a:schemeClr val="bg2"/>
            </a:solidFill>
            <a:round/>
            <a:headEnd/>
            <a:tailEnd/>
          </a:ln>
        </p:spPr>
        <p:txBody>
          <a:bodyPr/>
          <a:lstStyle/>
          <a:p>
            <a:endParaRPr lang="en-US"/>
          </a:p>
        </p:txBody>
      </p:sp>
      <p:sp>
        <p:nvSpPr>
          <p:cNvPr id="4137" name="Freeform 279"/>
          <p:cNvSpPr>
            <a:spLocks/>
          </p:cNvSpPr>
          <p:nvPr/>
        </p:nvSpPr>
        <p:spPr bwMode="auto">
          <a:xfrm>
            <a:off x="4814888" y="3643313"/>
            <a:ext cx="77787"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chemeClr val="bg1"/>
          </a:solidFill>
          <a:ln w="9525">
            <a:solidFill>
              <a:schemeClr val="bg2"/>
            </a:solidFill>
            <a:round/>
            <a:headEnd/>
            <a:tailEnd/>
          </a:ln>
        </p:spPr>
        <p:txBody>
          <a:bodyPr/>
          <a:lstStyle/>
          <a:p>
            <a:endParaRPr lang="en-US"/>
          </a:p>
        </p:txBody>
      </p:sp>
      <p:sp>
        <p:nvSpPr>
          <p:cNvPr id="4138" name="Freeform 280"/>
          <p:cNvSpPr>
            <a:spLocks/>
          </p:cNvSpPr>
          <p:nvPr/>
        </p:nvSpPr>
        <p:spPr bwMode="auto">
          <a:xfrm>
            <a:off x="4727575" y="3554413"/>
            <a:ext cx="31750"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chemeClr val="bg1"/>
          </a:solidFill>
          <a:ln w="9525">
            <a:solidFill>
              <a:schemeClr val="bg2"/>
            </a:solidFill>
            <a:round/>
            <a:headEnd/>
            <a:tailEnd/>
          </a:ln>
        </p:spPr>
        <p:txBody>
          <a:bodyPr/>
          <a:lstStyle/>
          <a:p>
            <a:endParaRPr lang="en-US"/>
          </a:p>
        </p:txBody>
      </p:sp>
      <p:sp>
        <p:nvSpPr>
          <p:cNvPr id="4139" name="Freeform 281"/>
          <p:cNvSpPr>
            <a:spLocks/>
          </p:cNvSpPr>
          <p:nvPr/>
        </p:nvSpPr>
        <p:spPr bwMode="auto">
          <a:xfrm>
            <a:off x="4719638" y="3490913"/>
            <a:ext cx="39687"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chemeClr val="bg1"/>
          </a:solidFill>
          <a:ln w="9525">
            <a:solidFill>
              <a:schemeClr val="bg2"/>
            </a:solidFill>
            <a:round/>
            <a:headEnd/>
            <a:tailEnd/>
          </a:ln>
        </p:spPr>
        <p:txBody>
          <a:bodyPr/>
          <a:lstStyle/>
          <a:p>
            <a:endParaRPr lang="en-US"/>
          </a:p>
        </p:txBody>
      </p:sp>
      <p:sp>
        <p:nvSpPr>
          <p:cNvPr id="4140" name="Freeform 282"/>
          <p:cNvSpPr>
            <a:spLocks/>
          </p:cNvSpPr>
          <p:nvPr/>
        </p:nvSpPr>
        <p:spPr bwMode="auto">
          <a:xfrm>
            <a:off x="5518150" y="3667125"/>
            <a:ext cx="39688" cy="7938"/>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1"/>
          </a:solidFill>
          <a:ln w="9525">
            <a:solidFill>
              <a:schemeClr val="bg2"/>
            </a:solidFill>
            <a:round/>
            <a:headEnd/>
            <a:tailEnd/>
          </a:ln>
        </p:spPr>
        <p:txBody>
          <a:bodyPr/>
          <a:lstStyle/>
          <a:p>
            <a:endParaRPr lang="en-US"/>
          </a:p>
        </p:txBody>
      </p:sp>
      <p:sp>
        <p:nvSpPr>
          <p:cNvPr id="4141" name="Rectangle 283"/>
          <p:cNvSpPr>
            <a:spLocks noChangeArrowheads="1"/>
          </p:cNvSpPr>
          <p:nvPr/>
        </p:nvSpPr>
        <p:spPr bwMode="auto">
          <a:xfrm>
            <a:off x="5378450" y="3898900"/>
            <a:ext cx="0" cy="3175"/>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42" name="Freeform 284"/>
          <p:cNvSpPr>
            <a:spLocks/>
          </p:cNvSpPr>
          <p:nvPr/>
        </p:nvSpPr>
        <p:spPr bwMode="auto">
          <a:xfrm>
            <a:off x="5119688" y="3517900"/>
            <a:ext cx="492125" cy="179388"/>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bg1"/>
          </a:solidFill>
          <a:ln w="9525">
            <a:solidFill>
              <a:schemeClr val="bg2"/>
            </a:solidFill>
            <a:round/>
            <a:headEnd/>
            <a:tailEnd/>
          </a:ln>
        </p:spPr>
        <p:txBody>
          <a:bodyPr/>
          <a:lstStyle/>
          <a:p>
            <a:endParaRPr lang="en-US"/>
          </a:p>
        </p:txBody>
      </p:sp>
      <p:sp>
        <p:nvSpPr>
          <p:cNvPr id="4143" name="Freeform 285"/>
          <p:cNvSpPr>
            <a:spLocks/>
          </p:cNvSpPr>
          <p:nvPr/>
        </p:nvSpPr>
        <p:spPr bwMode="auto">
          <a:xfrm>
            <a:off x="5367338" y="3667125"/>
            <a:ext cx="180975" cy="146050"/>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1"/>
          </a:solidFill>
          <a:ln w="9525">
            <a:solidFill>
              <a:schemeClr val="bg2"/>
            </a:solidFill>
            <a:round/>
            <a:headEnd/>
            <a:tailEnd/>
          </a:ln>
        </p:spPr>
        <p:txBody>
          <a:bodyPr/>
          <a:lstStyle/>
          <a:p>
            <a:endParaRPr lang="en-US"/>
          </a:p>
        </p:txBody>
      </p:sp>
      <p:sp>
        <p:nvSpPr>
          <p:cNvPr id="4144" name="Freeform 286"/>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solidFill>
          <a:ln w="9525">
            <a:solidFill>
              <a:schemeClr val="bg2"/>
            </a:solidFill>
            <a:round/>
            <a:headEnd/>
            <a:tailEnd/>
          </a:ln>
        </p:spPr>
        <p:txBody>
          <a:bodyPr/>
          <a:lstStyle/>
          <a:p>
            <a:endParaRPr lang="en-US"/>
          </a:p>
        </p:txBody>
      </p:sp>
      <p:sp>
        <p:nvSpPr>
          <p:cNvPr id="4145" name="Freeform 287"/>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1"/>
          </a:solidFill>
          <a:ln w="9525">
            <a:solidFill>
              <a:schemeClr val="bg2"/>
            </a:solidFill>
            <a:round/>
            <a:headEnd/>
            <a:tailEnd/>
          </a:ln>
        </p:spPr>
        <p:txBody>
          <a:bodyPr/>
          <a:lstStyle/>
          <a:p>
            <a:endParaRPr lang="en-US"/>
          </a:p>
        </p:txBody>
      </p:sp>
      <p:sp>
        <p:nvSpPr>
          <p:cNvPr id="4146" name="Freeform 288"/>
          <p:cNvSpPr>
            <a:spLocks/>
          </p:cNvSpPr>
          <p:nvPr/>
        </p:nvSpPr>
        <p:spPr bwMode="auto">
          <a:xfrm>
            <a:off x="5783263" y="4002088"/>
            <a:ext cx="119062" cy="77787"/>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1"/>
          </a:solidFill>
          <a:ln w="9525">
            <a:solidFill>
              <a:schemeClr val="bg2"/>
            </a:solidFill>
            <a:round/>
            <a:headEnd/>
            <a:tailEnd/>
          </a:ln>
        </p:spPr>
        <p:txBody>
          <a:bodyPr/>
          <a:lstStyle/>
          <a:p>
            <a:endParaRPr lang="en-US"/>
          </a:p>
        </p:txBody>
      </p:sp>
      <p:sp>
        <p:nvSpPr>
          <p:cNvPr id="4147" name="Freeform 289"/>
          <p:cNvSpPr>
            <a:spLocks/>
          </p:cNvSpPr>
          <p:nvPr/>
        </p:nvSpPr>
        <p:spPr bwMode="auto">
          <a:xfrm>
            <a:off x="5800725" y="4032250"/>
            <a:ext cx="187325" cy="217488"/>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1"/>
          </a:solidFill>
          <a:ln w="9525">
            <a:solidFill>
              <a:schemeClr val="bg2"/>
            </a:solidFill>
            <a:round/>
            <a:headEnd/>
            <a:tailEnd/>
          </a:ln>
        </p:spPr>
        <p:txBody>
          <a:bodyPr/>
          <a:lstStyle/>
          <a:p>
            <a:endParaRPr lang="en-US"/>
          </a:p>
        </p:txBody>
      </p:sp>
      <p:sp>
        <p:nvSpPr>
          <p:cNvPr id="4148" name="Freeform 290"/>
          <p:cNvSpPr>
            <a:spLocks/>
          </p:cNvSpPr>
          <p:nvPr/>
        </p:nvSpPr>
        <p:spPr bwMode="auto">
          <a:xfrm>
            <a:off x="5565775" y="4171950"/>
            <a:ext cx="265113" cy="1651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1"/>
          </a:solidFill>
          <a:ln w="9525">
            <a:solidFill>
              <a:schemeClr val="bg2"/>
            </a:solidFill>
            <a:round/>
            <a:headEnd/>
            <a:tailEnd/>
          </a:ln>
        </p:spPr>
        <p:txBody>
          <a:bodyPr/>
          <a:lstStyle/>
          <a:p>
            <a:endParaRPr lang="en-US"/>
          </a:p>
        </p:txBody>
      </p:sp>
      <p:sp>
        <p:nvSpPr>
          <p:cNvPr id="4149" name="Freeform 291"/>
          <p:cNvSpPr>
            <a:spLocks/>
          </p:cNvSpPr>
          <p:nvPr/>
        </p:nvSpPr>
        <p:spPr bwMode="auto">
          <a:xfrm>
            <a:off x="5378450" y="3813175"/>
            <a:ext cx="492125" cy="422275"/>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chemeClr val="bg1"/>
          </a:solidFill>
          <a:ln w="9525">
            <a:solidFill>
              <a:schemeClr val="bg2"/>
            </a:solidFill>
            <a:round/>
            <a:headEnd/>
            <a:tailEnd/>
          </a:ln>
        </p:spPr>
        <p:txBody>
          <a:bodyPr/>
          <a:lstStyle/>
          <a:p>
            <a:endParaRPr lang="en-US"/>
          </a:p>
        </p:txBody>
      </p:sp>
      <p:sp>
        <p:nvSpPr>
          <p:cNvPr id="4150" name="Freeform 292"/>
          <p:cNvSpPr>
            <a:spLocks/>
          </p:cNvSpPr>
          <p:nvPr/>
        </p:nvSpPr>
        <p:spPr bwMode="auto">
          <a:xfrm>
            <a:off x="5800725" y="4079875"/>
            <a:ext cx="77788" cy="92075"/>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chemeClr val="bg1"/>
          </a:solidFill>
          <a:ln w="9525">
            <a:solidFill>
              <a:schemeClr val="bg2"/>
            </a:solidFill>
            <a:round/>
            <a:headEnd/>
            <a:tailEnd/>
          </a:ln>
        </p:spPr>
        <p:txBody>
          <a:bodyPr/>
          <a:lstStyle/>
          <a:p>
            <a:endParaRPr lang="en-US"/>
          </a:p>
        </p:txBody>
      </p:sp>
      <p:sp>
        <p:nvSpPr>
          <p:cNvPr id="4151" name="Freeform 293"/>
          <p:cNvSpPr>
            <a:spLocks/>
          </p:cNvSpPr>
          <p:nvPr/>
        </p:nvSpPr>
        <p:spPr bwMode="auto">
          <a:xfrm>
            <a:off x="5462588" y="3657600"/>
            <a:ext cx="249237" cy="250825"/>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1"/>
          </a:solidFill>
          <a:ln w="9525">
            <a:solidFill>
              <a:schemeClr val="bg2"/>
            </a:solidFill>
            <a:round/>
            <a:headEnd/>
            <a:tailEnd/>
          </a:ln>
        </p:spPr>
        <p:txBody>
          <a:bodyPr/>
          <a:lstStyle/>
          <a:p>
            <a:endParaRPr lang="en-US"/>
          </a:p>
        </p:txBody>
      </p:sp>
      <p:sp>
        <p:nvSpPr>
          <p:cNvPr id="4152" name="Freeform 294"/>
          <p:cNvSpPr>
            <a:spLocks/>
          </p:cNvSpPr>
          <p:nvPr/>
        </p:nvSpPr>
        <p:spPr bwMode="auto">
          <a:xfrm>
            <a:off x="5605463" y="3589338"/>
            <a:ext cx="469900"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chemeClr val="bg1"/>
          </a:solidFill>
          <a:ln w="9525">
            <a:solidFill>
              <a:schemeClr val="bg2"/>
            </a:solidFill>
            <a:round/>
            <a:headEnd/>
            <a:tailEnd/>
          </a:ln>
        </p:spPr>
        <p:txBody>
          <a:bodyPr/>
          <a:lstStyle/>
          <a:p>
            <a:endParaRPr lang="en-US"/>
          </a:p>
        </p:txBody>
      </p:sp>
      <p:sp>
        <p:nvSpPr>
          <p:cNvPr id="4153" name="Freeform 299"/>
          <p:cNvSpPr>
            <a:spLocks/>
          </p:cNvSpPr>
          <p:nvPr/>
        </p:nvSpPr>
        <p:spPr bwMode="auto">
          <a:xfrm>
            <a:off x="5013325" y="2963863"/>
            <a:ext cx="158750" cy="107950"/>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1"/>
          </a:solidFill>
          <a:ln w="9525">
            <a:solidFill>
              <a:schemeClr val="bg2"/>
            </a:solidFill>
            <a:round/>
            <a:headEnd/>
            <a:tailEnd/>
          </a:ln>
        </p:spPr>
        <p:txBody>
          <a:bodyPr/>
          <a:lstStyle/>
          <a:p>
            <a:endParaRPr lang="en-US"/>
          </a:p>
        </p:txBody>
      </p:sp>
      <p:sp>
        <p:nvSpPr>
          <p:cNvPr id="4154" name="Freeform 300"/>
          <p:cNvSpPr>
            <a:spLocks/>
          </p:cNvSpPr>
          <p:nvPr/>
        </p:nvSpPr>
        <p:spPr bwMode="auto">
          <a:xfrm>
            <a:off x="5083175" y="2814638"/>
            <a:ext cx="119063" cy="10160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1"/>
          </a:solidFill>
          <a:ln w="9525">
            <a:solidFill>
              <a:schemeClr val="bg2"/>
            </a:solidFill>
            <a:round/>
            <a:headEnd/>
            <a:tailEnd/>
          </a:ln>
        </p:spPr>
        <p:txBody>
          <a:bodyPr/>
          <a:lstStyle/>
          <a:p>
            <a:endParaRPr lang="en-US"/>
          </a:p>
        </p:txBody>
      </p:sp>
      <p:sp>
        <p:nvSpPr>
          <p:cNvPr id="4155" name="Freeform 301"/>
          <p:cNvSpPr>
            <a:spLocks/>
          </p:cNvSpPr>
          <p:nvPr/>
        </p:nvSpPr>
        <p:spPr bwMode="auto">
          <a:xfrm>
            <a:off x="5078413" y="2971800"/>
            <a:ext cx="233362" cy="211138"/>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1"/>
          </a:solidFill>
          <a:ln w="9525">
            <a:solidFill>
              <a:schemeClr val="bg2"/>
            </a:solidFill>
            <a:round/>
            <a:headEnd/>
            <a:tailEnd/>
          </a:ln>
        </p:spPr>
        <p:txBody>
          <a:bodyPr/>
          <a:lstStyle/>
          <a:p>
            <a:endParaRPr lang="en-US"/>
          </a:p>
        </p:txBody>
      </p:sp>
      <p:sp>
        <p:nvSpPr>
          <p:cNvPr id="4156" name="Freeform 302"/>
          <p:cNvSpPr>
            <a:spLocks/>
          </p:cNvSpPr>
          <p:nvPr/>
        </p:nvSpPr>
        <p:spPr bwMode="auto">
          <a:xfrm>
            <a:off x="5021263" y="2886075"/>
            <a:ext cx="190500" cy="107950"/>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1"/>
          </a:solidFill>
          <a:ln w="9525">
            <a:solidFill>
              <a:schemeClr val="bg2"/>
            </a:solidFill>
            <a:round/>
            <a:headEnd/>
            <a:tailEnd/>
          </a:ln>
        </p:spPr>
        <p:txBody>
          <a:bodyPr/>
          <a:lstStyle/>
          <a:p>
            <a:endParaRPr lang="en-US"/>
          </a:p>
        </p:txBody>
      </p:sp>
      <p:sp>
        <p:nvSpPr>
          <p:cNvPr id="4157" name="Freeform 303"/>
          <p:cNvSpPr>
            <a:spLocks/>
          </p:cNvSpPr>
          <p:nvPr/>
        </p:nvSpPr>
        <p:spPr bwMode="auto">
          <a:xfrm>
            <a:off x="4119563" y="4337050"/>
            <a:ext cx="188912"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1"/>
          </a:solidFill>
          <a:ln w="9525">
            <a:solidFill>
              <a:schemeClr val="bg2"/>
            </a:solidFill>
            <a:round/>
            <a:headEnd/>
            <a:tailEnd/>
          </a:ln>
        </p:spPr>
        <p:txBody>
          <a:bodyPr/>
          <a:lstStyle/>
          <a:p>
            <a:endParaRPr lang="en-US"/>
          </a:p>
        </p:txBody>
      </p:sp>
      <p:sp>
        <p:nvSpPr>
          <p:cNvPr id="4158" name="Freeform 304"/>
          <p:cNvSpPr>
            <a:spLocks/>
          </p:cNvSpPr>
          <p:nvPr/>
        </p:nvSpPr>
        <p:spPr bwMode="auto">
          <a:xfrm>
            <a:off x="4073525" y="4235450"/>
            <a:ext cx="147638"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1"/>
          </a:solidFill>
          <a:ln w="9525">
            <a:solidFill>
              <a:schemeClr val="bg2"/>
            </a:solidFill>
            <a:round/>
            <a:headEnd/>
            <a:tailEnd/>
          </a:ln>
        </p:spPr>
        <p:txBody>
          <a:bodyPr/>
          <a:lstStyle/>
          <a:p>
            <a:endParaRPr lang="en-US"/>
          </a:p>
        </p:txBody>
      </p:sp>
      <p:sp>
        <p:nvSpPr>
          <p:cNvPr id="4159" name="Freeform 305"/>
          <p:cNvSpPr>
            <a:spLocks/>
          </p:cNvSpPr>
          <p:nvPr/>
        </p:nvSpPr>
        <p:spPr bwMode="auto">
          <a:xfrm>
            <a:off x="4081463" y="3963988"/>
            <a:ext cx="298450"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1"/>
          </a:solidFill>
          <a:ln w="9525">
            <a:solidFill>
              <a:schemeClr val="bg2"/>
            </a:solidFill>
            <a:round/>
            <a:headEnd/>
            <a:tailEnd/>
          </a:ln>
        </p:spPr>
        <p:txBody>
          <a:bodyPr/>
          <a:lstStyle/>
          <a:p>
            <a:endParaRPr lang="en-US"/>
          </a:p>
        </p:txBody>
      </p:sp>
      <p:sp>
        <p:nvSpPr>
          <p:cNvPr id="4160" name="Freeform 306"/>
          <p:cNvSpPr>
            <a:spLocks/>
          </p:cNvSpPr>
          <p:nvPr/>
        </p:nvSpPr>
        <p:spPr bwMode="auto">
          <a:xfrm>
            <a:off x="5108575" y="3830638"/>
            <a:ext cx="282575" cy="273050"/>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1"/>
          </a:solidFill>
          <a:ln w="9525">
            <a:solidFill>
              <a:schemeClr val="bg2"/>
            </a:solidFill>
            <a:round/>
            <a:headEnd/>
            <a:tailEnd/>
          </a:ln>
        </p:spPr>
        <p:txBody>
          <a:bodyPr/>
          <a:lstStyle/>
          <a:p>
            <a:endParaRPr lang="en-US"/>
          </a:p>
        </p:txBody>
      </p:sp>
      <p:sp>
        <p:nvSpPr>
          <p:cNvPr id="4161" name="Freeform 307"/>
          <p:cNvSpPr>
            <a:spLocks/>
          </p:cNvSpPr>
          <p:nvPr/>
        </p:nvSpPr>
        <p:spPr bwMode="auto">
          <a:xfrm>
            <a:off x="4722813" y="3783013"/>
            <a:ext cx="409575"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1"/>
          </a:solidFill>
          <a:ln w="9525">
            <a:solidFill>
              <a:schemeClr val="bg2"/>
            </a:solidFill>
            <a:round/>
            <a:headEnd/>
            <a:tailEnd/>
          </a:ln>
        </p:spPr>
        <p:txBody>
          <a:bodyPr/>
          <a:lstStyle/>
          <a:p>
            <a:endParaRPr lang="en-US"/>
          </a:p>
        </p:txBody>
      </p:sp>
      <p:sp>
        <p:nvSpPr>
          <p:cNvPr id="4162" name="Freeform 308"/>
          <p:cNvSpPr>
            <a:spLocks/>
          </p:cNvSpPr>
          <p:nvPr/>
        </p:nvSpPr>
        <p:spPr bwMode="auto">
          <a:xfrm>
            <a:off x="4683125" y="3667125"/>
            <a:ext cx="103188"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1"/>
          </a:solidFill>
          <a:ln w="9525">
            <a:solidFill>
              <a:schemeClr val="bg2"/>
            </a:solidFill>
            <a:round/>
            <a:headEnd/>
            <a:tailEnd/>
          </a:ln>
        </p:spPr>
        <p:txBody>
          <a:bodyPr/>
          <a:lstStyle/>
          <a:p>
            <a:endParaRPr lang="en-US"/>
          </a:p>
        </p:txBody>
      </p:sp>
      <p:sp>
        <p:nvSpPr>
          <p:cNvPr id="4163" name="Freeform 309"/>
          <p:cNvSpPr>
            <a:spLocks/>
          </p:cNvSpPr>
          <p:nvPr/>
        </p:nvSpPr>
        <p:spPr bwMode="auto">
          <a:xfrm>
            <a:off x="4176713" y="3713163"/>
            <a:ext cx="296862"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1"/>
          </a:solidFill>
          <a:ln w="9525">
            <a:solidFill>
              <a:schemeClr val="bg2"/>
            </a:solidFill>
            <a:round/>
            <a:headEnd/>
            <a:tailEnd/>
          </a:ln>
        </p:spPr>
        <p:txBody>
          <a:bodyPr/>
          <a:lstStyle/>
          <a:p>
            <a:endParaRPr lang="en-US"/>
          </a:p>
        </p:txBody>
      </p:sp>
      <p:sp>
        <p:nvSpPr>
          <p:cNvPr id="4164" name="Freeform 310"/>
          <p:cNvSpPr>
            <a:spLocks/>
          </p:cNvSpPr>
          <p:nvPr/>
        </p:nvSpPr>
        <p:spPr bwMode="auto">
          <a:xfrm>
            <a:off x="4087813" y="3940175"/>
            <a:ext cx="204787"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1"/>
          </a:solidFill>
          <a:ln w="9525">
            <a:solidFill>
              <a:schemeClr val="bg2"/>
            </a:solidFill>
            <a:round/>
            <a:headEnd/>
            <a:tailEnd/>
          </a:ln>
        </p:spPr>
        <p:txBody>
          <a:bodyPr/>
          <a:lstStyle/>
          <a:p>
            <a:endParaRPr lang="en-US"/>
          </a:p>
        </p:txBody>
      </p:sp>
      <p:sp>
        <p:nvSpPr>
          <p:cNvPr id="4165" name="Freeform 311"/>
          <p:cNvSpPr>
            <a:spLocks/>
          </p:cNvSpPr>
          <p:nvPr/>
        </p:nvSpPr>
        <p:spPr bwMode="auto">
          <a:xfrm>
            <a:off x="4097338" y="4337050"/>
            <a:ext cx="61912"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1"/>
          </a:solidFill>
          <a:ln w="9525">
            <a:solidFill>
              <a:schemeClr val="bg2"/>
            </a:solidFill>
            <a:round/>
            <a:headEnd/>
            <a:tailEnd/>
          </a:ln>
        </p:spPr>
        <p:txBody>
          <a:bodyPr/>
          <a:lstStyle/>
          <a:p>
            <a:endParaRPr lang="en-US"/>
          </a:p>
        </p:txBody>
      </p:sp>
      <p:sp>
        <p:nvSpPr>
          <p:cNvPr id="4166" name="Freeform 312"/>
          <p:cNvSpPr>
            <a:spLocks/>
          </p:cNvSpPr>
          <p:nvPr/>
        </p:nvSpPr>
        <p:spPr bwMode="auto">
          <a:xfrm>
            <a:off x="5046663" y="4065588"/>
            <a:ext cx="406400" cy="49847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bg1"/>
          </a:solidFill>
          <a:ln w="9525">
            <a:solidFill>
              <a:schemeClr val="bg2"/>
            </a:solidFill>
            <a:round/>
            <a:headEnd/>
            <a:tailEnd/>
          </a:ln>
        </p:spPr>
        <p:txBody>
          <a:bodyPr/>
          <a:lstStyle/>
          <a:p>
            <a:endParaRPr lang="en-US"/>
          </a:p>
        </p:txBody>
      </p:sp>
      <p:sp>
        <p:nvSpPr>
          <p:cNvPr id="4167" name="Freeform 313"/>
          <p:cNvSpPr>
            <a:spLocks/>
          </p:cNvSpPr>
          <p:nvPr/>
        </p:nvSpPr>
        <p:spPr bwMode="auto">
          <a:xfrm>
            <a:off x="4292600" y="4392613"/>
            <a:ext cx="149225"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1"/>
          </a:solidFill>
          <a:ln w="9525">
            <a:solidFill>
              <a:schemeClr val="bg2"/>
            </a:solidFill>
            <a:round/>
            <a:headEnd/>
            <a:tailEnd/>
          </a:ln>
        </p:spPr>
        <p:txBody>
          <a:bodyPr/>
          <a:lstStyle/>
          <a:p>
            <a:endParaRPr lang="en-US"/>
          </a:p>
        </p:txBody>
      </p:sp>
      <p:sp>
        <p:nvSpPr>
          <p:cNvPr id="4168" name="Freeform 314"/>
          <p:cNvSpPr>
            <a:spLocks/>
          </p:cNvSpPr>
          <p:nvPr/>
        </p:nvSpPr>
        <p:spPr bwMode="auto">
          <a:xfrm>
            <a:off x="4216400" y="4448175"/>
            <a:ext cx="106363"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1"/>
          </a:solidFill>
          <a:ln w="9525">
            <a:solidFill>
              <a:schemeClr val="bg2"/>
            </a:solidFill>
            <a:round/>
            <a:headEnd/>
            <a:tailEnd/>
          </a:ln>
        </p:spPr>
        <p:txBody>
          <a:bodyPr/>
          <a:lstStyle/>
          <a:p>
            <a:endParaRPr lang="en-US"/>
          </a:p>
        </p:txBody>
      </p:sp>
      <p:sp>
        <p:nvSpPr>
          <p:cNvPr id="4169" name="Freeform 315"/>
          <p:cNvSpPr>
            <a:spLocks/>
          </p:cNvSpPr>
          <p:nvPr/>
        </p:nvSpPr>
        <p:spPr bwMode="auto">
          <a:xfrm>
            <a:off x="4167188" y="4416425"/>
            <a:ext cx="79375" cy="69850"/>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1"/>
          </a:solidFill>
          <a:ln w="9525">
            <a:solidFill>
              <a:schemeClr val="bg2"/>
            </a:solidFill>
            <a:round/>
            <a:headEnd/>
            <a:tailEnd/>
          </a:ln>
        </p:spPr>
        <p:txBody>
          <a:bodyPr/>
          <a:lstStyle/>
          <a:p>
            <a:endParaRPr lang="en-US"/>
          </a:p>
        </p:txBody>
      </p:sp>
      <p:sp>
        <p:nvSpPr>
          <p:cNvPr id="4170" name="Rectangle 316"/>
          <p:cNvSpPr>
            <a:spLocks noChangeArrowheads="1"/>
          </p:cNvSpPr>
          <p:nvPr/>
        </p:nvSpPr>
        <p:spPr bwMode="auto">
          <a:xfrm>
            <a:off x="4283075" y="3940175"/>
            <a:ext cx="9525" cy="23813"/>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71" name="Freeform 317"/>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solidFill>
          <a:ln w="9525">
            <a:solidFill>
              <a:schemeClr val="bg2"/>
            </a:solidFill>
            <a:round/>
            <a:headEnd/>
            <a:tailEnd/>
          </a:ln>
        </p:spPr>
        <p:txBody>
          <a:bodyPr/>
          <a:lstStyle/>
          <a:p>
            <a:endParaRPr lang="en-US"/>
          </a:p>
        </p:txBody>
      </p:sp>
      <p:sp>
        <p:nvSpPr>
          <p:cNvPr id="4172" name="Freeform 318"/>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bg1"/>
          </a:solidFill>
          <a:ln w="9525">
            <a:solidFill>
              <a:schemeClr val="bg2"/>
            </a:solidFill>
            <a:round/>
            <a:headEnd/>
            <a:tailEnd/>
          </a:ln>
        </p:spPr>
        <p:txBody>
          <a:bodyPr/>
          <a:lstStyle/>
          <a:p>
            <a:endParaRPr lang="en-US"/>
          </a:p>
        </p:txBody>
      </p:sp>
      <p:sp>
        <p:nvSpPr>
          <p:cNvPr id="4173" name="Freeform 327"/>
          <p:cNvSpPr>
            <a:spLocks/>
          </p:cNvSpPr>
          <p:nvPr/>
        </p:nvSpPr>
        <p:spPr bwMode="auto">
          <a:xfrm>
            <a:off x="5743575" y="3657600"/>
            <a:ext cx="25400" cy="17463"/>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1"/>
          </a:solidFill>
          <a:ln w="9525">
            <a:solidFill>
              <a:schemeClr val="bg2"/>
            </a:solidFill>
            <a:round/>
            <a:headEnd/>
            <a:tailEnd/>
          </a:ln>
        </p:spPr>
        <p:txBody>
          <a:bodyPr/>
          <a:lstStyle/>
          <a:p>
            <a:endParaRPr lang="en-US"/>
          </a:p>
        </p:txBody>
      </p:sp>
      <p:sp>
        <p:nvSpPr>
          <p:cNvPr id="4174" name="Freeform 328"/>
          <p:cNvSpPr>
            <a:spLocks/>
          </p:cNvSpPr>
          <p:nvPr/>
        </p:nvSpPr>
        <p:spPr bwMode="auto">
          <a:xfrm>
            <a:off x="5707063" y="3619500"/>
            <a:ext cx="14287" cy="23813"/>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75" name="Freeform 334"/>
          <p:cNvSpPr>
            <a:spLocks/>
          </p:cNvSpPr>
          <p:nvPr/>
        </p:nvSpPr>
        <p:spPr bwMode="auto">
          <a:xfrm>
            <a:off x="5013325" y="2206625"/>
            <a:ext cx="2667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1"/>
          </a:solidFill>
          <a:ln w="9525">
            <a:solidFill>
              <a:schemeClr val="bg2"/>
            </a:solidFill>
            <a:round/>
            <a:headEnd/>
            <a:tailEnd/>
          </a:ln>
        </p:spPr>
        <p:txBody>
          <a:bodyPr/>
          <a:lstStyle/>
          <a:p>
            <a:endParaRPr lang="en-US"/>
          </a:p>
        </p:txBody>
      </p:sp>
      <p:sp>
        <p:nvSpPr>
          <p:cNvPr id="4176" name="Freeform 335"/>
          <p:cNvSpPr>
            <a:spLocks/>
          </p:cNvSpPr>
          <p:nvPr/>
        </p:nvSpPr>
        <p:spPr bwMode="auto">
          <a:xfrm>
            <a:off x="5287963" y="3135313"/>
            <a:ext cx="15875" cy="7937"/>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1"/>
          </a:solidFill>
          <a:ln w="9525">
            <a:solidFill>
              <a:schemeClr val="bg2"/>
            </a:solidFill>
            <a:round/>
            <a:headEnd/>
            <a:tailEnd/>
          </a:ln>
        </p:spPr>
        <p:txBody>
          <a:bodyPr/>
          <a:lstStyle/>
          <a:p>
            <a:endParaRPr lang="en-US"/>
          </a:p>
        </p:txBody>
      </p:sp>
      <p:sp>
        <p:nvSpPr>
          <p:cNvPr id="4177" name="Freeform 336"/>
          <p:cNvSpPr>
            <a:spLocks/>
          </p:cNvSpPr>
          <p:nvPr/>
        </p:nvSpPr>
        <p:spPr bwMode="auto">
          <a:xfrm>
            <a:off x="5178806" y="1549400"/>
            <a:ext cx="3792537" cy="2030413"/>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rgbClr val="92D050"/>
          </a:solidFill>
          <a:ln w="9525">
            <a:solidFill>
              <a:schemeClr val="bg2"/>
            </a:solidFill>
            <a:round/>
            <a:headEnd/>
            <a:tailEnd/>
          </a:ln>
        </p:spPr>
        <p:txBody>
          <a:bodyPr/>
          <a:lstStyle/>
          <a:p>
            <a:endParaRPr lang="en-US"/>
          </a:p>
        </p:txBody>
      </p:sp>
      <p:sp>
        <p:nvSpPr>
          <p:cNvPr id="4178" name="Freeform 337"/>
          <p:cNvSpPr>
            <a:spLocks/>
          </p:cNvSpPr>
          <p:nvPr/>
        </p:nvSpPr>
        <p:spPr bwMode="auto">
          <a:xfrm>
            <a:off x="5768975" y="3667125"/>
            <a:ext cx="71438" cy="7938"/>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1"/>
          </a:solidFill>
          <a:ln w="9525">
            <a:solidFill>
              <a:schemeClr val="bg2"/>
            </a:solidFill>
            <a:round/>
            <a:headEnd/>
            <a:tailEnd/>
          </a:ln>
        </p:spPr>
        <p:txBody>
          <a:bodyPr/>
          <a:lstStyle/>
          <a:p>
            <a:endParaRPr lang="en-US"/>
          </a:p>
        </p:txBody>
      </p:sp>
      <p:sp>
        <p:nvSpPr>
          <p:cNvPr id="4179" name="Freeform 338"/>
          <p:cNvSpPr>
            <a:spLocks/>
          </p:cNvSpPr>
          <p:nvPr/>
        </p:nvSpPr>
        <p:spPr bwMode="auto">
          <a:xfrm>
            <a:off x="5659438" y="3009900"/>
            <a:ext cx="1011237" cy="709613"/>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1"/>
          </a:solidFill>
          <a:ln w="9525">
            <a:solidFill>
              <a:schemeClr val="bg2"/>
            </a:solidFill>
            <a:round/>
            <a:headEnd/>
            <a:tailEnd/>
          </a:ln>
        </p:spPr>
        <p:txBody>
          <a:bodyPr/>
          <a:lstStyle/>
          <a:p>
            <a:endParaRPr lang="en-US"/>
          </a:p>
        </p:txBody>
      </p:sp>
      <p:sp>
        <p:nvSpPr>
          <p:cNvPr id="4180" name="Freeform 339"/>
          <p:cNvSpPr>
            <a:spLocks/>
          </p:cNvSpPr>
          <p:nvPr/>
        </p:nvSpPr>
        <p:spPr bwMode="auto">
          <a:xfrm>
            <a:off x="5721350" y="3643313"/>
            <a:ext cx="22225" cy="142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81" name="Rectangle 340"/>
          <p:cNvSpPr>
            <a:spLocks noChangeArrowheads="1"/>
          </p:cNvSpPr>
          <p:nvPr/>
        </p:nvSpPr>
        <p:spPr bwMode="auto">
          <a:xfrm>
            <a:off x="4903788" y="3275013"/>
            <a:ext cx="9525" cy="1587"/>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82" name="Freeform 347"/>
          <p:cNvSpPr>
            <a:spLocks/>
          </p:cNvSpPr>
          <p:nvPr/>
        </p:nvSpPr>
        <p:spPr bwMode="auto">
          <a:xfrm>
            <a:off x="4616450" y="2119313"/>
            <a:ext cx="649288" cy="766762"/>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1"/>
          </a:solidFill>
          <a:ln w="9525">
            <a:solidFill>
              <a:schemeClr val="bg2"/>
            </a:solidFill>
            <a:round/>
            <a:headEnd/>
            <a:tailEnd/>
          </a:ln>
        </p:spPr>
        <p:txBody>
          <a:bodyPr/>
          <a:lstStyle/>
          <a:p>
            <a:endParaRPr lang="en-US"/>
          </a:p>
        </p:txBody>
      </p:sp>
      <p:sp>
        <p:nvSpPr>
          <p:cNvPr id="4183" name="Freeform 348"/>
          <p:cNvSpPr>
            <a:spLocks/>
          </p:cNvSpPr>
          <p:nvPr/>
        </p:nvSpPr>
        <p:spPr bwMode="auto">
          <a:xfrm>
            <a:off x="4772025" y="2268538"/>
            <a:ext cx="320675"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2147483646 w 10000"/>
              <a:gd name="T27" fmla="*/ 2147483646 h 9895"/>
              <a:gd name="T28" fmla="*/ 2147483646 w 10000"/>
              <a:gd name="T29" fmla="*/ 2147483646 h 9895"/>
              <a:gd name="T30" fmla="*/ 2147483646 w 10000"/>
              <a:gd name="T31" fmla="*/ 2147483646 h 9895"/>
              <a:gd name="T32" fmla="*/ 2147483646 w 10000"/>
              <a:gd name="T33" fmla="*/ 2147483646 h 9895"/>
              <a:gd name="T34" fmla="*/ 2147483646 w 10000"/>
              <a:gd name="T35" fmla="*/ 2147483646 h 9895"/>
              <a:gd name="T36" fmla="*/ 2147483646 w 10000"/>
              <a:gd name="T37" fmla="*/ 2147483646 h 9895"/>
              <a:gd name="T38" fmla="*/ 2147483646 w 10000"/>
              <a:gd name="T39" fmla="*/ 2147483646 h 9895"/>
              <a:gd name="T40" fmla="*/ 2147483646 w 10000"/>
              <a:gd name="T41" fmla="*/ 2147483646 h 9895"/>
              <a:gd name="T42" fmla="*/ 2147483646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bg1"/>
          </a:solidFill>
          <a:ln w="9525">
            <a:solidFill>
              <a:schemeClr val="bg2"/>
            </a:solidFill>
            <a:round/>
            <a:headEnd/>
            <a:tailEnd/>
          </a:ln>
        </p:spPr>
        <p:txBody>
          <a:bodyPr/>
          <a:lstStyle/>
          <a:p>
            <a:endParaRPr lang="en-US"/>
          </a:p>
        </p:txBody>
      </p:sp>
      <p:sp>
        <p:nvSpPr>
          <p:cNvPr id="4184" name="Freeform 349"/>
          <p:cNvSpPr>
            <a:spLocks/>
          </p:cNvSpPr>
          <p:nvPr/>
        </p:nvSpPr>
        <p:spPr bwMode="auto">
          <a:xfrm>
            <a:off x="5046663" y="3135313"/>
            <a:ext cx="446087" cy="287337"/>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1"/>
          </a:solidFill>
          <a:ln w="9525">
            <a:solidFill>
              <a:schemeClr val="bg2"/>
            </a:solidFill>
            <a:round/>
            <a:headEnd/>
            <a:tailEnd/>
          </a:ln>
        </p:spPr>
        <p:txBody>
          <a:bodyPr/>
          <a:lstStyle/>
          <a:p>
            <a:endParaRPr lang="en-US"/>
          </a:p>
        </p:txBody>
      </p:sp>
      <p:sp>
        <p:nvSpPr>
          <p:cNvPr id="4185" name="Freeform 350"/>
          <p:cNvSpPr>
            <a:spLocks/>
          </p:cNvSpPr>
          <p:nvPr/>
        </p:nvSpPr>
        <p:spPr bwMode="auto">
          <a:xfrm>
            <a:off x="5303838" y="3135313"/>
            <a:ext cx="55562" cy="30162"/>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solidFill>
            <a:schemeClr val="bg1"/>
          </a:solidFill>
          <a:ln w="9525">
            <a:solidFill>
              <a:schemeClr val="bg2"/>
            </a:solidFill>
            <a:round/>
            <a:headEnd/>
            <a:tailEnd/>
          </a:ln>
        </p:spPr>
        <p:txBody>
          <a:bodyPr/>
          <a:lstStyle/>
          <a:p>
            <a:endParaRPr lang="en-US"/>
          </a:p>
        </p:txBody>
      </p:sp>
      <p:sp>
        <p:nvSpPr>
          <p:cNvPr id="4186" name="Freeform 359"/>
          <p:cNvSpPr>
            <a:spLocks/>
          </p:cNvSpPr>
          <p:nvPr/>
        </p:nvSpPr>
        <p:spPr bwMode="auto">
          <a:xfrm>
            <a:off x="4991100" y="3009900"/>
            <a:ext cx="77788" cy="47625"/>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solidFill>
          <a:ln w="9525">
            <a:solidFill>
              <a:schemeClr val="bg2"/>
            </a:solidFill>
            <a:round/>
            <a:headEnd/>
            <a:tailEnd/>
          </a:ln>
        </p:spPr>
        <p:txBody>
          <a:bodyPr/>
          <a:lstStyle/>
          <a:p>
            <a:endParaRPr lang="en-US"/>
          </a:p>
        </p:txBody>
      </p:sp>
      <p:sp>
        <p:nvSpPr>
          <p:cNvPr id="4187" name="Freeform 360"/>
          <p:cNvSpPr>
            <a:spLocks/>
          </p:cNvSpPr>
          <p:nvPr/>
        </p:nvSpPr>
        <p:spPr bwMode="auto">
          <a:xfrm>
            <a:off x="4849813" y="3033713"/>
            <a:ext cx="242887"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1"/>
          </a:solidFill>
          <a:ln w="9525">
            <a:solidFill>
              <a:schemeClr val="bg2"/>
            </a:solidFill>
            <a:round/>
            <a:headEnd/>
            <a:tailEnd/>
          </a:ln>
        </p:spPr>
        <p:txBody>
          <a:bodyPr/>
          <a:lstStyle/>
          <a:p>
            <a:endParaRPr lang="en-US"/>
          </a:p>
        </p:txBody>
      </p:sp>
      <p:sp>
        <p:nvSpPr>
          <p:cNvPr id="4188" name="Freeform 364"/>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solidFill>
          <a:ln w="9525">
            <a:solidFill>
              <a:schemeClr val="bg2"/>
            </a:solidFill>
            <a:round/>
            <a:headEnd/>
            <a:tailEnd/>
          </a:ln>
        </p:spPr>
        <p:txBody>
          <a:bodyPr/>
          <a:lstStyle/>
          <a:p>
            <a:endParaRPr lang="en-US"/>
          </a:p>
        </p:txBody>
      </p:sp>
      <p:sp>
        <p:nvSpPr>
          <p:cNvPr id="4189" name="Freeform 365"/>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bg1"/>
          </a:solidFill>
          <a:ln w="9525">
            <a:solidFill>
              <a:schemeClr val="bg2"/>
            </a:solidFill>
            <a:round/>
            <a:headEnd/>
            <a:tailEnd/>
          </a:ln>
        </p:spPr>
        <p:txBody>
          <a:bodyPr/>
          <a:lstStyle/>
          <a:p>
            <a:endParaRPr lang="en-US"/>
          </a:p>
        </p:txBody>
      </p:sp>
      <p:sp>
        <p:nvSpPr>
          <p:cNvPr id="4190" name="Freeform 366"/>
          <p:cNvSpPr>
            <a:spLocks/>
          </p:cNvSpPr>
          <p:nvPr/>
        </p:nvSpPr>
        <p:spPr bwMode="auto">
          <a:xfrm>
            <a:off x="4198938" y="4016375"/>
            <a:ext cx="407987"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rgbClr val="92D050"/>
          </a:solidFill>
          <a:ln w="9525">
            <a:solidFill>
              <a:schemeClr val="bg2"/>
            </a:solidFill>
            <a:round/>
            <a:headEnd/>
            <a:tailEnd/>
          </a:ln>
        </p:spPr>
        <p:txBody>
          <a:bodyPr/>
          <a:lstStyle/>
          <a:p>
            <a:endParaRPr lang="en-US"/>
          </a:p>
        </p:txBody>
      </p:sp>
      <p:sp>
        <p:nvSpPr>
          <p:cNvPr id="4191" name="Freeform 367"/>
          <p:cNvSpPr>
            <a:spLocks/>
          </p:cNvSpPr>
          <p:nvPr/>
        </p:nvSpPr>
        <p:spPr bwMode="auto">
          <a:xfrm>
            <a:off x="5526088" y="4370388"/>
            <a:ext cx="234950" cy="317500"/>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1"/>
          </a:solidFill>
          <a:ln w="9525">
            <a:solidFill>
              <a:schemeClr val="bg2"/>
            </a:solidFill>
            <a:round/>
            <a:headEnd/>
            <a:tailEnd/>
          </a:ln>
        </p:spPr>
        <p:txBody>
          <a:bodyPr/>
          <a:lstStyle/>
          <a:p>
            <a:endParaRPr lang="en-US"/>
          </a:p>
        </p:txBody>
      </p:sp>
      <p:sp>
        <p:nvSpPr>
          <p:cNvPr id="4192" name="Freeform 368"/>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1"/>
          </a:solidFill>
          <a:ln w="9525">
            <a:solidFill>
              <a:schemeClr val="bg2"/>
            </a:solidFill>
            <a:round/>
            <a:headEnd/>
            <a:tailEnd/>
          </a:ln>
        </p:spPr>
        <p:txBody>
          <a:bodyPr/>
          <a:lstStyle/>
          <a:p>
            <a:endParaRPr lang="en-US"/>
          </a:p>
        </p:txBody>
      </p:sp>
      <p:sp>
        <p:nvSpPr>
          <p:cNvPr id="4193" name="Freeform 369"/>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chemeClr val="bg1"/>
          </a:solidFill>
          <a:ln w="9525">
            <a:solidFill>
              <a:schemeClr val="bg2"/>
            </a:solidFill>
            <a:round/>
            <a:headEnd/>
            <a:tailEnd/>
          </a:ln>
        </p:spPr>
        <p:txBody>
          <a:bodyPr/>
          <a:lstStyle/>
          <a:p>
            <a:endParaRPr lang="en-US"/>
          </a:p>
        </p:txBody>
      </p:sp>
      <p:sp>
        <p:nvSpPr>
          <p:cNvPr id="4194" name="Freeform 370"/>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solidFill>
          <a:ln w="9525">
            <a:solidFill>
              <a:schemeClr val="bg2"/>
            </a:solidFill>
            <a:round/>
            <a:headEnd/>
            <a:tailEnd/>
          </a:ln>
        </p:spPr>
        <p:txBody>
          <a:bodyPr/>
          <a:lstStyle/>
          <a:p>
            <a:endParaRPr lang="en-US"/>
          </a:p>
        </p:txBody>
      </p:sp>
      <p:sp>
        <p:nvSpPr>
          <p:cNvPr id="4195" name="Freeform 371"/>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bg1"/>
          </a:solidFill>
          <a:ln w="9525">
            <a:solidFill>
              <a:schemeClr val="bg2"/>
            </a:solidFill>
            <a:round/>
            <a:headEnd/>
            <a:tailEnd/>
          </a:ln>
        </p:spPr>
        <p:txBody>
          <a:bodyPr/>
          <a:lstStyle/>
          <a:p>
            <a:endParaRPr lang="en-US"/>
          </a:p>
        </p:txBody>
      </p:sp>
      <p:sp>
        <p:nvSpPr>
          <p:cNvPr id="4196" name="Freeform 372"/>
          <p:cNvSpPr>
            <a:spLocks/>
          </p:cNvSpPr>
          <p:nvPr/>
        </p:nvSpPr>
        <p:spPr bwMode="auto">
          <a:xfrm>
            <a:off x="4913313" y="5211763"/>
            <a:ext cx="398462" cy="354012"/>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rgbClr val="DDDDDD"/>
          </a:solidFill>
          <a:ln w="9525">
            <a:solidFill>
              <a:schemeClr val="bg2"/>
            </a:solidFill>
            <a:round/>
            <a:headEnd/>
            <a:tailEnd/>
          </a:ln>
        </p:spPr>
        <p:txBody>
          <a:bodyPr/>
          <a:lstStyle/>
          <a:p>
            <a:endParaRPr lang="en-US"/>
          </a:p>
        </p:txBody>
      </p:sp>
      <p:sp>
        <p:nvSpPr>
          <p:cNvPr id="4197" name="Freeform 373"/>
          <p:cNvSpPr>
            <a:spLocks/>
          </p:cNvSpPr>
          <p:nvPr/>
        </p:nvSpPr>
        <p:spPr bwMode="auto">
          <a:xfrm>
            <a:off x="4999038" y="5095875"/>
            <a:ext cx="236537" cy="234950"/>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1"/>
          </a:solidFill>
          <a:ln w="9525">
            <a:solidFill>
              <a:schemeClr val="bg2"/>
            </a:solidFill>
            <a:round/>
            <a:headEnd/>
            <a:tailEnd/>
          </a:ln>
        </p:spPr>
        <p:txBody>
          <a:bodyPr/>
          <a:lstStyle/>
          <a:p>
            <a:endParaRPr lang="en-US"/>
          </a:p>
        </p:txBody>
      </p:sp>
      <p:sp>
        <p:nvSpPr>
          <p:cNvPr id="4198" name="Freeform 374"/>
          <p:cNvSpPr>
            <a:spLocks/>
          </p:cNvSpPr>
          <p:nvPr/>
        </p:nvSpPr>
        <p:spPr bwMode="auto">
          <a:xfrm>
            <a:off x="5241925" y="4914900"/>
            <a:ext cx="268288"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1"/>
          </a:solidFill>
          <a:ln w="9525">
            <a:solidFill>
              <a:schemeClr val="bg2"/>
            </a:solidFill>
            <a:round/>
            <a:headEnd/>
            <a:tailEnd/>
          </a:ln>
        </p:spPr>
        <p:txBody>
          <a:bodyPr/>
          <a:lstStyle/>
          <a:p>
            <a:endParaRPr lang="en-US"/>
          </a:p>
        </p:txBody>
      </p:sp>
      <p:sp>
        <p:nvSpPr>
          <p:cNvPr id="4199" name="Freeform 375"/>
          <p:cNvSpPr>
            <a:spLocks/>
          </p:cNvSpPr>
          <p:nvPr/>
        </p:nvSpPr>
        <p:spPr bwMode="auto">
          <a:xfrm>
            <a:off x="5241925" y="4673600"/>
            <a:ext cx="260350" cy="265113"/>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1"/>
          </a:solidFill>
          <a:ln w="9525">
            <a:solidFill>
              <a:schemeClr val="bg2"/>
            </a:solidFill>
            <a:round/>
            <a:headEnd/>
            <a:tailEnd/>
          </a:ln>
        </p:spPr>
        <p:txBody>
          <a:bodyPr/>
          <a:lstStyle/>
          <a:p>
            <a:endParaRPr lang="en-US"/>
          </a:p>
        </p:txBody>
      </p:sp>
      <p:sp>
        <p:nvSpPr>
          <p:cNvPr id="4200" name="Freeform 376"/>
          <p:cNvSpPr>
            <a:spLocks/>
          </p:cNvSpPr>
          <p:nvPr/>
        </p:nvSpPr>
        <p:spPr bwMode="auto">
          <a:xfrm>
            <a:off x="4802188" y="4797425"/>
            <a:ext cx="298450" cy="298450"/>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1"/>
          </a:solidFill>
          <a:ln w="9525">
            <a:solidFill>
              <a:schemeClr val="bg2"/>
            </a:solidFill>
            <a:round/>
            <a:headEnd/>
            <a:tailEnd/>
          </a:ln>
        </p:spPr>
        <p:txBody>
          <a:bodyPr/>
          <a:lstStyle/>
          <a:p>
            <a:endParaRPr lang="en-US"/>
          </a:p>
        </p:txBody>
      </p:sp>
      <p:sp>
        <p:nvSpPr>
          <p:cNvPr id="4201" name="Freeform 377"/>
          <p:cNvSpPr>
            <a:spLocks/>
          </p:cNvSpPr>
          <p:nvPr/>
        </p:nvSpPr>
        <p:spPr bwMode="auto">
          <a:xfrm>
            <a:off x="4802188" y="4516438"/>
            <a:ext cx="463550" cy="460375"/>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1"/>
          </a:solidFill>
          <a:ln w="9525">
            <a:solidFill>
              <a:schemeClr val="bg2"/>
            </a:solidFill>
            <a:round/>
            <a:headEnd/>
            <a:tailEnd/>
          </a:ln>
        </p:spPr>
        <p:txBody>
          <a:bodyPr/>
          <a:lstStyle/>
          <a:p>
            <a:endParaRPr lang="en-US"/>
          </a:p>
        </p:txBody>
      </p:sp>
      <p:sp>
        <p:nvSpPr>
          <p:cNvPr id="2156" name="Freeform 378"/>
          <p:cNvSpPr>
            <a:spLocks/>
          </p:cNvSpPr>
          <p:nvPr/>
        </p:nvSpPr>
        <p:spPr bwMode="auto">
          <a:xfrm>
            <a:off x="5319713" y="4203700"/>
            <a:ext cx="369887" cy="354013"/>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2147483647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0 h 45"/>
              <a:gd name="T30" fmla="*/ 2147483647 w 47"/>
              <a:gd name="T31" fmla="*/ 0 h 45"/>
              <a:gd name="T32" fmla="*/ 2147483647 w 47"/>
              <a:gd name="T33" fmla="*/ 2147483647 h 45"/>
              <a:gd name="T34" fmla="*/ 2147483647 w 47"/>
              <a:gd name="T35" fmla="*/ 2147483647 h 45"/>
              <a:gd name="T36" fmla="*/ 2147483647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w 47"/>
              <a:gd name="T47" fmla="*/ 2147483647 h 45"/>
              <a:gd name="T48" fmla="*/ 2147483647 w 47"/>
              <a:gd name="T49" fmla="*/ 2147483647 h 45"/>
              <a:gd name="T50" fmla="*/ 2147483647 w 47"/>
              <a:gd name="T51" fmla="*/ 2147483647 h 45"/>
              <a:gd name="T52" fmla="*/ 2147483647 w 47"/>
              <a:gd name="T53" fmla="*/ 2147483647 h 45"/>
              <a:gd name="T54" fmla="*/ 2147483647 w 47"/>
              <a:gd name="T55" fmla="*/ 2147483647 h 45"/>
              <a:gd name="T56" fmla="*/ 2147483647 w 47"/>
              <a:gd name="T57" fmla="*/ 2147483647 h 45"/>
              <a:gd name="T58" fmla="*/ 2147483647 w 47"/>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03" name="Freeform 379"/>
          <p:cNvSpPr>
            <a:spLocks/>
          </p:cNvSpPr>
          <p:nvPr/>
        </p:nvSpPr>
        <p:spPr bwMode="auto">
          <a:xfrm>
            <a:off x="5343525" y="4532313"/>
            <a:ext cx="204788" cy="234950"/>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accent1"/>
          </a:solidFill>
          <a:ln w="9525">
            <a:solidFill>
              <a:schemeClr val="bg2"/>
            </a:solidFill>
            <a:round/>
            <a:headEnd/>
            <a:tailEnd/>
          </a:ln>
        </p:spPr>
        <p:txBody>
          <a:bodyPr/>
          <a:lstStyle/>
          <a:p>
            <a:endParaRPr lang="en-US"/>
          </a:p>
        </p:txBody>
      </p:sp>
      <p:sp>
        <p:nvSpPr>
          <p:cNvPr id="4204" name="Freeform 380"/>
          <p:cNvSpPr>
            <a:spLocks/>
          </p:cNvSpPr>
          <p:nvPr/>
        </p:nvSpPr>
        <p:spPr bwMode="auto">
          <a:xfrm>
            <a:off x="5122863" y="5040313"/>
            <a:ext cx="188912" cy="179387"/>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accent1"/>
          </a:solidFill>
          <a:ln w="9525">
            <a:solidFill>
              <a:schemeClr val="bg2"/>
            </a:solidFill>
            <a:round/>
            <a:headEnd/>
            <a:tailEnd/>
          </a:ln>
        </p:spPr>
        <p:txBody>
          <a:bodyPr/>
          <a:lstStyle/>
          <a:p>
            <a:endParaRPr lang="en-US"/>
          </a:p>
        </p:txBody>
      </p:sp>
      <p:sp>
        <p:nvSpPr>
          <p:cNvPr id="4205" name="Freeform 381"/>
          <p:cNvSpPr>
            <a:spLocks/>
          </p:cNvSpPr>
          <p:nvPr/>
        </p:nvSpPr>
        <p:spPr bwMode="auto">
          <a:xfrm>
            <a:off x="5053013" y="4557713"/>
            <a:ext cx="338137" cy="544512"/>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rgbClr val="92D050"/>
          </a:solidFill>
          <a:ln w="9525">
            <a:solidFill>
              <a:schemeClr val="bg2"/>
            </a:solidFill>
            <a:round/>
            <a:headEnd/>
            <a:tailEnd/>
          </a:ln>
        </p:spPr>
        <p:txBody>
          <a:bodyPr/>
          <a:lstStyle/>
          <a:p>
            <a:endParaRPr lang="en-US"/>
          </a:p>
        </p:txBody>
      </p:sp>
      <p:sp>
        <p:nvSpPr>
          <p:cNvPr id="4206" name="Freeform 382"/>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solidFill>
          <a:ln w="9525">
            <a:solidFill>
              <a:schemeClr val="bg2"/>
            </a:solidFill>
            <a:round/>
            <a:headEnd/>
            <a:tailEnd/>
          </a:ln>
        </p:spPr>
        <p:txBody>
          <a:bodyPr/>
          <a:lstStyle/>
          <a:p>
            <a:endParaRPr lang="en-US"/>
          </a:p>
        </p:txBody>
      </p:sp>
      <p:sp>
        <p:nvSpPr>
          <p:cNvPr id="4207" name="Freeform 383"/>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bg1"/>
          </a:solidFill>
          <a:ln w="9525">
            <a:solidFill>
              <a:schemeClr val="bg2"/>
            </a:solidFill>
            <a:round/>
            <a:headEnd/>
            <a:tailEnd/>
          </a:ln>
        </p:spPr>
        <p:txBody>
          <a:bodyPr/>
          <a:lstStyle/>
          <a:p>
            <a:endParaRPr lang="en-US"/>
          </a:p>
        </p:txBody>
      </p:sp>
      <p:sp>
        <p:nvSpPr>
          <p:cNvPr id="4208" name="Freeform 384"/>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1"/>
          </a:solidFill>
          <a:ln w="9525">
            <a:solidFill>
              <a:schemeClr val="bg2"/>
            </a:solidFill>
            <a:round/>
            <a:headEnd/>
            <a:tailEnd/>
          </a:ln>
        </p:spPr>
        <p:txBody>
          <a:bodyPr/>
          <a:lstStyle/>
          <a:p>
            <a:endParaRPr lang="en-US"/>
          </a:p>
        </p:txBody>
      </p:sp>
      <p:sp>
        <p:nvSpPr>
          <p:cNvPr id="4209" name="Freeform 385"/>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chemeClr val="bg1"/>
          </a:solidFill>
          <a:ln w="9525">
            <a:solidFill>
              <a:schemeClr val="bg2"/>
            </a:solidFill>
            <a:round/>
            <a:headEnd/>
            <a:tailEnd/>
          </a:ln>
        </p:spPr>
        <p:txBody>
          <a:bodyPr/>
          <a:lstStyle/>
          <a:p>
            <a:endParaRPr lang="en-US"/>
          </a:p>
        </p:txBody>
      </p:sp>
      <p:sp>
        <p:nvSpPr>
          <p:cNvPr id="4210" name="Freeform 386"/>
          <p:cNvSpPr>
            <a:spLocks/>
          </p:cNvSpPr>
          <p:nvPr/>
        </p:nvSpPr>
        <p:spPr bwMode="auto">
          <a:xfrm>
            <a:off x="4425950" y="4384675"/>
            <a:ext cx="101600"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1"/>
          </a:solidFill>
          <a:ln w="9525">
            <a:solidFill>
              <a:schemeClr val="bg2"/>
            </a:solidFill>
            <a:round/>
            <a:headEnd/>
            <a:tailEnd/>
          </a:ln>
        </p:spPr>
        <p:txBody>
          <a:bodyPr/>
          <a:lstStyle/>
          <a:p>
            <a:endParaRPr lang="en-US"/>
          </a:p>
        </p:txBody>
      </p:sp>
      <p:sp>
        <p:nvSpPr>
          <p:cNvPr id="4211" name="Freeform 387"/>
          <p:cNvSpPr>
            <a:spLocks/>
          </p:cNvSpPr>
          <p:nvPr/>
        </p:nvSpPr>
        <p:spPr bwMode="auto">
          <a:xfrm>
            <a:off x="4576763" y="4283075"/>
            <a:ext cx="296862"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bg1"/>
          </a:solidFill>
          <a:ln w="9525">
            <a:solidFill>
              <a:schemeClr val="bg2"/>
            </a:solidFill>
            <a:round/>
            <a:headEnd/>
            <a:tailEnd/>
          </a:ln>
        </p:spPr>
        <p:txBody>
          <a:bodyPr/>
          <a:lstStyle/>
          <a:p>
            <a:endParaRPr lang="en-US"/>
          </a:p>
        </p:txBody>
      </p:sp>
      <p:sp>
        <p:nvSpPr>
          <p:cNvPr id="4212" name="Freeform 388"/>
          <p:cNvSpPr>
            <a:spLocks/>
          </p:cNvSpPr>
          <p:nvPr/>
        </p:nvSpPr>
        <p:spPr bwMode="auto">
          <a:xfrm>
            <a:off x="4865688" y="4384675"/>
            <a:ext cx="320675" cy="187325"/>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1"/>
          </a:solidFill>
          <a:ln w="9525">
            <a:solidFill>
              <a:schemeClr val="bg2"/>
            </a:solidFill>
            <a:round/>
            <a:headEnd/>
            <a:tailEnd/>
          </a:ln>
        </p:spPr>
        <p:txBody>
          <a:bodyPr/>
          <a:lstStyle/>
          <a:p>
            <a:endParaRPr lang="en-US"/>
          </a:p>
        </p:txBody>
      </p:sp>
      <p:sp>
        <p:nvSpPr>
          <p:cNvPr id="4213" name="Freeform 389"/>
          <p:cNvSpPr>
            <a:spLocks/>
          </p:cNvSpPr>
          <p:nvPr/>
        </p:nvSpPr>
        <p:spPr bwMode="auto">
          <a:xfrm>
            <a:off x="4772025" y="4557713"/>
            <a:ext cx="195263" cy="233362"/>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1"/>
          </a:solidFill>
          <a:ln w="9525">
            <a:solidFill>
              <a:schemeClr val="bg2"/>
            </a:solidFill>
            <a:round/>
            <a:headEnd/>
            <a:tailEnd/>
          </a:ln>
        </p:spPr>
        <p:txBody>
          <a:bodyPr/>
          <a:lstStyle/>
          <a:p>
            <a:endParaRPr lang="en-US"/>
          </a:p>
        </p:txBody>
      </p:sp>
      <p:sp>
        <p:nvSpPr>
          <p:cNvPr id="4214" name="Freeform 390"/>
          <p:cNvSpPr>
            <a:spLocks/>
          </p:cNvSpPr>
          <p:nvPr/>
        </p:nvSpPr>
        <p:spPr bwMode="auto">
          <a:xfrm>
            <a:off x="4732338" y="4605338"/>
            <a:ext cx="117475" cy="130175"/>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1"/>
          </a:solidFill>
          <a:ln w="9525">
            <a:solidFill>
              <a:schemeClr val="bg2"/>
            </a:solidFill>
            <a:round/>
            <a:headEnd/>
            <a:tailEnd/>
          </a:ln>
        </p:spPr>
        <p:txBody>
          <a:bodyPr/>
          <a:lstStyle/>
          <a:p>
            <a:endParaRPr lang="en-US"/>
          </a:p>
        </p:txBody>
      </p:sp>
      <p:sp>
        <p:nvSpPr>
          <p:cNvPr id="4215" name="Freeform 391"/>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solidFill>
          <a:ln w="9525">
            <a:solidFill>
              <a:schemeClr val="bg2"/>
            </a:solidFill>
            <a:round/>
            <a:headEnd/>
            <a:tailEnd/>
          </a:ln>
        </p:spPr>
        <p:txBody>
          <a:bodyPr/>
          <a:lstStyle/>
          <a:p>
            <a:endParaRPr lang="en-US"/>
          </a:p>
        </p:txBody>
      </p:sp>
      <p:sp>
        <p:nvSpPr>
          <p:cNvPr id="4216" name="Freeform 392"/>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bg1"/>
          </a:solidFill>
          <a:ln w="9525">
            <a:solidFill>
              <a:schemeClr val="bg2"/>
            </a:solidFill>
            <a:round/>
            <a:headEnd/>
            <a:tailEnd/>
          </a:ln>
        </p:spPr>
        <p:txBody>
          <a:bodyPr/>
          <a:lstStyle/>
          <a:p>
            <a:endParaRPr lang="en-US"/>
          </a:p>
        </p:txBody>
      </p:sp>
      <p:sp>
        <p:nvSpPr>
          <p:cNvPr id="4217" name="Freeform 393"/>
          <p:cNvSpPr>
            <a:spLocks/>
          </p:cNvSpPr>
          <p:nvPr/>
        </p:nvSpPr>
        <p:spPr bwMode="auto">
          <a:xfrm>
            <a:off x="4527550" y="4337050"/>
            <a:ext cx="63500"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1"/>
          </a:solidFill>
          <a:ln w="9525">
            <a:solidFill>
              <a:schemeClr val="bg2"/>
            </a:solidFill>
            <a:round/>
            <a:headEnd/>
            <a:tailEnd/>
          </a:ln>
        </p:spPr>
        <p:txBody>
          <a:bodyPr/>
          <a:lstStyle/>
          <a:p>
            <a:endParaRPr lang="en-US"/>
          </a:p>
        </p:txBody>
      </p:sp>
      <p:sp>
        <p:nvSpPr>
          <p:cNvPr id="4218" name="Freeform 394"/>
          <p:cNvSpPr>
            <a:spLocks/>
          </p:cNvSpPr>
          <p:nvPr/>
        </p:nvSpPr>
        <p:spPr bwMode="auto">
          <a:xfrm>
            <a:off x="4503738" y="4378325"/>
            <a:ext cx="55562"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1"/>
          </a:solidFill>
          <a:ln w="9525">
            <a:solidFill>
              <a:schemeClr val="bg2"/>
            </a:solidFill>
            <a:round/>
            <a:headEnd/>
            <a:tailEnd/>
          </a:ln>
        </p:spPr>
        <p:txBody>
          <a:bodyPr/>
          <a:lstStyle/>
          <a:p>
            <a:endParaRPr lang="en-US"/>
          </a:p>
        </p:txBody>
      </p:sp>
      <p:sp>
        <p:nvSpPr>
          <p:cNvPr id="4219" name="Freeform 395"/>
          <p:cNvSpPr>
            <a:spLocks/>
          </p:cNvSpPr>
          <p:nvPr/>
        </p:nvSpPr>
        <p:spPr bwMode="auto">
          <a:xfrm>
            <a:off x="4795838" y="5073650"/>
            <a:ext cx="320675" cy="325438"/>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1"/>
          </a:solidFill>
          <a:ln w="9525">
            <a:solidFill>
              <a:schemeClr val="bg2"/>
            </a:solidFill>
            <a:round/>
            <a:headEnd/>
            <a:tailEnd/>
          </a:ln>
        </p:spPr>
        <p:txBody>
          <a:bodyPr/>
          <a:lstStyle/>
          <a:p>
            <a:endParaRPr lang="en-US"/>
          </a:p>
        </p:txBody>
      </p:sp>
      <p:sp>
        <p:nvSpPr>
          <p:cNvPr id="4220" name="Freeform 396"/>
          <p:cNvSpPr>
            <a:spLocks/>
          </p:cNvSpPr>
          <p:nvPr/>
        </p:nvSpPr>
        <p:spPr bwMode="auto">
          <a:xfrm>
            <a:off x="4527550" y="4181475"/>
            <a:ext cx="79375" cy="93663"/>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1"/>
          </a:solidFill>
          <a:ln w="9525">
            <a:solidFill>
              <a:schemeClr val="bg2"/>
            </a:solidFill>
            <a:round/>
            <a:headEnd/>
            <a:tailEnd/>
          </a:ln>
        </p:spPr>
        <p:txBody>
          <a:bodyPr/>
          <a:lstStyle/>
          <a:p>
            <a:endParaRPr lang="en-US"/>
          </a:p>
        </p:txBody>
      </p:sp>
      <p:sp>
        <p:nvSpPr>
          <p:cNvPr id="4221" name="Freeform 397"/>
          <p:cNvSpPr>
            <a:spLocks/>
          </p:cNvSpPr>
          <p:nvPr/>
        </p:nvSpPr>
        <p:spPr bwMode="auto">
          <a:xfrm>
            <a:off x="220663" y="2108200"/>
            <a:ext cx="676275" cy="922338"/>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chemeClr val="bg1"/>
          </a:solidFill>
          <a:ln w="9525">
            <a:solidFill>
              <a:schemeClr val="bg2"/>
            </a:solidFill>
            <a:round/>
            <a:headEnd/>
            <a:tailEnd/>
          </a:ln>
        </p:spPr>
        <p:txBody>
          <a:bodyPr/>
          <a:lstStyle/>
          <a:p>
            <a:endParaRPr lang="en-US"/>
          </a:p>
        </p:txBody>
      </p:sp>
      <p:sp>
        <p:nvSpPr>
          <p:cNvPr id="4222" name="Freeform 398"/>
          <p:cNvSpPr>
            <a:spLocks/>
          </p:cNvSpPr>
          <p:nvPr/>
        </p:nvSpPr>
        <p:spPr bwMode="auto">
          <a:xfrm>
            <a:off x="896938" y="2070100"/>
            <a:ext cx="2119312" cy="145256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bg1"/>
          </a:solidFill>
          <a:ln w="9525">
            <a:solidFill>
              <a:schemeClr val="bg2"/>
            </a:solidFill>
            <a:round/>
            <a:headEnd/>
            <a:tailEnd/>
          </a:ln>
        </p:spPr>
        <p:txBody>
          <a:bodyPr/>
          <a:lstStyle/>
          <a:p>
            <a:endParaRPr lang="en-US"/>
          </a:p>
        </p:txBody>
      </p:sp>
      <p:sp>
        <p:nvSpPr>
          <p:cNvPr id="2177" name="Freeform 399"/>
          <p:cNvSpPr>
            <a:spLocks/>
          </p:cNvSpPr>
          <p:nvPr/>
        </p:nvSpPr>
        <p:spPr bwMode="auto">
          <a:xfrm>
            <a:off x="1296988" y="3279775"/>
            <a:ext cx="1435100" cy="741363"/>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24" name="Freeform 400"/>
          <p:cNvSpPr>
            <a:spLocks/>
          </p:cNvSpPr>
          <p:nvPr/>
        </p:nvSpPr>
        <p:spPr bwMode="auto">
          <a:xfrm>
            <a:off x="2212975" y="4286250"/>
            <a:ext cx="111125" cy="112713"/>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solidFill>
          <a:ln w="9525">
            <a:solidFill>
              <a:schemeClr val="bg2"/>
            </a:solidFill>
            <a:round/>
            <a:headEnd/>
            <a:tailEnd/>
          </a:ln>
        </p:spPr>
        <p:txBody>
          <a:bodyPr/>
          <a:lstStyle/>
          <a:p>
            <a:endParaRPr lang="en-US"/>
          </a:p>
        </p:txBody>
      </p:sp>
      <p:sp>
        <p:nvSpPr>
          <p:cNvPr id="4225" name="Freeform 401"/>
          <p:cNvSpPr>
            <a:spLocks/>
          </p:cNvSpPr>
          <p:nvPr/>
        </p:nvSpPr>
        <p:spPr bwMode="auto">
          <a:xfrm>
            <a:off x="2252663" y="4389438"/>
            <a:ext cx="95250" cy="69850"/>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solidFill>
          <a:ln w="9525">
            <a:solidFill>
              <a:schemeClr val="bg2"/>
            </a:solidFill>
            <a:round/>
            <a:headEnd/>
            <a:tailEnd/>
          </a:ln>
        </p:spPr>
        <p:txBody>
          <a:bodyPr/>
          <a:lstStyle/>
          <a:p>
            <a:endParaRPr lang="en-US"/>
          </a:p>
        </p:txBody>
      </p:sp>
      <p:sp>
        <p:nvSpPr>
          <p:cNvPr id="4226" name="Freeform 402"/>
          <p:cNvSpPr>
            <a:spLocks/>
          </p:cNvSpPr>
          <p:nvPr/>
        </p:nvSpPr>
        <p:spPr bwMode="auto">
          <a:xfrm>
            <a:off x="2339975" y="4429125"/>
            <a:ext cx="141288"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chemeClr val="bg1"/>
          </a:solidFill>
          <a:ln w="9525">
            <a:solidFill>
              <a:schemeClr val="bg2"/>
            </a:solidFill>
            <a:round/>
            <a:headEnd/>
            <a:tailEnd/>
          </a:ln>
        </p:spPr>
        <p:txBody>
          <a:bodyPr/>
          <a:lstStyle/>
          <a:p>
            <a:endParaRPr lang="en-US"/>
          </a:p>
        </p:txBody>
      </p:sp>
      <p:sp>
        <p:nvSpPr>
          <p:cNvPr id="4227" name="Freeform 403"/>
          <p:cNvSpPr>
            <a:spLocks/>
          </p:cNvSpPr>
          <p:nvPr/>
        </p:nvSpPr>
        <p:spPr bwMode="auto">
          <a:xfrm>
            <a:off x="2433638" y="4359275"/>
            <a:ext cx="290512" cy="319088"/>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accent1"/>
          </a:solidFill>
          <a:ln w="9525">
            <a:solidFill>
              <a:schemeClr val="bg2"/>
            </a:solidFill>
            <a:round/>
            <a:headEnd/>
            <a:tailEnd/>
          </a:ln>
        </p:spPr>
        <p:txBody>
          <a:bodyPr/>
          <a:lstStyle/>
          <a:p>
            <a:endParaRPr lang="en-US"/>
          </a:p>
        </p:txBody>
      </p:sp>
      <p:sp>
        <p:nvSpPr>
          <p:cNvPr id="4228" name="Freeform 422"/>
          <p:cNvSpPr>
            <a:spLocks/>
          </p:cNvSpPr>
          <p:nvPr/>
        </p:nvSpPr>
        <p:spPr bwMode="auto">
          <a:xfrm>
            <a:off x="2173288" y="4264025"/>
            <a:ext cx="150812" cy="69850"/>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rgbClr val="FFFF00"/>
          </a:solidFill>
          <a:ln w="9525">
            <a:solidFill>
              <a:schemeClr val="bg2"/>
            </a:solidFill>
            <a:round/>
            <a:headEnd/>
            <a:tailEnd/>
          </a:ln>
        </p:spPr>
        <p:txBody>
          <a:bodyPr/>
          <a:lstStyle/>
          <a:p>
            <a:endParaRPr lang="en-US"/>
          </a:p>
        </p:txBody>
      </p:sp>
      <p:sp>
        <p:nvSpPr>
          <p:cNvPr id="4229" name="Freeform 423"/>
          <p:cNvSpPr>
            <a:spLocks/>
          </p:cNvSpPr>
          <p:nvPr/>
        </p:nvSpPr>
        <p:spPr bwMode="auto">
          <a:xfrm>
            <a:off x="2093913" y="4222750"/>
            <a:ext cx="119062" cy="98425"/>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accent1"/>
          </a:solidFill>
          <a:ln w="9525">
            <a:solidFill>
              <a:schemeClr val="bg2"/>
            </a:solidFill>
            <a:round/>
            <a:headEnd/>
            <a:tailEnd/>
          </a:ln>
        </p:spPr>
        <p:txBody>
          <a:bodyPr/>
          <a:lstStyle/>
          <a:p>
            <a:endParaRPr lang="en-US"/>
          </a:p>
        </p:txBody>
      </p:sp>
      <p:sp>
        <p:nvSpPr>
          <p:cNvPr id="2184" name="Freeform 424"/>
          <p:cNvSpPr>
            <a:spLocks/>
          </p:cNvSpPr>
          <p:nvPr/>
        </p:nvSpPr>
        <p:spPr bwMode="auto">
          <a:xfrm>
            <a:off x="1484313" y="3810000"/>
            <a:ext cx="754062" cy="493713"/>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accent1">
              <a:lumMod val="75000"/>
            </a:schemeClr>
          </a:solidFill>
          <a:ln w="9525">
            <a:solidFill>
              <a:schemeClr val="bg2"/>
            </a:solidFill>
            <a:round/>
            <a:headEnd/>
            <a:tailEnd/>
          </a:ln>
        </p:spPr>
        <p:txBody>
          <a:bodyPr/>
          <a:lstStyle/>
          <a:p>
            <a:pPr>
              <a:defRPr/>
            </a:pPr>
            <a:endParaRPr lang="en-US">
              <a:latin typeface="Arial" charset="0"/>
            </a:endParaRPr>
          </a:p>
        </p:txBody>
      </p:sp>
      <p:sp>
        <p:nvSpPr>
          <p:cNvPr id="4231" name="Freeform 425"/>
          <p:cNvSpPr>
            <a:spLocks/>
          </p:cNvSpPr>
          <p:nvPr/>
        </p:nvSpPr>
        <p:spPr bwMode="auto">
          <a:xfrm rot="-852288">
            <a:off x="2717800" y="1831975"/>
            <a:ext cx="812800" cy="896938"/>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1"/>
          </a:solidFill>
          <a:ln w="9525">
            <a:solidFill>
              <a:schemeClr val="bg2"/>
            </a:solidFill>
            <a:round/>
            <a:headEnd/>
            <a:tailEnd/>
          </a:ln>
        </p:spPr>
        <p:txBody>
          <a:bodyPr/>
          <a:lstStyle/>
          <a:p>
            <a:endParaRPr lang="en-US"/>
          </a:p>
        </p:txBody>
      </p:sp>
      <p:sp>
        <p:nvSpPr>
          <p:cNvPr id="4232" name="Freeform 426"/>
          <p:cNvSpPr>
            <a:spLocks/>
          </p:cNvSpPr>
          <p:nvPr/>
        </p:nvSpPr>
        <p:spPr bwMode="auto">
          <a:xfrm>
            <a:off x="1751013" y="2073275"/>
            <a:ext cx="41275" cy="3651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solidFill>
          <a:ln w="9525">
            <a:solidFill>
              <a:schemeClr val="bg2"/>
            </a:solidFill>
            <a:round/>
            <a:headEnd/>
            <a:tailEnd/>
          </a:ln>
        </p:spPr>
        <p:txBody>
          <a:bodyPr/>
          <a:lstStyle/>
          <a:p>
            <a:endParaRPr lang="en-US"/>
          </a:p>
        </p:txBody>
      </p:sp>
      <p:sp>
        <p:nvSpPr>
          <p:cNvPr id="4233" name="Freeform 427"/>
          <p:cNvSpPr>
            <a:spLocks/>
          </p:cNvSpPr>
          <p:nvPr/>
        </p:nvSpPr>
        <p:spPr bwMode="auto">
          <a:xfrm>
            <a:off x="2103438" y="2368550"/>
            <a:ext cx="0" cy="476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chemeClr val="bg1"/>
          </a:solidFill>
          <a:ln w="9525">
            <a:solidFill>
              <a:schemeClr val="bg2"/>
            </a:solidFill>
            <a:round/>
            <a:headEnd/>
            <a:tailEnd/>
          </a:ln>
        </p:spPr>
        <p:txBody>
          <a:bodyPr/>
          <a:lstStyle/>
          <a:p>
            <a:endParaRPr lang="en-US"/>
          </a:p>
        </p:txBody>
      </p:sp>
      <p:sp>
        <p:nvSpPr>
          <p:cNvPr id="4234" name="Freeform 428"/>
          <p:cNvSpPr>
            <a:spLocks/>
          </p:cNvSpPr>
          <p:nvPr/>
        </p:nvSpPr>
        <p:spPr bwMode="auto">
          <a:xfrm>
            <a:off x="2460625" y="2401888"/>
            <a:ext cx="3175" cy="6350"/>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solidFill>
          <a:ln w="9525">
            <a:solidFill>
              <a:schemeClr val="bg2"/>
            </a:solidFill>
            <a:round/>
            <a:headEnd/>
            <a:tailEnd/>
          </a:ln>
        </p:spPr>
        <p:txBody>
          <a:bodyPr/>
          <a:lstStyle/>
          <a:p>
            <a:endParaRPr lang="en-US"/>
          </a:p>
        </p:txBody>
      </p:sp>
      <p:sp>
        <p:nvSpPr>
          <p:cNvPr id="4235" name="Freeform 429"/>
          <p:cNvSpPr>
            <a:spLocks/>
          </p:cNvSpPr>
          <p:nvPr/>
        </p:nvSpPr>
        <p:spPr bwMode="auto">
          <a:xfrm>
            <a:off x="2109788" y="1984375"/>
            <a:ext cx="14287" cy="14288"/>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solidFill>
          <a:ln w="9525">
            <a:solidFill>
              <a:schemeClr val="bg2"/>
            </a:solidFill>
            <a:round/>
            <a:headEnd/>
            <a:tailEnd/>
          </a:ln>
        </p:spPr>
        <p:txBody>
          <a:bodyPr/>
          <a:lstStyle/>
          <a:p>
            <a:endParaRPr lang="en-US"/>
          </a:p>
        </p:txBody>
      </p:sp>
      <p:sp>
        <p:nvSpPr>
          <p:cNvPr id="4236" name="Freeform 430"/>
          <p:cNvSpPr>
            <a:spLocks/>
          </p:cNvSpPr>
          <p:nvPr/>
        </p:nvSpPr>
        <p:spPr bwMode="auto">
          <a:xfrm>
            <a:off x="2297113" y="2452688"/>
            <a:ext cx="144462" cy="120650"/>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chemeClr val="bg1"/>
          </a:solidFill>
          <a:ln w="9525">
            <a:solidFill>
              <a:schemeClr val="bg2"/>
            </a:solidFill>
            <a:round/>
            <a:headEnd/>
            <a:tailEnd/>
          </a:ln>
        </p:spPr>
        <p:txBody>
          <a:bodyPr/>
          <a:lstStyle/>
          <a:p>
            <a:endParaRPr lang="en-US"/>
          </a:p>
        </p:txBody>
      </p:sp>
      <p:sp>
        <p:nvSpPr>
          <p:cNvPr id="4237" name="Freeform 431"/>
          <p:cNvSpPr>
            <a:spLocks/>
          </p:cNvSpPr>
          <p:nvPr/>
        </p:nvSpPr>
        <p:spPr bwMode="auto">
          <a:xfrm>
            <a:off x="2181225" y="2090738"/>
            <a:ext cx="598488" cy="400050"/>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chemeClr val="bg1"/>
          </a:solidFill>
          <a:ln w="9525">
            <a:solidFill>
              <a:schemeClr val="bg2"/>
            </a:solidFill>
            <a:round/>
            <a:headEnd/>
            <a:tailEnd/>
          </a:ln>
        </p:spPr>
        <p:txBody>
          <a:bodyPr/>
          <a:lstStyle/>
          <a:p>
            <a:endParaRPr lang="en-US"/>
          </a:p>
        </p:txBody>
      </p:sp>
      <p:sp>
        <p:nvSpPr>
          <p:cNvPr id="4238" name="Freeform 432"/>
          <p:cNvSpPr>
            <a:spLocks/>
          </p:cNvSpPr>
          <p:nvPr/>
        </p:nvSpPr>
        <p:spPr bwMode="auto">
          <a:xfrm>
            <a:off x="1663700" y="2024063"/>
            <a:ext cx="158750" cy="146050"/>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chemeClr val="bg1"/>
          </a:solidFill>
          <a:ln w="9525">
            <a:solidFill>
              <a:schemeClr val="bg2"/>
            </a:solidFill>
            <a:round/>
            <a:headEnd/>
            <a:tailEnd/>
          </a:ln>
        </p:spPr>
        <p:txBody>
          <a:bodyPr/>
          <a:lstStyle/>
          <a:p>
            <a:endParaRPr lang="en-US"/>
          </a:p>
        </p:txBody>
      </p:sp>
      <p:sp>
        <p:nvSpPr>
          <p:cNvPr id="4239" name="Freeform 433"/>
          <p:cNvSpPr>
            <a:spLocks/>
          </p:cNvSpPr>
          <p:nvPr/>
        </p:nvSpPr>
        <p:spPr bwMode="auto">
          <a:xfrm>
            <a:off x="1831975" y="1970088"/>
            <a:ext cx="144463" cy="93662"/>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chemeClr val="bg1"/>
          </a:solidFill>
          <a:ln w="9525">
            <a:solidFill>
              <a:schemeClr val="bg2"/>
            </a:solidFill>
            <a:round/>
            <a:headEnd/>
            <a:tailEnd/>
          </a:ln>
        </p:spPr>
        <p:txBody>
          <a:bodyPr/>
          <a:lstStyle/>
          <a:p>
            <a:endParaRPr lang="en-US"/>
          </a:p>
        </p:txBody>
      </p:sp>
      <p:sp>
        <p:nvSpPr>
          <p:cNvPr id="4240" name="Freeform 434"/>
          <p:cNvSpPr>
            <a:spLocks/>
          </p:cNvSpPr>
          <p:nvPr/>
        </p:nvSpPr>
        <p:spPr bwMode="auto">
          <a:xfrm>
            <a:off x="1771650" y="1920875"/>
            <a:ext cx="109538" cy="61913"/>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chemeClr val="bg1"/>
          </a:solidFill>
          <a:ln w="9525">
            <a:solidFill>
              <a:schemeClr val="bg2"/>
            </a:solidFill>
            <a:round/>
            <a:headEnd/>
            <a:tailEnd/>
          </a:ln>
        </p:spPr>
        <p:txBody>
          <a:bodyPr/>
          <a:lstStyle/>
          <a:p>
            <a:endParaRPr lang="en-US"/>
          </a:p>
        </p:txBody>
      </p:sp>
      <p:sp>
        <p:nvSpPr>
          <p:cNvPr id="4241" name="Freeform 435"/>
          <p:cNvSpPr>
            <a:spLocks/>
          </p:cNvSpPr>
          <p:nvPr/>
        </p:nvSpPr>
        <p:spPr bwMode="auto">
          <a:xfrm>
            <a:off x="1987550" y="1982788"/>
            <a:ext cx="92075" cy="80962"/>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chemeClr val="bg1"/>
          </a:solidFill>
          <a:ln w="9525">
            <a:solidFill>
              <a:schemeClr val="bg2"/>
            </a:solidFill>
            <a:round/>
            <a:headEnd/>
            <a:tailEnd/>
          </a:ln>
        </p:spPr>
        <p:txBody>
          <a:bodyPr/>
          <a:lstStyle/>
          <a:p>
            <a:endParaRPr lang="en-US"/>
          </a:p>
        </p:txBody>
      </p:sp>
      <p:sp>
        <p:nvSpPr>
          <p:cNvPr id="4242" name="Freeform 436"/>
          <p:cNvSpPr>
            <a:spLocks/>
          </p:cNvSpPr>
          <p:nvPr/>
        </p:nvSpPr>
        <p:spPr bwMode="auto">
          <a:xfrm>
            <a:off x="2081213" y="2032000"/>
            <a:ext cx="36512" cy="46038"/>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chemeClr val="bg1"/>
          </a:solidFill>
          <a:ln w="9525">
            <a:solidFill>
              <a:schemeClr val="bg2"/>
            </a:solidFill>
            <a:round/>
            <a:headEnd/>
            <a:tailEnd/>
          </a:ln>
        </p:spPr>
        <p:txBody>
          <a:bodyPr/>
          <a:lstStyle/>
          <a:p>
            <a:endParaRPr lang="en-US"/>
          </a:p>
        </p:txBody>
      </p:sp>
      <p:sp>
        <p:nvSpPr>
          <p:cNvPr id="4243" name="Freeform 437"/>
          <p:cNvSpPr>
            <a:spLocks/>
          </p:cNvSpPr>
          <p:nvPr/>
        </p:nvSpPr>
        <p:spPr bwMode="auto">
          <a:xfrm>
            <a:off x="2071688" y="1968500"/>
            <a:ext cx="215900" cy="10318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chemeClr val="bg1"/>
          </a:solidFill>
          <a:ln w="9525">
            <a:solidFill>
              <a:schemeClr val="bg2"/>
            </a:solidFill>
            <a:round/>
            <a:headEnd/>
            <a:tailEnd/>
          </a:ln>
        </p:spPr>
        <p:txBody>
          <a:bodyPr/>
          <a:lstStyle/>
          <a:p>
            <a:endParaRPr lang="en-US"/>
          </a:p>
        </p:txBody>
      </p:sp>
      <p:sp>
        <p:nvSpPr>
          <p:cNvPr id="4244" name="Freeform 438"/>
          <p:cNvSpPr>
            <a:spLocks/>
          </p:cNvSpPr>
          <p:nvPr/>
        </p:nvSpPr>
        <p:spPr bwMode="auto">
          <a:xfrm>
            <a:off x="1901825" y="1903413"/>
            <a:ext cx="44450" cy="38100"/>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chemeClr val="bg1"/>
          </a:solidFill>
          <a:ln w="9525">
            <a:solidFill>
              <a:schemeClr val="bg2"/>
            </a:solidFill>
            <a:round/>
            <a:headEnd/>
            <a:tailEnd/>
          </a:ln>
        </p:spPr>
        <p:txBody>
          <a:bodyPr/>
          <a:lstStyle/>
          <a:p>
            <a:endParaRPr lang="en-US"/>
          </a:p>
        </p:txBody>
      </p:sp>
      <p:sp>
        <p:nvSpPr>
          <p:cNvPr id="4245" name="Freeform 439"/>
          <p:cNvSpPr>
            <a:spLocks/>
          </p:cNvSpPr>
          <p:nvPr/>
        </p:nvSpPr>
        <p:spPr bwMode="auto">
          <a:xfrm flipV="1">
            <a:off x="2071688" y="1662113"/>
            <a:ext cx="215900" cy="323850"/>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chemeClr val="bg1"/>
          </a:solidFill>
          <a:ln w="9525">
            <a:solidFill>
              <a:schemeClr val="bg2"/>
            </a:solidFill>
            <a:round/>
            <a:headEnd/>
            <a:tailEnd/>
          </a:ln>
        </p:spPr>
        <p:txBody>
          <a:bodyPr/>
          <a:lstStyle/>
          <a:p>
            <a:endParaRPr lang="en-US"/>
          </a:p>
        </p:txBody>
      </p:sp>
      <p:sp>
        <p:nvSpPr>
          <p:cNvPr id="4246" name="Freeform 440"/>
          <p:cNvSpPr>
            <a:spLocks/>
          </p:cNvSpPr>
          <p:nvPr/>
        </p:nvSpPr>
        <p:spPr bwMode="auto">
          <a:xfrm>
            <a:off x="2076450" y="1930400"/>
            <a:ext cx="36513" cy="17463"/>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chemeClr val="bg1"/>
          </a:solidFill>
          <a:ln w="9525">
            <a:solidFill>
              <a:schemeClr val="bg2"/>
            </a:solidFill>
            <a:round/>
            <a:headEnd/>
            <a:tailEnd/>
          </a:ln>
        </p:spPr>
        <p:txBody>
          <a:bodyPr/>
          <a:lstStyle/>
          <a:p>
            <a:endParaRPr lang="en-US"/>
          </a:p>
        </p:txBody>
      </p:sp>
      <p:sp>
        <p:nvSpPr>
          <p:cNvPr id="4247" name="Freeform 441"/>
          <p:cNvSpPr>
            <a:spLocks/>
          </p:cNvSpPr>
          <p:nvPr/>
        </p:nvSpPr>
        <p:spPr bwMode="auto">
          <a:xfrm>
            <a:off x="2057400" y="1884363"/>
            <a:ext cx="33338" cy="47625"/>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chemeClr val="bg1"/>
          </a:solidFill>
          <a:ln w="9525">
            <a:solidFill>
              <a:schemeClr val="bg2"/>
            </a:solidFill>
            <a:round/>
            <a:headEnd/>
            <a:tailEnd/>
          </a:ln>
        </p:spPr>
        <p:txBody>
          <a:bodyPr/>
          <a:lstStyle/>
          <a:p>
            <a:endParaRPr lang="en-US"/>
          </a:p>
        </p:txBody>
      </p:sp>
      <p:sp>
        <p:nvSpPr>
          <p:cNvPr id="4248" name="Freeform 442"/>
          <p:cNvSpPr>
            <a:spLocks/>
          </p:cNvSpPr>
          <p:nvPr/>
        </p:nvSpPr>
        <p:spPr bwMode="auto">
          <a:xfrm>
            <a:off x="1990725" y="1862138"/>
            <a:ext cx="60325" cy="68262"/>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chemeClr val="bg1"/>
          </a:solidFill>
          <a:ln w="9525">
            <a:solidFill>
              <a:schemeClr val="bg2"/>
            </a:solidFill>
            <a:round/>
            <a:headEnd/>
            <a:tailEnd/>
          </a:ln>
        </p:spPr>
        <p:txBody>
          <a:bodyPr/>
          <a:lstStyle/>
          <a:p>
            <a:endParaRPr lang="en-US"/>
          </a:p>
        </p:txBody>
      </p:sp>
      <p:sp>
        <p:nvSpPr>
          <p:cNvPr id="4249" name="Freeform 443"/>
          <p:cNvSpPr>
            <a:spLocks/>
          </p:cNvSpPr>
          <p:nvPr/>
        </p:nvSpPr>
        <p:spPr bwMode="auto">
          <a:xfrm>
            <a:off x="1747838" y="2109788"/>
            <a:ext cx="269875" cy="234950"/>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chemeClr val="bg1"/>
          </a:solidFill>
          <a:ln w="9525">
            <a:solidFill>
              <a:schemeClr val="bg2"/>
            </a:solidFill>
            <a:round/>
            <a:headEnd/>
            <a:tailEnd/>
          </a:ln>
        </p:spPr>
        <p:txBody>
          <a:bodyPr/>
          <a:lstStyle/>
          <a:p>
            <a:endParaRPr lang="en-US"/>
          </a:p>
        </p:txBody>
      </p:sp>
      <p:sp>
        <p:nvSpPr>
          <p:cNvPr id="4250" name="Freeform 445"/>
          <p:cNvSpPr>
            <a:spLocks/>
          </p:cNvSpPr>
          <p:nvPr/>
        </p:nvSpPr>
        <p:spPr bwMode="auto">
          <a:xfrm>
            <a:off x="2776538" y="4244975"/>
            <a:ext cx="36512" cy="19050"/>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1"/>
          </a:solidFill>
          <a:ln w="6350"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1" name="Freeform 450"/>
          <p:cNvSpPr>
            <a:spLocks/>
          </p:cNvSpPr>
          <p:nvPr/>
        </p:nvSpPr>
        <p:spPr bwMode="auto">
          <a:xfrm>
            <a:off x="3819525" y="2471738"/>
            <a:ext cx="131763" cy="50800"/>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252" name="Freeform 451"/>
          <p:cNvSpPr>
            <a:spLocks/>
          </p:cNvSpPr>
          <p:nvPr/>
        </p:nvSpPr>
        <p:spPr bwMode="auto">
          <a:xfrm>
            <a:off x="7815263" y="4605338"/>
            <a:ext cx="215900" cy="185737"/>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3" name="Freeform 452"/>
          <p:cNvSpPr>
            <a:spLocks/>
          </p:cNvSpPr>
          <p:nvPr/>
        </p:nvSpPr>
        <p:spPr bwMode="auto">
          <a:xfrm>
            <a:off x="8031163" y="4649788"/>
            <a:ext cx="174625" cy="169862"/>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4254" name="Group 453"/>
          <p:cNvGrpSpPr>
            <a:grpSpLocks/>
          </p:cNvGrpSpPr>
          <p:nvPr/>
        </p:nvGrpSpPr>
        <p:grpSpPr bwMode="auto">
          <a:xfrm>
            <a:off x="4292600" y="2860675"/>
            <a:ext cx="250825" cy="368300"/>
            <a:chOff x="2201" y="1250"/>
            <a:chExt cx="133" cy="193"/>
          </a:xfrm>
        </p:grpSpPr>
        <p:sp>
          <p:nvSpPr>
            <p:cNvPr id="4375" name="Freeform 454"/>
            <p:cNvSpPr>
              <a:spLocks/>
            </p:cNvSpPr>
            <p:nvPr/>
          </p:nvSpPr>
          <p:spPr bwMode="auto">
            <a:xfrm>
              <a:off x="2234" y="1250"/>
              <a:ext cx="100" cy="193"/>
            </a:xfrm>
            <a:custGeom>
              <a:avLst/>
              <a:gdLst>
                <a:gd name="T0" fmla="*/ 163895833 w 24"/>
                <a:gd name="T1" fmla="*/ 805741077 h 47"/>
                <a:gd name="T2" fmla="*/ 112023508 w 24"/>
                <a:gd name="T3" fmla="*/ 760632809 h 47"/>
                <a:gd name="T4" fmla="*/ 275986842 w 24"/>
                <a:gd name="T5" fmla="*/ 666676381 h 47"/>
                <a:gd name="T6" fmla="*/ 249101200 w 24"/>
                <a:gd name="T7" fmla="*/ 576700467 h 47"/>
                <a:gd name="T8" fmla="*/ 217663125 w 24"/>
                <a:gd name="T9" fmla="*/ 504343888 h 47"/>
                <a:gd name="T10" fmla="*/ 85205658 w 24"/>
                <a:gd name="T11" fmla="*/ 504343888 h 47"/>
                <a:gd name="T12" fmla="*/ 112023508 w 24"/>
                <a:gd name="T13" fmla="*/ 369475833 h 47"/>
                <a:gd name="T14" fmla="*/ 26885642 w 24"/>
                <a:gd name="T15" fmla="*/ 414349224 h 47"/>
                <a:gd name="T16" fmla="*/ 0 w 24"/>
                <a:gd name="T17" fmla="*/ 297118983 h 47"/>
                <a:gd name="T18" fmla="*/ 0 w 24"/>
                <a:gd name="T19" fmla="*/ 185231824 h 47"/>
                <a:gd name="T20" fmla="*/ 26885642 w 24"/>
                <a:gd name="T21" fmla="*/ 89975980 h 47"/>
                <a:gd name="T22" fmla="*/ 138909079 w 24"/>
                <a:gd name="T23" fmla="*/ 0 h 47"/>
                <a:gd name="T24" fmla="*/ 217663125 w 24"/>
                <a:gd name="T25" fmla="*/ 21911249 h 47"/>
                <a:gd name="T26" fmla="*/ 190776338 w 24"/>
                <a:gd name="T27" fmla="*/ 140440010 h 47"/>
                <a:gd name="T28" fmla="*/ 355023575 w 24"/>
                <a:gd name="T29" fmla="*/ 140440010 h 47"/>
                <a:gd name="T30" fmla="*/ 302806129 w 24"/>
                <a:gd name="T31" fmla="*/ 252328336 h 47"/>
                <a:gd name="T32" fmla="*/ 249101200 w 24"/>
                <a:gd name="T33" fmla="*/ 347564313 h 47"/>
                <a:gd name="T34" fmla="*/ 355023575 w 24"/>
                <a:gd name="T35" fmla="*/ 391391566 h 47"/>
                <a:gd name="T36" fmla="*/ 466764617 w 24"/>
                <a:gd name="T37" fmla="*/ 554789238 h 47"/>
                <a:gd name="T38" fmla="*/ 519003471 w 24"/>
                <a:gd name="T39" fmla="*/ 666676381 h 47"/>
                <a:gd name="T40" fmla="*/ 519003471 w 24"/>
                <a:gd name="T41" fmla="*/ 733384281 h 47"/>
                <a:gd name="T42" fmla="*/ 631032117 w 24"/>
                <a:gd name="T43" fmla="*/ 733384281 h 47"/>
                <a:gd name="T44" fmla="*/ 604125071 w 24"/>
                <a:gd name="T45" fmla="*/ 895735540 h 47"/>
                <a:gd name="T46" fmla="*/ 657912554 w 24"/>
                <a:gd name="T47" fmla="*/ 917628290 h 47"/>
                <a:gd name="T48" fmla="*/ 466764617 w 24"/>
                <a:gd name="T49" fmla="*/ 991048512 h 47"/>
                <a:gd name="T50" fmla="*/ 302806129 w 24"/>
                <a:gd name="T51" fmla="*/ 1012960032 h 47"/>
                <a:gd name="T52" fmla="*/ 217663125 w 24"/>
                <a:gd name="T53" fmla="*/ 1036156784 h 47"/>
                <a:gd name="T54" fmla="*/ 112023508 w 24"/>
                <a:gd name="T55" fmla="*/ 1036156784 h 47"/>
                <a:gd name="T56" fmla="*/ 26885642 w 24"/>
                <a:gd name="T57" fmla="*/ 1058068300 h 47"/>
                <a:gd name="T58" fmla="*/ 138909079 w 24"/>
                <a:gd name="T59" fmla="*/ 962420033 h 47"/>
                <a:gd name="T60" fmla="*/ 163895833 w 24"/>
                <a:gd name="T61" fmla="*/ 873819450 h 47"/>
                <a:gd name="T62" fmla="*/ 85205658 w 24"/>
                <a:gd name="T63" fmla="*/ 850608789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solidFill>
              <a:srgbClr val="DDDDDD"/>
            </a:solidFill>
            <a:ln w="9525">
              <a:solidFill>
                <a:schemeClr val="bg2"/>
              </a:solidFill>
              <a:round/>
              <a:headEnd/>
              <a:tailEnd/>
            </a:ln>
          </p:spPr>
          <p:txBody>
            <a:bodyPr/>
            <a:lstStyle/>
            <a:p>
              <a:endParaRPr lang="en-US"/>
            </a:p>
          </p:txBody>
        </p:sp>
        <p:sp>
          <p:nvSpPr>
            <p:cNvPr id="4376"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255" name="Freeform 458"/>
          <p:cNvSpPr>
            <a:spLocks/>
          </p:cNvSpPr>
          <p:nvPr/>
        </p:nvSpPr>
        <p:spPr bwMode="auto">
          <a:xfrm>
            <a:off x="5275263" y="3709988"/>
            <a:ext cx="73025" cy="44450"/>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10" name="Freeform 507"/>
          <p:cNvSpPr>
            <a:spLocks/>
          </p:cNvSpPr>
          <p:nvPr/>
        </p:nvSpPr>
        <p:spPr bwMode="auto">
          <a:xfrm>
            <a:off x="6342063" y="3095625"/>
            <a:ext cx="1508125" cy="1047750"/>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chemeClr val="accent1">
              <a:lumMod val="60000"/>
              <a:lumOff val="40000"/>
            </a:schemeClr>
          </a:solidFill>
          <a:ln w="9525" cap="flat" cmpd="sng">
            <a:solidFill>
              <a:schemeClr val="bg2"/>
            </a:solidFill>
            <a:prstDash val="solid"/>
            <a:round/>
            <a:headEnd type="none" w="med" len="med"/>
            <a:tailEnd type="none" w="med" len="med"/>
          </a:ln>
          <a:effectLst/>
        </p:spPr>
        <p:txBody>
          <a:bodyPr/>
          <a:lstStyle/>
          <a:p>
            <a:pPr>
              <a:defRPr/>
            </a:pPr>
            <a:endParaRPr lang="en-US">
              <a:latin typeface="Arial" charset="0"/>
            </a:endParaRPr>
          </a:p>
        </p:txBody>
      </p:sp>
      <p:sp>
        <p:nvSpPr>
          <p:cNvPr id="4257" name="Freeform 260"/>
          <p:cNvSpPr>
            <a:spLocks/>
          </p:cNvSpPr>
          <p:nvPr/>
        </p:nvSpPr>
        <p:spPr bwMode="auto">
          <a:xfrm>
            <a:off x="6386513" y="4664075"/>
            <a:ext cx="57150" cy="68263"/>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chemeClr val="bg1"/>
          </a:solidFill>
          <a:ln w="9525">
            <a:solidFill>
              <a:schemeClr val="bg2"/>
            </a:solidFill>
            <a:round/>
            <a:headEnd/>
            <a:tailEnd/>
          </a:ln>
        </p:spPr>
        <p:txBody>
          <a:bodyPr/>
          <a:lstStyle/>
          <a:p>
            <a:endParaRPr lang="en-US"/>
          </a:p>
        </p:txBody>
      </p:sp>
      <p:sp>
        <p:nvSpPr>
          <p:cNvPr id="4258" name="Freeform 261"/>
          <p:cNvSpPr>
            <a:spLocks/>
          </p:cNvSpPr>
          <p:nvPr/>
        </p:nvSpPr>
        <p:spPr bwMode="auto">
          <a:xfrm>
            <a:off x="7205663" y="4143375"/>
            <a:ext cx="53975" cy="53975"/>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1"/>
          </a:solidFill>
          <a:ln w="9525">
            <a:solidFill>
              <a:schemeClr val="bg2"/>
            </a:solidFill>
            <a:round/>
            <a:headEnd/>
            <a:tailEnd/>
          </a:ln>
        </p:spPr>
        <p:txBody>
          <a:bodyPr/>
          <a:lstStyle/>
          <a:p>
            <a:endParaRPr lang="en-US"/>
          </a:p>
        </p:txBody>
      </p:sp>
      <p:sp>
        <p:nvSpPr>
          <p:cNvPr id="4259" name="Freeform 262"/>
          <p:cNvSpPr>
            <a:spLocks/>
          </p:cNvSpPr>
          <p:nvPr/>
        </p:nvSpPr>
        <p:spPr bwMode="auto">
          <a:xfrm>
            <a:off x="7496175" y="4010025"/>
            <a:ext cx="31750" cy="93663"/>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chemeClr val="bg1"/>
          </a:solidFill>
          <a:ln w="9525">
            <a:solidFill>
              <a:schemeClr val="bg2"/>
            </a:solidFill>
            <a:round/>
            <a:headEnd/>
            <a:tailEnd/>
          </a:ln>
        </p:spPr>
        <p:txBody>
          <a:bodyPr/>
          <a:lstStyle/>
          <a:p>
            <a:endParaRPr lang="en-US"/>
          </a:p>
        </p:txBody>
      </p:sp>
      <p:sp>
        <p:nvSpPr>
          <p:cNvPr id="4260" name="Freeform 263"/>
          <p:cNvSpPr>
            <a:spLocks/>
          </p:cNvSpPr>
          <p:nvPr/>
        </p:nvSpPr>
        <p:spPr bwMode="auto">
          <a:xfrm>
            <a:off x="7731125" y="3767138"/>
            <a:ext cx="46038" cy="69850"/>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chemeClr val="bg1"/>
          </a:solidFill>
          <a:ln w="9525">
            <a:solidFill>
              <a:schemeClr val="bg2"/>
            </a:solidFill>
            <a:round/>
            <a:headEnd/>
            <a:tailEnd/>
          </a:ln>
        </p:spPr>
        <p:txBody>
          <a:bodyPr/>
          <a:lstStyle/>
          <a:p>
            <a:endParaRPr lang="en-US"/>
          </a:p>
        </p:txBody>
      </p:sp>
      <p:sp>
        <p:nvSpPr>
          <p:cNvPr id="4261" name="Freeform 264"/>
          <p:cNvSpPr>
            <a:spLocks/>
          </p:cNvSpPr>
          <p:nvPr/>
        </p:nvSpPr>
        <p:spPr bwMode="auto">
          <a:xfrm>
            <a:off x="7786688" y="3408363"/>
            <a:ext cx="344487" cy="374650"/>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chemeClr val="bg1"/>
          </a:solidFill>
          <a:ln w="9525">
            <a:solidFill>
              <a:schemeClr val="bg2"/>
            </a:solidFill>
            <a:round/>
            <a:headEnd/>
            <a:tailEnd/>
          </a:ln>
        </p:spPr>
        <p:txBody>
          <a:bodyPr/>
          <a:lstStyle/>
          <a:p>
            <a:endParaRPr lang="en-US"/>
          </a:p>
        </p:txBody>
      </p:sp>
      <p:sp>
        <p:nvSpPr>
          <p:cNvPr id="4262" name="Freeform 265"/>
          <p:cNvSpPr>
            <a:spLocks/>
          </p:cNvSpPr>
          <p:nvPr/>
        </p:nvSpPr>
        <p:spPr bwMode="auto">
          <a:xfrm>
            <a:off x="8029575" y="3063875"/>
            <a:ext cx="61913" cy="306388"/>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chemeClr val="bg1"/>
          </a:solidFill>
          <a:ln w="9525">
            <a:solidFill>
              <a:schemeClr val="bg2"/>
            </a:solidFill>
            <a:round/>
            <a:headEnd/>
            <a:tailEnd/>
          </a:ln>
        </p:spPr>
        <p:txBody>
          <a:bodyPr/>
          <a:lstStyle/>
          <a:p>
            <a:endParaRPr lang="en-US"/>
          </a:p>
        </p:txBody>
      </p:sp>
      <p:sp>
        <p:nvSpPr>
          <p:cNvPr id="4263" name="Freeform 272"/>
          <p:cNvSpPr>
            <a:spLocks/>
          </p:cNvSpPr>
          <p:nvPr/>
        </p:nvSpPr>
        <p:spPr bwMode="auto">
          <a:xfrm>
            <a:off x="7478713" y="4189413"/>
            <a:ext cx="141287" cy="195262"/>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bg1"/>
          </a:solidFill>
          <a:ln w="9525">
            <a:solidFill>
              <a:schemeClr val="bg2"/>
            </a:solidFill>
            <a:round/>
            <a:headEnd/>
            <a:tailEnd/>
          </a:ln>
        </p:spPr>
        <p:txBody>
          <a:bodyPr/>
          <a:lstStyle/>
          <a:p>
            <a:endParaRPr lang="en-US"/>
          </a:p>
        </p:txBody>
      </p:sp>
      <p:sp>
        <p:nvSpPr>
          <p:cNvPr id="4264" name="Freeform 273"/>
          <p:cNvSpPr>
            <a:spLocks/>
          </p:cNvSpPr>
          <p:nvPr/>
        </p:nvSpPr>
        <p:spPr bwMode="auto">
          <a:xfrm>
            <a:off x="7535863" y="4416425"/>
            <a:ext cx="115887" cy="92075"/>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bg1"/>
          </a:solidFill>
          <a:ln w="9525">
            <a:solidFill>
              <a:schemeClr val="bg2"/>
            </a:solidFill>
            <a:round/>
            <a:headEnd/>
            <a:tailEnd/>
          </a:ln>
        </p:spPr>
        <p:txBody>
          <a:bodyPr/>
          <a:lstStyle/>
          <a:p>
            <a:endParaRPr lang="en-US"/>
          </a:p>
        </p:txBody>
      </p:sp>
      <p:sp>
        <p:nvSpPr>
          <p:cNvPr id="4265" name="Freeform 333"/>
          <p:cNvSpPr>
            <a:spLocks/>
          </p:cNvSpPr>
          <p:nvPr/>
        </p:nvSpPr>
        <p:spPr bwMode="auto">
          <a:xfrm>
            <a:off x="6692900" y="3143250"/>
            <a:ext cx="777875" cy="390525"/>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solidFill>
          <a:ln w="9525">
            <a:solidFill>
              <a:schemeClr val="bg2"/>
            </a:solidFill>
            <a:round/>
            <a:headEnd/>
            <a:tailEnd/>
          </a:ln>
        </p:spPr>
        <p:txBody>
          <a:bodyPr/>
          <a:lstStyle/>
          <a:p>
            <a:endParaRPr lang="en-US"/>
          </a:p>
        </p:txBody>
      </p:sp>
      <p:sp>
        <p:nvSpPr>
          <p:cNvPr id="4266" name="Line 449"/>
          <p:cNvSpPr>
            <a:spLocks noChangeShapeType="1"/>
          </p:cNvSpPr>
          <p:nvPr/>
        </p:nvSpPr>
        <p:spPr bwMode="auto">
          <a:xfrm>
            <a:off x="7440613" y="4206875"/>
            <a:ext cx="0"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7" name="Freeform 506"/>
          <p:cNvSpPr>
            <a:spLocks/>
          </p:cNvSpPr>
          <p:nvPr/>
        </p:nvSpPr>
        <p:spPr bwMode="auto">
          <a:xfrm>
            <a:off x="7589838" y="3492500"/>
            <a:ext cx="123825" cy="155575"/>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68" name="Freeform 517"/>
          <p:cNvSpPr>
            <a:spLocks/>
          </p:cNvSpPr>
          <p:nvPr/>
        </p:nvSpPr>
        <p:spPr bwMode="auto">
          <a:xfrm>
            <a:off x="7637463" y="3632200"/>
            <a:ext cx="85725" cy="104775"/>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69" name="Freeform 411"/>
          <p:cNvSpPr>
            <a:spLocks/>
          </p:cNvSpPr>
          <p:nvPr/>
        </p:nvSpPr>
        <p:spPr bwMode="auto">
          <a:xfrm>
            <a:off x="2919413" y="5365750"/>
            <a:ext cx="127000" cy="166688"/>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solidFill>
          <a:ln w="9525">
            <a:solidFill>
              <a:schemeClr val="bg2"/>
            </a:solidFill>
            <a:round/>
            <a:headEnd/>
            <a:tailEnd/>
          </a:ln>
        </p:spPr>
        <p:txBody>
          <a:bodyPr/>
          <a:lstStyle/>
          <a:p>
            <a:endParaRPr lang="en-US"/>
          </a:p>
        </p:txBody>
      </p:sp>
      <p:sp>
        <p:nvSpPr>
          <p:cNvPr id="4270" name="Freeform 420"/>
          <p:cNvSpPr>
            <a:spLocks/>
          </p:cNvSpPr>
          <p:nvPr/>
        </p:nvSpPr>
        <p:spPr bwMode="auto">
          <a:xfrm>
            <a:off x="2371725" y="4675188"/>
            <a:ext cx="320675" cy="392112"/>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solidFill>
          <a:ln w="9525">
            <a:solidFill>
              <a:schemeClr val="bg2"/>
            </a:solidFill>
            <a:round/>
            <a:headEnd/>
            <a:tailEnd/>
          </a:ln>
        </p:spPr>
        <p:txBody>
          <a:bodyPr/>
          <a:lstStyle/>
          <a:p>
            <a:endParaRPr lang="en-US"/>
          </a:p>
        </p:txBody>
      </p:sp>
      <p:sp>
        <p:nvSpPr>
          <p:cNvPr id="4271" name="Freeform 413"/>
          <p:cNvSpPr>
            <a:spLocks/>
          </p:cNvSpPr>
          <p:nvPr/>
        </p:nvSpPr>
        <p:spPr bwMode="auto">
          <a:xfrm>
            <a:off x="2576513" y="4551363"/>
            <a:ext cx="884237" cy="91122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2" name="Freeform 409"/>
          <p:cNvSpPr>
            <a:spLocks/>
          </p:cNvSpPr>
          <p:nvPr/>
        </p:nvSpPr>
        <p:spPr bwMode="auto">
          <a:xfrm>
            <a:off x="2563813" y="5153025"/>
            <a:ext cx="473075" cy="947738"/>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chemeClr val="bg1"/>
          </a:solidFill>
          <a:ln w="9525">
            <a:solidFill>
              <a:schemeClr val="bg2"/>
            </a:solidFill>
            <a:round/>
            <a:headEnd/>
            <a:tailEnd/>
          </a:ln>
        </p:spPr>
        <p:txBody>
          <a:bodyPr/>
          <a:lstStyle/>
          <a:p>
            <a:endParaRPr lang="en-US"/>
          </a:p>
        </p:txBody>
      </p:sp>
      <p:sp>
        <p:nvSpPr>
          <p:cNvPr id="4273" name="Freeform 444"/>
          <p:cNvSpPr>
            <a:spLocks/>
          </p:cNvSpPr>
          <p:nvPr/>
        </p:nvSpPr>
        <p:spPr bwMode="auto">
          <a:xfrm>
            <a:off x="2500313" y="5053013"/>
            <a:ext cx="242887" cy="1179512"/>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274" name="Freeform 410"/>
          <p:cNvSpPr>
            <a:spLocks/>
          </p:cNvSpPr>
          <p:nvPr/>
        </p:nvSpPr>
        <p:spPr bwMode="auto">
          <a:xfrm>
            <a:off x="2820988" y="5105400"/>
            <a:ext cx="200025" cy="187325"/>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solidFill>
          <a:ln w="9525">
            <a:solidFill>
              <a:schemeClr val="bg2"/>
            </a:solidFill>
            <a:round/>
            <a:headEnd/>
            <a:tailEnd/>
          </a:ln>
        </p:spPr>
        <p:txBody>
          <a:bodyPr/>
          <a:lstStyle/>
          <a:p>
            <a:endParaRPr lang="en-US"/>
          </a:p>
        </p:txBody>
      </p:sp>
      <p:sp>
        <p:nvSpPr>
          <p:cNvPr id="4275" name="Freeform 412"/>
          <p:cNvSpPr>
            <a:spLocks/>
          </p:cNvSpPr>
          <p:nvPr/>
        </p:nvSpPr>
        <p:spPr bwMode="auto">
          <a:xfrm>
            <a:off x="2667000" y="4897438"/>
            <a:ext cx="266700" cy="287337"/>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bg1"/>
          </a:solidFill>
          <a:ln w="9525">
            <a:solidFill>
              <a:schemeClr val="bg2"/>
            </a:solidFill>
            <a:round/>
            <a:headEnd/>
            <a:tailEnd/>
          </a:ln>
        </p:spPr>
        <p:txBody>
          <a:bodyPr/>
          <a:lstStyle/>
          <a:p>
            <a:endParaRPr lang="en-US"/>
          </a:p>
        </p:txBody>
      </p:sp>
      <p:sp>
        <p:nvSpPr>
          <p:cNvPr id="4276" name="Freeform 405"/>
          <p:cNvSpPr>
            <a:spLocks/>
          </p:cNvSpPr>
          <p:nvPr/>
        </p:nvSpPr>
        <p:spPr bwMode="auto">
          <a:xfrm>
            <a:off x="2532063" y="4629150"/>
            <a:ext cx="195262" cy="13970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rgbClr val="92D050"/>
          </a:solidFill>
          <a:ln w="9525">
            <a:solidFill>
              <a:schemeClr val="bg2"/>
            </a:solidFill>
            <a:round/>
            <a:headEnd/>
            <a:tailEnd/>
          </a:ln>
        </p:spPr>
        <p:txBody>
          <a:bodyPr/>
          <a:lstStyle/>
          <a:p>
            <a:endParaRPr lang="en-US"/>
          </a:p>
        </p:txBody>
      </p:sp>
      <p:sp>
        <p:nvSpPr>
          <p:cNvPr id="4277" name="Freeform 407"/>
          <p:cNvSpPr>
            <a:spLocks/>
          </p:cNvSpPr>
          <p:nvPr/>
        </p:nvSpPr>
        <p:spPr bwMode="auto">
          <a:xfrm>
            <a:off x="2854325" y="4462463"/>
            <a:ext cx="117475" cy="17938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8" name="Freeform 408"/>
          <p:cNvSpPr>
            <a:spLocks/>
          </p:cNvSpPr>
          <p:nvPr/>
        </p:nvSpPr>
        <p:spPr bwMode="auto">
          <a:xfrm>
            <a:off x="3036888" y="4525963"/>
            <a:ext cx="76200" cy="93662"/>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9" name="Freeform 417"/>
          <p:cNvSpPr>
            <a:spLocks/>
          </p:cNvSpPr>
          <p:nvPr/>
        </p:nvSpPr>
        <p:spPr bwMode="auto">
          <a:xfrm>
            <a:off x="2943225" y="4522788"/>
            <a:ext cx="96838" cy="109537"/>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0" name="Freeform 418"/>
          <p:cNvSpPr>
            <a:spLocks/>
          </p:cNvSpPr>
          <p:nvPr/>
        </p:nvSpPr>
        <p:spPr bwMode="auto">
          <a:xfrm>
            <a:off x="2579688" y="4378325"/>
            <a:ext cx="333375" cy="2809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solidFill>
          <a:ln w="9525">
            <a:solidFill>
              <a:schemeClr val="bg2"/>
            </a:solidFill>
            <a:round/>
            <a:headEnd/>
            <a:tailEnd/>
          </a:ln>
        </p:spPr>
        <p:txBody>
          <a:bodyPr/>
          <a:lstStyle/>
          <a:p>
            <a:endParaRPr lang="en-US"/>
          </a:p>
        </p:txBody>
      </p:sp>
      <p:sp>
        <p:nvSpPr>
          <p:cNvPr id="4281" name="Freeform 421"/>
          <p:cNvSpPr>
            <a:spLocks/>
          </p:cNvSpPr>
          <p:nvPr/>
        </p:nvSpPr>
        <p:spPr bwMode="auto">
          <a:xfrm>
            <a:off x="2390775" y="4627563"/>
            <a:ext cx="134938" cy="149225"/>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solidFill>
          <a:ln w="9525">
            <a:solidFill>
              <a:schemeClr val="bg2"/>
            </a:solidFill>
            <a:round/>
            <a:headEnd/>
            <a:tailEnd/>
          </a:ln>
        </p:spPr>
        <p:txBody>
          <a:bodyPr/>
          <a:lstStyle/>
          <a:p>
            <a:endParaRPr lang="en-US"/>
          </a:p>
        </p:txBody>
      </p:sp>
      <p:sp>
        <p:nvSpPr>
          <p:cNvPr id="4282" name="Freeform 263"/>
          <p:cNvSpPr>
            <a:spLocks/>
          </p:cNvSpPr>
          <p:nvPr/>
        </p:nvSpPr>
        <p:spPr bwMode="auto">
          <a:xfrm>
            <a:off x="4757738" y="2967038"/>
            <a:ext cx="49212" cy="96837"/>
          </a:xfrm>
          <a:custGeom>
            <a:avLst/>
            <a:gdLst>
              <a:gd name="T0" fmla="*/ 0 w 429209"/>
              <a:gd name="T1" fmla="*/ 0 h 839755"/>
              <a:gd name="T2" fmla="*/ 0 w 429209"/>
              <a:gd name="T3" fmla="*/ 0 h 839755"/>
              <a:gd name="T4" fmla="*/ 0 w 429209"/>
              <a:gd name="T5" fmla="*/ 0 h 839755"/>
              <a:gd name="T6" fmla="*/ 0 w 429209"/>
              <a:gd name="T7" fmla="*/ 0 h 839755"/>
              <a:gd name="T8" fmla="*/ 0 w 429209"/>
              <a:gd name="T9" fmla="*/ 0 h 839755"/>
              <a:gd name="T10" fmla="*/ 0 w 429209"/>
              <a:gd name="T11" fmla="*/ 0 h 839755"/>
              <a:gd name="T12" fmla="*/ 0 w 429209"/>
              <a:gd name="T13" fmla="*/ 0 h 839755"/>
              <a:gd name="T14" fmla="*/ 0 w 429209"/>
              <a:gd name="T15" fmla="*/ 0 h 839755"/>
              <a:gd name="T16" fmla="*/ 0 w 429209"/>
              <a:gd name="T17" fmla="*/ 0 h 839755"/>
              <a:gd name="T18" fmla="*/ 0 w 429209"/>
              <a:gd name="T19" fmla="*/ 0 h 839755"/>
              <a:gd name="T20" fmla="*/ 0 w 429209"/>
              <a:gd name="T21" fmla="*/ 0 h 839755"/>
              <a:gd name="T22" fmla="*/ 0 w 429209"/>
              <a:gd name="T23" fmla="*/ 0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rgbClr val="DDDDDD"/>
          </a:solidFill>
          <a:ln w="9525">
            <a:solidFill>
              <a:schemeClr val="bg2"/>
            </a:solidFill>
            <a:round/>
            <a:headEnd/>
            <a:tailEnd/>
          </a:ln>
        </p:spPr>
        <p:txBody>
          <a:bodyPr/>
          <a:lstStyle/>
          <a:p>
            <a:endParaRPr lang="en-US"/>
          </a:p>
        </p:txBody>
      </p:sp>
      <p:sp>
        <p:nvSpPr>
          <p:cNvPr id="4283" name="Freeform 295"/>
          <p:cNvSpPr>
            <a:spLocks/>
          </p:cNvSpPr>
          <p:nvPr/>
        </p:nvSpPr>
        <p:spPr bwMode="auto">
          <a:xfrm>
            <a:off x="6019800" y="3652838"/>
            <a:ext cx="438150" cy="417512"/>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2147483646 h 10652"/>
              <a:gd name="T24" fmla="*/ 2147483646 w 10944"/>
              <a:gd name="T25" fmla="*/ 2147483646 h 10652"/>
              <a:gd name="T26" fmla="*/ 2147483646 w 10944"/>
              <a:gd name="T27" fmla="*/ 2147483646 h 10652"/>
              <a:gd name="T28" fmla="*/ 2147483646 w 10944"/>
              <a:gd name="T29" fmla="*/ 2147483646 h 10652"/>
              <a:gd name="T30" fmla="*/ 2147483646 w 10944"/>
              <a:gd name="T31" fmla="*/ 2147483646 h 10652"/>
              <a:gd name="T32" fmla="*/ 2147483646 w 10944"/>
              <a:gd name="T33" fmla="*/ 2147483646 h 10652"/>
              <a:gd name="T34" fmla="*/ 2147483646 w 10944"/>
              <a:gd name="T35" fmla="*/ 2147483646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2147483646 w 10944"/>
              <a:gd name="T55" fmla="*/ 2147483646 h 10652"/>
              <a:gd name="T56" fmla="*/ 2147483646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2147483646 w 10944"/>
              <a:gd name="T67" fmla="*/ 2147483646 h 10652"/>
              <a:gd name="T68" fmla="*/ 2147483646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solidFill>
          <a:ln w="9525">
            <a:solidFill>
              <a:schemeClr val="bg2"/>
            </a:solidFill>
            <a:round/>
            <a:headEnd/>
            <a:tailEnd/>
          </a:ln>
        </p:spPr>
        <p:txBody>
          <a:bodyPr/>
          <a:lstStyle/>
          <a:p>
            <a:endParaRPr lang="en-US"/>
          </a:p>
        </p:txBody>
      </p:sp>
      <p:sp>
        <p:nvSpPr>
          <p:cNvPr id="2238" name="Freeform 296"/>
          <p:cNvSpPr>
            <a:spLocks/>
          </p:cNvSpPr>
          <p:nvPr/>
        </p:nvSpPr>
        <p:spPr bwMode="auto">
          <a:xfrm>
            <a:off x="6264275" y="3657600"/>
            <a:ext cx="730250" cy="890588"/>
          </a:xfrm>
          <a:custGeom>
            <a:avLst/>
            <a:gdLst>
              <a:gd name="T0" fmla="*/ 639173 w 10736"/>
              <a:gd name="T1" fmla="*/ 413856 h 10000"/>
              <a:gd name="T2" fmla="*/ 649104 w 10736"/>
              <a:gd name="T3" fmla="*/ 463284 h 10000"/>
              <a:gd name="T4" fmla="*/ 730250 w 10736"/>
              <a:gd name="T5" fmla="*/ 360688 h 10000"/>
              <a:gd name="T6" fmla="*/ 720523 w 10736"/>
              <a:gd name="T7" fmla="*/ 301019 h 10000"/>
              <a:gd name="T8" fmla="*/ 683929 w 10736"/>
              <a:gd name="T9" fmla="*/ 248474 h 10000"/>
              <a:gd name="T10" fmla="*/ 617271 w 10736"/>
              <a:gd name="T11" fmla="*/ 226209 h 10000"/>
              <a:gd name="T12" fmla="*/ 598089 w 10736"/>
              <a:gd name="T13" fmla="*/ 287927 h 10000"/>
              <a:gd name="T14" fmla="*/ 573875 w 10736"/>
              <a:gd name="T15" fmla="*/ 308054 h 10000"/>
              <a:gd name="T16" fmla="*/ 561971 w 10736"/>
              <a:gd name="T17" fmla="*/ 280446 h 10000"/>
              <a:gd name="T18" fmla="*/ 493408 w 10736"/>
              <a:gd name="T19" fmla="*/ 280713 h 10000"/>
              <a:gd name="T20" fmla="*/ 463072 w 10736"/>
              <a:gd name="T21" fmla="*/ 308856 h 10000"/>
              <a:gd name="T22" fmla="*/ 417499 w 10736"/>
              <a:gd name="T23" fmla="*/ 299505 h 10000"/>
              <a:gd name="T24" fmla="*/ 288400 w 10736"/>
              <a:gd name="T25" fmla="*/ 243309 h 10000"/>
              <a:gd name="T26" fmla="*/ 273232 w 10736"/>
              <a:gd name="T27" fmla="*/ 168410 h 10000"/>
              <a:gd name="T28" fmla="*/ 273232 w 10736"/>
              <a:gd name="T29" fmla="*/ 102952 h 10000"/>
              <a:gd name="T30" fmla="*/ 287924 w 10736"/>
              <a:gd name="T31" fmla="*/ 53524 h 10000"/>
              <a:gd name="T32" fmla="*/ 242895 w 10736"/>
              <a:gd name="T33" fmla="*/ 0 h 10000"/>
              <a:gd name="T34" fmla="*/ 220109 w 10736"/>
              <a:gd name="T35" fmla="*/ 9351 h 10000"/>
              <a:gd name="T36" fmla="*/ 144200 w 10736"/>
              <a:gd name="T37" fmla="*/ 37405 h 10000"/>
              <a:gd name="T38" fmla="*/ 166986 w 10736"/>
              <a:gd name="T39" fmla="*/ 102952 h 10000"/>
              <a:gd name="T40" fmla="*/ 136650 w 10736"/>
              <a:gd name="T41" fmla="*/ 187202 h 10000"/>
              <a:gd name="T42" fmla="*/ 60741 w 10736"/>
              <a:gd name="T43" fmla="*/ 271362 h 10000"/>
              <a:gd name="T44" fmla="*/ 53123 w 10736"/>
              <a:gd name="T45" fmla="*/ 336909 h 10000"/>
              <a:gd name="T46" fmla="*/ 45573 w 10736"/>
              <a:gd name="T47" fmla="*/ 393016 h 10000"/>
              <a:gd name="T48" fmla="*/ 0 w 10736"/>
              <a:gd name="T49" fmla="*/ 411719 h 10000"/>
              <a:gd name="T50" fmla="*/ 53123 w 10736"/>
              <a:gd name="T51" fmla="*/ 495968 h 10000"/>
              <a:gd name="T52" fmla="*/ 113795 w 10736"/>
              <a:gd name="T53" fmla="*/ 636325 h 10000"/>
              <a:gd name="T54" fmla="*/ 174536 w 10736"/>
              <a:gd name="T55" fmla="*/ 796987 h 10000"/>
              <a:gd name="T56" fmla="*/ 220109 w 10736"/>
              <a:gd name="T57" fmla="*/ 890588 h 10000"/>
              <a:gd name="T58" fmla="*/ 273232 w 10736"/>
              <a:gd name="T59" fmla="*/ 815690 h 10000"/>
              <a:gd name="T60" fmla="*/ 288400 w 10736"/>
              <a:gd name="T61" fmla="*/ 712827 h 10000"/>
              <a:gd name="T62" fmla="*/ 349141 w 10736"/>
              <a:gd name="T63" fmla="*/ 598920 h 10000"/>
              <a:gd name="T64" fmla="*/ 451577 w 10736"/>
              <a:gd name="T65" fmla="*/ 523220 h 10000"/>
              <a:gd name="T66" fmla="*/ 548368 w 10736"/>
              <a:gd name="T67" fmla="*/ 472546 h 10000"/>
              <a:gd name="T68" fmla="*/ 541022 w 10736"/>
              <a:gd name="T69" fmla="*/ 391235 h 10000"/>
              <a:gd name="T70" fmla="*/ 572106 w 10736"/>
              <a:gd name="T71" fmla="*/ 376541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85" name="Freeform 297"/>
          <p:cNvSpPr>
            <a:spLocks/>
          </p:cNvSpPr>
          <p:nvPr/>
        </p:nvSpPr>
        <p:spPr bwMode="auto">
          <a:xfrm>
            <a:off x="6002338" y="3625850"/>
            <a:ext cx="354012" cy="274638"/>
          </a:xfrm>
          <a:custGeom>
            <a:avLst/>
            <a:gdLst>
              <a:gd name="T0" fmla="*/ 2147483646 w 10348"/>
              <a:gd name="T1" fmla="*/ 2147483646 h 11017"/>
              <a:gd name="T2" fmla="*/ 2147483646 w 10348"/>
              <a:gd name="T3" fmla="*/ 2147483646 h 11017"/>
              <a:gd name="T4" fmla="*/ 2147483646 w 10348"/>
              <a:gd name="T5" fmla="*/ 2147483646 h 11017"/>
              <a:gd name="T6" fmla="*/ 2147483646 w 10348"/>
              <a:gd name="T7" fmla="*/ 2147483646 h 11017"/>
              <a:gd name="T8" fmla="*/ 2147483646 w 10348"/>
              <a:gd name="T9" fmla="*/ 0 h 11017"/>
              <a:gd name="T10" fmla="*/ 2147483646 w 10348"/>
              <a:gd name="T11" fmla="*/ 2147483646 h 11017"/>
              <a:gd name="T12" fmla="*/ 2147483646 w 10348"/>
              <a:gd name="T13" fmla="*/ 2147483646 h 11017"/>
              <a:gd name="T14" fmla="*/ 2147483646 w 10348"/>
              <a:gd name="T15" fmla="*/ 2147483646 h 11017"/>
              <a:gd name="T16" fmla="*/ 2147483646 w 10348"/>
              <a:gd name="T17" fmla="*/ 2147483646 h 11017"/>
              <a:gd name="T18" fmla="*/ 2147483646 w 10348"/>
              <a:gd name="T19" fmla="*/ 2147483646 h 11017"/>
              <a:gd name="T20" fmla="*/ 2147483646 w 10348"/>
              <a:gd name="T21" fmla="*/ 2147483646 h 11017"/>
              <a:gd name="T22" fmla="*/ 2147483646 w 10348"/>
              <a:gd name="T23" fmla="*/ 2147483646 h 11017"/>
              <a:gd name="T24" fmla="*/ 2147483646 w 10348"/>
              <a:gd name="T25" fmla="*/ 2147483646 h 11017"/>
              <a:gd name="T26" fmla="*/ 2147483646 w 10348"/>
              <a:gd name="T27" fmla="*/ 2147483646 h 11017"/>
              <a:gd name="T28" fmla="*/ 2147483646 w 10348"/>
              <a:gd name="T29" fmla="*/ 2147483646 h 11017"/>
              <a:gd name="T30" fmla="*/ 2147483646 w 10348"/>
              <a:gd name="T31" fmla="*/ 2147483646 h 11017"/>
              <a:gd name="T32" fmla="*/ 2147483646 w 10348"/>
              <a:gd name="T33" fmla="*/ 2147483646 h 11017"/>
              <a:gd name="T34" fmla="*/ 2147483646 w 10348"/>
              <a:gd name="T35" fmla="*/ 2147483646 h 11017"/>
              <a:gd name="T36" fmla="*/ 0 w 10348"/>
              <a:gd name="T37" fmla="*/ 2147483646 h 11017"/>
              <a:gd name="T38" fmla="*/ 2147483646 w 10348"/>
              <a:gd name="T39" fmla="*/ 2147483646 h 11017"/>
              <a:gd name="T40" fmla="*/ 2147483646 w 10348"/>
              <a:gd name="T41" fmla="*/ 2147483646 h 11017"/>
              <a:gd name="T42" fmla="*/ 2147483646 w 10348"/>
              <a:gd name="T43" fmla="*/ 2147483646 h 11017"/>
              <a:gd name="T44" fmla="*/ 2147483646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2147483646 h 11017"/>
              <a:gd name="T66" fmla="*/ 2147483646 w 10348"/>
              <a:gd name="T67" fmla="*/ 2147483646 h 11017"/>
              <a:gd name="T68" fmla="*/ 2147483646 w 10348"/>
              <a:gd name="T69" fmla="*/ 2147483646 h 11017"/>
              <a:gd name="T70" fmla="*/ 2147483646 w 10348"/>
              <a:gd name="T71" fmla="*/ 2147483646 h 11017"/>
              <a:gd name="T72" fmla="*/ 2147483646 w 10348"/>
              <a:gd name="T73" fmla="*/ 2147483646 h 11017"/>
              <a:gd name="T74" fmla="*/ 2147483646 w 10348"/>
              <a:gd name="T75" fmla="*/ 2147483646 h 11017"/>
              <a:gd name="T76" fmla="*/ 2147483646 w 10348"/>
              <a:gd name="T77" fmla="*/ 2147483646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bg1"/>
          </a:solidFill>
          <a:ln w="9525">
            <a:solidFill>
              <a:schemeClr val="bg2"/>
            </a:solidFill>
            <a:round/>
            <a:headEnd/>
            <a:tailEnd/>
          </a:ln>
        </p:spPr>
        <p:txBody>
          <a:bodyPr/>
          <a:lstStyle/>
          <a:p>
            <a:endParaRPr lang="en-US"/>
          </a:p>
        </p:txBody>
      </p:sp>
      <p:sp>
        <p:nvSpPr>
          <p:cNvPr id="4286" name="Freeform 298"/>
          <p:cNvSpPr>
            <a:spLocks/>
          </p:cNvSpPr>
          <p:nvPr/>
        </p:nvSpPr>
        <p:spPr bwMode="auto">
          <a:xfrm>
            <a:off x="6797675" y="4035425"/>
            <a:ext cx="112713" cy="138113"/>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solidFill>
          <a:ln w="9525">
            <a:solidFill>
              <a:schemeClr val="bg2"/>
            </a:solidFill>
            <a:round/>
            <a:headEnd/>
            <a:tailEnd/>
          </a:ln>
        </p:spPr>
        <p:txBody>
          <a:bodyPr/>
          <a:lstStyle/>
          <a:p>
            <a:endParaRPr lang="en-US"/>
          </a:p>
        </p:txBody>
      </p:sp>
      <p:sp>
        <p:nvSpPr>
          <p:cNvPr id="4287" name="Freeform 331"/>
          <p:cNvSpPr>
            <a:spLocks/>
          </p:cNvSpPr>
          <p:nvPr/>
        </p:nvSpPr>
        <p:spPr bwMode="auto">
          <a:xfrm>
            <a:off x="6554788" y="3852863"/>
            <a:ext cx="214312" cy="120650"/>
          </a:xfrm>
          <a:custGeom>
            <a:avLst/>
            <a:gdLst>
              <a:gd name="T0" fmla="*/ 2147483646 w 10000"/>
              <a:gd name="T1" fmla="*/ 2147483646 h 11631"/>
              <a:gd name="T2" fmla="*/ 2147483646 w 10000"/>
              <a:gd name="T3" fmla="*/ 2147483646 h 11631"/>
              <a:gd name="T4" fmla="*/ 2147483646 w 10000"/>
              <a:gd name="T5" fmla="*/ 2147483646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solidFill>
          <a:ln w="9525">
            <a:solidFill>
              <a:schemeClr val="bg2"/>
            </a:solidFill>
            <a:round/>
            <a:headEnd/>
            <a:tailEnd/>
          </a:ln>
        </p:spPr>
        <p:txBody>
          <a:bodyPr/>
          <a:lstStyle/>
          <a:p>
            <a:endParaRPr lang="en-US"/>
          </a:p>
        </p:txBody>
      </p:sp>
      <p:sp>
        <p:nvSpPr>
          <p:cNvPr id="4288" name="Freeform 447"/>
          <p:cNvSpPr>
            <a:spLocks/>
          </p:cNvSpPr>
          <p:nvPr/>
        </p:nvSpPr>
        <p:spPr bwMode="auto">
          <a:xfrm>
            <a:off x="6902450" y="3989388"/>
            <a:ext cx="269875" cy="488950"/>
          </a:xfrm>
          <a:custGeom>
            <a:avLst/>
            <a:gdLst>
              <a:gd name="T0" fmla="*/ 2147483646 w 12864"/>
              <a:gd name="T1" fmla="*/ 0 h 10000"/>
              <a:gd name="T2" fmla="*/ 2147483646 w 12864"/>
              <a:gd name="T3" fmla="*/ 2147483646 h 10000"/>
              <a:gd name="T4" fmla="*/ 2147483646 w 12864"/>
              <a:gd name="T5" fmla="*/ 2147483646 h 10000"/>
              <a:gd name="T6" fmla="*/ 2147483646 w 12864"/>
              <a:gd name="T7" fmla="*/ 2147483646 h 10000"/>
              <a:gd name="T8" fmla="*/ 2147483646 w 12864"/>
              <a:gd name="T9" fmla="*/ 2147483646 h 10000"/>
              <a:gd name="T10" fmla="*/ 2147483646 w 12864"/>
              <a:gd name="T11" fmla="*/ 2147483646 h 10000"/>
              <a:gd name="T12" fmla="*/ 0 w 12864"/>
              <a:gd name="T13" fmla="*/ 2147483646 h 10000"/>
              <a:gd name="T14" fmla="*/ 2147483646 w 12864"/>
              <a:gd name="T15" fmla="*/ 2147483646 h 10000"/>
              <a:gd name="T16" fmla="*/ 2147483646 w 12864"/>
              <a:gd name="T17" fmla="*/ 2147483646 h 10000"/>
              <a:gd name="T18" fmla="*/ 2147483646 w 12864"/>
              <a:gd name="T19" fmla="*/ 2147483646 h 10000"/>
              <a:gd name="T20" fmla="*/ 2147483646 w 12864"/>
              <a:gd name="T21" fmla="*/ 2147483646 h 10000"/>
              <a:gd name="T22" fmla="*/ 2147483646 w 12864"/>
              <a:gd name="T23" fmla="*/ 2147483646 h 10000"/>
              <a:gd name="T24" fmla="*/ 2147483646 w 12864"/>
              <a:gd name="T25" fmla="*/ 2147483646 h 10000"/>
              <a:gd name="T26" fmla="*/ 2147483646 w 12864"/>
              <a:gd name="T27" fmla="*/ 2147483646 h 10000"/>
              <a:gd name="T28" fmla="*/ 2147483646 w 12864"/>
              <a:gd name="T29" fmla="*/ 2147483646 h 10000"/>
              <a:gd name="T30" fmla="*/ 2147483646 w 12864"/>
              <a:gd name="T31" fmla="*/ 2147483646 h 10000"/>
              <a:gd name="T32" fmla="*/ 2147483646 w 12864"/>
              <a:gd name="T33" fmla="*/ 2147483646 h 10000"/>
              <a:gd name="T34" fmla="*/ 2147483646 w 12864"/>
              <a:gd name="T35" fmla="*/ 2147483646 h 10000"/>
              <a:gd name="T36" fmla="*/ 2147483646 w 12864"/>
              <a:gd name="T37" fmla="*/ 2147483646 h 10000"/>
              <a:gd name="T38" fmla="*/ 2147483646 w 12864"/>
              <a:gd name="T39" fmla="*/ 2147483646 h 10000"/>
              <a:gd name="T40" fmla="*/ 2147483646 w 12864"/>
              <a:gd name="T41" fmla="*/ 2147483646 h 10000"/>
              <a:gd name="T42" fmla="*/ 2147483646 w 12864"/>
              <a:gd name="T43" fmla="*/ 2147483646 h 10000"/>
              <a:gd name="T44" fmla="*/ 2147483646 w 12864"/>
              <a:gd name="T45" fmla="*/ 2147483646 h 10000"/>
              <a:gd name="T46" fmla="*/ 2147483646 w 12864"/>
              <a:gd name="T47" fmla="*/ 2147483646 h 10000"/>
              <a:gd name="T48" fmla="*/ 2147483646 w 12864"/>
              <a:gd name="T49" fmla="*/ 2147483646 h 10000"/>
              <a:gd name="T50" fmla="*/ 2147483646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7483646 w 12864"/>
              <a:gd name="T59" fmla="*/ 2147483646 h 10000"/>
              <a:gd name="T60" fmla="*/ 2147483646 w 12864"/>
              <a:gd name="T61" fmla="*/ 2147483646 h 10000"/>
              <a:gd name="T62" fmla="*/ 2147483646 w 12864"/>
              <a:gd name="T63" fmla="*/ 2147483646 h 10000"/>
              <a:gd name="T64" fmla="*/ 2147483646 w 12864"/>
              <a:gd name="T65" fmla="*/ 2147483646 h 10000"/>
              <a:gd name="T66" fmla="*/ 2147483646 w 12864"/>
              <a:gd name="T67" fmla="*/ 2147483646 h 10000"/>
              <a:gd name="T68" fmla="*/ 2147483646 w 12864"/>
              <a:gd name="T69" fmla="*/ 2147483646 h 10000"/>
              <a:gd name="T70" fmla="*/ 2147483646 w 12864"/>
              <a:gd name="T71" fmla="*/ 2147483646 h 10000"/>
              <a:gd name="T72" fmla="*/ 2147483646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9" name="Freeform 241"/>
          <p:cNvSpPr>
            <a:spLocks/>
          </p:cNvSpPr>
          <p:nvPr/>
        </p:nvSpPr>
        <p:spPr bwMode="auto">
          <a:xfrm>
            <a:off x="6789738" y="3922713"/>
            <a:ext cx="88900" cy="49212"/>
          </a:xfrm>
          <a:custGeom>
            <a:avLst/>
            <a:gdLst>
              <a:gd name="T0" fmla="*/ 0 w 348468"/>
              <a:gd name="T1" fmla="*/ 10 h 191264"/>
              <a:gd name="T2" fmla="*/ 7 w 348468"/>
              <a:gd name="T3" fmla="*/ 14 h 191264"/>
              <a:gd name="T4" fmla="*/ 11 w 348468"/>
              <a:gd name="T5" fmla="*/ 12 h 191264"/>
              <a:gd name="T6" fmla="*/ 15 w 348468"/>
              <a:gd name="T7" fmla="*/ 14 h 191264"/>
              <a:gd name="T8" fmla="*/ 23 w 348468"/>
              <a:gd name="T9" fmla="*/ 13 h 191264"/>
              <a:gd name="T10" fmla="*/ 24 w 348468"/>
              <a:gd name="T11" fmla="*/ 8 h 191264"/>
              <a:gd name="T12" fmla="*/ 18 w 348468"/>
              <a:gd name="T13" fmla="*/ 1 h 191264"/>
              <a:gd name="T14" fmla="*/ 12 w 348468"/>
              <a:gd name="T15" fmla="*/ 2 h 191264"/>
              <a:gd name="T16" fmla="*/ 8 w 348468"/>
              <a:gd name="T17" fmla="*/ 0 h 191264"/>
              <a:gd name="T18" fmla="*/ 2 w 348468"/>
              <a:gd name="T19" fmla="*/ 5 h 191264"/>
              <a:gd name="T20" fmla="*/ 0 w 348468"/>
              <a:gd name="T21" fmla="*/ 10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bg1"/>
          </a:solidFill>
          <a:ln w="9525">
            <a:solidFill>
              <a:schemeClr val="bg2"/>
            </a:solidFill>
            <a:round/>
            <a:headEnd/>
            <a:tailEnd/>
          </a:ln>
        </p:spPr>
        <p:txBody>
          <a:bodyPr/>
          <a:lstStyle/>
          <a:p>
            <a:endParaRPr lang="en-US"/>
          </a:p>
        </p:txBody>
      </p:sp>
      <p:sp>
        <p:nvSpPr>
          <p:cNvPr id="4290" name="Freeform 448"/>
          <p:cNvSpPr>
            <a:spLocks/>
          </p:cNvSpPr>
          <p:nvPr/>
        </p:nvSpPr>
        <p:spPr bwMode="auto">
          <a:xfrm>
            <a:off x="7129463" y="4565650"/>
            <a:ext cx="128587" cy="147638"/>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91" name="Freeform 330"/>
          <p:cNvSpPr>
            <a:spLocks/>
          </p:cNvSpPr>
          <p:nvPr/>
        </p:nvSpPr>
        <p:spPr bwMode="auto">
          <a:xfrm>
            <a:off x="7164388" y="4108450"/>
            <a:ext cx="200025" cy="392113"/>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1"/>
          </a:solidFill>
          <a:ln w="9525">
            <a:solidFill>
              <a:schemeClr val="bg2"/>
            </a:solidFill>
            <a:round/>
            <a:headEnd/>
            <a:tailEnd/>
          </a:ln>
        </p:spPr>
        <p:txBody>
          <a:bodyPr/>
          <a:lstStyle/>
          <a:p>
            <a:endParaRPr lang="en-US"/>
          </a:p>
        </p:txBody>
      </p:sp>
      <p:sp>
        <p:nvSpPr>
          <p:cNvPr id="4292" name="Freeform 446"/>
          <p:cNvSpPr>
            <a:spLocks/>
          </p:cNvSpPr>
          <p:nvPr/>
        </p:nvSpPr>
        <p:spPr bwMode="auto">
          <a:xfrm>
            <a:off x="7035800" y="4173538"/>
            <a:ext cx="222250" cy="400050"/>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accent1"/>
          </a:solidFill>
          <a:ln w="9525" cap="flat" cmpd="sng">
            <a:solidFill>
              <a:schemeClr val="bg2"/>
            </a:solidFill>
            <a:prstDash val="solid"/>
            <a:round/>
            <a:headEnd type="none" w="med" len="med"/>
            <a:tailEnd type="none" w="med" len="med"/>
          </a:ln>
        </p:spPr>
        <p:txBody>
          <a:bodyPr/>
          <a:lstStyle/>
          <a:p>
            <a:endParaRPr lang="en-US"/>
          </a:p>
        </p:txBody>
      </p:sp>
      <p:sp>
        <p:nvSpPr>
          <p:cNvPr id="4293" name="Freeform 329"/>
          <p:cNvSpPr>
            <a:spLocks/>
          </p:cNvSpPr>
          <p:nvPr/>
        </p:nvSpPr>
        <p:spPr bwMode="auto">
          <a:xfrm>
            <a:off x="7102475" y="4133850"/>
            <a:ext cx="211138" cy="23018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bg1"/>
          </a:solidFill>
          <a:ln w="9525">
            <a:solidFill>
              <a:schemeClr val="bg2"/>
            </a:solidFill>
            <a:round/>
            <a:headEnd/>
            <a:tailEnd/>
          </a:ln>
        </p:spPr>
        <p:txBody>
          <a:bodyPr/>
          <a:lstStyle/>
          <a:p>
            <a:endParaRPr lang="en-US"/>
          </a:p>
        </p:txBody>
      </p:sp>
      <p:sp>
        <p:nvSpPr>
          <p:cNvPr id="4294" name="Freeform 329"/>
          <p:cNvSpPr>
            <a:spLocks/>
          </p:cNvSpPr>
          <p:nvPr/>
        </p:nvSpPr>
        <p:spPr bwMode="auto">
          <a:xfrm>
            <a:off x="7165975" y="4348163"/>
            <a:ext cx="147638" cy="117475"/>
          </a:xfrm>
          <a:custGeom>
            <a:avLst/>
            <a:gdLst>
              <a:gd name="T0" fmla="*/ 2147483646 w 10000"/>
              <a:gd name="T1" fmla="*/ 2147483646 h 6448"/>
              <a:gd name="T2" fmla="*/ 2147483646 w 10000"/>
              <a:gd name="T3" fmla="*/ 2147483646 h 6448"/>
              <a:gd name="T4" fmla="*/ 2147483646 w 10000"/>
              <a:gd name="T5" fmla="*/ 0 h 6448"/>
              <a:gd name="T6" fmla="*/ 2147483646 w 10000"/>
              <a:gd name="T7" fmla="*/ 2147483646 h 6448"/>
              <a:gd name="T8" fmla="*/ 0 w 10000"/>
              <a:gd name="T9" fmla="*/ 2147483646 h 6448"/>
              <a:gd name="T10" fmla="*/ 0 w 10000"/>
              <a:gd name="T11" fmla="*/ 2147483646 h 6448"/>
              <a:gd name="T12" fmla="*/ 2147483646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2147483646 h 6448"/>
              <a:gd name="T26" fmla="*/ 2147483646 w 10000"/>
              <a:gd name="T27" fmla="*/ 2147483646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bg1"/>
          </a:solidFill>
          <a:ln w="9525">
            <a:solidFill>
              <a:schemeClr val="bg2"/>
            </a:solidFill>
            <a:round/>
            <a:headEnd/>
            <a:tailEnd/>
          </a:ln>
        </p:spPr>
        <p:txBody>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073532999"/>
              </p:ext>
            </p:extLst>
          </p:nvPr>
        </p:nvGraphicFramePr>
        <p:xfrm>
          <a:off x="3438976" y="46673"/>
          <a:ext cx="5233092" cy="3221355"/>
        </p:xfrm>
        <a:graphic>
          <a:graphicData uri="http://schemas.openxmlformats.org/drawingml/2006/table">
            <a:tbl>
              <a:tblPr/>
              <a:tblGrid>
                <a:gridCol w="1467449"/>
                <a:gridCol w="1227927"/>
                <a:gridCol w="1227927"/>
                <a:gridCol w="1309789"/>
              </a:tblGrid>
              <a:tr h="151549">
                <a:tc>
                  <a:txBody>
                    <a:bodyPr/>
                    <a:lstStyle/>
                    <a:p>
                      <a:pPr algn="l" fontAlgn="b"/>
                      <a:r>
                        <a:rPr lang="en-US" sz="1050" b="1" i="0" u="none" strike="noStrike" dirty="0">
                          <a:solidFill>
                            <a:srgbClr val="000000"/>
                          </a:solidFill>
                          <a:effectLst/>
                          <a:latin typeface="Calibri"/>
                        </a:rPr>
                        <a:t>Person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50" b="1" i="0" u="none" strike="noStrike" dirty="0">
                          <a:solidFill>
                            <a:srgbClr val="000000"/>
                          </a:solidFill>
                          <a:effectLst/>
                          <a:latin typeface="Calibri"/>
                        </a:rPr>
                        <a:t>Organization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50" b="1" i="0" u="none" strike="noStrike" dirty="0">
                          <a:solidFill>
                            <a:srgbClr val="000000"/>
                          </a:solidFill>
                          <a:effectLst/>
                          <a:latin typeface="Calibri"/>
                        </a:rPr>
                        <a:t>Where</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1050" b="1" i="0" u="none" strike="noStrike" dirty="0">
                          <a:solidFill>
                            <a:srgbClr val="000000"/>
                          </a:solidFill>
                          <a:effectLst/>
                          <a:latin typeface="Calibri"/>
                        </a:rPr>
                        <a:t>No. of Hand Planters</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r>
              <a:tr h="151549">
                <a:tc>
                  <a:txBody>
                    <a:bodyPr/>
                    <a:lstStyle/>
                    <a:p>
                      <a:pPr algn="l" fontAlgn="b"/>
                      <a:r>
                        <a:rPr lang="en-US" sz="1050" b="0" i="0" u="none" strike="noStrike" dirty="0">
                          <a:solidFill>
                            <a:srgbClr val="000000"/>
                          </a:solidFill>
                          <a:effectLst/>
                          <a:latin typeface="Calibri"/>
                        </a:rPr>
                        <a:t>Dr. </a:t>
                      </a:r>
                      <a:r>
                        <a:rPr lang="en-US" sz="1050" b="0" i="0" u="none" strike="noStrike">
                          <a:solidFill>
                            <a:srgbClr val="000000"/>
                          </a:solidFill>
                          <a:effectLst/>
                          <a:latin typeface="Calibri"/>
                        </a:rPr>
                        <a:t>Isaiah Nyagumbo</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50" b="0" i="0" u="none" strike="noStrike">
                          <a:solidFill>
                            <a:srgbClr val="000000"/>
                          </a:solidFill>
                          <a:effectLst/>
                          <a:latin typeface="Calibri"/>
                        </a:rPr>
                        <a:t>CIMMYT, Kenya</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50" b="0" i="0" u="none" strike="noStrike" dirty="0">
                          <a:solidFill>
                            <a:srgbClr val="000000"/>
                          </a:solidFill>
                          <a:effectLst/>
                          <a:latin typeface="Calibri"/>
                        </a:rPr>
                        <a:t>Zimbabwe</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4</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r>
              <a:tr h="151549">
                <a:tc>
                  <a:txBody>
                    <a:bodyPr/>
                    <a:lstStyle/>
                    <a:p>
                      <a:pPr algn="l" fontAlgn="b"/>
                      <a:r>
                        <a:rPr lang="en-US" sz="1050" b="0" i="0" u="none" strike="noStrike" dirty="0">
                          <a:solidFill>
                            <a:srgbClr val="000000"/>
                          </a:solidFill>
                          <a:effectLst/>
                          <a:latin typeface="Calibri"/>
                        </a:rPr>
                        <a:t>Dr. Pascal </a:t>
                      </a:r>
                      <a:r>
                        <a:rPr lang="en-US" sz="1050" b="0" i="0" u="none" strike="noStrike" dirty="0" err="1">
                          <a:solidFill>
                            <a:srgbClr val="000000"/>
                          </a:solidFill>
                          <a:effectLst/>
                          <a:latin typeface="Calibri"/>
                        </a:rPr>
                        <a:t>Kaumbutho</a:t>
                      </a:r>
                      <a:endParaRPr lang="en-US" sz="105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KENDAT, Kenya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endParaRPr lang="en-US" sz="105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Ethiopia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Ethiopia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Peter Omara</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Uganda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Uganda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dirty="0">
                          <a:solidFill>
                            <a:srgbClr val="000000"/>
                          </a:solidFill>
                          <a:effectLst/>
                          <a:latin typeface="Calibri"/>
                        </a:rPr>
                        <a:t>3</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Edgar Ascencio</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CARE, El Savador</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El Salvador</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4</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Fred Kanampiu</a:t>
                      </a:r>
                    </a:p>
                  </a:txBody>
                  <a:tcPr marL="9524" marR="9524" marT="9525" marB="0" anchor="b">
                    <a:lnL>
                      <a:noFill/>
                    </a:lnL>
                    <a:lnR>
                      <a:noFill/>
                    </a:lnR>
                    <a:lnT>
                      <a:noFill/>
                    </a:lnT>
                    <a:lnB>
                      <a:noFill/>
                    </a:lnB>
                  </a:tcPr>
                </a:tc>
                <a:tc>
                  <a:txBody>
                    <a:bodyPr/>
                    <a:lstStyle/>
                    <a:p>
                      <a:pPr algn="l" fontAlgn="b"/>
                      <a:r>
                        <a:rPr lang="en-US" sz="1050" b="0" i="0" u="none" strike="noStrike" dirty="0" smtClean="0">
                          <a:solidFill>
                            <a:srgbClr val="000000"/>
                          </a:solidFill>
                          <a:effectLst/>
                          <a:latin typeface="Calibri"/>
                        </a:rPr>
                        <a:t>IITA, </a:t>
                      </a:r>
                      <a:r>
                        <a:rPr lang="en-US" sz="1050" b="0" i="0" u="none" strike="noStrike" dirty="0">
                          <a:solidFill>
                            <a:srgbClr val="000000"/>
                          </a:solidFill>
                          <a:effectLst/>
                          <a:latin typeface="Calibri"/>
                        </a:rPr>
                        <a:t>Kenya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Nyle Wollenhaupt</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AGCO, Kansas</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Kansas</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Ivan Ortiz-Monasterio</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CIMMYT, Mexico</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Mexico</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Kristin Lacy</a:t>
                      </a:r>
                    </a:p>
                  </a:txBody>
                  <a:tcPr marL="9524" marR="9524" marT="9525" marB="0" anchor="b">
                    <a:lnL>
                      <a:noFill/>
                    </a:lnL>
                    <a:lnR>
                      <a:noFill/>
                    </a:lnR>
                    <a:lnT>
                      <a:noFill/>
                    </a:lnT>
                    <a:lnB>
                      <a:noFill/>
                    </a:lnB>
                  </a:tcPr>
                </a:tc>
                <a:tc>
                  <a:txBody>
                    <a:bodyPr/>
                    <a:lstStyle/>
                    <a:p>
                      <a:pPr algn="l" fontAlgn="b"/>
                      <a:r>
                        <a:rPr lang="en-US" sz="1050" b="0" i="0" u="none" strike="noStrike" dirty="0" err="1">
                          <a:solidFill>
                            <a:srgbClr val="000000"/>
                          </a:solidFill>
                          <a:effectLst/>
                          <a:latin typeface="Calibri"/>
                        </a:rPr>
                        <a:t>Semilla</a:t>
                      </a:r>
                      <a:r>
                        <a:rPr lang="en-US" sz="1050" b="0" i="0" u="none" strike="noStrike" dirty="0">
                          <a:solidFill>
                            <a:srgbClr val="000000"/>
                          </a:solidFill>
                          <a:effectLst/>
                          <a:latin typeface="Calibri"/>
                        </a:rPr>
                        <a:t> Nueva</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Guatemala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Nyle Wollenhaupt</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40</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Melvin Siwale</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10</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Terry Tindall</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JR Simplot</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25</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Eric Lam</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MAG</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Honduras</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2</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Eric Lam</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CIMMYT</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Bangladesh</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Luis Narro</a:t>
                      </a:r>
                    </a:p>
                  </a:txBody>
                  <a:tcPr marL="9524" marR="9524" marT="9525" marB="0" anchor="b">
                    <a:lnL>
                      <a:noFill/>
                    </a:lnL>
                    <a:lnR>
                      <a:noFill/>
                    </a:lnR>
                    <a:lnT>
                      <a:noFill/>
                    </a:lnT>
                    <a:lnB>
                      <a:noFill/>
                    </a:lnB>
                  </a:tcPr>
                </a:tc>
                <a:tc>
                  <a:txBody>
                    <a:bodyPr/>
                    <a:lstStyle/>
                    <a:p>
                      <a:pPr algn="l" fontAlgn="b"/>
                      <a:r>
                        <a:rPr lang="en-US" sz="1050" b="0" i="0" u="none" strike="noStrike">
                          <a:solidFill>
                            <a:srgbClr val="000000"/>
                          </a:solidFill>
                          <a:effectLst/>
                          <a:latin typeface="Calibri"/>
                        </a:rPr>
                        <a:t>CIAT</a:t>
                      </a: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Colombia</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Joshua Ringer</a:t>
                      </a:r>
                    </a:p>
                  </a:txBody>
                  <a:tcPr marL="9524" marR="9524" marT="9525" marB="0" anchor="b">
                    <a:lnL>
                      <a:noFill/>
                    </a:lnL>
                    <a:lnR>
                      <a:noFill/>
                    </a:lnR>
                    <a:lnT>
                      <a:noFill/>
                    </a:lnT>
                    <a:lnB>
                      <a:noFill/>
                    </a:lnB>
                  </a:tcPr>
                </a:tc>
                <a:tc>
                  <a:txBody>
                    <a:bodyPr/>
                    <a:lstStyle/>
                    <a:p>
                      <a:pPr algn="l" fontAlgn="b"/>
                      <a:endParaRPr lang="en-US" sz="105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50" b="0" i="0" u="none" strike="noStrike" dirty="0">
                          <a:solidFill>
                            <a:srgbClr val="000000"/>
                          </a:solidFill>
                          <a:effectLst/>
                          <a:latin typeface="Calibri"/>
                        </a:rPr>
                        <a:t>Thailand</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0" i="0" u="none" strike="noStrike">
                          <a:solidFill>
                            <a:srgbClr val="000000"/>
                          </a:solidFill>
                          <a:effectLst/>
                          <a:latin typeface="Calibri"/>
                        </a:rPr>
                        <a:t>Dr. Assoumane Maiga</a:t>
                      </a:r>
                    </a:p>
                  </a:txBody>
                  <a:tcPr marL="9524" marR="9524" marT="9525" marB="0" anchor="b">
                    <a:lnL>
                      <a:noFill/>
                    </a:lnL>
                    <a:lnR>
                      <a:noFill/>
                    </a:lnR>
                    <a:lnT>
                      <a:noFill/>
                    </a:lnT>
                    <a:lnB>
                      <a:noFill/>
                    </a:lnB>
                  </a:tcPr>
                </a:tc>
                <a:tc>
                  <a:txBody>
                    <a:bodyPr/>
                    <a:lstStyle/>
                    <a:p>
                      <a:pPr algn="l" fontAlgn="b"/>
                      <a:endParaRPr lang="en-US" sz="1050" b="0" i="0" u="none" strike="noStrike">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050" b="0" i="0" u="none" strike="noStrike" dirty="0" err="1">
                          <a:solidFill>
                            <a:srgbClr val="000000"/>
                          </a:solidFill>
                          <a:effectLst/>
                          <a:latin typeface="Calibri"/>
                        </a:rPr>
                        <a:t>Mali</a:t>
                      </a:r>
                      <a:endParaRPr lang="en-US" sz="1050" b="0" i="0" u="none" strike="noStrike" dirty="0">
                        <a:solidFill>
                          <a:srgbClr val="000000"/>
                        </a:solidFill>
                        <a:effectLst/>
                        <a:latin typeface="Calibri"/>
                      </a:endParaRP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0" i="0" u="none" strike="noStrike">
                          <a:solidFill>
                            <a:srgbClr val="000000"/>
                          </a:solidFill>
                          <a:effectLst/>
                          <a:latin typeface="Calibri"/>
                        </a:rPr>
                        <a:t>1</a:t>
                      </a:r>
                    </a:p>
                  </a:txBody>
                  <a:tcPr marL="9524" marR="9524" marT="9525" marB="0" anchor="b">
                    <a:lnL>
                      <a:noFill/>
                    </a:lnL>
                    <a:lnR>
                      <a:noFill/>
                    </a:lnR>
                    <a:lnT>
                      <a:noFill/>
                    </a:lnT>
                    <a:lnB>
                      <a:noFill/>
                    </a:lnB>
                  </a:tcPr>
                </a:tc>
              </a:tr>
              <a:tr h="151549">
                <a:tc>
                  <a:txBody>
                    <a:bodyPr/>
                    <a:lstStyle/>
                    <a:p>
                      <a:pPr algn="l" fontAlgn="b"/>
                      <a:r>
                        <a:rPr lang="en-US" sz="1050" b="1" i="0" u="none" strike="noStrike" dirty="0">
                          <a:solidFill>
                            <a:srgbClr val="000000"/>
                          </a:solidFill>
                          <a:effectLst/>
                          <a:latin typeface="Calibri"/>
                        </a:rPr>
                        <a:t>Total</a:t>
                      </a:r>
                    </a:p>
                  </a:txBody>
                  <a:tcPr marL="9524" marR="9524" marT="9525" marB="0" anchor="b">
                    <a:lnL>
                      <a:noFill/>
                    </a:lnL>
                    <a:lnR>
                      <a:noFill/>
                    </a:lnR>
                    <a:lnT>
                      <a:noFill/>
                    </a:lnT>
                    <a:lnB>
                      <a:noFill/>
                    </a:lnB>
                    <a:solidFill>
                      <a:srgbClr val="92D050"/>
                    </a:solidFill>
                  </a:tcPr>
                </a:tc>
                <a:tc>
                  <a:txBody>
                    <a:bodyPr/>
                    <a:lstStyle/>
                    <a:p>
                      <a:pPr algn="l" fontAlgn="b"/>
                      <a:r>
                        <a:rPr lang="en-US" sz="1050" b="0" i="0" u="none" strike="noStrike">
                          <a:solidFill>
                            <a:srgbClr val="000000"/>
                          </a:solidFill>
                          <a:effectLst/>
                          <a:latin typeface="Calibri"/>
                        </a:rPr>
                        <a:t> </a:t>
                      </a:r>
                    </a:p>
                  </a:txBody>
                  <a:tcPr marL="9524" marR="9524" marT="9525" marB="0" anchor="b">
                    <a:lnL>
                      <a:noFill/>
                    </a:lnL>
                    <a:lnR>
                      <a:noFill/>
                    </a:lnR>
                    <a:lnT>
                      <a:noFill/>
                    </a:lnT>
                    <a:lnB>
                      <a:noFill/>
                    </a:lnB>
                    <a:solidFill>
                      <a:srgbClr val="92D050"/>
                    </a:solidFill>
                  </a:tcPr>
                </a:tc>
                <a:tc>
                  <a:txBody>
                    <a:bodyPr/>
                    <a:lstStyle/>
                    <a:p>
                      <a:pPr algn="l" fontAlgn="b"/>
                      <a:r>
                        <a:rPr lang="en-US" sz="1050" b="0" i="0" u="none" strike="noStrike" dirty="0">
                          <a:solidFill>
                            <a:srgbClr val="000000"/>
                          </a:solidFill>
                          <a:effectLst/>
                          <a:latin typeface="Calibri"/>
                        </a:rPr>
                        <a:t> </a:t>
                      </a:r>
                    </a:p>
                  </a:txBody>
                  <a:tcPr marL="9524" marR="9524" marT="9525" marB="0" anchor="b">
                    <a:lnL>
                      <a:noFill/>
                    </a:lnL>
                    <a:lnR>
                      <a:noFill/>
                    </a:lnR>
                    <a:lnT>
                      <a:noFill/>
                    </a:lnT>
                    <a:lnB>
                      <a:noFill/>
                    </a:lnB>
                    <a:solidFill>
                      <a:schemeClr val="accent1">
                        <a:lumMod val="40000"/>
                        <a:lumOff val="60000"/>
                      </a:schemeClr>
                    </a:solidFill>
                  </a:tcPr>
                </a:tc>
                <a:tc>
                  <a:txBody>
                    <a:bodyPr/>
                    <a:lstStyle/>
                    <a:p>
                      <a:pPr algn="ctr" fontAlgn="b"/>
                      <a:r>
                        <a:rPr lang="en-US" sz="1050" b="1" i="0" u="none" strike="noStrike" dirty="0">
                          <a:solidFill>
                            <a:srgbClr val="000000"/>
                          </a:solidFill>
                          <a:effectLst/>
                          <a:latin typeface="Calibri"/>
                        </a:rPr>
                        <a:t>101</a:t>
                      </a:r>
                    </a:p>
                  </a:txBody>
                  <a:tcPr marL="9524" marR="9524" marT="9525" marB="0" anchor="b">
                    <a:lnL>
                      <a:noFill/>
                    </a:lnL>
                    <a:lnR>
                      <a:noFill/>
                    </a:lnR>
                    <a:lnT>
                      <a:noFill/>
                    </a:lnT>
                    <a:lnB>
                      <a:noFill/>
                    </a:lnB>
                    <a:solidFill>
                      <a:srgbClr val="92D050"/>
                    </a:solidFill>
                  </a:tcPr>
                </a:tc>
              </a:tr>
            </a:tbl>
          </a:graphicData>
        </a:graphic>
      </p:graphicFrame>
      <p:pic>
        <p:nvPicPr>
          <p:cNvPr id="4373" name="Picture 204" descr="O State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573088"/>
            <a:ext cx="7000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4" name="Rectangle 7"/>
          <p:cNvSpPr>
            <a:spLocks noChangeArrowheads="1"/>
          </p:cNvSpPr>
          <p:nvPr/>
        </p:nvSpPr>
        <p:spPr bwMode="auto">
          <a:xfrm>
            <a:off x="828675" y="906463"/>
            <a:ext cx="1541463" cy="46037"/>
          </a:xfrm>
          <a:prstGeom prst="rect">
            <a:avLst/>
          </a:prstGeom>
          <a:solidFill>
            <a:schemeClr val="tx1"/>
          </a:solidFill>
          <a:ln w="9525" algn="ctr">
            <a:solidFill>
              <a:schemeClr val="tx1"/>
            </a:solidFill>
            <a:round/>
            <a:headEnd/>
            <a:tailEnd/>
          </a:ln>
        </p:spPr>
        <p:txBody>
          <a:bodyPr wrap="none"/>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sz="2000"/>
          </a:p>
        </p:txBody>
      </p:sp>
    </p:spTree>
    <p:extLst>
      <p:ext uri="{BB962C8B-B14F-4D97-AF65-F5344CB8AC3E}">
        <p14:creationId xmlns:p14="http://schemas.microsoft.com/office/powerpoint/2010/main" val="609430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219200"/>
            <a:ext cx="8610600" cy="4724400"/>
          </a:xfrm>
          <a:prstGeom prst="rect">
            <a:avLst/>
          </a:prstGeom>
        </p:spPr>
        <p:txBody>
          <a:bodyPr>
            <a:noAutofit/>
          </a:bodyPr>
          <a:lstStyle/>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Area, ha   	 Production, Mt	Avg. Mt/ha</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184,239,959 	1,016,431,783</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5.5	</a:t>
            </a:r>
            <a:r>
              <a:rPr lang="en-US" sz="1400" dirty="0" smtClean="0">
                <a:latin typeface="Verdana" panose="020B0604030504040204" pitchFamily="34" charset="0"/>
                <a:ea typeface="Verdana" panose="020B0604030504040204" pitchFamily="34" charset="0"/>
                <a:cs typeface="Verdana" panose="020B0604030504040204" pitchFamily="34" charset="0"/>
              </a:rPr>
              <a:t>(87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35,478,012</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353,699,441</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9.9	</a:t>
            </a:r>
            <a:r>
              <a:rPr lang="en-US" sz="1400" dirty="0" smtClean="0">
                <a:latin typeface="Verdana" panose="020B0604030504040204" pitchFamily="34" charset="0"/>
                <a:ea typeface="Verdana" panose="020B0604030504040204" pitchFamily="34" charset="0"/>
                <a:cs typeface="Verdana" panose="020B0604030504040204" pitchFamily="34" charset="0"/>
              </a:rPr>
              <a:t>(157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35,276,500	217,830,000	6.2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98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15,450,180	80,516,571	5.2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83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Low income Food Deficit Countries</a:t>
            </a: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49,356,985	117,590,512	2.4	</a:t>
            </a:r>
            <a:r>
              <a:rPr lang="en-US" sz="1400" dirty="0" smtClean="0">
                <a:latin typeface="Verdana" panose="020B0604030504040204" pitchFamily="34" charset="0"/>
                <a:ea typeface="Verdana" panose="020B0604030504040204" pitchFamily="34" charset="0"/>
                <a:cs typeface="Verdana" panose="020B0604030504040204" pitchFamily="34" charset="0"/>
              </a:rPr>
              <a:t>(38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60% hand</a:t>
            </a:r>
            <a:b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b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planted</a:t>
            </a:r>
          </a:p>
          <a:p>
            <a:pPr>
              <a:buClr>
                <a:srgbClr val="FF6600"/>
              </a:buClr>
              <a:tabLst>
                <a:tab pos="2971800" algn="r"/>
                <a:tab pos="5257800" algn="r"/>
                <a:tab pos="7086600" algn="r"/>
              </a:tabLst>
            </a:pPr>
            <a:r>
              <a:rPr lang="en-US" sz="2000" dirty="0">
                <a:solidFill>
                  <a:srgbClr val="FF6600"/>
                </a:solidFill>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29,614,180</a:t>
            </a:r>
          </a:p>
        </p:txBody>
      </p:sp>
      <p:sp>
        <p:nvSpPr>
          <p:cNvPr id="4" name="TextBox 3"/>
          <p:cNvSpPr txBox="1"/>
          <p:nvPr/>
        </p:nvSpPr>
        <p:spPr>
          <a:xfrm>
            <a:off x="685800" y="68580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800" y="266700"/>
            <a:ext cx="7680960" cy="838200"/>
          </a:xfrm>
        </p:spPr>
        <p:txBody>
          <a:bodyPr>
            <a:normAutofit/>
          </a:bodyPr>
          <a:lstStyle/>
          <a:p>
            <a:r>
              <a:rPr lang="en-US" sz="2800" dirty="0" smtClean="0">
                <a:latin typeface="Verdana" panose="020B0604030504040204" pitchFamily="34" charset="0"/>
                <a:ea typeface="Verdana" panose="020B0604030504040204" pitchFamily="34" charset="0"/>
                <a:cs typeface="Verdana" panose="020B0604030504040204" pitchFamily="34" charset="0"/>
              </a:rPr>
              <a:t>Maize (FAOSTAT, 2013)</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1095655" y="5767205"/>
            <a:ext cx="3200400" cy="261610"/>
          </a:xfrm>
          <a:prstGeom prst="rect">
            <a:avLst/>
          </a:prstGeom>
          <a:noFill/>
        </p:spPr>
        <p:txBody>
          <a:bodyPr wrap="square" rtlCol="0">
            <a:spAutoFit/>
          </a:bodyPr>
          <a:lstStyle/>
          <a:p>
            <a:r>
              <a:rPr lang="en-US" sz="1100" dirty="0" smtClean="0"/>
              <a:t>USA 2014,  37,125,000 ha’s</a:t>
            </a:r>
            <a:endParaRPr lang="en-US" sz="1100" dirty="0"/>
          </a:p>
        </p:txBody>
      </p:sp>
    </p:spTree>
    <p:extLst>
      <p:ext uri="{BB962C8B-B14F-4D97-AF65-F5344CB8AC3E}">
        <p14:creationId xmlns:p14="http://schemas.microsoft.com/office/powerpoint/2010/main" val="26718984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52426" y="496229"/>
            <a:ext cx="8258174" cy="457200"/>
          </a:xfrm>
        </p:spPr>
        <p:txBody>
          <a:bodyPr>
            <a:normAutofit fontScale="90000"/>
          </a:bodyPr>
          <a:lstStyle/>
          <a:p>
            <a:r>
              <a:rPr lang="en-US" sz="2000" dirty="0"/>
              <a:t>Borlaug: Volume 3, Bread Winner. 1960-1969. Copyright 2004, 2010 by Noel </a:t>
            </a:r>
            <a:r>
              <a:rPr lang="en-US" sz="2000" dirty="0" err="1"/>
              <a:t>Vietmeyer</a:t>
            </a:r>
            <a:endParaRPr lang="en-US" sz="2000" dirty="0"/>
          </a:p>
        </p:txBody>
      </p:sp>
      <p:sp>
        <p:nvSpPr>
          <p:cNvPr id="2" name="Content Placeholder 1"/>
          <p:cNvSpPr>
            <a:spLocks noGrp="1"/>
          </p:cNvSpPr>
          <p:nvPr>
            <p:ph idx="1"/>
          </p:nvPr>
        </p:nvSpPr>
        <p:spPr>
          <a:xfrm>
            <a:off x="352426" y="1463040"/>
            <a:ext cx="8334374" cy="4724400"/>
          </a:xfrm>
          <a:prstGeom prst="rect">
            <a:avLst/>
          </a:prstGeom>
        </p:spPr>
        <p:txBody>
          <a:bodyPr>
            <a:normAutofit/>
          </a:bodyPr>
          <a:lstStyle/>
          <a:p>
            <a:r>
              <a:rPr lang="en-US" dirty="0" smtClean="0"/>
              <a:t>…But the technology package was only one aspect.  Once we had the package and had checked it for its validity, we still had to </a:t>
            </a:r>
            <a:r>
              <a:rPr lang="en-US" b="1" dirty="0" smtClean="0">
                <a:solidFill>
                  <a:srgbClr val="FFFF00"/>
                </a:solidFill>
              </a:rPr>
              <a:t>harness it to political policies</a:t>
            </a:r>
            <a:r>
              <a:rPr lang="en-US" dirty="0" smtClean="0"/>
              <a:t>.  Otherwise, nothing would have happened and the technology, as good as it was, would never have been applied and food production would have stayed unchanged.  We had to see that the credit was available for small farmers to buy the inputs needed to obtain these yields.  We also had to see that pricing at the time of harvest was enough to stimulate farmers to adopt this package.</a:t>
            </a:r>
          </a:p>
          <a:p>
            <a:r>
              <a:rPr lang="en-US" dirty="0" smtClean="0"/>
              <a:t>“Then, can man use honest work, God’s best medicine to gain his own livelihood.”</a:t>
            </a:r>
          </a:p>
          <a:p>
            <a:r>
              <a:rPr lang="en-US" dirty="0" smtClean="0"/>
              <a:t>Norman E. Borlaug</a:t>
            </a:r>
          </a:p>
          <a:p>
            <a:endParaRPr lang="en-US" dirty="0"/>
          </a:p>
          <a:p>
            <a:endParaRPr lang="en-US" dirty="0" smtClean="0"/>
          </a:p>
        </p:txBody>
      </p:sp>
    </p:spTree>
    <p:extLst>
      <p:ext uri="{BB962C8B-B14F-4D97-AF65-F5344CB8AC3E}">
        <p14:creationId xmlns:p14="http://schemas.microsoft.com/office/powerpoint/2010/main" val="4197251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13360"/>
            <a:ext cx="7520940" cy="548640"/>
          </a:xfrm>
        </p:spPr>
        <p:txBody>
          <a:bodyPr/>
          <a:lstStyle/>
          <a:p>
            <a:r>
              <a:rPr lang="en-US" sz="2000" dirty="0" smtClean="0"/>
              <a:t>My Wall of Fame waiting for your picture</a:t>
            </a:r>
            <a:endParaRPr lang="en-US" sz="2000" dirty="0"/>
          </a:p>
        </p:txBody>
      </p:sp>
      <p:sp>
        <p:nvSpPr>
          <p:cNvPr id="3" name="Content Placeholder 2"/>
          <p:cNvSpPr>
            <a:spLocks noGrp="1"/>
          </p:cNvSpPr>
          <p:nvPr>
            <p:ph idx="1"/>
          </p:nvPr>
        </p:nvSpPr>
        <p:spPr/>
        <p:txBody>
          <a:bodyPr/>
          <a:lstStyle/>
          <a:p>
            <a:endParaRPr lang="en-US"/>
          </a:p>
        </p:txBody>
      </p:sp>
      <p:pic>
        <p:nvPicPr>
          <p:cNvPr id="4098" name="Picture 2" descr="C:\A_Temp\IMG_11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762000"/>
            <a:ext cx="7622519" cy="56933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7253" y="1676400"/>
            <a:ext cx="1178666" cy="1808487"/>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56892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0981369"/>
              </p:ext>
            </p:extLst>
          </p:nvPr>
        </p:nvGraphicFramePr>
        <p:xfrm>
          <a:off x="428625" y="476250"/>
          <a:ext cx="8343900" cy="6268859"/>
        </p:xfrm>
        <a:graphic>
          <a:graphicData uri="http://schemas.openxmlformats.org/drawingml/2006/table">
            <a:tbl>
              <a:tblPr/>
              <a:tblGrid>
                <a:gridCol w="2161776"/>
                <a:gridCol w="696966"/>
                <a:gridCol w="488270"/>
                <a:gridCol w="803283"/>
                <a:gridCol w="1417558"/>
                <a:gridCol w="1417558"/>
                <a:gridCol w="413453"/>
                <a:gridCol w="460705"/>
                <a:gridCol w="484331"/>
              </a:tblGrid>
              <a:tr h="342402">
                <a:tc>
                  <a:txBody>
                    <a:bodyPr/>
                    <a:lstStyle/>
                    <a:p>
                      <a:pPr algn="l" fontAlgn="b"/>
                      <a:r>
                        <a:rPr lang="en-US" sz="1200" b="1" i="0" u="sng" strike="noStrike" dirty="0">
                          <a:solidFill>
                            <a:schemeClr val="bg1"/>
                          </a:solidFill>
                          <a:effectLst/>
                          <a:latin typeface="Calibri"/>
                        </a:rPr>
                        <a:t>Source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Location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Years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Years</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dirty="0">
                          <a:solidFill>
                            <a:schemeClr val="bg1"/>
                          </a:solidFill>
                          <a:effectLst/>
                          <a:latin typeface="Calibri"/>
                        </a:rPr>
                        <a:t>High N Yield Range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l" fontAlgn="b"/>
                      <a:r>
                        <a:rPr lang="en-US" sz="1200" b="1" i="0" u="sng" strike="noStrike">
                          <a:solidFill>
                            <a:schemeClr val="bg1"/>
                          </a:solidFill>
                          <a:effectLst/>
                          <a:latin typeface="Calibri"/>
                        </a:rPr>
                        <a:t> Check plot Yield Range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gridSpan="3">
                  <a:txBody>
                    <a:bodyPr/>
                    <a:lstStyle/>
                    <a:p>
                      <a:pPr algn="ctr" fontAlgn="b"/>
                      <a:r>
                        <a:rPr lang="en-US" sz="1200" b="1" i="0" u="sng" strike="noStrike" dirty="0">
                          <a:solidFill>
                            <a:schemeClr val="bg1"/>
                          </a:solidFill>
                          <a:effectLst/>
                          <a:latin typeface="Calibri"/>
                        </a:rPr>
                        <a:t>Optimum N rate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hMerge="1">
                  <a:txBody>
                    <a:bodyPr/>
                    <a:lstStyle/>
                    <a:p>
                      <a:endParaRPr lang="en-US"/>
                    </a:p>
                  </a:txBody>
                  <a:tcPr/>
                </a:tc>
                <a:tc hMerge="1">
                  <a:txBody>
                    <a:bodyPr/>
                    <a:lstStyle/>
                    <a:p>
                      <a:endParaRPr lang="en-US"/>
                    </a:p>
                  </a:txBody>
                  <a:tcPr/>
                </a:tc>
              </a:tr>
              <a:tr h="208190">
                <a:tc>
                  <a:txBody>
                    <a:bodyPr/>
                    <a:lstStyle/>
                    <a:p>
                      <a:pPr algn="l" fontAlgn="b"/>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sng" strike="noStrike" dirty="0">
                          <a:solidFill>
                            <a:schemeClr val="tx1"/>
                          </a:solidFill>
                          <a:effectLst/>
                          <a:latin typeface="Calibri"/>
                        </a:rPr>
                        <a:t>Mg ha</a:t>
                      </a:r>
                      <a:r>
                        <a:rPr lang="en-US" sz="1100" b="0" i="0" u="sng" strike="noStrike" baseline="30000" dirty="0">
                          <a:solidFill>
                            <a:schemeClr val="tx1"/>
                          </a:solidFill>
                          <a:effectLst/>
                          <a:latin typeface="Calibri"/>
                        </a:rPr>
                        <a:t>-1</a:t>
                      </a:r>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sng" strike="noStrike" dirty="0">
                          <a:solidFill>
                            <a:schemeClr val="tx1"/>
                          </a:solidFill>
                          <a:effectLst/>
                          <a:latin typeface="Calibri"/>
                        </a:rPr>
                        <a:t>Mg ha</a:t>
                      </a:r>
                      <a:r>
                        <a:rPr lang="en-US" sz="1100" b="0" i="0" u="sng" strike="noStrike" baseline="30000" dirty="0">
                          <a:solidFill>
                            <a:schemeClr val="tx1"/>
                          </a:solidFill>
                          <a:effectLst/>
                          <a:latin typeface="Calibri"/>
                        </a:rPr>
                        <a:t>-1</a:t>
                      </a:r>
                      <a:endParaRPr lang="en-US" sz="1100" b="0" i="0" u="sng"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sng" strike="noStrike" dirty="0">
                          <a:solidFill>
                            <a:schemeClr val="tx1"/>
                          </a:solidFill>
                          <a:effectLst/>
                          <a:latin typeface="Calibri"/>
                        </a:rPr>
                        <a:t>Min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sng" strike="noStrike" dirty="0">
                          <a:solidFill>
                            <a:schemeClr val="tx1"/>
                          </a:solidFill>
                          <a:effectLst/>
                          <a:latin typeface="Calibri"/>
                        </a:rPr>
                        <a:t>Max</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sng" strike="noStrike" dirty="0">
                          <a:solidFill>
                            <a:schemeClr val="tx1"/>
                          </a:solidFill>
                          <a:effectLst/>
                          <a:latin typeface="Calibri"/>
                        </a:rPr>
                        <a:t>Avg.</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Bundy et al. (2011)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Wisconsin</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1958-1983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4.3-8.8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1.57-7.59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46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119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Bundy et al. (2011)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Wisconsin</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1984-2007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5.7-14.1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1.67-5.58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143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334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238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dirty="0" err="1">
                          <a:solidFill>
                            <a:schemeClr val="tx1"/>
                          </a:solidFill>
                          <a:effectLst/>
                          <a:latin typeface="Calibri"/>
                        </a:rPr>
                        <a:t>Mallarino</a:t>
                      </a:r>
                      <a:r>
                        <a:rPr lang="en-US" sz="1100" b="0" i="0" u="none" strike="noStrike" dirty="0">
                          <a:solidFill>
                            <a:schemeClr val="tx1"/>
                          </a:solidFill>
                          <a:effectLst/>
                          <a:latin typeface="Calibri"/>
                        </a:rPr>
                        <a:t> and Torres (2006)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US" sz="1100" b="0" i="0" u="none" strike="noStrike" dirty="0" smtClean="0">
                          <a:solidFill>
                            <a:schemeClr val="tx1"/>
                          </a:solidFill>
                          <a:effectLst/>
                          <a:latin typeface="Calibri"/>
                        </a:rPr>
                        <a:t>Iowa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1979-2010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5.1-12.5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0.75-5.91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75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Mallarino and Torres (2006)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Iowa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1985-2010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5.3-12.8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1.4-6.3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123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Varvel et al. (2007)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Nebraska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1995-2005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10.4-13.6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3.5-10.9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67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280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Jokela et al.(1989) Carroll</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smtClean="0">
                          <a:solidFill>
                            <a:schemeClr val="tx1"/>
                          </a:solidFill>
                          <a:effectLst/>
                          <a:latin typeface="Calibri"/>
                        </a:rPr>
                        <a:t>Minnesota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1982-1984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7.1-9.1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5-7.3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Jokela et al.(1989) Webster</a:t>
                      </a:r>
                    </a:p>
                  </a:txBody>
                  <a:tcPr marL="6058" marR="6058" marT="6058" marB="0" anchor="b">
                    <a:lnL>
                      <a:noFill/>
                    </a:lnL>
                    <a:lnR>
                      <a:noFill/>
                    </a:lnR>
                    <a:lnT>
                      <a:noFill/>
                    </a:lnT>
                    <a:lnB>
                      <a:noFill/>
                    </a:lnB>
                  </a:tcPr>
                </a:tc>
                <a:tc>
                  <a:txBody>
                    <a:bodyPr/>
                    <a:lstStyle/>
                    <a:p>
                      <a:pPr algn="l" fontAlgn="b"/>
                      <a:r>
                        <a:rPr lang="en-US" sz="1100" b="0" i="0" u="none" strike="noStrike" dirty="0" smtClean="0">
                          <a:solidFill>
                            <a:schemeClr val="tx1"/>
                          </a:solidFill>
                          <a:effectLst/>
                          <a:latin typeface="Calibri"/>
                        </a:rPr>
                        <a:t>Minnesota</a:t>
                      </a:r>
                      <a:endParaRPr lang="en-US" sz="1100" b="0" i="0" u="none" strike="noStrike" dirty="0">
                        <a:solidFill>
                          <a:schemeClr val="tx1"/>
                        </a:solidFill>
                        <a:effectLst/>
                        <a:latin typeface="Calibri"/>
                      </a:endParaRPr>
                    </a:p>
                  </a:txBody>
                  <a:tcPr marL="6058" marR="6058" marT="605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1982-1984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1.8-8.7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1.7-5.6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103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Fenster et al. (1976) Waseca</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Minnesota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1970-1976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7.12-10.65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2.71-7.43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55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227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Fenster et al. (1976) Martin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Minnesota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1970-1976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4-9.6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3.8-8.2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116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Fenster et al. (1976) Martin</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Minnesota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1971-1976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6.2-12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6.2-11.3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34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da-DK" sz="1100" b="0" i="0" u="none" strike="noStrike">
                          <a:solidFill>
                            <a:schemeClr val="tx1"/>
                          </a:solidFill>
                          <a:effectLst/>
                          <a:latin typeface="Calibri"/>
                        </a:rPr>
                        <a:t>Al Kaisi et al.(2003)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Colorado</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1998-2000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5-14.1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3.53-12.57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84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fr-FR" sz="1100" b="0" i="0" u="none" strike="noStrike">
                          <a:solidFill>
                            <a:schemeClr val="tx1"/>
                          </a:solidFill>
                          <a:effectLst/>
                          <a:latin typeface="Calibri"/>
                        </a:rPr>
                        <a:t>Ismail et al.(1994) NT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Kentucky</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1998-2000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5.2-10.9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2.1-7.4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211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117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fr-FR" sz="1100" b="0" i="0" u="none" strike="noStrike">
                          <a:solidFill>
                            <a:schemeClr val="tx1"/>
                          </a:solidFill>
                          <a:effectLst/>
                          <a:latin typeface="Calibri"/>
                        </a:rPr>
                        <a:t>Ismail et al.(1994) CT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Kentucky</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1970-1990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3.5-10.4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1.9-9.5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186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fr-FR" sz="1100" b="0" i="0" u="none" strike="noStrike">
                          <a:solidFill>
                            <a:schemeClr val="tx1"/>
                          </a:solidFill>
                          <a:effectLst/>
                          <a:latin typeface="Calibri"/>
                        </a:rPr>
                        <a:t>Rice et al.(1986) NT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Kentucky</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1970-1985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5.7-9.2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3.1-4.9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132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fr-FR" sz="1100" b="0" i="0" u="none" strike="noStrike">
                          <a:solidFill>
                            <a:schemeClr val="tx1"/>
                          </a:solidFill>
                          <a:effectLst/>
                          <a:latin typeface="Calibri"/>
                        </a:rPr>
                        <a:t>Rice et al.(1986) CT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Kentucky</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1970-1985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5-8.8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1.9-6.1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187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Stecker et al.(1993)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Missouri</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1988-1990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6.04-10.13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3.32-5.59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91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178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Stecker et al.(1993)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Missouri</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1988-1990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6.7-9.9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4.54-7.2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42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167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Stecker et al.(1993)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Missouri</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1989-1990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8.2-8.5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4.95-5.98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108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Peterson et al.(1989)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Nebraska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1983-1986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3.9-10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2.1-6.4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Woodruff et al.(1983)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South</a:t>
                      </a:r>
                      <a:r>
                        <a:rPr lang="en-US" sz="1100" b="0" i="0" u="none" strike="noStrike" baseline="0" dirty="0" smtClean="0">
                          <a:solidFill>
                            <a:schemeClr val="tx1"/>
                          </a:solidFill>
                          <a:effectLst/>
                          <a:latin typeface="Calibri"/>
                        </a:rPr>
                        <a:t> Car.</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1974-1976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13-20.2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Calibri"/>
                        </a:rPr>
                        <a:t>1.04-15.6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639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Eck (1982)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Texas</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1977-1979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3.41-13.21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1.79-5.03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300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da-DK" sz="1100" b="0" i="0" u="none" strike="noStrike">
                          <a:solidFill>
                            <a:schemeClr val="tx1"/>
                          </a:solidFill>
                          <a:effectLst/>
                          <a:latin typeface="Calibri"/>
                        </a:rPr>
                        <a:t>Shapiro et al.(2006) RS 51cm</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Nebraska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1996-1998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9.4-11.14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6.24-8.93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76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da-DK" sz="1100" b="0" i="0" u="none" strike="noStrike">
                          <a:solidFill>
                            <a:schemeClr val="tx1"/>
                          </a:solidFill>
                          <a:effectLst/>
                          <a:latin typeface="Calibri"/>
                        </a:rPr>
                        <a:t>Shapiro et al.(2006) RS76cm</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Nebraska</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1996-1998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7.12-11.04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5.02-8.88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105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69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Meisinger et al. (1985) MT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Maryland</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1974-1977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5.8-8.2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1.8-2.6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117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213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168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Meisinger et al. (1985) MT</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Maryland</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1974-1977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5.1-8.1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2.7-4.2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33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180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130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Gehl et al.(2005) Ellinwood</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Kansas</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9-11.9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2.7-7.2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147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307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220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nb-NO" sz="1100" b="0" i="0" u="none" strike="noStrike">
                          <a:solidFill>
                            <a:schemeClr val="tx1"/>
                          </a:solidFill>
                          <a:effectLst/>
                          <a:latin typeface="Calibri"/>
                        </a:rPr>
                        <a:t>Gehl et al.(2005) Rossville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Kansas</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11.3-12.6</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6.4-7.9</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167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187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177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a:solidFill>
                            <a:schemeClr val="tx1"/>
                          </a:solidFill>
                          <a:effectLst/>
                          <a:latin typeface="Calibri"/>
                        </a:rPr>
                        <a:t>Gehl et al.(2005) scandia</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Kansas</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3.8-11.5</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2.7-7.4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47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147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97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100" b="0" i="0" u="none" strike="noStrike" dirty="0" err="1">
                          <a:solidFill>
                            <a:schemeClr val="tx1"/>
                          </a:solidFill>
                          <a:effectLst/>
                          <a:latin typeface="Calibri"/>
                        </a:rPr>
                        <a:t>Gehl</a:t>
                      </a:r>
                      <a:r>
                        <a:rPr lang="en-US" sz="1100" b="0" i="0" u="none" strike="noStrike" dirty="0">
                          <a:solidFill>
                            <a:schemeClr val="tx1"/>
                          </a:solidFill>
                          <a:effectLst/>
                          <a:latin typeface="Calibri"/>
                        </a:rPr>
                        <a:t> et al.(2005) Manhattan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chemeClr val="tx1"/>
                          </a:solidFill>
                          <a:effectLst/>
                          <a:latin typeface="Calibri"/>
                        </a:rPr>
                        <a:t>Kansas</a:t>
                      </a:r>
                      <a:endParaRPr lang="en-US" sz="1100" b="0" i="0" u="none" strike="noStrike" dirty="0">
                        <a:solidFill>
                          <a:schemeClr val="tx1"/>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chemeClr val="tx1"/>
                          </a:solidFill>
                          <a:effectLst/>
                          <a:latin typeface="Calibri"/>
                        </a:rPr>
                        <a:t>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chemeClr val="tx1"/>
                          </a:solidFill>
                          <a:effectLst/>
                          <a:latin typeface="Calibri"/>
                        </a:rPr>
                        <a:t>2001-2002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10.5-10.7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Calibri"/>
                        </a:rPr>
                        <a:t>2.8-6.4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chemeClr val="tx1"/>
                          </a:solidFill>
                          <a:effectLst/>
                          <a:latin typeface="Calibri"/>
                        </a:rPr>
                        <a:t>143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260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chemeClr val="tx1"/>
                          </a:solidFill>
                          <a:effectLst/>
                          <a:latin typeface="Calibri"/>
                        </a:rPr>
                        <a:t>202</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1035">
                <a:tc>
                  <a:txBody>
                    <a:bodyPr/>
                    <a:lstStyle/>
                    <a:p>
                      <a:pPr algn="l" fontAlgn="b"/>
                      <a:r>
                        <a:rPr lang="en-US" sz="1400" b="1" i="0" u="none" strike="noStrike" dirty="0">
                          <a:solidFill>
                            <a:srgbClr val="000000"/>
                          </a:solidFill>
                          <a:effectLst/>
                          <a:latin typeface="Calibri"/>
                        </a:rPr>
                        <a:t>Total</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257</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average</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000000"/>
                          </a:solidFill>
                          <a:effectLst/>
                          <a:latin typeface="Calibri"/>
                        </a:rPr>
                        <a:t>61</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000000"/>
                          </a:solidFill>
                          <a:effectLst/>
                          <a:latin typeface="Calibri"/>
                        </a:rPr>
                        <a:t>208</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FF0000"/>
                          </a:solidFill>
                          <a:effectLst/>
                          <a:latin typeface="Calibri"/>
                        </a:rPr>
                        <a:t>134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181035">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a:solidFill>
                            <a:srgbClr val="000000"/>
                          </a:solidFill>
                          <a:effectLst/>
                          <a:latin typeface="Calibri"/>
                        </a:rPr>
                        <a:t> </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l" fontAlgn="b"/>
                      <a:r>
                        <a:rPr lang="en-US" sz="1400" b="1" i="0" u="none" strike="noStrike" dirty="0" err="1">
                          <a:solidFill>
                            <a:srgbClr val="000000"/>
                          </a:solidFill>
                          <a:effectLst/>
                          <a:latin typeface="Calibri"/>
                        </a:rPr>
                        <a:t>stdev</a:t>
                      </a:r>
                      <a:endParaRPr lang="en-US" sz="1400" b="1" i="0" u="none" strike="noStrike" dirty="0">
                        <a:solidFill>
                          <a:srgbClr val="000000"/>
                        </a:solidFill>
                        <a:effectLst/>
                        <a:latin typeface="Calibri"/>
                      </a:endParaRP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000000"/>
                          </a:solidFill>
                          <a:effectLst/>
                          <a:latin typeface="Calibri"/>
                        </a:rPr>
                        <a:t>50</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000000"/>
                          </a:solidFill>
                          <a:effectLst/>
                          <a:latin typeface="Calibri"/>
                        </a:rPr>
                        <a:t>114</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r" fontAlgn="b"/>
                      <a:r>
                        <a:rPr lang="en-US" sz="1400" b="1" i="0" u="none" strike="noStrike" dirty="0">
                          <a:solidFill>
                            <a:srgbClr val="FF0000"/>
                          </a:solidFill>
                          <a:effectLst/>
                          <a:latin typeface="Calibri"/>
                        </a:rPr>
                        <a:t>63</a:t>
                      </a:r>
                    </a:p>
                  </a:txBody>
                  <a:tcPr marL="6058" marR="6058" marT="60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bl>
          </a:graphicData>
        </a:graphic>
      </p:graphicFrame>
      <p:sp>
        <p:nvSpPr>
          <p:cNvPr id="2" name="TextBox 1"/>
          <p:cNvSpPr txBox="1"/>
          <p:nvPr/>
        </p:nvSpPr>
        <p:spPr>
          <a:xfrm>
            <a:off x="861133" y="74906"/>
            <a:ext cx="7599285" cy="338554"/>
          </a:xfrm>
          <a:prstGeom prst="rect">
            <a:avLst/>
          </a:prstGeom>
          <a:noFill/>
        </p:spPr>
        <p:txBody>
          <a:bodyPr wrap="square" rtlCol="0">
            <a:spAutoFit/>
          </a:bodyPr>
          <a:lstStyle/>
          <a:p>
            <a:r>
              <a:rPr lang="en-US" sz="1600" b="1" dirty="0" smtClean="0"/>
              <a:t>Dhital, Sulochana. 2015. Do nitrogen rates change every year.  Prec. Agric. </a:t>
            </a:r>
            <a:endParaRPr lang="en-US" sz="1600" b="1" dirty="0"/>
          </a:p>
        </p:txBody>
      </p:sp>
      <p:sp>
        <p:nvSpPr>
          <p:cNvPr id="3" name="TextBox 2"/>
          <p:cNvSpPr txBox="1"/>
          <p:nvPr/>
        </p:nvSpPr>
        <p:spPr>
          <a:xfrm>
            <a:off x="4980374" y="6494744"/>
            <a:ext cx="825624" cy="276999"/>
          </a:xfrm>
          <a:prstGeom prst="rect">
            <a:avLst/>
          </a:prstGeom>
          <a:noFill/>
        </p:spPr>
        <p:txBody>
          <a:bodyPr wrap="square" rtlCol="0">
            <a:spAutoFit/>
          </a:bodyPr>
          <a:lstStyle/>
          <a:p>
            <a:r>
              <a:rPr lang="en-US" sz="1200" b="1" dirty="0" smtClean="0">
                <a:solidFill>
                  <a:srgbClr val="FF0000"/>
                </a:solidFill>
              </a:rPr>
              <a:t>CV=47</a:t>
            </a:r>
            <a:endParaRPr lang="en-US" sz="1200" b="1"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10953" y="1375438"/>
            <a:ext cx="8115300" cy="3801041"/>
          </a:xfrm>
          <a:prstGeom prst="rect">
            <a:avLst/>
          </a:prstGeom>
        </p:spPr>
        <p:txBody>
          <a:bodyPr vert="horz" lIns="91440" tIns="45720" rIns="91440" bIns="45720" rtlCol="0">
            <a:noAutofit/>
          </a:bodyPr>
          <a:lstStyle/>
          <a:p>
            <a:pPr marL="342900" indent="-342900" defTabSz="457200" eaLnBrk="1" hangingPunct="1">
              <a:spcBef>
                <a:spcPts val="1000"/>
              </a:spcBef>
              <a:spcAft>
                <a:spcPts val="0"/>
              </a:spcAft>
              <a:buClr>
                <a:schemeClr val="accent1"/>
              </a:buClr>
              <a:buSzPct val="80000"/>
              <a:buFont typeface="Wingdings 3" charset="2"/>
              <a:buChar char=""/>
            </a:pPr>
            <a:r>
              <a:rPr lang="en-US" sz="2400" dirty="0">
                <a:latin typeface="+mj-lt"/>
                <a:ea typeface="+mj-ea"/>
                <a:cs typeface="+mj-cs"/>
              </a:rPr>
              <a:t>At some sites the 0-N check plot yielded the same as the high N rate plot after years of continuous maize production. </a:t>
            </a:r>
            <a:endParaRPr lang="en-US" sz="2400" dirty="0" smtClean="0">
              <a:latin typeface="+mj-lt"/>
              <a:ea typeface="+mj-ea"/>
              <a:cs typeface="+mj-cs"/>
            </a:endParaRPr>
          </a:p>
          <a:p>
            <a:pPr defTabSz="457200" eaLnBrk="1" hangingPunct="1">
              <a:spcBef>
                <a:spcPts val="1000"/>
              </a:spcBef>
              <a:spcAft>
                <a:spcPts val="0"/>
              </a:spcAft>
              <a:buClr>
                <a:schemeClr val="accent1"/>
              </a:buClr>
              <a:buSzPct val="80000"/>
            </a:pPr>
            <a:endParaRPr lang="en-US" sz="2400" dirty="0">
              <a:latin typeface="+mj-lt"/>
              <a:ea typeface="+mj-ea"/>
              <a:cs typeface="+mj-cs"/>
            </a:endParaRPr>
          </a:p>
          <a:p>
            <a:pPr defTabSz="457200" eaLnBrk="1" hangingPunct="1">
              <a:spcBef>
                <a:spcPts val="1000"/>
              </a:spcBef>
              <a:spcAft>
                <a:spcPts val="0"/>
              </a:spcAft>
              <a:buClr>
                <a:schemeClr val="accent1"/>
              </a:buClr>
              <a:buSzPct val="80000"/>
            </a:pPr>
            <a:r>
              <a:rPr lang="de-CH" sz="2800" b="1" dirty="0" smtClean="0">
                <a:latin typeface="+mj-lt"/>
                <a:ea typeface="+mj-ea"/>
                <a:cs typeface="+mj-cs"/>
              </a:rPr>
              <a:t>Conclusion</a:t>
            </a:r>
            <a:endParaRPr lang="de-CH" sz="2800" b="1" dirty="0">
              <a:latin typeface="+mj-lt"/>
              <a:ea typeface="+mj-ea"/>
              <a:cs typeface="+mj-cs"/>
            </a:endParaRPr>
          </a:p>
          <a:p>
            <a:pPr marL="342900" indent="-342900" defTabSz="457200" eaLnBrk="1" hangingPunct="1">
              <a:spcBef>
                <a:spcPts val="1000"/>
              </a:spcBef>
              <a:spcAft>
                <a:spcPts val="0"/>
              </a:spcAft>
              <a:buClr>
                <a:schemeClr val="accent1"/>
              </a:buClr>
              <a:buSzPct val="80000"/>
              <a:buFont typeface="Wingdings 3" charset="2"/>
              <a:buChar char=""/>
            </a:pPr>
            <a:r>
              <a:rPr lang="en-US" sz="2400" dirty="0">
                <a:latin typeface="+mj-lt"/>
                <a:ea typeface="+mj-ea"/>
                <a:cs typeface="+mj-cs"/>
              </a:rPr>
              <a:t>Static N recommendations do not account for the variability in soil available N and maize N uptake as influenced by environment (temperature/rainfall) (</a:t>
            </a:r>
            <a:r>
              <a:rPr lang="en-US" sz="2400" dirty="0">
                <a:solidFill>
                  <a:srgbClr val="FFFF00"/>
                </a:solidFill>
                <a:latin typeface="+mj-lt"/>
                <a:ea typeface="+mj-ea"/>
                <a:cs typeface="+mj-cs"/>
              </a:rPr>
              <a:t>Dhital and Raun, 2015, Precision Agriculture</a:t>
            </a:r>
            <a:r>
              <a:rPr lang="en-US" sz="2400" dirty="0">
                <a:latin typeface="+mj-lt"/>
                <a:ea typeface="+mj-ea"/>
                <a:cs typeface="+mj-cs"/>
              </a:rPr>
              <a:t>)</a:t>
            </a:r>
          </a:p>
          <a:p>
            <a:pPr marL="342900" indent="-342900" defTabSz="457200" eaLnBrk="1" hangingPunct="1">
              <a:spcBef>
                <a:spcPts val="1000"/>
              </a:spcBef>
              <a:spcAft>
                <a:spcPts val="0"/>
              </a:spcAft>
              <a:buClr>
                <a:schemeClr val="accent1"/>
              </a:buClr>
              <a:buSzPct val="80000"/>
              <a:buFont typeface="Wingdings 3" charset="2"/>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6036"/>
            <a:ext cx="7772400" cy="1143000"/>
          </a:xfrm>
        </p:spPr>
        <p:txBody>
          <a:bodyPr>
            <a:noAutofit/>
          </a:bodyPr>
          <a:lstStyle/>
          <a:p>
            <a:r>
              <a:rPr lang="en-US" sz="2800" cap="none" dirty="0" smtClean="0">
                <a:cs typeface="Arial" panose="020B0604020202020204" pitchFamily="34" charset="0"/>
              </a:rPr>
              <a:t>Independence of yield potential and crop nitrogen response </a:t>
            </a:r>
            <a:r>
              <a:rPr lang="en-US" sz="2800" dirty="0" smtClean="0"/>
              <a:t>(</a:t>
            </a:r>
            <a:r>
              <a:rPr lang="en-US" sz="2800" dirty="0" smtClean="0">
                <a:solidFill>
                  <a:srgbClr val="FFFF00"/>
                </a:solidFill>
              </a:rPr>
              <a:t>Prec. Agric. 12:508-518</a:t>
            </a:r>
            <a:r>
              <a:rPr lang="en-US" sz="2800" dirty="0" smtClean="0"/>
              <a:t>)</a:t>
            </a:r>
            <a:endParaRPr lang="en-US" sz="2800" cap="none" dirty="0">
              <a:cs typeface="Arial" panose="020B0604020202020204" pitchFamily="34" charset="0"/>
            </a:endParaRPr>
          </a:p>
        </p:txBody>
      </p:sp>
      <p:sp>
        <p:nvSpPr>
          <p:cNvPr id="6" name="TextBox 5"/>
          <p:cNvSpPr txBox="1"/>
          <p:nvPr/>
        </p:nvSpPr>
        <p:spPr>
          <a:xfrm>
            <a:off x="6076766" y="1195665"/>
            <a:ext cx="2667000" cy="1323439"/>
          </a:xfrm>
          <a:prstGeom prst="rect">
            <a:avLst/>
          </a:prstGeom>
          <a:noFill/>
        </p:spPr>
        <p:txBody>
          <a:bodyPr wrap="square" rtlCol="0">
            <a:spAutoFit/>
          </a:bodyPr>
          <a:lstStyle/>
          <a:p>
            <a:r>
              <a:rPr lang="en-US" sz="2000" dirty="0" smtClean="0"/>
              <a:t>Nebraska</a:t>
            </a:r>
            <a:br>
              <a:rPr lang="en-US" sz="2000" dirty="0" smtClean="0"/>
            </a:br>
            <a:r>
              <a:rPr lang="en-US" sz="2000" dirty="0" smtClean="0"/>
              <a:t>Oklahoma</a:t>
            </a:r>
            <a:br>
              <a:rPr lang="en-US" sz="2000" dirty="0" smtClean="0"/>
            </a:br>
            <a:r>
              <a:rPr lang="en-US" sz="2000" dirty="0" smtClean="0"/>
              <a:t/>
            </a:r>
            <a:br>
              <a:rPr lang="en-US" sz="2000" dirty="0" smtClean="0"/>
            </a:br>
            <a:endParaRPr lang="en-US" sz="2000" dirty="0"/>
          </a:p>
        </p:txBody>
      </p:sp>
      <p:pic>
        <p:nvPicPr>
          <p:cNvPr id="26626" name="Chart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56" y="1075668"/>
            <a:ext cx="47529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Chart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075" y="2008148"/>
            <a:ext cx="45910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Chart 1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22" y="3934925"/>
            <a:ext cx="46291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363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1450"/>
            <a:ext cx="7772400" cy="1143000"/>
          </a:xfrm>
        </p:spPr>
        <p:txBody>
          <a:bodyPr>
            <a:noAutofit/>
          </a:bodyPr>
          <a:lstStyle/>
          <a:p>
            <a:r>
              <a:rPr lang="en-US" sz="2800" cap="none" dirty="0" smtClean="0">
                <a:cs typeface="Arial" panose="020B0604020202020204" pitchFamily="34" charset="0"/>
              </a:rPr>
              <a:t>Independence of yield potential and nitrogen response </a:t>
            </a:r>
            <a:r>
              <a:rPr lang="en-US" sz="2800" dirty="0"/>
              <a:t>(</a:t>
            </a:r>
            <a:r>
              <a:rPr lang="en-US" sz="2800" dirty="0" err="1">
                <a:solidFill>
                  <a:srgbClr val="FFFF00"/>
                </a:solidFill>
              </a:rPr>
              <a:t>Agron</a:t>
            </a:r>
            <a:r>
              <a:rPr lang="en-US" sz="2800" dirty="0">
                <a:solidFill>
                  <a:srgbClr val="FFFF00"/>
                </a:solidFill>
              </a:rPr>
              <a:t> J. 105:1335-1344</a:t>
            </a:r>
            <a:r>
              <a:rPr lang="en-US" sz="2800" dirty="0"/>
              <a:t>)</a:t>
            </a:r>
            <a:br>
              <a:rPr lang="en-US" sz="2800" dirty="0"/>
            </a:br>
            <a:endParaRPr lang="en-US" sz="2800" cap="none" dirty="0">
              <a:cs typeface="Arial" panose="020B060402020202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02" y="1441450"/>
            <a:ext cx="4724400" cy="2841202"/>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688" y="3684234"/>
            <a:ext cx="4773017" cy="286381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943600" y="1718608"/>
            <a:ext cx="2667000" cy="1323439"/>
          </a:xfrm>
          <a:prstGeom prst="rect">
            <a:avLst/>
          </a:prstGeom>
          <a:noFill/>
        </p:spPr>
        <p:txBody>
          <a:bodyPr wrap="square" rtlCol="0">
            <a:spAutoFit/>
          </a:bodyPr>
          <a:lstStyle/>
          <a:p>
            <a:r>
              <a:rPr lang="en-US" sz="2000" dirty="0" smtClean="0"/>
              <a:t>Iowa</a:t>
            </a:r>
            <a:br>
              <a:rPr lang="en-US" sz="2000" dirty="0" smtClean="0"/>
            </a:br>
            <a:r>
              <a:rPr lang="en-US" sz="2000" dirty="0" smtClean="0"/>
              <a:t>Nebraska</a:t>
            </a:r>
            <a:br>
              <a:rPr lang="en-US" sz="2000" dirty="0" smtClean="0"/>
            </a:br>
            <a:r>
              <a:rPr lang="en-US" sz="2000" dirty="0" smtClean="0"/>
              <a:t>Wisconsin</a:t>
            </a:r>
            <a:br>
              <a:rPr lang="en-US" sz="2000" dirty="0" smtClean="0"/>
            </a:br>
            <a:r>
              <a:rPr lang="en-US" sz="2000" dirty="0" smtClean="0"/>
              <a:t>Oklahoma</a:t>
            </a:r>
            <a:endParaRPr lang="en-US" sz="2000" dirty="0"/>
          </a:p>
        </p:txBody>
      </p:sp>
      <p:sp>
        <p:nvSpPr>
          <p:cNvPr id="7" name="TextBox 6"/>
          <p:cNvSpPr txBox="1"/>
          <p:nvPr/>
        </p:nvSpPr>
        <p:spPr>
          <a:xfrm>
            <a:off x="390617" y="4554245"/>
            <a:ext cx="3604334" cy="2031325"/>
          </a:xfrm>
          <a:prstGeom prst="rect">
            <a:avLst/>
          </a:prstGeom>
          <a:noFill/>
        </p:spPr>
        <p:txBody>
          <a:bodyPr wrap="square" rtlCol="0">
            <a:spAutoFit/>
          </a:bodyPr>
          <a:lstStyle/>
          <a:p>
            <a:r>
              <a:rPr lang="en-US" sz="1800" dirty="0"/>
              <a:t>Because yield and response to N were consistently independent of one another, and as both affect the demand for fertilizer N, estimates of both should be combined to calculate realistic in-season N rates</a:t>
            </a:r>
          </a:p>
        </p:txBody>
      </p:sp>
    </p:spTree>
    <p:extLst>
      <p:ext uri="{BB962C8B-B14F-4D97-AF65-F5344CB8AC3E}">
        <p14:creationId xmlns:p14="http://schemas.microsoft.com/office/powerpoint/2010/main" val="109689958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65932</TotalTime>
  <Words>2363</Words>
  <Application>Microsoft Office PowerPoint</Application>
  <PresentationFormat>Letter Paper (8.5x11 in)</PresentationFormat>
  <Paragraphs>769</Paragraphs>
  <Slides>59</Slides>
  <Notes>2</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3</vt:i4>
      </vt:variant>
      <vt:variant>
        <vt:lpstr>Slide Titles</vt:lpstr>
      </vt:variant>
      <vt:variant>
        <vt:i4>59</vt:i4>
      </vt:variant>
    </vt:vector>
  </HeadingPairs>
  <TitlesOfParts>
    <vt:vector size="76" baseType="lpstr">
      <vt:lpstr>ＭＳ Ｐゴシック</vt:lpstr>
      <vt:lpstr>Arial</vt:lpstr>
      <vt:lpstr>Calibri</vt:lpstr>
      <vt:lpstr>Century Gothic</vt:lpstr>
      <vt:lpstr>Comic Sans MS</vt:lpstr>
      <vt:lpstr>Impact</vt:lpstr>
      <vt:lpstr>Monotype Sorts</vt:lpstr>
      <vt:lpstr>Tahoma</vt:lpstr>
      <vt:lpstr>Times</vt:lpstr>
      <vt:lpstr>Times New Roman</vt:lpstr>
      <vt:lpstr>Verdana</vt:lpstr>
      <vt:lpstr>Wingdings 3</vt:lpstr>
      <vt:lpstr>Ion</vt:lpstr>
      <vt:lpstr>Blank Presentation</vt:lpstr>
      <vt:lpstr>Equation</vt:lpstr>
      <vt:lpstr>Chart</vt:lpstr>
      <vt:lpstr>Worksheet</vt:lpstr>
      <vt:lpstr>13th annual nitrogen use efficiency conference  auburn, alabama  aug 4, 2015</vt:lpstr>
      <vt:lpstr>Connect/new ideas</vt:lpstr>
      <vt:lpstr>PowerPoint Presentation</vt:lpstr>
      <vt:lpstr>PowerPoint Presentation</vt:lpstr>
      <vt:lpstr>PowerPoint Presentation</vt:lpstr>
      <vt:lpstr>PowerPoint Presentation</vt:lpstr>
      <vt:lpstr>PowerPoint Presentation</vt:lpstr>
      <vt:lpstr>Independence of yield potential and crop nitrogen response (Prec. Agric. 12:508-518)</vt:lpstr>
      <vt:lpstr>Independence of yield potential and nitrogen response (Agron J. 105:1335-1344) </vt:lpstr>
      <vt:lpstr>Do yield goals work?</vt:lpstr>
      <vt:lpstr>2008, Manhattan, KS</vt:lpstr>
      <vt:lpstr>Question</vt:lpstr>
      <vt:lpstr>Algorithm requests</vt:lpstr>
      <vt:lpstr>Algorithms/Approaches</vt:lpstr>
      <vt:lpstr>PowerPoint Presentation</vt:lpstr>
      <vt:lpstr>PowerPoint Presentation</vt:lpstr>
      <vt:lpstr>OSU Corn Algorithm</vt:lpstr>
      <vt:lpstr>PowerPoint Presentation</vt:lpstr>
      <vt:lpstr>KSU Mid-Season Nitrogen Recommendation Algorithm for Grain Sorghum Ray Asebedo, Drew Tucker, Dave Mengel</vt:lpstr>
      <vt:lpstr>Response Index</vt:lpstr>
      <vt:lpstr>PowerPoint Presentation</vt:lpstr>
      <vt:lpstr>PowerPoint Presentation</vt:lpstr>
      <vt:lpstr>PowerPoint Presentation</vt:lpstr>
      <vt:lpstr>University of Missouri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Response Index vs. Sufficiency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Service projects</vt:lpstr>
      <vt:lpstr>PowerPoint Presentation</vt:lpstr>
      <vt:lpstr>PowerPoint Presentation</vt:lpstr>
      <vt:lpstr>PowerPoint Presentation</vt:lpstr>
      <vt:lpstr>Mid Season Fertilizer N</vt:lpstr>
      <vt:lpstr>Hand Planters </vt:lpstr>
      <vt:lpstr>Maize (FAOSTAT, 2013)</vt:lpstr>
      <vt:lpstr>Borlaug: Volume 3, Bread Winner. 1960-1969. Copyright 2004, 2010 by Noel Vietmeyer</vt:lpstr>
      <vt:lpstr>My Wall of Fame waiting for your picture</vt:lpstr>
    </vt:vector>
  </TitlesOfParts>
  <Company>Oklahoma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Agronomy Farm</dc:creator>
  <cp:lastModifiedBy>bill raun</cp:lastModifiedBy>
  <cp:revision>374</cp:revision>
  <cp:lastPrinted>1999-04-28T13:51:21Z</cp:lastPrinted>
  <dcterms:created xsi:type="dcterms:W3CDTF">1998-02-02T17:19:48Z</dcterms:created>
  <dcterms:modified xsi:type="dcterms:W3CDTF">2015-07-24T14:58:26Z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wrr@agr.okstate.edu</vt:lpwstr>
  </property>
  <property fmtid="{D5CDD505-2E9C-101B-9397-08002B2CF9AE}" pid="8" name="HomePage">
    <vt:lpwstr>nitrogen_use</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1</vt:i4>
  </property>
  <property fmtid="{D5CDD505-2E9C-101B-9397-08002B2CF9AE}" pid="21" name="OutputDir">
    <vt:lpwstr>C:\NUE\NUE Web Page</vt:lpwstr>
  </property>
</Properties>
</file>