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289" r:id="rId4"/>
    <p:sldId id="296" r:id="rId5"/>
    <p:sldId id="290" r:id="rId6"/>
    <p:sldId id="291" r:id="rId7"/>
    <p:sldId id="295" r:id="rId8"/>
    <p:sldId id="292" r:id="rId9"/>
    <p:sldId id="277" r:id="rId10"/>
    <p:sldId id="298" r:id="rId11"/>
    <p:sldId id="299" r:id="rId12"/>
    <p:sldId id="264" r:id="rId13"/>
    <p:sldId id="265" r:id="rId14"/>
    <p:sldId id="274" r:id="rId15"/>
    <p:sldId id="275" r:id="rId16"/>
    <p:sldId id="266" r:id="rId17"/>
    <p:sldId id="267" r:id="rId18"/>
    <p:sldId id="276" r:id="rId19"/>
    <p:sldId id="286" r:id="rId20"/>
    <p:sldId id="278" r:id="rId21"/>
    <p:sldId id="279" r:id="rId22"/>
    <p:sldId id="280" r:id="rId23"/>
    <p:sldId id="269" r:id="rId24"/>
    <p:sldId id="270" r:id="rId25"/>
    <p:sldId id="282" r:id="rId26"/>
    <p:sldId id="300" r:id="rId27"/>
    <p:sldId id="281" r:id="rId28"/>
    <p:sldId id="294" r:id="rId29"/>
    <p:sldId id="283" r:id="rId30"/>
    <p:sldId id="284" r:id="rId31"/>
    <p:sldId id="293" r:id="rId32"/>
    <p:sldId id="297" r:id="rId33"/>
    <p:sldId id="271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scripts\Independence_YP0_RI\RI_YP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scripts\Independence_YP0_RI\RI_YP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OSU\LT\406\E406_1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scripts\Independence_YP0_RI\RI_YP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Arlington WI, 1958-1983</a:t>
            </a:r>
          </a:p>
        </c:rich>
      </c:tx>
      <c:layout>
        <c:manualLayout>
          <c:xMode val="edge"/>
          <c:yMode val="edge"/>
          <c:x val="0.27497922134733188"/>
          <c:y val="9.2592592592593524E-3"/>
        </c:manualLayout>
      </c:layout>
      <c:overlay val="1"/>
    </c:title>
    <c:plotArea>
      <c:layout>
        <c:manualLayout>
          <c:layoutTarget val="inner"/>
          <c:xMode val="edge"/>
          <c:yMode val="edge"/>
          <c:x val="0.12533573928258968"/>
          <c:y val="0.11621536891221977"/>
          <c:w val="0.83151159230096239"/>
          <c:h val="0.73444808982210552"/>
        </c:manualLayout>
      </c:layout>
      <c:scatterChart>
        <c:scatterStyle val="lineMarker"/>
        <c:ser>
          <c:idx val="0"/>
          <c:order val="0"/>
          <c:tx>
            <c:strRef>
              <c:f>'Bundy, WI'!$G$3</c:f>
              <c:strCache>
                <c:ptCount val="1"/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5.9193569553805961E-2"/>
                  <c:y val="0.36753754738991101"/>
                </c:manualLayout>
              </c:layout>
              <c:numFmt formatCode="General" sourceLinked="0"/>
            </c:trendlineLbl>
          </c:trendline>
          <c:xVal>
            <c:numRef>
              <c:f>'Bundy, WI'!$M$4:$M$29</c:f>
              <c:numCache>
                <c:formatCode>General</c:formatCode>
                <c:ptCount val="26"/>
                <c:pt idx="0">
                  <c:v>1.6575875486381326</c:v>
                </c:pt>
                <c:pt idx="1">
                  <c:v>1.4607843137254897</c:v>
                </c:pt>
                <c:pt idx="2">
                  <c:v>1.5935334872979212</c:v>
                </c:pt>
                <c:pt idx="3">
                  <c:v>1.6764705882352944</c:v>
                </c:pt>
                <c:pt idx="4">
                  <c:v>1.7747252747252749</c:v>
                </c:pt>
                <c:pt idx="10">
                  <c:v>1.6809815950920248</c:v>
                </c:pt>
                <c:pt idx="11">
                  <c:v>2.6156351791530938</c:v>
                </c:pt>
                <c:pt idx="12">
                  <c:v>2.2475570032573295</c:v>
                </c:pt>
                <c:pt idx="13">
                  <c:v>3.2740740740740741</c:v>
                </c:pt>
                <c:pt idx="14">
                  <c:v>1.9800664451827241</c:v>
                </c:pt>
                <c:pt idx="15">
                  <c:v>1.4731543624161072</c:v>
                </c:pt>
                <c:pt idx="16">
                  <c:v>2.2142857142857144</c:v>
                </c:pt>
                <c:pt idx="17">
                  <c:v>2.0024937655860353</c:v>
                </c:pt>
                <c:pt idx="18">
                  <c:v>2.8789808917197446</c:v>
                </c:pt>
                <c:pt idx="19">
                  <c:v>4.0053191489361701</c:v>
                </c:pt>
                <c:pt idx="20">
                  <c:v>2.3891891891891883</c:v>
                </c:pt>
                <c:pt idx="21">
                  <c:v>1.7794759825327513</c:v>
                </c:pt>
                <c:pt idx="22">
                  <c:v>2.3725490196078427</c:v>
                </c:pt>
                <c:pt idx="23">
                  <c:v>1.1067193675889329</c:v>
                </c:pt>
                <c:pt idx="24">
                  <c:v>1.3374233128834356</c:v>
                </c:pt>
                <c:pt idx="25">
                  <c:v>3.8164251207729469</c:v>
                </c:pt>
              </c:numCache>
            </c:numRef>
          </c:xVal>
          <c:yVal>
            <c:numRef>
              <c:f>'Bundy, WI'!$N$4:$N$29</c:f>
              <c:numCache>
                <c:formatCode>General</c:formatCode>
                <c:ptCount val="26"/>
                <c:pt idx="0">
                  <c:v>4.26</c:v>
                </c:pt>
                <c:pt idx="1">
                  <c:v>5.96</c:v>
                </c:pt>
                <c:pt idx="2">
                  <c:v>6.9</c:v>
                </c:pt>
                <c:pt idx="3">
                  <c:v>6.84</c:v>
                </c:pt>
                <c:pt idx="4">
                  <c:v>6.46</c:v>
                </c:pt>
                <c:pt idx="10">
                  <c:v>8.2199999999999989</c:v>
                </c:pt>
                <c:pt idx="11">
                  <c:v>8.0300000000000011</c:v>
                </c:pt>
                <c:pt idx="12">
                  <c:v>6.9</c:v>
                </c:pt>
                <c:pt idx="13">
                  <c:v>8.84</c:v>
                </c:pt>
                <c:pt idx="14">
                  <c:v>5.96</c:v>
                </c:pt>
                <c:pt idx="15">
                  <c:v>8.84</c:v>
                </c:pt>
                <c:pt idx="16">
                  <c:v>5.2700000000000005</c:v>
                </c:pt>
                <c:pt idx="17">
                  <c:v>8.0300000000000011</c:v>
                </c:pt>
                <c:pt idx="18">
                  <c:v>4.5199999999999996</c:v>
                </c:pt>
                <c:pt idx="19">
                  <c:v>7.53</c:v>
                </c:pt>
                <c:pt idx="20">
                  <c:v>8.84</c:v>
                </c:pt>
                <c:pt idx="21">
                  <c:v>8.15</c:v>
                </c:pt>
                <c:pt idx="22">
                  <c:v>8.4700000000000006</c:v>
                </c:pt>
                <c:pt idx="23">
                  <c:v>8.9700000000000006</c:v>
                </c:pt>
                <c:pt idx="24">
                  <c:v>8.7199999999999989</c:v>
                </c:pt>
                <c:pt idx="25">
                  <c:v>8.4700000000000006</c:v>
                </c:pt>
              </c:numCache>
            </c:numRef>
          </c:yVal>
        </c:ser>
        <c:axId val="61911808"/>
        <c:axId val="61914496"/>
      </c:scatterChart>
      <c:valAx>
        <c:axId val="619118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</a:t>
                </a:r>
              </a:p>
            </c:rich>
          </c:tx>
          <c:layout/>
        </c:title>
        <c:numFmt formatCode="General" sourceLinked="1"/>
        <c:tickLblPos val="nextTo"/>
        <c:crossAx val="61914496"/>
        <c:crosses val="autoZero"/>
        <c:crossBetween val="midCat"/>
      </c:valAx>
      <c:valAx>
        <c:axId val="6191449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Grain yield, Mg/ha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1111111111111129E-2"/>
              <c:y val="0.19728200641586477"/>
            </c:manualLayout>
          </c:layout>
        </c:title>
        <c:numFmt formatCode="General" sourceLinked="1"/>
        <c:tickLblPos val="nextTo"/>
        <c:crossAx val="61911808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Arlington WI, 1984-2007</a:t>
            </a:r>
          </a:p>
        </c:rich>
      </c:tx>
      <c:layout>
        <c:manualLayout>
          <c:xMode val="edge"/>
          <c:yMode val="edge"/>
          <c:x val="0.27497922134733188"/>
          <c:y val="9.2592592592593576E-3"/>
        </c:manualLayout>
      </c:layout>
      <c:overlay val="1"/>
    </c:title>
    <c:plotArea>
      <c:layout/>
      <c:scatterChart>
        <c:scatterStyle val="lineMarker"/>
        <c:ser>
          <c:idx val="0"/>
          <c:order val="0"/>
          <c:tx>
            <c:strRef>
              <c:f>'Bundy, WI'!$G$3</c:f>
              <c:strCache>
                <c:ptCount val="1"/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1.7272090988626417E-2"/>
                  <c:y val="0.43061752697579481"/>
                </c:manualLayout>
              </c:layout>
              <c:numFmt formatCode="General" sourceLinked="0"/>
            </c:trendlineLbl>
          </c:trendline>
          <c:xVal>
            <c:numRef>
              <c:f>'Bundy, WI'!$M$30:$M$53</c:f>
              <c:numCache>
                <c:formatCode>General</c:formatCode>
                <c:ptCount val="24"/>
                <c:pt idx="0">
                  <c:v>2.3850129198966403</c:v>
                </c:pt>
                <c:pt idx="1">
                  <c:v>2.0426439232409375</c:v>
                </c:pt>
                <c:pt idx="2">
                  <c:v>2.3881453154875714</c:v>
                </c:pt>
                <c:pt idx="3">
                  <c:v>2.0924369747899161</c:v>
                </c:pt>
                <c:pt idx="4">
                  <c:v>1.2599118942731278</c:v>
                </c:pt>
                <c:pt idx="5">
                  <c:v>2.191387559808613</c:v>
                </c:pt>
                <c:pt idx="6">
                  <c:v>2.8469387755102038</c:v>
                </c:pt>
                <c:pt idx="7">
                  <c:v>2.7081218274111682</c:v>
                </c:pt>
                <c:pt idx="8">
                  <c:v>3.5439189189189193</c:v>
                </c:pt>
                <c:pt idx="9">
                  <c:v>3.0073800738007388</c:v>
                </c:pt>
                <c:pt idx="10">
                  <c:v>2.593967517401393</c:v>
                </c:pt>
                <c:pt idx="11">
                  <c:v>1.7706093189964158</c:v>
                </c:pt>
                <c:pt idx="12">
                  <c:v>2.939393939393939</c:v>
                </c:pt>
                <c:pt idx="13">
                  <c:v>2.8808139534883721</c:v>
                </c:pt>
                <c:pt idx="14">
                  <c:v>3.4237288135593222</c:v>
                </c:pt>
                <c:pt idx="15">
                  <c:v>2.928057553956835</c:v>
                </c:pt>
                <c:pt idx="16">
                  <c:v>3.9961685823754789</c:v>
                </c:pt>
                <c:pt idx="17">
                  <c:v>4.1235059760956148</c:v>
                </c:pt>
                <c:pt idx="18">
                  <c:v>2.6534883720930234</c:v>
                </c:pt>
                <c:pt idx="19">
                  <c:v>3.6170212765957452</c:v>
                </c:pt>
                <c:pt idx="20">
                  <c:v>6.1197604790419167</c:v>
                </c:pt>
                <c:pt idx="21">
                  <c:v>3.4437086092715234</c:v>
                </c:pt>
                <c:pt idx="22">
                  <c:v>3.8846153846153837</c:v>
                </c:pt>
                <c:pt idx="23">
                  <c:v>2.6463654223968569</c:v>
                </c:pt>
              </c:numCache>
            </c:numRef>
          </c:xVal>
          <c:yVal>
            <c:numRef>
              <c:f>'Bundy, WI'!$N$30:$N$53</c:f>
              <c:numCache>
                <c:formatCode>General</c:formatCode>
                <c:ptCount val="24"/>
                <c:pt idx="0">
                  <c:v>9.2299999999999986</c:v>
                </c:pt>
                <c:pt idx="1">
                  <c:v>9.58</c:v>
                </c:pt>
                <c:pt idx="2">
                  <c:v>12.49</c:v>
                </c:pt>
                <c:pt idx="3">
                  <c:v>9.9600000000000026</c:v>
                </c:pt>
                <c:pt idx="4">
                  <c:v>6.13</c:v>
                </c:pt>
                <c:pt idx="5">
                  <c:v>9.16</c:v>
                </c:pt>
                <c:pt idx="6">
                  <c:v>11.16</c:v>
                </c:pt>
                <c:pt idx="7">
                  <c:v>10.850000000000001</c:v>
                </c:pt>
                <c:pt idx="8">
                  <c:v>10.49</c:v>
                </c:pt>
                <c:pt idx="9">
                  <c:v>8.15</c:v>
                </c:pt>
                <c:pt idx="10">
                  <c:v>11.25</c:v>
                </c:pt>
                <c:pt idx="11">
                  <c:v>9.8800000000000008</c:v>
                </c:pt>
                <c:pt idx="12">
                  <c:v>9.06</c:v>
                </c:pt>
                <c:pt idx="13">
                  <c:v>9.91</c:v>
                </c:pt>
                <c:pt idx="14">
                  <c:v>14.139999999999999</c:v>
                </c:pt>
                <c:pt idx="15">
                  <c:v>13.25</c:v>
                </c:pt>
                <c:pt idx="16">
                  <c:v>10.639999999999999</c:v>
                </c:pt>
                <c:pt idx="17">
                  <c:v>11.28</c:v>
                </c:pt>
                <c:pt idx="18">
                  <c:v>11.59</c:v>
                </c:pt>
                <c:pt idx="19">
                  <c:v>10.200000000000001</c:v>
                </c:pt>
                <c:pt idx="20">
                  <c:v>10.450000000000001</c:v>
                </c:pt>
                <c:pt idx="21">
                  <c:v>11.33</c:v>
                </c:pt>
                <c:pt idx="22">
                  <c:v>12.12</c:v>
                </c:pt>
                <c:pt idx="23">
                  <c:v>13.75</c:v>
                </c:pt>
              </c:numCache>
            </c:numRef>
          </c:yVal>
        </c:ser>
        <c:axId val="59360000"/>
        <c:axId val="59361920"/>
      </c:scatterChart>
      <c:valAx>
        <c:axId val="593600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</a:t>
                </a:r>
              </a:p>
            </c:rich>
          </c:tx>
          <c:layout/>
        </c:title>
        <c:numFmt formatCode="General" sourceLinked="1"/>
        <c:tickLblPos val="nextTo"/>
        <c:crossAx val="59361920"/>
        <c:crosses val="autoZero"/>
        <c:crossBetween val="midCat"/>
      </c:valAx>
      <c:valAx>
        <c:axId val="593619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Grain yield, Mg/ha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1111111111111125E-2"/>
              <c:y val="0.19728200641586471"/>
            </c:manualLayout>
          </c:layout>
        </c:title>
        <c:numFmt formatCode="General" sourceLinked="1"/>
        <c:tickLblPos val="nextTo"/>
        <c:crossAx val="59360000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Experiment 406, 1966-2011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1680796150481189"/>
          <c:y val="0.20550700393220081"/>
          <c:w val="0.84559492563429572"/>
          <c:h val="0.56857508196090867"/>
        </c:manualLayout>
      </c:layout>
      <c:scatterChart>
        <c:scatterStyle val="lineMarker"/>
        <c:ser>
          <c:idx val="0"/>
          <c:order val="0"/>
          <c:tx>
            <c:strRef>
              <c:f>'YP0-RI'!$Y$6</c:f>
              <c:strCache>
                <c:ptCount val="1"/>
                <c:pt idx="0">
                  <c:v>Max Yield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9493591426071856"/>
                  <c:y val="-0.17832155595935117"/>
                </c:manualLayout>
              </c:layout>
              <c:numFmt formatCode="General" sourceLinked="0"/>
            </c:trendlineLbl>
          </c:trendline>
          <c:xVal>
            <c:numRef>
              <c:f>'YP0-RI'!$V$7:$V$52</c:f>
              <c:numCache>
                <c:formatCode>General</c:formatCode>
                <c:ptCount val="46"/>
                <c:pt idx="0">
                  <c:v>1.2993056866075359</c:v>
                </c:pt>
                <c:pt idx="1">
                  <c:v>1.3357702763335004</c:v>
                </c:pt>
                <c:pt idx="2">
                  <c:v>1.5516195844810283</c:v>
                </c:pt>
                <c:pt idx="4">
                  <c:v>0.96796420463195243</c:v>
                </c:pt>
                <c:pt idx="6">
                  <c:v>0.78840625416964849</c:v>
                </c:pt>
                <c:pt idx="7">
                  <c:v>0.87161623027365764</c:v>
                </c:pt>
                <c:pt idx="8">
                  <c:v>1.2708316115702478</c:v>
                </c:pt>
                <c:pt idx="9">
                  <c:v>1.8576641397918541</c:v>
                </c:pt>
                <c:pt idx="10">
                  <c:v>1.7825257933916678</c:v>
                </c:pt>
                <c:pt idx="11">
                  <c:v>1.8151650710847529</c:v>
                </c:pt>
                <c:pt idx="12">
                  <c:v>1.1084976408936065</c:v>
                </c:pt>
                <c:pt idx="13">
                  <c:v>1.8161215366100041</c:v>
                </c:pt>
                <c:pt idx="14">
                  <c:v>1.7995299138175318</c:v>
                </c:pt>
                <c:pt idx="15">
                  <c:v>1.4149887458359578</c:v>
                </c:pt>
                <c:pt idx="16">
                  <c:v>1.2398664205730288</c:v>
                </c:pt>
                <c:pt idx="17">
                  <c:v>1.6830439618011268</c:v>
                </c:pt>
                <c:pt idx="18">
                  <c:v>0.80412371134020622</c:v>
                </c:pt>
                <c:pt idx="19">
                  <c:v>1.3871601703242713</c:v>
                </c:pt>
                <c:pt idx="20">
                  <c:v>0.91085271317829464</c:v>
                </c:pt>
                <c:pt idx="21">
                  <c:v>1.0762639307067796</c:v>
                </c:pt>
                <c:pt idx="22">
                  <c:v>1.2357599840439404</c:v>
                </c:pt>
                <c:pt idx="23">
                  <c:v>1.5397470875649615</c:v>
                </c:pt>
                <c:pt idx="24">
                  <c:v>1.5378340009126354</c:v>
                </c:pt>
                <c:pt idx="25">
                  <c:v>1.2906071236226586</c:v>
                </c:pt>
                <c:pt idx="26">
                  <c:v>1.7292707488047858</c:v>
                </c:pt>
                <c:pt idx="27">
                  <c:v>1.7116702133869639</c:v>
                </c:pt>
                <c:pt idx="28">
                  <c:v>1.3248228788664247</c:v>
                </c:pt>
                <c:pt idx="29">
                  <c:v>1.9148859965670599</c:v>
                </c:pt>
                <c:pt idx="30">
                  <c:v>1.3208321576071618</c:v>
                </c:pt>
                <c:pt idx="31">
                  <c:v>1.217607675140441</c:v>
                </c:pt>
                <c:pt idx="32">
                  <c:v>2.0326799488445793</c:v>
                </c:pt>
                <c:pt idx="33">
                  <c:v>1.6284012227357321</c:v>
                </c:pt>
                <c:pt idx="34">
                  <c:v>2.5577042421302787</c:v>
                </c:pt>
                <c:pt idx="35">
                  <c:v>1.0714533408098219</c:v>
                </c:pt>
                <c:pt idx="36">
                  <c:v>1.4186230348295998</c:v>
                </c:pt>
                <c:pt idx="37">
                  <c:v>1.789329254160289</c:v>
                </c:pt>
                <c:pt idx="38">
                  <c:v>1.7715604222441934</c:v>
                </c:pt>
                <c:pt idx="39">
                  <c:v>1.207797178737313</c:v>
                </c:pt>
                <c:pt idx="41">
                  <c:v>1.5171237243906157</c:v>
                </c:pt>
                <c:pt idx="42">
                  <c:v>1.5368682193505379</c:v>
                </c:pt>
                <c:pt idx="45">
                  <c:v>1.2812233556404686</c:v>
                </c:pt>
              </c:numCache>
            </c:numRef>
          </c:xVal>
          <c:yVal>
            <c:numRef>
              <c:f>'YP0-RI'!$Z$7:$Z$52</c:f>
              <c:numCache>
                <c:formatCode>General</c:formatCode>
                <c:ptCount val="46"/>
                <c:pt idx="0">
                  <c:v>2.5359196799999997</c:v>
                </c:pt>
                <c:pt idx="1">
                  <c:v>1.1647977600000001</c:v>
                </c:pt>
                <c:pt idx="2">
                  <c:v>0.84549023999999995</c:v>
                </c:pt>
                <c:pt idx="4">
                  <c:v>1.4681654400000002</c:v>
                </c:pt>
                <c:pt idx="7">
                  <c:v>3.4790044799999977</c:v>
                </c:pt>
                <c:pt idx="8">
                  <c:v>2.0870102400000099</c:v>
                </c:pt>
                <c:pt idx="9">
                  <c:v>1.5975052799999998</c:v>
                </c:pt>
                <c:pt idx="10">
                  <c:v>3.6109315200000012</c:v>
                </c:pt>
                <c:pt idx="11">
                  <c:v>2.8017427199999987</c:v>
                </c:pt>
                <c:pt idx="12">
                  <c:v>2.8079721600000003</c:v>
                </c:pt>
                <c:pt idx="13">
                  <c:v>4.3637462399999807</c:v>
                </c:pt>
                <c:pt idx="14">
                  <c:v>2.4461337600000084</c:v>
                </c:pt>
                <c:pt idx="15">
                  <c:v>3.3646905600000006</c:v>
                </c:pt>
                <c:pt idx="16">
                  <c:v>2.8406313600000002</c:v>
                </c:pt>
                <c:pt idx="17">
                  <c:v>2.5952102400000006</c:v>
                </c:pt>
                <c:pt idx="18">
                  <c:v>1.5774528000000003</c:v>
                </c:pt>
                <c:pt idx="19">
                  <c:v>2.6182463999999968</c:v>
                </c:pt>
                <c:pt idx="20">
                  <c:v>1.2982838400000001</c:v>
                </c:pt>
                <c:pt idx="21">
                  <c:v>1.3199625600000002</c:v>
                </c:pt>
                <c:pt idx="22">
                  <c:v>2.7063321600000005</c:v>
                </c:pt>
                <c:pt idx="23">
                  <c:v>1.0638297599999926</c:v>
                </c:pt>
                <c:pt idx="24">
                  <c:v>2.182770240000008</c:v>
                </c:pt>
                <c:pt idx="25">
                  <c:v>1.9907932799999988</c:v>
                </c:pt>
                <c:pt idx="26">
                  <c:v>1.2501283200000002</c:v>
                </c:pt>
                <c:pt idx="27">
                  <c:v>3.1313183999999987</c:v>
                </c:pt>
                <c:pt idx="28">
                  <c:v>2.3312620799999904</c:v>
                </c:pt>
                <c:pt idx="29">
                  <c:v>2.5399651199999917</c:v>
                </c:pt>
                <c:pt idx="30">
                  <c:v>0.378524160000002</c:v>
                </c:pt>
                <c:pt idx="31">
                  <c:v>0.34548864000000151</c:v>
                </c:pt>
                <c:pt idx="32">
                  <c:v>1.9020019200000036</c:v>
                </c:pt>
                <c:pt idx="33">
                  <c:v>2.1381292800000002</c:v>
                </c:pt>
                <c:pt idx="34">
                  <c:v>2.8497571199999987</c:v>
                </c:pt>
                <c:pt idx="35">
                  <c:v>2.2365503999999987</c:v>
                </c:pt>
                <c:pt idx="36">
                  <c:v>3.4108569599999967</c:v>
                </c:pt>
                <c:pt idx="37">
                  <c:v>3.3880761600000007</c:v>
                </c:pt>
                <c:pt idx="38">
                  <c:v>3.1206201600000005</c:v>
                </c:pt>
                <c:pt idx="39">
                  <c:v>2.1364559999999848</c:v>
                </c:pt>
                <c:pt idx="41">
                  <c:v>4.3822665599999855</c:v>
                </c:pt>
                <c:pt idx="42">
                  <c:v>4.6163241600000005</c:v>
                </c:pt>
                <c:pt idx="45">
                  <c:v>1.5097017599999936</c:v>
                </c:pt>
              </c:numCache>
            </c:numRef>
          </c:yVal>
        </c:ser>
        <c:axId val="59855616"/>
        <c:axId val="59857536"/>
      </c:scatterChart>
      <c:valAx>
        <c:axId val="598556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</a:t>
                </a:r>
              </a:p>
            </c:rich>
          </c:tx>
          <c:layout/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857536"/>
        <c:crosses val="autoZero"/>
        <c:crossBetween val="midCat"/>
      </c:valAx>
      <c:valAx>
        <c:axId val="5985753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Grain</a:t>
                </a:r>
                <a:r>
                  <a:rPr lang="en-US" baseline="0"/>
                  <a:t> yield, Mg/ha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59855616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Shelton NE, 1995-2004</a:t>
            </a:r>
            <a:br>
              <a:rPr lang="en-US"/>
            </a:br>
            <a:r>
              <a:rPr lang="en-US"/>
              <a:t>Varvel et al. (2007) AJ</a:t>
            </a:r>
            <a:r>
              <a:rPr lang="en-US" baseline="0"/>
              <a:t> 99:701-706</a:t>
            </a:r>
            <a:endParaRPr lang="en-US"/>
          </a:p>
        </c:rich>
      </c:tx>
      <c:layout>
        <c:manualLayout>
          <c:xMode val="edge"/>
          <c:yMode val="edge"/>
          <c:x val="0.15158333333333374"/>
          <c:y val="2.6315789473684216E-2"/>
        </c:manualLayout>
      </c:layout>
    </c:title>
    <c:plotArea>
      <c:layout>
        <c:manualLayout>
          <c:layoutTarget val="inner"/>
          <c:xMode val="edge"/>
          <c:yMode val="edge"/>
          <c:x val="0.10532174103237128"/>
          <c:y val="0.24585716259151821"/>
          <c:w val="0.85487270341207566"/>
          <c:h val="0.58991746097527031"/>
        </c:manualLayout>
      </c:layout>
      <c:scatterChart>
        <c:scatterStyle val="lineMarker"/>
        <c:ser>
          <c:idx val="0"/>
          <c:order val="0"/>
          <c:tx>
            <c:strRef>
              <c:f>'Varvel, NE'!$O$12</c:f>
              <c:strCache>
                <c:ptCount val="1"/>
                <c:pt idx="0">
                  <c:v>YP0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20779133858267781"/>
                  <c:y val="0.18324665008979182"/>
                </c:manualLayout>
              </c:layout>
              <c:numFmt formatCode="General" sourceLinked="0"/>
            </c:trendlineLbl>
          </c:trendline>
          <c:xVal>
            <c:numRef>
              <c:f>'Varvel, NE'!$M$13:$M$23</c:f>
              <c:numCache>
                <c:formatCode>General</c:formatCode>
                <c:ptCount val="11"/>
                <c:pt idx="0">
                  <c:v>1.2201834862385321</c:v>
                </c:pt>
                <c:pt idx="1">
                  <c:v>1.4712643678160919</c:v>
                </c:pt>
                <c:pt idx="2">
                  <c:v>1.2093023255813955</c:v>
                </c:pt>
                <c:pt idx="3">
                  <c:v>1.8030303030303032</c:v>
                </c:pt>
                <c:pt idx="4">
                  <c:v>1.525641025641026</c:v>
                </c:pt>
                <c:pt idx="5">
                  <c:v>2.5319148936170213</c:v>
                </c:pt>
                <c:pt idx="6">
                  <c:v>3.0571428571428574</c:v>
                </c:pt>
                <c:pt idx="7">
                  <c:v>2.3469387755102038</c:v>
                </c:pt>
                <c:pt idx="8">
                  <c:v>3.2702702702702702</c:v>
                </c:pt>
                <c:pt idx="9">
                  <c:v>2.6153846153846154</c:v>
                </c:pt>
                <c:pt idx="10">
                  <c:v>2.6904761904761907</c:v>
                </c:pt>
              </c:numCache>
            </c:numRef>
          </c:xVal>
          <c:yVal>
            <c:numRef>
              <c:f>'Varvel, NE'!$O$13:$O$23</c:f>
              <c:numCache>
                <c:formatCode>General</c:formatCode>
                <c:ptCount val="11"/>
                <c:pt idx="0">
                  <c:v>13.4</c:v>
                </c:pt>
                <c:pt idx="1">
                  <c:v>12.8</c:v>
                </c:pt>
                <c:pt idx="2">
                  <c:v>10.6</c:v>
                </c:pt>
                <c:pt idx="3">
                  <c:v>11.9</c:v>
                </c:pt>
                <c:pt idx="4">
                  <c:v>11.9</c:v>
                </c:pt>
                <c:pt idx="5">
                  <c:v>12</c:v>
                </c:pt>
                <c:pt idx="6">
                  <c:v>10.7</c:v>
                </c:pt>
                <c:pt idx="7">
                  <c:v>11.5</c:v>
                </c:pt>
                <c:pt idx="8">
                  <c:v>12.1</c:v>
                </c:pt>
                <c:pt idx="9">
                  <c:v>13.6</c:v>
                </c:pt>
                <c:pt idx="10">
                  <c:v>11.3</c:v>
                </c:pt>
              </c:numCache>
            </c:numRef>
          </c:yVal>
        </c:ser>
        <c:axId val="59897728"/>
        <c:axId val="59908096"/>
      </c:scatterChart>
      <c:valAx>
        <c:axId val="59897728"/>
        <c:scaling>
          <c:orientation val="minMax"/>
          <c:min val="0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RI (200N/0N)</a:t>
                </a:r>
              </a:p>
            </c:rich>
          </c:tx>
          <c:layout/>
        </c:title>
        <c:numFmt formatCode="General" sourceLinked="1"/>
        <c:tickLblPos val="nextTo"/>
        <c:crossAx val="59908096"/>
        <c:crosses val="autoZero"/>
        <c:crossBetween val="midCat"/>
      </c:valAx>
      <c:valAx>
        <c:axId val="5990809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Grain yield, Mg/ha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59897728"/>
        <c:crosses val="autoZero"/>
        <c:crossBetween val="midCat"/>
      </c:valAx>
    </c:plotArea>
    <c:plotVisOnly val="1"/>
  </c:chart>
  <c:spPr>
    <a:ln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1965A-297E-4F69-8062-7C92333861DF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107D2-5BFD-4D4C-BDD3-52CB16150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9A46-7161-45B9-AE6C-B6A0563F3FAE}" type="datetimeFigureOut">
              <a:rPr lang="en-US" smtClean="0"/>
              <a:pPr/>
              <a:t>12/13/2011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8425-3824-4DFB-BA49-D6EDF5EFB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Pocket_Sensor/Pocket_Sensor.ht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ue.okstate.edu/International_Student_Activities.htm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nue.okstate.edu/Hand_Planter.ht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.fed.us/t-d/pubs/htmlpubs/htm10242306/index.htm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soiltesting.okstate.edu/SBNRC/Ammonia_Loss_Calculator.ph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nue.okstate.edu/Long_Term_Experiments/100_0653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0" cy="8572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/>
          <a:p>
            <a:r>
              <a:rPr lang="en-US" dirty="0" smtClean="0"/>
              <a:t>OSU Winter Crops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Soil Fertility Research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Program </a:t>
            </a:r>
            <a:r>
              <a:rPr lang="en-US" dirty="0" smtClean="0">
                <a:solidFill>
                  <a:schemeClr val="bg1"/>
                </a:solidFill>
              </a:rPr>
              <a:t>Update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December </a:t>
            </a:r>
            <a:r>
              <a:rPr lang="en-US" dirty="0" smtClean="0">
                <a:solidFill>
                  <a:schemeClr val="bg1"/>
                </a:solidFill>
              </a:rPr>
              <a:t>13, 2011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57200" y="381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96240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57200" y="685800"/>
          <a:ext cx="4876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3886200" y="342900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988" y="1512888"/>
            <a:ext cx="604202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47800"/>
            <a:ext cx="6527811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2026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Over all sites in all countries and states, plant-to-plant variation in corn grain yield averaged 2765 kg ha</a:t>
            </a:r>
            <a:r>
              <a:rPr lang="en-US" baseline="30000" smtClean="0"/>
              <a:t>-1</a:t>
            </a:r>
            <a:r>
              <a:rPr lang="en-US" smtClean="0"/>
              <a:t> (44.1 bu ac</a:t>
            </a:r>
            <a:r>
              <a:rPr lang="en-US" baseline="30000" smtClean="0"/>
              <a:t>-1</a:t>
            </a:r>
            <a:r>
              <a:rPr lang="en-US" smtClean="0"/>
              <a:t>).</a:t>
            </a:r>
          </a:p>
          <a:p>
            <a:pPr eaLnBrk="1" hangingPunct="1"/>
            <a:r>
              <a:rPr lang="en-US" smtClean="0"/>
              <a:t>Mexico, Argentina, Iowa, Virginia, Nebraska, Ohio, Oklahoma, 46 transects (Agron J. 97:1603)</a:t>
            </a:r>
          </a:p>
        </p:txBody>
      </p:sp>
      <p:pic>
        <p:nvPicPr>
          <p:cNvPr id="16387" name="Picture 4" descr="100_08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200400"/>
            <a:ext cx="4373563" cy="3279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8" name="Picture 2" descr="http://nue.okstate.edu/NSTL/nstl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429000"/>
            <a:ext cx="3987800" cy="282733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Bill Raun\AppData\Local\Microsoft\Windows\Temporary Internet Files\Content.Outlook\3JRII5Z4\SDC1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70104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352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2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600" y="76200"/>
            <a:ext cx="42164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724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Stalk Recognition Algorithm in One Scan</a:t>
            </a:r>
          </a:p>
          <a:p>
            <a:r>
              <a:rPr lang="en-US" sz="2000" dirty="0" smtClean="0"/>
              <a:t>Matching Algorithm between Successive Scans</a:t>
            </a:r>
          </a:p>
          <a:p>
            <a:r>
              <a:rPr lang="en-US" sz="2000" dirty="0" smtClean="0"/>
              <a:t>Stalk Diameter Estimation Algorithm in One Scan (next slice)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8862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Algorithms, Yeyin Shi</a:t>
            </a:r>
            <a:br>
              <a:rPr lang="en-US" sz="3200" dirty="0" smtClean="0"/>
            </a:br>
            <a:r>
              <a:rPr lang="en-US" sz="3200" dirty="0" smtClean="0"/>
              <a:t>BAE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438400" y="5791200"/>
            <a:ext cx="228600" cy="228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0"/>
          </p:cNvCxnSpPr>
          <p:nvPr/>
        </p:nvCxnSpPr>
        <p:spPr>
          <a:xfrm rot="5400000" flipH="1" flipV="1">
            <a:off x="2800350" y="4171950"/>
            <a:ext cx="1371600" cy="1866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0"/>
          </p:cNvCxnSpPr>
          <p:nvPr/>
        </p:nvCxnSpPr>
        <p:spPr>
          <a:xfrm rot="16200000" flipV="1">
            <a:off x="971550" y="4210050"/>
            <a:ext cx="1371600" cy="1790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0"/>
          </p:cNvCxnSpPr>
          <p:nvPr/>
        </p:nvCxnSpPr>
        <p:spPr>
          <a:xfrm rot="5400000" flipH="1" flipV="1">
            <a:off x="2609850" y="4286250"/>
            <a:ext cx="1447800" cy="1562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0"/>
          </p:cNvCxnSpPr>
          <p:nvPr/>
        </p:nvCxnSpPr>
        <p:spPr>
          <a:xfrm rot="5400000" flipH="1" flipV="1">
            <a:off x="2381250" y="4438650"/>
            <a:ext cx="1524000" cy="1181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0"/>
          </p:cNvCxnSpPr>
          <p:nvPr/>
        </p:nvCxnSpPr>
        <p:spPr>
          <a:xfrm rot="5400000" flipH="1" flipV="1">
            <a:off x="2190750" y="4552950"/>
            <a:ext cx="1600200" cy="87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0"/>
          </p:cNvCxnSpPr>
          <p:nvPr/>
        </p:nvCxnSpPr>
        <p:spPr>
          <a:xfrm rot="5400000" flipH="1" flipV="1">
            <a:off x="1962150" y="4705350"/>
            <a:ext cx="167640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8" idx="0"/>
          </p:cNvCxnSpPr>
          <p:nvPr/>
        </p:nvCxnSpPr>
        <p:spPr>
          <a:xfrm rot="5400000" flipH="1" flipV="1">
            <a:off x="1771650" y="4895850"/>
            <a:ext cx="167640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8" idx="0"/>
          </p:cNvCxnSpPr>
          <p:nvPr/>
        </p:nvCxnSpPr>
        <p:spPr>
          <a:xfrm rot="16200000" flipV="1">
            <a:off x="1581150" y="4819650"/>
            <a:ext cx="1676400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0"/>
          </p:cNvCxnSpPr>
          <p:nvPr/>
        </p:nvCxnSpPr>
        <p:spPr>
          <a:xfrm rot="16200000" flipV="1">
            <a:off x="1466850" y="4705350"/>
            <a:ext cx="160020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0"/>
          </p:cNvCxnSpPr>
          <p:nvPr/>
        </p:nvCxnSpPr>
        <p:spPr>
          <a:xfrm rot="16200000" flipV="1">
            <a:off x="1314450" y="4552950"/>
            <a:ext cx="1524000" cy="952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1181100" y="4381500"/>
            <a:ext cx="1447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Dielectric properties,</a:t>
            </a:r>
          </a:p>
          <a:p>
            <a:pPr lvl="1" eaLnBrk="1" hangingPunct="1"/>
            <a:r>
              <a:rPr lang="en-US" smtClean="0"/>
              <a:t>Estimates of maize stalk diameter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1628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05200"/>
            <a:ext cx="38290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7815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181600" y="533400"/>
            <a:ext cx="3810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Seed Placement and Leaf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Small scale variability in winter wheat grain yield</a:t>
            </a:r>
          </a:p>
          <a:p>
            <a:r>
              <a:rPr lang="en-US" dirty="0" smtClean="0"/>
              <a:t>Pocket Sensor Evaluation and Testing</a:t>
            </a:r>
          </a:p>
          <a:p>
            <a:r>
              <a:rPr lang="en-US" dirty="0" smtClean="0"/>
              <a:t>Hand Planter</a:t>
            </a:r>
          </a:p>
          <a:p>
            <a:r>
              <a:rPr lang="en-US" dirty="0" smtClean="0"/>
              <a:t>By-Plant N fertilization (wheat and corn)</a:t>
            </a:r>
          </a:p>
          <a:p>
            <a:r>
              <a:rPr lang="en-US" dirty="0" smtClean="0"/>
              <a:t>In-Season Methods to Estimate NUE</a:t>
            </a:r>
          </a:p>
          <a:p>
            <a:r>
              <a:rPr lang="en-US" dirty="0" smtClean="0"/>
              <a:t>Sensor measurements to predict tiller density, grain protein</a:t>
            </a:r>
          </a:p>
          <a:p>
            <a:r>
              <a:rPr lang="en-US" dirty="0" smtClean="0"/>
              <a:t>RTK corn, UAN distance</a:t>
            </a:r>
          </a:p>
          <a:p>
            <a:r>
              <a:rPr lang="en-US" dirty="0" smtClean="0"/>
              <a:t>Foliar P corn, wheat</a:t>
            </a:r>
          </a:p>
          <a:p>
            <a:r>
              <a:rPr lang="en-US" dirty="0" smtClean="0"/>
              <a:t>Estimating Plant Population (V4-V6) using NIR, Red, Red-edge</a:t>
            </a:r>
          </a:p>
          <a:p>
            <a:r>
              <a:rPr lang="en-US" dirty="0" smtClean="0"/>
              <a:t>Urea </a:t>
            </a:r>
            <a:r>
              <a:rPr lang="en-US" dirty="0" err="1" smtClean="0"/>
              <a:t>Triazone's</a:t>
            </a:r>
            <a:r>
              <a:rPr lang="en-US" dirty="0" smtClean="0"/>
              <a:t> for N Rich Strips in Winter Wheat</a:t>
            </a:r>
          </a:p>
          <a:p>
            <a:r>
              <a:rPr lang="en-US" dirty="0" smtClean="0"/>
              <a:t>Update RI-NDVI vs. RI-Harvest for both wheat and corn</a:t>
            </a:r>
          </a:p>
          <a:p>
            <a:r>
              <a:rPr lang="en-US" dirty="0" smtClean="0"/>
              <a:t>Combining Corn and Wheat Data, joint INSEY Equation, GA Algorithm</a:t>
            </a:r>
          </a:p>
          <a:p>
            <a:r>
              <a:rPr lang="en-US" dirty="0" smtClean="0"/>
              <a:t>Influence of population and N rate on yield (sense vegetative stages)</a:t>
            </a:r>
          </a:p>
          <a:p>
            <a:r>
              <a:rPr lang="en-US" dirty="0" smtClean="0"/>
              <a:t>Seed placement, leaf orientation</a:t>
            </a:r>
          </a:p>
          <a:p>
            <a:r>
              <a:rPr lang="en-US" dirty="0" smtClean="0"/>
              <a:t>Foliar N wheat (products/rates)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28600"/>
            <a:ext cx="2895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OSU Pocket Sensor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2" descr="http://nue.okstate.edu/Pocket_Sensor/IMG_2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70119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066800" y="6019800"/>
            <a:ext cx="6172200" cy="6461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cs typeface="+mn-cs"/>
                <a:hlinkClick r:id="rId3"/>
              </a:rPr>
              <a:t>http://nue.okstate.edu/Pocket_Sensor/Pocket_Sensor.htm</a:t>
            </a:r>
            <a:endParaRPr lang="en-US" dirty="0"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5791200"/>
            <a:ext cx="7924800" cy="708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MX" sz="2000" b="1" dirty="0" err="1">
                <a:latin typeface="+mn-lt"/>
                <a:cs typeface="+mn-cs"/>
              </a:rPr>
              <a:t>Farm</a:t>
            </a:r>
            <a:r>
              <a:rPr lang="es-MX" sz="2000" b="1" dirty="0">
                <a:latin typeface="+mn-lt"/>
                <a:cs typeface="+mn-cs"/>
              </a:rPr>
              <a:t> </a:t>
            </a:r>
            <a:r>
              <a:rPr lang="es-MX" sz="2000" b="1" dirty="0" err="1">
                <a:latin typeface="+mn-lt"/>
                <a:cs typeface="+mn-cs"/>
              </a:rPr>
              <a:t>advisor</a:t>
            </a:r>
            <a:r>
              <a:rPr lang="es-MX" sz="2000" b="1" dirty="0">
                <a:latin typeface="+mn-lt"/>
                <a:cs typeface="+mn-cs"/>
              </a:rPr>
              <a:t> in Ciudad </a:t>
            </a:r>
            <a:r>
              <a:rPr lang="es-MX" sz="2000" b="1" dirty="0" err="1">
                <a:latin typeface="+mn-lt"/>
                <a:cs typeface="+mn-cs"/>
              </a:rPr>
              <a:t>Obregon</a:t>
            </a:r>
            <a:r>
              <a:rPr lang="es-MX" sz="2000" b="1" dirty="0">
                <a:latin typeface="+mn-lt"/>
                <a:cs typeface="+mn-cs"/>
              </a:rPr>
              <a:t>, </a:t>
            </a:r>
            <a:r>
              <a:rPr lang="es-MX" sz="2000" b="1" dirty="0" err="1">
                <a:latin typeface="+mn-lt"/>
                <a:cs typeface="+mn-cs"/>
              </a:rPr>
              <a:t>manages</a:t>
            </a:r>
            <a:r>
              <a:rPr lang="es-MX" sz="2000" b="1" dirty="0">
                <a:latin typeface="+mn-lt"/>
                <a:cs typeface="+mn-cs"/>
              </a:rPr>
              <a:t> 1000 ha </a:t>
            </a:r>
            <a:r>
              <a:rPr lang="es-MX" sz="2000" b="1" dirty="0" err="1">
                <a:latin typeface="+mn-lt"/>
                <a:cs typeface="+mn-cs"/>
              </a:rPr>
              <a:t>using</a:t>
            </a:r>
            <a:r>
              <a:rPr lang="es-MX" sz="2000" b="1" dirty="0">
                <a:latin typeface="+mn-lt"/>
                <a:cs typeface="+mn-cs"/>
              </a:rPr>
              <a:t> GreenSeeker </a:t>
            </a:r>
            <a:r>
              <a:rPr lang="es-MX" sz="2000" b="1" dirty="0" err="1">
                <a:latin typeface="+mn-lt"/>
                <a:cs typeface="+mn-cs"/>
              </a:rPr>
              <a:t>technology</a:t>
            </a:r>
            <a:endParaRPr lang="en-US" sz="200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nue.okstate.edu/CIMMYT/000_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838200"/>
            <a:ext cx="61944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http://nue.okstate.edu/teac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562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8" descr="http://nue.okstate.edu/CIMMYT/GreenSeeker%20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63888"/>
            <a:ext cx="48768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nue.okstate.edu/Kenya/DSCN1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5100" y="30480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914400" y="3276600"/>
            <a:ext cx="754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  <a:hlinkClick r:id="rId6"/>
              </a:rPr>
              <a:t>http://nue.okstate.edu/International_Student_Activities.htm</a:t>
            </a:r>
            <a:endParaRPr lang="en-U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Ivan Ortiz </a:t>
            </a:r>
            <a:r>
              <a:rPr lang="en-US" dirty="0" err="1">
                <a:latin typeface="Calibri" pitchFamily="34" charset="0"/>
              </a:rPr>
              <a:t>Monasterio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ictures\100_5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886" cy="61735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57912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OSU Pocket Sensor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Ciudad Obregon, MX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ictures\100_5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7874324" cy="590681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5638800" y="51816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19050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457200" y="54102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" name="Content Placeholder 5" descr="ti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" y="2590800"/>
            <a:ext cx="1485900" cy="1638300"/>
          </a:xfr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"/>
            <a:ext cx="3251200" cy="24384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04800" y="63246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http://nue.okstate.edu/Hand_Planter.htm</a:t>
            </a: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54102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1,000,000 cycles</a:t>
            </a:r>
          </a:p>
          <a:p>
            <a:r>
              <a:rPr lang="en-US">
                <a:latin typeface="Calibri" pitchFamily="34" charset="0"/>
              </a:rPr>
              <a:t>0.29g/seed</a:t>
            </a:r>
          </a:p>
          <a:p>
            <a:r>
              <a:rPr lang="en-US">
                <a:latin typeface="Calibri" pitchFamily="34" charset="0"/>
              </a:rPr>
              <a:t>60,000 seeds/ha</a:t>
            </a:r>
          </a:p>
          <a:p>
            <a:r>
              <a:rPr lang="en-US">
                <a:latin typeface="Calibri" pitchFamily="34" charset="0"/>
              </a:rPr>
              <a:t>3443 seeds/kg</a:t>
            </a:r>
          </a:p>
          <a:p>
            <a:r>
              <a:rPr lang="en-US">
                <a:latin typeface="Calibri" pitchFamily="34" charset="0"/>
              </a:rPr>
              <a:t>1.0 kg hopper </a:t>
            </a:r>
          </a:p>
          <a:p>
            <a:r>
              <a:rPr lang="en-US">
                <a:latin typeface="Calibri" pitchFamily="34" charset="0"/>
              </a:rPr>
              <a:t>17 times refill</a:t>
            </a:r>
          </a:p>
        </p:txBody>
      </p:sp>
      <p:pic>
        <p:nvPicPr>
          <p:cNvPr id="4301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895600"/>
            <a:ext cx="33528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</a:t>
            </a:r>
            <a:r>
              <a:rPr lang="en-US" baseline="30000" smtClean="0"/>
              <a:t>rd</a:t>
            </a:r>
            <a:r>
              <a:rPr lang="en-US" smtClean="0"/>
              <a:t> world hand planter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 rtlCol="0"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Methods which homogenize maize plant stands and emergence can decrease plant-to-plant variation and increase grain yields (Martin et al., 2005)</a:t>
            </a:r>
          </a:p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Maize emergence delayed by as little as four days, resulted in a yield depression of 15 percent (</a:t>
            </a:r>
            <a:r>
              <a:rPr lang="en-US" dirty="0" err="1" smtClean="0"/>
              <a:t>Hodgen</a:t>
            </a:r>
            <a:r>
              <a:rPr lang="en-US" dirty="0" smtClean="0"/>
              <a:t> et al., 2007)</a:t>
            </a:r>
          </a:p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 Third world maize yields hover near 2.0 Mg/ha</a:t>
            </a:r>
          </a:p>
          <a:p>
            <a:pPr marL="420624" indent="-38404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609600" y="6324600"/>
            <a:ext cx="769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2"/>
              </a:rPr>
              <a:t>http://nue.okstate.edu/Hand_Planter.htm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Hand Planter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159,531,007 hectares of maize in 2009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34,409,010 hectares in the developing world 	60% was planted by hand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= 20,645,000 hectares or 13% of the total maize area in the world </a:t>
            </a:r>
          </a:p>
          <a:p>
            <a:pPr>
              <a:defRPr/>
            </a:pPr>
            <a:r>
              <a:rPr lang="en-US" dirty="0" smtClean="0"/>
              <a:t>A 25% yield increase on 60% of the hand planted maize area in the third world, worth more than 3 billion dollars/year (corn price at $0.26/kg)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lvl="2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2921000" algn="l"/>
              </a:tabLst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4027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05200"/>
            <a:ext cx="38290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7815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181600" y="533400"/>
            <a:ext cx="3810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Seed Placement and Leaf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5"/>
            <a:ext cx="4648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0" y="990600"/>
            <a:ext cx="3886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Sustainability</a:t>
            </a:r>
            <a:br>
              <a:rPr lang="en-US" dirty="0" smtClean="0"/>
            </a:br>
            <a:r>
              <a:rPr lang="en-US" dirty="0" smtClean="0"/>
              <a:t>Productivity</a:t>
            </a:r>
            <a:br>
              <a:rPr lang="en-US" dirty="0" smtClean="0"/>
            </a:br>
            <a:r>
              <a:rPr lang="en-US" dirty="0" smtClean="0"/>
              <a:t>Economic Risk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2" descr="http://nue.okstate.edu/Hand_Planter/IMG_2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5625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nue.okstate.edu/Hand_Planter/fig0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057400"/>
            <a:ext cx="25431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00800" y="1600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SeedStick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28600"/>
            <a:ext cx="2599139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p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81000"/>
            <a:ext cx="2242533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 Rich Strip</a:t>
            </a:r>
            <a:br>
              <a:rPr lang="en-US" dirty="0" smtClean="0"/>
            </a:b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2005 to 2011, 18,413 Nitrogen Rich Strips were put on in Oklahoma that represented 1,473,040 acres. Average profits of $10.00/ac for OK producers using the GreenSeeker and OSU N </a:t>
            </a:r>
            <a:r>
              <a:rPr lang="en-US" dirty="0" smtClean="0"/>
              <a:t>Rate, Dr. Brian Arnall</a:t>
            </a:r>
          </a:p>
          <a:p>
            <a:r>
              <a:rPr lang="en-US" dirty="0" smtClean="0"/>
              <a:t>NPKS strips, Lance Shepherd, Dr. Brian Arnall, Dr. Randy Taylor,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19050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800" smtClean="0"/>
              <a:t>All that is gold does not glitter; not all those that wander are lost. — J.R.R. Tolkien (1892-1973)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b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52400"/>
            <a:ext cx="5105400" cy="6619169"/>
          </a:xfrm>
        </p:spPr>
      </p:pic>
      <p:sp>
        <p:nvSpPr>
          <p:cNvPr id="6" name="TextBox 5"/>
          <p:cNvSpPr txBox="1"/>
          <p:nvPr/>
        </p:nvSpPr>
        <p:spPr>
          <a:xfrm>
            <a:off x="0" y="36576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http://www.soiltesting.okstate.edu/SBNRC/SBNRC.php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ga_ipho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685800"/>
            <a:ext cx="2905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 descr="sbnrc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5794375" cy="604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hlinkClick r:id="rId2"/>
              </a:rPr>
              <a:t>http://www.soiltesting.okstate.edu/SBNRC/Ammonia_Loss_Calculator.php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al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762000"/>
            <a:ext cx="8410575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5903893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Macnack, Natasha, 2012. Applied model for estimating potential ammonia loss from surface applied urea.  </a:t>
            </a:r>
            <a:r>
              <a:rPr lang="en-US" sz="1400" b="1" dirty="0" err="1" smtClean="0">
                <a:solidFill>
                  <a:schemeClr val="bg1"/>
                </a:solidFill>
              </a:rPr>
              <a:t>Commun</a:t>
            </a:r>
            <a:r>
              <a:rPr lang="en-US" sz="1400" b="1" dirty="0" smtClean="0">
                <a:solidFill>
                  <a:schemeClr val="bg1"/>
                </a:solidFill>
              </a:rPr>
              <a:t>. Soil Sci. Plant Anal. (in press).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838200"/>
            <a:ext cx="7798112" cy="4525963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0" y="1600200"/>
            <a:ext cx="4191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 Wheat Protein Optimizer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Predicting yield potential</a:t>
            </a:r>
            <a:br>
              <a:rPr lang="en-US" sz="3200" smtClean="0"/>
            </a:br>
            <a:r>
              <a:rPr lang="en-US" sz="3200" smtClean="0"/>
              <a:t>INSEY = NDVI/cumulative GDD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5715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5105400" y="3962400"/>
            <a:ext cx="3429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Because yield and N responsiveness were consistently found to be independent of one another, and since both influence the demand for fertilizer N, estimates of both should be combined to calculate realistic in-season N rates.  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6005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46386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219200"/>
            <a:ext cx="47625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2290</TotalTime>
  <Words>539</Words>
  <Application>Microsoft Office PowerPoint</Application>
  <PresentationFormat>On-screen Show (4:3)</PresentationFormat>
  <Paragraphs>78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OSU Winter Crops School</vt:lpstr>
      <vt:lpstr>Current Research</vt:lpstr>
      <vt:lpstr>Slide 3</vt:lpstr>
      <vt:lpstr>Slide 4</vt:lpstr>
      <vt:lpstr>Slide 5</vt:lpstr>
      <vt:lpstr>Slide 6</vt:lpstr>
      <vt:lpstr>Slide 7</vt:lpstr>
      <vt:lpstr>Predicting yield potential INSEY = NDVI/cumulative GDD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Microwave scattering</vt:lpstr>
      <vt:lpstr>Algorithms, Yeyin Shi BAE</vt:lpstr>
      <vt:lpstr>Slide 18</vt:lpstr>
      <vt:lpstr>Slide 19</vt:lpstr>
      <vt:lpstr>OSU Pocket Sensor</vt:lpstr>
      <vt:lpstr>Slide 21</vt:lpstr>
      <vt:lpstr>Slide 22</vt:lpstr>
      <vt:lpstr>Slide 23</vt:lpstr>
      <vt:lpstr>Slide 24</vt:lpstr>
      <vt:lpstr>Slide 25</vt:lpstr>
      <vt:lpstr>Slide 26</vt:lpstr>
      <vt:lpstr>3rd world hand planter</vt:lpstr>
      <vt:lpstr>Hand Planter</vt:lpstr>
      <vt:lpstr>Slide 29</vt:lpstr>
      <vt:lpstr>Sustainability Productivity Economic Risk</vt:lpstr>
      <vt:lpstr>Slide 31</vt:lpstr>
      <vt:lpstr>Slide 32</vt:lpstr>
      <vt:lpstr>N Rich Strip Extension</vt:lpstr>
      <vt:lpstr>Slide 34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OSU Winter Crops School</dc:title>
  <dc:creator>Bill Raun</dc:creator>
  <cp:lastModifiedBy>bill raun</cp:lastModifiedBy>
  <cp:revision>19</cp:revision>
  <dcterms:created xsi:type="dcterms:W3CDTF">2010-12-07T14:42:10Z</dcterms:created>
  <dcterms:modified xsi:type="dcterms:W3CDTF">2011-12-13T14:37:21Z</dcterms:modified>
</cp:coreProperties>
</file>