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323" r:id="rId3"/>
    <p:sldId id="258" r:id="rId4"/>
    <p:sldId id="259" r:id="rId5"/>
    <p:sldId id="260" r:id="rId6"/>
    <p:sldId id="317" r:id="rId7"/>
    <p:sldId id="257" r:id="rId8"/>
    <p:sldId id="327" r:id="rId9"/>
    <p:sldId id="342" r:id="rId10"/>
    <p:sldId id="341" r:id="rId11"/>
    <p:sldId id="328" r:id="rId12"/>
    <p:sldId id="326" r:id="rId13"/>
    <p:sldId id="265" r:id="rId14"/>
    <p:sldId id="266" r:id="rId15"/>
    <p:sldId id="347" r:id="rId16"/>
    <p:sldId id="348" r:id="rId17"/>
    <p:sldId id="349" r:id="rId18"/>
    <p:sldId id="324" r:id="rId19"/>
    <p:sldId id="345" r:id="rId20"/>
    <p:sldId id="272" r:id="rId21"/>
    <p:sldId id="273" r:id="rId22"/>
    <p:sldId id="274" r:id="rId23"/>
    <p:sldId id="275" r:id="rId24"/>
    <p:sldId id="276" r:id="rId25"/>
    <p:sldId id="277" r:id="rId26"/>
    <p:sldId id="278" r:id="rId27"/>
    <p:sldId id="279" r:id="rId28"/>
    <p:sldId id="280" r:id="rId29"/>
    <p:sldId id="339" r:id="rId30"/>
    <p:sldId id="288" r:id="rId31"/>
    <p:sldId id="336" r:id="rId32"/>
    <p:sldId id="319" r:id="rId33"/>
    <p:sldId id="294" r:id="rId34"/>
    <p:sldId id="297" r:id="rId35"/>
    <p:sldId id="296" r:id="rId36"/>
    <p:sldId id="334" r:id="rId37"/>
    <p:sldId id="335" r:id="rId38"/>
    <p:sldId id="299" r:id="rId39"/>
    <p:sldId id="298" r:id="rId40"/>
    <p:sldId id="301" r:id="rId41"/>
    <p:sldId id="302" r:id="rId42"/>
    <p:sldId id="343" r:id="rId43"/>
    <p:sldId id="329" r:id="rId44"/>
    <p:sldId id="346" r:id="rId45"/>
    <p:sldId id="337" r:id="rId46"/>
    <p:sldId id="322" r:id="rId47"/>
    <p:sldId id="304" r:id="rId48"/>
    <p:sldId id="344" r:id="rId49"/>
    <p:sldId id="320" r:id="rId50"/>
    <p:sldId id="330" r:id="rId51"/>
    <p:sldId id="307" r:id="rId52"/>
    <p:sldId id="332" r:id="rId53"/>
    <p:sldId id="308" r:id="rId54"/>
    <p:sldId id="309" r:id="rId55"/>
    <p:sldId id="338" r:id="rId56"/>
    <p:sldId id="310" r:id="rId57"/>
    <p:sldId id="325" r:id="rId58"/>
    <p:sldId id="262" r:id="rId59"/>
    <p:sldId id="263" r:id="rId60"/>
    <p:sldId id="312" r:id="rId61"/>
    <p:sldId id="350" r:id="rId62"/>
    <p:sldId id="340" r:id="rId6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ylon D. Morgan" initials="GDM" lastIdx="8" clrIdx="0">
    <p:extLst>
      <p:ext uri="{19B8F6BF-5375-455C-9EA6-DF929625EA0E}">
        <p15:presenceInfo xmlns:p15="http://schemas.microsoft.com/office/powerpoint/2012/main" userId="S-1-5-21-1167378736-2199707310-2242153877-471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C58"/>
    <a:srgbClr val="5758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24" autoAdjust="0"/>
  </p:normalViewPr>
  <p:slideViewPr>
    <p:cSldViewPr>
      <p:cViewPr varScale="1">
        <p:scale>
          <a:sx n="63" d="100"/>
          <a:sy n="63" d="100"/>
        </p:scale>
        <p:origin x="78" y="408"/>
      </p:cViewPr>
      <p:guideLst>
        <p:guide orient="horz" pos="2880"/>
        <p:guide pos="216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ughman, Todd" userId="bfdd3ee6-1b29-4305-8d55-2a7d7fd57512" providerId="ADAL" clId="{D3AE5022-C371-4D09-A745-AB0A3485E78F}"/>
    <pc:docChg chg="custSel addSld modSld">
      <pc:chgData name="Baughman, Todd" userId="bfdd3ee6-1b29-4305-8d55-2a7d7fd57512" providerId="ADAL" clId="{D3AE5022-C371-4D09-A745-AB0A3485E78F}" dt="2018-01-04T17:47:35.713" v="509" actId="20577"/>
      <pc:docMkLst>
        <pc:docMk/>
      </pc:docMkLst>
      <pc:sldChg chg="addSp delSp modSp">
        <pc:chgData name="Baughman, Todd" userId="bfdd3ee6-1b29-4305-8d55-2a7d7fd57512" providerId="ADAL" clId="{D3AE5022-C371-4D09-A745-AB0A3485E78F}" dt="2018-01-04T17:32:23.636" v="312" actId="1035"/>
        <pc:sldMkLst>
          <pc:docMk/>
          <pc:sldMk cId="0" sldId="256"/>
        </pc:sldMkLst>
        <pc:picChg chg="add del mod">
          <ac:chgData name="Baughman, Todd" userId="bfdd3ee6-1b29-4305-8d55-2a7d7fd57512" providerId="ADAL" clId="{D3AE5022-C371-4D09-A745-AB0A3485E78F}" dt="2018-01-04T15:23:10.504" v="91" actId="478"/>
          <ac:picMkLst>
            <pc:docMk/>
            <pc:sldMk cId="0" sldId="256"/>
            <ac:picMk id="6" creationId="{55DF96B8-7DD0-4F5C-8289-07C8FE6C4DB8}"/>
          </ac:picMkLst>
        </pc:picChg>
        <pc:picChg chg="add mod">
          <ac:chgData name="Baughman, Todd" userId="bfdd3ee6-1b29-4305-8d55-2a7d7fd57512" providerId="ADAL" clId="{D3AE5022-C371-4D09-A745-AB0A3485E78F}" dt="2018-01-04T17:32:23.636" v="312" actId="1035"/>
          <ac:picMkLst>
            <pc:docMk/>
            <pc:sldMk cId="0" sldId="256"/>
            <ac:picMk id="6" creationId="{884D4243-5C0E-4685-A35F-8000351C778A}"/>
          </ac:picMkLst>
        </pc:picChg>
        <pc:picChg chg="add del mod">
          <ac:chgData name="Baughman, Todd" userId="bfdd3ee6-1b29-4305-8d55-2a7d7fd57512" providerId="ADAL" clId="{D3AE5022-C371-4D09-A745-AB0A3485E78F}" dt="2018-01-04T17:31:01.608" v="295" actId="478"/>
          <ac:picMkLst>
            <pc:docMk/>
            <pc:sldMk cId="0" sldId="256"/>
            <ac:picMk id="8" creationId="{9C242243-48A9-4C82-B66E-F82F37D00B76}"/>
          </ac:picMkLst>
        </pc:picChg>
        <pc:picChg chg="mod">
          <ac:chgData name="Baughman, Todd" userId="bfdd3ee6-1b29-4305-8d55-2a7d7fd57512" providerId="ADAL" clId="{D3AE5022-C371-4D09-A745-AB0A3485E78F}" dt="2018-01-04T17:32:23.636" v="312" actId="1035"/>
          <ac:picMkLst>
            <pc:docMk/>
            <pc:sldMk cId="0" sldId="256"/>
            <ac:picMk id="1026" creationId="{E4F32929-E57F-4260-B624-13B01B92A7AC}"/>
          </ac:picMkLst>
        </pc:picChg>
      </pc:sldChg>
      <pc:sldChg chg="addSp delSp modSp">
        <pc:chgData name="Baughman, Todd" userId="bfdd3ee6-1b29-4305-8d55-2a7d7fd57512" providerId="ADAL" clId="{D3AE5022-C371-4D09-A745-AB0A3485E78F}" dt="2018-01-04T15:21:24.306" v="41" actId="20577"/>
        <pc:sldMkLst>
          <pc:docMk/>
          <pc:sldMk cId="1531525817" sldId="324"/>
        </pc:sldMkLst>
        <pc:picChg chg="add del mod">
          <ac:chgData name="Baughman, Todd" userId="bfdd3ee6-1b29-4305-8d55-2a7d7fd57512" providerId="ADAL" clId="{D3AE5022-C371-4D09-A745-AB0A3485E78F}" dt="2018-01-04T15:21:24.306" v="41" actId="20577"/>
          <ac:picMkLst>
            <pc:docMk/>
            <pc:sldMk cId="1531525817" sldId="324"/>
            <ac:picMk id="4" creationId="{F2391E64-8B52-4B2D-8948-84828305FF99}"/>
          </ac:picMkLst>
        </pc:picChg>
      </pc:sldChg>
      <pc:sldChg chg="modSp">
        <pc:chgData name="Baughman, Todd" userId="bfdd3ee6-1b29-4305-8d55-2a7d7fd57512" providerId="ADAL" clId="{D3AE5022-C371-4D09-A745-AB0A3485E78F}" dt="2018-01-04T15:20:15.544" v="39" actId="20577"/>
        <pc:sldMkLst>
          <pc:docMk/>
          <pc:sldMk cId="2644347892" sldId="348"/>
        </pc:sldMkLst>
        <pc:spChg chg="mod">
          <ac:chgData name="Baughman, Todd" userId="bfdd3ee6-1b29-4305-8d55-2a7d7fd57512" providerId="ADAL" clId="{D3AE5022-C371-4D09-A745-AB0A3485E78F}" dt="2018-01-04T15:20:15.544" v="39" actId="20577"/>
          <ac:spMkLst>
            <pc:docMk/>
            <pc:sldMk cId="2644347892" sldId="348"/>
            <ac:spMk id="70" creationId="{1D255FD8-E1F2-477C-A6E3-D057267FF6B9}"/>
          </ac:spMkLst>
        </pc:spChg>
      </pc:sldChg>
      <pc:sldChg chg="modSp add">
        <pc:chgData name="Baughman, Todd" userId="bfdd3ee6-1b29-4305-8d55-2a7d7fd57512" providerId="ADAL" clId="{D3AE5022-C371-4D09-A745-AB0A3485E78F}" dt="2018-01-04T17:47:35.713" v="509" actId="20577"/>
        <pc:sldMkLst>
          <pc:docMk/>
          <pc:sldMk cId="19292312" sldId="350"/>
        </pc:sldMkLst>
        <pc:spChg chg="mod">
          <ac:chgData name="Baughman, Todd" userId="bfdd3ee6-1b29-4305-8d55-2a7d7fd57512" providerId="ADAL" clId="{D3AE5022-C371-4D09-A745-AB0A3485E78F}" dt="2018-01-04T15:25:08.090" v="113" actId="20577"/>
          <ac:spMkLst>
            <pc:docMk/>
            <pc:sldMk cId="19292312" sldId="350"/>
            <ac:spMk id="2" creationId="{00000000-0000-0000-0000-000000000000}"/>
          </ac:spMkLst>
        </pc:spChg>
        <pc:spChg chg="mod">
          <ac:chgData name="Baughman, Todd" userId="bfdd3ee6-1b29-4305-8d55-2a7d7fd57512" providerId="ADAL" clId="{D3AE5022-C371-4D09-A745-AB0A3485E78F}" dt="2018-01-04T17:47:35.713" v="509" actId="20577"/>
          <ac:spMkLst>
            <pc:docMk/>
            <pc:sldMk cId="19292312" sldId="350"/>
            <ac:spMk id="5" creationId="{2D02F66A-9A05-49C3-9A4C-9461BB9EEC9C}"/>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file:///C:\Users\STAALMA\Documents\AT&amp;DO\Backup%20AT&amp;DO%20network%20folder\1761%20Labjournal\Labjournal\1761-016.xlsm"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57160809815628"/>
          <c:y val="0.141908889119082"/>
          <c:w val="0.75561953725190145"/>
          <c:h val="0.67730743745830368"/>
        </c:manualLayout>
      </c:layout>
      <c:scatterChart>
        <c:scatterStyle val="smoothMarker"/>
        <c:varyColors val="0"/>
        <c:ser>
          <c:idx val="3"/>
          <c:order val="0"/>
          <c:tx>
            <c:strRef>
              <c:f>Labjournal!$W$60</c:f>
              <c:strCache>
                <c:ptCount val="1"/>
                <c:pt idx="0">
                  <c:v>XR 11004</c:v>
                </c:pt>
              </c:strCache>
            </c:strRef>
          </c:tx>
          <c:spPr>
            <a:ln w="63500">
              <a:solidFill>
                <a:srgbClr val="C00000"/>
              </a:solidFill>
            </a:ln>
          </c:spPr>
          <c:marker>
            <c:symbol val="none"/>
          </c:marker>
          <c:xVal>
            <c:numRef>
              <c:f>Overview!$A$12:$A$71</c:f>
              <c:numCache>
                <c:formatCode>General</c:formatCode>
                <c:ptCount val="60"/>
                <c:pt idx="0">
                  <c:v>11</c:v>
                </c:pt>
                <c:pt idx="1">
                  <c:v>12.09</c:v>
                </c:pt>
                <c:pt idx="2">
                  <c:v>13.3</c:v>
                </c:pt>
                <c:pt idx="3">
                  <c:v>14.63</c:v>
                </c:pt>
                <c:pt idx="4">
                  <c:v>16.09</c:v>
                </c:pt>
                <c:pt idx="5">
                  <c:v>17.690000000000001</c:v>
                </c:pt>
                <c:pt idx="6">
                  <c:v>19.45</c:v>
                </c:pt>
                <c:pt idx="7">
                  <c:v>21.39</c:v>
                </c:pt>
                <c:pt idx="8">
                  <c:v>23.53</c:v>
                </c:pt>
                <c:pt idx="9">
                  <c:v>25.87</c:v>
                </c:pt>
                <c:pt idx="10">
                  <c:v>28.45</c:v>
                </c:pt>
                <c:pt idx="11">
                  <c:v>31.29</c:v>
                </c:pt>
                <c:pt idx="12">
                  <c:v>34.409999999999997</c:v>
                </c:pt>
                <c:pt idx="13">
                  <c:v>37.840000000000003</c:v>
                </c:pt>
                <c:pt idx="14">
                  <c:v>41.62</c:v>
                </c:pt>
                <c:pt idx="15">
                  <c:v>45.77</c:v>
                </c:pt>
                <c:pt idx="16">
                  <c:v>50.33</c:v>
                </c:pt>
                <c:pt idx="17">
                  <c:v>55.35</c:v>
                </c:pt>
                <c:pt idx="18">
                  <c:v>60.87</c:v>
                </c:pt>
                <c:pt idx="19">
                  <c:v>66.94</c:v>
                </c:pt>
                <c:pt idx="20">
                  <c:v>73.62</c:v>
                </c:pt>
                <c:pt idx="21">
                  <c:v>80.959999999999994</c:v>
                </c:pt>
                <c:pt idx="22">
                  <c:v>89.04</c:v>
                </c:pt>
                <c:pt idx="23">
                  <c:v>97.91</c:v>
                </c:pt>
                <c:pt idx="24">
                  <c:v>107.7</c:v>
                </c:pt>
                <c:pt idx="25">
                  <c:v>118.4</c:v>
                </c:pt>
                <c:pt idx="26">
                  <c:v>130.19999999999999</c:v>
                </c:pt>
                <c:pt idx="27" formatCode="0.00E+00">
                  <c:v>143.19999999999999</c:v>
                </c:pt>
                <c:pt idx="28" formatCode="0.00E+00">
                  <c:v>157.5</c:v>
                </c:pt>
                <c:pt idx="29" formatCode="0.00E+00">
                  <c:v>173.2</c:v>
                </c:pt>
                <c:pt idx="30" formatCode="0.00E+00">
                  <c:v>190.5</c:v>
                </c:pt>
                <c:pt idx="31" formatCode="0.00E+00">
                  <c:v>209.5</c:v>
                </c:pt>
                <c:pt idx="32" formatCode="0.00E+00">
                  <c:v>230.4</c:v>
                </c:pt>
                <c:pt idx="33" formatCode="0.00E+00">
                  <c:v>253.3</c:v>
                </c:pt>
                <c:pt idx="34" formatCode="0.00E+00">
                  <c:v>278.60000000000002</c:v>
                </c:pt>
                <c:pt idx="35">
                  <c:v>306.39999999999992</c:v>
                </c:pt>
                <c:pt idx="36" formatCode="0.00E+00">
                  <c:v>336.9</c:v>
                </c:pt>
                <c:pt idx="37" formatCode="0.00E+00">
                  <c:v>370.5</c:v>
                </c:pt>
                <c:pt idx="38" formatCode="0.00E+00">
                  <c:v>407.5</c:v>
                </c:pt>
                <c:pt idx="39" formatCode="0.00E+00">
                  <c:v>448.1</c:v>
                </c:pt>
                <c:pt idx="40" formatCode="0.00E+00">
                  <c:v>492.8</c:v>
                </c:pt>
                <c:pt idx="41" formatCode="0.00E+00">
                  <c:v>542</c:v>
                </c:pt>
                <c:pt idx="42" formatCode="0.00E+00">
                  <c:v>596</c:v>
                </c:pt>
                <c:pt idx="43">
                  <c:v>655.5</c:v>
                </c:pt>
                <c:pt idx="44">
                  <c:v>720.8</c:v>
                </c:pt>
                <c:pt idx="45">
                  <c:v>792.7</c:v>
                </c:pt>
                <c:pt idx="46">
                  <c:v>871.8</c:v>
                </c:pt>
                <c:pt idx="47">
                  <c:v>958.7</c:v>
                </c:pt>
                <c:pt idx="48">
                  <c:v>1054</c:v>
                </c:pt>
                <c:pt idx="49">
                  <c:v>1159</c:v>
                </c:pt>
                <c:pt idx="50">
                  <c:v>1275</c:v>
                </c:pt>
                <c:pt idx="51">
                  <c:v>1402</c:v>
                </c:pt>
                <c:pt idx="52">
                  <c:v>1542</c:v>
                </c:pt>
                <c:pt idx="53">
                  <c:v>1696</c:v>
                </c:pt>
                <c:pt idx="54">
                  <c:v>1865</c:v>
                </c:pt>
                <c:pt idx="55">
                  <c:v>2051</c:v>
                </c:pt>
                <c:pt idx="56">
                  <c:v>2256</c:v>
                </c:pt>
                <c:pt idx="57">
                  <c:v>2481</c:v>
                </c:pt>
                <c:pt idx="58">
                  <c:v>2728</c:v>
                </c:pt>
                <c:pt idx="59">
                  <c:v>3000</c:v>
                </c:pt>
              </c:numCache>
            </c:numRef>
          </c:xVal>
          <c:yVal>
            <c:numRef>
              <c:f>Overview!$H$12:$H$71</c:f>
              <c:numCache>
                <c:formatCode>General</c:formatCode>
                <c:ptCount val="60"/>
                <c:pt idx="0">
                  <c:v>1.0223399999999999E-5</c:v>
                </c:pt>
                <c:pt idx="1">
                  <c:v>2.1667499999999999E-5</c:v>
                </c:pt>
                <c:pt idx="2">
                  <c:v>6.0730000000000003E-5</c:v>
                </c:pt>
                <c:pt idx="3">
                  <c:v>1.37405E-4</c:v>
                </c:pt>
                <c:pt idx="4">
                  <c:v>2.0553600000000001E-4</c:v>
                </c:pt>
                <c:pt idx="5">
                  <c:v>3.3195499999999999E-4</c:v>
                </c:pt>
                <c:pt idx="6">
                  <c:v>4.4807400000000002E-4</c:v>
                </c:pt>
                <c:pt idx="7">
                  <c:v>5.7662999999999996E-4</c:v>
                </c:pt>
                <c:pt idx="8">
                  <c:v>7.18689E-4</c:v>
                </c:pt>
                <c:pt idx="9">
                  <c:v>8.6814900000000003E-4</c:v>
                </c:pt>
                <c:pt idx="10">
                  <c:v>1.05827E-3</c:v>
                </c:pt>
                <c:pt idx="11">
                  <c:v>1.3184399999999999E-3</c:v>
                </c:pt>
                <c:pt idx="12">
                  <c:v>1.6909799999999999E-3</c:v>
                </c:pt>
                <c:pt idx="13">
                  <c:v>2.2431899999999999E-3</c:v>
                </c:pt>
                <c:pt idx="14">
                  <c:v>3.06274E-3</c:v>
                </c:pt>
                <c:pt idx="15">
                  <c:v>4.2219500000000004E-3</c:v>
                </c:pt>
                <c:pt idx="16">
                  <c:v>5.8191700000000002E-3</c:v>
                </c:pt>
                <c:pt idx="17">
                  <c:v>7.9486799999999996E-3</c:v>
                </c:pt>
                <c:pt idx="18">
                  <c:v>1.0671099999999999E-2</c:v>
                </c:pt>
                <c:pt idx="19">
                  <c:v>1.40544E-2</c:v>
                </c:pt>
                <c:pt idx="20">
                  <c:v>1.80342E-2</c:v>
                </c:pt>
                <c:pt idx="21">
                  <c:v>2.2553699999999999E-2</c:v>
                </c:pt>
                <c:pt idx="22">
                  <c:v>2.7581600000000001E-2</c:v>
                </c:pt>
                <c:pt idx="23">
                  <c:v>3.28448E-2</c:v>
                </c:pt>
                <c:pt idx="24">
                  <c:v>3.8430600000000002E-2</c:v>
                </c:pt>
                <c:pt idx="25">
                  <c:v>4.3525500000000002E-2</c:v>
                </c:pt>
                <c:pt idx="26">
                  <c:v>4.8706699999999999E-2</c:v>
                </c:pt>
                <c:pt idx="27" formatCode="0.00E+00">
                  <c:v>5.3227400000000001E-2</c:v>
                </c:pt>
                <c:pt idx="28" formatCode="0.00E+00">
                  <c:v>5.6817800000000002E-2</c:v>
                </c:pt>
                <c:pt idx="29" formatCode="0.00E+00">
                  <c:v>5.9255099999999998E-2</c:v>
                </c:pt>
                <c:pt idx="30" formatCode="0.00E+00">
                  <c:v>6.0701699999999997E-2</c:v>
                </c:pt>
                <c:pt idx="31" formatCode="0.00E+00">
                  <c:v>6.0633899999999998E-2</c:v>
                </c:pt>
                <c:pt idx="32" formatCode="0.00E+00">
                  <c:v>5.9302199999999999E-2</c:v>
                </c:pt>
                <c:pt idx="33" formatCode="0.00E+00">
                  <c:v>5.6425599999999999E-2</c:v>
                </c:pt>
                <c:pt idx="34" formatCode="0.00E+00">
                  <c:v>5.2715199999999997E-2</c:v>
                </c:pt>
                <c:pt idx="35">
                  <c:v>4.7705200000000003E-2</c:v>
                </c:pt>
                <c:pt idx="36" formatCode="0.00E+00">
                  <c:v>4.1906499999999999E-2</c:v>
                </c:pt>
                <c:pt idx="37" formatCode="0.00E+00">
                  <c:v>3.5868499999999998E-2</c:v>
                </c:pt>
                <c:pt idx="38" formatCode="0.00E+00">
                  <c:v>2.96949E-2</c:v>
                </c:pt>
                <c:pt idx="39" formatCode="0.00E+00">
                  <c:v>2.36613E-2</c:v>
                </c:pt>
                <c:pt idx="40" formatCode="0.00E+00">
                  <c:v>1.8236499999999999E-2</c:v>
                </c:pt>
                <c:pt idx="41" formatCode="0.00E+00">
                  <c:v>1.3492199999999999E-2</c:v>
                </c:pt>
                <c:pt idx="42" formatCode="0.00E+00">
                  <c:v>9.5890999999999997E-3</c:v>
                </c:pt>
                <c:pt idx="43">
                  <c:v>6.6611600000000002E-3</c:v>
                </c:pt>
                <c:pt idx="44">
                  <c:v>4.5458900000000003E-3</c:v>
                </c:pt>
                <c:pt idx="45">
                  <c:v>3.1761699999999999E-3</c:v>
                </c:pt>
                <c:pt idx="46">
                  <c:v>2.3812999999999998E-3</c:v>
                </c:pt>
                <c:pt idx="47">
                  <c:v>1.9939300000000001E-3</c:v>
                </c:pt>
                <c:pt idx="48">
                  <c:v>1.84778E-3</c:v>
                </c:pt>
                <c:pt idx="49">
                  <c:v>1.82362E-3</c:v>
                </c:pt>
                <c:pt idx="50">
                  <c:v>1.8197300000000001E-3</c:v>
                </c:pt>
                <c:pt idx="51">
                  <c:v>1.7521800000000001E-3</c:v>
                </c:pt>
                <c:pt idx="52">
                  <c:v>1.62268E-3</c:v>
                </c:pt>
                <c:pt idx="53">
                  <c:v>1.43414E-3</c:v>
                </c:pt>
                <c:pt idx="54">
                  <c:v>1.19926E-3</c:v>
                </c:pt>
                <c:pt idx="55">
                  <c:v>8.9986799999999996E-4</c:v>
                </c:pt>
                <c:pt idx="56">
                  <c:v>6.7304599999999995E-4</c:v>
                </c:pt>
                <c:pt idx="57">
                  <c:v>3.5751799999999997E-4</c:v>
                </c:pt>
                <c:pt idx="58">
                  <c:v>1.6928699999999999E-5</c:v>
                </c:pt>
                <c:pt idx="59">
                  <c:v>0</c:v>
                </c:pt>
              </c:numCache>
            </c:numRef>
          </c:yVal>
          <c:smooth val="1"/>
          <c:extLst>
            <c:ext xmlns:c16="http://schemas.microsoft.com/office/drawing/2014/chart" uri="{C3380CC4-5D6E-409C-BE32-E72D297353CC}">
              <c16:uniqueId val="{00000000-D0B4-4CD3-AA19-B6C6303DD7E9}"/>
            </c:ext>
          </c:extLst>
        </c:ser>
        <c:ser>
          <c:idx val="0"/>
          <c:order val="1"/>
          <c:tx>
            <c:strRef>
              <c:f>Labjournal!$W$59</c:f>
              <c:strCache>
                <c:ptCount val="1"/>
                <c:pt idx="0">
                  <c:v>AIXR 11004</c:v>
                </c:pt>
              </c:strCache>
            </c:strRef>
          </c:tx>
          <c:spPr>
            <a:ln w="63500">
              <a:solidFill>
                <a:srgbClr val="FFC000"/>
              </a:solidFill>
            </a:ln>
          </c:spPr>
          <c:marker>
            <c:symbol val="none"/>
          </c:marker>
          <c:xVal>
            <c:numRef>
              <c:f>Overview!$A$12:$A$71</c:f>
              <c:numCache>
                <c:formatCode>General</c:formatCode>
                <c:ptCount val="60"/>
                <c:pt idx="0">
                  <c:v>11</c:v>
                </c:pt>
                <c:pt idx="1">
                  <c:v>12.09</c:v>
                </c:pt>
                <c:pt idx="2">
                  <c:v>13.3</c:v>
                </c:pt>
                <c:pt idx="3">
                  <c:v>14.63</c:v>
                </c:pt>
                <c:pt idx="4">
                  <c:v>16.09</c:v>
                </c:pt>
                <c:pt idx="5">
                  <c:v>17.690000000000001</c:v>
                </c:pt>
                <c:pt idx="6">
                  <c:v>19.45</c:v>
                </c:pt>
                <c:pt idx="7">
                  <c:v>21.39</c:v>
                </c:pt>
                <c:pt idx="8">
                  <c:v>23.53</c:v>
                </c:pt>
                <c:pt idx="9">
                  <c:v>25.87</c:v>
                </c:pt>
                <c:pt idx="10">
                  <c:v>28.45</c:v>
                </c:pt>
                <c:pt idx="11">
                  <c:v>31.29</c:v>
                </c:pt>
                <c:pt idx="12">
                  <c:v>34.409999999999997</c:v>
                </c:pt>
                <c:pt idx="13">
                  <c:v>37.840000000000003</c:v>
                </c:pt>
                <c:pt idx="14">
                  <c:v>41.62</c:v>
                </c:pt>
                <c:pt idx="15">
                  <c:v>45.77</c:v>
                </c:pt>
                <c:pt idx="16">
                  <c:v>50.33</c:v>
                </c:pt>
                <c:pt idx="17">
                  <c:v>55.35</c:v>
                </c:pt>
                <c:pt idx="18">
                  <c:v>60.87</c:v>
                </c:pt>
                <c:pt idx="19">
                  <c:v>66.94</c:v>
                </c:pt>
                <c:pt idx="20">
                  <c:v>73.62</c:v>
                </c:pt>
                <c:pt idx="21">
                  <c:v>80.959999999999994</c:v>
                </c:pt>
                <c:pt idx="22">
                  <c:v>89.04</c:v>
                </c:pt>
                <c:pt idx="23">
                  <c:v>97.91</c:v>
                </c:pt>
                <c:pt idx="24">
                  <c:v>107.7</c:v>
                </c:pt>
                <c:pt idx="25">
                  <c:v>118.4</c:v>
                </c:pt>
                <c:pt idx="26">
                  <c:v>130.19999999999999</c:v>
                </c:pt>
                <c:pt idx="27" formatCode="0.00E+00">
                  <c:v>143.19999999999999</c:v>
                </c:pt>
                <c:pt idx="28" formatCode="0.00E+00">
                  <c:v>157.5</c:v>
                </c:pt>
                <c:pt idx="29" formatCode="0.00E+00">
                  <c:v>173.2</c:v>
                </c:pt>
                <c:pt idx="30" formatCode="0.00E+00">
                  <c:v>190.5</c:v>
                </c:pt>
                <c:pt idx="31" formatCode="0.00E+00">
                  <c:v>209.5</c:v>
                </c:pt>
                <c:pt idx="32" formatCode="0.00E+00">
                  <c:v>230.4</c:v>
                </c:pt>
                <c:pt idx="33" formatCode="0.00E+00">
                  <c:v>253.3</c:v>
                </c:pt>
                <c:pt idx="34" formatCode="0.00E+00">
                  <c:v>278.60000000000002</c:v>
                </c:pt>
                <c:pt idx="35">
                  <c:v>306.39999999999992</c:v>
                </c:pt>
                <c:pt idx="36" formatCode="0.00E+00">
                  <c:v>336.9</c:v>
                </c:pt>
                <c:pt idx="37" formatCode="0.00E+00">
                  <c:v>370.5</c:v>
                </c:pt>
                <c:pt idx="38" formatCode="0.00E+00">
                  <c:v>407.5</c:v>
                </c:pt>
                <c:pt idx="39" formatCode="0.00E+00">
                  <c:v>448.1</c:v>
                </c:pt>
                <c:pt idx="40" formatCode="0.00E+00">
                  <c:v>492.8</c:v>
                </c:pt>
                <c:pt idx="41" formatCode="0.00E+00">
                  <c:v>542</c:v>
                </c:pt>
                <c:pt idx="42" formatCode="0.00E+00">
                  <c:v>596</c:v>
                </c:pt>
                <c:pt idx="43">
                  <c:v>655.5</c:v>
                </c:pt>
                <c:pt idx="44">
                  <c:v>720.8</c:v>
                </c:pt>
                <c:pt idx="45">
                  <c:v>792.7</c:v>
                </c:pt>
                <c:pt idx="46">
                  <c:v>871.8</c:v>
                </c:pt>
                <c:pt idx="47">
                  <c:v>958.7</c:v>
                </c:pt>
                <c:pt idx="48">
                  <c:v>1054</c:v>
                </c:pt>
                <c:pt idx="49">
                  <c:v>1159</c:v>
                </c:pt>
                <c:pt idx="50">
                  <c:v>1275</c:v>
                </c:pt>
                <c:pt idx="51">
                  <c:v>1402</c:v>
                </c:pt>
                <c:pt idx="52">
                  <c:v>1542</c:v>
                </c:pt>
                <c:pt idx="53">
                  <c:v>1696</c:v>
                </c:pt>
                <c:pt idx="54">
                  <c:v>1865</c:v>
                </c:pt>
                <c:pt idx="55">
                  <c:v>2051</c:v>
                </c:pt>
                <c:pt idx="56">
                  <c:v>2256</c:v>
                </c:pt>
                <c:pt idx="57">
                  <c:v>2481</c:v>
                </c:pt>
                <c:pt idx="58">
                  <c:v>2728</c:v>
                </c:pt>
                <c:pt idx="59">
                  <c:v>3000</c:v>
                </c:pt>
              </c:numCache>
            </c:numRef>
          </c:xVal>
          <c:yVal>
            <c:numRef>
              <c:f>Overview!$K$12:$K$71</c:f>
              <c:numCache>
                <c:formatCode>General</c:formatCode>
                <c:ptCount val="60"/>
                <c:pt idx="0">
                  <c:v>5.26428E-6</c:v>
                </c:pt>
                <c:pt idx="1">
                  <c:v>1.8539400000000001E-5</c:v>
                </c:pt>
                <c:pt idx="2">
                  <c:v>3.1890900000000003E-5</c:v>
                </c:pt>
                <c:pt idx="3">
                  <c:v>4.7073400000000002E-5</c:v>
                </c:pt>
                <c:pt idx="4">
                  <c:v>6.2789900000000007E-5</c:v>
                </c:pt>
                <c:pt idx="5">
                  <c:v>7.7285800000000005E-5</c:v>
                </c:pt>
                <c:pt idx="6">
                  <c:v>8.9645400000000001E-5</c:v>
                </c:pt>
                <c:pt idx="7">
                  <c:v>9.8724400000000596E-5</c:v>
                </c:pt>
                <c:pt idx="8">
                  <c:v>1.04218E-4</c:v>
                </c:pt>
                <c:pt idx="9">
                  <c:v>1.06659E-4</c:v>
                </c:pt>
                <c:pt idx="10">
                  <c:v>1.11771E-4</c:v>
                </c:pt>
                <c:pt idx="11">
                  <c:v>1.29395E-4</c:v>
                </c:pt>
                <c:pt idx="12">
                  <c:v>1.6471899999999999E-4</c:v>
                </c:pt>
                <c:pt idx="13">
                  <c:v>2.4436999999999999E-4</c:v>
                </c:pt>
                <c:pt idx="14">
                  <c:v>4.03824E-4</c:v>
                </c:pt>
                <c:pt idx="15">
                  <c:v>5.8334399999999996E-4</c:v>
                </c:pt>
                <c:pt idx="16">
                  <c:v>9.5764199999999998E-4</c:v>
                </c:pt>
                <c:pt idx="17">
                  <c:v>1.4208199999999999E-3</c:v>
                </c:pt>
                <c:pt idx="18">
                  <c:v>2.0558199999999999E-3</c:v>
                </c:pt>
                <c:pt idx="19">
                  <c:v>2.892E-3</c:v>
                </c:pt>
                <c:pt idx="20">
                  <c:v>3.92159E-3</c:v>
                </c:pt>
                <c:pt idx="21">
                  <c:v>5.1644899999999999E-3</c:v>
                </c:pt>
                <c:pt idx="22">
                  <c:v>6.6495499999999997E-3</c:v>
                </c:pt>
                <c:pt idx="23">
                  <c:v>8.3609800000000005E-3</c:v>
                </c:pt>
                <c:pt idx="24">
                  <c:v>1.0388100000000001E-2</c:v>
                </c:pt>
                <c:pt idx="25">
                  <c:v>1.25927E-2</c:v>
                </c:pt>
                <c:pt idx="26">
                  <c:v>1.5258600000000001E-2</c:v>
                </c:pt>
                <c:pt idx="27">
                  <c:v>1.8280000000000001E-2</c:v>
                </c:pt>
                <c:pt idx="28">
                  <c:v>2.1675300000000002E-2</c:v>
                </c:pt>
                <c:pt idx="29">
                  <c:v>2.5465700000000001E-2</c:v>
                </c:pt>
                <c:pt idx="30">
                  <c:v>2.9802499999999999E-2</c:v>
                </c:pt>
                <c:pt idx="31">
                  <c:v>3.4464300000000003E-2</c:v>
                </c:pt>
                <c:pt idx="32">
                  <c:v>3.9511600000000001E-2</c:v>
                </c:pt>
                <c:pt idx="33">
                  <c:v>4.4566500000000002E-2</c:v>
                </c:pt>
                <c:pt idx="34">
                  <c:v>5.0013299999999997E-2</c:v>
                </c:pt>
                <c:pt idx="35">
                  <c:v>5.4779300000000003E-2</c:v>
                </c:pt>
                <c:pt idx="36">
                  <c:v>5.8754800000000003E-2</c:v>
                </c:pt>
                <c:pt idx="37">
                  <c:v>6.1918300000000003E-2</c:v>
                </c:pt>
                <c:pt idx="38">
                  <c:v>6.36877E-2</c:v>
                </c:pt>
                <c:pt idx="39">
                  <c:v>6.3602099999999995E-2</c:v>
                </c:pt>
                <c:pt idx="40">
                  <c:v>6.1946000000000001E-2</c:v>
                </c:pt>
                <c:pt idx="41">
                  <c:v>5.8438299999999999E-2</c:v>
                </c:pt>
                <c:pt idx="42">
                  <c:v>5.3116700000000003E-2</c:v>
                </c:pt>
                <c:pt idx="43">
                  <c:v>4.6741400000000002E-2</c:v>
                </c:pt>
                <c:pt idx="44">
                  <c:v>3.9348899999999999E-2</c:v>
                </c:pt>
                <c:pt idx="45">
                  <c:v>3.1784699999999999E-2</c:v>
                </c:pt>
                <c:pt idx="46">
                  <c:v>2.4373800000000001E-2</c:v>
                </c:pt>
                <c:pt idx="47">
                  <c:v>1.7612800000000001E-2</c:v>
                </c:pt>
                <c:pt idx="48">
                  <c:v>1.1886300000000001E-2</c:v>
                </c:pt>
                <c:pt idx="49">
                  <c:v>7.3715600000000001E-3</c:v>
                </c:pt>
                <c:pt idx="50">
                  <c:v>4.1883099999999998E-3</c:v>
                </c:pt>
                <c:pt idx="51">
                  <c:v>2.1378600000000001E-3</c:v>
                </c:pt>
                <c:pt idx="52">
                  <c:v>9.0402199999999999E-4</c:v>
                </c:pt>
                <c:pt idx="53">
                  <c:v>4.8203100000000001E-4</c:v>
                </c:pt>
                <c:pt idx="54">
                  <c:v>3.24956E-4</c:v>
                </c:pt>
                <c:pt idx="55">
                  <c:v>3.1756999999999998E-4</c:v>
                </c:pt>
                <c:pt idx="56">
                  <c:v>3.25917E-4</c:v>
                </c:pt>
                <c:pt idx="57">
                  <c:v>2.24014E-4</c:v>
                </c:pt>
                <c:pt idx="58">
                  <c:v>1.1590099999999999E-5</c:v>
                </c:pt>
                <c:pt idx="59">
                  <c:v>0</c:v>
                </c:pt>
              </c:numCache>
            </c:numRef>
          </c:yVal>
          <c:smooth val="1"/>
          <c:extLst>
            <c:ext xmlns:c16="http://schemas.microsoft.com/office/drawing/2014/chart" uri="{C3380CC4-5D6E-409C-BE32-E72D297353CC}">
              <c16:uniqueId val="{00000001-D0B4-4CD3-AA19-B6C6303DD7E9}"/>
            </c:ext>
          </c:extLst>
        </c:ser>
        <c:ser>
          <c:idx val="1"/>
          <c:order val="2"/>
          <c:tx>
            <c:strRef>
              <c:f>Labjournal!$W$58</c:f>
              <c:strCache>
                <c:ptCount val="1"/>
                <c:pt idx="0">
                  <c:v>TTI 11004</c:v>
                </c:pt>
              </c:strCache>
            </c:strRef>
          </c:tx>
          <c:spPr>
            <a:ln w="63500">
              <a:solidFill>
                <a:srgbClr val="018249"/>
              </a:solidFill>
            </a:ln>
          </c:spPr>
          <c:marker>
            <c:symbol val="none"/>
          </c:marker>
          <c:xVal>
            <c:numRef>
              <c:f>[3]Overview!$A$12:$A$71</c:f>
              <c:numCache>
                <c:formatCode>General</c:formatCode>
                <c:ptCount val="60"/>
                <c:pt idx="0">
                  <c:v>11</c:v>
                </c:pt>
                <c:pt idx="1">
                  <c:v>12.09</c:v>
                </c:pt>
                <c:pt idx="2">
                  <c:v>13.3</c:v>
                </c:pt>
                <c:pt idx="3">
                  <c:v>14.63</c:v>
                </c:pt>
                <c:pt idx="4">
                  <c:v>16.09</c:v>
                </c:pt>
                <c:pt idx="5">
                  <c:v>17.690000000000001</c:v>
                </c:pt>
                <c:pt idx="6">
                  <c:v>19.45</c:v>
                </c:pt>
                <c:pt idx="7">
                  <c:v>21.39</c:v>
                </c:pt>
                <c:pt idx="8">
                  <c:v>23.53</c:v>
                </c:pt>
                <c:pt idx="9">
                  <c:v>25.87</c:v>
                </c:pt>
                <c:pt idx="10">
                  <c:v>28.45</c:v>
                </c:pt>
                <c:pt idx="11">
                  <c:v>31.29</c:v>
                </c:pt>
                <c:pt idx="12">
                  <c:v>34.409999999999997</c:v>
                </c:pt>
                <c:pt idx="13">
                  <c:v>37.840000000000003</c:v>
                </c:pt>
                <c:pt idx="14">
                  <c:v>41.62</c:v>
                </c:pt>
                <c:pt idx="15">
                  <c:v>45.77</c:v>
                </c:pt>
                <c:pt idx="16">
                  <c:v>50.33</c:v>
                </c:pt>
                <c:pt idx="17">
                  <c:v>55.35</c:v>
                </c:pt>
                <c:pt idx="18">
                  <c:v>60.87</c:v>
                </c:pt>
                <c:pt idx="19">
                  <c:v>66.94</c:v>
                </c:pt>
                <c:pt idx="20">
                  <c:v>73.62</c:v>
                </c:pt>
                <c:pt idx="21">
                  <c:v>80.959999999999994</c:v>
                </c:pt>
                <c:pt idx="22">
                  <c:v>89.04</c:v>
                </c:pt>
                <c:pt idx="23">
                  <c:v>97.91</c:v>
                </c:pt>
                <c:pt idx="24">
                  <c:v>107.7</c:v>
                </c:pt>
                <c:pt idx="25">
                  <c:v>118.4</c:v>
                </c:pt>
                <c:pt idx="26">
                  <c:v>130.19999999999999</c:v>
                </c:pt>
                <c:pt idx="27" formatCode="0.00E+00">
                  <c:v>143.19999999999999</c:v>
                </c:pt>
                <c:pt idx="28" formatCode="0.00E+00">
                  <c:v>157.5</c:v>
                </c:pt>
                <c:pt idx="29" formatCode="0.00E+00">
                  <c:v>173.2</c:v>
                </c:pt>
                <c:pt idx="30" formatCode="0.00E+00">
                  <c:v>190.5</c:v>
                </c:pt>
                <c:pt idx="31" formatCode="0.00E+00">
                  <c:v>209.5</c:v>
                </c:pt>
                <c:pt idx="32" formatCode="0.00E+00">
                  <c:v>230.4</c:v>
                </c:pt>
                <c:pt idx="33" formatCode="0.00E+00">
                  <c:v>253.3</c:v>
                </c:pt>
                <c:pt idx="34" formatCode="0.00E+00">
                  <c:v>278.60000000000002</c:v>
                </c:pt>
                <c:pt idx="35">
                  <c:v>306.39999999999992</c:v>
                </c:pt>
                <c:pt idx="36" formatCode="0.00E+00">
                  <c:v>336.9</c:v>
                </c:pt>
                <c:pt idx="37" formatCode="0.00E+00">
                  <c:v>370.5</c:v>
                </c:pt>
                <c:pt idx="38" formatCode="0.00E+00">
                  <c:v>407.5</c:v>
                </c:pt>
                <c:pt idx="39" formatCode="0.00E+00">
                  <c:v>448.1</c:v>
                </c:pt>
                <c:pt idx="40" formatCode="0.00E+00">
                  <c:v>492.8</c:v>
                </c:pt>
                <c:pt idx="41" formatCode="0.00E+00">
                  <c:v>542</c:v>
                </c:pt>
                <c:pt idx="42" formatCode="0.00E+00">
                  <c:v>596</c:v>
                </c:pt>
                <c:pt idx="43">
                  <c:v>655.5</c:v>
                </c:pt>
                <c:pt idx="44">
                  <c:v>720.8</c:v>
                </c:pt>
                <c:pt idx="45">
                  <c:v>792.7</c:v>
                </c:pt>
                <c:pt idx="46">
                  <c:v>871.8</c:v>
                </c:pt>
                <c:pt idx="47">
                  <c:v>958.7</c:v>
                </c:pt>
                <c:pt idx="48">
                  <c:v>1054</c:v>
                </c:pt>
                <c:pt idx="49">
                  <c:v>1159</c:v>
                </c:pt>
                <c:pt idx="50">
                  <c:v>1275</c:v>
                </c:pt>
                <c:pt idx="51">
                  <c:v>1402</c:v>
                </c:pt>
                <c:pt idx="52">
                  <c:v>1542</c:v>
                </c:pt>
                <c:pt idx="53">
                  <c:v>1696</c:v>
                </c:pt>
                <c:pt idx="54">
                  <c:v>1865</c:v>
                </c:pt>
                <c:pt idx="55">
                  <c:v>2051</c:v>
                </c:pt>
                <c:pt idx="56">
                  <c:v>2256</c:v>
                </c:pt>
                <c:pt idx="57">
                  <c:v>2481</c:v>
                </c:pt>
                <c:pt idx="58">
                  <c:v>2728</c:v>
                </c:pt>
                <c:pt idx="59">
                  <c:v>3000</c:v>
                </c:pt>
              </c:numCache>
            </c:numRef>
          </c:xVal>
          <c:yVal>
            <c:numRef>
              <c:f>[3]Overview!$AI$12:$AI$71</c:f>
              <c:numCache>
                <c:formatCode>General</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5.7983400000000003E-6</c:v>
                </c:pt>
                <c:pt idx="15">
                  <c:v>2.72369E-5</c:v>
                </c:pt>
                <c:pt idx="16">
                  <c:v>6.3705400000000002E-5</c:v>
                </c:pt>
                <c:pt idx="17">
                  <c:v>1.1215200000000001E-4</c:v>
                </c:pt>
                <c:pt idx="18">
                  <c:v>1.74408E-4</c:v>
                </c:pt>
                <c:pt idx="19">
                  <c:v>2.5001500000000002E-4</c:v>
                </c:pt>
                <c:pt idx="20">
                  <c:v>3.3844000000000002E-4</c:v>
                </c:pt>
                <c:pt idx="21">
                  <c:v>4.3960599999999999E-4</c:v>
                </c:pt>
                <c:pt idx="22">
                  <c:v>5.4962200000000004E-4</c:v>
                </c:pt>
                <c:pt idx="23">
                  <c:v>6.8786599999999998E-4</c:v>
                </c:pt>
                <c:pt idx="24">
                  <c:v>8.5617099999999997E-4</c:v>
                </c:pt>
                <c:pt idx="25">
                  <c:v>1.0687299999999999E-3</c:v>
                </c:pt>
                <c:pt idx="26">
                  <c:v>1.3783999999999999E-3</c:v>
                </c:pt>
                <c:pt idx="27">
                  <c:v>1.8155700000000001E-3</c:v>
                </c:pt>
                <c:pt idx="28">
                  <c:v>2.4314900000000001E-3</c:v>
                </c:pt>
                <c:pt idx="29">
                  <c:v>3.2891800000000001E-3</c:v>
                </c:pt>
                <c:pt idx="30">
                  <c:v>4.4804399999999996E-3</c:v>
                </c:pt>
                <c:pt idx="31">
                  <c:v>6.0517100000000001E-3</c:v>
                </c:pt>
                <c:pt idx="32">
                  <c:v>8.0943300000000003E-3</c:v>
                </c:pt>
                <c:pt idx="33">
                  <c:v>1.06195E-2</c:v>
                </c:pt>
                <c:pt idx="34">
                  <c:v>1.38523E-2</c:v>
                </c:pt>
                <c:pt idx="35">
                  <c:v>1.7561799999999999E-2</c:v>
                </c:pt>
                <c:pt idx="36">
                  <c:v>2.1777899999999999E-2</c:v>
                </c:pt>
                <c:pt idx="37">
                  <c:v>2.6563099999999999E-2</c:v>
                </c:pt>
                <c:pt idx="38">
                  <c:v>3.17326E-2</c:v>
                </c:pt>
                <c:pt idx="39">
                  <c:v>3.7008399999999997E-2</c:v>
                </c:pt>
                <c:pt idx="40">
                  <c:v>4.24304E-2</c:v>
                </c:pt>
                <c:pt idx="41">
                  <c:v>4.7680699999999999E-2</c:v>
                </c:pt>
                <c:pt idx="42">
                  <c:v>5.2325900000000002E-2</c:v>
                </c:pt>
                <c:pt idx="43">
                  <c:v>5.64085E-2</c:v>
                </c:pt>
                <c:pt idx="44">
                  <c:v>5.93097E-2</c:v>
                </c:pt>
                <c:pt idx="45">
                  <c:v>6.1257600000000002E-2</c:v>
                </c:pt>
                <c:pt idx="46">
                  <c:v>6.1883599999999997E-2</c:v>
                </c:pt>
                <c:pt idx="47">
                  <c:v>6.11055E-2</c:v>
                </c:pt>
                <c:pt idx="48">
                  <c:v>5.8964299999999997E-2</c:v>
                </c:pt>
                <c:pt idx="49">
                  <c:v>5.5874699999999999E-2</c:v>
                </c:pt>
                <c:pt idx="50">
                  <c:v>5.1924400000000002E-2</c:v>
                </c:pt>
                <c:pt idx="51">
                  <c:v>4.6725799999999998E-2</c:v>
                </c:pt>
                <c:pt idx="52">
                  <c:v>4.1256899999999999E-2</c:v>
                </c:pt>
                <c:pt idx="53">
                  <c:v>3.5295100000000003E-2</c:v>
                </c:pt>
                <c:pt idx="54">
                  <c:v>2.8974099999999999E-2</c:v>
                </c:pt>
                <c:pt idx="55">
                  <c:v>2.21592E-2</c:v>
                </c:pt>
                <c:pt idx="56">
                  <c:v>1.6353800000000002E-2</c:v>
                </c:pt>
                <c:pt idx="57">
                  <c:v>8.5942099999999997E-3</c:v>
                </c:pt>
                <c:pt idx="58">
                  <c:v>2.4489800000000001E-4</c:v>
                </c:pt>
                <c:pt idx="59">
                  <c:v>0</c:v>
                </c:pt>
              </c:numCache>
            </c:numRef>
          </c:yVal>
          <c:smooth val="1"/>
          <c:extLst>
            <c:ext xmlns:c16="http://schemas.microsoft.com/office/drawing/2014/chart" uri="{C3380CC4-5D6E-409C-BE32-E72D297353CC}">
              <c16:uniqueId val="{00000002-D0B4-4CD3-AA19-B6C6303DD7E9}"/>
            </c:ext>
          </c:extLst>
        </c:ser>
        <c:dLbls>
          <c:showLegendKey val="0"/>
          <c:showVal val="0"/>
          <c:showCatName val="0"/>
          <c:showSerName val="0"/>
          <c:showPercent val="0"/>
          <c:showBubbleSize val="0"/>
        </c:dLbls>
        <c:axId val="493472048"/>
        <c:axId val="492368608"/>
      </c:scatterChart>
      <c:valAx>
        <c:axId val="493472048"/>
        <c:scaling>
          <c:logBase val="10"/>
          <c:orientation val="minMax"/>
          <c:min val="10"/>
        </c:scaling>
        <c:delete val="0"/>
        <c:axPos val="b"/>
        <c:title>
          <c:tx>
            <c:rich>
              <a:bodyPr/>
              <a:lstStyle/>
              <a:p>
                <a:pPr>
                  <a:defRPr sz="1000" baseline="0">
                    <a:solidFill>
                      <a:schemeClr val="tx1"/>
                    </a:solidFill>
                  </a:defRPr>
                </a:pPr>
                <a:r>
                  <a:rPr lang="en-US" sz="1000" baseline="0" dirty="0">
                    <a:solidFill>
                      <a:schemeClr val="tx1"/>
                    </a:solidFill>
                  </a:rPr>
                  <a:t>Droplet size (µm)</a:t>
                </a:r>
              </a:p>
            </c:rich>
          </c:tx>
          <c:layout>
            <c:manualLayout>
              <c:xMode val="edge"/>
              <c:yMode val="edge"/>
              <c:x val="0.44307967122802183"/>
              <c:y val="0.88694857871629251"/>
            </c:manualLayout>
          </c:layout>
          <c:overlay val="0"/>
        </c:title>
        <c:numFmt formatCode="General" sourceLinked="1"/>
        <c:majorTickMark val="out"/>
        <c:minorTickMark val="out"/>
        <c:tickLblPos val="nextTo"/>
        <c:txPr>
          <a:bodyPr/>
          <a:lstStyle/>
          <a:p>
            <a:pPr>
              <a:defRPr sz="1000" baseline="0">
                <a:solidFill>
                  <a:schemeClr val="tx1"/>
                </a:solidFill>
              </a:defRPr>
            </a:pPr>
            <a:endParaRPr lang="en-US"/>
          </a:p>
        </c:txPr>
        <c:crossAx val="492368608"/>
        <c:crosses val="autoZero"/>
        <c:crossBetween val="midCat"/>
      </c:valAx>
      <c:valAx>
        <c:axId val="492368608"/>
        <c:scaling>
          <c:orientation val="minMax"/>
          <c:min val="0"/>
        </c:scaling>
        <c:delete val="0"/>
        <c:axPos val="l"/>
        <c:title>
          <c:tx>
            <c:rich>
              <a:bodyPr rot="-5400000" vert="horz"/>
              <a:lstStyle/>
              <a:p>
                <a:pPr>
                  <a:defRPr sz="1000">
                    <a:solidFill>
                      <a:schemeClr val="tx1"/>
                    </a:solidFill>
                  </a:defRPr>
                </a:pPr>
                <a:r>
                  <a:rPr lang="en-US" sz="1000" dirty="0">
                    <a:solidFill>
                      <a:schemeClr val="tx1"/>
                    </a:solidFill>
                  </a:rPr>
                  <a:t>Volume frequency (%)</a:t>
                </a:r>
              </a:p>
            </c:rich>
          </c:tx>
          <c:layout>
            <c:manualLayout>
              <c:xMode val="edge"/>
              <c:yMode val="edge"/>
              <c:x val="5.9883531689466002E-2"/>
              <c:y val="0.28505408783553199"/>
            </c:manualLayout>
          </c:layout>
          <c:overlay val="0"/>
        </c:title>
        <c:numFmt formatCode="General" sourceLinked="1"/>
        <c:majorTickMark val="out"/>
        <c:minorTickMark val="none"/>
        <c:tickLblPos val="nextTo"/>
        <c:txPr>
          <a:bodyPr/>
          <a:lstStyle/>
          <a:p>
            <a:pPr>
              <a:defRPr sz="1000" baseline="0">
                <a:solidFill>
                  <a:schemeClr val="tx1"/>
                </a:solidFill>
              </a:defRPr>
            </a:pPr>
            <a:endParaRPr lang="en-US"/>
          </a:p>
        </c:txPr>
        <c:crossAx val="493472048"/>
        <c:crosses val="autoZero"/>
        <c:crossBetween val="midCat"/>
      </c:valAx>
      <c:spPr>
        <a:noFill/>
        <a:ln>
          <a:solidFill>
            <a:srgbClr val="000000"/>
          </a:solidFill>
        </a:ln>
      </c:spPr>
    </c:plotArea>
    <c:plotVisOnly val="1"/>
    <c:dispBlanksAs val="gap"/>
    <c:showDLblsOverMax val="0"/>
  </c:chart>
  <c:txPr>
    <a:bodyPr/>
    <a:lstStyle/>
    <a:p>
      <a:pPr>
        <a:defRPr sz="1800">
          <a:solidFill>
            <a:srgbClr val="002060"/>
          </a:solidFill>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29421C2-54B2-4BD2-992B-02397B8AC51E}" type="datetimeFigureOut">
              <a:rPr lang="en-US" smtClean="0"/>
              <a:t>1/19/2018</a:t>
            </a:fld>
            <a:endParaRPr lang="en-US"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DE19518-72ED-40B4-BA90-5C7ABC58A113}" type="slidenum">
              <a:rPr lang="en-US" smtClean="0"/>
              <a:t>‹#›</a:t>
            </a:fld>
            <a:endParaRPr lang="en-US" dirty="0"/>
          </a:p>
        </p:txBody>
      </p:sp>
    </p:spTree>
    <p:extLst>
      <p:ext uri="{BB962C8B-B14F-4D97-AF65-F5344CB8AC3E}">
        <p14:creationId xmlns:p14="http://schemas.microsoft.com/office/powerpoint/2010/main" val="349758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19518-72ED-40B4-BA90-5C7ABC58A113}" type="slidenum">
              <a:rPr lang="en-US" smtClean="0"/>
              <a:t>1</a:t>
            </a:fld>
            <a:endParaRPr lang="en-US" dirty="0"/>
          </a:p>
        </p:txBody>
      </p:sp>
    </p:spTree>
    <p:extLst>
      <p:ext uri="{BB962C8B-B14F-4D97-AF65-F5344CB8AC3E}">
        <p14:creationId xmlns:p14="http://schemas.microsoft.com/office/powerpoint/2010/main" val="3627154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be aware that product websites are now part of the label and need to be checked as well.</a:t>
            </a:r>
          </a:p>
        </p:txBody>
      </p:sp>
      <p:sp>
        <p:nvSpPr>
          <p:cNvPr id="4" name="Slide Number Placeholder 3"/>
          <p:cNvSpPr>
            <a:spLocks noGrp="1"/>
          </p:cNvSpPr>
          <p:nvPr>
            <p:ph type="sldNum" sz="quarter" idx="10"/>
          </p:nvPr>
        </p:nvSpPr>
        <p:spPr/>
        <p:txBody>
          <a:bodyPr/>
          <a:lstStyle/>
          <a:p>
            <a:fld id="{6DE19518-72ED-40B4-BA90-5C7ABC58A113}" type="slidenum">
              <a:rPr lang="en-US" smtClean="0"/>
              <a:t>3</a:t>
            </a:fld>
            <a:endParaRPr lang="en-US" dirty="0"/>
          </a:p>
        </p:txBody>
      </p:sp>
    </p:spTree>
    <p:extLst>
      <p:ext uri="{BB962C8B-B14F-4D97-AF65-F5344CB8AC3E}">
        <p14:creationId xmlns:p14="http://schemas.microsoft.com/office/powerpoint/2010/main" val="1517936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19518-72ED-40B4-BA90-5C7ABC58A113}" type="slidenum">
              <a:rPr lang="en-US" smtClean="0"/>
              <a:t>9</a:t>
            </a:fld>
            <a:endParaRPr lang="en-US" dirty="0"/>
          </a:p>
        </p:txBody>
      </p:sp>
    </p:spTree>
    <p:extLst>
      <p:ext uri="{BB962C8B-B14F-4D97-AF65-F5344CB8AC3E}">
        <p14:creationId xmlns:p14="http://schemas.microsoft.com/office/powerpoint/2010/main" val="2209973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19518-72ED-40B4-BA90-5C7ABC58A113}" type="slidenum">
              <a:rPr lang="en-US" smtClean="0"/>
              <a:t>19</a:t>
            </a:fld>
            <a:endParaRPr lang="en-US" dirty="0"/>
          </a:p>
        </p:txBody>
      </p:sp>
    </p:spTree>
    <p:extLst>
      <p:ext uri="{BB962C8B-B14F-4D97-AF65-F5344CB8AC3E}">
        <p14:creationId xmlns:p14="http://schemas.microsoft.com/office/powerpoint/2010/main" val="236867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buffer is not about managing drift to susceptible crops, it’s all about protecting sensitive area’s that may contain endangered species.  No amount of buffer will allow you to spray if a susceptible crop is downwind.</a:t>
            </a:r>
          </a:p>
          <a:p>
            <a:r>
              <a:rPr lang="en-US" dirty="0"/>
              <a:t>You must always have a buffer, sometimes it will be in-field and sometimes it will be outside your field, but you will always have a buffer.</a:t>
            </a:r>
          </a:p>
        </p:txBody>
      </p:sp>
      <p:sp>
        <p:nvSpPr>
          <p:cNvPr id="4" name="Slide Number Placeholder 3"/>
          <p:cNvSpPr>
            <a:spLocks noGrp="1"/>
          </p:cNvSpPr>
          <p:nvPr>
            <p:ph type="sldNum" sz="quarter" idx="10"/>
          </p:nvPr>
        </p:nvSpPr>
        <p:spPr/>
        <p:txBody>
          <a:bodyPr/>
          <a:lstStyle/>
          <a:p>
            <a:fld id="{6DE19518-72ED-40B4-BA90-5C7ABC58A113}" type="slidenum">
              <a:rPr lang="en-US" smtClean="0"/>
              <a:t>23</a:t>
            </a:fld>
            <a:endParaRPr lang="en-US" dirty="0"/>
          </a:p>
        </p:txBody>
      </p:sp>
    </p:spTree>
    <p:extLst>
      <p:ext uri="{BB962C8B-B14F-4D97-AF65-F5344CB8AC3E}">
        <p14:creationId xmlns:p14="http://schemas.microsoft.com/office/powerpoint/2010/main" val="1288298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19518-72ED-40B4-BA90-5C7ABC58A113}" type="slidenum">
              <a:rPr lang="en-US" smtClean="0"/>
              <a:t>24</a:t>
            </a:fld>
            <a:endParaRPr lang="en-US" dirty="0"/>
          </a:p>
        </p:txBody>
      </p:sp>
    </p:spTree>
    <p:extLst>
      <p:ext uri="{BB962C8B-B14F-4D97-AF65-F5344CB8AC3E}">
        <p14:creationId xmlns:p14="http://schemas.microsoft.com/office/powerpoint/2010/main" val="2178525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E10EE954-6B2E-4B28-B112-A33A0E33CF61}"/>
              </a:ext>
            </a:extLst>
          </p:cNvPr>
          <p:cNvSpPr/>
          <p:nvPr userDrawn="1"/>
        </p:nvSpPr>
        <p:spPr>
          <a:xfrm>
            <a:off x="0" y="0"/>
            <a:ext cx="12192000" cy="685799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 name="Holder 2"/>
          <p:cNvSpPr>
            <a:spLocks noGrp="1"/>
          </p:cNvSpPr>
          <p:nvPr>
            <p:ph type="ctrTitle"/>
          </p:nvPr>
        </p:nvSpPr>
        <p:spPr>
          <a:xfrm>
            <a:off x="1087018" y="2094103"/>
            <a:ext cx="10017963" cy="123825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211556" y="3982973"/>
            <a:ext cx="11768886" cy="690245"/>
          </a:xfrm>
          <a:prstGeom prst="rect">
            <a:avLst/>
          </a:prstGeom>
        </p:spPr>
        <p:txBody>
          <a:bodyPr wrap="square" lIns="0" tIns="0" rIns="0" bIns="0">
            <a:spAutoFit/>
          </a:bodyPr>
          <a:lstStyle>
            <a:lvl1pPr>
              <a:defRPr sz="4400" b="1" i="0">
                <a:solidFill>
                  <a:srgbClr val="F0F0EF"/>
                </a:solidFill>
                <a:latin typeface="Arial Narrow"/>
                <a:cs typeface="Arial Narrow"/>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1/19/2018</a:t>
            </a:fld>
            <a:endParaRPr lang="en-US" dirty="0"/>
          </a:p>
        </p:txBody>
      </p:sp>
      <p:sp>
        <p:nvSpPr>
          <p:cNvPr id="6" name="Holder 6"/>
          <p:cNvSpPr>
            <a:spLocks noGrp="1"/>
          </p:cNvSpPr>
          <p:nvPr>
            <p:ph type="sldNum" sz="quarter" idx="7"/>
          </p:nvPr>
        </p:nvSpPr>
        <p:spPr/>
        <p:txBody>
          <a:bodyPr lIns="0" tIns="0" rIns="0" bIns="0"/>
          <a:lstStyle>
            <a:lvl1pPr>
              <a:defRPr sz="800" b="0" i="0">
                <a:solidFill>
                  <a:srgbClr val="575857"/>
                </a:solidFill>
                <a:latin typeface="Arial Narrow"/>
                <a:cs typeface="Arial Narrow"/>
              </a:defRPr>
            </a:lvl1pPr>
          </a:lstStyle>
          <a:p>
            <a:pPr marL="25400">
              <a:lnSpc>
                <a:spcPct val="100000"/>
              </a:lnSpc>
              <a:spcBef>
                <a:spcPts val="50"/>
              </a:spcBef>
            </a:pPr>
            <a:fld id="{81D60167-4931-47E6-BA6A-407CBD079E47}" type="slidenum">
              <a:rPr dirty="0"/>
              <a:t>‹#›</a:t>
            </a:fld>
            <a:endParaRPr dirty="0"/>
          </a:p>
        </p:txBody>
      </p:sp>
      <p:pic>
        <p:nvPicPr>
          <p:cNvPr id="9" name="Picture 8" descr="TAMAgEXT logo.jpg">
            <a:extLst>
              <a:ext uri="{FF2B5EF4-FFF2-40B4-BE49-F238E27FC236}">
                <a16:creationId xmlns:a16="http://schemas.microsoft.com/office/drawing/2014/main" id="{9DB80F83-7141-483E-887B-0A43C9BC080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659600"/>
            <a:ext cx="2566737" cy="1198399"/>
          </a:xfrm>
          <a:prstGeom prst="rect">
            <a:avLst/>
          </a:prstGeom>
        </p:spPr>
      </p:pic>
      <p:sp>
        <p:nvSpPr>
          <p:cNvPr id="10" name="Holder 4">
            <a:extLst>
              <a:ext uri="{FF2B5EF4-FFF2-40B4-BE49-F238E27FC236}">
                <a16:creationId xmlns:a16="http://schemas.microsoft.com/office/drawing/2014/main" id="{54EC0612-7013-4DC9-9F7F-6C8B30AE3F0A}"/>
              </a:ext>
            </a:extLst>
          </p:cNvPr>
          <p:cNvSpPr>
            <a:spLocks noGrp="1"/>
          </p:cNvSpPr>
          <p:nvPr>
            <p:ph type="ftr" sz="quarter" idx="5"/>
          </p:nvPr>
        </p:nvSpPr>
        <p:spPr>
          <a:xfrm>
            <a:off x="307340" y="6216156"/>
            <a:ext cx="11758295" cy="130805"/>
          </a:xfrm>
          <a:prstGeom prst="rect">
            <a:avLst/>
          </a:prstGeom>
        </p:spPr>
        <p:txBody>
          <a:bodyPr wrap="square" lIns="0" tIns="0" rIns="0" bIns="0">
            <a:spAutoFit/>
          </a:bodyPr>
          <a:lstStyle>
            <a:lvl1pPr>
              <a:defRPr sz="850" b="1" i="0">
                <a:solidFill>
                  <a:srgbClr val="575857"/>
                </a:solidFill>
                <a:latin typeface="Arial Narrow"/>
                <a:cs typeface="Arial Narrow"/>
              </a:defRPr>
            </a:lvl1pPr>
          </a:lstStyle>
          <a:p>
            <a:pPr marL="12700">
              <a:spcBef>
                <a:spcPts val="45"/>
              </a:spcBef>
            </a:pPr>
            <a:r>
              <a:rPr lang="en-US" dirty="0"/>
              <a:t>THESE </a:t>
            </a:r>
            <a:r>
              <a:rPr lang="en-US" spc="-5" dirty="0"/>
              <a:t>TRAINING </a:t>
            </a:r>
            <a:r>
              <a:rPr lang="en-US" dirty="0"/>
              <a:t>MATERIALS ARE DESIGNED TO SATISFY FEDERAL </a:t>
            </a:r>
            <a:r>
              <a:rPr lang="en-US" spc="-5" dirty="0"/>
              <a:t>TRAINING REQUIREMENTS AND THE TRAINING AND APPLICATION </a:t>
            </a:r>
            <a:r>
              <a:rPr lang="en-US" dirty="0"/>
              <a:t>REQUIREMENTS </a:t>
            </a:r>
            <a:r>
              <a:rPr lang="en-US" spc="-5" dirty="0"/>
              <a:t>IMPOSED </a:t>
            </a:r>
            <a:r>
              <a:rPr lang="en-US" dirty="0"/>
              <a:t>BY THE OKLAHOMA DEPARTMENT OF AGRICULTURE, FOOD, and FORESTRY.</a:t>
            </a:r>
            <a:r>
              <a:rPr lang="en-US" sz="800" dirty="0"/>
              <a:t>  </a:t>
            </a:r>
            <a:r>
              <a:rPr lang="en-US" sz="800" spc="15" dirty="0"/>
              <a:t> </a:t>
            </a:r>
            <a:r>
              <a:rPr lang="en-US" sz="800" b="0" dirty="0"/>
              <a:t>V1-12/20</a:t>
            </a:r>
            <a:endParaRPr lang="en-US" sz="8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4A4E31"/>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sz="2400" b="0" i="0">
                <a:solidFill>
                  <a:srgbClr val="343433"/>
                </a:solidFill>
                <a:latin typeface="Arial Narrow"/>
                <a:cs typeface="Arial Narrow"/>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1/19/2018</a:t>
            </a:fld>
            <a:endParaRPr lang="en-US" dirty="0"/>
          </a:p>
        </p:txBody>
      </p:sp>
      <p:sp>
        <p:nvSpPr>
          <p:cNvPr id="6" name="Holder 6"/>
          <p:cNvSpPr>
            <a:spLocks noGrp="1"/>
          </p:cNvSpPr>
          <p:nvPr>
            <p:ph type="sldNum" sz="quarter" idx="7"/>
          </p:nvPr>
        </p:nvSpPr>
        <p:spPr/>
        <p:txBody>
          <a:bodyPr lIns="0" tIns="0" rIns="0" bIns="0"/>
          <a:lstStyle>
            <a:lvl1pPr>
              <a:defRPr sz="800" b="0" i="0">
                <a:solidFill>
                  <a:srgbClr val="575857"/>
                </a:solidFill>
                <a:latin typeface="Arial Narrow"/>
                <a:cs typeface="Arial Narrow"/>
              </a:defRPr>
            </a:lvl1pPr>
          </a:lstStyle>
          <a:p>
            <a:pPr marL="25400">
              <a:lnSpc>
                <a:spcPct val="100000"/>
              </a:lnSpc>
              <a:spcBef>
                <a:spcPts val="50"/>
              </a:spcBef>
            </a:pPr>
            <a:fld id="{81D60167-4931-47E6-BA6A-407CBD079E47}" type="slidenum">
              <a:rPr dirty="0"/>
              <a:t>‹#›</a:t>
            </a:fld>
            <a:endParaRPr dirty="0"/>
          </a:p>
        </p:txBody>
      </p:sp>
      <p:sp>
        <p:nvSpPr>
          <p:cNvPr id="7" name="Holder 4">
            <a:extLst>
              <a:ext uri="{FF2B5EF4-FFF2-40B4-BE49-F238E27FC236}">
                <a16:creationId xmlns:a16="http://schemas.microsoft.com/office/drawing/2014/main" id="{5C4457A2-C4CF-4138-86E6-269CE852B591}"/>
              </a:ext>
            </a:extLst>
          </p:cNvPr>
          <p:cNvSpPr>
            <a:spLocks noGrp="1"/>
          </p:cNvSpPr>
          <p:nvPr>
            <p:ph type="ftr" sz="quarter" idx="5"/>
          </p:nvPr>
        </p:nvSpPr>
        <p:spPr>
          <a:xfrm>
            <a:off x="307340" y="6216156"/>
            <a:ext cx="11758295" cy="130805"/>
          </a:xfrm>
          <a:prstGeom prst="rect">
            <a:avLst/>
          </a:prstGeom>
        </p:spPr>
        <p:txBody>
          <a:bodyPr wrap="square" lIns="0" tIns="0" rIns="0" bIns="0">
            <a:spAutoFit/>
          </a:bodyPr>
          <a:lstStyle>
            <a:lvl1pPr>
              <a:defRPr sz="850" b="1" i="0">
                <a:solidFill>
                  <a:srgbClr val="575857"/>
                </a:solidFill>
                <a:latin typeface="Arial Narrow"/>
                <a:cs typeface="Arial Narrow"/>
              </a:defRPr>
            </a:lvl1pPr>
          </a:lstStyle>
          <a:p>
            <a:pPr marL="12700">
              <a:spcBef>
                <a:spcPts val="45"/>
              </a:spcBef>
            </a:pPr>
            <a:r>
              <a:rPr lang="en-US" dirty="0"/>
              <a:t>THESE </a:t>
            </a:r>
            <a:r>
              <a:rPr lang="en-US" spc="-5" dirty="0"/>
              <a:t>TRAINING </a:t>
            </a:r>
            <a:r>
              <a:rPr lang="en-US" dirty="0"/>
              <a:t>MATERIALS ARE DESIGNED TO SATISFY FEDERAL </a:t>
            </a:r>
            <a:r>
              <a:rPr lang="en-US" spc="-5" dirty="0"/>
              <a:t>TRAINING REQUIREMENTS AND THE TRAINING AND APPLICATION </a:t>
            </a:r>
            <a:r>
              <a:rPr lang="en-US" dirty="0"/>
              <a:t>REQUIREMENTS </a:t>
            </a:r>
            <a:r>
              <a:rPr lang="en-US" spc="-5" dirty="0"/>
              <a:t>IMPOSED </a:t>
            </a:r>
            <a:r>
              <a:rPr lang="en-US" dirty="0"/>
              <a:t>BY THE OKLAHOMA DEPARTMENT OF AGRICULTURE, FOOD, and FORESTRY.</a:t>
            </a:r>
            <a:r>
              <a:rPr lang="en-US" sz="800" dirty="0"/>
              <a:t>  </a:t>
            </a:r>
            <a:r>
              <a:rPr lang="en-US" sz="800" spc="15" dirty="0"/>
              <a:t> </a:t>
            </a:r>
            <a:r>
              <a:rPr lang="en-US" sz="800" b="0" dirty="0"/>
              <a:t>V1-12/20</a:t>
            </a:r>
            <a:endParaRPr lang="en-US" sz="8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4A4E31"/>
                </a:solidFill>
                <a:latin typeface="Arial Narrow"/>
                <a:cs typeface="Arial Narrow"/>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1/19/2018</a:t>
            </a:fld>
            <a:endParaRPr lang="en-US" dirty="0"/>
          </a:p>
        </p:txBody>
      </p:sp>
      <p:sp>
        <p:nvSpPr>
          <p:cNvPr id="7" name="Holder 7"/>
          <p:cNvSpPr>
            <a:spLocks noGrp="1"/>
          </p:cNvSpPr>
          <p:nvPr>
            <p:ph type="sldNum" sz="quarter" idx="7"/>
          </p:nvPr>
        </p:nvSpPr>
        <p:spPr/>
        <p:txBody>
          <a:bodyPr lIns="0" tIns="0" rIns="0" bIns="0"/>
          <a:lstStyle>
            <a:lvl1pPr>
              <a:defRPr sz="800" b="0" i="0">
                <a:solidFill>
                  <a:srgbClr val="575857"/>
                </a:solidFill>
                <a:latin typeface="Arial Narrow"/>
                <a:cs typeface="Arial Narrow"/>
              </a:defRPr>
            </a:lvl1pPr>
          </a:lstStyle>
          <a:p>
            <a:pPr marL="25400">
              <a:lnSpc>
                <a:spcPct val="100000"/>
              </a:lnSpc>
              <a:spcBef>
                <a:spcPts val="50"/>
              </a:spcBef>
            </a:pPr>
            <a:fld id="{81D60167-4931-47E6-BA6A-407CBD079E47}" type="slidenum">
              <a:rPr dirty="0"/>
              <a:t>‹#›</a:t>
            </a:fld>
            <a:endParaRPr dirty="0"/>
          </a:p>
        </p:txBody>
      </p:sp>
      <p:sp>
        <p:nvSpPr>
          <p:cNvPr id="8" name="Holder 4">
            <a:extLst>
              <a:ext uri="{FF2B5EF4-FFF2-40B4-BE49-F238E27FC236}">
                <a16:creationId xmlns:a16="http://schemas.microsoft.com/office/drawing/2014/main" id="{8249C054-E294-46B8-BF9E-78BC29EFA8D3}"/>
              </a:ext>
            </a:extLst>
          </p:cNvPr>
          <p:cNvSpPr>
            <a:spLocks noGrp="1"/>
          </p:cNvSpPr>
          <p:nvPr>
            <p:ph type="ftr" sz="quarter" idx="5"/>
          </p:nvPr>
        </p:nvSpPr>
        <p:spPr>
          <a:xfrm>
            <a:off x="307340" y="6216156"/>
            <a:ext cx="11758295" cy="130805"/>
          </a:xfrm>
          <a:prstGeom prst="rect">
            <a:avLst/>
          </a:prstGeom>
        </p:spPr>
        <p:txBody>
          <a:bodyPr wrap="square" lIns="0" tIns="0" rIns="0" bIns="0">
            <a:spAutoFit/>
          </a:bodyPr>
          <a:lstStyle>
            <a:lvl1pPr>
              <a:defRPr sz="850" b="1" i="0">
                <a:solidFill>
                  <a:srgbClr val="575857"/>
                </a:solidFill>
                <a:latin typeface="Arial Narrow"/>
                <a:cs typeface="Arial Narrow"/>
              </a:defRPr>
            </a:lvl1pPr>
          </a:lstStyle>
          <a:p>
            <a:pPr marL="12700">
              <a:spcBef>
                <a:spcPts val="45"/>
              </a:spcBef>
            </a:pPr>
            <a:r>
              <a:rPr lang="en-US" dirty="0"/>
              <a:t>THESE </a:t>
            </a:r>
            <a:r>
              <a:rPr lang="en-US" spc="-5" dirty="0"/>
              <a:t>TRAINING </a:t>
            </a:r>
            <a:r>
              <a:rPr lang="en-US" dirty="0"/>
              <a:t>MATERIALS ARE DESIGNED TO SATISFY FEDERAL </a:t>
            </a:r>
            <a:r>
              <a:rPr lang="en-US" spc="-5" dirty="0"/>
              <a:t>TRAINING REQUIREMENTS AND THE TRAINING AND APPLICATION </a:t>
            </a:r>
            <a:r>
              <a:rPr lang="en-US" dirty="0"/>
              <a:t>REQUIREMENTS </a:t>
            </a:r>
            <a:r>
              <a:rPr lang="en-US" spc="-5" dirty="0"/>
              <a:t>IMPOSED </a:t>
            </a:r>
            <a:r>
              <a:rPr lang="en-US" dirty="0"/>
              <a:t>BY THE OKLAHOMA DEPARTMENT OF AGRICULTURE, FOOD, and FORESTRY.</a:t>
            </a:r>
            <a:r>
              <a:rPr lang="en-US" sz="800" dirty="0"/>
              <a:t>  </a:t>
            </a:r>
            <a:r>
              <a:rPr lang="en-US" sz="800" spc="15" dirty="0"/>
              <a:t> </a:t>
            </a:r>
            <a:r>
              <a:rPr lang="en-US" sz="800" b="0" dirty="0"/>
              <a:t>V1-12/20</a:t>
            </a:r>
            <a:endParaRPr lang="en-US" sz="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4A4E31"/>
                </a:solidFill>
                <a:latin typeface="Arial Narrow"/>
                <a:cs typeface="Arial Narrow"/>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1/19/2018</a:t>
            </a:fld>
            <a:endParaRPr lang="en-US" dirty="0"/>
          </a:p>
        </p:txBody>
      </p:sp>
      <p:sp>
        <p:nvSpPr>
          <p:cNvPr id="5" name="Holder 5"/>
          <p:cNvSpPr>
            <a:spLocks noGrp="1"/>
          </p:cNvSpPr>
          <p:nvPr>
            <p:ph type="sldNum" sz="quarter" idx="7"/>
          </p:nvPr>
        </p:nvSpPr>
        <p:spPr/>
        <p:txBody>
          <a:bodyPr lIns="0" tIns="0" rIns="0" bIns="0"/>
          <a:lstStyle>
            <a:lvl1pPr>
              <a:defRPr sz="800" b="0" i="0">
                <a:solidFill>
                  <a:srgbClr val="575857"/>
                </a:solidFill>
                <a:latin typeface="Arial Narrow"/>
                <a:cs typeface="Arial Narrow"/>
              </a:defRPr>
            </a:lvl1pPr>
          </a:lstStyle>
          <a:p>
            <a:pPr marL="25400">
              <a:lnSpc>
                <a:spcPct val="100000"/>
              </a:lnSpc>
              <a:spcBef>
                <a:spcPts val="50"/>
              </a:spcBef>
            </a:pPr>
            <a:fld id="{81D60167-4931-47E6-BA6A-407CBD079E47}" type="slidenum">
              <a:rPr dirty="0"/>
              <a:t>‹#›</a:t>
            </a:fld>
            <a:endParaRPr dirty="0"/>
          </a:p>
        </p:txBody>
      </p:sp>
      <p:sp>
        <p:nvSpPr>
          <p:cNvPr id="6" name="Holder 4">
            <a:extLst>
              <a:ext uri="{FF2B5EF4-FFF2-40B4-BE49-F238E27FC236}">
                <a16:creationId xmlns:a16="http://schemas.microsoft.com/office/drawing/2014/main" id="{A9274452-90E7-456C-8133-2E0401398136}"/>
              </a:ext>
            </a:extLst>
          </p:cNvPr>
          <p:cNvSpPr>
            <a:spLocks noGrp="1"/>
          </p:cNvSpPr>
          <p:nvPr>
            <p:ph type="ftr" sz="quarter" idx="5"/>
          </p:nvPr>
        </p:nvSpPr>
        <p:spPr>
          <a:xfrm>
            <a:off x="307340" y="6216156"/>
            <a:ext cx="11758295" cy="130805"/>
          </a:xfrm>
          <a:prstGeom prst="rect">
            <a:avLst/>
          </a:prstGeom>
        </p:spPr>
        <p:txBody>
          <a:bodyPr wrap="square" lIns="0" tIns="0" rIns="0" bIns="0">
            <a:spAutoFit/>
          </a:bodyPr>
          <a:lstStyle>
            <a:lvl1pPr>
              <a:defRPr sz="850" b="1" i="0">
                <a:solidFill>
                  <a:srgbClr val="575857"/>
                </a:solidFill>
                <a:latin typeface="Arial Narrow"/>
                <a:cs typeface="Arial Narrow"/>
              </a:defRPr>
            </a:lvl1pPr>
          </a:lstStyle>
          <a:p>
            <a:pPr marL="12700">
              <a:spcBef>
                <a:spcPts val="45"/>
              </a:spcBef>
            </a:pPr>
            <a:r>
              <a:rPr lang="en-US" dirty="0"/>
              <a:t>THESE </a:t>
            </a:r>
            <a:r>
              <a:rPr lang="en-US" spc="-5" dirty="0"/>
              <a:t>TRAINING </a:t>
            </a:r>
            <a:r>
              <a:rPr lang="en-US" dirty="0"/>
              <a:t>MATERIALS ARE DESIGNED TO SATISFY FEDERAL </a:t>
            </a:r>
            <a:r>
              <a:rPr lang="en-US" spc="-5" dirty="0"/>
              <a:t>TRAINING REQUIREMENTS AND THE TRAINING AND APPLICATION </a:t>
            </a:r>
            <a:r>
              <a:rPr lang="en-US" dirty="0"/>
              <a:t>REQUIREMENTS </a:t>
            </a:r>
            <a:r>
              <a:rPr lang="en-US" spc="-5" dirty="0"/>
              <a:t>IMPOSED </a:t>
            </a:r>
            <a:r>
              <a:rPr lang="en-US" dirty="0"/>
              <a:t>BY THE OKLAHOMA DEPARTMENT OF AGRICULTURE, FOOD, and FORESTRY.</a:t>
            </a:r>
            <a:r>
              <a:rPr lang="en-US" sz="800" dirty="0"/>
              <a:t>  </a:t>
            </a:r>
            <a:r>
              <a:rPr lang="en-US" sz="800" spc="15" dirty="0"/>
              <a:t> </a:t>
            </a:r>
            <a:r>
              <a:rPr lang="en-US" sz="800" b="0" dirty="0"/>
              <a:t>V1-12/20</a:t>
            </a:r>
            <a:endParaRPr lang="en-US" sz="8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A9C468C5-7A17-485F-ADA5-670F3E6FB5B0}"/>
              </a:ext>
            </a:extLst>
          </p:cNvPr>
          <p:cNvSpPr/>
          <p:nvPr userDrawn="1"/>
        </p:nvSpPr>
        <p:spPr>
          <a:xfrm>
            <a:off x="0" y="0"/>
            <a:ext cx="12192000" cy="685799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1/19/2018</a:t>
            </a:fld>
            <a:endParaRPr lang="en-US" dirty="0"/>
          </a:p>
        </p:txBody>
      </p:sp>
      <p:sp>
        <p:nvSpPr>
          <p:cNvPr id="4" name="Holder 4"/>
          <p:cNvSpPr>
            <a:spLocks noGrp="1"/>
          </p:cNvSpPr>
          <p:nvPr>
            <p:ph type="sldNum" sz="quarter" idx="7"/>
          </p:nvPr>
        </p:nvSpPr>
        <p:spPr/>
        <p:txBody>
          <a:bodyPr lIns="0" tIns="0" rIns="0" bIns="0"/>
          <a:lstStyle>
            <a:lvl1pPr>
              <a:defRPr sz="800" b="0" i="0">
                <a:solidFill>
                  <a:srgbClr val="575857"/>
                </a:solidFill>
                <a:latin typeface="Arial Narrow"/>
                <a:cs typeface="Arial Narrow"/>
              </a:defRPr>
            </a:lvl1pPr>
          </a:lstStyle>
          <a:p>
            <a:pPr marL="25400">
              <a:lnSpc>
                <a:spcPct val="100000"/>
              </a:lnSpc>
              <a:spcBef>
                <a:spcPts val="50"/>
              </a:spcBef>
            </a:pPr>
            <a:fld id="{81D60167-4931-47E6-BA6A-407CBD079E47}" type="slidenum">
              <a:rPr dirty="0"/>
              <a:t>‹#›</a:t>
            </a:fld>
            <a:endParaRPr dirty="0"/>
          </a:p>
        </p:txBody>
      </p:sp>
      <p:sp>
        <p:nvSpPr>
          <p:cNvPr id="7" name="Holder 4">
            <a:extLst>
              <a:ext uri="{FF2B5EF4-FFF2-40B4-BE49-F238E27FC236}">
                <a16:creationId xmlns:a16="http://schemas.microsoft.com/office/drawing/2014/main" id="{92A25C29-83E9-4D9D-BE3E-C00F083493F4}"/>
              </a:ext>
            </a:extLst>
          </p:cNvPr>
          <p:cNvSpPr>
            <a:spLocks noGrp="1"/>
          </p:cNvSpPr>
          <p:nvPr>
            <p:ph type="ftr" sz="quarter" idx="5"/>
          </p:nvPr>
        </p:nvSpPr>
        <p:spPr>
          <a:xfrm>
            <a:off x="307340" y="6216156"/>
            <a:ext cx="11758295" cy="130805"/>
          </a:xfrm>
          <a:prstGeom prst="rect">
            <a:avLst/>
          </a:prstGeom>
        </p:spPr>
        <p:txBody>
          <a:bodyPr wrap="square" lIns="0" tIns="0" rIns="0" bIns="0">
            <a:spAutoFit/>
          </a:bodyPr>
          <a:lstStyle>
            <a:lvl1pPr>
              <a:defRPr sz="850" b="1" i="0">
                <a:solidFill>
                  <a:srgbClr val="575857"/>
                </a:solidFill>
                <a:latin typeface="Arial Narrow"/>
                <a:cs typeface="Arial Narrow"/>
              </a:defRPr>
            </a:lvl1pPr>
          </a:lstStyle>
          <a:p>
            <a:pPr marL="12700">
              <a:spcBef>
                <a:spcPts val="45"/>
              </a:spcBef>
            </a:pPr>
            <a:r>
              <a:rPr lang="en-US" dirty="0"/>
              <a:t>THESE </a:t>
            </a:r>
            <a:r>
              <a:rPr lang="en-US" spc="-5" dirty="0"/>
              <a:t>TRAINING </a:t>
            </a:r>
            <a:r>
              <a:rPr lang="en-US" dirty="0"/>
              <a:t>MATERIALS ARE DESIGNED TO SATISFY FEDERAL </a:t>
            </a:r>
            <a:r>
              <a:rPr lang="en-US" spc="-5" dirty="0"/>
              <a:t>TRAINING REQUIREMENTS AND THE TRAINING AND APPLICATION </a:t>
            </a:r>
            <a:r>
              <a:rPr lang="en-US" dirty="0"/>
              <a:t>REQUIREMENTS </a:t>
            </a:r>
            <a:r>
              <a:rPr lang="en-US" spc="-5" dirty="0"/>
              <a:t>IMPOSED </a:t>
            </a:r>
            <a:r>
              <a:rPr lang="en-US" dirty="0"/>
              <a:t>BY THE OKLAHOMA DEPARTMENT OF AGRICULTURE, FOOD, and FORESTRY.</a:t>
            </a:r>
            <a:r>
              <a:rPr lang="en-US" sz="800" dirty="0"/>
              <a:t>  </a:t>
            </a:r>
            <a:r>
              <a:rPr lang="en-US" sz="800" spc="15" dirty="0"/>
              <a:t> </a:t>
            </a:r>
            <a:r>
              <a:rPr lang="en-US" sz="800" b="0" dirty="0"/>
              <a:t>V1-12/20</a:t>
            </a:r>
            <a:endParaRPr lang="en-US" sz="80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7998"/>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 name="Holder 2"/>
          <p:cNvSpPr>
            <a:spLocks noGrp="1"/>
          </p:cNvSpPr>
          <p:nvPr>
            <p:ph type="title"/>
          </p:nvPr>
        </p:nvSpPr>
        <p:spPr>
          <a:xfrm>
            <a:off x="1858136" y="621665"/>
            <a:ext cx="8475726" cy="320675"/>
          </a:xfrm>
          <a:prstGeom prst="rect">
            <a:avLst/>
          </a:prstGeom>
        </p:spPr>
        <p:txBody>
          <a:bodyPr wrap="square" lIns="0" tIns="0" rIns="0" bIns="0">
            <a:spAutoFit/>
          </a:bodyPr>
          <a:lstStyle>
            <a:lvl1pPr>
              <a:defRPr sz="2000" b="1" i="0">
                <a:solidFill>
                  <a:srgbClr val="4A4E31"/>
                </a:solidFill>
                <a:latin typeface="Arial Narrow"/>
                <a:cs typeface="Arial Narrow"/>
              </a:defRPr>
            </a:lvl1pPr>
          </a:lstStyle>
          <a:p>
            <a:endParaRPr/>
          </a:p>
        </p:txBody>
      </p:sp>
      <p:sp>
        <p:nvSpPr>
          <p:cNvPr id="3" name="Holder 3"/>
          <p:cNvSpPr>
            <a:spLocks noGrp="1"/>
          </p:cNvSpPr>
          <p:nvPr>
            <p:ph type="body" idx="1"/>
          </p:nvPr>
        </p:nvSpPr>
        <p:spPr>
          <a:xfrm>
            <a:off x="493877" y="1171066"/>
            <a:ext cx="9736455" cy="3227704"/>
          </a:xfrm>
          <a:prstGeom prst="rect">
            <a:avLst/>
          </a:prstGeom>
        </p:spPr>
        <p:txBody>
          <a:bodyPr wrap="square" lIns="0" tIns="0" rIns="0" bIns="0">
            <a:spAutoFit/>
          </a:bodyPr>
          <a:lstStyle>
            <a:lvl1pPr>
              <a:defRPr sz="2400" b="0" i="0">
                <a:solidFill>
                  <a:srgbClr val="343433"/>
                </a:solidFill>
                <a:latin typeface="Arial Narrow"/>
                <a:cs typeface="Arial Narrow"/>
              </a:defRPr>
            </a:lvl1pPr>
          </a:lstStyle>
          <a:p>
            <a:endParaRPr/>
          </a:p>
        </p:txBody>
      </p:sp>
      <p:sp>
        <p:nvSpPr>
          <p:cNvPr id="4" name="Holder 4"/>
          <p:cNvSpPr>
            <a:spLocks noGrp="1"/>
          </p:cNvSpPr>
          <p:nvPr>
            <p:ph type="ftr" sz="quarter" idx="5"/>
          </p:nvPr>
        </p:nvSpPr>
        <p:spPr>
          <a:xfrm>
            <a:off x="307340" y="6248400"/>
            <a:ext cx="11758295" cy="130805"/>
          </a:xfrm>
          <a:prstGeom prst="rect">
            <a:avLst/>
          </a:prstGeom>
        </p:spPr>
        <p:txBody>
          <a:bodyPr wrap="square" lIns="0" tIns="0" rIns="0" bIns="0">
            <a:spAutoFit/>
          </a:bodyPr>
          <a:lstStyle>
            <a:lvl1pPr>
              <a:defRPr sz="850" b="1" i="0">
                <a:solidFill>
                  <a:srgbClr val="575857"/>
                </a:solidFill>
                <a:latin typeface="Arial Narrow"/>
                <a:cs typeface="Arial Narrow"/>
              </a:defRPr>
            </a:lvl1pPr>
          </a:lstStyle>
          <a:p>
            <a:pPr marL="12700">
              <a:spcBef>
                <a:spcPts val="45"/>
              </a:spcBef>
            </a:pPr>
            <a:r>
              <a:rPr lang="en-US" dirty="0"/>
              <a:t>THESE </a:t>
            </a:r>
            <a:r>
              <a:rPr lang="en-US" spc="-5" dirty="0"/>
              <a:t>TRAINING </a:t>
            </a:r>
            <a:r>
              <a:rPr lang="en-US" dirty="0"/>
              <a:t>MATERIALS ARE DESIGNED TO SATISFY FEDERAL </a:t>
            </a:r>
            <a:r>
              <a:rPr lang="en-US" spc="-5" dirty="0"/>
              <a:t>TRAINING REQUIREMENTS AND THE TRAINING AND APPLICATION </a:t>
            </a:r>
            <a:r>
              <a:rPr lang="en-US" dirty="0"/>
              <a:t>REQUIREMENTS </a:t>
            </a:r>
            <a:r>
              <a:rPr lang="en-US" spc="-5" dirty="0"/>
              <a:t>IMPOSED </a:t>
            </a:r>
            <a:r>
              <a:rPr lang="en-US" dirty="0"/>
              <a:t>BY THE OKLAHOMA DEPARTMENT OF AGRICULTURE, FOOD, and FORESTRY.</a:t>
            </a:r>
            <a:r>
              <a:rPr lang="en-US" sz="800" dirty="0"/>
              <a:t>  </a:t>
            </a:r>
            <a:r>
              <a:rPr lang="en-US" sz="800" spc="15" dirty="0"/>
              <a:t> </a:t>
            </a:r>
            <a:r>
              <a:rPr lang="en-US" sz="800" b="0" dirty="0"/>
              <a:t>V1-12/20</a:t>
            </a:r>
            <a:endParaRPr lang="en-US" sz="800"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1/19/2018</a:t>
            </a:fld>
            <a:endParaRPr lang="en-US" dirty="0"/>
          </a:p>
        </p:txBody>
      </p:sp>
      <p:sp>
        <p:nvSpPr>
          <p:cNvPr id="6" name="Holder 6"/>
          <p:cNvSpPr>
            <a:spLocks noGrp="1"/>
          </p:cNvSpPr>
          <p:nvPr>
            <p:ph type="sldNum" sz="quarter" idx="7"/>
          </p:nvPr>
        </p:nvSpPr>
        <p:spPr>
          <a:xfrm>
            <a:off x="98653" y="6223383"/>
            <a:ext cx="145415" cy="142875"/>
          </a:xfrm>
          <a:prstGeom prst="rect">
            <a:avLst/>
          </a:prstGeom>
        </p:spPr>
        <p:txBody>
          <a:bodyPr wrap="square" lIns="0" tIns="0" rIns="0" bIns="0">
            <a:spAutoFit/>
          </a:bodyPr>
          <a:lstStyle>
            <a:lvl1pPr>
              <a:defRPr sz="800" b="0" i="0">
                <a:solidFill>
                  <a:srgbClr val="575857"/>
                </a:solidFill>
                <a:latin typeface="Arial Narrow"/>
                <a:cs typeface="Arial Narrow"/>
              </a:defRPr>
            </a:lvl1pPr>
          </a:lstStyle>
          <a:p>
            <a:pPr marL="25400">
              <a:lnSpc>
                <a:spcPct val="100000"/>
              </a:lnSpc>
              <a:spcBef>
                <a:spcPts val="50"/>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dasnr.adobeconnect.com/ph1kbxn1n505/?OWASP_CSRFTOKEN=48fd583d5f413ba3bfb99f64f889ac7c177f62bb01c9d34f4b82705d34d5c9b4"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30.jpg"/><Relationship Id="rId4" Type="http://schemas.openxmlformats.org/officeDocument/2006/relationships/image" Target="../media/image24.jpg"/><Relationship Id="rId9"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xtendimaxapplicationrequirements.com/Pages/default.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agproducts.basf.us/campaigns/engenia/tankmixselector/" TargetMode="External"/><Relationship Id="rId5" Type="http://schemas.openxmlformats.org/officeDocument/2006/relationships/hyperlink" Target="http://agproducts.basf.us/campaigns/engenia/#stewardship" TargetMode="External"/><Relationship Id="rId4" Type="http://schemas.openxmlformats.org/officeDocument/2006/relationships/hyperlink" Target="http://www.fexapanapplicationrequirements.dupont.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7.jpeg"/><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2.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4.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5.jp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jpg"/></Relationships>
</file>

<file path=ppt/slides/_rels/slide4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jpg"/><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jpg"/><Relationship Id="rId4" Type="http://schemas.openxmlformats.org/officeDocument/2006/relationships/image" Target="../media/image9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1.jpeg"/></Relationships>
</file>

<file path=ppt/slides/_rels/slide51.xml.rels><?xml version="1.0" encoding="UTF-8" standalone="yes"?>
<Relationships xmlns="http://schemas.openxmlformats.org/package/2006/relationships"><Relationship Id="rId3" Type="http://schemas.openxmlformats.org/officeDocument/2006/relationships/image" Target="../media/image104.jpeg"/><Relationship Id="rId7" Type="http://schemas.openxmlformats.org/officeDocument/2006/relationships/image" Target="../media/image108.jpg"/><Relationship Id="rId2"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jpeg"/><Relationship Id="rId4" Type="http://schemas.openxmlformats.org/officeDocument/2006/relationships/image" Target="../media/image105.png"/></Relationships>
</file>

<file path=ppt/slides/_rels/slide52.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jpg"/><Relationship Id="rId7" Type="http://schemas.openxmlformats.org/officeDocument/2006/relationships/image" Target="../media/image114.jpg"/><Relationship Id="rId2"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jpg"/><Relationship Id="rId4" Type="http://schemas.openxmlformats.org/officeDocument/2006/relationships/image" Target="../media/image111.png"/><Relationship Id="rId9" Type="http://schemas.openxmlformats.org/officeDocument/2006/relationships/image" Target="../media/image116.jpg"/></Relationships>
</file>

<file path=ppt/slides/_rels/slide53.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20.jpeg"/><Relationship Id="rId4" Type="http://schemas.openxmlformats.org/officeDocument/2006/relationships/image" Target="../media/image119.png"/></Relationships>
</file>

<file path=ppt/slides/_rels/slide5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jpeg"/><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5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8" Type="http://schemas.openxmlformats.org/officeDocument/2006/relationships/image" Target="../media/image134.jpe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28.png"/><Relationship Id="rId1" Type="http://schemas.openxmlformats.org/officeDocument/2006/relationships/slideLayout" Target="../slideLayouts/slideLayout3.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 Id="rId9" Type="http://schemas.openxmlformats.org/officeDocument/2006/relationships/image" Target="../media/image135.png"/></Relationships>
</file>

<file path=ppt/slides/_rels/slide59.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7.png"/><Relationship Id="rId7" Type="http://schemas.openxmlformats.org/officeDocument/2006/relationships/image" Target="../media/image141.png"/><Relationship Id="rId2" Type="http://schemas.openxmlformats.org/officeDocument/2006/relationships/image" Target="../media/image136.png"/><Relationship Id="rId1" Type="http://schemas.openxmlformats.org/officeDocument/2006/relationships/slideLayout" Target="../slideLayouts/slideLayout3.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 Id="rId9" Type="http://schemas.openxmlformats.org/officeDocument/2006/relationships/image" Target="../media/image143.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hyperlink" Target="http://www.fexapanapplicationrequirements.dupont.com/" TargetMode="External"/><Relationship Id="rId2" Type="http://schemas.openxmlformats.org/officeDocument/2006/relationships/hyperlink" Target="http://xtendimaxapplicationrequirements.com/Pages/default.aspx" TargetMode="External"/><Relationship Id="rId1" Type="http://schemas.openxmlformats.org/officeDocument/2006/relationships/slideLayout" Target="../slideLayouts/slideLayout2.xml"/><Relationship Id="rId5" Type="http://schemas.openxmlformats.org/officeDocument/2006/relationships/hyperlink" Target="http://agproducts.basf.us/campaigns/engenia/tankmixselector/" TargetMode="External"/><Relationship Id="rId4" Type="http://schemas.openxmlformats.org/officeDocument/2006/relationships/hyperlink" Target="http://agproducts.basf.us/campaigns/engenia/#stewardship"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C9BD2DC5-F82C-4E73-9746-FAB9FB98E629}"/>
              </a:ext>
            </a:extLst>
          </p:cNvPr>
          <p:cNvSpPr>
            <a:spLocks/>
          </p:cNvSpPr>
          <p:nvPr/>
        </p:nvSpPr>
        <p:spPr>
          <a:xfrm>
            <a:off x="0" y="0"/>
            <a:ext cx="12192000" cy="685799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 name="object 2"/>
          <p:cNvSpPr txBox="1"/>
          <p:nvPr/>
        </p:nvSpPr>
        <p:spPr>
          <a:xfrm>
            <a:off x="194514" y="370367"/>
            <a:ext cx="11768886" cy="1661993"/>
          </a:xfrm>
          <a:prstGeom prst="rect">
            <a:avLst/>
          </a:prstGeom>
        </p:spPr>
        <p:txBody>
          <a:bodyPr vert="horz" wrap="square" lIns="0" tIns="0" rIns="0" bIns="0" rtlCol="0">
            <a:spAutoFit/>
          </a:bodyPr>
          <a:lstStyle/>
          <a:p>
            <a:pPr marL="12700" algn="ctr">
              <a:lnSpc>
                <a:spcPct val="100000"/>
              </a:lnSpc>
            </a:pPr>
            <a:r>
              <a:rPr lang="en-US" sz="6000" b="1" spc="-5" dirty="0" err="1" smtClean="0">
                <a:solidFill>
                  <a:srgbClr val="FFFFFF"/>
                </a:solidFill>
                <a:latin typeface="Arial Narrow"/>
                <a:cs typeface="Arial Narrow"/>
              </a:rPr>
              <a:t>Uso</a:t>
            </a:r>
            <a:r>
              <a:rPr lang="en-US" sz="6000" b="1" spc="-5" dirty="0" smtClean="0">
                <a:solidFill>
                  <a:srgbClr val="FFFFFF"/>
                </a:solidFill>
                <a:latin typeface="Arial Narrow"/>
                <a:cs typeface="Arial Narrow"/>
              </a:rPr>
              <a:t> </a:t>
            </a:r>
            <a:r>
              <a:rPr lang="en-US" sz="6000" b="1" spc="-5" dirty="0" err="1" smtClean="0">
                <a:solidFill>
                  <a:srgbClr val="FFFFFF"/>
                </a:solidFill>
                <a:latin typeface="Arial Narrow"/>
                <a:cs typeface="Arial Narrow"/>
              </a:rPr>
              <a:t>Restringido</a:t>
            </a:r>
            <a:r>
              <a:rPr lang="en-US" sz="6000" b="1" spc="-5" dirty="0" smtClean="0">
                <a:solidFill>
                  <a:srgbClr val="FFFFFF"/>
                </a:solidFill>
                <a:latin typeface="Arial Narrow"/>
                <a:cs typeface="Arial Narrow"/>
              </a:rPr>
              <a:t> para ‘</a:t>
            </a:r>
            <a:r>
              <a:rPr lang="en-US" sz="6000" b="1" spc="-5" dirty="0" err="1" smtClean="0">
                <a:solidFill>
                  <a:srgbClr val="FFFFFF"/>
                </a:solidFill>
                <a:latin typeface="Arial Narrow"/>
                <a:cs typeface="Arial Narrow"/>
              </a:rPr>
              <a:t>Dicamba</a:t>
            </a:r>
            <a:r>
              <a:rPr lang="en-US" sz="6000" b="1" spc="-5" dirty="0" smtClean="0">
                <a:solidFill>
                  <a:srgbClr val="FFFFFF"/>
                </a:solidFill>
                <a:latin typeface="Arial Narrow"/>
                <a:cs typeface="Arial Narrow"/>
              </a:rPr>
              <a:t>’</a:t>
            </a:r>
            <a:endParaRPr lang="en-US" sz="6000" b="1" spc="-5" dirty="0">
              <a:solidFill>
                <a:srgbClr val="FFFFFF"/>
              </a:solidFill>
              <a:latin typeface="Arial Narrow"/>
              <a:cs typeface="Arial Narrow"/>
            </a:endParaRPr>
          </a:p>
          <a:p>
            <a:pPr marL="12700" algn="ctr">
              <a:lnSpc>
                <a:spcPct val="100000"/>
              </a:lnSpc>
            </a:pPr>
            <a:r>
              <a:rPr lang="en-US" sz="4800" b="1" spc="-5" dirty="0" err="1" smtClean="0">
                <a:solidFill>
                  <a:srgbClr val="FFFFFF"/>
                </a:solidFill>
                <a:latin typeface="Arial Narrow"/>
                <a:cs typeface="Arial Narrow"/>
              </a:rPr>
              <a:t>Entrenamiento</a:t>
            </a:r>
            <a:r>
              <a:rPr lang="en-US" sz="4800" b="1" spc="-5" dirty="0" smtClean="0">
                <a:solidFill>
                  <a:srgbClr val="FFFFFF"/>
                </a:solidFill>
                <a:latin typeface="Arial Narrow"/>
                <a:cs typeface="Arial Narrow"/>
              </a:rPr>
              <a:t>/</a:t>
            </a:r>
            <a:r>
              <a:rPr lang="en-US" sz="4800" b="1" spc="-5" dirty="0" err="1" smtClean="0">
                <a:solidFill>
                  <a:srgbClr val="FFFFFF"/>
                </a:solidFill>
                <a:latin typeface="Arial Narrow"/>
                <a:cs typeface="Arial Narrow"/>
              </a:rPr>
              <a:t>Educacion</a:t>
            </a:r>
            <a:r>
              <a:rPr lang="en-US" sz="4800" b="1" spc="-5" dirty="0" smtClean="0">
                <a:solidFill>
                  <a:srgbClr val="FFFFFF"/>
                </a:solidFill>
                <a:latin typeface="Arial Narrow"/>
                <a:cs typeface="Arial Narrow"/>
              </a:rPr>
              <a:t> para </a:t>
            </a:r>
            <a:r>
              <a:rPr lang="en-US" sz="4800" b="1" spc="-5" dirty="0" err="1" smtClean="0">
                <a:solidFill>
                  <a:srgbClr val="FFFFFF"/>
                </a:solidFill>
                <a:latin typeface="Arial Narrow"/>
                <a:cs typeface="Arial Narrow"/>
              </a:rPr>
              <a:t>aplicadores</a:t>
            </a:r>
            <a:endParaRPr lang="en-US" sz="4800" b="1" spc="-5" dirty="0">
              <a:solidFill>
                <a:srgbClr val="FFFFFF"/>
              </a:solidFill>
              <a:latin typeface="Arial Narrow"/>
              <a:cs typeface="Arial Narrow"/>
            </a:endParaRPr>
          </a:p>
        </p:txBody>
      </p:sp>
      <p:pic>
        <p:nvPicPr>
          <p:cNvPr id="1026" name="Picture 2" descr="http://oces.okstate.edu/comanche/images/Extensionlogo.jpg">
            <a:extLst>
              <a:ext uri="{FF2B5EF4-FFF2-40B4-BE49-F238E27FC236}">
                <a16:creationId xmlns:a16="http://schemas.microsoft.com/office/drawing/2014/main" id="{E4F32929-E57F-4260-B624-13B01B92A7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876800"/>
            <a:ext cx="1943100" cy="18653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logo&#10;&#10;Description generated with high confidence">
            <a:extLst>
              <a:ext uri="{FF2B5EF4-FFF2-40B4-BE49-F238E27FC236}">
                <a16:creationId xmlns:a16="http://schemas.microsoft.com/office/drawing/2014/main" id="{884D4243-5C0E-4685-A35F-8000351C77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4600" y="4876800"/>
            <a:ext cx="1937772" cy="1865376"/>
          </a:xfrm>
          <a:prstGeom prst="rect">
            <a:avLst/>
          </a:prstGeom>
        </p:spPr>
      </p:pic>
      <p:sp>
        <p:nvSpPr>
          <p:cNvPr id="3" name="TextBox 2"/>
          <p:cNvSpPr txBox="1"/>
          <p:nvPr/>
        </p:nvSpPr>
        <p:spPr>
          <a:xfrm>
            <a:off x="2590800" y="2895600"/>
            <a:ext cx="7620000" cy="954107"/>
          </a:xfrm>
          <a:prstGeom prst="rect">
            <a:avLst/>
          </a:prstGeom>
          <a:solidFill>
            <a:schemeClr val="bg1"/>
          </a:solidFill>
        </p:spPr>
        <p:txBody>
          <a:bodyPr wrap="square" rtlCol="0">
            <a:spAutoFit/>
          </a:bodyPr>
          <a:lstStyle/>
          <a:p>
            <a:r>
              <a:rPr lang="en-US" sz="2800" b="1" u="sng" dirty="0" smtClean="0">
                <a:hlinkClick r:id="rId6"/>
              </a:rPr>
              <a:t> http</a:t>
            </a:r>
            <a:r>
              <a:rPr lang="en-US" sz="2800" b="1" u="sng" dirty="0">
                <a:hlinkClick r:id="rId6"/>
              </a:rPr>
              <a:t>://dasnr.adobeconnect.com/ph1kbxn1n505/</a:t>
            </a:r>
            <a:endParaRPr lang="en-US" sz="2800" dirty="0"/>
          </a:p>
          <a:p>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78353" y="3054222"/>
            <a:ext cx="931544" cy="212238"/>
          </a:xfrm>
          <a:prstGeom prst="rect">
            <a:avLst/>
          </a:prstGeom>
        </p:spPr>
        <p:txBody>
          <a:bodyPr vert="horz" wrap="square" lIns="0" tIns="12065" rIns="0" bIns="0" rtlCol="0">
            <a:spAutoFit/>
          </a:bodyPr>
          <a:lstStyle/>
          <a:p>
            <a:pPr marL="12700">
              <a:spcBef>
                <a:spcPts val="95"/>
              </a:spcBef>
            </a:pPr>
            <a:r>
              <a:rPr lang="en-US" sz="1300" b="1" spc="-5" dirty="0" err="1" smtClean="0">
                <a:latin typeface="Arial"/>
                <a:cs typeface="Arial"/>
              </a:rPr>
              <a:t>Pepino</a:t>
            </a:r>
            <a:endParaRPr sz="1300" dirty="0">
              <a:latin typeface="Arial"/>
              <a:cs typeface="Arial"/>
            </a:endParaRPr>
          </a:p>
        </p:txBody>
      </p:sp>
      <p:sp>
        <p:nvSpPr>
          <p:cNvPr id="3" name="object 3"/>
          <p:cNvSpPr txBox="1">
            <a:spLocks noGrp="1"/>
          </p:cNvSpPr>
          <p:nvPr>
            <p:ph type="title"/>
          </p:nvPr>
        </p:nvSpPr>
        <p:spPr>
          <a:xfrm>
            <a:off x="1766722" y="230835"/>
            <a:ext cx="5358130" cy="751488"/>
          </a:xfrm>
          <a:prstGeom prst="rect">
            <a:avLst/>
          </a:prstGeom>
        </p:spPr>
        <p:txBody>
          <a:bodyPr vert="horz" wrap="square" lIns="0" tIns="12700" rIns="0" bIns="0" rtlCol="0">
            <a:spAutoFit/>
          </a:bodyPr>
          <a:lstStyle/>
          <a:p>
            <a:pPr marL="12700">
              <a:spcBef>
                <a:spcPts val="100"/>
              </a:spcBef>
            </a:pPr>
            <a:r>
              <a:rPr dirty="0" err="1"/>
              <a:t>Dicamba</a:t>
            </a:r>
            <a:r>
              <a:rPr spc="-65" dirty="0"/>
              <a:t> </a:t>
            </a:r>
            <a:r>
              <a:rPr lang="en-US" spc="-65" dirty="0" err="1"/>
              <a:t>Sintomatología</a:t>
            </a:r>
            <a:endParaRPr spc="-5" dirty="0"/>
          </a:p>
          <a:p>
            <a:pPr marL="12700">
              <a:spcBef>
                <a:spcPts val="25"/>
              </a:spcBef>
            </a:pPr>
            <a:r>
              <a:rPr sz="2800" b="0" spc="-5" dirty="0" err="1" smtClean="0">
                <a:latin typeface="Arial"/>
                <a:cs typeface="Arial"/>
              </a:rPr>
              <a:t>O</a:t>
            </a:r>
            <a:r>
              <a:rPr lang="en-US" sz="2800" b="0" spc="-5" dirty="0" err="1" smtClean="0">
                <a:latin typeface="Arial"/>
                <a:cs typeface="Arial"/>
              </a:rPr>
              <a:t>tros</a:t>
            </a:r>
            <a:r>
              <a:rPr lang="en-US" sz="2800" b="0" spc="-5" dirty="0" smtClean="0">
                <a:latin typeface="Arial"/>
                <a:cs typeface="Arial"/>
              </a:rPr>
              <a:t> </a:t>
            </a:r>
            <a:r>
              <a:rPr lang="en-US" sz="2800" b="0" spc="-5" dirty="0" err="1" smtClean="0">
                <a:latin typeface="Arial"/>
                <a:cs typeface="Arial"/>
              </a:rPr>
              <a:t>cultivos</a:t>
            </a:r>
            <a:endParaRPr sz="2800" dirty="0">
              <a:latin typeface="Arial"/>
              <a:cs typeface="Arial"/>
            </a:endParaRPr>
          </a:p>
        </p:txBody>
      </p:sp>
      <p:sp>
        <p:nvSpPr>
          <p:cNvPr id="4" name="object 4"/>
          <p:cNvSpPr/>
          <p:nvPr/>
        </p:nvSpPr>
        <p:spPr>
          <a:xfrm>
            <a:off x="4971288" y="1004315"/>
            <a:ext cx="2392680" cy="1997964"/>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p:nvPr/>
        </p:nvSpPr>
        <p:spPr>
          <a:xfrm>
            <a:off x="5359654" y="2749041"/>
            <a:ext cx="1657985" cy="175048"/>
          </a:xfrm>
          <a:prstGeom prst="rect">
            <a:avLst/>
          </a:prstGeom>
        </p:spPr>
        <p:txBody>
          <a:bodyPr vert="horz" wrap="square" lIns="0" tIns="13335" rIns="0" bIns="0" rtlCol="0">
            <a:spAutoFit/>
          </a:bodyPr>
          <a:lstStyle/>
          <a:p>
            <a:pPr marL="12700">
              <a:spcBef>
                <a:spcPts val="105"/>
              </a:spcBef>
            </a:pPr>
            <a:r>
              <a:rPr sz="1050" dirty="0">
                <a:solidFill>
                  <a:srgbClr val="FFFFFF"/>
                </a:solidFill>
                <a:latin typeface="Arial"/>
                <a:cs typeface="Arial"/>
              </a:rPr>
              <a:t>Courtesy of OSU</a:t>
            </a:r>
            <a:r>
              <a:rPr sz="1050" spc="-105" dirty="0">
                <a:solidFill>
                  <a:srgbClr val="FFFFFF"/>
                </a:solidFill>
                <a:latin typeface="Arial"/>
                <a:cs typeface="Arial"/>
              </a:rPr>
              <a:t> </a:t>
            </a:r>
            <a:r>
              <a:rPr sz="1050" dirty="0">
                <a:solidFill>
                  <a:srgbClr val="FFFFFF"/>
                </a:solidFill>
                <a:latin typeface="Arial"/>
                <a:cs typeface="Arial"/>
              </a:rPr>
              <a:t>Extension</a:t>
            </a:r>
            <a:endParaRPr sz="1050" dirty="0">
              <a:latin typeface="Arial"/>
              <a:cs typeface="Arial"/>
            </a:endParaRPr>
          </a:p>
        </p:txBody>
      </p:sp>
      <p:sp>
        <p:nvSpPr>
          <p:cNvPr id="6" name="object 6"/>
          <p:cNvSpPr/>
          <p:nvPr/>
        </p:nvSpPr>
        <p:spPr>
          <a:xfrm>
            <a:off x="1688592" y="3377185"/>
            <a:ext cx="3108960" cy="2090927"/>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1688592" y="990600"/>
            <a:ext cx="3108960" cy="2011679"/>
          </a:xfrm>
          <a:prstGeom prst="rect">
            <a:avLst/>
          </a:prstGeom>
          <a:blipFill>
            <a:blip r:embed="rId4" cstate="print"/>
            <a:stretch>
              <a:fillRect/>
            </a:stretch>
          </a:blipFill>
        </p:spPr>
        <p:txBody>
          <a:bodyPr wrap="square" lIns="0" tIns="0" rIns="0" bIns="0" rtlCol="0"/>
          <a:lstStyle/>
          <a:p>
            <a:endParaRPr dirty="0"/>
          </a:p>
        </p:txBody>
      </p:sp>
      <p:sp>
        <p:nvSpPr>
          <p:cNvPr id="8" name="object 8"/>
          <p:cNvSpPr/>
          <p:nvPr/>
        </p:nvSpPr>
        <p:spPr>
          <a:xfrm>
            <a:off x="7537704" y="3371087"/>
            <a:ext cx="2999231" cy="2089404"/>
          </a:xfrm>
          <a:prstGeom prst="rect">
            <a:avLst/>
          </a:prstGeom>
          <a:blipFill>
            <a:blip r:embed="rId5" cstate="print"/>
            <a:stretch>
              <a:fillRect/>
            </a:stretch>
          </a:blipFill>
        </p:spPr>
        <p:txBody>
          <a:bodyPr wrap="square" lIns="0" tIns="0" rIns="0" bIns="0" rtlCol="0"/>
          <a:lstStyle/>
          <a:p>
            <a:endParaRPr dirty="0"/>
          </a:p>
        </p:txBody>
      </p:sp>
      <p:sp>
        <p:nvSpPr>
          <p:cNvPr id="9" name="object 9"/>
          <p:cNvSpPr/>
          <p:nvPr/>
        </p:nvSpPr>
        <p:spPr>
          <a:xfrm>
            <a:off x="7525512" y="1004315"/>
            <a:ext cx="2982467" cy="2011680"/>
          </a:xfrm>
          <a:prstGeom prst="rect">
            <a:avLst/>
          </a:prstGeom>
          <a:blipFill>
            <a:blip r:embed="rId6" cstate="print"/>
            <a:stretch>
              <a:fillRect/>
            </a:stretch>
          </a:blipFill>
        </p:spPr>
        <p:txBody>
          <a:bodyPr wrap="square" lIns="0" tIns="0" rIns="0" bIns="0" rtlCol="0"/>
          <a:lstStyle/>
          <a:p>
            <a:endParaRPr dirty="0"/>
          </a:p>
        </p:txBody>
      </p:sp>
      <p:sp>
        <p:nvSpPr>
          <p:cNvPr id="10" name="object 10"/>
          <p:cNvSpPr/>
          <p:nvPr/>
        </p:nvSpPr>
        <p:spPr>
          <a:xfrm>
            <a:off x="4971288" y="3377184"/>
            <a:ext cx="2392680" cy="2103120"/>
          </a:xfrm>
          <a:prstGeom prst="rect">
            <a:avLst/>
          </a:prstGeom>
          <a:blipFill>
            <a:blip r:embed="rId7" cstate="print"/>
            <a:stretch>
              <a:fillRect/>
            </a:stretch>
          </a:blipFill>
        </p:spPr>
        <p:txBody>
          <a:bodyPr wrap="square" lIns="0" tIns="0" rIns="0" bIns="0" rtlCol="0"/>
          <a:lstStyle/>
          <a:p>
            <a:endParaRPr dirty="0"/>
          </a:p>
        </p:txBody>
      </p:sp>
      <p:sp>
        <p:nvSpPr>
          <p:cNvPr id="11" name="object 11"/>
          <p:cNvSpPr txBox="1"/>
          <p:nvPr/>
        </p:nvSpPr>
        <p:spPr>
          <a:xfrm>
            <a:off x="1822195" y="2782061"/>
            <a:ext cx="2698750" cy="175048"/>
          </a:xfrm>
          <a:prstGeom prst="rect">
            <a:avLst/>
          </a:prstGeom>
        </p:spPr>
        <p:txBody>
          <a:bodyPr vert="horz" wrap="square" lIns="0" tIns="13335" rIns="0" bIns="0" rtlCol="0">
            <a:spAutoFit/>
          </a:bodyPr>
          <a:lstStyle/>
          <a:p>
            <a:pPr marL="12700">
              <a:spcBef>
                <a:spcPts val="105"/>
              </a:spcBef>
            </a:pPr>
            <a:r>
              <a:rPr sz="1050" dirty="0">
                <a:solidFill>
                  <a:srgbClr val="FFFFFF"/>
                </a:solidFill>
                <a:latin typeface="Arial"/>
                <a:cs typeface="Arial"/>
              </a:rPr>
              <a:t>Courtesy of University of Arkansas</a:t>
            </a:r>
            <a:r>
              <a:rPr sz="1050" spc="-100" dirty="0">
                <a:solidFill>
                  <a:srgbClr val="FFFFFF"/>
                </a:solidFill>
                <a:latin typeface="Arial"/>
                <a:cs typeface="Arial"/>
              </a:rPr>
              <a:t> </a:t>
            </a:r>
            <a:r>
              <a:rPr sz="1050" dirty="0">
                <a:solidFill>
                  <a:srgbClr val="FFFFFF"/>
                </a:solidFill>
                <a:latin typeface="Arial"/>
                <a:cs typeface="Arial"/>
              </a:rPr>
              <a:t>Extension</a:t>
            </a:r>
            <a:endParaRPr sz="1050" dirty="0">
              <a:latin typeface="Arial"/>
              <a:cs typeface="Arial"/>
            </a:endParaRPr>
          </a:p>
        </p:txBody>
      </p:sp>
      <p:sp>
        <p:nvSpPr>
          <p:cNvPr id="12" name="object 12"/>
          <p:cNvSpPr txBox="1"/>
          <p:nvPr/>
        </p:nvSpPr>
        <p:spPr>
          <a:xfrm>
            <a:off x="5847969" y="3034411"/>
            <a:ext cx="640080" cy="228909"/>
          </a:xfrm>
          <a:prstGeom prst="rect">
            <a:avLst/>
          </a:prstGeom>
        </p:spPr>
        <p:txBody>
          <a:bodyPr vert="horz" wrap="square" lIns="0" tIns="13335" rIns="0" bIns="0" rtlCol="0">
            <a:spAutoFit/>
          </a:bodyPr>
          <a:lstStyle/>
          <a:p>
            <a:pPr marL="12700">
              <a:spcBef>
                <a:spcPts val="105"/>
              </a:spcBef>
            </a:pPr>
            <a:r>
              <a:rPr lang="en-US" sz="1400" b="1" dirty="0" err="1" smtClean="0">
                <a:latin typeface="Arial"/>
                <a:cs typeface="Arial"/>
              </a:rPr>
              <a:t>Uvas</a:t>
            </a:r>
            <a:endParaRPr sz="1400" dirty="0">
              <a:latin typeface="Arial"/>
              <a:cs typeface="Arial"/>
            </a:endParaRPr>
          </a:p>
        </p:txBody>
      </p:sp>
      <p:sp>
        <p:nvSpPr>
          <p:cNvPr id="13" name="object 13"/>
          <p:cNvSpPr txBox="1"/>
          <p:nvPr/>
        </p:nvSpPr>
        <p:spPr>
          <a:xfrm>
            <a:off x="8497317" y="2766347"/>
            <a:ext cx="2018283" cy="501419"/>
          </a:xfrm>
          <a:prstGeom prst="rect">
            <a:avLst/>
          </a:prstGeom>
        </p:spPr>
        <p:txBody>
          <a:bodyPr vert="horz" wrap="square" lIns="0" tIns="59690" rIns="0" bIns="0" rtlCol="0">
            <a:spAutoFit/>
          </a:bodyPr>
          <a:lstStyle/>
          <a:p>
            <a:pPr marL="12700">
              <a:spcBef>
                <a:spcPts val="470"/>
              </a:spcBef>
            </a:pPr>
            <a:r>
              <a:rPr sz="1050" dirty="0">
                <a:solidFill>
                  <a:srgbClr val="FFFFFF"/>
                </a:solidFill>
                <a:latin typeface="Arial"/>
                <a:cs typeface="Arial"/>
              </a:rPr>
              <a:t>BASF</a:t>
            </a:r>
            <a:r>
              <a:rPr sz="1050" spc="-55" dirty="0">
                <a:solidFill>
                  <a:srgbClr val="FFFFFF"/>
                </a:solidFill>
                <a:latin typeface="Arial"/>
                <a:cs typeface="Arial"/>
              </a:rPr>
              <a:t> </a:t>
            </a:r>
            <a:r>
              <a:rPr sz="1050" dirty="0">
                <a:solidFill>
                  <a:srgbClr val="FFFFFF"/>
                </a:solidFill>
                <a:latin typeface="Arial"/>
                <a:cs typeface="Arial"/>
              </a:rPr>
              <a:t>Photo</a:t>
            </a:r>
            <a:endParaRPr sz="1050" dirty="0">
              <a:latin typeface="Arial"/>
              <a:cs typeface="Arial"/>
            </a:endParaRPr>
          </a:p>
          <a:p>
            <a:pPr marL="114935">
              <a:spcBef>
                <a:spcPts val="484"/>
              </a:spcBef>
            </a:pPr>
            <a:r>
              <a:rPr lang="en-US" sz="1400" b="1" dirty="0" err="1" smtClean="0">
                <a:latin typeface="Arial"/>
                <a:cs typeface="Arial"/>
              </a:rPr>
              <a:t>Arbol</a:t>
            </a:r>
            <a:r>
              <a:rPr lang="en-US" sz="1400" b="1" dirty="0" smtClean="0">
                <a:latin typeface="Arial"/>
                <a:cs typeface="Arial"/>
              </a:rPr>
              <a:t> roble</a:t>
            </a:r>
            <a:endParaRPr sz="1400" dirty="0">
              <a:latin typeface="Arial"/>
              <a:cs typeface="Arial"/>
            </a:endParaRPr>
          </a:p>
        </p:txBody>
      </p:sp>
      <p:sp>
        <p:nvSpPr>
          <p:cNvPr id="14" name="object 14"/>
          <p:cNvSpPr/>
          <p:nvPr/>
        </p:nvSpPr>
        <p:spPr>
          <a:xfrm>
            <a:off x="1743457" y="5782055"/>
            <a:ext cx="8705215" cy="347980"/>
          </a:xfrm>
          <a:custGeom>
            <a:avLst/>
            <a:gdLst/>
            <a:ahLst/>
            <a:cxnLst/>
            <a:rect l="l" t="t" r="r" b="b"/>
            <a:pathLst>
              <a:path w="8705215" h="347979">
                <a:moveTo>
                  <a:pt x="8705088" y="0"/>
                </a:moveTo>
                <a:lnTo>
                  <a:pt x="4762" y="0"/>
                </a:lnTo>
                <a:lnTo>
                  <a:pt x="0" y="4762"/>
                </a:lnTo>
                <a:lnTo>
                  <a:pt x="0" y="347471"/>
                </a:lnTo>
                <a:lnTo>
                  <a:pt x="8700262" y="347471"/>
                </a:lnTo>
                <a:lnTo>
                  <a:pt x="8705088" y="342709"/>
                </a:lnTo>
                <a:lnTo>
                  <a:pt x="8705088" y="0"/>
                </a:lnTo>
                <a:close/>
              </a:path>
            </a:pathLst>
          </a:custGeom>
          <a:solidFill>
            <a:srgbClr val="008248"/>
          </a:solidFill>
        </p:spPr>
        <p:txBody>
          <a:bodyPr wrap="square" lIns="0" tIns="0" rIns="0" bIns="0" rtlCol="0"/>
          <a:lstStyle/>
          <a:p>
            <a:endParaRPr dirty="0"/>
          </a:p>
        </p:txBody>
      </p:sp>
      <p:sp>
        <p:nvSpPr>
          <p:cNvPr id="15" name="object 15"/>
          <p:cNvSpPr txBox="1"/>
          <p:nvPr/>
        </p:nvSpPr>
        <p:spPr>
          <a:xfrm>
            <a:off x="1865783" y="5153043"/>
            <a:ext cx="8497417" cy="943848"/>
          </a:xfrm>
          <a:prstGeom prst="rect">
            <a:avLst/>
          </a:prstGeom>
        </p:spPr>
        <p:txBody>
          <a:bodyPr vert="horz" wrap="square" lIns="0" tIns="96520" rIns="0" bIns="0" rtlCol="0">
            <a:spAutoFit/>
          </a:bodyPr>
          <a:lstStyle/>
          <a:p>
            <a:pPr marL="34925">
              <a:spcBef>
                <a:spcPts val="760"/>
              </a:spcBef>
            </a:pPr>
            <a:r>
              <a:rPr sz="1050" dirty="0">
                <a:solidFill>
                  <a:srgbClr val="FFFFFF"/>
                </a:solidFill>
                <a:latin typeface="Arial"/>
                <a:cs typeface="Arial"/>
              </a:rPr>
              <a:t>Courtesy of University of Arkansas</a:t>
            </a:r>
            <a:r>
              <a:rPr sz="1050" spc="-95" dirty="0">
                <a:solidFill>
                  <a:srgbClr val="FFFFFF"/>
                </a:solidFill>
                <a:latin typeface="Arial"/>
                <a:cs typeface="Arial"/>
              </a:rPr>
              <a:t> </a:t>
            </a:r>
            <a:r>
              <a:rPr sz="1050" dirty="0">
                <a:solidFill>
                  <a:srgbClr val="FFFFFF"/>
                </a:solidFill>
                <a:latin typeface="Arial"/>
                <a:cs typeface="Arial"/>
              </a:rPr>
              <a:t>Extension</a:t>
            </a:r>
            <a:endParaRPr sz="1050" dirty="0">
              <a:latin typeface="Arial"/>
              <a:cs typeface="Arial"/>
            </a:endParaRPr>
          </a:p>
          <a:p>
            <a:pPr marL="120014" algn="ctr">
              <a:spcBef>
                <a:spcPts val="875"/>
              </a:spcBef>
              <a:tabLst>
                <a:tab pos="2800350" algn="l"/>
                <a:tab pos="5887085" algn="l"/>
              </a:tabLst>
            </a:pPr>
            <a:r>
              <a:rPr lang="en-US" sz="1400" b="1" spc="-15" dirty="0" err="1" smtClean="0">
                <a:latin typeface="Arial"/>
                <a:cs typeface="Arial"/>
              </a:rPr>
              <a:t>tomate</a:t>
            </a:r>
            <a:r>
              <a:rPr sz="1400" b="1" spc="-15" dirty="0">
                <a:latin typeface="Arial"/>
                <a:cs typeface="Arial"/>
              </a:rPr>
              <a:t>	</a:t>
            </a:r>
            <a:r>
              <a:rPr lang="en-US" sz="1400" b="1" spc="-15" dirty="0" err="1" smtClean="0">
                <a:latin typeface="Arial"/>
                <a:cs typeface="Arial"/>
              </a:rPr>
              <a:t>batata</a:t>
            </a:r>
            <a:r>
              <a:rPr sz="1400" b="1" spc="-5" dirty="0">
                <a:latin typeface="Arial"/>
                <a:cs typeface="Arial"/>
              </a:rPr>
              <a:t>	</a:t>
            </a:r>
            <a:r>
              <a:rPr lang="en-US" sz="1400" b="1" spc="-5" dirty="0" smtClean="0">
                <a:latin typeface="Arial"/>
                <a:cs typeface="Arial"/>
              </a:rPr>
              <a:t>frijoles </a:t>
            </a:r>
            <a:r>
              <a:rPr lang="en-US" sz="1400" b="1" spc="-5" dirty="0" err="1" smtClean="0">
                <a:latin typeface="Arial"/>
                <a:cs typeface="Arial"/>
              </a:rPr>
              <a:t>secos</a:t>
            </a:r>
            <a:endParaRPr sz="1400" dirty="0">
              <a:latin typeface="Arial"/>
              <a:cs typeface="Arial"/>
            </a:endParaRPr>
          </a:p>
          <a:p>
            <a:pPr marL="12700">
              <a:spcBef>
                <a:spcPts val="625"/>
              </a:spcBef>
            </a:pPr>
            <a:r>
              <a:rPr lang="es-ES" sz="1600" b="1" spc="-5" dirty="0">
                <a:solidFill>
                  <a:srgbClr val="FFFFFF"/>
                </a:solidFill>
                <a:latin typeface="Arial"/>
                <a:cs typeface="Arial"/>
              </a:rPr>
              <a:t>Tenga extremo cuidado con las aplicaciones de </a:t>
            </a:r>
            <a:r>
              <a:rPr lang="es-ES" sz="1600" b="1" spc="-5" dirty="0" err="1">
                <a:solidFill>
                  <a:srgbClr val="FFFFFF"/>
                </a:solidFill>
                <a:latin typeface="Arial"/>
                <a:cs typeface="Arial"/>
              </a:rPr>
              <a:t>dicamba</a:t>
            </a:r>
            <a:r>
              <a:rPr lang="es-ES" sz="1600" b="1" spc="-5" dirty="0">
                <a:solidFill>
                  <a:srgbClr val="FFFFFF"/>
                </a:solidFill>
                <a:latin typeface="Arial"/>
                <a:cs typeface="Arial"/>
              </a:rPr>
              <a:t> con cultivos de </a:t>
            </a:r>
            <a:r>
              <a:rPr lang="es-ES" sz="1600" b="1" spc="-5" dirty="0" smtClean="0">
                <a:solidFill>
                  <a:srgbClr val="FFFFFF"/>
                </a:solidFill>
                <a:latin typeface="Arial"/>
                <a:cs typeface="Arial"/>
              </a:rPr>
              <a:t>hoja</a:t>
            </a:r>
            <a:r>
              <a:rPr lang="es-ES" b="1" spc="-5" dirty="0" smtClean="0">
                <a:solidFill>
                  <a:srgbClr val="FFFFFF"/>
                </a:solidFill>
                <a:latin typeface="Arial"/>
                <a:cs typeface="Arial"/>
              </a:rPr>
              <a:t> ancha</a:t>
            </a:r>
            <a:endParaRPr dirty="0">
              <a:latin typeface="Arial"/>
              <a:cs typeface="Arial"/>
            </a:endParaRPr>
          </a:p>
        </p:txBody>
      </p:sp>
      <p:sp>
        <p:nvSpPr>
          <p:cNvPr id="17" name="object 14">
            <a:extLst>
              <a:ext uri="{FF2B5EF4-FFF2-40B4-BE49-F238E27FC236}">
                <a16:creationId xmlns:a16="http://schemas.microsoft.com/office/drawing/2014/main" id="{E2546C8C-9CDE-4C10-834D-066B10148D85}"/>
              </a:ext>
            </a:extLst>
          </p:cNvPr>
          <p:cNvSpPr txBox="1">
            <a:spLocks noGrp="1"/>
          </p:cNvSpPr>
          <p:nvPr>
            <p:ph type="ftr" sz="quarter" idx="5"/>
          </p:nvPr>
        </p:nvSpPr>
        <p:spPr>
          <a:xfrm>
            <a:off x="293306" y="6188024"/>
            <a:ext cx="11758295" cy="136576"/>
          </a:xfrm>
          <a:prstGeom prst="rect">
            <a:avLst/>
          </a:prstGeom>
        </p:spPr>
        <p:txBody>
          <a:bodyPr vert="horz" wrap="square" lIns="0" tIns="5715" rIns="0" bIns="0" rtlCol="0">
            <a:spAutoFit/>
          </a:bodyPr>
          <a:lstStyle/>
          <a:p>
            <a:pPr marL="12700" algn="ctr">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Tree>
    <p:extLst>
      <p:ext uri="{BB962C8B-B14F-4D97-AF65-F5344CB8AC3E}">
        <p14:creationId xmlns:p14="http://schemas.microsoft.com/office/powerpoint/2010/main" val="209376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object 14"/>
          <p:cNvSpPr txBox="1">
            <a:spLocks noGrp="1"/>
          </p:cNvSpPr>
          <p:nvPr>
            <p:ph type="ftr" sz="quarter" idx="5"/>
          </p:nvPr>
        </p:nvSpPr>
        <p:spPr>
          <a:xfrm>
            <a:off x="307340" y="6172200"/>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
        <p:nvSpPr>
          <p:cNvPr id="15" name="object 15"/>
          <p:cNvSpPr txBox="1"/>
          <p:nvPr/>
        </p:nvSpPr>
        <p:spPr>
          <a:xfrm>
            <a:off x="98653" y="6179427"/>
            <a:ext cx="97790" cy="142875"/>
          </a:xfrm>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sz="800" dirty="0">
                <a:solidFill>
                  <a:srgbClr val="575857"/>
                </a:solidFill>
                <a:latin typeface="Arial Narrow"/>
                <a:cs typeface="Arial Narrow"/>
              </a:rPr>
              <a:t>11</a:t>
            </a:fld>
            <a:endParaRPr sz="800" dirty="0">
              <a:latin typeface="Arial Narrow"/>
              <a:cs typeface="Arial Narrow"/>
            </a:endParaRPr>
          </a:p>
        </p:txBody>
      </p:sp>
      <p:sp>
        <p:nvSpPr>
          <p:cNvPr id="40" name="object 2">
            <a:extLst>
              <a:ext uri="{FF2B5EF4-FFF2-40B4-BE49-F238E27FC236}">
                <a16:creationId xmlns:a16="http://schemas.microsoft.com/office/drawing/2014/main" id="{0CFF39B2-A364-4DDF-8EA3-4D04CF199EB5}"/>
              </a:ext>
            </a:extLst>
          </p:cNvPr>
          <p:cNvSpPr txBox="1">
            <a:spLocks noGrp="1"/>
          </p:cNvSpPr>
          <p:nvPr>
            <p:ph type="title"/>
          </p:nvPr>
        </p:nvSpPr>
        <p:spPr>
          <a:xfrm>
            <a:off x="690465" y="457200"/>
            <a:ext cx="5929630" cy="738664"/>
          </a:xfrm>
          <a:prstGeom prst="rect">
            <a:avLst/>
          </a:prstGeom>
        </p:spPr>
        <p:txBody>
          <a:bodyPr vert="horz" wrap="square" lIns="0" tIns="0" rIns="0" bIns="0" rtlCol="0">
            <a:spAutoFit/>
          </a:bodyPr>
          <a:lstStyle/>
          <a:p>
            <a:pPr marL="12700">
              <a:lnSpc>
                <a:spcPct val="100000"/>
              </a:lnSpc>
            </a:pPr>
            <a:r>
              <a:rPr lang="en-US" sz="2800" b="0" dirty="0" err="1"/>
              <a:t>Herbicidas</a:t>
            </a:r>
            <a:r>
              <a:rPr lang="en-US" sz="2800" b="0" dirty="0"/>
              <a:t> </a:t>
            </a:r>
            <a:r>
              <a:rPr lang="en-US" sz="2800" b="0" dirty="0" err="1"/>
              <a:t>sintéticos</a:t>
            </a:r>
            <a:r>
              <a:rPr lang="en-US" sz="2800" b="0" dirty="0"/>
              <a:t> </a:t>
            </a:r>
            <a:r>
              <a:rPr lang="en-US" sz="2800" b="0" dirty="0" smtClean="0"/>
              <a:t>Auxin</a:t>
            </a:r>
            <a:endParaRPr sz="2800" dirty="0"/>
          </a:p>
          <a:p>
            <a:pPr marL="12700">
              <a:lnSpc>
                <a:spcPct val="100000"/>
              </a:lnSpc>
              <a:spcBef>
                <a:spcPts val="25"/>
              </a:spcBef>
            </a:pPr>
            <a:r>
              <a:rPr lang="en-US" b="0" dirty="0" err="1" smtClean="0">
                <a:latin typeface="Arial"/>
                <a:cs typeface="Arial"/>
              </a:rPr>
              <a:t>Resumen</a:t>
            </a:r>
            <a:endParaRPr dirty="0">
              <a:latin typeface="Arial"/>
              <a:cs typeface="Arial"/>
            </a:endParaRPr>
          </a:p>
        </p:txBody>
      </p:sp>
      <p:sp>
        <p:nvSpPr>
          <p:cNvPr id="41" name="object 3">
            <a:extLst>
              <a:ext uri="{FF2B5EF4-FFF2-40B4-BE49-F238E27FC236}">
                <a16:creationId xmlns:a16="http://schemas.microsoft.com/office/drawing/2014/main" id="{5A290186-1D38-4DDA-B48A-4AB2D33EE817}"/>
              </a:ext>
            </a:extLst>
          </p:cNvPr>
          <p:cNvSpPr txBox="1"/>
          <p:nvPr/>
        </p:nvSpPr>
        <p:spPr>
          <a:xfrm>
            <a:off x="1070545" y="1981200"/>
            <a:ext cx="9906001" cy="1846659"/>
          </a:xfrm>
          <a:prstGeom prst="rect">
            <a:avLst/>
          </a:prstGeom>
        </p:spPr>
        <p:txBody>
          <a:bodyPr vert="horz" wrap="square" lIns="0" tIns="0" rIns="0" bIns="0" rtlCol="0">
            <a:spAutoFit/>
          </a:bodyPr>
          <a:lstStyle/>
          <a:p>
            <a:pPr marL="355600" indent="-342900">
              <a:lnSpc>
                <a:spcPct val="100000"/>
              </a:lnSpc>
              <a:buClr>
                <a:srgbClr val="00793A"/>
              </a:buClr>
              <a:buFont typeface="Wingdings" panose="05000000000000000000" pitchFamily="2" charset="2"/>
              <a:buChar char="§"/>
              <a:tabLst>
                <a:tab pos="354965" algn="l"/>
                <a:tab pos="355600" algn="l"/>
              </a:tabLst>
            </a:pPr>
            <a:r>
              <a:rPr lang="es-ES" sz="2000" spc="-5" dirty="0">
                <a:latin typeface="Arial"/>
                <a:cs typeface="Arial"/>
              </a:rPr>
              <a:t>La mayoría de las plantas dicotiledóneas son muy </a:t>
            </a:r>
            <a:r>
              <a:rPr lang="es-ES" sz="2000" spc="-5" dirty="0" smtClean="0">
                <a:latin typeface="Arial"/>
                <a:cs typeface="Arial"/>
              </a:rPr>
              <a:t>sensitivos </a:t>
            </a:r>
            <a:r>
              <a:rPr lang="es-ES" sz="2000" spc="-5" dirty="0">
                <a:latin typeface="Arial"/>
                <a:cs typeface="Arial"/>
              </a:rPr>
              <a:t>a los herbicidas de auxina sintéticos</a:t>
            </a:r>
          </a:p>
          <a:p>
            <a:pPr marL="355600" indent="-342900">
              <a:lnSpc>
                <a:spcPct val="100000"/>
              </a:lnSpc>
              <a:buClr>
                <a:srgbClr val="00793A"/>
              </a:buClr>
              <a:buFont typeface="Wingdings" panose="05000000000000000000" pitchFamily="2" charset="2"/>
              <a:buChar char="§"/>
              <a:tabLst>
                <a:tab pos="354965" algn="l"/>
                <a:tab pos="355600" algn="l"/>
              </a:tabLst>
            </a:pPr>
            <a:r>
              <a:rPr lang="es-ES" sz="2000" spc="-5" dirty="0">
                <a:latin typeface="Arial"/>
                <a:cs typeface="Arial"/>
              </a:rPr>
              <a:t>Las dosis extremadamente bajas (por debajo del 1% de una tasa completa) pueden causar síntomas similares a la auxina</a:t>
            </a:r>
          </a:p>
          <a:p>
            <a:pPr marL="355600" indent="-342900">
              <a:lnSpc>
                <a:spcPct val="100000"/>
              </a:lnSpc>
              <a:buClr>
                <a:srgbClr val="00793A"/>
              </a:buClr>
              <a:buFont typeface="Wingdings" panose="05000000000000000000" pitchFamily="2" charset="2"/>
              <a:buChar char="§"/>
              <a:tabLst>
                <a:tab pos="354965" algn="l"/>
                <a:tab pos="355600" algn="l"/>
              </a:tabLst>
            </a:pPr>
            <a:r>
              <a:rPr lang="es-ES" sz="2000" spc="-5" dirty="0">
                <a:latin typeface="Arial"/>
                <a:cs typeface="Arial"/>
              </a:rPr>
              <a:t>Deben seguirse cuidadosamente las etiquetas de los productos para evitar la deriva a especies </a:t>
            </a:r>
            <a:r>
              <a:rPr lang="es-ES" sz="2000" spc="-5" dirty="0" smtClean="0">
                <a:latin typeface="Arial"/>
                <a:cs typeface="Arial"/>
              </a:rPr>
              <a:t>sensitivos </a:t>
            </a:r>
            <a:r>
              <a:rPr lang="es-ES" sz="2000" spc="-5" dirty="0">
                <a:latin typeface="Arial"/>
                <a:cs typeface="Arial"/>
              </a:rPr>
              <a:t>o la contaminación del sistema de pulverización</a:t>
            </a:r>
            <a:endParaRPr sz="2000" dirty="0">
              <a:latin typeface="Arial"/>
              <a:cs typeface="Arial"/>
            </a:endParaRPr>
          </a:p>
        </p:txBody>
      </p:sp>
      <p:sp>
        <p:nvSpPr>
          <p:cNvPr id="42" name="object 4">
            <a:extLst>
              <a:ext uri="{FF2B5EF4-FFF2-40B4-BE49-F238E27FC236}">
                <a16:creationId xmlns:a16="http://schemas.microsoft.com/office/drawing/2014/main" id="{30D53300-5514-44AC-8C84-BA9C222CD7E5}"/>
              </a:ext>
            </a:extLst>
          </p:cNvPr>
          <p:cNvSpPr txBox="1"/>
          <p:nvPr/>
        </p:nvSpPr>
        <p:spPr>
          <a:xfrm>
            <a:off x="685800" y="5334000"/>
            <a:ext cx="10820399" cy="653384"/>
          </a:xfrm>
          <a:prstGeom prst="rect">
            <a:avLst/>
          </a:prstGeom>
          <a:solidFill>
            <a:srgbClr val="018249"/>
          </a:solidFill>
        </p:spPr>
        <p:txBody>
          <a:bodyPr vert="horz" wrap="square" lIns="0" tIns="37465" rIns="0" bIns="0" rtlCol="0">
            <a:spAutoFit/>
          </a:bodyPr>
          <a:lstStyle/>
          <a:p>
            <a:pPr marL="2926080" marR="664210" indent="-2255520">
              <a:lnSpc>
                <a:spcPct val="100000"/>
              </a:lnSpc>
              <a:spcBef>
                <a:spcPts val="295"/>
              </a:spcBef>
            </a:pPr>
            <a:r>
              <a:rPr lang="es-ES" sz="2000" b="1" spc="-10" dirty="0">
                <a:solidFill>
                  <a:srgbClr val="FFFFFF"/>
                </a:solidFill>
                <a:latin typeface="Arial"/>
                <a:cs typeface="Arial"/>
              </a:rPr>
              <a:t>Los siguientes requisitos de aplicación son críticos para mitigar el movimiento fuera del objetivo</a:t>
            </a:r>
            <a:endParaRPr sz="2000" dirty="0">
              <a:latin typeface="Arial"/>
              <a:cs typeface="Arial"/>
            </a:endParaRPr>
          </a:p>
        </p:txBody>
      </p:sp>
    </p:spTree>
    <p:extLst>
      <p:ext uri="{BB962C8B-B14F-4D97-AF65-F5344CB8AC3E}">
        <p14:creationId xmlns:p14="http://schemas.microsoft.com/office/powerpoint/2010/main" val="1681923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0"/>
            <a:ext cx="10253980" cy="861774"/>
          </a:xfrm>
          <a:prstGeom prst="rect">
            <a:avLst/>
          </a:prstGeom>
        </p:spPr>
        <p:txBody>
          <a:bodyPr vert="horz" wrap="square" lIns="0" tIns="0" rIns="0" bIns="0" rtlCol="0">
            <a:spAutoFit/>
          </a:bodyPr>
          <a:lstStyle/>
          <a:p>
            <a:pPr marL="12700">
              <a:lnSpc>
                <a:spcPct val="100000"/>
              </a:lnSpc>
            </a:pPr>
            <a:r>
              <a:rPr lang="es-ES" sz="2800" spc="-5" dirty="0"/>
              <a:t/>
            </a:r>
            <a:br>
              <a:rPr lang="es-ES" sz="2800" spc="-5" dirty="0"/>
            </a:br>
            <a:r>
              <a:rPr lang="es-ES" sz="2800" spc="-5" dirty="0"/>
              <a:t>¿POR QUÉ ESTA FORMACIÓN ES OBLIGATORIA E IMPORTANTE</a:t>
            </a:r>
            <a:endParaRPr sz="2800" dirty="0"/>
          </a:p>
        </p:txBody>
      </p:sp>
      <p:sp>
        <p:nvSpPr>
          <p:cNvPr id="3" name="object 3"/>
          <p:cNvSpPr txBox="1"/>
          <p:nvPr/>
        </p:nvSpPr>
        <p:spPr>
          <a:xfrm>
            <a:off x="838200" y="1066800"/>
            <a:ext cx="10591800" cy="4924425"/>
          </a:xfrm>
          <a:prstGeom prst="rect">
            <a:avLst/>
          </a:prstGeom>
        </p:spPr>
        <p:txBody>
          <a:bodyPr vert="horz" wrap="square" lIns="0" tIns="0" rIns="0" bIns="0" rtlCol="0">
            <a:spAutoFit/>
          </a:bodyPr>
          <a:lstStyle/>
          <a:p>
            <a:pPr marL="298450" indent="-285750">
              <a:buFont typeface="Wingdings" panose="05000000000000000000" pitchFamily="2" charset="2"/>
              <a:buChar char="§"/>
            </a:pPr>
            <a:r>
              <a:rPr lang="es-ES" sz="2000" dirty="0">
                <a:solidFill>
                  <a:srgbClr val="343433"/>
                </a:solidFill>
                <a:latin typeface="Arial Narrow"/>
                <a:cs typeface="Arial Narrow"/>
              </a:rPr>
              <a:t>En respuesta a un número elevado de reclamaciones de movimiento fuera del objetivo en muchos estados en 2017, esta capacitación ha recibido el mandato de la EPA para la aplicación de productos de </a:t>
            </a:r>
            <a:r>
              <a:rPr lang="es-ES" sz="2000" dirty="0" err="1">
                <a:solidFill>
                  <a:srgbClr val="343433"/>
                </a:solidFill>
                <a:latin typeface="Arial Narrow"/>
                <a:cs typeface="Arial Narrow"/>
              </a:rPr>
              <a:t>dicamba</a:t>
            </a:r>
            <a:r>
              <a:rPr lang="es-ES" sz="2000" dirty="0">
                <a:solidFill>
                  <a:srgbClr val="343433"/>
                </a:solidFill>
                <a:latin typeface="Arial Narrow"/>
                <a:cs typeface="Arial Narrow"/>
              </a:rPr>
              <a:t> recientemente formulados.</a:t>
            </a:r>
          </a:p>
          <a:p>
            <a:pPr marL="298450" indent="-285750">
              <a:buFont typeface="Wingdings" panose="05000000000000000000" pitchFamily="2" charset="2"/>
              <a:buChar char="§"/>
            </a:pPr>
            <a:endParaRPr lang="es-ES" sz="2000" dirty="0">
              <a:solidFill>
                <a:srgbClr val="343433"/>
              </a:solidFill>
              <a:latin typeface="Arial Narrow"/>
              <a:cs typeface="Arial Narrow"/>
            </a:endParaRPr>
          </a:p>
          <a:p>
            <a:pPr marL="298450" indent="-285750">
              <a:buFont typeface="Wingdings" panose="05000000000000000000" pitchFamily="2" charset="2"/>
              <a:buChar char="§"/>
            </a:pPr>
            <a:r>
              <a:rPr lang="es-ES" sz="2000" dirty="0">
                <a:solidFill>
                  <a:srgbClr val="343433"/>
                </a:solidFill>
                <a:latin typeface="Arial Narrow"/>
                <a:cs typeface="Arial Narrow"/>
              </a:rPr>
              <a:t>Es importante comprender los posibles impactos que estos productos pueden tener sobre las plantas </a:t>
            </a:r>
            <a:r>
              <a:rPr lang="es-ES" sz="2000" dirty="0" smtClean="0">
                <a:solidFill>
                  <a:srgbClr val="343433"/>
                </a:solidFill>
                <a:latin typeface="Arial Narrow"/>
                <a:cs typeface="Arial Narrow"/>
              </a:rPr>
              <a:t>sensitivos </a:t>
            </a:r>
            <a:r>
              <a:rPr lang="es-ES" sz="2000" dirty="0">
                <a:solidFill>
                  <a:srgbClr val="343433"/>
                </a:solidFill>
                <a:latin typeface="Arial Narrow"/>
                <a:cs typeface="Arial Narrow"/>
              </a:rPr>
              <a:t>y susceptibles.</a:t>
            </a:r>
          </a:p>
          <a:p>
            <a:pPr marL="298450" indent="-285750">
              <a:buFont typeface="Wingdings" panose="05000000000000000000" pitchFamily="2" charset="2"/>
              <a:buChar char="§"/>
            </a:pPr>
            <a:endParaRPr lang="es-ES" sz="2000" dirty="0">
              <a:solidFill>
                <a:srgbClr val="343433"/>
              </a:solidFill>
              <a:latin typeface="Arial Narrow"/>
              <a:cs typeface="Arial Narrow"/>
            </a:endParaRPr>
          </a:p>
          <a:p>
            <a:pPr marL="298450" indent="-285750">
              <a:buFont typeface="Wingdings" panose="05000000000000000000" pitchFamily="2" charset="2"/>
              <a:buChar char="§"/>
            </a:pPr>
            <a:r>
              <a:rPr lang="es-ES" sz="2000" dirty="0">
                <a:solidFill>
                  <a:srgbClr val="343433"/>
                </a:solidFill>
                <a:latin typeface="Arial Narrow"/>
                <a:cs typeface="Arial Narrow"/>
              </a:rPr>
              <a:t>Es extremadamente importante comprender los factores que pueden causar un movimiento fuera del objetivo y cómo gestionarlo de manera efectiva.</a:t>
            </a:r>
          </a:p>
          <a:p>
            <a:pPr marL="298450" indent="-285750">
              <a:buFont typeface="Wingdings" panose="05000000000000000000" pitchFamily="2" charset="2"/>
              <a:buChar char="§"/>
            </a:pPr>
            <a:endParaRPr lang="es-ES" sz="2000" dirty="0">
              <a:solidFill>
                <a:srgbClr val="343433"/>
              </a:solidFill>
              <a:latin typeface="Arial Narrow"/>
              <a:cs typeface="Arial Narrow"/>
            </a:endParaRPr>
          </a:p>
          <a:p>
            <a:pPr marL="298450" indent="-285750">
              <a:buFont typeface="Wingdings" panose="05000000000000000000" pitchFamily="2" charset="2"/>
              <a:buChar char="§"/>
            </a:pPr>
            <a:r>
              <a:rPr lang="es-ES" sz="2000" dirty="0">
                <a:solidFill>
                  <a:srgbClr val="343433"/>
                </a:solidFill>
                <a:latin typeface="Arial Narrow"/>
                <a:cs typeface="Arial Narrow"/>
              </a:rPr>
              <a:t>La EPA ha establecido una fecha de vencimiento para estas etiquetas de diciembre de 2018.</a:t>
            </a:r>
          </a:p>
          <a:p>
            <a:pPr marL="298450" indent="-285750">
              <a:buFont typeface="Wingdings" panose="05000000000000000000" pitchFamily="2" charset="2"/>
              <a:buChar char="§"/>
            </a:pPr>
            <a:endParaRPr lang="es-ES" sz="2000" dirty="0">
              <a:solidFill>
                <a:srgbClr val="343433"/>
              </a:solidFill>
              <a:latin typeface="Arial Narrow"/>
              <a:cs typeface="Arial Narrow"/>
            </a:endParaRPr>
          </a:p>
          <a:p>
            <a:pPr marL="298450" indent="-285750">
              <a:buFont typeface="Wingdings" panose="05000000000000000000" pitchFamily="2" charset="2"/>
              <a:buChar char="§"/>
            </a:pPr>
            <a:r>
              <a:rPr lang="es-ES" sz="2000" dirty="0">
                <a:solidFill>
                  <a:srgbClr val="343433"/>
                </a:solidFill>
                <a:latin typeface="Arial Narrow"/>
                <a:cs typeface="Arial Narrow"/>
              </a:rPr>
              <a:t>La renovación de estas etiquetas dependerá del éxito demostrado en 2018.</a:t>
            </a:r>
          </a:p>
          <a:p>
            <a:pPr marL="298450" indent="-285750">
              <a:buFont typeface="Wingdings" panose="05000000000000000000" pitchFamily="2" charset="2"/>
              <a:buChar char="§"/>
            </a:pPr>
            <a:endParaRPr lang="es-ES" sz="2000" dirty="0">
              <a:solidFill>
                <a:srgbClr val="343433"/>
              </a:solidFill>
              <a:latin typeface="Arial Narrow"/>
              <a:cs typeface="Arial Narrow"/>
            </a:endParaRPr>
          </a:p>
          <a:p>
            <a:pPr marL="298450" indent="-285750">
              <a:buFont typeface="Wingdings" panose="05000000000000000000" pitchFamily="2" charset="2"/>
              <a:buChar char="§"/>
            </a:pPr>
            <a:r>
              <a:rPr lang="es-ES" sz="2000" dirty="0">
                <a:solidFill>
                  <a:srgbClr val="343433"/>
                </a:solidFill>
                <a:latin typeface="Arial Narrow"/>
                <a:cs typeface="Arial Narrow"/>
              </a:rPr>
              <a:t>Como una herramienta de manejo de malezas, la pérdida de esta tecnología sería </a:t>
            </a:r>
            <a:r>
              <a:rPr lang="es-ES" sz="2000" b="1" dirty="0">
                <a:solidFill>
                  <a:srgbClr val="FF0000"/>
                </a:solidFill>
                <a:latin typeface="Arial Narrow"/>
                <a:cs typeface="Arial Narrow"/>
              </a:rPr>
              <a:t>perjudicial </a:t>
            </a:r>
            <a:r>
              <a:rPr lang="es-ES" sz="2000" dirty="0">
                <a:solidFill>
                  <a:srgbClr val="343433"/>
                </a:solidFill>
                <a:latin typeface="Arial Narrow"/>
                <a:cs typeface="Arial Narrow"/>
              </a:rPr>
              <a:t>para los productores en Oklahoma.</a:t>
            </a:r>
            <a:endParaRPr lang="en-US" sz="2000" dirty="0">
              <a:solidFill>
                <a:srgbClr val="343433"/>
              </a:solidFill>
              <a:latin typeface="Arial Narrow"/>
              <a:cs typeface="Arial Narrow"/>
            </a:endParaRPr>
          </a:p>
        </p:txBody>
      </p:sp>
      <p:sp>
        <p:nvSpPr>
          <p:cNvPr id="14" name="object 14"/>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
        <p:nvSpPr>
          <p:cNvPr id="15" name="object 15"/>
          <p:cNvSpPr txBox="1"/>
          <p:nvPr/>
        </p:nvSpPr>
        <p:spPr>
          <a:xfrm>
            <a:off x="98652" y="6223383"/>
            <a:ext cx="208687" cy="129349"/>
          </a:xfrm>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sz="800" dirty="0">
                <a:solidFill>
                  <a:srgbClr val="575857"/>
                </a:solidFill>
                <a:latin typeface="Arial Narrow"/>
                <a:cs typeface="Arial Narrow"/>
              </a:rPr>
              <a:t>12</a:t>
            </a:fld>
            <a:endParaRPr sz="800" dirty="0">
              <a:latin typeface="Arial Narrow"/>
              <a:cs typeface="Arial Narrow"/>
            </a:endParaRPr>
          </a:p>
        </p:txBody>
      </p:sp>
    </p:spTree>
    <p:extLst>
      <p:ext uri="{BB962C8B-B14F-4D97-AF65-F5344CB8AC3E}">
        <p14:creationId xmlns:p14="http://schemas.microsoft.com/office/powerpoint/2010/main" val="4166711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799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p:cNvSpPr txBox="1"/>
          <p:nvPr/>
        </p:nvSpPr>
        <p:spPr>
          <a:xfrm>
            <a:off x="2141347" y="3561207"/>
            <a:ext cx="7895590" cy="1354217"/>
          </a:xfrm>
          <a:prstGeom prst="rect">
            <a:avLst/>
          </a:prstGeom>
        </p:spPr>
        <p:txBody>
          <a:bodyPr vert="horz" wrap="square" lIns="0" tIns="0" rIns="0" bIns="0" rtlCol="0">
            <a:spAutoFit/>
          </a:bodyPr>
          <a:lstStyle/>
          <a:p>
            <a:pPr marL="12700">
              <a:lnSpc>
                <a:spcPct val="100000"/>
              </a:lnSpc>
            </a:pPr>
            <a:r>
              <a:rPr lang="en-US" sz="4400" b="1" dirty="0">
                <a:solidFill>
                  <a:srgbClr val="FFFFFF"/>
                </a:solidFill>
                <a:latin typeface="Arial Narrow"/>
                <a:cs typeface="Arial Narrow"/>
              </a:rPr>
              <a:t>REQUISITOS DE MANTENIMIENTO DE REGISTROS</a:t>
            </a:r>
            <a:endParaRPr sz="4400" dirty="0">
              <a:latin typeface="Arial Narrow"/>
              <a:cs typeface="Arial Narr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7" y="418591"/>
            <a:ext cx="5035550" cy="861774"/>
          </a:xfrm>
          <a:prstGeom prst="rect">
            <a:avLst/>
          </a:prstGeom>
        </p:spPr>
        <p:txBody>
          <a:bodyPr vert="horz" wrap="square" lIns="0" tIns="0" rIns="0" bIns="0" rtlCol="0">
            <a:spAutoFit/>
          </a:bodyPr>
          <a:lstStyle/>
          <a:p>
            <a:pPr marL="12700">
              <a:lnSpc>
                <a:spcPct val="100000"/>
              </a:lnSpc>
            </a:pPr>
            <a:r>
              <a:rPr lang="en-US" sz="2800" spc="-5" dirty="0"/>
              <a:t>REQUISITOS DE MANTENIMIENTO DE </a:t>
            </a:r>
            <a:r>
              <a:rPr lang="en-US" sz="2800" spc="-5" dirty="0" smtClean="0"/>
              <a:t>REGISTROS</a:t>
            </a:r>
            <a:endParaRPr sz="2800" dirty="0"/>
          </a:p>
        </p:txBody>
      </p:sp>
      <p:sp>
        <p:nvSpPr>
          <p:cNvPr id="3" name="object 3"/>
          <p:cNvSpPr txBox="1"/>
          <p:nvPr/>
        </p:nvSpPr>
        <p:spPr>
          <a:xfrm>
            <a:off x="4572000" y="990600"/>
            <a:ext cx="6606540" cy="4801314"/>
          </a:xfrm>
          <a:prstGeom prst="rect">
            <a:avLst/>
          </a:prstGeom>
        </p:spPr>
        <p:txBody>
          <a:bodyPr vert="horz" wrap="square" lIns="0" tIns="0" rIns="0" bIns="0" rtlCol="0">
            <a:spAutoFit/>
          </a:bodyPr>
          <a:lstStyle/>
          <a:p>
            <a:pPr marL="355600" indent="-342900">
              <a:lnSpc>
                <a:spcPct val="100000"/>
              </a:lnSpc>
              <a:buClr>
                <a:srgbClr val="868755"/>
              </a:buClr>
              <a:buFont typeface="Wingdings" panose="05000000000000000000" pitchFamily="2" charset="2"/>
              <a:buChar char="§"/>
              <a:tabLst>
                <a:tab pos="241300" algn="l"/>
              </a:tabLst>
            </a:pPr>
            <a:r>
              <a:rPr lang="es-ES" sz="2400" spc="-5" dirty="0">
                <a:solidFill>
                  <a:srgbClr val="343433"/>
                </a:solidFill>
                <a:latin typeface="Arial Narrow"/>
                <a:cs typeface="Arial Narrow"/>
              </a:rPr>
              <a:t>Se requiere mantener registros para cada aplicación de estos</a:t>
            </a:r>
          </a:p>
          <a:p>
            <a:pPr marL="355600" indent="-342900">
              <a:lnSpc>
                <a:spcPct val="100000"/>
              </a:lnSpc>
              <a:buClr>
                <a:srgbClr val="868755"/>
              </a:buClr>
              <a:buFont typeface="Wingdings" panose="05000000000000000000" pitchFamily="2" charset="2"/>
              <a:buChar char="§"/>
              <a:tabLst>
                <a:tab pos="241300" algn="l"/>
              </a:tabLst>
            </a:pPr>
            <a:r>
              <a:rPr lang="es-ES" sz="2400" spc="-5" dirty="0">
                <a:solidFill>
                  <a:srgbClr val="343433"/>
                </a:solidFill>
                <a:latin typeface="Arial Narrow"/>
                <a:cs typeface="Arial Narrow"/>
              </a:rPr>
              <a:t>productos. El aplicador certificado debe conservar la documentación requerida por un período de dos años; los registros se deben generar tan pronto como sea posible, pero a más tardar 14 días después de la aplicación.</a:t>
            </a:r>
          </a:p>
          <a:p>
            <a:pPr marL="355600" indent="-342900">
              <a:lnSpc>
                <a:spcPct val="100000"/>
              </a:lnSpc>
              <a:buClr>
                <a:srgbClr val="868755"/>
              </a:buClr>
              <a:buFont typeface="Wingdings" panose="05000000000000000000" pitchFamily="2" charset="2"/>
              <a:buChar char="§"/>
              <a:tabLst>
                <a:tab pos="241300" algn="l"/>
              </a:tabLst>
            </a:pPr>
            <a:r>
              <a:rPr lang="es-ES" sz="2400" spc="-5" dirty="0">
                <a:solidFill>
                  <a:srgbClr val="343433"/>
                </a:solidFill>
                <a:latin typeface="Arial Narrow"/>
                <a:cs typeface="Arial Narrow"/>
              </a:rPr>
              <a:t>por ejemplo, si se rocían 10 campos, se requieren 10 juegos de registros, incluso si el mismo campo se rocía dos </a:t>
            </a:r>
            <a:r>
              <a:rPr lang="es-ES" sz="2400" spc="-5" dirty="0" smtClean="0">
                <a:solidFill>
                  <a:srgbClr val="343433"/>
                </a:solidFill>
                <a:latin typeface="Arial Narrow"/>
                <a:cs typeface="Arial Narrow"/>
              </a:rPr>
              <a:t>veces</a:t>
            </a:r>
            <a:endParaRPr lang="es-ES" sz="2400" spc="-5" dirty="0">
              <a:solidFill>
                <a:srgbClr val="343433"/>
              </a:solidFill>
              <a:latin typeface="Arial Narrow"/>
              <a:cs typeface="Arial Narrow"/>
            </a:endParaRPr>
          </a:p>
          <a:p>
            <a:pPr marL="355600" indent="-342900">
              <a:lnSpc>
                <a:spcPct val="100000"/>
              </a:lnSpc>
              <a:buClr>
                <a:srgbClr val="868755"/>
              </a:buClr>
              <a:buFont typeface="Wingdings" panose="05000000000000000000" pitchFamily="2" charset="2"/>
              <a:buChar char="§"/>
              <a:tabLst>
                <a:tab pos="241300" algn="l"/>
              </a:tabLst>
            </a:pPr>
            <a:r>
              <a:rPr lang="es-ES" sz="2400" spc="-5" dirty="0">
                <a:solidFill>
                  <a:srgbClr val="343433"/>
                </a:solidFill>
                <a:latin typeface="Arial Narrow"/>
                <a:cs typeface="Arial Narrow"/>
              </a:rPr>
              <a:t>Los registros deben ponerse a disposición de los Oficiales Estatales de Control de Plaguicidas, el USDA y la EPA, previa solicitud.</a:t>
            </a:r>
            <a:endParaRPr sz="2400" dirty="0">
              <a:latin typeface="Arial Narrow"/>
              <a:cs typeface="Arial Narrow"/>
            </a:endParaRPr>
          </a:p>
        </p:txBody>
      </p:sp>
      <p:sp>
        <p:nvSpPr>
          <p:cNvPr id="4" name="object 4"/>
          <p:cNvSpPr/>
          <p:nvPr/>
        </p:nvSpPr>
        <p:spPr>
          <a:xfrm>
            <a:off x="745236" y="1269491"/>
            <a:ext cx="3404616" cy="440283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14</a:t>
            </a:fld>
            <a:endParaRPr dirty="0"/>
          </a:p>
        </p:txBody>
      </p:sp>
      <p:sp>
        <p:nvSpPr>
          <p:cNvPr id="7" name="object 14">
            <a:extLst>
              <a:ext uri="{FF2B5EF4-FFF2-40B4-BE49-F238E27FC236}">
                <a16:creationId xmlns:a16="http://schemas.microsoft.com/office/drawing/2014/main" id="{2B5DC879-FDA6-473F-B7DC-65C211601180}"/>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5024"/>
            <a:ext cx="11020425" cy="627736"/>
          </a:xfrm>
          <a:prstGeom prst="rect">
            <a:avLst/>
          </a:prstGeom>
        </p:spPr>
        <p:txBody>
          <a:bodyPr vert="horz" wrap="square" lIns="0" tIns="12065" rIns="0" bIns="0" rtlCol="0">
            <a:spAutoFit/>
          </a:bodyPr>
          <a:lstStyle/>
          <a:p>
            <a:pPr marL="12700">
              <a:lnSpc>
                <a:spcPct val="100000"/>
              </a:lnSpc>
              <a:spcBef>
                <a:spcPts val="95"/>
              </a:spcBef>
            </a:pPr>
            <a:r>
              <a:rPr lang="es-ES" spc="-5" dirty="0"/>
              <a:t/>
            </a:r>
            <a:br>
              <a:rPr lang="es-ES" spc="-5" dirty="0"/>
            </a:br>
            <a:r>
              <a:rPr lang="es-ES" spc="-5" dirty="0"/>
              <a:t>REQUISITOS DE REGISTRO DE ARCHIVOS - PARA CADA APLICACIÓN DE PRODUCTOS DICAMBA</a:t>
            </a:r>
            <a:endParaRPr dirty="0"/>
          </a:p>
        </p:txBody>
      </p:sp>
      <p:grpSp>
        <p:nvGrpSpPr>
          <p:cNvPr id="24" name="Group 23">
            <a:extLst>
              <a:ext uri="{FF2B5EF4-FFF2-40B4-BE49-F238E27FC236}">
                <a16:creationId xmlns:a16="http://schemas.microsoft.com/office/drawing/2014/main" id="{B4DE0A9B-E8BD-445D-9349-CEEB8DCD6365}"/>
              </a:ext>
            </a:extLst>
          </p:cNvPr>
          <p:cNvGrpSpPr/>
          <p:nvPr/>
        </p:nvGrpSpPr>
        <p:grpSpPr>
          <a:xfrm>
            <a:off x="304281" y="1034796"/>
            <a:ext cx="3717290" cy="1123187"/>
            <a:chOff x="2383535" y="1034796"/>
            <a:chExt cx="3717290" cy="1123187"/>
          </a:xfrm>
        </p:grpSpPr>
        <p:sp>
          <p:nvSpPr>
            <p:cNvPr id="3" name="object 3"/>
            <p:cNvSpPr txBox="1"/>
            <p:nvPr/>
          </p:nvSpPr>
          <p:spPr>
            <a:xfrm>
              <a:off x="2383535" y="1034796"/>
              <a:ext cx="3717290" cy="362920"/>
            </a:xfrm>
            <a:prstGeom prst="rect">
              <a:avLst/>
            </a:prstGeom>
            <a:ln w="12192">
              <a:solidFill>
                <a:srgbClr val="9A9F7B"/>
              </a:solidFill>
            </a:ln>
          </p:spPr>
          <p:txBody>
            <a:bodyPr vert="horz" wrap="square" lIns="0" tIns="115570" rIns="0" bIns="0" rtlCol="0">
              <a:spAutoFit/>
            </a:bodyPr>
            <a:lstStyle/>
            <a:p>
              <a:pPr marL="643255">
                <a:lnSpc>
                  <a:spcPct val="100000"/>
                </a:lnSpc>
                <a:spcBef>
                  <a:spcPts val="910"/>
                </a:spcBef>
              </a:pPr>
              <a:r>
                <a:rPr lang="en-US" sz="1600" b="1" spc="-5" dirty="0">
                  <a:solidFill>
                    <a:srgbClr val="646640"/>
                  </a:solidFill>
                  <a:latin typeface="Arial Narrow"/>
                  <a:cs typeface="Arial Narrow"/>
                </a:rPr>
                <a:t>1</a:t>
              </a:r>
              <a:r>
                <a:rPr sz="1600" b="1" spc="-5" dirty="0">
                  <a:solidFill>
                    <a:srgbClr val="646640"/>
                  </a:solidFill>
                  <a:latin typeface="Arial Narrow"/>
                  <a:cs typeface="Arial Narrow"/>
                </a:rPr>
                <a:t>. </a:t>
              </a:r>
              <a:r>
                <a:rPr lang="en-US" sz="1600" b="1" spc="-5" dirty="0" err="1">
                  <a:solidFill>
                    <a:srgbClr val="646640"/>
                  </a:solidFill>
                  <a:latin typeface="Arial Narrow"/>
                  <a:cs typeface="Arial Narrow"/>
                </a:rPr>
                <a:t>Nombre</a:t>
              </a:r>
              <a:r>
                <a:rPr lang="en-US" sz="1600" b="1" spc="-5" dirty="0">
                  <a:solidFill>
                    <a:srgbClr val="646640"/>
                  </a:solidFill>
                  <a:latin typeface="Arial Narrow"/>
                  <a:cs typeface="Arial Narrow"/>
                </a:rPr>
                <a:t> del </a:t>
              </a:r>
              <a:r>
                <a:rPr lang="en-US" sz="1600" b="1" spc="-5" dirty="0" err="1">
                  <a:solidFill>
                    <a:srgbClr val="646640"/>
                  </a:solidFill>
                  <a:latin typeface="Arial Narrow"/>
                  <a:cs typeface="Arial Narrow"/>
                </a:rPr>
                <a:t>aplicador</a:t>
              </a:r>
              <a:r>
                <a:rPr lang="en-US" sz="1600" b="1" spc="-5" dirty="0">
                  <a:solidFill>
                    <a:srgbClr val="646640"/>
                  </a:solidFill>
                  <a:latin typeface="Arial Narrow"/>
                  <a:cs typeface="Arial Narrow"/>
                </a:rPr>
                <a:t> </a:t>
              </a:r>
              <a:r>
                <a:rPr lang="en-US" sz="1600" b="1" spc="-5" dirty="0" err="1">
                  <a:solidFill>
                    <a:srgbClr val="646640"/>
                  </a:solidFill>
                  <a:latin typeface="Arial Narrow"/>
                  <a:cs typeface="Arial Narrow"/>
                </a:rPr>
                <a:t>certificado</a:t>
              </a:r>
              <a:endParaRPr sz="1600" dirty="0">
                <a:latin typeface="Arial Narrow"/>
                <a:cs typeface="Arial Narrow"/>
              </a:endParaRPr>
            </a:p>
          </p:txBody>
        </p:sp>
        <p:sp>
          <p:nvSpPr>
            <p:cNvPr id="10" name="object 10"/>
            <p:cNvSpPr/>
            <p:nvPr/>
          </p:nvSpPr>
          <p:spPr>
            <a:xfrm>
              <a:off x="2499360" y="1678533"/>
              <a:ext cx="3521964" cy="479450"/>
            </a:xfrm>
            <a:prstGeom prst="rect">
              <a:avLst/>
            </a:prstGeom>
            <a:blipFill>
              <a:blip r:embed="rId2" cstate="print"/>
              <a:stretch>
                <a:fillRect/>
              </a:stretch>
            </a:blipFill>
          </p:spPr>
          <p:txBody>
            <a:bodyPr wrap="square" lIns="0" tIns="0" rIns="0" bIns="0" rtlCol="0"/>
            <a:lstStyle/>
            <a:p>
              <a:endParaRPr dirty="0"/>
            </a:p>
          </p:txBody>
        </p:sp>
      </p:grpSp>
      <p:grpSp>
        <p:nvGrpSpPr>
          <p:cNvPr id="25" name="Group 24">
            <a:extLst>
              <a:ext uri="{FF2B5EF4-FFF2-40B4-BE49-F238E27FC236}">
                <a16:creationId xmlns:a16="http://schemas.microsoft.com/office/drawing/2014/main" id="{E0A2D129-25DB-4346-A9C7-A839732E1008}"/>
              </a:ext>
            </a:extLst>
          </p:cNvPr>
          <p:cNvGrpSpPr/>
          <p:nvPr/>
        </p:nvGrpSpPr>
        <p:grpSpPr>
          <a:xfrm>
            <a:off x="4248019" y="1034796"/>
            <a:ext cx="3718560" cy="1045462"/>
            <a:chOff x="6204203" y="1034796"/>
            <a:chExt cx="3718560" cy="1045462"/>
          </a:xfrm>
        </p:grpSpPr>
        <p:sp>
          <p:nvSpPr>
            <p:cNvPr id="4" name="object 4"/>
            <p:cNvSpPr txBox="1"/>
            <p:nvPr/>
          </p:nvSpPr>
          <p:spPr>
            <a:xfrm>
              <a:off x="6204203" y="1034796"/>
              <a:ext cx="3718560" cy="607217"/>
            </a:xfrm>
            <a:prstGeom prst="rect">
              <a:avLst/>
            </a:prstGeom>
            <a:ln w="12192">
              <a:solidFill>
                <a:srgbClr val="9A9F7B"/>
              </a:solidFill>
            </a:ln>
          </p:spPr>
          <p:txBody>
            <a:bodyPr vert="horz" wrap="square" lIns="0" tIns="113664" rIns="0" bIns="0" rtlCol="0">
              <a:spAutoFit/>
            </a:bodyPr>
            <a:lstStyle/>
            <a:p>
              <a:pPr marL="678815">
                <a:lnSpc>
                  <a:spcPct val="100000"/>
                </a:lnSpc>
                <a:spcBef>
                  <a:spcPts val="894"/>
                </a:spcBef>
              </a:pPr>
              <a:r>
                <a:rPr lang="en-US" sz="1600" b="1" spc="-5" dirty="0">
                  <a:solidFill>
                    <a:srgbClr val="646640"/>
                  </a:solidFill>
                  <a:latin typeface="Arial Narrow"/>
                  <a:cs typeface="Arial Narrow"/>
                </a:rPr>
                <a:t>2</a:t>
              </a:r>
              <a:r>
                <a:rPr sz="1600" b="1" spc="-5" dirty="0">
                  <a:solidFill>
                    <a:srgbClr val="646640"/>
                  </a:solidFill>
                  <a:latin typeface="Arial Narrow"/>
                  <a:cs typeface="Arial Narrow"/>
                </a:rPr>
                <a:t>. </a:t>
              </a:r>
              <a:r>
                <a:rPr lang="es-ES" sz="1600" b="1" spc="-10" dirty="0">
                  <a:solidFill>
                    <a:srgbClr val="646640"/>
                  </a:solidFill>
                  <a:latin typeface="Arial Narrow"/>
                  <a:cs typeface="Arial Narrow"/>
                </a:rPr>
                <a:t>Número de certificación del aplicador</a:t>
              </a:r>
              <a:endParaRPr sz="1600" dirty="0">
                <a:latin typeface="Arial Narrow"/>
                <a:cs typeface="Arial Narrow"/>
              </a:endParaRPr>
            </a:p>
          </p:txBody>
        </p:sp>
        <p:sp>
          <p:nvSpPr>
            <p:cNvPr id="11" name="object 11"/>
            <p:cNvSpPr/>
            <p:nvPr/>
          </p:nvSpPr>
          <p:spPr>
            <a:xfrm>
              <a:off x="6429755" y="1667255"/>
              <a:ext cx="3296411" cy="413003"/>
            </a:xfrm>
            <a:prstGeom prst="rect">
              <a:avLst/>
            </a:prstGeom>
            <a:blipFill>
              <a:blip r:embed="rId3" cstate="print"/>
              <a:stretch>
                <a:fillRect/>
              </a:stretch>
            </a:blipFill>
          </p:spPr>
          <p:txBody>
            <a:bodyPr wrap="square" lIns="0" tIns="0" rIns="0" bIns="0" rtlCol="0"/>
            <a:lstStyle/>
            <a:p>
              <a:endParaRPr dirty="0"/>
            </a:p>
          </p:txBody>
        </p:sp>
      </p:grpSp>
      <p:sp>
        <p:nvSpPr>
          <p:cNvPr id="22" name="object 22"/>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a:t>
            </a:r>
            <a:r>
              <a:rPr spc="-5" dirty="0"/>
              <a:t>SATISFY </a:t>
            </a:r>
            <a:r>
              <a:rPr dirty="0"/>
              <a:t>FEDERAL </a:t>
            </a:r>
            <a:r>
              <a:rPr spc="-5" dirty="0"/>
              <a:t>TRAINING REQUIREMENTS. </a:t>
            </a:r>
            <a:r>
              <a:rPr dirty="0"/>
              <a:t>PLEASE CHECK WITH YOUR STATE </a:t>
            </a:r>
            <a:r>
              <a:rPr spc="-5" dirty="0"/>
              <a:t>PESTICIDE </a:t>
            </a:r>
            <a:r>
              <a:rPr dirty="0"/>
              <a:t>REGULATORY </a:t>
            </a:r>
            <a:r>
              <a:rPr spc="-5" dirty="0"/>
              <a:t>AGENCY FOR ADDITIONAL TRAINING AND APPLICATION </a:t>
            </a:r>
            <a:r>
              <a:rPr dirty="0"/>
              <a:t>REQUIREMENTS </a:t>
            </a:r>
            <a:r>
              <a:rPr spc="-5" dirty="0"/>
              <a:t>IMPOSED </a:t>
            </a:r>
            <a:r>
              <a:rPr dirty="0"/>
              <a:t>BY </a:t>
            </a:r>
            <a:r>
              <a:rPr spc="-5" dirty="0"/>
              <a:t>YOUR </a:t>
            </a:r>
            <a:r>
              <a:rPr dirty="0"/>
              <a:t>STATE.</a:t>
            </a:r>
            <a:r>
              <a:rPr spc="40" dirty="0"/>
              <a:t> </a:t>
            </a:r>
            <a:r>
              <a:rPr lang="en-US" sz="800" b="0" dirty="0">
                <a:latin typeface="Arial Narrow"/>
                <a:cs typeface="Arial Narrow"/>
              </a:rPr>
              <a:t>V1-12/20</a:t>
            </a:r>
            <a:endParaRPr sz="800" dirty="0">
              <a:latin typeface="Arial Narrow"/>
              <a:cs typeface="Arial Narrow"/>
            </a:endParaRPr>
          </a:p>
        </p:txBody>
      </p:sp>
      <p:sp>
        <p:nvSpPr>
          <p:cNvPr id="23" name="object 23"/>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15</a:t>
            </a:fld>
            <a:endParaRPr dirty="0"/>
          </a:p>
        </p:txBody>
      </p:sp>
      <p:grpSp>
        <p:nvGrpSpPr>
          <p:cNvPr id="26" name="Group 25">
            <a:extLst>
              <a:ext uri="{FF2B5EF4-FFF2-40B4-BE49-F238E27FC236}">
                <a16:creationId xmlns:a16="http://schemas.microsoft.com/office/drawing/2014/main" id="{29CB9DA5-2AE2-45A6-97C0-DE7B73059E0E}"/>
              </a:ext>
            </a:extLst>
          </p:cNvPr>
          <p:cNvGrpSpPr/>
          <p:nvPr/>
        </p:nvGrpSpPr>
        <p:grpSpPr>
          <a:xfrm>
            <a:off x="8197127" y="1034796"/>
            <a:ext cx="3717290" cy="1472183"/>
            <a:chOff x="2383535" y="1034796"/>
            <a:chExt cx="3717290" cy="1472183"/>
          </a:xfrm>
        </p:grpSpPr>
        <p:sp>
          <p:nvSpPr>
            <p:cNvPr id="27" name="object 3">
              <a:extLst>
                <a:ext uri="{FF2B5EF4-FFF2-40B4-BE49-F238E27FC236}">
                  <a16:creationId xmlns:a16="http://schemas.microsoft.com/office/drawing/2014/main" id="{A76CA124-7FC4-4314-ABD7-E1C1DD94BF3F}"/>
                </a:ext>
              </a:extLst>
            </p:cNvPr>
            <p:cNvSpPr txBox="1"/>
            <p:nvPr/>
          </p:nvSpPr>
          <p:spPr>
            <a:xfrm>
              <a:off x="2383535" y="1034796"/>
              <a:ext cx="3717290" cy="362920"/>
            </a:xfrm>
            <a:prstGeom prst="rect">
              <a:avLst/>
            </a:prstGeom>
            <a:ln w="12192">
              <a:solidFill>
                <a:srgbClr val="9A9F7B"/>
              </a:solidFill>
            </a:ln>
          </p:spPr>
          <p:txBody>
            <a:bodyPr vert="horz" wrap="square" lIns="0" tIns="115570" rIns="0" bIns="0" rtlCol="0">
              <a:spAutoFit/>
            </a:bodyPr>
            <a:lstStyle/>
            <a:p>
              <a:pPr marL="832485">
                <a:lnSpc>
                  <a:spcPct val="100000"/>
                </a:lnSpc>
                <a:spcBef>
                  <a:spcPts val="910"/>
                </a:spcBef>
              </a:pPr>
              <a:r>
                <a:rPr lang="en-US" sz="1600" b="1" spc="-5" dirty="0">
                  <a:solidFill>
                    <a:srgbClr val="646640"/>
                  </a:solidFill>
                  <a:latin typeface="Arial Narrow"/>
                  <a:cs typeface="Arial Narrow"/>
                </a:rPr>
                <a:t>3</a:t>
              </a:r>
              <a:r>
                <a:rPr sz="1600" b="1" spc="-5" dirty="0">
                  <a:solidFill>
                    <a:srgbClr val="646640"/>
                  </a:solidFill>
                  <a:latin typeface="Arial Narrow"/>
                  <a:cs typeface="Arial Narrow"/>
                </a:rPr>
                <a:t>. </a:t>
              </a:r>
              <a:r>
                <a:rPr lang="es-ES" sz="1600" b="1" spc="-5" dirty="0">
                  <a:solidFill>
                    <a:srgbClr val="646640"/>
                  </a:solidFill>
                  <a:latin typeface="Arial Narrow"/>
                  <a:cs typeface="Arial Narrow"/>
                </a:rPr>
                <a:t>Marca o nombre del producto</a:t>
              </a:r>
              <a:endParaRPr sz="1600" dirty="0">
                <a:latin typeface="Arial Narrow"/>
                <a:cs typeface="Arial Narrow"/>
              </a:endParaRPr>
            </a:p>
          </p:txBody>
        </p:sp>
        <p:sp>
          <p:nvSpPr>
            <p:cNvPr id="28" name="object 8">
              <a:extLst>
                <a:ext uri="{FF2B5EF4-FFF2-40B4-BE49-F238E27FC236}">
                  <a16:creationId xmlns:a16="http://schemas.microsoft.com/office/drawing/2014/main" id="{46FE5D44-2038-4A1D-858E-2E562BDE1BC6}"/>
                </a:ext>
              </a:extLst>
            </p:cNvPr>
            <p:cNvSpPr/>
            <p:nvPr/>
          </p:nvSpPr>
          <p:spPr>
            <a:xfrm>
              <a:off x="3906011" y="1517903"/>
              <a:ext cx="672084" cy="989076"/>
            </a:xfrm>
            <a:prstGeom prst="rect">
              <a:avLst/>
            </a:prstGeom>
            <a:blipFill>
              <a:blip r:embed="rId4" cstate="print"/>
              <a:stretch>
                <a:fillRect/>
              </a:stretch>
            </a:blipFill>
          </p:spPr>
          <p:txBody>
            <a:bodyPr wrap="square" lIns="0" tIns="0" rIns="0" bIns="0" rtlCol="0"/>
            <a:lstStyle/>
            <a:p>
              <a:endParaRPr dirty="0"/>
            </a:p>
          </p:txBody>
        </p:sp>
        <p:sp>
          <p:nvSpPr>
            <p:cNvPr id="29" name="object 9">
              <a:extLst>
                <a:ext uri="{FF2B5EF4-FFF2-40B4-BE49-F238E27FC236}">
                  <a16:creationId xmlns:a16="http://schemas.microsoft.com/office/drawing/2014/main" id="{06067F4E-4B3E-49AA-B2E7-18A1D996D937}"/>
                </a:ext>
              </a:extLst>
            </p:cNvPr>
            <p:cNvSpPr/>
            <p:nvPr/>
          </p:nvSpPr>
          <p:spPr>
            <a:xfrm>
              <a:off x="3009900" y="1514855"/>
              <a:ext cx="792479" cy="992124"/>
            </a:xfrm>
            <a:prstGeom prst="rect">
              <a:avLst/>
            </a:prstGeom>
            <a:blipFill>
              <a:blip r:embed="rId5" cstate="print"/>
              <a:stretch>
                <a:fillRect/>
              </a:stretch>
            </a:blipFill>
          </p:spPr>
          <p:txBody>
            <a:bodyPr wrap="square" lIns="0" tIns="0" rIns="0" bIns="0" rtlCol="0"/>
            <a:lstStyle/>
            <a:p>
              <a:endParaRPr dirty="0"/>
            </a:p>
          </p:txBody>
        </p:sp>
      </p:grpSp>
      <p:grpSp>
        <p:nvGrpSpPr>
          <p:cNvPr id="35" name="Group 34">
            <a:extLst>
              <a:ext uri="{FF2B5EF4-FFF2-40B4-BE49-F238E27FC236}">
                <a16:creationId xmlns:a16="http://schemas.microsoft.com/office/drawing/2014/main" id="{4103D50C-98A5-40ED-BC25-E0ED64AF82C2}"/>
              </a:ext>
            </a:extLst>
          </p:cNvPr>
          <p:cNvGrpSpPr/>
          <p:nvPr/>
        </p:nvGrpSpPr>
        <p:grpSpPr>
          <a:xfrm>
            <a:off x="303646" y="2639187"/>
            <a:ext cx="3718560" cy="1475613"/>
            <a:chOff x="185342" y="2590800"/>
            <a:chExt cx="3718560" cy="1475613"/>
          </a:xfrm>
        </p:grpSpPr>
        <p:sp>
          <p:nvSpPr>
            <p:cNvPr id="32" name="object 14">
              <a:extLst>
                <a:ext uri="{FF2B5EF4-FFF2-40B4-BE49-F238E27FC236}">
                  <a16:creationId xmlns:a16="http://schemas.microsoft.com/office/drawing/2014/main" id="{F616C881-A1B9-4405-988B-EB943356BB3E}"/>
                </a:ext>
              </a:extLst>
            </p:cNvPr>
            <p:cNvSpPr/>
            <p:nvPr/>
          </p:nvSpPr>
          <p:spPr>
            <a:xfrm>
              <a:off x="545007" y="3054095"/>
              <a:ext cx="1499616" cy="1008888"/>
            </a:xfrm>
            <a:prstGeom prst="rect">
              <a:avLst/>
            </a:prstGeom>
            <a:blipFill>
              <a:blip r:embed="rId6" cstate="print"/>
              <a:stretch>
                <a:fillRect/>
              </a:stretch>
            </a:blipFill>
          </p:spPr>
          <p:txBody>
            <a:bodyPr wrap="square" lIns="0" tIns="0" rIns="0" bIns="0" rtlCol="0"/>
            <a:lstStyle/>
            <a:p>
              <a:endParaRPr dirty="0"/>
            </a:p>
          </p:txBody>
        </p:sp>
        <p:sp>
          <p:nvSpPr>
            <p:cNvPr id="33" name="object 15">
              <a:extLst>
                <a:ext uri="{FF2B5EF4-FFF2-40B4-BE49-F238E27FC236}">
                  <a16:creationId xmlns:a16="http://schemas.microsoft.com/office/drawing/2014/main" id="{1A3F0B90-9871-4B75-886D-51EE9A9B54D7}"/>
                </a:ext>
              </a:extLst>
            </p:cNvPr>
            <p:cNvSpPr/>
            <p:nvPr/>
          </p:nvSpPr>
          <p:spPr>
            <a:xfrm>
              <a:off x="541958" y="3051048"/>
              <a:ext cx="1506220" cy="1015365"/>
            </a:xfrm>
            <a:custGeom>
              <a:avLst/>
              <a:gdLst/>
              <a:ahLst/>
              <a:cxnLst/>
              <a:rect l="l" t="t" r="r" b="b"/>
              <a:pathLst>
                <a:path w="1506220" h="1015364">
                  <a:moveTo>
                    <a:pt x="0" y="1014984"/>
                  </a:moveTo>
                  <a:lnTo>
                    <a:pt x="1505712" y="1014984"/>
                  </a:lnTo>
                  <a:lnTo>
                    <a:pt x="1505712" y="0"/>
                  </a:lnTo>
                  <a:lnTo>
                    <a:pt x="0" y="0"/>
                  </a:lnTo>
                  <a:lnTo>
                    <a:pt x="0" y="1014984"/>
                  </a:lnTo>
                  <a:close/>
                </a:path>
              </a:pathLst>
            </a:custGeom>
            <a:ln w="6096">
              <a:solidFill>
                <a:srgbClr val="BEC0BD"/>
              </a:solidFill>
            </a:ln>
          </p:spPr>
          <p:txBody>
            <a:bodyPr wrap="square" lIns="0" tIns="0" rIns="0" bIns="0" rtlCol="0"/>
            <a:lstStyle/>
            <a:p>
              <a:endParaRPr dirty="0"/>
            </a:p>
          </p:txBody>
        </p:sp>
        <p:sp>
          <p:nvSpPr>
            <p:cNvPr id="34" name="object 16">
              <a:extLst>
                <a:ext uri="{FF2B5EF4-FFF2-40B4-BE49-F238E27FC236}">
                  <a16:creationId xmlns:a16="http://schemas.microsoft.com/office/drawing/2014/main" id="{95731E68-FC44-4BEA-B19C-10A6742840C5}"/>
                </a:ext>
              </a:extLst>
            </p:cNvPr>
            <p:cNvSpPr txBox="1"/>
            <p:nvPr/>
          </p:nvSpPr>
          <p:spPr>
            <a:xfrm>
              <a:off x="185342" y="2590800"/>
              <a:ext cx="3718560" cy="1050928"/>
            </a:xfrm>
            <a:prstGeom prst="rect">
              <a:avLst/>
            </a:prstGeom>
            <a:ln w="12192">
              <a:solidFill>
                <a:srgbClr val="9A9F7B"/>
              </a:solidFill>
            </a:ln>
          </p:spPr>
          <p:txBody>
            <a:bodyPr vert="horz" wrap="square" lIns="0" tIns="113664" rIns="0" bIns="0" rtlCol="0">
              <a:spAutoFit/>
            </a:bodyPr>
            <a:lstStyle/>
            <a:p>
              <a:pPr marL="1018540">
                <a:lnSpc>
                  <a:spcPct val="100000"/>
                </a:lnSpc>
                <a:spcBef>
                  <a:spcPts val="894"/>
                </a:spcBef>
              </a:pPr>
              <a:r>
                <a:rPr lang="en-US" sz="1600" b="1" spc="-5" dirty="0">
                  <a:solidFill>
                    <a:srgbClr val="646640"/>
                  </a:solidFill>
                  <a:latin typeface="Arial Narrow"/>
                  <a:cs typeface="Arial Narrow"/>
                </a:rPr>
                <a:t>4</a:t>
              </a:r>
              <a:r>
                <a:rPr sz="1600" b="1" spc="-5" dirty="0">
                  <a:solidFill>
                    <a:srgbClr val="646640"/>
                  </a:solidFill>
                  <a:latin typeface="Arial Narrow"/>
                  <a:cs typeface="Arial Narrow"/>
                </a:rPr>
                <a:t>. EPA </a:t>
              </a:r>
              <a:r>
                <a:rPr lang="en-US" sz="1600" b="1" spc="-5" dirty="0" smtClean="0">
                  <a:solidFill>
                    <a:srgbClr val="646640"/>
                  </a:solidFill>
                  <a:latin typeface="Arial Narrow"/>
                  <a:cs typeface="Arial Narrow"/>
                </a:rPr>
                <a:t>#, </a:t>
              </a:r>
              <a:r>
                <a:rPr sz="1600" b="1" spc="-10" dirty="0" err="1" smtClean="0">
                  <a:solidFill>
                    <a:srgbClr val="646640"/>
                  </a:solidFill>
                  <a:latin typeface="Arial Narrow"/>
                  <a:cs typeface="Arial Narrow"/>
                </a:rPr>
                <a:t>Registr</a:t>
              </a:r>
              <a:r>
                <a:rPr lang="en-US" sz="1600" b="1" spc="-10" dirty="0" err="1" smtClean="0">
                  <a:solidFill>
                    <a:srgbClr val="646640"/>
                  </a:solidFill>
                  <a:latin typeface="Arial Narrow"/>
                  <a:cs typeface="Arial Narrow"/>
                </a:rPr>
                <a:t>o</a:t>
              </a:r>
              <a:endParaRPr sz="1600" dirty="0">
                <a:latin typeface="Arial Narrow"/>
                <a:cs typeface="Arial Narrow"/>
              </a:endParaRPr>
            </a:p>
            <a:p>
              <a:pPr>
                <a:lnSpc>
                  <a:spcPct val="100000"/>
                </a:lnSpc>
              </a:pPr>
              <a:endParaRPr sz="1800" dirty="0">
                <a:latin typeface="Times New Roman"/>
                <a:cs typeface="Times New Roman"/>
              </a:endParaRPr>
            </a:p>
            <a:p>
              <a:pPr marL="2109470">
                <a:lnSpc>
                  <a:spcPct val="100000"/>
                </a:lnSpc>
                <a:spcBef>
                  <a:spcPts val="1280"/>
                </a:spcBef>
              </a:pPr>
              <a:r>
                <a:rPr sz="1600" spc="-5" dirty="0">
                  <a:solidFill>
                    <a:srgbClr val="868755"/>
                  </a:solidFill>
                  <a:latin typeface="Arial Narrow"/>
                  <a:cs typeface="Arial Narrow"/>
                </a:rPr>
                <a:t>(e.g.,</a:t>
              </a:r>
              <a:r>
                <a:rPr sz="1600" spc="-15" dirty="0">
                  <a:solidFill>
                    <a:srgbClr val="868755"/>
                  </a:solidFill>
                  <a:latin typeface="Arial Narrow"/>
                  <a:cs typeface="Arial Narrow"/>
                </a:rPr>
                <a:t> </a:t>
              </a:r>
              <a:r>
                <a:rPr sz="1600" spc="-5" dirty="0">
                  <a:solidFill>
                    <a:srgbClr val="868755"/>
                  </a:solidFill>
                  <a:latin typeface="Arial Narrow"/>
                  <a:cs typeface="Arial Narrow"/>
                </a:rPr>
                <a:t>524-617)</a:t>
              </a:r>
              <a:endParaRPr sz="1600" dirty="0">
                <a:latin typeface="Arial Narrow"/>
                <a:cs typeface="Arial Narrow"/>
              </a:endParaRPr>
            </a:p>
          </p:txBody>
        </p:sp>
      </p:grpSp>
      <p:grpSp>
        <p:nvGrpSpPr>
          <p:cNvPr id="5" name="Group 4">
            <a:extLst>
              <a:ext uri="{FF2B5EF4-FFF2-40B4-BE49-F238E27FC236}">
                <a16:creationId xmlns:a16="http://schemas.microsoft.com/office/drawing/2014/main" id="{660F15E1-92BC-4B55-89CC-A86EB1637293}"/>
              </a:ext>
            </a:extLst>
          </p:cNvPr>
          <p:cNvGrpSpPr/>
          <p:nvPr/>
        </p:nvGrpSpPr>
        <p:grpSpPr>
          <a:xfrm>
            <a:off x="8197127" y="2639187"/>
            <a:ext cx="3717290" cy="998221"/>
            <a:chOff x="8197127" y="2586107"/>
            <a:chExt cx="3717290" cy="998221"/>
          </a:xfrm>
        </p:grpSpPr>
        <p:sp>
          <p:nvSpPr>
            <p:cNvPr id="36" name="object 4">
              <a:extLst>
                <a:ext uri="{FF2B5EF4-FFF2-40B4-BE49-F238E27FC236}">
                  <a16:creationId xmlns:a16="http://schemas.microsoft.com/office/drawing/2014/main" id="{5466FE2B-86CA-4E08-8AE5-D76585F134A8}"/>
                </a:ext>
              </a:extLst>
            </p:cNvPr>
            <p:cNvSpPr txBox="1"/>
            <p:nvPr/>
          </p:nvSpPr>
          <p:spPr>
            <a:xfrm>
              <a:off x="8197127" y="2586107"/>
              <a:ext cx="3717290" cy="364201"/>
            </a:xfrm>
            <a:prstGeom prst="rect">
              <a:avLst/>
            </a:prstGeom>
            <a:ln w="12192">
              <a:solidFill>
                <a:srgbClr val="9A9F7B"/>
              </a:solidFill>
            </a:ln>
          </p:spPr>
          <p:txBody>
            <a:bodyPr vert="horz" wrap="square" lIns="0" tIns="116839" rIns="0" bIns="0" rtlCol="0">
              <a:spAutoFit/>
            </a:bodyPr>
            <a:lstStyle/>
            <a:p>
              <a:pPr marL="763905">
                <a:lnSpc>
                  <a:spcPct val="100000"/>
                </a:lnSpc>
                <a:spcBef>
                  <a:spcPts val="919"/>
                </a:spcBef>
              </a:pPr>
              <a:r>
                <a:rPr lang="en-US" sz="1600" b="1" spc="-5" dirty="0">
                  <a:solidFill>
                    <a:srgbClr val="646640"/>
                  </a:solidFill>
                  <a:latin typeface="Arial Narrow"/>
                  <a:cs typeface="Arial Narrow"/>
                </a:rPr>
                <a:t>6</a:t>
              </a:r>
              <a:r>
                <a:rPr sz="1600" b="1" spc="-5" dirty="0">
                  <a:solidFill>
                    <a:srgbClr val="646640"/>
                  </a:solidFill>
                  <a:latin typeface="Arial Narrow"/>
                  <a:cs typeface="Arial Narrow"/>
                </a:rPr>
                <a:t>. </a:t>
              </a:r>
              <a:r>
                <a:rPr lang="en-US" sz="1600" b="1" spc="-5" dirty="0" err="1">
                  <a:solidFill>
                    <a:srgbClr val="646640"/>
                  </a:solidFill>
                  <a:latin typeface="Arial Narrow"/>
                  <a:cs typeface="Arial Narrow"/>
                </a:rPr>
                <a:t>Mes</a:t>
              </a:r>
              <a:r>
                <a:rPr lang="en-US" sz="1600" b="1" spc="-5" dirty="0">
                  <a:solidFill>
                    <a:srgbClr val="646640"/>
                  </a:solidFill>
                  <a:latin typeface="Arial Narrow"/>
                  <a:cs typeface="Arial Narrow"/>
                </a:rPr>
                <a:t>, </a:t>
              </a:r>
              <a:r>
                <a:rPr lang="en-US" sz="1600" b="1" spc="-5" dirty="0" err="1">
                  <a:solidFill>
                    <a:srgbClr val="646640"/>
                  </a:solidFill>
                  <a:latin typeface="Arial Narrow"/>
                  <a:cs typeface="Arial Narrow"/>
                </a:rPr>
                <a:t>día</a:t>
              </a:r>
              <a:r>
                <a:rPr lang="en-US" sz="1600" b="1" spc="-5" dirty="0">
                  <a:solidFill>
                    <a:srgbClr val="646640"/>
                  </a:solidFill>
                  <a:latin typeface="Arial Narrow"/>
                  <a:cs typeface="Arial Narrow"/>
                </a:rPr>
                <a:t>, </a:t>
              </a:r>
              <a:r>
                <a:rPr lang="en-US" sz="1600" b="1" spc="-5" dirty="0" err="1">
                  <a:solidFill>
                    <a:srgbClr val="646640"/>
                  </a:solidFill>
                  <a:latin typeface="Arial Narrow"/>
                  <a:cs typeface="Arial Narrow"/>
                </a:rPr>
                <a:t>año</a:t>
              </a:r>
              <a:r>
                <a:rPr lang="en-US" sz="1600" b="1" spc="-5" dirty="0">
                  <a:solidFill>
                    <a:srgbClr val="646640"/>
                  </a:solidFill>
                  <a:latin typeface="Arial Narrow"/>
                  <a:cs typeface="Arial Narrow"/>
                </a:rPr>
                <a:t> </a:t>
              </a:r>
              <a:r>
                <a:rPr lang="en-US" sz="1600" b="1" spc="-5" dirty="0" err="1">
                  <a:solidFill>
                    <a:srgbClr val="646640"/>
                  </a:solidFill>
                  <a:latin typeface="Arial Narrow"/>
                  <a:cs typeface="Arial Narrow"/>
                </a:rPr>
                <a:t>aplicado</a:t>
              </a:r>
              <a:endParaRPr sz="1600" dirty="0">
                <a:latin typeface="Arial Narrow"/>
                <a:cs typeface="Arial Narrow"/>
              </a:endParaRPr>
            </a:p>
          </p:txBody>
        </p:sp>
        <p:sp>
          <p:nvSpPr>
            <p:cNvPr id="37" name="object 7">
              <a:extLst>
                <a:ext uri="{FF2B5EF4-FFF2-40B4-BE49-F238E27FC236}">
                  <a16:creationId xmlns:a16="http://schemas.microsoft.com/office/drawing/2014/main" id="{01B84EEE-BFD0-4464-B77E-FA09B96A32AA}"/>
                </a:ext>
              </a:extLst>
            </p:cNvPr>
            <p:cNvSpPr/>
            <p:nvPr/>
          </p:nvSpPr>
          <p:spPr>
            <a:xfrm>
              <a:off x="8375562" y="3323724"/>
              <a:ext cx="3360420" cy="260604"/>
            </a:xfrm>
            <a:prstGeom prst="rect">
              <a:avLst/>
            </a:prstGeom>
            <a:blipFill>
              <a:blip r:embed="rId7" cstate="print"/>
              <a:stretch>
                <a:fillRect/>
              </a:stretch>
            </a:blipFill>
          </p:spPr>
          <p:txBody>
            <a:bodyPr wrap="square" lIns="0" tIns="0" rIns="0" bIns="0" rtlCol="0"/>
            <a:lstStyle/>
            <a:p>
              <a:endParaRPr dirty="0"/>
            </a:p>
          </p:txBody>
        </p:sp>
      </p:grpSp>
      <p:sp>
        <p:nvSpPr>
          <p:cNvPr id="38" name="object 20">
            <a:extLst>
              <a:ext uri="{FF2B5EF4-FFF2-40B4-BE49-F238E27FC236}">
                <a16:creationId xmlns:a16="http://schemas.microsoft.com/office/drawing/2014/main" id="{D67BF0F6-BA31-41A1-A5F2-84E9775AE7D0}"/>
              </a:ext>
            </a:extLst>
          </p:cNvPr>
          <p:cNvSpPr txBox="1"/>
          <p:nvPr/>
        </p:nvSpPr>
        <p:spPr>
          <a:xfrm>
            <a:off x="4248019" y="2639187"/>
            <a:ext cx="3718560" cy="1183657"/>
          </a:xfrm>
          <a:prstGeom prst="rect">
            <a:avLst/>
          </a:prstGeom>
          <a:ln w="12192">
            <a:solidFill>
              <a:srgbClr val="9A9F7B"/>
            </a:solidFill>
          </a:ln>
        </p:spPr>
        <p:txBody>
          <a:bodyPr vert="horz" wrap="square" lIns="0" tIns="115570" rIns="0" bIns="0" rtlCol="0">
            <a:spAutoFit/>
          </a:bodyPr>
          <a:lstStyle/>
          <a:p>
            <a:pPr marL="902969">
              <a:lnSpc>
                <a:spcPct val="100000"/>
              </a:lnSpc>
              <a:spcBef>
                <a:spcPts val="910"/>
              </a:spcBef>
            </a:pPr>
            <a:r>
              <a:rPr lang="en-US" sz="1600" b="1" spc="-5" dirty="0">
                <a:solidFill>
                  <a:srgbClr val="646640"/>
                </a:solidFill>
                <a:latin typeface="Arial Narrow"/>
                <a:cs typeface="Arial Narrow"/>
              </a:rPr>
              <a:t>5</a:t>
            </a:r>
            <a:r>
              <a:rPr sz="1600" b="1" spc="-5" dirty="0">
                <a:solidFill>
                  <a:srgbClr val="646640"/>
                </a:solidFill>
                <a:latin typeface="Arial Narrow"/>
                <a:cs typeface="Arial Narrow"/>
              </a:rPr>
              <a:t>. </a:t>
            </a:r>
            <a:r>
              <a:rPr lang="en-US" sz="1600" b="1" spc="-5" dirty="0" smtClean="0">
                <a:solidFill>
                  <a:srgbClr val="646640"/>
                </a:solidFill>
                <a:latin typeface="Arial Narrow"/>
                <a:cs typeface="Arial Narrow"/>
              </a:rPr>
              <a:t>Monto total </a:t>
            </a:r>
            <a:r>
              <a:rPr lang="en-US" sz="1600" b="1" spc="-5" dirty="0" err="1" smtClean="0">
                <a:solidFill>
                  <a:srgbClr val="646640"/>
                </a:solidFill>
                <a:latin typeface="Arial Narrow"/>
                <a:cs typeface="Arial Narrow"/>
              </a:rPr>
              <a:t>aplicado</a:t>
            </a:r>
            <a:endParaRPr sz="1600" dirty="0">
              <a:latin typeface="Arial Narrow"/>
              <a:cs typeface="Arial Narrow"/>
            </a:endParaRPr>
          </a:p>
          <a:p>
            <a:pPr marR="4445" algn="ctr">
              <a:lnSpc>
                <a:spcPct val="100000"/>
              </a:lnSpc>
              <a:spcBef>
                <a:spcPts val="1565"/>
              </a:spcBef>
            </a:pPr>
            <a:r>
              <a:rPr sz="2000" dirty="0">
                <a:solidFill>
                  <a:srgbClr val="4A4E31"/>
                </a:solidFill>
                <a:latin typeface="Arial"/>
                <a:cs typeface="Arial"/>
              </a:rPr>
              <a:t>120 Acres x 22 oz/acre</a:t>
            </a:r>
            <a:r>
              <a:rPr sz="2000" spc="-125" dirty="0">
                <a:solidFill>
                  <a:srgbClr val="4A4E31"/>
                </a:solidFill>
                <a:latin typeface="Arial"/>
                <a:cs typeface="Arial"/>
              </a:rPr>
              <a:t> </a:t>
            </a:r>
            <a:r>
              <a:rPr sz="2000" dirty="0">
                <a:solidFill>
                  <a:srgbClr val="4A4E31"/>
                </a:solidFill>
                <a:latin typeface="Arial"/>
                <a:cs typeface="Arial"/>
              </a:rPr>
              <a:t>=</a:t>
            </a:r>
            <a:endParaRPr sz="2000" dirty="0">
              <a:latin typeface="Arial"/>
              <a:cs typeface="Arial"/>
            </a:endParaRPr>
          </a:p>
          <a:p>
            <a:pPr marR="3810" algn="ctr">
              <a:lnSpc>
                <a:spcPct val="100000"/>
              </a:lnSpc>
            </a:pPr>
            <a:r>
              <a:rPr sz="2000" dirty="0">
                <a:solidFill>
                  <a:srgbClr val="4A4E31"/>
                </a:solidFill>
                <a:latin typeface="Arial"/>
                <a:cs typeface="Arial"/>
              </a:rPr>
              <a:t>2,640 oz (20.6</a:t>
            </a:r>
            <a:r>
              <a:rPr sz="2000" spc="-85" dirty="0">
                <a:solidFill>
                  <a:srgbClr val="4A4E31"/>
                </a:solidFill>
                <a:latin typeface="Arial"/>
                <a:cs typeface="Arial"/>
              </a:rPr>
              <a:t> </a:t>
            </a:r>
            <a:r>
              <a:rPr sz="2000" dirty="0">
                <a:solidFill>
                  <a:srgbClr val="4A4E31"/>
                </a:solidFill>
                <a:latin typeface="Arial"/>
                <a:cs typeface="Arial"/>
              </a:rPr>
              <a:t>gallons)</a:t>
            </a:r>
            <a:endParaRPr sz="2000" dirty="0">
              <a:latin typeface="Arial"/>
              <a:cs typeface="Arial"/>
            </a:endParaRPr>
          </a:p>
        </p:txBody>
      </p:sp>
      <p:grpSp>
        <p:nvGrpSpPr>
          <p:cNvPr id="56" name="Group 55">
            <a:extLst>
              <a:ext uri="{FF2B5EF4-FFF2-40B4-BE49-F238E27FC236}">
                <a16:creationId xmlns:a16="http://schemas.microsoft.com/office/drawing/2014/main" id="{CDA35969-F9BB-4B77-B9A8-DBF90E0D9C1B}"/>
              </a:ext>
            </a:extLst>
          </p:cNvPr>
          <p:cNvGrpSpPr/>
          <p:nvPr/>
        </p:nvGrpSpPr>
        <p:grpSpPr>
          <a:xfrm>
            <a:off x="303646" y="4343400"/>
            <a:ext cx="3718560" cy="1867789"/>
            <a:chOff x="8063483" y="2711780"/>
            <a:chExt cx="3718560" cy="1867789"/>
          </a:xfrm>
        </p:grpSpPr>
        <p:grpSp>
          <p:nvGrpSpPr>
            <p:cNvPr id="57" name="Group 56">
              <a:extLst>
                <a:ext uri="{FF2B5EF4-FFF2-40B4-BE49-F238E27FC236}">
                  <a16:creationId xmlns:a16="http://schemas.microsoft.com/office/drawing/2014/main" id="{DCA50EBB-4233-46AE-9F4E-158AAB8454A0}"/>
                </a:ext>
              </a:extLst>
            </p:cNvPr>
            <p:cNvGrpSpPr/>
            <p:nvPr/>
          </p:nvGrpSpPr>
          <p:grpSpPr>
            <a:xfrm>
              <a:off x="8063483" y="2711780"/>
              <a:ext cx="3718560" cy="1867789"/>
              <a:chOff x="8063483" y="2686811"/>
              <a:chExt cx="3718560" cy="1867789"/>
            </a:xfrm>
          </p:grpSpPr>
          <p:sp>
            <p:nvSpPr>
              <p:cNvPr id="59" name="object 5">
                <a:extLst>
                  <a:ext uri="{FF2B5EF4-FFF2-40B4-BE49-F238E27FC236}">
                    <a16:creationId xmlns:a16="http://schemas.microsoft.com/office/drawing/2014/main" id="{B9AEAA9A-CB2F-4105-B628-252FDE0B952B}"/>
                  </a:ext>
                </a:extLst>
              </p:cNvPr>
              <p:cNvSpPr/>
              <p:nvPr/>
            </p:nvSpPr>
            <p:spPr>
              <a:xfrm>
                <a:off x="8063483" y="2686811"/>
                <a:ext cx="3718560" cy="1562100"/>
              </a:xfrm>
              <a:custGeom>
                <a:avLst/>
                <a:gdLst/>
                <a:ahLst/>
                <a:cxnLst/>
                <a:rect l="l" t="t" r="r" b="b"/>
                <a:pathLst>
                  <a:path w="3718559" h="1562100">
                    <a:moveTo>
                      <a:pt x="0" y="1562100"/>
                    </a:moveTo>
                    <a:lnTo>
                      <a:pt x="3718560" y="1562100"/>
                    </a:lnTo>
                    <a:lnTo>
                      <a:pt x="3718560" y="0"/>
                    </a:lnTo>
                    <a:lnTo>
                      <a:pt x="0" y="0"/>
                    </a:lnTo>
                    <a:lnTo>
                      <a:pt x="0" y="1562100"/>
                    </a:lnTo>
                    <a:close/>
                  </a:path>
                </a:pathLst>
              </a:custGeom>
              <a:ln w="12192">
                <a:solidFill>
                  <a:srgbClr val="9A9F7B"/>
                </a:solidFill>
              </a:ln>
            </p:spPr>
            <p:txBody>
              <a:bodyPr wrap="square" lIns="0" tIns="0" rIns="0" bIns="0" rtlCol="0"/>
              <a:lstStyle/>
              <a:p>
                <a:endParaRPr dirty="0"/>
              </a:p>
            </p:txBody>
          </p:sp>
          <p:sp>
            <p:nvSpPr>
              <p:cNvPr id="60" name="object 12">
                <a:extLst>
                  <a:ext uri="{FF2B5EF4-FFF2-40B4-BE49-F238E27FC236}">
                    <a16:creationId xmlns:a16="http://schemas.microsoft.com/office/drawing/2014/main" id="{47E803EA-6068-438C-AC89-00F40D8446C3}"/>
                  </a:ext>
                </a:extLst>
              </p:cNvPr>
              <p:cNvSpPr/>
              <p:nvPr/>
            </p:nvSpPr>
            <p:spPr>
              <a:xfrm>
                <a:off x="8169833" y="2763964"/>
                <a:ext cx="1790636" cy="1790636"/>
              </a:xfrm>
              <a:prstGeom prst="rect">
                <a:avLst/>
              </a:prstGeom>
              <a:blipFill>
                <a:blip r:embed="rId8" cstate="print"/>
                <a:stretch>
                  <a:fillRect/>
                </a:stretch>
              </a:blipFill>
            </p:spPr>
            <p:txBody>
              <a:bodyPr wrap="square" lIns="0" tIns="0" rIns="0" bIns="0" rtlCol="0"/>
              <a:lstStyle/>
              <a:p>
                <a:endParaRPr dirty="0"/>
              </a:p>
            </p:txBody>
          </p:sp>
          <p:sp>
            <p:nvSpPr>
              <p:cNvPr id="61" name="object 13">
                <a:extLst>
                  <a:ext uri="{FF2B5EF4-FFF2-40B4-BE49-F238E27FC236}">
                    <a16:creationId xmlns:a16="http://schemas.microsoft.com/office/drawing/2014/main" id="{84DAFEFE-1027-4DA8-B430-AB121CEE0B53}"/>
                  </a:ext>
                </a:extLst>
              </p:cNvPr>
              <p:cNvSpPr txBox="1"/>
              <p:nvPr/>
            </p:nvSpPr>
            <p:spPr>
              <a:xfrm>
                <a:off x="9541002" y="3350133"/>
                <a:ext cx="176530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868755"/>
                    </a:solidFill>
                    <a:latin typeface="Arial Narrow"/>
                    <a:cs typeface="Arial Narrow"/>
                  </a:rPr>
                  <a:t>(e.g., </a:t>
                </a:r>
                <a:r>
                  <a:rPr sz="1600" spc="-10" dirty="0">
                    <a:solidFill>
                      <a:srgbClr val="868755"/>
                    </a:solidFill>
                    <a:latin typeface="Arial Narrow"/>
                    <a:cs typeface="Arial Narrow"/>
                  </a:rPr>
                  <a:t>GPS</a:t>
                </a:r>
                <a:r>
                  <a:rPr sz="1600" spc="-30" dirty="0">
                    <a:solidFill>
                      <a:srgbClr val="868755"/>
                    </a:solidFill>
                    <a:latin typeface="Arial Narrow"/>
                    <a:cs typeface="Arial Narrow"/>
                  </a:rPr>
                  <a:t> </a:t>
                </a:r>
                <a:r>
                  <a:rPr sz="1600" spc="-5" dirty="0">
                    <a:solidFill>
                      <a:srgbClr val="868755"/>
                    </a:solidFill>
                    <a:latin typeface="Arial Narrow"/>
                    <a:cs typeface="Arial Narrow"/>
                  </a:rPr>
                  <a:t>coordinates)</a:t>
                </a:r>
                <a:endParaRPr sz="1600" dirty="0">
                  <a:latin typeface="Arial Narrow"/>
                  <a:cs typeface="Arial Narrow"/>
                </a:endParaRPr>
              </a:p>
            </p:txBody>
          </p:sp>
        </p:grpSp>
        <p:sp>
          <p:nvSpPr>
            <p:cNvPr id="58" name="object 6">
              <a:extLst>
                <a:ext uri="{FF2B5EF4-FFF2-40B4-BE49-F238E27FC236}">
                  <a16:creationId xmlns:a16="http://schemas.microsoft.com/office/drawing/2014/main" id="{13145010-DD4D-4F31-8EF7-C3FB69118AAC}"/>
                </a:ext>
              </a:extLst>
            </p:cNvPr>
            <p:cNvSpPr txBox="1"/>
            <p:nvPr/>
          </p:nvSpPr>
          <p:spPr>
            <a:xfrm>
              <a:off x="8880475" y="2791713"/>
              <a:ext cx="2084070" cy="504625"/>
            </a:xfrm>
            <a:prstGeom prst="rect">
              <a:avLst/>
            </a:prstGeom>
          </p:spPr>
          <p:txBody>
            <a:bodyPr vert="horz" wrap="square" lIns="0" tIns="12065" rIns="0" bIns="0" rtlCol="0">
              <a:spAutoFit/>
            </a:bodyPr>
            <a:lstStyle/>
            <a:p>
              <a:pPr marL="12700">
                <a:lnSpc>
                  <a:spcPct val="100000"/>
                </a:lnSpc>
                <a:spcBef>
                  <a:spcPts val="95"/>
                </a:spcBef>
              </a:pPr>
              <a:r>
                <a:rPr lang="en-US" sz="1600" b="1" spc="-5" dirty="0">
                  <a:solidFill>
                    <a:srgbClr val="646640"/>
                  </a:solidFill>
                  <a:latin typeface="Arial Narrow"/>
                  <a:cs typeface="Arial Narrow"/>
                </a:rPr>
                <a:t>7</a:t>
              </a:r>
              <a:r>
                <a:rPr sz="1600" b="1" spc="-5" dirty="0">
                  <a:solidFill>
                    <a:srgbClr val="646640"/>
                  </a:solidFill>
                  <a:latin typeface="Arial Narrow"/>
                  <a:cs typeface="Arial Narrow"/>
                </a:rPr>
                <a:t>. </a:t>
              </a:r>
              <a:r>
                <a:rPr lang="en-US" sz="1600" b="1" spc="-5" dirty="0" err="1">
                  <a:solidFill>
                    <a:srgbClr val="646640"/>
                  </a:solidFill>
                  <a:latin typeface="Arial Narrow"/>
                  <a:cs typeface="Arial Narrow"/>
                </a:rPr>
                <a:t>Ubicación</a:t>
              </a:r>
              <a:r>
                <a:rPr lang="en-US" sz="1600" b="1" spc="-5" dirty="0">
                  <a:solidFill>
                    <a:srgbClr val="646640"/>
                  </a:solidFill>
                  <a:latin typeface="Arial Narrow"/>
                  <a:cs typeface="Arial Narrow"/>
                </a:rPr>
                <a:t> de la </a:t>
              </a:r>
              <a:r>
                <a:rPr lang="en-US" sz="1600" b="1" spc="-5" dirty="0" err="1">
                  <a:solidFill>
                    <a:srgbClr val="646640"/>
                  </a:solidFill>
                  <a:latin typeface="Arial Narrow"/>
                  <a:cs typeface="Arial Narrow"/>
                </a:rPr>
                <a:t>aplicación</a:t>
              </a:r>
              <a:endParaRPr sz="1600" dirty="0">
                <a:latin typeface="Arial Narrow"/>
                <a:cs typeface="Arial Narrow"/>
              </a:endParaRPr>
            </a:p>
          </p:txBody>
        </p:sp>
      </p:grpSp>
      <p:grpSp>
        <p:nvGrpSpPr>
          <p:cNvPr id="62" name="Group 61">
            <a:extLst>
              <a:ext uri="{FF2B5EF4-FFF2-40B4-BE49-F238E27FC236}">
                <a16:creationId xmlns:a16="http://schemas.microsoft.com/office/drawing/2014/main" id="{ECD35E30-3F97-4621-894A-5454BD993192}"/>
              </a:ext>
            </a:extLst>
          </p:cNvPr>
          <p:cNvGrpSpPr/>
          <p:nvPr/>
        </p:nvGrpSpPr>
        <p:grpSpPr>
          <a:xfrm>
            <a:off x="8196492" y="4343400"/>
            <a:ext cx="3718560" cy="1560830"/>
            <a:chOff x="6204203" y="4340352"/>
            <a:chExt cx="3718560" cy="1560830"/>
          </a:xfrm>
        </p:grpSpPr>
        <p:sp>
          <p:nvSpPr>
            <p:cNvPr id="63" name="object 10">
              <a:extLst>
                <a:ext uri="{FF2B5EF4-FFF2-40B4-BE49-F238E27FC236}">
                  <a16:creationId xmlns:a16="http://schemas.microsoft.com/office/drawing/2014/main" id="{5126D3A8-9204-4973-9B50-6B5111C4D335}"/>
                </a:ext>
              </a:extLst>
            </p:cNvPr>
            <p:cNvSpPr/>
            <p:nvPr/>
          </p:nvSpPr>
          <p:spPr>
            <a:xfrm>
              <a:off x="6204203" y="4340352"/>
              <a:ext cx="3718560" cy="1560830"/>
            </a:xfrm>
            <a:custGeom>
              <a:avLst/>
              <a:gdLst/>
              <a:ahLst/>
              <a:cxnLst/>
              <a:rect l="l" t="t" r="r" b="b"/>
              <a:pathLst>
                <a:path w="3718559" h="1560829">
                  <a:moveTo>
                    <a:pt x="0" y="1560576"/>
                  </a:moveTo>
                  <a:lnTo>
                    <a:pt x="3718559" y="1560576"/>
                  </a:lnTo>
                  <a:lnTo>
                    <a:pt x="3718559" y="0"/>
                  </a:lnTo>
                  <a:lnTo>
                    <a:pt x="0" y="0"/>
                  </a:lnTo>
                  <a:lnTo>
                    <a:pt x="0" y="1560576"/>
                  </a:lnTo>
                  <a:close/>
                </a:path>
              </a:pathLst>
            </a:custGeom>
            <a:ln w="12192">
              <a:solidFill>
                <a:srgbClr val="9A9F7B"/>
              </a:solidFill>
            </a:ln>
          </p:spPr>
          <p:txBody>
            <a:bodyPr wrap="square" lIns="0" tIns="0" rIns="0" bIns="0" rtlCol="0"/>
            <a:lstStyle/>
            <a:p>
              <a:endParaRPr dirty="0"/>
            </a:p>
          </p:txBody>
        </p:sp>
        <p:sp>
          <p:nvSpPr>
            <p:cNvPr id="64" name="object 11">
              <a:extLst>
                <a:ext uri="{FF2B5EF4-FFF2-40B4-BE49-F238E27FC236}">
                  <a16:creationId xmlns:a16="http://schemas.microsoft.com/office/drawing/2014/main" id="{1E0245BA-D4E7-4541-80F0-3693302868FC}"/>
                </a:ext>
              </a:extLst>
            </p:cNvPr>
            <p:cNvSpPr txBox="1"/>
            <p:nvPr/>
          </p:nvSpPr>
          <p:spPr>
            <a:xfrm>
              <a:off x="7159879" y="4444949"/>
              <a:ext cx="2506432" cy="258404"/>
            </a:xfrm>
            <a:prstGeom prst="rect">
              <a:avLst/>
            </a:prstGeom>
          </p:spPr>
          <p:txBody>
            <a:bodyPr vert="horz" wrap="square" lIns="0" tIns="12065" rIns="0" bIns="0" rtlCol="0">
              <a:spAutoFit/>
            </a:bodyPr>
            <a:lstStyle/>
            <a:p>
              <a:pPr marL="12700">
                <a:lnSpc>
                  <a:spcPct val="100000"/>
                </a:lnSpc>
                <a:spcBef>
                  <a:spcPts val="95"/>
                </a:spcBef>
              </a:pPr>
              <a:r>
                <a:rPr lang="en-US" sz="1600" b="1" spc="-5" dirty="0">
                  <a:solidFill>
                    <a:srgbClr val="646640"/>
                  </a:solidFill>
                  <a:latin typeface="Arial Narrow"/>
                  <a:cs typeface="Arial Narrow"/>
                </a:rPr>
                <a:t>9</a:t>
              </a:r>
              <a:r>
                <a:rPr sz="1600" b="1" spc="-5" dirty="0">
                  <a:solidFill>
                    <a:srgbClr val="646640"/>
                  </a:solidFill>
                  <a:latin typeface="Arial Narrow"/>
                  <a:cs typeface="Arial Narrow"/>
                </a:rPr>
                <a:t>. </a:t>
              </a:r>
              <a:r>
                <a:rPr lang="en-US" sz="1600" b="1" spc="-5" dirty="0" err="1">
                  <a:solidFill>
                    <a:srgbClr val="646640"/>
                  </a:solidFill>
                  <a:latin typeface="Arial Narrow"/>
                  <a:cs typeface="Arial Narrow"/>
                </a:rPr>
                <a:t>Tamaño</a:t>
              </a:r>
              <a:r>
                <a:rPr lang="en-US" sz="1600" b="1" spc="-5" dirty="0">
                  <a:solidFill>
                    <a:srgbClr val="646640"/>
                  </a:solidFill>
                  <a:latin typeface="Arial Narrow"/>
                  <a:cs typeface="Arial Narrow"/>
                </a:rPr>
                <a:t> del </a:t>
              </a:r>
              <a:r>
                <a:rPr lang="en-US" sz="1600" b="1" spc="-5" dirty="0" err="1">
                  <a:solidFill>
                    <a:srgbClr val="646640"/>
                  </a:solidFill>
                  <a:latin typeface="Arial Narrow"/>
                  <a:cs typeface="Arial Narrow"/>
                </a:rPr>
                <a:t>área</a:t>
              </a:r>
              <a:r>
                <a:rPr lang="en-US" sz="1600" b="1" spc="-5" dirty="0">
                  <a:solidFill>
                    <a:srgbClr val="646640"/>
                  </a:solidFill>
                  <a:latin typeface="Arial Narrow"/>
                  <a:cs typeface="Arial Narrow"/>
                </a:rPr>
                <a:t> </a:t>
              </a:r>
              <a:r>
                <a:rPr lang="en-US" sz="1600" b="1" spc="-5" dirty="0" err="1">
                  <a:solidFill>
                    <a:srgbClr val="646640"/>
                  </a:solidFill>
                  <a:latin typeface="Arial Narrow"/>
                  <a:cs typeface="Arial Narrow"/>
                </a:rPr>
                <a:t>tratada</a:t>
              </a:r>
              <a:endParaRPr sz="1600" dirty="0">
                <a:latin typeface="Arial Narrow"/>
                <a:cs typeface="Arial Narrow"/>
              </a:endParaRPr>
            </a:p>
          </p:txBody>
        </p:sp>
        <p:sp>
          <p:nvSpPr>
            <p:cNvPr id="65" name="object 18">
              <a:extLst>
                <a:ext uri="{FF2B5EF4-FFF2-40B4-BE49-F238E27FC236}">
                  <a16:creationId xmlns:a16="http://schemas.microsoft.com/office/drawing/2014/main" id="{3BA1FC7A-56A0-4A4E-BEB4-93A02E2F3BFF}"/>
                </a:ext>
              </a:extLst>
            </p:cNvPr>
            <p:cNvSpPr/>
            <p:nvPr/>
          </p:nvSpPr>
          <p:spPr>
            <a:xfrm>
              <a:off x="6446520" y="4998720"/>
              <a:ext cx="3235452" cy="438912"/>
            </a:xfrm>
            <a:prstGeom prst="rect">
              <a:avLst/>
            </a:prstGeom>
            <a:blipFill>
              <a:blip r:embed="rId9" cstate="print"/>
              <a:stretch>
                <a:fillRect/>
              </a:stretch>
            </a:blipFill>
          </p:spPr>
          <p:txBody>
            <a:bodyPr wrap="square" lIns="0" tIns="0" rIns="0" bIns="0" rtlCol="0"/>
            <a:lstStyle/>
            <a:p>
              <a:endParaRPr dirty="0"/>
            </a:p>
          </p:txBody>
        </p:sp>
      </p:grpSp>
      <p:grpSp>
        <p:nvGrpSpPr>
          <p:cNvPr id="66" name="Group 65">
            <a:extLst>
              <a:ext uri="{FF2B5EF4-FFF2-40B4-BE49-F238E27FC236}">
                <a16:creationId xmlns:a16="http://schemas.microsoft.com/office/drawing/2014/main" id="{BAAC688E-AC9E-44DB-A04B-B81C2D60D0FB}"/>
              </a:ext>
            </a:extLst>
          </p:cNvPr>
          <p:cNvGrpSpPr/>
          <p:nvPr/>
        </p:nvGrpSpPr>
        <p:grpSpPr>
          <a:xfrm>
            <a:off x="4248654" y="4343400"/>
            <a:ext cx="3717290" cy="1355499"/>
            <a:chOff x="2383535" y="4340352"/>
            <a:chExt cx="3717290" cy="1355499"/>
          </a:xfrm>
        </p:grpSpPr>
        <p:sp>
          <p:nvSpPr>
            <p:cNvPr id="67" name="object 17">
              <a:extLst>
                <a:ext uri="{FF2B5EF4-FFF2-40B4-BE49-F238E27FC236}">
                  <a16:creationId xmlns:a16="http://schemas.microsoft.com/office/drawing/2014/main" id="{B981A70C-2ABC-4956-A1DA-3D8A33B86A8C}"/>
                </a:ext>
              </a:extLst>
            </p:cNvPr>
            <p:cNvSpPr/>
            <p:nvPr/>
          </p:nvSpPr>
          <p:spPr>
            <a:xfrm>
              <a:off x="2458211" y="4981955"/>
              <a:ext cx="3555491" cy="272796"/>
            </a:xfrm>
            <a:prstGeom prst="rect">
              <a:avLst/>
            </a:prstGeom>
            <a:blipFill>
              <a:blip r:embed="rId10" cstate="print"/>
              <a:stretch>
                <a:fillRect/>
              </a:stretch>
            </a:blipFill>
          </p:spPr>
          <p:txBody>
            <a:bodyPr wrap="square" lIns="0" tIns="0" rIns="0" bIns="0" rtlCol="0"/>
            <a:lstStyle/>
            <a:p>
              <a:endParaRPr dirty="0"/>
            </a:p>
          </p:txBody>
        </p:sp>
        <p:sp>
          <p:nvSpPr>
            <p:cNvPr id="68" name="object 19">
              <a:extLst>
                <a:ext uri="{FF2B5EF4-FFF2-40B4-BE49-F238E27FC236}">
                  <a16:creationId xmlns:a16="http://schemas.microsoft.com/office/drawing/2014/main" id="{9B1702DA-44E3-4427-892D-F2939E7BF4FC}"/>
                </a:ext>
              </a:extLst>
            </p:cNvPr>
            <p:cNvSpPr txBox="1"/>
            <p:nvPr/>
          </p:nvSpPr>
          <p:spPr>
            <a:xfrm>
              <a:off x="2383535" y="4340352"/>
              <a:ext cx="3717290" cy="1355499"/>
            </a:xfrm>
            <a:prstGeom prst="rect">
              <a:avLst/>
            </a:prstGeom>
            <a:ln w="12192">
              <a:solidFill>
                <a:srgbClr val="9A9F7B"/>
              </a:solidFill>
            </a:ln>
          </p:spPr>
          <p:txBody>
            <a:bodyPr vert="horz" wrap="square" lIns="0" tIns="115570" rIns="0" bIns="0" rtlCol="0">
              <a:spAutoFit/>
            </a:bodyPr>
            <a:lstStyle/>
            <a:p>
              <a:pPr marL="140335">
                <a:lnSpc>
                  <a:spcPct val="100000"/>
                </a:lnSpc>
                <a:spcBef>
                  <a:spcPts val="910"/>
                </a:spcBef>
              </a:pPr>
              <a:r>
                <a:rPr lang="en-US" sz="1600" b="1" spc="-5" dirty="0">
                  <a:solidFill>
                    <a:srgbClr val="646640"/>
                  </a:solidFill>
                  <a:latin typeface="Arial Narrow"/>
                  <a:cs typeface="Arial Narrow"/>
                </a:rPr>
                <a:t>8</a:t>
              </a:r>
              <a:r>
                <a:rPr sz="1600" b="1" spc="-5" dirty="0">
                  <a:solidFill>
                    <a:srgbClr val="646640"/>
                  </a:solidFill>
                  <a:latin typeface="Arial Narrow"/>
                  <a:cs typeface="Arial Narrow"/>
                </a:rPr>
                <a:t>. </a:t>
              </a:r>
              <a:r>
                <a:rPr lang="en-US" sz="1600" b="1" spc="-5" dirty="0" err="1">
                  <a:solidFill>
                    <a:srgbClr val="646640"/>
                  </a:solidFill>
                  <a:latin typeface="Arial Narrow"/>
                  <a:cs typeface="Arial Narrow"/>
                </a:rPr>
                <a:t>Cultivo</a:t>
              </a:r>
              <a:r>
                <a:rPr lang="en-US" sz="1600" b="1" spc="-5" dirty="0">
                  <a:solidFill>
                    <a:srgbClr val="646640"/>
                  </a:solidFill>
                  <a:latin typeface="Arial Narrow"/>
                  <a:cs typeface="Arial Narrow"/>
                </a:rPr>
                <a:t>, </a:t>
              </a:r>
              <a:r>
                <a:rPr lang="en-US" sz="1600" b="1" spc="-5" dirty="0" err="1">
                  <a:solidFill>
                    <a:srgbClr val="646640"/>
                  </a:solidFill>
                  <a:latin typeface="Arial Narrow"/>
                  <a:cs typeface="Arial Narrow"/>
                </a:rPr>
                <a:t>productos</a:t>
              </a:r>
              <a:r>
                <a:rPr lang="en-US" sz="1600" b="1" spc="-5" dirty="0">
                  <a:solidFill>
                    <a:srgbClr val="646640"/>
                  </a:solidFill>
                  <a:latin typeface="Arial Narrow"/>
                  <a:cs typeface="Arial Narrow"/>
                </a:rPr>
                <a:t> </a:t>
              </a:r>
              <a:r>
                <a:rPr lang="en-US" sz="1600" b="1" spc="-5" dirty="0" err="1">
                  <a:solidFill>
                    <a:srgbClr val="646640"/>
                  </a:solidFill>
                  <a:latin typeface="Arial Narrow"/>
                  <a:cs typeface="Arial Narrow"/>
                </a:rPr>
                <a:t>básicos</a:t>
              </a:r>
              <a:r>
                <a:rPr lang="en-US" sz="1600" b="1" spc="-5" dirty="0">
                  <a:solidFill>
                    <a:srgbClr val="646640"/>
                  </a:solidFill>
                  <a:latin typeface="Arial Narrow"/>
                  <a:cs typeface="Arial Narrow"/>
                </a:rPr>
                <a:t>, </a:t>
              </a:r>
              <a:r>
                <a:rPr lang="en-US" sz="1600" b="1" spc="-5" dirty="0" err="1">
                  <a:solidFill>
                    <a:srgbClr val="646640"/>
                  </a:solidFill>
                  <a:latin typeface="Arial Narrow"/>
                  <a:cs typeface="Arial Narrow"/>
                </a:rPr>
                <a:t>producto</a:t>
              </a:r>
              <a:r>
                <a:rPr lang="en-US" sz="1600" b="1" spc="-5" dirty="0">
                  <a:solidFill>
                    <a:srgbClr val="646640"/>
                  </a:solidFill>
                  <a:latin typeface="Arial Narrow"/>
                  <a:cs typeface="Arial Narrow"/>
                </a:rPr>
                <a:t> </a:t>
              </a:r>
              <a:r>
                <a:rPr lang="en-US" sz="1600" b="1" spc="-5" dirty="0" err="1">
                  <a:solidFill>
                    <a:srgbClr val="646640"/>
                  </a:solidFill>
                  <a:latin typeface="Arial Narrow"/>
                  <a:cs typeface="Arial Narrow"/>
                </a:rPr>
                <a:t>almacenado</a:t>
              </a:r>
              <a:r>
                <a:rPr lang="en-US" sz="1600" b="1" spc="-5" dirty="0">
                  <a:solidFill>
                    <a:srgbClr val="646640"/>
                  </a:solidFill>
                  <a:latin typeface="Arial Narrow"/>
                  <a:cs typeface="Arial Narrow"/>
                </a:rPr>
                <a:t> o </a:t>
              </a:r>
              <a:r>
                <a:rPr lang="en-US" sz="1600" b="1" spc="-5" dirty="0" err="1">
                  <a:solidFill>
                    <a:srgbClr val="646640"/>
                  </a:solidFill>
                  <a:latin typeface="Arial Narrow"/>
                  <a:cs typeface="Arial Narrow"/>
                </a:rPr>
                <a:t>sitio</a:t>
              </a:r>
              <a:endParaRPr sz="1800" dirty="0">
                <a:latin typeface="Times New Roman"/>
                <a:cs typeface="Times New Roman"/>
              </a:endParaRPr>
            </a:p>
            <a:p>
              <a:pPr>
                <a:lnSpc>
                  <a:spcPct val="100000"/>
                </a:lnSpc>
              </a:pPr>
              <a:endParaRPr sz="1800" dirty="0">
                <a:latin typeface="Times New Roman"/>
                <a:cs typeface="Times New Roman"/>
              </a:endParaRPr>
            </a:p>
            <a:p>
              <a:pPr marR="1270" algn="ctr">
                <a:lnSpc>
                  <a:spcPct val="100000"/>
                </a:lnSpc>
                <a:spcBef>
                  <a:spcPts val="1490"/>
                </a:spcBef>
              </a:pPr>
              <a:r>
                <a:rPr sz="1600" spc="-5" dirty="0">
                  <a:solidFill>
                    <a:srgbClr val="868755"/>
                  </a:solidFill>
                  <a:latin typeface="Arial Narrow"/>
                  <a:cs typeface="Arial Narrow"/>
                </a:rPr>
                <a:t>(e.g., DT</a:t>
              </a:r>
              <a:r>
                <a:rPr sz="1600" spc="-15" dirty="0">
                  <a:solidFill>
                    <a:srgbClr val="868755"/>
                  </a:solidFill>
                  <a:latin typeface="Arial Narrow"/>
                  <a:cs typeface="Arial Narrow"/>
                </a:rPr>
                <a:t> </a:t>
              </a:r>
              <a:r>
                <a:rPr sz="1600" spc="-5" dirty="0">
                  <a:solidFill>
                    <a:srgbClr val="868755"/>
                  </a:solidFill>
                  <a:latin typeface="Arial Narrow"/>
                  <a:cs typeface="Arial Narrow"/>
                </a:rPr>
                <a:t>soy)</a:t>
              </a:r>
              <a:endParaRPr sz="1600" dirty="0">
                <a:latin typeface="Arial Narrow"/>
                <a:cs typeface="Arial Narrow"/>
              </a:endParaRPr>
            </a:p>
          </p:txBody>
        </p:sp>
      </p:grpSp>
    </p:spTree>
    <p:extLst>
      <p:ext uri="{BB962C8B-B14F-4D97-AF65-F5344CB8AC3E}">
        <p14:creationId xmlns:p14="http://schemas.microsoft.com/office/powerpoint/2010/main" val="4234636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txBox="1">
            <a:spLocks noGrp="1"/>
          </p:cNvSpPr>
          <p:nvPr>
            <p:ph type="ftr" sz="quarter" idx="5"/>
          </p:nvPr>
        </p:nvSpPr>
        <p:spPr>
          <a:xfrm>
            <a:off x="330659" y="6219878"/>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a:t>
            </a:r>
            <a:r>
              <a:rPr spc="-5" dirty="0"/>
              <a:t>SATISFY </a:t>
            </a:r>
            <a:r>
              <a:rPr dirty="0"/>
              <a:t>FEDERAL </a:t>
            </a:r>
            <a:r>
              <a:rPr spc="-5" dirty="0"/>
              <a:t>TRAINING REQUIREMENTS. </a:t>
            </a:r>
            <a:r>
              <a:rPr dirty="0"/>
              <a:t>PLEASE CHECK WITH YOUR STATE </a:t>
            </a:r>
            <a:r>
              <a:rPr spc="-5" dirty="0"/>
              <a:t>PESTICIDE </a:t>
            </a:r>
            <a:r>
              <a:rPr dirty="0"/>
              <a:t>REGULATORY </a:t>
            </a:r>
            <a:r>
              <a:rPr spc="-5" dirty="0"/>
              <a:t>AGENCY FOR ADDITIONAL TRAINING AND APPLICATION </a:t>
            </a:r>
            <a:r>
              <a:rPr dirty="0"/>
              <a:t>REQUIREMENTS </a:t>
            </a:r>
            <a:r>
              <a:rPr spc="-5" dirty="0"/>
              <a:t>IMPOSED </a:t>
            </a:r>
            <a:r>
              <a:rPr dirty="0"/>
              <a:t>BY </a:t>
            </a:r>
            <a:r>
              <a:rPr spc="-5" dirty="0"/>
              <a:t>YOUR </a:t>
            </a:r>
            <a:r>
              <a:rPr dirty="0"/>
              <a:t>STATE.</a:t>
            </a:r>
            <a:r>
              <a:rPr spc="40" dirty="0"/>
              <a:t> </a:t>
            </a:r>
            <a:r>
              <a:rPr lang="en-US" sz="800" b="0" dirty="0">
                <a:latin typeface="Arial Narrow"/>
                <a:cs typeface="Arial Narrow"/>
              </a:rPr>
              <a:t>V1-12/20</a:t>
            </a:r>
            <a:endParaRPr sz="800" dirty="0">
              <a:latin typeface="Arial Narrow"/>
              <a:cs typeface="Arial Narrow"/>
            </a:endParaRPr>
          </a:p>
        </p:txBody>
      </p:sp>
      <p:sp>
        <p:nvSpPr>
          <p:cNvPr id="23" name="object 23"/>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16</a:t>
            </a:fld>
            <a:endParaRPr dirty="0"/>
          </a:p>
        </p:txBody>
      </p:sp>
      <p:grpSp>
        <p:nvGrpSpPr>
          <p:cNvPr id="39" name="Group 38">
            <a:extLst>
              <a:ext uri="{FF2B5EF4-FFF2-40B4-BE49-F238E27FC236}">
                <a16:creationId xmlns:a16="http://schemas.microsoft.com/office/drawing/2014/main" id="{95CBE97E-0DD8-403C-83D4-F54E23A798AF}"/>
              </a:ext>
            </a:extLst>
          </p:cNvPr>
          <p:cNvGrpSpPr/>
          <p:nvPr/>
        </p:nvGrpSpPr>
        <p:grpSpPr>
          <a:xfrm>
            <a:off x="210260" y="1386524"/>
            <a:ext cx="4133140" cy="1199388"/>
            <a:chOff x="420623" y="2686811"/>
            <a:chExt cx="4133140" cy="1199388"/>
          </a:xfrm>
        </p:grpSpPr>
        <p:sp>
          <p:nvSpPr>
            <p:cNvPr id="40" name="object 5">
              <a:extLst>
                <a:ext uri="{FF2B5EF4-FFF2-40B4-BE49-F238E27FC236}">
                  <a16:creationId xmlns:a16="http://schemas.microsoft.com/office/drawing/2014/main" id="{BE31587C-A8B5-4E1F-936E-F9A7BB79DB38}"/>
                </a:ext>
              </a:extLst>
            </p:cNvPr>
            <p:cNvSpPr txBox="1"/>
            <p:nvPr/>
          </p:nvSpPr>
          <p:spPr>
            <a:xfrm>
              <a:off x="420623" y="2686811"/>
              <a:ext cx="4133140" cy="764311"/>
            </a:xfrm>
            <a:prstGeom prst="rect">
              <a:avLst/>
            </a:prstGeom>
            <a:ln w="12192">
              <a:solidFill>
                <a:srgbClr val="9A9F7B"/>
              </a:solidFill>
            </a:ln>
          </p:spPr>
          <p:txBody>
            <a:bodyPr vert="horz" wrap="square" lIns="0" tIns="116839" rIns="0" bIns="0" rtlCol="0">
              <a:spAutoFit/>
            </a:bodyPr>
            <a:lstStyle/>
            <a:p>
              <a:pPr marL="887730" marR="430530" indent="-451484">
                <a:lnSpc>
                  <a:spcPct val="100000"/>
                </a:lnSpc>
                <a:spcBef>
                  <a:spcPts val="919"/>
                </a:spcBef>
              </a:pPr>
              <a:r>
                <a:rPr sz="1400" b="1" spc="-5" dirty="0">
                  <a:solidFill>
                    <a:srgbClr val="646640"/>
                  </a:solidFill>
                  <a:latin typeface="Arial Narrow"/>
                  <a:cs typeface="Arial Narrow"/>
                </a:rPr>
                <a:t>10. </a:t>
              </a:r>
              <a:r>
                <a:rPr lang="es-ES" sz="1400" b="1" spc="-5" dirty="0">
                  <a:solidFill>
                    <a:srgbClr val="646640"/>
                  </a:solidFill>
                  <a:latin typeface="Arial Narrow"/>
                  <a:cs typeface="Arial Narrow"/>
                </a:rPr>
                <a:t>Fecha de entrenamiento de </a:t>
              </a:r>
              <a:r>
                <a:rPr lang="es-ES" sz="1400" b="1" spc="-5" dirty="0" err="1">
                  <a:solidFill>
                    <a:srgbClr val="646640"/>
                  </a:solidFill>
                  <a:latin typeface="Arial Narrow"/>
                  <a:cs typeface="Arial Narrow"/>
                </a:rPr>
                <a:t>Dicamba</a:t>
              </a:r>
              <a:r>
                <a:rPr lang="es-ES" sz="1400" b="1" spc="-5" dirty="0">
                  <a:solidFill>
                    <a:srgbClr val="646640"/>
                  </a:solidFill>
                  <a:latin typeface="Arial Narrow"/>
                  <a:cs typeface="Arial Narrow"/>
                </a:rPr>
                <a:t>, proveedor y comprobante de finalización</a:t>
              </a:r>
              <a:endParaRPr sz="1400" dirty="0">
                <a:latin typeface="Arial Narrow"/>
                <a:cs typeface="Arial Narrow"/>
              </a:endParaRPr>
            </a:p>
          </p:txBody>
        </p:sp>
        <p:sp>
          <p:nvSpPr>
            <p:cNvPr id="41" name="object 12">
              <a:extLst>
                <a:ext uri="{FF2B5EF4-FFF2-40B4-BE49-F238E27FC236}">
                  <a16:creationId xmlns:a16="http://schemas.microsoft.com/office/drawing/2014/main" id="{0C7B55B1-74C8-4AAB-97E6-607899470ABC}"/>
                </a:ext>
              </a:extLst>
            </p:cNvPr>
            <p:cNvSpPr/>
            <p:nvPr/>
          </p:nvSpPr>
          <p:spPr>
            <a:xfrm>
              <a:off x="493776" y="3517391"/>
              <a:ext cx="3587496" cy="368808"/>
            </a:xfrm>
            <a:prstGeom prst="rect">
              <a:avLst/>
            </a:prstGeom>
            <a:blipFill>
              <a:blip r:embed="rId2" cstate="print"/>
              <a:stretch>
                <a:fillRect/>
              </a:stretch>
            </a:blipFill>
          </p:spPr>
          <p:txBody>
            <a:bodyPr wrap="square" lIns="0" tIns="0" rIns="0" bIns="0" rtlCol="0"/>
            <a:lstStyle/>
            <a:p>
              <a:endParaRPr dirty="0"/>
            </a:p>
          </p:txBody>
        </p:sp>
      </p:grpSp>
      <p:sp>
        <p:nvSpPr>
          <p:cNvPr id="42" name="object 14">
            <a:extLst>
              <a:ext uri="{FF2B5EF4-FFF2-40B4-BE49-F238E27FC236}">
                <a16:creationId xmlns:a16="http://schemas.microsoft.com/office/drawing/2014/main" id="{36C802C9-3149-431E-9C8A-2BDBEBECCFAA}"/>
              </a:ext>
            </a:extLst>
          </p:cNvPr>
          <p:cNvSpPr txBox="1"/>
          <p:nvPr/>
        </p:nvSpPr>
        <p:spPr>
          <a:xfrm>
            <a:off x="4343400" y="1371600"/>
            <a:ext cx="3718560" cy="791882"/>
          </a:xfrm>
          <a:prstGeom prst="rect">
            <a:avLst/>
          </a:prstGeom>
          <a:ln w="12192">
            <a:solidFill>
              <a:srgbClr val="9A9F7B"/>
            </a:solidFill>
          </a:ln>
        </p:spPr>
        <p:txBody>
          <a:bodyPr vert="horz" wrap="square" lIns="0" tIns="113664" rIns="0" bIns="0" rtlCol="0">
            <a:spAutoFit/>
          </a:bodyPr>
          <a:lstStyle/>
          <a:p>
            <a:pPr marL="974090">
              <a:lnSpc>
                <a:spcPct val="100000"/>
              </a:lnSpc>
              <a:spcBef>
                <a:spcPts val="894"/>
              </a:spcBef>
            </a:pPr>
            <a:r>
              <a:rPr sz="1600" b="1" spc="-5" dirty="0">
                <a:solidFill>
                  <a:srgbClr val="646640"/>
                </a:solidFill>
                <a:latin typeface="Arial Narrow"/>
                <a:cs typeface="Arial Narrow"/>
              </a:rPr>
              <a:t>1</a:t>
            </a:r>
            <a:r>
              <a:rPr lang="en-US" sz="1600" b="1" spc="-5" dirty="0">
                <a:solidFill>
                  <a:srgbClr val="646640"/>
                </a:solidFill>
                <a:latin typeface="Arial Narrow"/>
                <a:cs typeface="Arial Narrow"/>
              </a:rPr>
              <a:t>1</a:t>
            </a:r>
            <a:r>
              <a:rPr sz="1600" b="1" spc="-5" dirty="0">
                <a:solidFill>
                  <a:srgbClr val="646640"/>
                </a:solidFill>
                <a:latin typeface="Arial Narrow"/>
                <a:cs typeface="Arial Narrow"/>
              </a:rPr>
              <a:t>. </a:t>
            </a:r>
            <a:r>
              <a:rPr lang="en-US" sz="1600" b="1" spc="-5" dirty="0" err="1">
                <a:solidFill>
                  <a:srgbClr val="646640"/>
                </a:solidFill>
                <a:latin typeface="Arial Narrow"/>
                <a:cs typeface="Arial Narrow"/>
              </a:rPr>
              <a:t>Tiempo</a:t>
            </a:r>
            <a:r>
              <a:rPr lang="en-US" sz="1600" b="1" spc="-5" dirty="0">
                <a:solidFill>
                  <a:srgbClr val="646640"/>
                </a:solidFill>
                <a:latin typeface="Arial Narrow"/>
                <a:cs typeface="Arial Narrow"/>
              </a:rPr>
              <a:t> de </a:t>
            </a:r>
            <a:r>
              <a:rPr lang="en-US" sz="1600" b="1" spc="-5" dirty="0" err="1">
                <a:solidFill>
                  <a:srgbClr val="646640"/>
                </a:solidFill>
                <a:latin typeface="Arial Narrow"/>
                <a:cs typeface="Arial Narrow"/>
              </a:rPr>
              <a:t>aplicación</a:t>
            </a:r>
            <a:endParaRPr sz="2500" dirty="0">
              <a:latin typeface="Times New Roman"/>
              <a:cs typeface="Times New Roman"/>
            </a:endParaRPr>
          </a:p>
          <a:p>
            <a:pPr marL="201295">
              <a:lnSpc>
                <a:spcPct val="100000"/>
              </a:lnSpc>
            </a:pPr>
            <a:r>
              <a:rPr sz="1400" dirty="0">
                <a:solidFill>
                  <a:srgbClr val="868755"/>
                </a:solidFill>
                <a:latin typeface="Arial Narrow"/>
                <a:cs typeface="Arial Narrow"/>
              </a:rPr>
              <a:t>(e.g., pre, </a:t>
            </a:r>
            <a:r>
              <a:rPr sz="1400" spc="-5" dirty="0">
                <a:solidFill>
                  <a:srgbClr val="868755"/>
                </a:solidFill>
                <a:latin typeface="Arial Narrow"/>
                <a:cs typeface="Arial Narrow"/>
              </a:rPr>
              <a:t>post) and </a:t>
            </a:r>
            <a:r>
              <a:rPr sz="1400" dirty="0">
                <a:solidFill>
                  <a:srgbClr val="868755"/>
                </a:solidFill>
                <a:latin typeface="Arial Narrow"/>
                <a:cs typeface="Arial Narrow"/>
              </a:rPr>
              <a:t># </a:t>
            </a:r>
            <a:r>
              <a:rPr sz="1400" spc="-5" dirty="0">
                <a:solidFill>
                  <a:srgbClr val="868755"/>
                </a:solidFill>
                <a:latin typeface="Arial Narrow"/>
                <a:cs typeface="Arial Narrow"/>
              </a:rPr>
              <a:t>of days after planting if</a:t>
            </a:r>
            <a:r>
              <a:rPr sz="1400" spc="85" dirty="0">
                <a:solidFill>
                  <a:srgbClr val="868755"/>
                </a:solidFill>
                <a:latin typeface="Arial Narrow"/>
                <a:cs typeface="Arial Narrow"/>
              </a:rPr>
              <a:t> </a:t>
            </a:r>
            <a:r>
              <a:rPr sz="1400" spc="-5" dirty="0">
                <a:solidFill>
                  <a:srgbClr val="868755"/>
                </a:solidFill>
                <a:latin typeface="Arial Narrow"/>
                <a:cs typeface="Arial Narrow"/>
              </a:rPr>
              <a:t>post</a:t>
            </a:r>
            <a:endParaRPr lang="en-US" sz="1400" spc="-5" dirty="0">
              <a:solidFill>
                <a:srgbClr val="868755"/>
              </a:solidFill>
              <a:latin typeface="Arial Narrow"/>
              <a:cs typeface="Arial Narrow"/>
            </a:endParaRPr>
          </a:p>
          <a:p>
            <a:pPr marL="201295">
              <a:lnSpc>
                <a:spcPct val="100000"/>
              </a:lnSpc>
            </a:pPr>
            <a:endParaRPr sz="1400" dirty="0">
              <a:latin typeface="Arial Narrow"/>
              <a:cs typeface="Arial Narrow"/>
            </a:endParaRPr>
          </a:p>
        </p:txBody>
      </p:sp>
      <p:grpSp>
        <p:nvGrpSpPr>
          <p:cNvPr id="56" name="Group 55">
            <a:extLst>
              <a:ext uri="{FF2B5EF4-FFF2-40B4-BE49-F238E27FC236}">
                <a16:creationId xmlns:a16="http://schemas.microsoft.com/office/drawing/2014/main" id="{EA2EFE33-01E0-4B35-AC75-4AC6F93465ED}"/>
              </a:ext>
            </a:extLst>
          </p:cNvPr>
          <p:cNvGrpSpPr/>
          <p:nvPr/>
        </p:nvGrpSpPr>
        <p:grpSpPr>
          <a:xfrm>
            <a:off x="8534400" y="1298132"/>
            <a:ext cx="3429000" cy="1738885"/>
            <a:chOff x="4160209" y="2675854"/>
            <a:chExt cx="3717290" cy="1738885"/>
          </a:xfrm>
        </p:grpSpPr>
        <p:sp>
          <p:nvSpPr>
            <p:cNvPr id="57" name="object 7">
              <a:extLst>
                <a:ext uri="{FF2B5EF4-FFF2-40B4-BE49-F238E27FC236}">
                  <a16:creationId xmlns:a16="http://schemas.microsoft.com/office/drawing/2014/main" id="{587B4203-A2F6-4077-B813-485B2C42DCA1}"/>
                </a:ext>
              </a:extLst>
            </p:cNvPr>
            <p:cNvSpPr txBox="1"/>
            <p:nvPr/>
          </p:nvSpPr>
          <p:spPr>
            <a:xfrm>
              <a:off x="4718430" y="2780756"/>
              <a:ext cx="2977770" cy="504625"/>
            </a:xfrm>
            <a:prstGeom prst="rect">
              <a:avLst/>
            </a:prstGeom>
          </p:spPr>
          <p:txBody>
            <a:bodyPr vert="horz" wrap="square" lIns="0" tIns="12065" rIns="0" bIns="0" rtlCol="0">
              <a:spAutoFit/>
            </a:bodyPr>
            <a:lstStyle/>
            <a:p>
              <a:pPr marL="12700">
                <a:lnSpc>
                  <a:spcPct val="100000"/>
                </a:lnSpc>
                <a:spcBef>
                  <a:spcPts val="95"/>
                </a:spcBef>
                <a:tabLst>
                  <a:tab pos="4511040" algn="l"/>
                </a:tabLst>
              </a:pPr>
              <a:r>
                <a:rPr sz="1600" b="1" spc="-5" dirty="0">
                  <a:solidFill>
                    <a:srgbClr val="646640"/>
                  </a:solidFill>
                  <a:latin typeface="Arial Narrow"/>
                  <a:cs typeface="Arial Narrow"/>
                </a:rPr>
                <a:t>1</a:t>
              </a:r>
              <a:r>
                <a:rPr lang="en-US" sz="1600" b="1" spc="-5" dirty="0">
                  <a:solidFill>
                    <a:srgbClr val="646640"/>
                  </a:solidFill>
                  <a:latin typeface="Arial Narrow"/>
                  <a:cs typeface="Arial Narrow"/>
                </a:rPr>
                <a:t>2</a:t>
              </a:r>
              <a:r>
                <a:rPr sz="1600" b="1" spc="-5" dirty="0">
                  <a:solidFill>
                    <a:srgbClr val="646640"/>
                  </a:solidFill>
                  <a:latin typeface="Arial Narrow"/>
                  <a:cs typeface="Arial Narrow"/>
                </a:rPr>
                <a:t>. </a:t>
              </a:r>
              <a:r>
                <a:rPr lang="en-US" sz="1600" b="1" spc="-5" dirty="0" err="1">
                  <a:solidFill>
                    <a:srgbClr val="646640"/>
                  </a:solidFill>
                  <a:latin typeface="Arial Narrow"/>
                  <a:cs typeface="Arial Narrow"/>
                </a:rPr>
                <a:t>Recibos</a:t>
              </a:r>
              <a:r>
                <a:rPr lang="en-US" sz="1600" b="1" spc="-5" dirty="0">
                  <a:solidFill>
                    <a:srgbClr val="646640"/>
                  </a:solidFill>
                  <a:latin typeface="Arial Narrow"/>
                  <a:cs typeface="Arial Narrow"/>
                </a:rPr>
                <a:t> del </a:t>
              </a:r>
              <a:r>
                <a:rPr lang="en-US" sz="1600" b="1" spc="-5" dirty="0" err="1">
                  <a:solidFill>
                    <a:srgbClr val="646640"/>
                  </a:solidFill>
                  <a:latin typeface="Arial Narrow"/>
                  <a:cs typeface="Arial Narrow"/>
                </a:rPr>
                <a:t>producto</a:t>
              </a:r>
              <a:r>
                <a:rPr lang="en-US" sz="1600" b="1" spc="-5" dirty="0">
                  <a:solidFill>
                    <a:srgbClr val="646640"/>
                  </a:solidFill>
                  <a:latin typeface="Arial Narrow"/>
                  <a:cs typeface="Arial Narrow"/>
                </a:rPr>
                <a:t> </a:t>
              </a:r>
              <a:r>
                <a:rPr lang="en-US" sz="1600" b="1" spc="-5" dirty="0" err="1">
                  <a:solidFill>
                    <a:srgbClr val="646640"/>
                  </a:solidFill>
                  <a:latin typeface="Arial Narrow"/>
                  <a:cs typeface="Arial Narrow"/>
                </a:rPr>
                <a:t>comprado</a:t>
              </a:r>
              <a:endParaRPr sz="1600" dirty="0">
                <a:latin typeface="Arial Narrow"/>
                <a:cs typeface="Arial Narrow"/>
              </a:endParaRPr>
            </a:p>
          </p:txBody>
        </p:sp>
        <p:grpSp>
          <p:nvGrpSpPr>
            <p:cNvPr id="58" name="Group 57">
              <a:extLst>
                <a:ext uri="{FF2B5EF4-FFF2-40B4-BE49-F238E27FC236}">
                  <a16:creationId xmlns:a16="http://schemas.microsoft.com/office/drawing/2014/main" id="{0FECED6E-AF9E-447F-9690-1B5A3CB9C093}"/>
                </a:ext>
              </a:extLst>
            </p:cNvPr>
            <p:cNvGrpSpPr/>
            <p:nvPr/>
          </p:nvGrpSpPr>
          <p:grpSpPr>
            <a:xfrm>
              <a:off x="4160209" y="2675854"/>
              <a:ext cx="3717290" cy="1738885"/>
              <a:chOff x="4160209" y="2686811"/>
              <a:chExt cx="3717290" cy="1738885"/>
            </a:xfrm>
          </p:grpSpPr>
          <p:sp>
            <p:nvSpPr>
              <p:cNvPr id="59" name="object 6">
                <a:extLst>
                  <a:ext uri="{FF2B5EF4-FFF2-40B4-BE49-F238E27FC236}">
                    <a16:creationId xmlns:a16="http://schemas.microsoft.com/office/drawing/2014/main" id="{1F8C0A99-6195-4EE7-BF51-CABBA02DD9A5}"/>
                  </a:ext>
                </a:extLst>
              </p:cNvPr>
              <p:cNvSpPr/>
              <p:nvPr/>
            </p:nvSpPr>
            <p:spPr>
              <a:xfrm>
                <a:off x="4160209" y="2686811"/>
                <a:ext cx="3717290" cy="1562100"/>
              </a:xfrm>
              <a:custGeom>
                <a:avLst/>
                <a:gdLst/>
                <a:ahLst/>
                <a:cxnLst/>
                <a:rect l="l" t="t" r="r" b="b"/>
                <a:pathLst>
                  <a:path w="3717290" h="1562100">
                    <a:moveTo>
                      <a:pt x="0" y="1562100"/>
                    </a:moveTo>
                    <a:lnTo>
                      <a:pt x="3717036" y="1562100"/>
                    </a:lnTo>
                    <a:lnTo>
                      <a:pt x="3717036" y="0"/>
                    </a:lnTo>
                    <a:lnTo>
                      <a:pt x="0" y="0"/>
                    </a:lnTo>
                    <a:lnTo>
                      <a:pt x="0" y="1562100"/>
                    </a:lnTo>
                    <a:close/>
                  </a:path>
                </a:pathLst>
              </a:custGeom>
              <a:ln w="12192">
                <a:solidFill>
                  <a:srgbClr val="9A9F7B"/>
                </a:solidFill>
              </a:ln>
            </p:spPr>
            <p:txBody>
              <a:bodyPr wrap="square" lIns="0" tIns="0" rIns="0" bIns="0" rtlCol="0"/>
              <a:lstStyle/>
              <a:p>
                <a:endParaRPr dirty="0"/>
              </a:p>
            </p:txBody>
          </p:sp>
          <p:sp>
            <p:nvSpPr>
              <p:cNvPr id="60" name="object 8">
                <a:extLst>
                  <a:ext uri="{FF2B5EF4-FFF2-40B4-BE49-F238E27FC236}">
                    <a16:creationId xmlns:a16="http://schemas.microsoft.com/office/drawing/2014/main" id="{90F749AE-C124-4A77-9262-4D3CF6325476}"/>
                  </a:ext>
                </a:extLst>
              </p:cNvPr>
              <p:cNvSpPr/>
              <p:nvPr/>
            </p:nvSpPr>
            <p:spPr>
              <a:xfrm>
                <a:off x="5323332" y="2871216"/>
                <a:ext cx="1556004" cy="1554480"/>
              </a:xfrm>
              <a:prstGeom prst="rect">
                <a:avLst/>
              </a:prstGeom>
              <a:blipFill>
                <a:blip r:embed="rId3" cstate="print"/>
                <a:stretch>
                  <a:fillRect/>
                </a:stretch>
              </a:blipFill>
            </p:spPr>
            <p:txBody>
              <a:bodyPr wrap="square" lIns="0" tIns="0" rIns="0" bIns="0" rtlCol="0"/>
              <a:lstStyle/>
              <a:p>
                <a:endParaRPr dirty="0"/>
              </a:p>
            </p:txBody>
          </p:sp>
        </p:grpSp>
      </p:grpSp>
      <p:grpSp>
        <p:nvGrpSpPr>
          <p:cNvPr id="4" name="Group 3">
            <a:extLst>
              <a:ext uri="{FF2B5EF4-FFF2-40B4-BE49-F238E27FC236}">
                <a16:creationId xmlns:a16="http://schemas.microsoft.com/office/drawing/2014/main" id="{E844DD12-2A53-4076-81DD-7FAEBC3344DD}"/>
              </a:ext>
            </a:extLst>
          </p:cNvPr>
          <p:cNvGrpSpPr/>
          <p:nvPr/>
        </p:nvGrpSpPr>
        <p:grpSpPr>
          <a:xfrm>
            <a:off x="620565" y="3544475"/>
            <a:ext cx="2286000" cy="1294585"/>
            <a:chOff x="620565" y="3544475"/>
            <a:chExt cx="2286000" cy="1294585"/>
          </a:xfrm>
        </p:grpSpPr>
        <p:sp>
          <p:nvSpPr>
            <p:cNvPr id="62" name="object 14">
              <a:extLst>
                <a:ext uri="{FF2B5EF4-FFF2-40B4-BE49-F238E27FC236}">
                  <a16:creationId xmlns:a16="http://schemas.microsoft.com/office/drawing/2014/main" id="{45EB2429-6F96-4C11-B1DB-8478630A85C8}"/>
                </a:ext>
              </a:extLst>
            </p:cNvPr>
            <p:cNvSpPr/>
            <p:nvPr/>
          </p:nvSpPr>
          <p:spPr>
            <a:xfrm>
              <a:off x="1302105" y="3808177"/>
              <a:ext cx="915669" cy="1021080"/>
            </a:xfrm>
            <a:custGeom>
              <a:avLst/>
              <a:gdLst/>
              <a:ahLst/>
              <a:cxnLst/>
              <a:rect l="l" t="t" r="r" b="b"/>
              <a:pathLst>
                <a:path w="915670" h="1021079">
                  <a:moveTo>
                    <a:pt x="223900" y="0"/>
                  </a:moveTo>
                  <a:lnTo>
                    <a:pt x="915288" y="185293"/>
                  </a:lnTo>
                  <a:lnTo>
                    <a:pt x="691387" y="1020572"/>
                  </a:lnTo>
                  <a:lnTo>
                    <a:pt x="0" y="835406"/>
                  </a:lnTo>
                  <a:lnTo>
                    <a:pt x="223900" y="0"/>
                  </a:lnTo>
                  <a:close/>
                </a:path>
              </a:pathLst>
            </a:custGeom>
            <a:ln w="9525">
              <a:solidFill>
                <a:srgbClr val="BEC0BD"/>
              </a:solidFill>
            </a:ln>
          </p:spPr>
          <p:txBody>
            <a:bodyPr wrap="square" lIns="0" tIns="0" rIns="0" bIns="0" rtlCol="0"/>
            <a:lstStyle/>
            <a:p>
              <a:endParaRPr dirty="0"/>
            </a:p>
          </p:txBody>
        </p:sp>
        <p:grpSp>
          <p:nvGrpSpPr>
            <p:cNvPr id="64" name="Group 63">
              <a:extLst>
                <a:ext uri="{FF2B5EF4-FFF2-40B4-BE49-F238E27FC236}">
                  <a16:creationId xmlns:a16="http://schemas.microsoft.com/office/drawing/2014/main" id="{021DDAF6-C66C-44E1-9F10-5E5ACE11CD59}"/>
                </a:ext>
              </a:extLst>
            </p:cNvPr>
            <p:cNvGrpSpPr/>
            <p:nvPr/>
          </p:nvGrpSpPr>
          <p:grpSpPr>
            <a:xfrm>
              <a:off x="782757" y="3808432"/>
              <a:ext cx="1961617" cy="1008913"/>
              <a:chOff x="8981655" y="3156343"/>
              <a:chExt cx="1961617" cy="1008913"/>
            </a:xfrm>
          </p:grpSpPr>
          <p:sp>
            <p:nvSpPr>
              <p:cNvPr id="67" name="object 13">
                <a:extLst>
                  <a:ext uri="{FF2B5EF4-FFF2-40B4-BE49-F238E27FC236}">
                    <a16:creationId xmlns:a16="http://schemas.microsoft.com/office/drawing/2014/main" id="{E4B30376-BF74-4B78-9D87-6744D132E828}"/>
                  </a:ext>
                </a:extLst>
              </p:cNvPr>
              <p:cNvSpPr/>
              <p:nvPr/>
            </p:nvSpPr>
            <p:spPr>
              <a:xfrm>
                <a:off x="10039731" y="3156343"/>
                <a:ext cx="903541" cy="1008913"/>
              </a:xfrm>
              <a:prstGeom prst="rect">
                <a:avLst/>
              </a:prstGeom>
              <a:blipFill>
                <a:blip r:embed="rId4" cstate="print"/>
                <a:stretch>
                  <a:fillRect/>
                </a:stretch>
              </a:blipFill>
            </p:spPr>
            <p:txBody>
              <a:bodyPr wrap="square" lIns="0" tIns="0" rIns="0" bIns="0" rtlCol="0"/>
              <a:lstStyle/>
              <a:p>
                <a:pPr algn="ctr"/>
                <a:endParaRPr dirty="0"/>
              </a:p>
            </p:txBody>
          </p:sp>
          <p:sp>
            <p:nvSpPr>
              <p:cNvPr id="68" name="object 15">
                <a:extLst>
                  <a:ext uri="{FF2B5EF4-FFF2-40B4-BE49-F238E27FC236}">
                    <a16:creationId xmlns:a16="http://schemas.microsoft.com/office/drawing/2014/main" id="{5F60D06D-3610-4258-ADB9-AAC5D915DD27}"/>
                  </a:ext>
                </a:extLst>
              </p:cNvPr>
              <p:cNvSpPr/>
              <p:nvPr/>
            </p:nvSpPr>
            <p:spPr>
              <a:xfrm>
                <a:off x="9587483" y="3200400"/>
                <a:ext cx="632459" cy="856488"/>
              </a:xfrm>
              <a:prstGeom prst="rect">
                <a:avLst/>
              </a:prstGeom>
              <a:blipFill>
                <a:blip r:embed="rId5" cstate="print"/>
                <a:stretch>
                  <a:fillRect/>
                </a:stretch>
              </a:blipFill>
            </p:spPr>
            <p:txBody>
              <a:bodyPr wrap="square" lIns="0" tIns="0" rIns="0" bIns="0" rtlCol="0"/>
              <a:lstStyle/>
              <a:p>
                <a:pPr algn="ctr"/>
                <a:endParaRPr dirty="0"/>
              </a:p>
            </p:txBody>
          </p:sp>
          <p:sp>
            <p:nvSpPr>
              <p:cNvPr id="69" name="object 17">
                <a:extLst>
                  <a:ext uri="{FF2B5EF4-FFF2-40B4-BE49-F238E27FC236}">
                    <a16:creationId xmlns:a16="http://schemas.microsoft.com/office/drawing/2014/main" id="{3C8F7522-7BC6-420A-8F30-DB79931A06E6}"/>
                  </a:ext>
                </a:extLst>
              </p:cNvPr>
              <p:cNvSpPr/>
              <p:nvPr/>
            </p:nvSpPr>
            <p:spPr>
              <a:xfrm>
                <a:off x="8981655" y="3296449"/>
                <a:ext cx="791730" cy="792568"/>
              </a:xfrm>
              <a:prstGeom prst="rect">
                <a:avLst/>
              </a:prstGeom>
              <a:blipFill>
                <a:blip r:embed="rId6" cstate="print"/>
                <a:stretch>
                  <a:fillRect/>
                </a:stretch>
              </a:blipFill>
            </p:spPr>
            <p:txBody>
              <a:bodyPr wrap="square" lIns="0" tIns="0" rIns="0" bIns="0" rtlCol="0"/>
              <a:lstStyle/>
              <a:p>
                <a:pPr algn="ctr"/>
                <a:endParaRPr dirty="0"/>
              </a:p>
            </p:txBody>
          </p:sp>
        </p:grpSp>
        <p:sp>
          <p:nvSpPr>
            <p:cNvPr id="66" name="object 7">
              <a:extLst>
                <a:ext uri="{FF2B5EF4-FFF2-40B4-BE49-F238E27FC236}">
                  <a16:creationId xmlns:a16="http://schemas.microsoft.com/office/drawing/2014/main" id="{BC7AB21D-B292-40C5-9E51-29020D2A490A}"/>
                </a:ext>
              </a:extLst>
            </p:cNvPr>
            <p:cNvSpPr txBox="1"/>
            <p:nvPr/>
          </p:nvSpPr>
          <p:spPr>
            <a:xfrm>
              <a:off x="620565" y="3544475"/>
              <a:ext cx="2286000" cy="1294585"/>
            </a:xfrm>
            <a:prstGeom prst="rect">
              <a:avLst/>
            </a:prstGeom>
            <a:ln>
              <a:solidFill>
                <a:srgbClr val="9A9F7B"/>
              </a:solidFill>
            </a:ln>
          </p:spPr>
          <p:txBody>
            <a:bodyPr vert="horz" wrap="square" lIns="0" tIns="12065" rIns="0" bIns="0" rtlCol="0">
              <a:spAutoFit/>
            </a:bodyPr>
            <a:lstStyle/>
            <a:p>
              <a:pPr marL="12700" algn="ctr">
                <a:lnSpc>
                  <a:spcPct val="100000"/>
                </a:lnSpc>
                <a:spcBef>
                  <a:spcPts val="95"/>
                </a:spcBef>
                <a:tabLst>
                  <a:tab pos="4511040" algn="l"/>
                </a:tabLst>
              </a:pPr>
              <a:r>
                <a:rPr sz="1600" b="1" spc="-5" dirty="0">
                  <a:solidFill>
                    <a:srgbClr val="646640"/>
                  </a:solidFill>
                  <a:latin typeface="Arial Narrow"/>
                  <a:cs typeface="Arial Narrow"/>
                </a:rPr>
                <a:t>1</a:t>
              </a:r>
              <a:r>
                <a:rPr lang="en-US" sz="1600" b="1" spc="-5" dirty="0">
                  <a:solidFill>
                    <a:srgbClr val="646640"/>
                  </a:solidFill>
                  <a:latin typeface="Arial Narrow"/>
                  <a:cs typeface="Arial Narrow"/>
                </a:rPr>
                <a:t>3</a:t>
              </a:r>
              <a:r>
                <a:rPr sz="1600" b="1" spc="-5" dirty="0">
                  <a:solidFill>
                    <a:srgbClr val="646640"/>
                  </a:solidFill>
                  <a:latin typeface="Arial Narrow"/>
                  <a:cs typeface="Arial Narrow"/>
                </a:rPr>
                <a:t>. </a:t>
              </a:r>
              <a:r>
                <a:rPr lang="en-US" sz="1600" b="1" spc="-5" dirty="0" err="1">
                  <a:solidFill>
                    <a:srgbClr val="646640"/>
                  </a:solidFill>
                  <a:latin typeface="Arial Narrow"/>
                  <a:cs typeface="Arial Narrow"/>
                </a:rPr>
                <a:t>Etiqueta</a:t>
              </a:r>
              <a:r>
                <a:rPr lang="en-US" sz="1600" b="1" spc="-5" dirty="0">
                  <a:solidFill>
                    <a:srgbClr val="646640"/>
                  </a:solidFill>
                  <a:latin typeface="Arial Narrow"/>
                  <a:cs typeface="Arial Narrow"/>
                </a:rPr>
                <a:t> del </a:t>
              </a:r>
              <a:r>
                <a:rPr lang="en-US" sz="1600" b="1" spc="-5" dirty="0" err="1">
                  <a:solidFill>
                    <a:srgbClr val="646640"/>
                  </a:solidFill>
                  <a:latin typeface="Arial Narrow"/>
                  <a:cs typeface="Arial Narrow"/>
                </a:rPr>
                <a:t>producto</a:t>
              </a:r>
              <a:endParaRPr lang="en-US" sz="1600" b="1" spc="-5" dirty="0">
                <a:solidFill>
                  <a:srgbClr val="646640"/>
                </a:solidFill>
                <a:latin typeface="Arial Narrow"/>
                <a:cs typeface="Arial Narrow"/>
              </a:endParaRPr>
            </a:p>
            <a:p>
              <a:pPr marL="12700" algn="ctr">
                <a:lnSpc>
                  <a:spcPct val="100000"/>
                </a:lnSpc>
                <a:spcBef>
                  <a:spcPts val="95"/>
                </a:spcBef>
                <a:tabLst>
                  <a:tab pos="4511040" algn="l"/>
                </a:tabLst>
              </a:pPr>
              <a:endParaRPr lang="en-US" sz="1600" b="1" spc="-5" dirty="0">
                <a:solidFill>
                  <a:srgbClr val="646640"/>
                </a:solidFill>
                <a:latin typeface="Arial Narrow"/>
                <a:cs typeface="Arial Narrow"/>
              </a:endParaRPr>
            </a:p>
            <a:p>
              <a:pPr marL="12700" algn="ctr">
                <a:lnSpc>
                  <a:spcPct val="100000"/>
                </a:lnSpc>
                <a:spcBef>
                  <a:spcPts val="95"/>
                </a:spcBef>
                <a:tabLst>
                  <a:tab pos="4511040" algn="l"/>
                </a:tabLst>
              </a:pPr>
              <a:endParaRPr lang="en-US" sz="1600" b="1" spc="-5" dirty="0">
                <a:solidFill>
                  <a:srgbClr val="646640"/>
                </a:solidFill>
                <a:latin typeface="Arial Narrow"/>
                <a:cs typeface="Arial Narrow"/>
              </a:endParaRPr>
            </a:p>
            <a:p>
              <a:pPr marL="12700" algn="ctr">
                <a:lnSpc>
                  <a:spcPct val="100000"/>
                </a:lnSpc>
                <a:spcBef>
                  <a:spcPts val="95"/>
                </a:spcBef>
                <a:tabLst>
                  <a:tab pos="4511040" algn="l"/>
                </a:tabLst>
              </a:pPr>
              <a:endParaRPr lang="en-US" sz="1600" b="1" spc="-5" dirty="0">
                <a:solidFill>
                  <a:srgbClr val="646640"/>
                </a:solidFill>
                <a:latin typeface="Arial Narrow"/>
                <a:cs typeface="Arial Narrow"/>
              </a:endParaRPr>
            </a:p>
            <a:p>
              <a:pPr marL="12700" algn="ctr">
                <a:lnSpc>
                  <a:spcPct val="100000"/>
                </a:lnSpc>
                <a:spcBef>
                  <a:spcPts val="95"/>
                </a:spcBef>
                <a:tabLst>
                  <a:tab pos="4511040" algn="l"/>
                </a:tabLst>
              </a:pPr>
              <a:endParaRPr sz="1600" dirty="0">
                <a:latin typeface="Arial Narrow"/>
                <a:cs typeface="Arial Narrow"/>
              </a:endParaRPr>
            </a:p>
          </p:txBody>
        </p:sp>
      </p:grpSp>
      <p:sp>
        <p:nvSpPr>
          <p:cNvPr id="70" name="object 9">
            <a:extLst>
              <a:ext uri="{FF2B5EF4-FFF2-40B4-BE49-F238E27FC236}">
                <a16:creationId xmlns:a16="http://schemas.microsoft.com/office/drawing/2014/main" id="{1D255FD8-E1F2-477C-A6E3-D057267FF6B9}"/>
              </a:ext>
            </a:extLst>
          </p:cNvPr>
          <p:cNvSpPr txBox="1"/>
          <p:nvPr/>
        </p:nvSpPr>
        <p:spPr>
          <a:xfrm>
            <a:off x="3269852" y="3531331"/>
            <a:ext cx="4215460" cy="1218281"/>
          </a:xfrm>
          <a:prstGeom prst="rect">
            <a:avLst/>
          </a:prstGeom>
          <a:ln w="12192">
            <a:solidFill>
              <a:srgbClr val="9A9F7B"/>
            </a:solidFill>
          </a:ln>
        </p:spPr>
        <p:txBody>
          <a:bodyPr vert="horz" wrap="square" lIns="0" tIns="116839" rIns="0" bIns="0" rtlCol="0">
            <a:spAutoFit/>
          </a:bodyPr>
          <a:lstStyle/>
          <a:p>
            <a:pPr marL="221615" marR="198755" indent="-13970">
              <a:lnSpc>
                <a:spcPct val="100000"/>
              </a:lnSpc>
              <a:spcBef>
                <a:spcPts val="919"/>
              </a:spcBef>
            </a:pPr>
            <a:r>
              <a:rPr sz="1600" b="1" spc="-5" dirty="0">
                <a:solidFill>
                  <a:srgbClr val="646640"/>
                </a:solidFill>
                <a:latin typeface="Arial Narrow"/>
                <a:cs typeface="Arial Narrow"/>
              </a:rPr>
              <a:t>14. </a:t>
            </a:r>
            <a:r>
              <a:rPr lang="es-ES" sz="1600" b="1" spc="-5" dirty="0">
                <a:solidFill>
                  <a:srgbClr val="646640"/>
                </a:solidFill>
                <a:latin typeface="Arial Narrow"/>
                <a:cs typeface="Arial Narrow"/>
              </a:rPr>
              <a:t>Registre que un registro de cultivo sensible fue consultado o documento de estudio de los campos vecinos de cultivos susceptibles</a:t>
            </a:r>
            <a:endParaRPr lang="en-US" sz="1600" b="1" spc="-5" dirty="0">
              <a:solidFill>
                <a:srgbClr val="646640"/>
              </a:solidFill>
              <a:latin typeface="Arial Narrow"/>
              <a:cs typeface="Arial Narrow"/>
            </a:endParaRPr>
          </a:p>
          <a:p>
            <a:pPr marL="221615" marR="198755" indent="-13970" algn="ctr">
              <a:spcBef>
                <a:spcPts val="919"/>
              </a:spcBef>
            </a:pPr>
            <a:r>
              <a:rPr lang="en-US" sz="1600" dirty="0">
                <a:solidFill>
                  <a:srgbClr val="868755"/>
                </a:solidFill>
                <a:latin typeface="Arial Narrow"/>
                <a:cs typeface="Arial Narrow"/>
              </a:rPr>
              <a:t>ODAFF Environmental Sensitive Area Registry</a:t>
            </a:r>
            <a:endParaRPr lang="en-US" sz="1600" dirty="0">
              <a:latin typeface="Arial Narrow"/>
              <a:cs typeface="Arial Narrow"/>
            </a:endParaRPr>
          </a:p>
        </p:txBody>
      </p:sp>
      <p:grpSp>
        <p:nvGrpSpPr>
          <p:cNvPr id="5" name="Group 4">
            <a:extLst>
              <a:ext uri="{FF2B5EF4-FFF2-40B4-BE49-F238E27FC236}">
                <a16:creationId xmlns:a16="http://schemas.microsoft.com/office/drawing/2014/main" id="{2C211F87-7F05-4E12-8E38-FF6F7190B62D}"/>
              </a:ext>
            </a:extLst>
          </p:cNvPr>
          <p:cNvGrpSpPr/>
          <p:nvPr/>
        </p:nvGrpSpPr>
        <p:grpSpPr>
          <a:xfrm>
            <a:off x="7848600" y="3629394"/>
            <a:ext cx="3718560" cy="1383792"/>
            <a:chOff x="6858000" y="3500047"/>
            <a:chExt cx="3718560" cy="1383792"/>
          </a:xfrm>
        </p:grpSpPr>
        <p:sp>
          <p:nvSpPr>
            <p:cNvPr id="72" name="object 8">
              <a:extLst>
                <a:ext uri="{FF2B5EF4-FFF2-40B4-BE49-F238E27FC236}">
                  <a16:creationId xmlns:a16="http://schemas.microsoft.com/office/drawing/2014/main" id="{2E24B5E7-EC03-45F4-9EDE-290BFC40EEA6}"/>
                </a:ext>
              </a:extLst>
            </p:cNvPr>
            <p:cNvSpPr txBox="1"/>
            <p:nvPr/>
          </p:nvSpPr>
          <p:spPr>
            <a:xfrm>
              <a:off x="6858000" y="3500047"/>
              <a:ext cx="3718560" cy="1218281"/>
            </a:xfrm>
            <a:prstGeom prst="rect">
              <a:avLst/>
            </a:prstGeom>
            <a:ln w="12192">
              <a:solidFill>
                <a:srgbClr val="9A9F7B"/>
              </a:solidFill>
            </a:ln>
          </p:spPr>
          <p:txBody>
            <a:bodyPr vert="horz" wrap="square" lIns="0" tIns="116839" rIns="0" bIns="0" rtlCol="0">
              <a:spAutoFit/>
            </a:bodyPr>
            <a:lstStyle/>
            <a:p>
              <a:pPr marL="390525">
                <a:lnSpc>
                  <a:spcPct val="100000"/>
                </a:lnSpc>
                <a:spcBef>
                  <a:spcPts val="919"/>
                </a:spcBef>
              </a:pPr>
              <a:r>
                <a:rPr lang="en-US" sz="1600" b="1" spc="-5" dirty="0">
                  <a:solidFill>
                    <a:srgbClr val="646640"/>
                  </a:solidFill>
                  <a:latin typeface="Arial Narrow"/>
                  <a:cs typeface="Arial Narrow"/>
                </a:rPr>
                <a:t>15</a:t>
              </a:r>
              <a:r>
                <a:rPr sz="1600" b="1" spc="-5" dirty="0">
                  <a:solidFill>
                    <a:srgbClr val="646640"/>
                  </a:solidFill>
                  <a:latin typeface="Arial Narrow"/>
                  <a:cs typeface="Arial Narrow"/>
                </a:rPr>
                <a:t>. </a:t>
              </a:r>
              <a:r>
                <a:rPr lang="es-ES" sz="1600" b="1" spc="-5" dirty="0">
                  <a:solidFill>
                    <a:srgbClr val="646640"/>
                  </a:solidFill>
                  <a:latin typeface="Arial Narrow"/>
                  <a:cs typeface="Arial Narrow"/>
                </a:rPr>
                <a:t>Confirmación de limpieza del rociador</a:t>
              </a:r>
            </a:p>
            <a:p>
              <a:pPr marL="390525">
                <a:lnSpc>
                  <a:spcPct val="100000"/>
                </a:lnSpc>
                <a:spcBef>
                  <a:spcPts val="919"/>
                </a:spcBef>
              </a:pPr>
              <a:r>
                <a:rPr lang="es-ES" sz="1600" b="1" spc="-5" dirty="0">
                  <a:solidFill>
                    <a:srgbClr val="646640"/>
                  </a:solidFill>
                  <a:latin typeface="Arial Narrow"/>
                  <a:cs typeface="Arial Narrow"/>
                </a:rPr>
                <a:t>Procedimiento antes y después del </a:t>
              </a:r>
              <a:r>
                <a:rPr lang="es-ES" sz="1600" b="1" spc="-5" dirty="0" smtClean="0">
                  <a:solidFill>
                    <a:srgbClr val="646640"/>
                  </a:solidFill>
                  <a:latin typeface="Arial Narrow"/>
                  <a:cs typeface="Arial Narrow"/>
                </a:rPr>
                <a:t>uso</a:t>
              </a:r>
              <a:endParaRPr lang="en-US" sz="1600" b="1" spc="-5" dirty="0">
                <a:solidFill>
                  <a:srgbClr val="646640"/>
                </a:solidFill>
                <a:latin typeface="Arial Narrow"/>
                <a:cs typeface="Arial Narrow"/>
              </a:endParaRPr>
            </a:p>
            <a:p>
              <a:pPr marL="386080">
                <a:lnSpc>
                  <a:spcPct val="100000"/>
                </a:lnSpc>
                <a:spcBef>
                  <a:spcPts val="5"/>
                </a:spcBef>
              </a:pPr>
              <a:endParaRPr lang="en-US" sz="1600" b="1" spc="-5" dirty="0">
                <a:solidFill>
                  <a:srgbClr val="646640"/>
                </a:solidFill>
                <a:latin typeface="Arial Narrow"/>
                <a:cs typeface="Arial Narrow"/>
              </a:endParaRPr>
            </a:p>
            <a:p>
              <a:pPr marL="386080">
                <a:lnSpc>
                  <a:spcPct val="100000"/>
                </a:lnSpc>
                <a:spcBef>
                  <a:spcPts val="5"/>
                </a:spcBef>
              </a:pPr>
              <a:endParaRPr sz="1600" dirty="0">
                <a:latin typeface="Arial Narrow"/>
                <a:cs typeface="Arial Narrow"/>
              </a:endParaRPr>
            </a:p>
          </p:txBody>
        </p:sp>
        <p:sp>
          <p:nvSpPr>
            <p:cNvPr id="73" name="object 15">
              <a:extLst>
                <a:ext uri="{FF2B5EF4-FFF2-40B4-BE49-F238E27FC236}">
                  <a16:creationId xmlns:a16="http://schemas.microsoft.com/office/drawing/2014/main" id="{C7F04639-BDE8-40EF-8745-736D0A1E3B91}"/>
                </a:ext>
              </a:extLst>
            </p:cNvPr>
            <p:cNvSpPr/>
            <p:nvPr/>
          </p:nvSpPr>
          <p:spPr>
            <a:xfrm>
              <a:off x="7645908" y="4158415"/>
              <a:ext cx="2142744" cy="725424"/>
            </a:xfrm>
            <a:prstGeom prst="rect">
              <a:avLst/>
            </a:prstGeom>
            <a:blipFill>
              <a:blip r:embed="rId7" cstate="print"/>
              <a:stretch>
                <a:fillRect/>
              </a:stretch>
            </a:blipFill>
          </p:spPr>
          <p:txBody>
            <a:bodyPr wrap="square" lIns="0" tIns="0" rIns="0" bIns="0" rtlCol="0"/>
            <a:lstStyle/>
            <a:p>
              <a:endParaRPr dirty="0"/>
            </a:p>
          </p:txBody>
        </p:sp>
      </p:grpSp>
      <p:sp>
        <p:nvSpPr>
          <p:cNvPr id="26" name="object 2"/>
          <p:cNvSpPr txBox="1">
            <a:spLocks noGrp="1"/>
          </p:cNvSpPr>
          <p:nvPr>
            <p:ph type="title"/>
          </p:nvPr>
        </p:nvSpPr>
        <p:spPr>
          <a:xfrm>
            <a:off x="838200" y="228600"/>
            <a:ext cx="11020425" cy="627736"/>
          </a:xfrm>
          <a:prstGeom prst="rect">
            <a:avLst/>
          </a:prstGeom>
        </p:spPr>
        <p:txBody>
          <a:bodyPr vert="horz" wrap="square" lIns="0" tIns="12065" rIns="0" bIns="0" rtlCol="0">
            <a:spAutoFit/>
          </a:bodyPr>
          <a:lstStyle/>
          <a:p>
            <a:pPr marL="12700">
              <a:lnSpc>
                <a:spcPct val="100000"/>
              </a:lnSpc>
              <a:spcBef>
                <a:spcPts val="95"/>
              </a:spcBef>
            </a:pPr>
            <a:r>
              <a:rPr lang="es-ES" spc="-5" dirty="0"/>
              <a:t/>
            </a:r>
            <a:br>
              <a:rPr lang="es-ES" spc="-5" dirty="0"/>
            </a:br>
            <a:r>
              <a:rPr lang="es-ES" spc="-5" dirty="0"/>
              <a:t>REQUISITOS DE REGISTRO DE ARCHIVOS - PARA CADA APLICACIÓN DE PRODUCTOS DICAMBA</a:t>
            </a:r>
            <a:endParaRPr dirty="0"/>
          </a:p>
        </p:txBody>
      </p:sp>
    </p:spTree>
    <p:extLst>
      <p:ext uri="{BB962C8B-B14F-4D97-AF65-F5344CB8AC3E}">
        <p14:creationId xmlns:p14="http://schemas.microsoft.com/office/powerpoint/2010/main" val="2644347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7" y="410972"/>
            <a:ext cx="11020425" cy="781624"/>
          </a:xfrm>
          <a:prstGeom prst="rect">
            <a:avLst/>
          </a:prstGeom>
        </p:spPr>
        <p:txBody>
          <a:bodyPr vert="horz" wrap="square" lIns="0" tIns="12065" rIns="0" bIns="0" rtlCol="0">
            <a:spAutoFit/>
          </a:bodyPr>
          <a:lstStyle/>
          <a:p>
            <a:pPr marL="12700">
              <a:lnSpc>
                <a:spcPct val="100000"/>
              </a:lnSpc>
              <a:spcBef>
                <a:spcPts val="95"/>
              </a:spcBef>
            </a:pPr>
            <a:r>
              <a:rPr lang="es-ES" sz="2500" spc="-5" dirty="0"/>
              <a:t>REQUISITOS DE REGISTRO DE ARCHIVOS - PARA CADA APLICACIÓN DE PRODUCTOS DICAMBA</a:t>
            </a:r>
            <a:endParaRPr sz="2500" dirty="0">
              <a:latin typeface="Arial Narrow"/>
              <a:cs typeface="Arial Narrow"/>
            </a:endParaRPr>
          </a:p>
        </p:txBody>
      </p:sp>
      <p:sp>
        <p:nvSpPr>
          <p:cNvPr id="21" name="object 21"/>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a:t>
            </a:r>
            <a:r>
              <a:rPr spc="-5" dirty="0"/>
              <a:t>SATISFY </a:t>
            </a:r>
            <a:r>
              <a:rPr dirty="0"/>
              <a:t>FEDERAL </a:t>
            </a:r>
            <a:r>
              <a:rPr spc="-5" dirty="0"/>
              <a:t>TRAINING REQUIREMENTS. </a:t>
            </a:r>
            <a:r>
              <a:rPr dirty="0"/>
              <a:t>PLEASE CHECK WITH YOUR STATE </a:t>
            </a:r>
            <a:r>
              <a:rPr spc="-5" dirty="0"/>
              <a:t>PESTICIDE </a:t>
            </a:r>
            <a:r>
              <a:rPr dirty="0"/>
              <a:t>REGULATORY </a:t>
            </a:r>
            <a:r>
              <a:rPr spc="-5" dirty="0"/>
              <a:t>AGENCY FOR ADDITIONAL TRAINING AND APPLICATION </a:t>
            </a:r>
            <a:r>
              <a:rPr dirty="0"/>
              <a:t>REQUIREMENTS </a:t>
            </a:r>
            <a:r>
              <a:rPr spc="-5" dirty="0"/>
              <a:t>IMPOSED </a:t>
            </a:r>
            <a:r>
              <a:rPr dirty="0"/>
              <a:t>BY </a:t>
            </a:r>
            <a:r>
              <a:rPr spc="-5" dirty="0"/>
              <a:t>YOUR </a:t>
            </a:r>
            <a:r>
              <a:rPr dirty="0"/>
              <a:t>STATE.</a:t>
            </a:r>
            <a:r>
              <a:rPr spc="40" dirty="0"/>
              <a:t> </a:t>
            </a:r>
            <a:r>
              <a:rPr lang="en-US" sz="800" b="0" dirty="0">
                <a:latin typeface="Arial Narrow"/>
                <a:cs typeface="Arial Narrow"/>
              </a:rPr>
              <a:t>V1-12/20</a:t>
            </a:r>
            <a:endParaRPr sz="800" dirty="0">
              <a:latin typeface="Arial Narrow"/>
              <a:cs typeface="Arial Narrow"/>
            </a:endParaRPr>
          </a:p>
        </p:txBody>
      </p:sp>
      <p:sp>
        <p:nvSpPr>
          <p:cNvPr id="22" name="object 22"/>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17</a:t>
            </a:fld>
            <a:endParaRPr dirty="0"/>
          </a:p>
        </p:txBody>
      </p:sp>
      <p:grpSp>
        <p:nvGrpSpPr>
          <p:cNvPr id="3" name="Group 2">
            <a:extLst>
              <a:ext uri="{FF2B5EF4-FFF2-40B4-BE49-F238E27FC236}">
                <a16:creationId xmlns:a16="http://schemas.microsoft.com/office/drawing/2014/main" id="{BF19CA08-2892-493F-A621-18BC9A58B1E8}"/>
              </a:ext>
            </a:extLst>
          </p:cNvPr>
          <p:cNvGrpSpPr/>
          <p:nvPr/>
        </p:nvGrpSpPr>
        <p:grpSpPr>
          <a:xfrm>
            <a:off x="386553" y="1371600"/>
            <a:ext cx="3271047" cy="1433026"/>
            <a:chOff x="95340" y="1492991"/>
            <a:chExt cx="3271047" cy="1433026"/>
          </a:xfrm>
        </p:grpSpPr>
        <p:sp>
          <p:nvSpPr>
            <p:cNvPr id="52" name="object 7">
              <a:extLst>
                <a:ext uri="{FF2B5EF4-FFF2-40B4-BE49-F238E27FC236}">
                  <a16:creationId xmlns:a16="http://schemas.microsoft.com/office/drawing/2014/main" id="{A75179C4-5E61-45F8-ACDF-D6311E6C175B}"/>
                </a:ext>
              </a:extLst>
            </p:cNvPr>
            <p:cNvSpPr txBox="1"/>
            <p:nvPr/>
          </p:nvSpPr>
          <p:spPr>
            <a:xfrm>
              <a:off x="95340" y="1492991"/>
              <a:ext cx="3271047" cy="1218281"/>
            </a:xfrm>
            <a:prstGeom prst="rect">
              <a:avLst/>
            </a:prstGeom>
            <a:ln w="12192">
              <a:solidFill>
                <a:srgbClr val="9A9F7B"/>
              </a:solidFill>
            </a:ln>
          </p:spPr>
          <p:txBody>
            <a:bodyPr vert="horz" wrap="square" lIns="0" tIns="116839" rIns="0" bIns="0" rtlCol="0">
              <a:spAutoFit/>
            </a:bodyPr>
            <a:lstStyle/>
            <a:p>
              <a:pPr marL="311150">
                <a:lnSpc>
                  <a:spcPct val="100000"/>
                </a:lnSpc>
                <a:spcBef>
                  <a:spcPts val="919"/>
                </a:spcBef>
              </a:pPr>
              <a:r>
                <a:rPr lang="en-US" sz="1600" b="1" spc="-5" dirty="0">
                  <a:solidFill>
                    <a:srgbClr val="646640"/>
                  </a:solidFill>
                  <a:latin typeface="Arial Narrow"/>
                  <a:cs typeface="Arial Narrow"/>
                </a:rPr>
                <a:t>16</a:t>
              </a:r>
              <a:r>
                <a:rPr sz="1600" b="1" spc="-5" dirty="0">
                  <a:solidFill>
                    <a:srgbClr val="646640"/>
                  </a:solidFill>
                  <a:latin typeface="Arial Narrow"/>
                  <a:cs typeface="Arial Narrow"/>
                </a:rPr>
                <a:t>. </a:t>
              </a:r>
              <a:r>
                <a:rPr lang="es-ES" sz="1600" b="1" spc="-5" dirty="0">
                  <a:solidFill>
                    <a:srgbClr val="646640"/>
                  </a:solidFill>
                  <a:latin typeface="Arial Narrow"/>
                  <a:cs typeface="Arial Narrow"/>
                </a:rPr>
                <a:t>Nombres de marca y números de registro de la EPA para todos los productos de mezcla de tanques</a:t>
              </a:r>
              <a:endParaRPr lang="en-US" sz="1600" b="1" spc="-5" dirty="0">
                <a:solidFill>
                  <a:srgbClr val="646640"/>
                </a:solidFill>
                <a:latin typeface="Arial Narrow"/>
                <a:cs typeface="Arial Narrow"/>
              </a:endParaRPr>
            </a:p>
            <a:p>
              <a:pPr marL="311150">
                <a:lnSpc>
                  <a:spcPct val="100000"/>
                </a:lnSpc>
                <a:spcBef>
                  <a:spcPts val="919"/>
                </a:spcBef>
              </a:pPr>
              <a:endParaRPr sz="1600" dirty="0">
                <a:latin typeface="Arial Narrow"/>
                <a:cs typeface="Arial Narrow"/>
              </a:endParaRPr>
            </a:p>
          </p:txBody>
        </p:sp>
        <p:sp>
          <p:nvSpPr>
            <p:cNvPr id="53" name="object 13">
              <a:extLst>
                <a:ext uri="{FF2B5EF4-FFF2-40B4-BE49-F238E27FC236}">
                  <a16:creationId xmlns:a16="http://schemas.microsoft.com/office/drawing/2014/main" id="{45DCB527-CF36-42D5-82D7-FFCC6E057284}"/>
                </a:ext>
              </a:extLst>
            </p:cNvPr>
            <p:cNvSpPr/>
            <p:nvPr/>
          </p:nvSpPr>
          <p:spPr>
            <a:xfrm>
              <a:off x="154347" y="2497774"/>
              <a:ext cx="3142082" cy="428243"/>
            </a:xfrm>
            <a:prstGeom prst="rect">
              <a:avLst/>
            </a:prstGeom>
            <a:blipFill>
              <a:blip r:embed="rId2" cstate="print"/>
              <a:stretch>
                <a:fillRect/>
              </a:stretch>
            </a:blipFill>
          </p:spPr>
          <p:txBody>
            <a:bodyPr wrap="square" lIns="0" tIns="0" rIns="0" bIns="0" rtlCol="0"/>
            <a:lstStyle/>
            <a:p>
              <a:endParaRPr dirty="0"/>
            </a:p>
          </p:txBody>
        </p:sp>
      </p:grpSp>
      <p:grpSp>
        <p:nvGrpSpPr>
          <p:cNvPr id="54" name="Group 53">
            <a:extLst>
              <a:ext uri="{FF2B5EF4-FFF2-40B4-BE49-F238E27FC236}">
                <a16:creationId xmlns:a16="http://schemas.microsoft.com/office/drawing/2014/main" id="{4634AEE0-F4CE-4CD3-B14B-F0B6C1F7510C}"/>
              </a:ext>
            </a:extLst>
          </p:cNvPr>
          <p:cNvGrpSpPr/>
          <p:nvPr/>
        </p:nvGrpSpPr>
        <p:grpSpPr>
          <a:xfrm>
            <a:off x="4046855" y="1437643"/>
            <a:ext cx="3717290" cy="1332416"/>
            <a:chOff x="2383535" y="1034796"/>
            <a:chExt cx="3717290" cy="1332416"/>
          </a:xfrm>
        </p:grpSpPr>
        <p:sp>
          <p:nvSpPr>
            <p:cNvPr id="55" name="object 3">
              <a:extLst>
                <a:ext uri="{FF2B5EF4-FFF2-40B4-BE49-F238E27FC236}">
                  <a16:creationId xmlns:a16="http://schemas.microsoft.com/office/drawing/2014/main" id="{ACDD4B42-19BF-48D1-BCE6-49A788EC4C70}"/>
                </a:ext>
              </a:extLst>
            </p:cNvPr>
            <p:cNvSpPr txBox="1"/>
            <p:nvPr/>
          </p:nvSpPr>
          <p:spPr>
            <a:xfrm>
              <a:off x="2383535" y="1034796"/>
              <a:ext cx="3717290" cy="1332416"/>
            </a:xfrm>
            <a:prstGeom prst="rect">
              <a:avLst/>
            </a:prstGeom>
            <a:ln w="12192">
              <a:solidFill>
                <a:srgbClr val="9A9F7B"/>
              </a:solidFill>
            </a:ln>
          </p:spPr>
          <p:txBody>
            <a:bodyPr vert="horz" wrap="square" lIns="0" tIns="115570" rIns="0" bIns="0" rtlCol="0">
              <a:spAutoFit/>
            </a:bodyPr>
            <a:lstStyle/>
            <a:p>
              <a:pPr marL="297180">
                <a:lnSpc>
                  <a:spcPct val="100000"/>
                </a:lnSpc>
                <a:spcBef>
                  <a:spcPts val="910"/>
                </a:spcBef>
              </a:pPr>
              <a:r>
                <a:rPr sz="1600" b="1" spc="-5" dirty="0">
                  <a:solidFill>
                    <a:srgbClr val="646640"/>
                  </a:solidFill>
                  <a:latin typeface="Arial Narrow"/>
                  <a:cs typeface="Arial Narrow"/>
                </a:rPr>
                <a:t>1</a:t>
              </a:r>
              <a:r>
                <a:rPr lang="en-US" sz="1600" b="1" spc="-5" dirty="0">
                  <a:solidFill>
                    <a:srgbClr val="646640"/>
                  </a:solidFill>
                  <a:latin typeface="Arial Narrow"/>
                  <a:cs typeface="Arial Narrow"/>
                </a:rPr>
                <a:t>7</a:t>
              </a:r>
              <a:r>
                <a:rPr sz="1600" b="1" spc="-5" dirty="0">
                  <a:solidFill>
                    <a:srgbClr val="646640"/>
                  </a:solidFill>
                  <a:latin typeface="Arial Narrow"/>
                  <a:cs typeface="Arial Narrow"/>
                </a:rPr>
                <a:t>. </a:t>
              </a:r>
              <a:r>
                <a:rPr lang="es-ES" sz="1600" b="1" spc="-5" dirty="0">
                  <a:solidFill>
                    <a:srgbClr val="646640"/>
                  </a:solidFill>
                  <a:latin typeface="Arial Narrow"/>
                  <a:cs typeface="Arial Narrow"/>
                </a:rPr>
                <a:t>Hora de inicio y finalización de la aplicación</a:t>
              </a:r>
              <a:endParaRPr lang="en-US" sz="1600" b="1" spc="-5" dirty="0">
                <a:solidFill>
                  <a:srgbClr val="646640"/>
                </a:solidFill>
                <a:latin typeface="Arial Narrow"/>
                <a:cs typeface="Arial Narrow"/>
              </a:endParaRPr>
            </a:p>
            <a:p>
              <a:pPr marL="297180">
                <a:lnSpc>
                  <a:spcPct val="100000"/>
                </a:lnSpc>
                <a:spcBef>
                  <a:spcPts val="910"/>
                </a:spcBef>
              </a:pPr>
              <a:endParaRPr lang="en-US" sz="1600" b="1" spc="-5" dirty="0">
                <a:solidFill>
                  <a:srgbClr val="646640"/>
                </a:solidFill>
                <a:latin typeface="Arial Narrow"/>
                <a:cs typeface="Arial Narrow"/>
              </a:endParaRPr>
            </a:p>
            <a:p>
              <a:pPr marL="297180">
                <a:lnSpc>
                  <a:spcPct val="100000"/>
                </a:lnSpc>
                <a:spcBef>
                  <a:spcPts val="910"/>
                </a:spcBef>
              </a:pPr>
              <a:endParaRPr sz="1600" dirty="0">
                <a:latin typeface="Arial Narrow"/>
                <a:cs typeface="Arial Narrow"/>
              </a:endParaRPr>
            </a:p>
          </p:txBody>
        </p:sp>
        <p:sp>
          <p:nvSpPr>
            <p:cNvPr id="56" name="object 9">
              <a:extLst>
                <a:ext uri="{FF2B5EF4-FFF2-40B4-BE49-F238E27FC236}">
                  <a16:creationId xmlns:a16="http://schemas.microsoft.com/office/drawing/2014/main" id="{B259E200-6176-4B9F-A684-44583D3863AB}"/>
                </a:ext>
              </a:extLst>
            </p:cNvPr>
            <p:cNvSpPr/>
            <p:nvPr/>
          </p:nvSpPr>
          <p:spPr>
            <a:xfrm>
              <a:off x="2444495" y="1726692"/>
              <a:ext cx="3537204" cy="384048"/>
            </a:xfrm>
            <a:prstGeom prst="rect">
              <a:avLst/>
            </a:prstGeom>
            <a:blipFill>
              <a:blip r:embed="rId3" cstate="print"/>
              <a:stretch>
                <a:fillRect/>
              </a:stretch>
            </a:blipFill>
          </p:spPr>
          <p:txBody>
            <a:bodyPr wrap="square" lIns="0" tIns="0" rIns="0" bIns="0" rtlCol="0"/>
            <a:lstStyle/>
            <a:p>
              <a:endParaRPr dirty="0"/>
            </a:p>
          </p:txBody>
        </p:sp>
      </p:grpSp>
      <p:grpSp>
        <p:nvGrpSpPr>
          <p:cNvPr id="62" name="Group 61">
            <a:extLst>
              <a:ext uri="{FF2B5EF4-FFF2-40B4-BE49-F238E27FC236}">
                <a16:creationId xmlns:a16="http://schemas.microsoft.com/office/drawing/2014/main" id="{C56EFF69-79F6-4023-8136-DFB8A7DB817F}"/>
              </a:ext>
            </a:extLst>
          </p:cNvPr>
          <p:cNvGrpSpPr/>
          <p:nvPr/>
        </p:nvGrpSpPr>
        <p:grpSpPr>
          <a:xfrm>
            <a:off x="8153400" y="1437002"/>
            <a:ext cx="3718560" cy="1087476"/>
            <a:chOff x="4194720" y="4502362"/>
            <a:chExt cx="3718560" cy="1087476"/>
          </a:xfrm>
        </p:grpSpPr>
        <p:sp>
          <p:nvSpPr>
            <p:cNvPr id="57" name="object 4">
              <a:extLst>
                <a:ext uri="{FF2B5EF4-FFF2-40B4-BE49-F238E27FC236}">
                  <a16:creationId xmlns:a16="http://schemas.microsoft.com/office/drawing/2014/main" id="{9B20E79A-83EF-4F15-A3FC-A2DAEC32FD6D}"/>
                </a:ext>
              </a:extLst>
            </p:cNvPr>
            <p:cNvSpPr txBox="1"/>
            <p:nvPr/>
          </p:nvSpPr>
          <p:spPr>
            <a:xfrm>
              <a:off x="4194720" y="4502362"/>
              <a:ext cx="3718560" cy="1087476"/>
            </a:xfrm>
            <a:prstGeom prst="rect">
              <a:avLst/>
            </a:prstGeom>
            <a:ln w="12192">
              <a:solidFill>
                <a:srgbClr val="9A9F7B"/>
              </a:solidFill>
            </a:ln>
          </p:spPr>
          <p:txBody>
            <a:bodyPr vert="horz" wrap="square" lIns="0" tIns="116839" rIns="0" bIns="0" rtlCol="0">
              <a:spAutoFit/>
            </a:bodyPr>
            <a:lstStyle/>
            <a:p>
              <a:pPr marL="160020">
                <a:lnSpc>
                  <a:spcPct val="100000"/>
                </a:lnSpc>
                <a:spcBef>
                  <a:spcPts val="919"/>
                </a:spcBef>
              </a:pPr>
              <a:r>
                <a:rPr sz="1600" b="1" spc="-5" dirty="0">
                  <a:solidFill>
                    <a:srgbClr val="646640"/>
                  </a:solidFill>
                  <a:latin typeface="Arial Narrow"/>
                  <a:cs typeface="Arial Narrow"/>
                </a:rPr>
                <a:t>1</a:t>
              </a:r>
              <a:r>
                <a:rPr lang="en-US" sz="1600" b="1" spc="-5" dirty="0" smtClean="0">
                  <a:solidFill>
                    <a:srgbClr val="646640"/>
                  </a:solidFill>
                  <a:latin typeface="Arial Narrow"/>
                  <a:cs typeface="Arial Narrow"/>
                </a:rPr>
                <a:t>8. </a:t>
              </a:r>
              <a:r>
                <a:rPr lang="es-ES" sz="1600" b="1" spc="-5" dirty="0" smtClean="0">
                  <a:solidFill>
                    <a:srgbClr val="646640"/>
                  </a:solidFill>
                  <a:latin typeface="Arial Narrow"/>
                  <a:cs typeface="Arial Narrow"/>
                </a:rPr>
                <a:t>Temperatura </a:t>
              </a:r>
              <a:r>
                <a:rPr lang="es-ES" sz="1600" b="1" spc="-5" dirty="0">
                  <a:solidFill>
                    <a:srgbClr val="646640"/>
                  </a:solidFill>
                  <a:latin typeface="Arial Narrow"/>
                  <a:cs typeface="Arial Narrow"/>
                </a:rPr>
                <a:t>del aire (F °) al inicio y final</a:t>
              </a:r>
              <a:endParaRPr lang="en-US" sz="1600" b="1" spc="-5" dirty="0">
                <a:solidFill>
                  <a:srgbClr val="646640"/>
                </a:solidFill>
                <a:latin typeface="Arial Narrow"/>
                <a:cs typeface="Arial Narrow"/>
              </a:endParaRPr>
            </a:p>
            <a:p>
              <a:pPr marL="160020">
                <a:lnSpc>
                  <a:spcPct val="100000"/>
                </a:lnSpc>
                <a:spcBef>
                  <a:spcPts val="919"/>
                </a:spcBef>
              </a:pPr>
              <a:endParaRPr lang="en-US" sz="1600" b="1" spc="-5" dirty="0">
                <a:solidFill>
                  <a:srgbClr val="646640"/>
                </a:solidFill>
                <a:latin typeface="Arial Narrow"/>
                <a:cs typeface="Arial Narrow"/>
              </a:endParaRPr>
            </a:p>
            <a:p>
              <a:pPr marL="160020">
                <a:lnSpc>
                  <a:spcPct val="100000"/>
                </a:lnSpc>
                <a:spcBef>
                  <a:spcPts val="919"/>
                </a:spcBef>
              </a:pPr>
              <a:endParaRPr sz="1600" dirty="0">
                <a:latin typeface="Arial Narrow"/>
                <a:cs typeface="Arial Narrow"/>
              </a:endParaRPr>
            </a:p>
          </p:txBody>
        </p:sp>
        <p:sp>
          <p:nvSpPr>
            <p:cNvPr id="58" name="object 10">
              <a:extLst>
                <a:ext uri="{FF2B5EF4-FFF2-40B4-BE49-F238E27FC236}">
                  <a16:creationId xmlns:a16="http://schemas.microsoft.com/office/drawing/2014/main" id="{2E15586C-B955-42E9-87AF-E706EB8E031D}"/>
                </a:ext>
              </a:extLst>
            </p:cNvPr>
            <p:cNvSpPr/>
            <p:nvPr/>
          </p:nvSpPr>
          <p:spPr>
            <a:xfrm>
              <a:off x="4248060" y="5313130"/>
              <a:ext cx="3589020" cy="214884"/>
            </a:xfrm>
            <a:prstGeom prst="rect">
              <a:avLst/>
            </a:prstGeom>
            <a:blipFill>
              <a:blip r:embed="rId4" cstate="print"/>
              <a:stretch>
                <a:fillRect/>
              </a:stretch>
            </a:blipFill>
          </p:spPr>
          <p:txBody>
            <a:bodyPr wrap="square" lIns="0" tIns="0" rIns="0" bIns="0" rtlCol="0"/>
            <a:lstStyle/>
            <a:p>
              <a:endParaRPr dirty="0"/>
            </a:p>
          </p:txBody>
        </p:sp>
      </p:grpSp>
      <p:grpSp>
        <p:nvGrpSpPr>
          <p:cNvPr id="63" name="Group 62">
            <a:extLst>
              <a:ext uri="{FF2B5EF4-FFF2-40B4-BE49-F238E27FC236}">
                <a16:creationId xmlns:a16="http://schemas.microsoft.com/office/drawing/2014/main" id="{27755EEF-E262-45E6-A26D-D7348546A63A}"/>
              </a:ext>
            </a:extLst>
          </p:cNvPr>
          <p:cNvGrpSpPr/>
          <p:nvPr/>
        </p:nvGrpSpPr>
        <p:grpSpPr>
          <a:xfrm>
            <a:off x="304800" y="3685575"/>
            <a:ext cx="3717290" cy="1333697"/>
            <a:chOff x="8382000" y="4597971"/>
            <a:chExt cx="3717290" cy="1333697"/>
          </a:xfrm>
        </p:grpSpPr>
        <p:sp>
          <p:nvSpPr>
            <p:cNvPr id="59" name="object 5">
              <a:extLst>
                <a:ext uri="{FF2B5EF4-FFF2-40B4-BE49-F238E27FC236}">
                  <a16:creationId xmlns:a16="http://schemas.microsoft.com/office/drawing/2014/main" id="{49BDA0B8-C0AE-4698-B675-71C3E3104FE7}"/>
                </a:ext>
              </a:extLst>
            </p:cNvPr>
            <p:cNvSpPr txBox="1"/>
            <p:nvPr/>
          </p:nvSpPr>
          <p:spPr>
            <a:xfrm>
              <a:off x="8382000" y="4597971"/>
              <a:ext cx="3717290" cy="1333697"/>
            </a:xfrm>
            <a:prstGeom prst="rect">
              <a:avLst/>
            </a:prstGeom>
            <a:ln w="12192">
              <a:solidFill>
                <a:srgbClr val="9A9F7B"/>
              </a:solidFill>
            </a:ln>
          </p:spPr>
          <p:txBody>
            <a:bodyPr vert="horz" wrap="square" lIns="0" tIns="116839" rIns="0" bIns="0" rtlCol="0">
              <a:spAutoFit/>
            </a:bodyPr>
            <a:lstStyle/>
            <a:p>
              <a:pPr marL="140335">
                <a:lnSpc>
                  <a:spcPct val="100000"/>
                </a:lnSpc>
                <a:spcBef>
                  <a:spcPts val="919"/>
                </a:spcBef>
              </a:pPr>
              <a:r>
                <a:rPr sz="1600" b="1" spc="-5" dirty="0">
                  <a:solidFill>
                    <a:srgbClr val="646640"/>
                  </a:solidFill>
                  <a:latin typeface="Arial Narrow"/>
                  <a:cs typeface="Arial Narrow"/>
                </a:rPr>
                <a:t>1</a:t>
              </a:r>
              <a:r>
                <a:rPr lang="en-US" sz="1600" b="1" spc="-5" dirty="0">
                  <a:solidFill>
                    <a:srgbClr val="646640"/>
                  </a:solidFill>
                  <a:latin typeface="Arial Narrow"/>
                  <a:cs typeface="Arial Narrow"/>
                </a:rPr>
                <a:t>9</a:t>
              </a:r>
              <a:r>
                <a:rPr sz="1600" b="1" spc="-5" dirty="0">
                  <a:solidFill>
                    <a:srgbClr val="646640"/>
                  </a:solidFill>
                  <a:latin typeface="Arial Narrow"/>
                  <a:cs typeface="Arial Narrow"/>
                </a:rPr>
                <a:t>. </a:t>
              </a:r>
              <a:r>
                <a:rPr lang="es-ES" sz="1600" b="1" spc="-5" dirty="0">
                  <a:solidFill>
                    <a:srgbClr val="646640"/>
                  </a:solidFill>
                  <a:latin typeface="Arial Narrow"/>
                  <a:cs typeface="Arial Narrow"/>
                </a:rPr>
                <a:t>Velocidad del viento en Boom al inicio y final</a:t>
              </a:r>
              <a:endParaRPr lang="en-US" sz="1600" b="1" spc="-5" dirty="0">
                <a:solidFill>
                  <a:srgbClr val="646640"/>
                </a:solidFill>
                <a:latin typeface="Arial Narrow"/>
                <a:cs typeface="Arial Narrow"/>
              </a:endParaRPr>
            </a:p>
            <a:p>
              <a:pPr marL="140335">
                <a:lnSpc>
                  <a:spcPct val="100000"/>
                </a:lnSpc>
                <a:spcBef>
                  <a:spcPts val="919"/>
                </a:spcBef>
              </a:pPr>
              <a:endParaRPr lang="en-US" sz="1600" b="1" spc="-5" dirty="0">
                <a:solidFill>
                  <a:srgbClr val="646640"/>
                </a:solidFill>
                <a:latin typeface="Arial Narrow"/>
                <a:cs typeface="Arial Narrow"/>
              </a:endParaRPr>
            </a:p>
            <a:p>
              <a:pPr marL="140335">
                <a:lnSpc>
                  <a:spcPct val="100000"/>
                </a:lnSpc>
                <a:spcBef>
                  <a:spcPts val="919"/>
                </a:spcBef>
              </a:pPr>
              <a:endParaRPr lang="en-US" sz="1600" b="1" spc="-5" dirty="0">
                <a:solidFill>
                  <a:srgbClr val="646640"/>
                </a:solidFill>
                <a:latin typeface="Arial Narrow"/>
                <a:cs typeface="Arial Narrow"/>
              </a:endParaRPr>
            </a:p>
          </p:txBody>
        </p:sp>
        <p:sp>
          <p:nvSpPr>
            <p:cNvPr id="60" name="object 11">
              <a:extLst>
                <a:ext uri="{FF2B5EF4-FFF2-40B4-BE49-F238E27FC236}">
                  <a16:creationId xmlns:a16="http://schemas.microsoft.com/office/drawing/2014/main" id="{DE70820A-42C4-4EB4-BD9A-6E76211F0486}"/>
                </a:ext>
              </a:extLst>
            </p:cNvPr>
            <p:cNvSpPr/>
            <p:nvPr/>
          </p:nvSpPr>
          <p:spPr>
            <a:xfrm>
              <a:off x="8456676" y="5343207"/>
              <a:ext cx="3567684" cy="344424"/>
            </a:xfrm>
            <a:prstGeom prst="rect">
              <a:avLst/>
            </a:prstGeom>
            <a:blipFill>
              <a:blip r:embed="rId5" cstate="print"/>
              <a:stretch>
                <a:fillRect/>
              </a:stretch>
            </a:blipFill>
          </p:spPr>
          <p:txBody>
            <a:bodyPr wrap="square" lIns="0" tIns="0" rIns="0" bIns="0" rtlCol="0"/>
            <a:lstStyle/>
            <a:p>
              <a:endParaRPr dirty="0"/>
            </a:p>
          </p:txBody>
        </p:sp>
      </p:grpSp>
      <p:grpSp>
        <p:nvGrpSpPr>
          <p:cNvPr id="66" name="Group 65">
            <a:extLst>
              <a:ext uri="{FF2B5EF4-FFF2-40B4-BE49-F238E27FC236}">
                <a16:creationId xmlns:a16="http://schemas.microsoft.com/office/drawing/2014/main" id="{990DA20A-D654-4684-9F56-D02AAF2E531C}"/>
              </a:ext>
            </a:extLst>
          </p:cNvPr>
          <p:cNvGrpSpPr/>
          <p:nvPr/>
        </p:nvGrpSpPr>
        <p:grpSpPr>
          <a:xfrm>
            <a:off x="4267200" y="3352800"/>
            <a:ext cx="3718560" cy="1579919"/>
            <a:chOff x="8102218" y="2477146"/>
            <a:chExt cx="3718560" cy="1579919"/>
          </a:xfrm>
        </p:grpSpPr>
        <p:sp>
          <p:nvSpPr>
            <p:cNvPr id="67" name="object 6">
              <a:extLst>
                <a:ext uri="{FF2B5EF4-FFF2-40B4-BE49-F238E27FC236}">
                  <a16:creationId xmlns:a16="http://schemas.microsoft.com/office/drawing/2014/main" id="{452BA270-FCED-4E9C-9C9C-61781AEFC254}"/>
                </a:ext>
              </a:extLst>
            </p:cNvPr>
            <p:cNvSpPr txBox="1"/>
            <p:nvPr/>
          </p:nvSpPr>
          <p:spPr>
            <a:xfrm>
              <a:off x="8102218" y="2477146"/>
              <a:ext cx="3718560" cy="1579919"/>
            </a:xfrm>
            <a:prstGeom prst="rect">
              <a:avLst/>
            </a:prstGeom>
            <a:ln w="12192">
              <a:solidFill>
                <a:srgbClr val="9A9F7B"/>
              </a:solidFill>
            </a:ln>
          </p:spPr>
          <p:txBody>
            <a:bodyPr vert="horz" wrap="square" lIns="0" tIns="116839" rIns="0" bIns="0" rtlCol="0">
              <a:spAutoFit/>
            </a:bodyPr>
            <a:lstStyle/>
            <a:p>
              <a:pPr marL="440690" marR="372745" indent="-59690">
                <a:lnSpc>
                  <a:spcPct val="100000"/>
                </a:lnSpc>
                <a:spcBef>
                  <a:spcPts val="919"/>
                </a:spcBef>
              </a:pPr>
              <a:r>
                <a:rPr lang="en-US" sz="1600" b="1" spc="-5" dirty="0">
                  <a:solidFill>
                    <a:srgbClr val="646640"/>
                  </a:solidFill>
                  <a:latin typeface="Arial Narrow"/>
                  <a:cs typeface="Arial Narrow"/>
                </a:rPr>
                <a:t>20</a:t>
              </a:r>
              <a:r>
                <a:rPr sz="1600" b="1" spc="-5" dirty="0">
                  <a:solidFill>
                    <a:srgbClr val="646640"/>
                  </a:solidFill>
                  <a:latin typeface="Arial Narrow"/>
                  <a:cs typeface="Arial Narrow"/>
                </a:rPr>
                <a:t>. </a:t>
              </a:r>
              <a:r>
                <a:rPr lang="es-ES" sz="1600" b="1" spc="-5" dirty="0">
                  <a:solidFill>
                    <a:srgbClr val="646640"/>
                  </a:solidFill>
                  <a:latin typeface="Arial Narrow"/>
                  <a:cs typeface="Arial Narrow"/>
                </a:rPr>
                <a:t>Fabricante / marca de la boquilla, tipo, tamaño del orificio y presión de operación</a:t>
              </a:r>
              <a:endParaRPr lang="en-US" sz="1600" b="1" spc="-5" dirty="0">
                <a:solidFill>
                  <a:srgbClr val="646640"/>
                </a:solidFill>
                <a:latin typeface="Arial Narrow"/>
                <a:cs typeface="Arial Narrow"/>
              </a:endParaRPr>
            </a:p>
            <a:p>
              <a:pPr marL="440690" marR="372745" indent="-59690">
                <a:lnSpc>
                  <a:spcPct val="100000"/>
                </a:lnSpc>
                <a:spcBef>
                  <a:spcPts val="919"/>
                </a:spcBef>
              </a:pPr>
              <a:endParaRPr lang="en-US" sz="1600" b="1" spc="-5" dirty="0">
                <a:solidFill>
                  <a:srgbClr val="646640"/>
                </a:solidFill>
                <a:latin typeface="Arial Narrow"/>
                <a:cs typeface="Arial Narrow"/>
              </a:endParaRPr>
            </a:p>
            <a:p>
              <a:pPr marL="440690" marR="372745" indent="-59690">
                <a:lnSpc>
                  <a:spcPct val="100000"/>
                </a:lnSpc>
                <a:spcBef>
                  <a:spcPts val="919"/>
                </a:spcBef>
              </a:pPr>
              <a:endParaRPr sz="1600" dirty="0">
                <a:latin typeface="Arial Narrow"/>
                <a:cs typeface="Arial Narrow"/>
              </a:endParaRPr>
            </a:p>
          </p:txBody>
        </p:sp>
        <p:sp>
          <p:nvSpPr>
            <p:cNvPr id="68" name="object 12">
              <a:extLst>
                <a:ext uri="{FF2B5EF4-FFF2-40B4-BE49-F238E27FC236}">
                  <a16:creationId xmlns:a16="http://schemas.microsoft.com/office/drawing/2014/main" id="{666540CE-F7CE-48C6-B145-EB4F4EA9B0B1}"/>
                </a:ext>
              </a:extLst>
            </p:cNvPr>
            <p:cNvSpPr/>
            <p:nvPr/>
          </p:nvSpPr>
          <p:spPr>
            <a:xfrm>
              <a:off x="8179307" y="3424428"/>
              <a:ext cx="3502152" cy="361188"/>
            </a:xfrm>
            <a:prstGeom prst="rect">
              <a:avLst/>
            </a:prstGeom>
            <a:blipFill>
              <a:blip r:embed="rId6" cstate="print"/>
              <a:stretch>
                <a:fillRect/>
              </a:stretch>
            </a:blipFill>
          </p:spPr>
          <p:txBody>
            <a:bodyPr wrap="square" lIns="0" tIns="0" rIns="0" bIns="0" rtlCol="0"/>
            <a:lstStyle/>
            <a:p>
              <a:endParaRPr dirty="0"/>
            </a:p>
          </p:txBody>
        </p:sp>
      </p:grpSp>
      <p:grpSp>
        <p:nvGrpSpPr>
          <p:cNvPr id="69" name="Group 68">
            <a:extLst>
              <a:ext uri="{FF2B5EF4-FFF2-40B4-BE49-F238E27FC236}">
                <a16:creationId xmlns:a16="http://schemas.microsoft.com/office/drawing/2014/main" id="{5B02832D-C261-49CA-8F7C-DBBE56B65B3E}"/>
              </a:ext>
            </a:extLst>
          </p:cNvPr>
          <p:cNvGrpSpPr/>
          <p:nvPr/>
        </p:nvGrpSpPr>
        <p:grpSpPr>
          <a:xfrm>
            <a:off x="8153400" y="3570159"/>
            <a:ext cx="3717290" cy="1551706"/>
            <a:chOff x="2383535" y="4340352"/>
            <a:chExt cx="3717290" cy="1551706"/>
          </a:xfrm>
        </p:grpSpPr>
        <p:sp>
          <p:nvSpPr>
            <p:cNvPr id="70" name="object 19">
              <a:extLst>
                <a:ext uri="{FF2B5EF4-FFF2-40B4-BE49-F238E27FC236}">
                  <a16:creationId xmlns:a16="http://schemas.microsoft.com/office/drawing/2014/main" id="{9840FF4D-7E57-4729-AC07-693AA65ACBDC}"/>
                </a:ext>
              </a:extLst>
            </p:cNvPr>
            <p:cNvSpPr/>
            <p:nvPr/>
          </p:nvSpPr>
          <p:spPr>
            <a:xfrm>
              <a:off x="2455164" y="5175503"/>
              <a:ext cx="3566160" cy="224028"/>
            </a:xfrm>
            <a:prstGeom prst="rect">
              <a:avLst/>
            </a:prstGeom>
            <a:blipFill>
              <a:blip r:embed="rId7" cstate="print"/>
              <a:stretch>
                <a:fillRect/>
              </a:stretch>
            </a:blipFill>
          </p:spPr>
          <p:txBody>
            <a:bodyPr wrap="square" lIns="0" tIns="0" rIns="0" bIns="0" rtlCol="0"/>
            <a:lstStyle/>
            <a:p>
              <a:endParaRPr dirty="0"/>
            </a:p>
          </p:txBody>
        </p:sp>
        <p:sp>
          <p:nvSpPr>
            <p:cNvPr id="71" name="object 20">
              <a:extLst>
                <a:ext uri="{FF2B5EF4-FFF2-40B4-BE49-F238E27FC236}">
                  <a16:creationId xmlns:a16="http://schemas.microsoft.com/office/drawing/2014/main" id="{84A9D644-95C9-4B8D-92B7-D07A722AC595}"/>
                </a:ext>
              </a:extLst>
            </p:cNvPr>
            <p:cNvSpPr txBox="1"/>
            <p:nvPr/>
          </p:nvSpPr>
          <p:spPr>
            <a:xfrm>
              <a:off x="2383535" y="4340352"/>
              <a:ext cx="3717290" cy="1551706"/>
            </a:xfrm>
            <a:prstGeom prst="rect">
              <a:avLst/>
            </a:prstGeom>
            <a:ln w="12192">
              <a:solidFill>
                <a:srgbClr val="9A9F7B"/>
              </a:solidFill>
            </a:ln>
          </p:spPr>
          <p:txBody>
            <a:bodyPr vert="horz" wrap="square" lIns="0" tIns="116839" rIns="0" bIns="0" rtlCol="0">
              <a:spAutoFit/>
            </a:bodyPr>
            <a:lstStyle/>
            <a:p>
              <a:pPr algn="ctr">
                <a:lnSpc>
                  <a:spcPts val="1914"/>
                </a:lnSpc>
                <a:spcBef>
                  <a:spcPts val="919"/>
                </a:spcBef>
              </a:pPr>
              <a:r>
                <a:rPr lang="en-US" sz="1600" b="1" spc="-5" dirty="0">
                  <a:solidFill>
                    <a:srgbClr val="646640"/>
                  </a:solidFill>
                  <a:latin typeface="Arial Narrow"/>
                  <a:cs typeface="Arial Narrow"/>
                </a:rPr>
                <a:t>21</a:t>
              </a:r>
              <a:r>
                <a:rPr sz="1600" b="1" spc="-5" dirty="0">
                  <a:solidFill>
                    <a:srgbClr val="646640"/>
                  </a:solidFill>
                  <a:latin typeface="Arial Narrow"/>
                  <a:cs typeface="Arial Narrow"/>
                </a:rPr>
                <a:t>. </a:t>
              </a:r>
              <a:r>
                <a:rPr lang="en-US" sz="1600" b="1" spc="-5" dirty="0" err="1">
                  <a:solidFill>
                    <a:srgbClr val="646640"/>
                  </a:solidFill>
                  <a:latin typeface="Arial Narrow"/>
                  <a:cs typeface="Arial Narrow"/>
                </a:rPr>
                <a:t>Registro</a:t>
              </a:r>
              <a:r>
                <a:rPr lang="en-US" sz="1600" b="1" spc="-5" dirty="0">
                  <a:solidFill>
                    <a:srgbClr val="646640"/>
                  </a:solidFill>
                  <a:latin typeface="Arial Narrow"/>
                  <a:cs typeface="Arial Narrow"/>
                </a:rPr>
                <a:t> de </a:t>
              </a:r>
              <a:r>
                <a:rPr lang="en-US" sz="1600" b="1" spc="-5" dirty="0" err="1">
                  <a:solidFill>
                    <a:srgbClr val="646640"/>
                  </a:solidFill>
                  <a:latin typeface="Arial Narrow"/>
                  <a:cs typeface="Arial Narrow"/>
                </a:rPr>
                <a:t>Cálculo</a:t>
              </a:r>
              <a:r>
                <a:rPr lang="en-US" sz="1600" b="1" spc="-5" dirty="0">
                  <a:solidFill>
                    <a:srgbClr val="646640"/>
                  </a:solidFill>
                  <a:latin typeface="Arial Narrow"/>
                  <a:cs typeface="Arial Narrow"/>
                </a:rPr>
                <a:t> de </a:t>
              </a:r>
              <a:r>
                <a:rPr lang="en-US" sz="1600" b="1" spc="-5" dirty="0" err="1">
                  <a:solidFill>
                    <a:srgbClr val="646640"/>
                  </a:solidFill>
                  <a:latin typeface="Arial Narrow"/>
                  <a:cs typeface="Arial Narrow"/>
                </a:rPr>
                <a:t>Distancia</a:t>
              </a:r>
              <a:r>
                <a:rPr lang="en-US" sz="1600" b="1" spc="-5" dirty="0">
                  <a:solidFill>
                    <a:srgbClr val="646640"/>
                  </a:solidFill>
                  <a:latin typeface="Arial Narrow"/>
                  <a:cs typeface="Arial Narrow"/>
                </a:rPr>
                <a:t> de Buffer</a:t>
              </a:r>
            </a:p>
            <a:p>
              <a:pPr algn="ctr">
                <a:lnSpc>
                  <a:spcPts val="1914"/>
                </a:lnSpc>
                <a:spcBef>
                  <a:spcPts val="919"/>
                </a:spcBef>
              </a:pPr>
              <a:r>
                <a:rPr lang="en-US" sz="1600" b="1" spc="-5" dirty="0">
                  <a:solidFill>
                    <a:srgbClr val="646640"/>
                  </a:solidFill>
                  <a:latin typeface="Arial Narrow"/>
                  <a:cs typeface="Arial Narrow"/>
                </a:rPr>
                <a:t>y </a:t>
              </a:r>
              <a:r>
                <a:rPr lang="en-US" sz="1600" b="1" spc="-5" dirty="0" err="1">
                  <a:solidFill>
                    <a:srgbClr val="646640"/>
                  </a:solidFill>
                  <a:latin typeface="Arial Narrow"/>
                  <a:cs typeface="Arial Narrow"/>
                </a:rPr>
                <a:t>cualquier</a:t>
              </a:r>
              <a:r>
                <a:rPr lang="en-US" sz="1600" b="1" spc="-5" dirty="0">
                  <a:solidFill>
                    <a:srgbClr val="646640"/>
                  </a:solidFill>
                  <a:latin typeface="Arial Narrow"/>
                  <a:cs typeface="Arial Narrow"/>
                </a:rPr>
                <a:t> </a:t>
              </a:r>
              <a:r>
                <a:rPr lang="en-US" sz="1600" b="1" spc="-5" dirty="0" err="1">
                  <a:solidFill>
                    <a:srgbClr val="646640"/>
                  </a:solidFill>
                  <a:latin typeface="Arial Narrow"/>
                  <a:cs typeface="Arial Narrow"/>
                </a:rPr>
                <a:t>área</a:t>
              </a:r>
              <a:r>
                <a:rPr lang="en-US" sz="1600" b="1" spc="-5" dirty="0">
                  <a:solidFill>
                    <a:srgbClr val="646640"/>
                  </a:solidFill>
                  <a:latin typeface="Arial Narrow"/>
                  <a:cs typeface="Arial Narrow"/>
                </a:rPr>
                <a:t> </a:t>
              </a:r>
              <a:r>
                <a:rPr lang="en-US" sz="1600" b="1" spc="-5" dirty="0" err="1">
                  <a:solidFill>
                    <a:srgbClr val="646640"/>
                  </a:solidFill>
                  <a:latin typeface="Arial Narrow"/>
                  <a:cs typeface="Arial Narrow"/>
                </a:rPr>
                <a:t>incluida</a:t>
              </a:r>
              <a:r>
                <a:rPr lang="en-US" sz="1600" b="1" spc="-5" dirty="0">
                  <a:solidFill>
                    <a:srgbClr val="646640"/>
                  </a:solidFill>
                  <a:latin typeface="Arial Narrow"/>
                  <a:cs typeface="Arial Narrow"/>
                </a:rPr>
                <a:t> </a:t>
              </a:r>
              <a:r>
                <a:rPr lang="en-US" sz="1600" b="1" spc="-5" dirty="0" err="1">
                  <a:solidFill>
                    <a:srgbClr val="646640"/>
                  </a:solidFill>
                  <a:latin typeface="Arial Narrow"/>
                  <a:cs typeface="Arial Narrow"/>
                </a:rPr>
                <a:t>dentro</a:t>
              </a:r>
              <a:endParaRPr sz="1600" dirty="0">
                <a:latin typeface="Arial Narrow"/>
                <a:cs typeface="Arial Narrow"/>
              </a:endParaRPr>
            </a:p>
            <a:p>
              <a:pPr>
                <a:lnSpc>
                  <a:spcPct val="100000"/>
                </a:lnSpc>
              </a:pPr>
              <a:endParaRPr sz="1800" dirty="0">
                <a:latin typeface="Times New Roman"/>
                <a:cs typeface="Times New Roman"/>
              </a:endParaRPr>
            </a:p>
            <a:p>
              <a:pPr>
                <a:lnSpc>
                  <a:spcPct val="100000"/>
                </a:lnSpc>
                <a:spcBef>
                  <a:spcPts val="40"/>
                </a:spcBef>
              </a:pPr>
              <a:endParaRPr sz="2000" dirty="0">
                <a:latin typeface="Times New Roman"/>
                <a:cs typeface="Times New Roman"/>
              </a:endParaRPr>
            </a:p>
            <a:p>
              <a:pPr marL="7620" algn="ctr">
                <a:lnSpc>
                  <a:spcPct val="100000"/>
                </a:lnSpc>
              </a:pPr>
              <a:r>
                <a:rPr sz="1600" spc="-5" dirty="0">
                  <a:solidFill>
                    <a:srgbClr val="868755"/>
                  </a:solidFill>
                  <a:latin typeface="Arial Narrow"/>
                  <a:cs typeface="Arial Narrow"/>
                </a:rPr>
                <a:t>(e.g.,</a:t>
              </a:r>
              <a:r>
                <a:rPr sz="1600" spc="-15" dirty="0">
                  <a:solidFill>
                    <a:srgbClr val="868755"/>
                  </a:solidFill>
                  <a:latin typeface="Arial Narrow"/>
                  <a:cs typeface="Arial Narrow"/>
                </a:rPr>
                <a:t> </a:t>
              </a:r>
              <a:r>
                <a:rPr sz="1600" spc="-10" dirty="0">
                  <a:solidFill>
                    <a:srgbClr val="868755"/>
                  </a:solidFill>
                  <a:latin typeface="Arial Narrow"/>
                  <a:cs typeface="Arial Narrow"/>
                </a:rPr>
                <a:t>road)</a:t>
              </a:r>
              <a:endParaRPr sz="1600" dirty="0">
                <a:latin typeface="Arial Narrow"/>
                <a:cs typeface="Arial Narrow"/>
              </a:endParaRPr>
            </a:p>
          </p:txBody>
        </p:sp>
      </p:grpSp>
    </p:spTree>
    <p:extLst>
      <p:ext uri="{BB962C8B-B14F-4D97-AF65-F5344CB8AC3E}">
        <p14:creationId xmlns:p14="http://schemas.microsoft.com/office/powerpoint/2010/main" val="514892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799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5" name="object 2">
            <a:extLst>
              <a:ext uri="{FF2B5EF4-FFF2-40B4-BE49-F238E27FC236}">
                <a16:creationId xmlns:a16="http://schemas.microsoft.com/office/drawing/2014/main" id="{BC1A61DC-DE1E-40C1-A4C9-08D1A378D38E}"/>
              </a:ext>
            </a:extLst>
          </p:cNvPr>
          <p:cNvSpPr txBox="1"/>
          <p:nvPr/>
        </p:nvSpPr>
        <p:spPr>
          <a:xfrm>
            <a:off x="609600" y="2895600"/>
            <a:ext cx="10812679" cy="1231106"/>
          </a:xfrm>
          <a:prstGeom prst="rect">
            <a:avLst/>
          </a:prstGeom>
        </p:spPr>
        <p:txBody>
          <a:bodyPr vert="horz" wrap="square" lIns="0" tIns="0" rIns="0" bIns="0" rtlCol="0">
            <a:spAutoFit/>
          </a:bodyPr>
          <a:lstStyle/>
          <a:p>
            <a:pPr marL="12700" marR="5080" indent="2091055" algn="ctr">
              <a:lnSpc>
                <a:spcPct val="100000"/>
              </a:lnSpc>
            </a:pPr>
            <a:r>
              <a:rPr lang="es-ES" sz="4000" b="1" spc="-5" dirty="0">
                <a:solidFill>
                  <a:srgbClr val="FFFFFF"/>
                </a:solidFill>
                <a:latin typeface="Arial Narrow"/>
                <a:cs typeface="Arial Narrow"/>
              </a:rPr>
              <a:t>REQUISITOS DE BUFFER Y PROTECCIÓN DE CULTIVOS SUSCEPTIBLES / </a:t>
            </a:r>
            <a:r>
              <a:rPr lang="es-ES" sz="4000" b="1" spc="-5" dirty="0" smtClean="0">
                <a:solidFill>
                  <a:srgbClr val="FFFFFF"/>
                </a:solidFill>
                <a:latin typeface="Arial Narrow"/>
                <a:cs typeface="Arial Narrow"/>
              </a:rPr>
              <a:t>sensitivos</a:t>
            </a:r>
            <a:endParaRPr sz="4000" dirty="0">
              <a:latin typeface="Arial Narrow"/>
              <a:cs typeface="Arial Narrow"/>
            </a:endParaRPr>
          </a:p>
        </p:txBody>
      </p:sp>
    </p:spTree>
    <p:extLst>
      <p:ext uri="{BB962C8B-B14F-4D97-AF65-F5344CB8AC3E}">
        <p14:creationId xmlns:p14="http://schemas.microsoft.com/office/powerpoint/2010/main" val="1531525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1178" y="1219200"/>
            <a:ext cx="8923021" cy="1041310"/>
          </a:xfrm>
          <a:prstGeom prst="rect">
            <a:avLst/>
          </a:prstGeom>
          <a:solidFill>
            <a:srgbClr val="008248"/>
          </a:solidFill>
        </p:spPr>
        <p:txBody>
          <a:bodyPr vert="horz" wrap="square" lIns="0" tIns="116839" rIns="0" bIns="0" rtlCol="0">
            <a:spAutoFit/>
          </a:bodyPr>
          <a:lstStyle/>
          <a:p>
            <a:pPr marL="90805" marR="539115">
              <a:spcBef>
                <a:spcPts val="919"/>
              </a:spcBef>
              <a:tabLst>
                <a:tab pos="880110" algn="l"/>
              </a:tabLst>
            </a:pPr>
            <a:r>
              <a:rPr lang="es-ES" sz="2000" b="1" dirty="0">
                <a:solidFill>
                  <a:srgbClr val="FFFFFF"/>
                </a:solidFill>
                <a:latin typeface="Arial"/>
                <a:cs typeface="Arial"/>
              </a:rPr>
              <a:t>Objetivo: localizar áreas </a:t>
            </a:r>
            <a:r>
              <a:rPr lang="es-ES" sz="2000" b="1" dirty="0" smtClean="0">
                <a:solidFill>
                  <a:srgbClr val="FFFFFF"/>
                </a:solidFill>
                <a:latin typeface="Arial"/>
                <a:cs typeface="Arial"/>
              </a:rPr>
              <a:t>sensitivos </a:t>
            </a:r>
            <a:r>
              <a:rPr lang="es-ES" sz="2000" b="1" dirty="0">
                <a:solidFill>
                  <a:srgbClr val="FFFFFF"/>
                </a:solidFill>
                <a:latin typeface="Arial"/>
                <a:cs typeface="Arial"/>
              </a:rPr>
              <a:t>y cultivos alrededor de su campo de cultivo tolerante a </a:t>
            </a:r>
            <a:r>
              <a:rPr lang="es-ES" sz="2000" b="1" dirty="0" err="1">
                <a:solidFill>
                  <a:srgbClr val="FFFFFF"/>
                </a:solidFill>
                <a:latin typeface="Arial"/>
                <a:cs typeface="Arial"/>
              </a:rPr>
              <a:t>dicamba</a:t>
            </a:r>
            <a:r>
              <a:rPr lang="es-ES" sz="2000" b="1" dirty="0">
                <a:solidFill>
                  <a:srgbClr val="FFFFFF"/>
                </a:solidFill>
                <a:latin typeface="Arial"/>
                <a:cs typeface="Arial"/>
              </a:rPr>
              <a:t> y desarrollar un plan de aplicación</a:t>
            </a:r>
            <a:endParaRPr sz="2000" dirty="0">
              <a:latin typeface="Arial"/>
              <a:cs typeface="Arial"/>
            </a:endParaRPr>
          </a:p>
        </p:txBody>
      </p:sp>
      <p:sp>
        <p:nvSpPr>
          <p:cNvPr id="3" name="object 3"/>
          <p:cNvSpPr txBox="1"/>
          <p:nvPr/>
        </p:nvSpPr>
        <p:spPr>
          <a:xfrm>
            <a:off x="1899616" y="2161215"/>
            <a:ext cx="9454184" cy="3463128"/>
          </a:xfrm>
          <a:prstGeom prst="rect">
            <a:avLst/>
          </a:prstGeom>
        </p:spPr>
        <p:txBody>
          <a:bodyPr vert="horz" wrap="square" lIns="0" tIns="165735" rIns="0" bIns="0" rtlCol="0">
            <a:spAutoFit/>
          </a:bodyPr>
          <a:lstStyle/>
          <a:p>
            <a:pPr marL="355600" indent="-342900">
              <a:spcBef>
                <a:spcPts val="1305"/>
              </a:spcBef>
              <a:buClr>
                <a:srgbClr val="008248"/>
              </a:buClr>
              <a:buFont typeface="Wingdings"/>
              <a:buChar char=""/>
              <a:tabLst>
                <a:tab pos="355600" algn="l"/>
                <a:tab pos="356235" algn="l"/>
              </a:tabLst>
            </a:pPr>
            <a:r>
              <a:rPr lang="es-ES" sz="2000" dirty="0">
                <a:latin typeface="Arial"/>
                <a:cs typeface="Arial"/>
              </a:rPr>
              <a:t>Entorno de estudio para áreas </a:t>
            </a:r>
            <a:r>
              <a:rPr lang="es-ES" sz="2000" dirty="0" smtClean="0">
                <a:latin typeface="Arial"/>
                <a:cs typeface="Arial"/>
              </a:rPr>
              <a:t>sensitivos </a:t>
            </a:r>
            <a:r>
              <a:rPr lang="es-ES" sz="2000" dirty="0">
                <a:latin typeface="Arial"/>
                <a:cs typeface="Arial"/>
              </a:rPr>
              <a:t>y cultivos vecinos potenciales</a:t>
            </a:r>
          </a:p>
          <a:p>
            <a:pPr marL="355600" indent="-342900">
              <a:spcBef>
                <a:spcPts val="1305"/>
              </a:spcBef>
              <a:buClr>
                <a:srgbClr val="008248"/>
              </a:buClr>
              <a:buFont typeface="Wingdings"/>
              <a:buChar char=""/>
              <a:tabLst>
                <a:tab pos="355600" algn="l"/>
                <a:tab pos="356235" algn="l"/>
              </a:tabLst>
            </a:pPr>
            <a:r>
              <a:rPr lang="es-ES" sz="2000" dirty="0">
                <a:latin typeface="Arial"/>
                <a:cs typeface="Arial"/>
              </a:rPr>
              <a:t>Visita con tus vecinos en sus planes de cultivo alrededor de tus campos</a:t>
            </a:r>
          </a:p>
          <a:p>
            <a:pPr marL="355600" indent="-342900">
              <a:spcBef>
                <a:spcPts val="1305"/>
              </a:spcBef>
              <a:buClr>
                <a:srgbClr val="008248"/>
              </a:buClr>
              <a:buFont typeface="Wingdings"/>
              <a:buChar char=""/>
              <a:tabLst>
                <a:tab pos="355600" algn="l"/>
                <a:tab pos="356235" algn="l"/>
              </a:tabLst>
            </a:pPr>
            <a:r>
              <a:rPr lang="es-ES" sz="2000" dirty="0">
                <a:latin typeface="Arial"/>
                <a:cs typeface="Arial"/>
              </a:rPr>
              <a:t>Consulte los registros de cultivos </a:t>
            </a:r>
            <a:r>
              <a:rPr lang="es-ES" sz="2000" dirty="0" smtClean="0">
                <a:latin typeface="Arial"/>
                <a:cs typeface="Arial"/>
              </a:rPr>
              <a:t>sensitivos </a:t>
            </a:r>
            <a:r>
              <a:rPr lang="es-ES" sz="2000" dirty="0">
                <a:latin typeface="Arial"/>
                <a:cs typeface="Arial"/>
              </a:rPr>
              <a:t>para localizar cultivos especializados y otros sitios </a:t>
            </a:r>
            <a:r>
              <a:rPr lang="es-ES" sz="2000" dirty="0" smtClean="0">
                <a:latin typeface="Arial"/>
                <a:cs typeface="Arial"/>
              </a:rPr>
              <a:t>sensitivos</a:t>
            </a:r>
            <a:endParaRPr lang="es-ES" sz="2000" dirty="0">
              <a:latin typeface="Arial"/>
              <a:cs typeface="Arial"/>
            </a:endParaRPr>
          </a:p>
          <a:p>
            <a:pPr marL="355600" indent="-342900">
              <a:spcBef>
                <a:spcPts val="1305"/>
              </a:spcBef>
              <a:buClr>
                <a:srgbClr val="008248"/>
              </a:buClr>
              <a:buFont typeface="Wingdings"/>
              <a:buChar char=""/>
              <a:tabLst>
                <a:tab pos="355600" algn="l"/>
                <a:tab pos="356235" algn="l"/>
              </a:tabLst>
            </a:pPr>
            <a:r>
              <a:rPr lang="es-ES" sz="2000" dirty="0">
                <a:latin typeface="Arial"/>
                <a:cs typeface="Arial"/>
              </a:rPr>
              <a:t>Registre áreas de posibles zonas de amortiguación alrededor de todos los bordes del campo</a:t>
            </a:r>
          </a:p>
          <a:p>
            <a:pPr marL="355600" indent="-342900">
              <a:spcBef>
                <a:spcPts val="1305"/>
              </a:spcBef>
              <a:buClr>
                <a:srgbClr val="008248"/>
              </a:buClr>
              <a:buFont typeface="Wingdings"/>
              <a:buChar char=""/>
              <a:tabLst>
                <a:tab pos="355600" algn="l"/>
                <a:tab pos="356235" algn="l"/>
              </a:tabLst>
            </a:pPr>
            <a:r>
              <a:rPr lang="es-ES" sz="2000" dirty="0">
                <a:latin typeface="Arial"/>
                <a:cs typeface="Arial"/>
              </a:rPr>
              <a:t>Registro de Áreas </a:t>
            </a:r>
            <a:r>
              <a:rPr lang="es-ES" sz="2000" dirty="0" smtClean="0">
                <a:latin typeface="Arial"/>
                <a:cs typeface="Arial"/>
              </a:rPr>
              <a:t>sensitivos </a:t>
            </a:r>
            <a:r>
              <a:rPr lang="es-ES" sz="2000" dirty="0">
                <a:latin typeface="Arial"/>
                <a:cs typeface="Arial"/>
              </a:rPr>
              <a:t>al Medio Ambiente ODAFF</a:t>
            </a:r>
          </a:p>
          <a:p>
            <a:pPr marL="355600" indent="-342900">
              <a:spcBef>
                <a:spcPts val="1305"/>
              </a:spcBef>
              <a:buClr>
                <a:srgbClr val="008248"/>
              </a:buClr>
              <a:buFont typeface="Wingdings"/>
              <a:buChar char=""/>
              <a:tabLst>
                <a:tab pos="355600" algn="l"/>
                <a:tab pos="356235" algn="l"/>
              </a:tabLst>
            </a:pPr>
            <a:r>
              <a:rPr lang="es-ES" sz="2000" dirty="0">
                <a:latin typeface="Arial"/>
                <a:cs typeface="Arial"/>
              </a:rPr>
              <a:t>Documente sus esfuerzos para identificar cultivos </a:t>
            </a:r>
            <a:r>
              <a:rPr lang="es-ES" sz="2000" dirty="0" smtClean="0">
                <a:latin typeface="Arial"/>
                <a:cs typeface="Arial"/>
              </a:rPr>
              <a:t>sensitivos</a:t>
            </a:r>
            <a:endParaRPr sz="2000" dirty="0">
              <a:latin typeface="Arial"/>
              <a:cs typeface="Arial"/>
            </a:endParaRPr>
          </a:p>
        </p:txBody>
      </p:sp>
      <p:sp>
        <p:nvSpPr>
          <p:cNvPr id="4" name="object 4"/>
          <p:cNvSpPr txBox="1">
            <a:spLocks noGrp="1"/>
          </p:cNvSpPr>
          <p:nvPr>
            <p:ph type="title"/>
          </p:nvPr>
        </p:nvSpPr>
        <p:spPr>
          <a:xfrm>
            <a:off x="1767636" y="226314"/>
            <a:ext cx="6871334" cy="628377"/>
          </a:xfrm>
          <a:prstGeom prst="rect">
            <a:avLst/>
          </a:prstGeom>
        </p:spPr>
        <p:txBody>
          <a:bodyPr vert="horz" wrap="square" lIns="0" tIns="12700" rIns="0" bIns="0" rtlCol="0">
            <a:spAutoFit/>
          </a:bodyPr>
          <a:lstStyle/>
          <a:p>
            <a:pPr marL="12700">
              <a:spcBef>
                <a:spcPts val="100"/>
              </a:spcBef>
            </a:pPr>
            <a:r>
              <a:rPr lang="es-ES" spc="-5" dirty="0"/>
              <a:t>Áreas y cultivos </a:t>
            </a:r>
            <a:r>
              <a:rPr lang="es-ES" spc="-5" dirty="0" smtClean="0"/>
              <a:t>sensitivos</a:t>
            </a:r>
            <a:r>
              <a:rPr lang="es-ES" spc="-5" dirty="0"/>
              <a:t/>
            </a:r>
            <a:br>
              <a:rPr lang="es-ES" spc="-5" dirty="0"/>
            </a:br>
            <a:r>
              <a:rPr lang="es-ES" spc="-5" dirty="0"/>
              <a:t>Conozca su entorno antes de la aplicación</a:t>
            </a:r>
            <a:endParaRPr sz="2800" dirty="0">
              <a:latin typeface="Arial"/>
              <a:cs typeface="Arial"/>
            </a:endParaRPr>
          </a:p>
        </p:txBody>
      </p:sp>
      <p:sp>
        <p:nvSpPr>
          <p:cNvPr id="6" name="object 6"/>
          <p:cNvSpPr txBox="1"/>
          <p:nvPr/>
        </p:nvSpPr>
        <p:spPr>
          <a:xfrm>
            <a:off x="2133600" y="5486400"/>
            <a:ext cx="7493000" cy="579646"/>
          </a:xfrm>
          <a:prstGeom prst="rect">
            <a:avLst/>
          </a:prstGeom>
        </p:spPr>
        <p:txBody>
          <a:bodyPr vert="horz" wrap="square" lIns="0" tIns="12700" rIns="0" bIns="0" rtlCol="0">
            <a:spAutoFit/>
          </a:bodyPr>
          <a:lstStyle/>
          <a:p>
            <a:pPr marL="12700">
              <a:spcBef>
                <a:spcPts val="100"/>
              </a:spcBef>
            </a:pPr>
            <a:endParaRPr lang="es-ES" b="1" spc="-10" dirty="0">
              <a:latin typeface="Arial"/>
              <a:cs typeface="Arial"/>
            </a:endParaRPr>
          </a:p>
          <a:p>
            <a:pPr marL="12700">
              <a:spcBef>
                <a:spcPts val="100"/>
              </a:spcBef>
            </a:pPr>
            <a:r>
              <a:rPr lang="es-ES" b="1" spc="-10" dirty="0">
                <a:latin typeface="Arial"/>
                <a:cs typeface="Arial"/>
              </a:rPr>
              <a:t>Mejore la toma de decisiones con conocimiento previo de su entorno</a:t>
            </a:r>
            <a:endParaRPr dirty="0">
              <a:latin typeface="Arial"/>
              <a:cs typeface="Arial"/>
            </a:endParaRPr>
          </a:p>
        </p:txBody>
      </p:sp>
      <p:sp>
        <p:nvSpPr>
          <p:cNvPr id="9" name="object 14">
            <a:extLst>
              <a:ext uri="{FF2B5EF4-FFF2-40B4-BE49-F238E27FC236}">
                <a16:creationId xmlns:a16="http://schemas.microsoft.com/office/drawing/2014/main" id="{1B16B95D-32C9-440E-B7B4-E4F772F60658}"/>
              </a:ext>
            </a:extLst>
          </p:cNvPr>
          <p:cNvSpPr txBox="1">
            <a:spLocks noGrp="1"/>
          </p:cNvSpPr>
          <p:nvPr>
            <p:ph type="ftr" sz="quarter" idx="5"/>
          </p:nvPr>
        </p:nvSpPr>
        <p:spPr>
          <a:xfrm>
            <a:off x="293306" y="6172200"/>
            <a:ext cx="11758295" cy="136576"/>
          </a:xfrm>
          <a:prstGeom prst="rect">
            <a:avLst/>
          </a:prstGeom>
        </p:spPr>
        <p:txBody>
          <a:bodyPr vert="horz" wrap="square" lIns="0" tIns="5715" rIns="0" bIns="0" rtlCol="0">
            <a:spAutoFit/>
          </a:bodyPr>
          <a:lstStyle/>
          <a:p>
            <a:pPr marL="12700" algn="ctr">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Tree>
    <p:extLst>
      <p:ext uri="{BB962C8B-B14F-4D97-AF65-F5344CB8AC3E}">
        <p14:creationId xmlns:p14="http://schemas.microsoft.com/office/powerpoint/2010/main" val="510232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7" y="360426"/>
            <a:ext cx="10253980" cy="430887"/>
          </a:xfrm>
          <a:prstGeom prst="rect">
            <a:avLst/>
          </a:prstGeom>
        </p:spPr>
        <p:txBody>
          <a:bodyPr vert="horz" wrap="square" lIns="0" tIns="0" rIns="0" bIns="0" rtlCol="0">
            <a:spAutoFit/>
          </a:bodyPr>
          <a:lstStyle/>
          <a:p>
            <a:pPr marL="12700">
              <a:lnSpc>
                <a:spcPct val="100000"/>
              </a:lnSpc>
            </a:pPr>
            <a:r>
              <a:rPr lang="en-US" sz="2800" spc="-5" dirty="0" err="1" smtClean="0"/>
              <a:t>Formulaciones</a:t>
            </a:r>
            <a:r>
              <a:rPr lang="en-US" sz="2800" spc="-5" dirty="0" smtClean="0"/>
              <a:t> </a:t>
            </a:r>
            <a:r>
              <a:rPr lang="en-US" sz="2800" spc="-5" dirty="0" err="1" smtClean="0"/>
              <a:t>aprobados</a:t>
            </a:r>
            <a:r>
              <a:rPr lang="en-US" sz="2800" spc="-5" dirty="0" smtClean="0"/>
              <a:t> de</a:t>
            </a:r>
            <a:r>
              <a:rPr sz="2800" spc="-5" dirty="0" smtClean="0"/>
              <a:t> DICAMBA</a:t>
            </a:r>
            <a:r>
              <a:rPr lang="en-US" sz="2800" spc="-5" dirty="0" smtClean="0"/>
              <a:t> </a:t>
            </a:r>
            <a:endParaRPr sz="2800" dirty="0"/>
          </a:p>
        </p:txBody>
      </p:sp>
      <p:sp>
        <p:nvSpPr>
          <p:cNvPr id="3" name="object 3"/>
          <p:cNvSpPr txBox="1"/>
          <p:nvPr/>
        </p:nvSpPr>
        <p:spPr>
          <a:xfrm>
            <a:off x="493877" y="896156"/>
            <a:ext cx="11019155" cy="5237331"/>
          </a:xfrm>
          <a:prstGeom prst="rect">
            <a:avLst/>
          </a:prstGeom>
        </p:spPr>
        <p:txBody>
          <a:bodyPr vert="horz" wrap="square" lIns="0" tIns="0" rIns="0" bIns="0" rtlCol="0">
            <a:spAutoFit/>
          </a:bodyPr>
          <a:lstStyle/>
          <a:p>
            <a:pPr marL="12700">
              <a:lnSpc>
                <a:spcPts val="1939"/>
              </a:lnSpc>
            </a:pPr>
            <a:r>
              <a:rPr lang="es-CO" sz="1700" dirty="0" smtClean="0">
                <a:solidFill>
                  <a:srgbClr val="343433"/>
                </a:solidFill>
                <a:latin typeface="Arial Narrow"/>
                <a:cs typeface="Arial Narrow"/>
              </a:rPr>
              <a:t>Formulaciones</a:t>
            </a:r>
            <a:r>
              <a:rPr lang="en-US" sz="1700" dirty="0" smtClean="0">
                <a:solidFill>
                  <a:srgbClr val="343433"/>
                </a:solidFill>
                <a:latin typeface="Arial Narrow"/>
                <a:cs typeface="Arial Narrow"/>
              </a:rPr>
              <a:t> de DICAMBA </a:t>
            </a:r>
            <a:r>
              <a:rPr lang="en-US" sz="1700" dirty="0" err="1" smtClean="0">
                <a:solidFill>
                  <a:srgbClr val="343433"/>
                </a:solidFill>
                <a:latin typeface="Arial Narrow"/>
                <a:cs typeface="Arial Narrow"/>
              </a:rPr>
              <a:t>aprobados</a:t>
            </a:r>
            <a:r>
              <a:rPr lang="en-US" sz="1700" dirty="0" smtClean="0">
                <a:solidFill>
                  <a:srgbClr val="343433"/>
                </a:solidFill>
                <a:latin typeface="Arial Narrow"/>
                <a:cs typeface="Arial Narrow"/>
              </a:rPr>
              <a:t> para el </a:t>
            </a:r>
            <a:r>
              <a:rPr lang="en-US" sz="1700" dirty="0" err="1" smtClean="0">
                <a:solidFill>
                  <a:srgbClr val="343433"/>
                </a:solidFill>
                <a:latin typeface="Arial Narrow"/>
                <a:cs typeface="Arial Narrow"/>
              </a:rPr>
              <a:t>uso</a:t>
            </a:r>
            <a:r>
              <a:rPr lang="en-US" sz="1700" dirty="0" smtClean="0">
                <a:solidFill>
                  <a:srgbClr val="343433"/>
                </a:solidFill>
                <a:latin typeface="Arial Narrow"/>
                <a:cs typeface="Arial Narrow"/>
              </a:rPr>
              <a:t> del </a:t>
            </a:r>
            <a:r>
              <a:rPr lang="en-US" sz="1700" dirty="0" err="1" smtClean="0">
                <a:solidFill>
                  <a:srgbClr val="343433"/>
                </a:solidFill>
                <a:latin typeface="Arial Narrow"/>
                <a:cs typeface="Arial Narrow"/>
              </a:rPr>
              <a:t>sistema</a:t>
            </a:r>
            <a:r>
              <a:rPr lang="en-US" sz="1700" dirty="0" smtClean="0">
                <a:solidFill>
                  <a:srgbClr val="343433"/>
                </a:solidFill>
                <a:latin typeface="Arial Narrow"/>
                <a:cs typeface="Arial Narrow"/>
              </a:rPr>
              <a:t> “</a:t>
            </a:r>
            <a:r>
              <a:rPr sz="1700" dirty="0" smtClean="0">
                <a:solidFill>
                  <a:srgbClr val="343433"/>
                </a:solidFill>
                <a:latin typeface="Arial Narrow"/>
                <a:cs typeface="Arial Narrow"/>
              </a:rPr>
              <a:t>Roundup </a:t>
            </a:r>
            <a:r>
              <a:rPr sz="1700" spc="5" dirty="0">
                <a:solidFill>
                  <a:srgbClr val="343433"/>
                </a:solidFill>
                <a:latin typeface="Arial Narrow"/>
                <a:cs typeface="Arial Narrow"/>
              </a:rPr>
              <a:t>Ready</a:t>
            </a:r>
            <a:r>
              <a:rPr sz="1650" spc="7" baseline="25252" dirty="0">
                <a:solidFill>
                  <a:srgbClr val="343433"/>
                </a:solidFill>
                <a:latin typeface="Arial Narrow"/>
                <a:cs typeface="Arial Narrow"/>
              </a:rPr>
              <a:t>® </a:t>
            </a:r>
            <a:r>
              <a:rPr sz="1700" dirty="0" err="1">
                <a:solidFill>
                  <a:srgbClr val="343433"/>
                </a:solidFill>
                <a:latin typeface="Arial Narrow"/>
                <a:cs typeface="Arial Narrow"/>
              </a:rPr>
              <a:t>Xtend</a:t>
            </a:r>
            <a:r>
              <a:rPr sz="1700" dirty="0">
                <a:solidFill>
                  <a:srgbClr val="343433"/>
                </a:solidFill>
                <a:latin typeface="Arial Narrow"/>
                <a:cs typeface="Arial Narrow"/>
              </a:rPr>
              <a:t> </a:t>
            </a:r>
            <a:r>
              <a:rPr sz="1700" dirty="0" smtClean="0">
                <a:solidFill>
                  <a:srgbClr val="343433"/>
                </a:solidFill>
                <a:latin typeface="Arial Narrow"/>
                <a:cs typeface="Arial Narrow"/>
              </a:rPr>
              <a:t>Crop</a:t>
            </a:r>
            <a:r>
              <a:rPr lang="en-US" sz="1700" dirty="0">
                <a:solidFill>
                  <a:srgbClr val="343433"/>
                </a:solidFill>
                <a:latin typeface="Arial Narrow"/>
                <a:cs typeface="Arial Narrow"/>
              </a:rPr>
              <a:t>"</a:t>
            </a:r>
            <a:r>
              <a:rPr sz="1700" dirty="0" smtClean="0">
                <a:solidFill>
                  <a:srgbClr val="343433"/>
                </a:solidFill>
                <a:latin typeface="Arial Narrow"/>
                <a:cs typeface="Arial Narrow"/>
              </a:rPr>
              <a:t> </a:t>
            </a:r>
            <a:r>
              <a:rPr lang="en-US" sz="1700" spc="-10" dirty="0" err="1" smtClean="0">
                <a:solidFill>
                  <a:srgbClr val="343433"/>
                </a:solidFill>
                <a:latin typeface="Arial Narrow"/>
                <a:cs typeface="Arial Narrow"/>
              </a:rPr>
              <a:t>noviembre</a:t>
            </a:r>
            <a:r>
              <a:rPr sz="1700" spc="-10" dirty="0" smtClean="0">
                <a:solidFill>
                  <a:srgbClr val="343433"/>
                </a:solidFill>
                <a:latin typeface="Arial Narrow"/>
                <a:cs typeface="Arial Narrow"/>
              </a:rPr>
              <a:t>, </a:t>
            </a:r>
            <a:r>
              <a:rPr sz="1700" dirty="0" smtClean="0">
                <a:solidFill>
                  <a:srgbClr val="343433"/>
                </a:solidFill>
                <a:latin typeface="Arial Narrow"/>
                <a:cs typeface="Arial Narrow"/>
              </a:rPr>
              <a:t>2017</a:t>
            </a:r>
            <a:endParaRPr sz="1700" dirty="0">
              <a:latin typeface="Arial Narrow"/>
              <a:cs typeface="Arial Narrow"/>
            </a:endParaRPr>
          </a:p>
          <a:p>
            <a:pPr marL="755650" lvl="1" indent="-285750">
              <a:spcBef>
                <a:spcPts val="1450"/>
              </a:spcBef>
              <a:buClr>
                <a:srgbClr val="868755"/>
              </a:buClr>
              <a:buFont typeface="Wingdings" panose="05000000000000000000" pitchFamily="2" charset="2"/>
              <a:buChar char="§"/>
              <a:tabLst>
                <a:tab pos="241300" algn="l"/>
                <a:tab pos="241935" algn="l"/>
              </a:tabLst>
            </a:pPr>
            <a:r>
              <a:rPr sz="1700" dirty="0">
                <a:solidFill>
                  <a:srgbClr val="343433"/>
                </a:solidFill>
                <a:latin typeface="Arial Narrow"/>
                <a:cs typeface="Arial Narrow"/>
              </a:rPr>
              <a:t>XtendiMax</a:t>
            </a:r>
            <a:r>
              <a:rPr sz="1650" baseline="25252" dirty="0">
                <a:solidFill>
                  <a:srgbClr val="343433"/>
                </a:solidFill>
                <a:latin typeface="Arial Narrow"/>
                <a:cs typeface="Arial Narrow"/>
              </a:rPr>
              <a:t>®  </a:t>
            </a:r>
            <a:r>
              <a:rPr sz="1700" spc="-5" dirty="0">
                <a:solidFill>
                  <a:srgbClr val="343433"/>
                </a:solidFill>
                <a:latin typeface="Arial Narrow"/>
                <a:cs typeface="Arial Narrow"/>
              </a:rPr>
              <a:t>herbicide </a:t>
            </a:r>
            <a:r>
              <a:rPr sz="1700" dirty="0">
                <a:solidFill>
                  <a:srgbClr val="343433"/>
                </a:solidFill>
                <a:latin typeface="Arial Narrow"/>
                <a:cs typeface="Arial Narrow"/>
              </a:rPr>
              <a:t>with </a:t>
            </a:r>
            <a:r>
              <a:rPr sz="1700" spc="-10" dirty="0">
                <a:solidFill>
                  <a:srgbClr val="343433"/>
                </a:solidFill>
                <a:latin typeface="Arial Narrow"/>
                <a:cs typeface="Arial Narrow"/>
              </a:rPr>
              <a:t>VaporGrip</a:t>
            </a:r>
            <a:r>
              <a:rPr sz="1650" spc="-15" baseline="25252" dirty="0">
                <a:solidFill>
                  <a:srgbClr val="343433"/>
                </a:solidFill>
                <a:latin typeface="Arial Narrow"/>
                <a:cs typeface="Arial Narrow"/>
              </a:rPr>
              <a:t>® </a:t>
            </a:r>
            <a:r>
              <a:rPr sz="1700" spc="-15" dirty="0">
                <a:solidFill>
                  <a:srgbClr val="343433"/>
                </a:solidFill>
                <a:latin typeface="Arial Narrow"/>
                <a:cs typeface="Arial Narrow"/>
              </a:rPr>
              <a:t>Technology</a:t>
            </a:r>
            <a:r>
              <a:rPr sz="1700" spc="-70" dirty="0">
                <a:solidFill>
                  <a:srgbClr val="343433"/>
                </a:solidFill>
                <a:latin typeface="Arial Narrow"/>
                <a:cs typeface="Arial Narrow"/>
              </a:rPr>
              <a:t> </a:t>
            </a:r>
            <a:r>
              <a:rPr sz="1700" dirty="0">
                <a:solidFill>
                  <a:srgbClr val="343433"/>
                </a:solidFill>
                <a:latin typeface="Arial Narrow"/>
                <a:cs typeface="Arial Narrow"/>
              </a:rPr>
              <a:t>(Monsanto)</a:t>
            </a:r>
            <a:endParaRPr sz="1700" dirty="0">
              <a:latin typeface="Arial Narrow"/>
              <a:cs typeface="Arial Narrow"/>
            </a:endParaRPr>
          </a:p>
          <a:p>
            <a:pPr marL="755650" lvl="1" indent="-285750">
              <a:spcBef>
                <a:spcPts val="994"/>
              </a:spcBef>
              <a:buClr>
                <a:srgbClr val="868755"/>
              </a:buClr>
              <a:buFont typeface="Wingdings" panose="05000000000000000000" pitchFamily="2" charset="2"/>
              <a:buChar char="§"/>
              <a:tabLst>
                <a:tab pos="241300" algn="l"/>
                <a:tab pos="241935" algn="l"/>
              </a:tabLst>
            </a:pPr>
            <a:r>
              <a:rPr sz="1700" dirty="0">
                <a:solidFill>
                  <a:srgbClr val="343433"/>
                </a:solidFill>
                <a:latin typeface="Arial Narrow"/>
                <a:cs typeface="Arial Narrow"/>
              </a:rPr>
              <a:t>DuPont</a:t>
            </a:r>
            <a:r>
              <a:rPr sz="1650" baseline="25252" dirty="0">
                <a:solidFill>
                  <a:srgbClr val="343433"/>
                </a:solidFill>
                <a:latin typeface="Arial Narrow"/>
                <a:cs typeface="Arial Narrow"/>
              </a:rPr>
              <a:t>® </a:t>
            </a:r>
            <a:r>
              <a:rPr sz="1700" spc="5" dirty="0">
                <a:solidFill>
                  <a:srgbClr val="343433"/>
                </a:solidFill>
                <a:latin typeface="Arial Narrow"/>
                <a:cs typeface="Arial Narrow"/>
              </a:rPr>
              <a:t>FeXapan</a:t>
            </a:r>
            <a:r>
              <a:rPr sz="1650" spc="7" baseline="25252" dirty="0">
                <a:solidFill>
                  <a:srgbClr val="343433"/>
                </a:solidFill>
                <a:latin typeface="Arial Narrow"/>
                <a:cs typeface="Arial Narrow"/>
              </a:rPr>
              <a:t>® </a:t>
            </a:r>
            <a:r>
              <a:rPr sz="1700" spc="-5" dirty="0">
                <a:solidFill>
                  <a:srgbClr val="343433"/>
                </a:solidFill>
                <a:latin typeface="Arial Narrow"/>
                <a:cs typeface="Arial Narrow"/>
              </a:rPr>
              <a:t>herbicide </a:t>
            </a:r>
            <a:r>
              <a:rPr sz="1700" dirty="0">
                <a:solidFill>
                  <a:srgbClr val="343433"/>
                </a:solidFill>
                <a:latin typeface="Arial Narrow"/>
                <a:cs typeface="Arial Narrow"/>
              </a:rPr>
              <a:t>Plus </a:t>
            </a:r>
            <a:r>
              <a:rPr sz="1700" spc="-10" dirty="0">
                <a:solidFill>
                  <a:srgbClr val="343433"/>
                </a:solidFill>
                <a:latin typeface="Arial Narrow"/>
                <a:cs typeface="Arial Narrow"/>
              </a:rPr>
              <a:t>VaporGrip</a:t>
            </a:r>
            <a:r>
              <a:rPr sz="1650" spc="-15" baseline="25252" dirty="0">
                <a:solidFill>
                  <a:srgbClr val="343433"/>
                </a:solidFill>
                <a:latin typeface="Arial Narrow"/>
                <a:cs typeface="Arial Narrow"/>
              </a:rPr>
              <a:t>® </a:t>
            </a:r>
            <a:r>
              <a:rPr sz="1650" spc="44" baseline="25252" dirty="0">
                <a:solidFill>
                  <a:srgbClr val="343433"/>
                </a:solidFill>
                <a:latin typeface="Arial Narrow"/>
                <a:cs typeface="Arial Narrow"/>
              </a:rPr>
              <a:t> </a:t>
            </a:r>
            <a:r>
              <a:rPr sz="1700" spc="-15" dirty="0">
                <a:solidFill>
                  <a:srgbClr val="343433"/>
                </a:solidFill>
                <a:latin typeface="Arial Narrow"/>
                <a:cs typeface="Arial Narrow"/>
              </a:rPr>
              <a:t>Technology</a:t>
            </a:r>
            <a:endParaRPr sz="1700" dirty="0">
              <a:latin typeface="Arial Narrow"/>
              <a:cs typeface="Arial Narrow"/>
            </a:endParaRPr>
          </a:p>
          <a:p>
            <a:pPr marL="755650" lvl="1" indent="-285750">
              <a:spcBef>
                <a:spcPts val="1005"/>
              </a:spcBef>
              <a:buClr>
                <a:srgbClr val="868755"/>
              </a:buClr>
              <a:buFont typeface="Wingdings" panose="05000000000000000000" pitchFamily="2" charset="2"/>
              <a:buChar char="§"/>
              <a:tabLst>
                <a:tab pos="241300" algn="l"/>
                <a:tab pos="241935" algn="l"/>
              </a:tabLst>
            </a:pPr>
            <a:r>
              <a:rPr sz="1700" spc="5" dirty="0">
                <a:solidFill>
                  <a:srgbClr val="343433"/>
                </a:solidFill>
                <a:latin typeface="Arial Narrow"/>
                <a:cs typeface="Arial Narrow"/>
              </a:rPr>
              <a:t>Engenia</a:t>
            </a:r>
            <a:r>
              <a:rPr sz="1650" spc="7" baseline="25252" dirty="0">
                <a:solidFill>
                  <a:srgbClr val="343433"/>
                </a:solidFill>
                <a:latin typeface="Arial Narrow"/>
                <a:cs typeface="Arial Narrow"/>
              </a:rPr>
              <a:t>® </a:t>
            </a:r>
            <a:r>
              <a:rPr sz="1700" spc="-5" dirty="0">
                <a:solidFill>
                  <a:srgbClr val="343433"/>
                </a:solidFill>
                <a:latin typeface="Arial Narrow"/>
                <a:cs typeface="Arial Narrow"/>
              </a:rPr>
              <a:t>Herbicide</a:t>
            </a:r>
            <a:r>
              <a:rPr sz="1700" spc="35" dirty="0">
                <a:solidFill>
                  <a:srgbClr val="343433"/>
                </a:solidFill>
                <a:latin typeface="Arial Narrow"/>
                <a:cs typeface="Arial Narrow"/>
              </a:rPr>
              <a:t> </a:t>
            </a:r>
            <a:r>
              <a:rPr sz="1700" dirty="0">
                <a:solidFill>
                  <a:srgbClr val="343433"/>
                </a:solidFill>
                <a:latin typeface="Arial Narrow"/>
                <a:cs typeface="Arial Narrow"/>
              </a:rPr>
              <a:t>(BASF)</a:t>
            </a:r>
            <a:endParaRPr lang="en-US" sz="1700" dirty="0">
              <a:solidFill>
                <a:srgbClr val="343433"/>
              </a:solidFill>
              <a:latin typeface="Arial Narrow"/>
              <a:cs typeface="Arial Narrow"/>
            </a:endParaRPr>
          </a:p>
          <a:p>
            <a:pPr marL="342900" indent="-342900">
              <a:lnSpc>
                <a:spcPct val="100000"/>
              </a:lnSpc>
              <a:buClr>
                <a:srgbClr val="868755"/>
              </a:buClr>
              <a:buFont typeface="Wingdings" panose="05000000000000000000" pitchFamily="2" charset="2"/>
              <a:buChar char="§"/>
            </a:pPr>
            <a:endParaRPr sz="1900" dirty="0">
              <a:latin typeface="Times New Roman"/>
              <a:cs typeface="Times New Roman"/>
            </a:endParaRPr>
          </a:p>
          <a:p>
            <a:pPr marL="298450" indent="-285750">
              <a:lnSpc>
                <a:spcPct val="100000"/>
              </a:lnSpc>
              <a:spcBef>
                <a:spcPts val="1435"/>
              </a:spcBef>
              <a:buClr>
                <a:srgbClr val="868755"/>
              </a:buClr>
              <a:buFont typeface="Wingdings" panose="05000000000000000000" pitchFamily="2" charset="2"/>
              <a:buChar char="§"/>
              <a:tabLst>
                <a:tab pos="241300" algn="l"/>
                <a:tab pos="241935" algn="l"/>
              </a:tabLst>
            </a:pPr>
            <a:r>
              <a:rPr lang="en-US" sz="1700" dirty="0" smtClean="0">
                <a:solidFill>
                  <a:srgbClr val="343433"/>
                </a:solidFill>
                <a:latin typeface="Arial Narrow"/>
                <a:cs typeface="Arial Narrow"/>
              </a:rPr>
              <a:t>Este </a:t>
            </a:r>
            <a:r>
              <a:rPr lang="en-US" sz="1700" dirty="0" err="1" smtClean="0">
                <a:solidFill>
                  <a:srgbClr val="343433"/>
                </a:solidFill>
                <a:latin typeface="Arial Narrow"/>
                <a:cs typeface="Arial Narrow"/>
              </a:rPr>
              <a:t>entrenamiento</a:t>
            </a:r>
            <a:r>
              <a:rPr lang="en-US" sz="1700" dirty="0" smtClean="0">
                <a:solidFill>
                  <a:srgbClr val="343433"/>
                </a:solidFill>
                <a:latin typeface="Arial Narrow"/>
                <a:cs typeface="Arial Narrow"/>
              </a:rPr>
              <a:t> </a:t>
            </a:r>
            <a:r>
              <a:rPr lang="en-US" sz="1700" dirty="0" err="1" smtClean="0">
                <a:solidFill>
                  <a:srgbClr val="343433"/>
                </a:solidFill>
                <a:latin typeface="Arial Narrow"/>
                <a:cs typeface="Arial Narrow"/>
              </a:rPr>
              <a:t>cubre</a:t>
            </a:r>
            <a:r>
              <a:rPr lang="en-US" sz="1700" dirty="0" smtClean="0">
                <a:solidFill>
                  <a:srgbClr val="343433"/>
                </a:solidFill>
                <a:latin typeface="Arial Narrow"/>
                <a:cs typeface="Arial Narrow"/>
              </a:rPr>
              <a:t> </a:t>
            </a:r>
            <a:r>
              <a:rPr lang="en-US" sz="1700" dirty="0" err="1" smtClean="0">
                <a:solidFill>
                  <a:srgbClr val="343433"/>
                </a:solidFill>
                <a:latin typeface="Arial Narrow"/>
                <a:cs typeface="Arial Narrow"/>
              </a:rPr>
              <a:t>requisitos</a:t>
            </a:r>
            <a:r>
              <a:rPr lang="en-US" sz="1700" dirty="0" smtClean="0">
                <a:solidFill>
                  <a:srgbClr val="343433"/>
                </a:solidFill>
                <a:latin typeface="Arial Narrow"/>
                <a:cs typeface="Arial Narrow"/>
              </a:rPr>
              <a:t> que </a:t>
            </a:r>
            <a:r>
              <a:rPr lang="en-US" sz="1700" dirty="0" err="1" smtClean="0">
                <a:solidFill>
                  <a:srgbClr val="343433"/>
                </a:solidFill>
                <a:latin typeface="Arial Narrow"/>
                <a:cs typeface="Arial Narrow"/>
              </a:rPr>
              <a:t>aplican</a:t>
            </a:r>
            <a:r>
              <a:rPr lang="en-US" sz="1700" dirty="0" smtClean="0">
                <a:solidFill>
                  <a:srgbClr val="343433"/>
                </a:solidFill>
                <a:latin typeface="Arial Narrow"/>
                <a:cs typeface="Arial Narrow"/>
              </a:rPr>
              <a:t> a </a:t>
            </a:r>
            <a:r>
              <a:rPr lang="en-US" sz="1700" dirty="0" err="1" smtClean="0">
                <a:solidFill>
                  <a:srgbClr val="343433"/>
                </a:solidFill>
                <a:latin typeface="Arial Narrow"/>
                <a:cs typeface="Arial Narrow"/>
              </a:rPr>
              <a:t>productos</a:t>
            </a:r>
            <a:r>
              <a:rPr lang="en-US" sz="1700" dirty="0" smtClean="0">
                <a:solidFill>
                  <a:srgbClr val="343433"/>
                </a:solidFill>
                <a:latin typeface="Arial Narrow"/>
                <a:cs typeface="Arial Narrow"/>
              </a:rPr>
              <a:t> </a:t>
            </a:r>
            <a:r>
              <a:rPr lang="en-US" sz="1700" dirty="0" err="1" smtClean="0">
                <a:solidFill>
                  <a:srgbClr val="343433"/>
                </a:solidFill>
                <a:latin typeface="Arial Narrow"/>
                <a:cs typeface="Arial Narrow"/>
              </a:rPr>
              <a:t>usados</a:t>
            </a:r>
            <a:r>
              <a:rPr lang="en-US" sz="1700" dirty="0" smtClean="0">
                <a:solidFill>
                  <a:srgbClr val="343433"/>
                </a:solidFill>
                <a:latin typeface="Arial Narrow"/>
                <a:cs typeface="Arial Narrow"/>
              </a:rPr>
              <a:t> </a:t>
            </a:r>
            <a:r>
              <a:rPr lang="en-US" sz="1700" dirty="0" err="1" smtClean="0">
                <a:solidFill>
                  <a:srgbClr val="343433"/>
                </a:solidFill>
                <a:latin typeface="Arial Narrow"/>
                <a:cs typeface="Arial Narrow"/>
              </a:rPr>
              <a:t>en</a:t>
            </a:r>
            <a:r>
              <a:rPr lang="en-US" sz="1700" dirty="0" smtClean="0">
                <a:solidFill>
                  <a:srgbClr val="343433"/>
                </a:solidFill>
                <a:latin typeface="Arial Narrow"/>
                <a:cs typeface="Arial Narrow"/>
              </a:rPr>
              <a:t> </a:t>
            </a:r>
            <a:r>
              <a:rPr lang="en-US" sz="1700" dirty="0">
                <a:solidFill>
                  <a:srgbClr val="343433"/>
                </a:solidFill>
                <a:latin typeface="Arial Narrow"/>
                <a:cs typeface="Arial Narrow"/>
              </a:rPr>
              <a:t>Oklahoma</a:t>
            </a:r>
            <a:endParaRPr sz="1700" dirty="0">
              <a:latin typeface="Arial Narrow"/>
              <a:cs typeface="Arial Narrow"/>
            </a:endParaRPr>
          </a:p>
          <a:p>
            <a:pPr marL="298450" marR="5080" indent="-285750">
              <a:lnSpc>
                <a:spcPts val="1839"/>
              </a:lnSpc>
              <a:spcBef>
                <a:spcPts val="1030"/>
              </a:spcBef>
              <a:buClr>
                <a:srgbClr val="868755"/>
              </a:buClr>
              <a:buFont typeface="Wingdings" panose="05000000000000000000" pitchFamily="2" charset="2"/>
              <a:buChar char="§"/>
              <a:tabLst>
                <a:tab pos="241300" algn="l"/>
                <a:tab pos="241935" algn="l"/>
              </a:tabLst>
            </a:pPr>
            <a:endParaRPr lang="es-CO" sz="1700" dirty="0" smtClean="0">
              <a:solidFill>
                <a:srgbClr val="343433"/>
              </a:solidFill>
              <a:latin typeface="Arial Narrow"/>
              <a:cs typeface="Arial Narrow"/>
            </a:endParaRPr>
          </a:p>
          <a:p>
            <a:pPr marL="298450" marR="5080" indent="-285750">
              <a:lnSpc>
                <a:spcPts val="1839"/>
              </a:lnSpc>
              <a:spcBef>
                <a:spcPts val="1030"/>
              </a:spcBef>
              <a:buClr>
                <a:srgbClr val="868755"/>
              </a:buClr>
              <a:buFont typeface="Wingdings" panose="05000000000000000000" pitchFamily="2" charset="2"/>
              <a:buChar char="§"/>
              <a:tabLst>
                <a:tab pos="241300" algn="l"/>
                <a:tab pos="241935" algn="l"/>
              </a:tabLst>
            </a:pPr>
            <a:r>
              <a:rPr lang="en-US" sz="1700" dirty="0" err="1" smtClean="0">
                <a:solidFill>
                  <a:srgbClr val="343433"/>
                </a:solidFill>
                <a:latin typeface="Arial Narrow"/>
                <a:cs typeface="Arial Narrow"/>
              </a:rPr>
              <a:t>Algunas</a:t>
            </a:r>
            <a:r>
              <a:rPr lang="en-US" sz="1700" dirty="0" smtClean="0">
                <a:solidFill>
                  <a:srgbClr val="343433"/>
                </a:solidFill>
                <a:latin typeface="Arial Narrow"/>
                <a:cs typeface="Arial Narrow"/>
              </a:rPr>
              <a:t> </a:t>
            </a:r>
            <a:r>
              <a:rPr lang="en-US" sz="1700" dirty="0" err="1" smtClean="0">
                <a:solidFill>
                  <a:srgbClr val="343433"/>
                </a:solidFill>
                <a:latin typeface="Arial Narrow"/>
                <a:cs typeface="Arial Narrow"/>
              </a:rPr>
              <a:t>diapositivas</a:t>
            </a:r>
            <a:r>
              <a:rPr lang="en-US" sz="1700" dirty="0" smtClean="0">
                <a:solidFill>
                  <a:srgbClr val="343433"/>
                </a:solidFill>
                <a:latin typeface="Arial Narrow"/>
                <a:cs typeface="Arial Narrow"/>
              </a:rPr>
              <a:t> </a:t>
            </a:r>
            <a:r>
              <a:rPr lang="en-US" sz="1700" dirty="0" err="1" smtClean="0">
                <a:solidFill>
                  <a:srgbClr val="343433"/>
                </a:solidFill>
                <a:latin typeface="Arial Narrow"/>
                <a:cs typeface="Arial Narrow"/>
              </a:rPr>
              <a:t>contienen</a:t>
            </a:r>
            <a:r>
              <a:rPr sz="1700" dirty="0" smtClean="0">
                <a:solidFill>
                  <a:srgbClr val="343433"/>
                </a:solidFill>
                <a:latin typeface="Arial Narrow"/>
                <a:cs typeface="Arial Narrow"/>
              </a:rPr>
              <a:t> </a:t>
            </a:r>
            <a:r>
              <a:rPr lang="en-US" sz="1700" dirty="0" err="1" smtClean="0">
                <a:solidFill>
                  <a:srgbClr val="343433"/>
                </a:solidFill>
                <a:latin typeface="Arial Narrow"/>
                <a:cs typeface="Arial Narrow"/>
              </a:rPr>
              <a:t>idioma</a:t>
            </a:r>
            <a:r>
              <a:rPr lang="en-US" sz="1700" dirty="0" smtClean="0">
                <a:solidFill>
                  <a:srgbClr val="343433"/>
                </a:solidFill>
                <a:latin typeface="Arial Narrow"/>
                <a:cs typeface="Arial Narrow"/>
              </a:rPr>
              <a:t> de </a:t>
            </a:r>
            <a:r>
              <a:rPr sz="1700" dirty="0" err="1" smtClean="0">
                <a:solidFill>
                  <a:srgbClr val="343433"/>
                </a:solidFill>
                <a:latin typeface="Arial Narrow"/>
                <a:cs typeface="Arial Narrow"/>
              </a:rPr>
              <a:t>XtendiMax</a:t>
            </a:r>
            <a:r>
              <a:rPr sz="1650" baseline="25252" dirty="0">
                <a:solidFill>
                  <a:srgbClr val="343433"/>
                </a:solidFill>
                <a:latin typeface="Arial Narrow"/>
                <a:cs typeface="Arial Narrow"/>
              </a:rPr>
              <a:t>® </a:t>
            </a:r>
            <a:r>
              <a:rPr sz="1700" dirty="0">
                <a:solidFill>
                  <a:srgbClr val="343433"/>
                </a:solidFill>
                <a:latin typeface="Arial Narrow"/>
                <a:cs typeface="Arial Narrow"/>
              </a:rPr>
              <a:t>/FeXapan</a:t>
            </a:r>
            <a:r>
              <a:rPr sz="1650" baseline="25252" dirty="0">
                <a:solidFill>
                  <a:srgbClr val="343433"/>
                </a:solidFill>
                <a:latin typeface="Arial Narrow"/>
                <a:cs typeface="Arial Narrow"/>
              </a:rPr>
              <a:t>® </a:t>
            </a:r>
            <a:r>
              <a:rPr lang="en-US" sz="1650" baseline="25252" dirty="0" smtClean="0">
                <a:solidFill>
                  <a:srgbClr val="343433"/>
                </a:solidFill>
                <a:latin typeface="Arial Narrow"/>
                <a:cs typeface="Arial Narrow"/>
              </a:rPr>
              <a:t> </a:t>
            </a:r>
            <a:r>
              <a:rPr lang="en-US" sz="1700" spc="-5" dirty="0" err="1" smtClean="0">
                <a:solidFill>
                  <a:srgbClr val="343433"/>
                </a:solidFill>
                <a:latin typeface="Arial Narrow"/>
                <a:cs typeface="Arial Narrow"/>
              </a:rPr>
              <a:t>etiquetas</a:t>
            </a:r>
            <a:r>
              <a:rPr sz="1700" spc="-5" dirty="0" smtClean="0">
                <a:solidFill>
                  <a:srgbClr val="343433"/>
                </a:solidFill>
                <a:latin typeface="Arial Narrow"/>
                <a:cs typeface="Arial Narrow"/>
              </a:rPr>
              <a:t>; </a:t>
            </a:r>
            <a:r>
              <a:rPr sz="1700" spc="5" dirty="0">
                <a:solidFill>
                  <a:srgbClr val="343433"/>
                </a:solidFill>
                <a:latin typeface="Arial Narrow"/>
                <a:cs typeface="Arial Narrow"/>
              </a:rPr>
              <a:t>Engenia</a:t>
            </a:r>
            <a:r>
              <a:rPr sz="1650" spc="7" baseline="25252" dirty="0">
                <a:solidFill>
                  <a:srgbClr val="343433"/>
                </a:solidFill>
                <a:latin typeface="Arial Narrow"/>
                <a:cs typeface="Arial Narrow"/>
              </a:rPr>
              <a:t>® </a:t>
            </a:r>
            <a:r>
              <a:rPr sz="1700" spc="-5" dirty="0">
                <a:solidFill>
                  <a:srgbClr val="343433"/>
                </a:solidFill>
                <a:latin typeface="Arial Narrow"/>
                <a:cs typeface="Arial Narrow"/>
              </a:rPr>
              <a:t>label </a:t>
            </a:r>
            <a:r>
              <a:rPr lang="en-US" sz="1700" spc="-5" dirty="0" smtClean="0">
                <a:solidFill>
                  <a:srgbClr val="343433"/>
                </a:solidFill>
                <a:latin typeface="Arial Narrow"/>
                <a:cs typeface="Arial Narrow"/>
              </a:rPr>
              <a:t>cambia.  </a:t>
            </a:r>
            <a:r>
              <a:rPr lang="en-US" sz="1700" spc="-5" dirty="0" err="1" smtClean="0">
                <a:solidFill>
                  <a:srgbClr val="343433"/>
                </a:solidFill>
                <a:latin typeface="Arial Narrow"/>
                <a:cs typeface="Arial Narrow"/>
              </a:rPr>
              <a:t>Siempre</a:t>
            </a:r>
            <a:r>
              <a:rPr lang="en-US" sz="1700" spc="-5" dirty="0" smtClean="0">
                <a:solidFill>
                  <a:srgbClr val="343433"/>
                </a:solidFill>
                <a:latin typeface="Arial Narrow"/>
                <a:cs typeface="Arial Narrow"/>
              </a:rPr>
              <a:t> </a:t>
            </a:r>
            <a:r>
              <a:rPr lang="en-US" sz="1700" spc="-5" dirty="0" err="1" smtClean="0">
                <a:solidFill>
                  <a:srgbClr val="343433"/>
                </a:solidFill>
                <a:latin typeface="Arial Narrow"/>
                <a:cs typeface="Arial Narrow"/>
              </a:rPr>
              <a:t>tienes</a:t>
            </a:r>
            <a:r>
              <a:rPr lang="en-US" sz="1700" spc="-5" dirty="0" smtClean="0">
                <a:solidFill>
                  <a:srgbClr val="343433"/>
                </a:solidFill>
                <a:latin typeface="Arial Narrow"/>
                <a:cs typeface="Arial Narrow"/>
              </a:rPr>
              <a:t> que leer la </a:t>
            </a:r>
            <a:r>
              <a:rPr lang="en-US" sz="1700" spc="-5" dirty="0" err="1" smtClean="0">
                <a:solidFill>
                  <a:srgbClr val="343433"/>
                </a:solidFill>
                <a:latin typeface="Arial Narrow"/>
                <a:cs typeface="Arial Narrow"/>
              </a:rPr>
              <a:t>etiqueta</a:t>
            </a:r>
            <a:r>
              <a:rPr lang="en-US" sz="1700" spc="-5" dirty="0" smtClean="0">
                <a:solidFill>
                  <a:srgbClr val="343433"/>
                </a:solidFill>
                <a:latin typeface="Arial Narrow"/>
                <a:cs typeface="Arial Narrow"/>
              </a:rPr>
              <a:t> </a:t>
            </a:r>
            <a:r>
              <a:rPr lang="en-US" sz="1700" spc="-5" dirty="0" err="1" smtClean="0">
                <a:solidFill>
                  <a:srgbClr val="343433"/>
                </a:solidFill>
                <a:latin typeface="Arial Narrow"/>
                <a:cs typeface="Arial Narrow"/>
              </a:rPr>
              <a:t>quimica</a:t>
            </a:r>
            <a:r>
              <a:rPr lang="en-US" sz="1700" spc="-5" dirty="0" smtClean="0">
                <a:solidFill>
                  <a:srgbClr val="343433"/>
                </a:solidFill>
                <a:latin typeface="Arial Narrow"/>
                <a:cs typeface="Arial Narrow"/>
              </a:rPr>
              <a:t> para </a:t>
            </a:r>
            <a:r>
              <a:rPr lang="en-US" sz="1700" spc="-5" dirty="0" err="1" smtClean="0">
                <a:solidFill>
                  <a:srgbClr val="343433"/>
                </a:solidFill>
                <a:latin typeface="Arial Narrow"/>
                <a:cs typeface="Arial Narrow"/>
              </a:rPr>
              <a:t>cada</a:t>
            </a:r>
            <a:r>
              <a:rPr lang="en-US" sz="1700" spc="-5" dirty="0" smtClean="0">
                <a:solidFill>
                  <a:srgbClr val="343433"/>
                </a:solidFill>
                <a:latin typeface="Arial Narrow"/>
                <a:cs typeface="Arial Narrow"/>
              </a:rPr>
              <a:t> </a:t>
            </a:r>
            <a:r>
              <a:rPr lang="en-US" sz="1700" spc="-5" dirty="0" err="1" smtClean="0">
                <a:solidFill>
                  <a:srgbClr val="343433"/>
                </a:solidFill>
                <a:latin typeface="Arial Narrow"/>
                <a:cs typeface="Arial Narrow"/>
              </a:rPr>
              <a:t>producto</a:t>
            </a:r>
            <a:endParaRPr lang="en-US" sz="1700" dirty="0">
              <a:solidFill>
                <a:srgbClr val="343433"/>
              </a:solidFill>
              <a:latin typeface="Arial Narrow"/>
              <a:cs typeface="Arial Narrow"/>
            </a:endParaRPr>
          </a:p>
          <a:p>
            <a:pPr marL="355600" marR="5080" indent="-342900">
              <a:lnSpc>
                <a:spcPts val="1839"/>
              </a:lnSpc>
              <a:spcBef>
                <a:spcPts val="1030"/>
              </a:spcBef>
              <a:buClr>
                <a:srgbClr val="868755"/>
              </a:buClr>
              <a:buFont typeface="Wingdings" panose="05000000000000000000" pitchFamily="2" charset="2"/>
              <a:buChar char="§"/>
              <a:tabLst>
                <a:tab pos="241300" algn="l"/>
                <a:tab pos="241935" algn="l"/>
              </a:tabLst>
            </a:pPr>
            <a:endParaRPr sz="1900" dirty="0">
              <a:latin typeface="Times New Roman"/>
              <a:cs typeface="Times New Roman"/>
            </a:endParaRPr>
          </a:p>
          <a:p>
            <a:pPr marL="298450" indent="-285750">
              <a:lnSpc>
                <a:spcPct val="100000"/>
              </a:lnSpc>
              <a:spcBef>
                <a:spcPts val="1614"/>
              </a:spcBef>
              <a:buClr>
                <a:srgbClr val="868755"/>
              </a:buClr>
              <a:buFont typeface="Wingdings" panose="05000000000000000000" pitchFamily="2" charset="2"/>
              <a:buChar char="§"/>
              <a:tabLst>
                <a:tab pos="241300" algn="l"/>
                <a:tab pos="241935" algn="l"/>
              </a:tabLst>
            </a:pPr>
            <a:r>
              <a:rPr lang="en-US" sz="1700" dirty="0" err="1" smtClean="0">
                <a:solidFill>
                  <a:srgbClr val="343433"/>
                </a:solidFill>
                <a:latin typeface="Arial Narrow"/>
                <a:cs typeface="Arial Narrow"/>
              </a:rPr>
              <a:t>Estos</a:t>
            </a:r>
            <a:r>
              <a:rPr lang="en-US" sz="1700" dirty="0" smtClean="0">
                <a:solidFill>
                  <a:srgbClr val="343433"/>
                </a:solidFill>
                <a:latin typeface="Arial Narrow"/>
                <a:cs typeface="Arial Narrow"/>
              </a:rPr>
              <a:t> </a:t>
            </a:r>
            <a:r>
              <a:rPr lang="en-US" sz="1700" dirty="0" err="1" smtClean="0">
                <a:solidFill>
                  <a:srgbClr val="343433"/>
                </a:solidFill>
                <a:latin typeface="Arial Narrow"/>
                <a:cs typeface="Arial Narrow"/>
              </a:rPr>
              <a:t>productos</a:t>
            </a:r>
            <a:r>
              <a:rPr lang="en-US" sz="1700" dirty="0" smtClean="0">
                <a:solidFill>
                  <a:srgbClr val="343433"/>
                </a:solidFill>
                <a:latin typeface="Arial Narrow"/>
                <a:cs typeface="Arial Narrow"/>
              </a:rPr>
              <a:t> son </a:t>
            </a:r>
            <a:r>
              <a:rPr lang="en-US" sz="1700" dirty="0" err="1" smtClean="0">
                <a:solidFill>
                  <a:srgbClr val="343433"/>
                </a:solidFill>
                <a:latin typeface="Arial Narrow"/>
                <a:cs typeface="Arial Narrow"/>
              </a:rPr>
              <a:t>pesticidas</a:t>
            </a:r>
            <a:r>
              <a:rPr lang="en-US" sz="1700" dirty="0" smtClean="0">
                <a:solidFill>
                  <a:srgbClr val="343433"/>
                </a:solidFill>
                <a:latin typeface="Arial Narrow"/>
                <a:cs typeface="Arial Narrow"/>
              </a:rPr>
              <a:t> de </a:t>
            </a:r>
            <a:r>
              <a:rPr lang="en-US" sz="1700" b="1" u="sng" dirty="0" err="1" smtClean="0">
                <a:solidFill>
                  <a:srgbClr val="FF0000"/>
                </a:solidFill>
                <a:latin typeface="Arial Narrow"/>
                <a:cs typeface="Arial Narrow"/>
              </a:rPr>
              <a:t>uso</a:t>
            </a:r>
            <a:r>
              <a:rPr lang="en-US" sz="1700" b="1" u="sng" dirty="0" smtClean="0">
                <a:solidFill>
                  <a:srgbClr val="FF0000"/>
                </a:solidFill>
                <a:latin typeface="Arial Narrow"/>
                <a:cs typeface="Arial Narrow"/>
              </a:rPr>
              <a:t> </a:t>
            </a:r>
            <a:r>
              <a:rPr lang="en-US" sz="1700" b="1" u="sng" dirty="0" err="1" smtClean="0">
                <a:solidFill>
                  <a:srgbClr val="FF0000"/>
                </a:solidFill>
                <a:latin typeface="Arial Narrow"/>
                <a:cs typeface="Arial Narrow"/>
              </a:rPr>
              <a:t>restringido</a:t>
            </a:r>
            <a:r>
              <a:rPr lang="en-US" sz="1700" b="1" u="sng" dirty="0" smtClean="0">
                <a:solidFill>
                  <a:srgbClr val="FF0000"/>
                </a:solidFill>
                <a:latin typeface="Arial Narrow"/>
                <a:cs typeface="Arial Narrow"/>
              </a:rPr>
              <a:t> </a:t>
            </a:r>
            <a:r>
              <a:rPr lang="en-US" sz="1700" dirty="0" smtClean="0">
                <a:solidFill>
                  <a:srgbClr val="343433"/>
                </a:solidFill>
                <a:latin typeface="Arial Narrow"/>
                <a:cs typeface="Arial Narrow"/>
              </a:rPr>
              <a:t>para la </a:t>
            </a:r>
            <a:r>
              <a:rPr lang="en-US" sz="1700" dirty="0" err="1" smtClean="0">
                <a:solidFill>
                  <a:srgbClr val="343433"/>
                </a:solidFill>
                <a:latin typeface="Arial Narrow"/>
                <a:cs typeface="Arial Narrow"/>
              </a:rPr>
              <a:t>venta</a:t>
            </a:r>
            <a:r>
              <a:rPr lang="en-US" sz="1700" dirty="0" smtClean="0">
                <a:solidFill>
                  <a:srgbClr val="343433"/>
                </a:solidFill>
                <a:latin typeface="Arial Narrow"/>
                <a:cs typeface="Arial Narrow"/>
              </a:rPr>
              <a:t>,  y </a:t>
            </a:r>
            <a:r>
              <a:rPr lang="en-US" sz="1700" dirty="0" err="1" smtClean="0">
                <a:solidFill>
                  <a:srgbClr val="343433"/>
                </a:solidFill>
                <a:latin typeface="Arial Narrow"/>
                <a:cs typeface="Arial Narrow"/>
              </a:rPr>
              <a:t>uso</a:t>
            </a:r>
            <a:r>
              <a:rPr lang="en-US" sz="1700" dirty="0" smtClean="0">
                <a:solidFill>
                  <a:srgbClr val="343433"/>
                </a:solidFill>
                <a:latin typeface="Arial Narrow"/>
                <a:cs typeface="Arial Narrow"/>
              </a:rPr>
              <a:t> de </a:t>
            </a:r>
            <a:r>
              <a:rPr lang="en-US" sz="1700" dirty="0" err="1" smtClean="0">
                <a:solidFill>
                  <a:srgbClr val="343433"/>
                </a:solidFill>
                <a:latin typeface="Arial Narrow"/>
                <a:cs typeface="Arial Narrow"/>
              </a:rPr>
              <a:t>aplicadores</a:t>
            </a:r>
            <a:r>
              <a:rPr lang="en-US" sz="1700" dirty="0" smtClean="0">
                <a:solidFill>
                  <a:srgbClr val="343433"/>
                </a:solidFill>
                <a:latin typeface="Arial Narrow"/>
                <a:cs typeface="Arial Narrow"/>
              </a:rPr>
              <a:t> </a:t>
            </a:r>
            <a:r>
              <a:rPr lang="en-US" sz="1700" dirty="0" err="1" smtClean="0">
                <a:solidFill>
                  <a:srgbClr val="343433"/>
                </a:solidFill>
                <a:latin typeface="Arial Narrow"/>
                <a:cs typeface="Arial Narrow"/>
              </a:rPr>
              <a:t>certificados</a:t>
            </a:r>
            <a:r>
              <a:rPr lang="en-US" sz="1700" dirty="0" smtClean="0">
                <a:solidFill>
                  <a:srgbClr val="343433"/>
                </a:solidFill>
                <a:latin typeface="Arial Narrow"/>
                <a:cs typeface="Arial Narrow"/>
              </a:rPr>
              <a:t> o personas </a:t>
            </a:r>
            <a:r>
              <a:rPr lang="en-US" sz="1700" dirty="0" err="1" smtClean="0">
                <a:solidFill>
                  <a:srgbClr val="343433"/>
                </a:solidFill>
                <a:latin typeface="Arial Narrow"/>
                <a:cs typeface="Arial Narrow"/>
              </a:rPr>
              <a:t>debajo</a:t>
            </a:r>
            <a:r>
              <a:rPr lang="en-US" sz="1700" dirty="0" smtClean="0">
                <a:solidFill>
                  <a:srgbClr val="343433"/>
                </a:solidFill>
                <a:latin typeface="Arial Narrow"/>
                <a:cs typeface="Arial Narrow"/>
              </a:rPr>
              <a:t> de </a:t>
            </a:r>
            <a:r>
              <a:rPr lang="en-US" sz="1700" dirty="0" err="1" smtClean="0">
                <a:solidFill>
                  <a:srgbClr val="343433"/>
                </a:solidFill>
                <a:latin typeface="Arial Narrow"/>
                <a:cs typeface="Arial Narrow"/>
              </a:rPr>
              <a:t>su</a:t>
            </a:r>
            <a:r>
              <a:rPr lang="en-US" sz="1700" dirty="0" smtClean="0">
                <a:solidFill>
                  <a:srgbClr val="343433"/>
                </a:solidFill>
                <a:latin typeface="Arial Narrow"/>
                <a:cs typeface="Arial Narrow"/>
              </a:rPr>
              <a:t> direction/supervision, y </a:t>
            </a:r>
            <a:r>
              <a:rPr lang="en-US" sz="1700" dirty="0" err="1" smtClean="0">
                <a:solidFill>
                  <a:srgbClr val="343433"/>
                </a:solidFill>
                <a:latin typeface="Arial Narrow"/>
                <a:cs typeface="Arial Narrow"/>
              </a:rPr>
              <a:t>solamente</a:t>
            </a:r>
            <a:r>
              <a:rPr lang="en-US" sz="1700" dirty="0" smtClean="0">
                <a:solidFill>
                  <a:srgbClr val="343433"/>
                </a:solidFill>
                <a:latin typeface="Arial Narrow"/>
                <a:cs typeface="Arial Narrow"/>
              </a:rPr>
              <a:t> para </a:t>
            </a:r>
            <a:r>
              <a:rPr lang="en-US" sz="1700" dirty="0" err="1" smtClean="0">
                <a:solidFill>
                  <a:srgbClr val="343433"/>
                </a:solidFill>
                <a:latin typeface="Arial Narrow"/>
                <a:cs typeface="Arial Narrow"/>
              </a:rPr>
              <a:t>los</a:t>
            </a:r>
            <a:r>
              <a:rPr lang="en-US" sz="1700" dirty="0" smtClean="0">
                <a:solidFill>
                  <a:srgbClr val="343433"/>
                </a:solidFill>
                <a:latin typeface="Arial Narrow"/>
                <a:cs typeface="Arial Narrow"/>
              </a:rPr>
              <a:t> </a:t>
            </a:r>
            <a:r>
              <a:rPr lang="en-US" sz="1700" dirty="0" err="1" smtClean="0">
                <a:solidFill>
                  <a:srgbClr val="343433"/>
                </a:solidFill>
                <a:latin typeface="Arial Narrow"/>
                <a:cs typeface="Arial Narrow"/>
              </a:rPr>
              <a:t>usos</a:t>
            </a:r>
            <a:r>
              <a:rPr lang="en-US" sz="1700" dirty="0" smtClean="0">
                <a:solidFill>
                  <a:srgbClr val="343433"/>
                </a:solidFill>
                <a:latin typeface="Arial Narrow"/>
                <a:cs typeface="Arial Narrow"/>
              </a:rPr>
              <a:t> </a:t>
            </a:r>
            <a:r>
              <a:rPr lang="en-US" sz="1700" dirty="0" err="1" smtClean="0">
                <a:solidFill>
                  <a:srgbClr val="343433"/>
                </a:solidFill>
                <a:latin typeface="Arial Narrow"/>
                <a:cs typeface="Arial Narrow"/>
              </a:rPr>
              <a:t>cubridos</a:t>
            </a:r>
            <a:r>
              <a:rPr lang="en-US" sz="1700" dirty="0" smtClean="0">
                <a:solidFill>
                  <a:srgbClr val="343433"/>
                </a:solidFill>
                <a:latin typeface="Arial Narrow"/>
                <a:cs typeface="Arial Narrow"/>
              </a:rPr>
              <a:t> </a:t>
            </a:r>
            <a:r>
              <a:rPr lang="en-US" sz="1700" dirty="0" err="1" smtClean="0">
                <a:solidFill>
                  <a:srgbClr val="343433"/>
                </a:solidFill>
                <a:latin typeface="Arial Narrow"/>
                <a:cs typeface="Arial Narrow"/>
              </a:rPr>
              <a:t>en</a:t>
            </a:r>
            <a:r>
              <a:rPr lang="en-US" sz="1700" dirty="0" smtClean="0">
                <a:solidFill>
                  <a:srgbClr val="343433"/>
                </a:solidFill>
                <a:latin typeface="Arial Narrow"/>
                <a:cs typeface="Arial Narrow"/>
              </a:rPr>
              <a:t> el </a:t>
            </a:r>
            <a:r>
              <a:rPr lang="en-US" sz="1700" dirty="0" err="1" smtClean="0">
                <a:solidFill>
                  <a:srgbClr val="343433"/>
                </a:solidFill>
                <a:latin typeface="Arial Narrow"/>
                <a:cs typeface="Arial Narrow"/>
              </a:rPr>
              <a:t>entrenamiento</a:t>
            </a:r>
            <a:r>
              <a:rPr lang="en-US" sz="1700" dirty="0" smtClean="0">
                <a:solidFill>
                  <a:srgbClr val="343433"/>
                </a:solidFill>
                <a:latin typeface="Arial Narrow"/>
                <a:cs typeface="Arial Narrow"/>
              </a:rPr>
              <a:t> (</a:t>
            </a:r>
            <a:r>
              <a:rPr lang="en-US" sz="1700" dirty="0" err="1" smtClean="0">
                <a:solidFill>
                  <a:srgbClr val="343433"/>
                </a:solidFill>
                <a:latin typeface="Arial Narrow"/>
                <a:cs typeface="Arial Narrow"/>
              </a:rPr>
              <a:t>Tambien</a:t>
            </a:r>
            <a:r>
              <a:rPr lang="en-US" sz="1700" dirty="0" smtClean="0">
                <a:solidFill>
                  <a:srgbClr val="343433"/>
                </a:solidFill>
                <a:latin typeface="Arial Narrow"/>
                <a:cs typeface="Arial Narrow"/>
              </a:rPr>
              <a:t> se require el “</a:t>
            </a:r>
            <a:r>
              <a:rPr sz="1700" spc="-5" dirty="0" smtClean="0">
                <a:solidFill>
                  <a:srgbClr val="343433"/>
                </a:solidFill>
                <a:latin typeface="Arial Narrow"/>
                <a:cs typeface="Arial Narrow"/>
              </a:rPr>
              <a:t>Certified </a:t>
            </a:r>
            <a:r>
              <a:rPr sz="1700" dirty="0">
                <a:solidFill>
                  <a:srgbClr val="343433"/>
                </a:solidFill>
                <a:latin typeface="Arial Narrow"/>
                <a:cs typeface="Arial Narrow"/>
              </a:rPr>
              <a:t>Applicator’s</a:t>
            </a:r>
            <a:r>
              <a:rPr sz="1700" spc="-110" dirty="0">
                <a:solidFill>
                  <a:srgbClr val="343433"/>
                </a:solidFill>
                <a:latin typeface="Arial Narrow"/>
                <a:cs typeface="Arial Narrow"/>
              </a:rPr>
              <a:t> </a:t>
            </a:r>
            <a:r>
              <a:rPr sz="1700" dirty="0" smtClean="0">
                <a:solidFill>
                  <a:srgbClr val="343433"/>
                </a:solidFill>
                <a:latin typeface="Arial Narrow"/>
                <a:cs typeface="Arial Narrow"/>
              </a:rPr>
              <a:t>certification</a:t>
            </a:r>
            <a:r>
              <a:rPr lang="en-US" sz="1700" dirty="0" smtClean="0">
                <a:solidFill>
                  <a:srgbClr val="343433"/>
                </a:solidFill>
                <a:latin typeface="Arial Narrow"/>
                <a:cs typeface="Arial Narrow"/>
              </a:rPr>
              <a:t>)</a:t>
            </a:r>
            <a:endParaRPr lang="en-US" sz="1700" dirty="0">
              <a:solidFill>
                <a:srgbClr val="343433"/>
              </a:solidFill>
              <a:latin typeface="Arial Narrow"/>
              <a:cs typeface="Arial Narrow"/>
            </a:endParaRPr>
          </a:p>
          <a:p>
            <a:pPr marL="298450" indent="-285750">
              <a:lnSpc>
                <a:spcPct val="200000"/>
              </a:lnSpc>
              <a:spcBef>
                <a:spcPts val="1614"/>
              </a:spcBef>
              <a:buClr>
                <a:srgbClr val="868755"/>
              </a:buClr>
              <a:buFont typeface="Wingdings" panose="05000000000000000000" pitchFamily="2" charset="2"/>
              <a:buChar char="§"/>
              <a:tabLst>
                <a:tab pos="241300" algn="l"/>
                <a:tab pos="241935" algn="l"/>
              </a:tabLst>
            </a:pPr>
            <a:r>
              <a:rPr lang="en-US" sz="1700" dirty="0">
                <a:solidFill>
                  <a:srgbClr val="343433"/>
                </a:solidFill>
                <a:latin typeface="Arial Narrow"/>
                <a:cs typeface="Arial Narrow"/>
              </a:rPr>
              <a:t>Enlist Duo™ and Enlist ONE™ </a:t>
            </a:r>
            <a:r>
              <a:rPr lang="en-US" sz="1700" b="1" dirty="0" smtClean="0">
                <a:solidFill>
                  <a:srgbClr val="FF0000"/>
                </a:solidFill>
                <a:latin typeface="Arial Narrow"/>
                <a:cs typeface="Arial Narrow"/>
              </a:rPr>
              <a:t>no son </a:t>
            </a:r>
            <a:r>
              <a:rPr lang="en-US" sz="1700" dirty="0" smtClean="0">
                <a:solidFill>
                  <a:srgbClr val="343433"/>
                </a:solidFill>
                <a:latin typeface="Arial Narrow"/>
                <a:cs typeface="Arial Narrow"/>
              </a:rPr>
              <a:t>parte de </a:t>
            </a:r>
            <a:r>
              <a:rPr lang="en-US" sz="1700" dirty="0" err="1" smtClean="0">
                <a:solidFill>
                  <a:srgbClr val="343433"/>
                </a:solidFill>
                <a:latin typeface="Arial Narrow"/>
                <a:cs typeface="Arial Narrow"/>
              </a:rPr>
              <a:t>este</a:t>
            </a:r>
            <a:r>
              <a:rPr lang="en-US" sz="1700" dirty="0" smtClean="0">
                <a:solidFill>
                  <a:srgbClr val="343433"/>
                </a:solidFill>
                <a:latin typeface="Arial Narrow"/>
                <a:cs typeface="Arial Narrow"/>
              </a:rPr>
              <a:t> </a:t>
            </a:r>
            <a:r>
              <a:rPr lang="en-US" sz="1700" dirty="0" err="1" smtClean="0">
                <a:solidFill>
                  <a:srgbClr val="343433"/>
                </a:solidFill>
                <a:latin typeface="Arial Narrow"/>
                <a:cs typeface="Arial Narrow"/>
              </a:rPr>
              <a:t>entrenamiento</a:t>
            </a:r>
            <a:r>
              <a:rPr lang="en-US" sz="1700" dirty="0" smtClean="0">
                <a:solidFill>
                  <a:srgbClr val="343433"/>
                </a:solidFill>
                <a:latin typeface="Arial Narrow"/>
                <a:cs typeface="Arial Narrow"/>
              </a:rPr>
              <a:t>.</a:t>
            </a:r>
            <a:endParaRPr lang="en-US" sz="1700" dirty="0">
              <a:solidFill>
                <a:srgbClr val="343433"/>
              </a:solidFill>
              <a:latin typeface="Arial Narrow"/>
              <a:cs typeface="Arial Narrow"/>
            </a:endParaRPr>
          </a:p>
          <a:p>
            <a:pPr marL="241300">
              <a:lnSpc>
                <a:spcPct val="100000"/>
              </a:lnSpc>
            </a:pPr>
            <a:endParaRPr sz="1700" dirty="0">
              <a:latin typeface="Arial Narrow"/>
              <a:cs typeface="Arial Narrow"/>
            </a:endParaRPr>
          </a:p>
        </p:txBody>
      </p:sp>
      <p:sp>
        <p:nvSpPr>
          <p:cNvPr id="14" name="object 14"/>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
        <p:nvSpPr>
          <p:cNvPr id="15" name="object 15"/>
          <p:cNvSpPr txBox="1"/>
          <p:nvPr/>
        </p:nvSpPr>
        <p:spPr>
          <a:xfrm>
            <a:off x="98653" y="6223383"/>
            <a:ext cx="97790" cy="142875"/>
          </a:xfrm>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sz="800" dirty="0">
                <a:solidFill>
                  <a:srgbClr val="575857"/>
                </a:solidFill>
                <a:latin typeface="Arial Narrow"/>
                <a:cs typeface="Arial Narrow"/>
              </a:rPr>
              <a:t>2</a:t>
            </a:fld>
            <a:endParaRPr sz="800" dirty="0">
              <a:latin typeface="Arial Narrow"/>
              <a:cs typeface="Arial Narrow"/>
            </a:endParaRPr>
          </a:p>
        </p:txBody>
      </p:sp>
    </p:spTree>
    <p:extLst>
      <p:ext uri="{BB962C8B-B14F-4D97-AF65-F5344CB8AC3E}">
        <p14:creationId xmlns:p14="http://schemas.microsoft.com/office/powerpoint/2010/main" val="3815432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6" y="418591"/>
            <a:ext cx="11088523" cy="430887"/>
          </a:xfrm>
          <a:prstGeom prst="rect">
            <a:avLst/>
          </a:prstGeom>
        </p:spPr>
        <p:txBody>
          <a:bodyPr vert="horz" wrap="square" lIns="0" tIns="0" rIns="0" bIns="0" rtlCol="0">
            <a:spAutoFit/>
          </a:bodyPr>
          <a:lstStyle/>
          <a:p>
            <a:pPr marL="12700">
              <a:lnSpc>
                <a:spcPct val="100000"/>
              </a:lnSpc>
            </a:pPr>
            <a:r>
              <a:rPr lang="es-ES" sz="2800" spc="-5" dirty="0"/>
              <a:t>PROTECCIÓN DE CULTIVOS </a:t>
            </a:r>
            <a:r>
              <a:rPr lang="es-ES" sz="2800" spc="-5" dirty="0" smtClean="0"/>
              <a:t>sensitivos </a:t>
            </a:r>
            <a:r>
              <a:rPr lang="es-ES" sz="2800" spc="-5" dirty="0"/>
              <a:t>/ SUSCEPTIBLES ADYACENTES</a:t>
            </a:r>
            <a:r>
              <a:rPr sz="2800" spc="-5" dirty="0" smtClean="0"/>
              <a:t>:</a:t>
            </a:r>
            <a:endParaRPr sz="2800" dirty="0"/>
          </a:p>
        </p:txBody>
      </p:sp>
      <p:sp>
        <p:nvSpPr>
          <p:cNvPr id="3" name="object 3"/>
          <p:cNvSpPr txBox="1"/>
          <p:nvPr/>
        </p:nvSpPr>
        <p:spPr>
          <a:xfrm>
            <a:off x="493876" y="1229105"/>
            <a:ext cx="11240924" cy="3385542"/>
          </a:xfrm>
          <a:prstGeom prst="rect">
            <a:avLst/>
          </a:prstGeom>
        </p:spPr>
        <p:txBody>
          <a:bodyPr vert="horz" wrap="square" lIns="0" tIns="0" rIns="0" bIns="0" rtlCol="0">
            <a:spAutoFit/>
          </a:bodyPr>
          <a:lstStyle/>
          <a:p>
            <a:pPr marL="12700">
              <a:lnSpc>
                <a:spcPct val="100000"/>
              </a:lnSpc>
            </a:pPr>
            <a:r>
              <a:rPr lang="es-ES" sz="2000" b="1" dirty="0">
                <a:solidFill>
                  <a:srgbClr val="343433"/>
                </a:solidFill>
                <a:latin typeface="Arial Narrow"/>
                <a:cs typeface="Arial Narrow"/>
              </a:rPr>
              <a:t>NO APLIQUE este producto cuando el viento esté soplando hacia cultivos </a:t>
            </a:r>
            <a:r>
              <a:rPr lang="es-ES" sz="2000" b="1" dirty="0" smtClean="0">
                <a:solidFill>
                  <a:srgbClr val="343433"/>
                </a:solidFill>
                <a:latin typeface="Arial Narrow"/>
                <a:cs typeface="Arial Narrow"/>
              </a:rPr>
              <a:t>adyacentes (al lado), </a:t>
            </a:r>
            <a:r>
              <a:rPr lang="es-ES" sz="2000" b="1" dirty="0">
                <a:solidFill>
                  <a:srgbClr val="343433"/>
                </a:solidFill>
                <a:latin typeface="Arial Narrow"/>
                <a:cs typeface="Arial Narrow"/>
              </a:rPr>
              <a:t>no tolerantes a la </a:t>
            </a:r>
            <a:r>
              <a:rPr lang="es-ES" sz="2000" b="1" dirty="0" err="1">
                <a:solidFill>
                  <a:srgbClr val="343433"/>
                </a:solidFill>
                <a:latin typeface="Arial Narrow"/>
                <a:cs typeface="Arial Narrow"/>
              </a:rPr>
              <a:t>dicamba</a:t>
            </a:r>
            <a:r>
              <a:rPr lang="es-ES" sz="2000" b="1" dirty="0">
                <a:solidFill>
                  <a:srgbClr val="343433"/>
                </a:solidFill>
                <a:latin typeface="Arial Narrow"/>
                <a:cs typeface="Arial Narrow"/>
              </a:rPr>
              <a:t>;</a:t>
            </a:r>
          </a:p>
          <a:p>
            <a:pPr marL="12700">
              <a:lnSpc>
                <a:spcPct val="100000"/>
              </a:lnSpc>
            </a:pPr>
            <a:r>
              <a:rPr lang="es-ES" sz="2000" b="1" dirty="0">
                <a:solidFill>
                  <a:srgbClr val="343433"/>
                </a:solidFill>
                <a:latin typeface="Arial Narrow"/>
                <a:cs typeface="Arial Narrow"/>
              </a:rPr>
              <a:t>esto incluye SOJA Y ALGODÓN TOLERANTE NO DICAMBA.</a:t>
            </a:r>
          </a:p>
          <a:p>
            <a:pPr marL="12700">
              <a:lnSpc>
                <a:spcPct val="100000"/>
              </a:lnSpc>
            </a:pPr>
            <a:endParaRPr lang="es-ES" sz="2000" b="1" dirty="0">
              <a:solidFill>
                <a:srgbClr val="343433"/>
              </a:solidFill>
              <a:latin typeface="Arial Narrow"/>
              <a:cs typeface="Arial Narrow"/>
            </a:endParaRPr>
          </a:p>
          <a:p>
            <a:pPr marL="12700">
              <a:lnSpc>
                <a:spcPct val="100000"/>
              </a:lnSpc>
            </a:pPr>
            <a:r>
              <a:rPr lang="es-ES" sz="2000" b="1" dirty="0">
                <a:solidFill>
                  <a:srgbClr val="343433"/>
                </a:solidFill>
                <a:latin typeface="Arial Narrow"/>
                <a:cs typeface="Arial Narrow"/>
              </a:rPr>
              <a:t>Los cultivos susceptibles incluyen, entre otros, tomates y otros vegetales fructíferos (grupo de cultivos EPA 8), árboles frutales, cucurbitáceas (grupo de cultivos EPA 9), uvas, frijoles, flores, plantas ornamentales, guisantes, patatas, girasol, tabaco y otras plantas de hoja ancha e incluyendo plantas en un invernadero.</a:t>
            </a:r>
          </a:p>
          <a:p>
            <a:pPr marL="12700">
              <a:lnSpc>
                <a:spcPct val="100000"/>
              </a:lnSpc>
            </a:pPr>
            <a:endParaRPr lang="es-ES" sz="2000" b="1" dirty="0">
              <a:solidFill>
                <a:srgbClr val="343433"/>
              </a:solidFill>
              <a:latin typeface="Arial Narrow"/>
              <a:cs typeface="Arial Narrow"/>
            </a:endParaRPr>
          </a:p>
          <a:p>
            <a:pPr marL="12700">
              <a:lnSpc>
                <a:spcPct val="100000"/>
              </a:lnSpc>
            </a:pPr>
            <a:r>
              <a:rPr lang="es-ES" sz="2000" b="1" dirty="0">
                <a:solidFill>
                  <a:srgbClr val="343433"/>
                </a:solidFill>
                <a:latin typeface="Arial Narrow"/>
                <a:cs typeface="Arial Narrow"/>
              </a:rPr>
              <a:t>EL CONTACTO CON FOLLAJE, TALLOS VERDES O FRUTALES DE CULTIVOS, O CUALQUIER PLANTA DESEABLE QUE NO CONTENGA UN GEN DE TOLERANCIA A DICAMBA O NO TENGA NATURALIDAD PARA DICAMBA, PODRÍA RESULTAR EN LESIONES GRAVES O DESTRUCCIÓN.</a:t>
            </a:r>
            <a:endParaRPr sz="1800" dirty="0">
              <a:latin typeface="Arial Narrow"/>
              <a:cs typeface="Arial Narrow"/>
            </a:endParaRPr>
          </a:p>
        </p:txBody>
      </p:sp>
      <p:sp>
        <p:nvSpPr>
          <p:cNvPr id="4" name="object 4"/>
          <p:cNvSpPr/>
          <p:nvPr/>
        </p:nvSpPr>
        <p:spPr>
          <a:xfrm>
            <a:off x="7772400" y="3429000"/>
            <a:ext cx="3788663" cy="378866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7" name="object 7"/>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20</a:t>
            </a:fld>
            <a:endParaRPr dirty="0"/>
          </a:p>
        </p:txBody>
      </p:sp>
      <p:sp>
        <p:nvSpPr>
          <p:cNvPr id="8" name="object 14">
            <a:extLst>
              <a:ext uri="{FF2B5EF4-FFF2-40B4-BE49-F238E27FC236}">
                <a16:creationId xmlns:a16="http://schemas.microsoft.com/office/drawing/2014/main" id="{120CF5B3-BF8A-4E73-A725-2DD74B86DB62}"/>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7" y="418591"/>
            <a:ext cx="10614558" cy="861774"/>
          </a:xfrm>
          <a:prstGeom prst="rect">
            <a:avLst/>
          </a:prstGeom>
        </p:spPr>
        <p:txBody>
          <a:bodyPr vert="horz" wrap="square" lIns="0" tIns="0" rIns="0" bIns="0" rtlCol="0">
            <a:spAutoFit/>
          </a:bodyPr>
          <a:lstStyle/>
          <a:p>
            <a:pPr marL="12700">
              <a:lnSpc>
                <a:spcPct val="100000"/>
              </a:lnSpc>
            </a:pPr>
            <a:r>
              <a:rPr lang="en-US" sz="2800" spc="-5" dirty="0"/>
              <a:t/>
            </a:r>
            <a:br>
              <a:rPr lang="en-US" sz="2800" spc="-5" dirty="0"/>
            </a:br>
            <a:r>
              <a:rPr lang="en-US" sz="2800" spc="-5" dirty="0"/>
              <a:t>EJEMPLO DE CAMPO ADYACENTE - NO PULVERIZAR</a:t>
            </a:r>
            <a:endParaRPr sz="4000" dirty="0">
              <a:latin typeface="Arial Narrow"/>
              <a:cs typeface="Arial Narrow"/>
            </a:endParaRPr>
          </a:p>
        </p:txBody>
      </p:sp>
      <p:sp>
        <p:nvSpPr>
          <p:cNvPr id="3" name="object 3"/>
          <p:cNvSpPr txBox="1"/>
          <p:nvPr/>
        </p:nvSpPr>
        <p:spPr>
          <a:xfrm>
            <a:off x="864108" y="1309116"/>
            <a:ext cx="2459990" cy="4308872"/>
          </a:xfrm>
          <a:prstGeom prst="rect">
            <a:avLst/>
          </a:prstGeom>
          <a:solidFill>
            <a:srgbClr val="F1F1F1"/>
          </a:solidFill>
        </p:spPr>
        <p:txBody>
          <a:bodyPr vert="horz" wrap="square" lIns="0" tIns="5080" rIns="0" bIns="0" rtlCol="0">
            <a:spAutoFit/>
          </a:bodyPr>
          <a:lstStyle/>
          <a:p>
            <a:pPr>
              <a:lnSpc>
                <a:spcPct val="100000"/>
              </a:lnSpc>
              <a:spcBef>
                <a:spcPts val="40"/>
              </a:spcBef>
            </a:pPr>
            <a:endParaRPr sz="1700" dirty="0">
              <a:latin typeface="Times New Roman"/>
              <a:cs typeface="Times New Roman"/>
            </a:endParaRPr>
          </a:p>
          <a:p>
            <a:pPr algn="ctr">
              <a:lnSpc>
                <a:spcPct val="100000"/>
              </a:lnSpc>
            </a:pPr>
            <a:r>
              <a:rPr sz="1600" b="1" spc="-10" dirty="0">
                <a:solidFill>
                  <a:srgbClr val="343433"/>
                </a:solidFill>
                <a:latin typeface="Arial"/>
                <a:cs typeface="Arial"/>
              </a:rPr>
              <a:t>COLOR</a:t>
            </a:r>
            <a:r>
              <a:rPr sz="1600" b="1" spc="-50" dirty="0">
                <a:solidFill>
                  <a:srgbClr val="343433"/>
                </a:solidFill>
                <a:latin typeface="Arial"/>
                <a:cs typeface="Arial"/>
              </a:rPr>
              <a:t> </a:t>
            </a:r>
            <a:r>
              <a:rPr sz="1600" b="1" spc="-5" dirty="0">
                <a:solidFill>
                  <a:srgbClr val="343433"/>
                </a:solidFill>
                <a:latin typeface="Arial"/>
                <a:cs typeface="Arial"/>
              </a:rPr>
              <a:t>LEGEND</a:t>
            </a:r>
            <a:endParaRPr sz="1600" dirty="0">
              <a:latin typeface="Arial"/>
              <a:cs typeface="Arial"/>
            </a:endParaRPr>
          </a:p>
          <a:p>
            <a:pPr>
              <a:lnSpc>
                <a:spcPct val="100000"/>
              </a:lnSpc>
              <a:spcBef>
                <a:spcPts val="45"/>
              </a:spcBef>
            </a:pPr>
            <a:endParaRPr sz="2300" dirty="0">
              <a:latin typeface="Times New Roman"/>
              <a:cs typeface="Times New Roman"/>
            </a:endParaRPr>
          </a:p>
          <a:p>
            <a:pPr marL="1270" algn="ctr">
              <a:lnSpc>
                <a:spcPct val="100000"/>
              </a:lnSpc>
            </a:pPr>
            <a:r>
              <a:rPr sz="1400" spc="735" dirty="0">
                <a:solidFill>
                  <a:srgbClr val="2166A2"/>
                </a:solidFill>
                <a:latin typeface="Arial"/>
                <a:cs typeface="Arial"/>
              </a:rPr>
              <a:t>l</a:t>
            </a:r>
            <a:r>
              <a:rPr sz="1400" spc="-80" dirty="0">
                <a:solidFill>
                  <a:srgbClr val="2166A2"/>
                </a:solidFill>
                <a:latin typeface="Arial"/>
                <a:cs typeface="Arial"/>
              </a:rPr>
              <a:t> </a:t>
            </a:r>
            <a:r>
              <a:rPr lang="en-US" sz="1400" spc="-80" dirty="0" smtClean="0">
                <a:solidFill>
                  <a:srgbClr val="2166A2"/>
                </a:solidFill>
                <a:latin typeface="Arial"/>
                <a:cs typeface="Arial"/>
              </a:rPr>
              <a:t>Azul</a:t>
            </a:r>
            <a:endParaRPr sz="1400" dirty="0">
              <a:latin typeface="Arial"/>
              <a:cs typeface="Arial"/>
            </a:endParaRPr>
          </a:p>
          <a:p>
            <a:pPr marL="33655" algn="ctr">
              <a:lnSpc>
                <a:spcPct val="100000"/>
              </a:lnSpc>
              <a:spcBef>
                <a:spcPts val="865"/>
              </a:spcBef>
            </a:pPr>
            <a:r>
              <a:rPr lang="en-US" sz="1200" spc="-5" dirty="0">
                <a:solidFill>
                  <a:srgbClr val="343433"/>
                </a:solidFill>
                <a:latin typeface="Arial Narrow"/>
                <a:cs typeface="Arial Narrow"/>
              </a:rPr>
              <a:t>XtendFlex</a:t>
            </a:r>
            <a:r>
              <a:rPr lang="en-US" sz="1200" b="1" baseline="26455" dirty="0">
                <a:latin typeface="Calibri Light" panose="020F0302020204030204" pitchFamily="34" charset="0"/>
                <a:cs typeface="Calibri Light" panose="020F0302020204030204" pitchFamily="34" charset="0"/>
              </a:rPr>
              <a:t>®</a:t>
            </a:r>
            <a:r>
              <a:rPr lang="en-US" sz="1200" spc="-5" dirty="0">
                <a:solidFill>
                  <a:srgbClr val="343433"/>
                </a:solidFill>
                <a:latin typeface="Arial Narrow"/>
                <a:cs typeface="Arial Narrow"/>
              </a:rPr>
              <a:t> Cotton</a:t>
            </a:r>
            <a:endParaRPr lang="en-US" sz="1200" dirty="0">
              <a:latin typeface="Arial Narrow"/>
              <a:cs typeface="Arial Narrow"/>
            </a:endParaRPr>
          </a:p>
          <a:p>
            <a:pPr>
              <a:lnSpc>
                <a:spcPct val="100000"/>
              </a:lnSpc>
            </a:pPr>
            <a:endParaRPr sz="1400" dirty="0">
              <a:latin typeface="Times New Roman"/>
              <a:cs typeface="Times New Roman"/>
            </a:endParaRPr>
          </a:p>
          <a:p>
            <a:pPr marL="635" algn="ctr">
              <a:lnSpc>
                <a:spcPct val="100000"/>
              </a:lnSpc>
              <a:spcBef>
                <a:spcPts val="1065"/>
              </a:spcBef>
            </a:pPr>
            <a:r>
              <a:rPr sz="1400" spc="735" dirty="0">
                <a:solidFill>
                  <a:srgbClr val="39AB46"/>
                </a:solidFill>
                <a:latin typeface="Arial"/>
                <a:cs typeface="Arial"/>
              </a:rPr>
              <a:t>l</a:t>
            </a:r>
            <a:r>
              <a:rPr sz="1400" spc="-80" dirty="0">
                <a:solidFill>
                  <a:srgbClr val="39AB46"/>
                </a:solidFill>
                <a:latin typeface="Arial"/>
                <a:cs typeface="Arial"/>
              </a:rPr>
              <a:t> </a:t>
            </a:r>
            <a:r>
              <a:rPr lang="en-US" sz="1400" spc="-80" dirty="0" smtClean="0">
                <a:solidFill>
                  <a:srgbClr val="39AB46"/>
                </a:solidFill>
                <a:latin typeface="Arial"/>
                <a:cs typeface="Arial"/>
              </a:rPr>
              <a:t>Verde</a:t>
            </a:r>
            <a:endParaRPr sz="1400" dirty="0">
              <a:latin typeface="Arial"/>
              <a:cs typeface="Arial"/>
            </a:endParaRPr>
          </a:p>
          <a:p>
            <a:pPr marL="710565" marR="702945" algn="ctr">
              <a:lnSpc>
                <a:spcPts val="1300"/>
              </a:lnSpc>
              <a:spcBef>
                <a:spcPts val="1025"/>
              </a:spcBef>
            </a:pPr>
            <a:r>
              <a:rPr sz="1200" spc="-5" dirty="0">
                <a:solidFill>
                  <a:srgbClr val="343433"/>
                </a:solidFill>
                <a:latin typeface="Arial Narrow"/>
                <a:cs typeface="Arial Narrow"/>
              </a:rPr>
              <a:t>Non-Dicamba  </a:t>
            </a:r>
            <a:r>
              <a:rPr sz="1200" spc="-20" dirty="0">
                <a:solidFill>
                  <a:srgbClr val="343433"/>
                </a:solidFill>
                <a:latin typeface="Arial Narrow"/>
                <a:cs typeface="Arial Narrow"/>
              </a:rPr>
              <a:t>Tolerant</a:t>
            </a:r>
            <a:r>
              <a:rPr sz="1200" spc="-40" dirty="0">
                <a:solidFill>
                  <a:srgbClr val="343433"/>
                </a:solidFill>
                <a:latin typeface="Arial Narrow"/>
                <a:cs typeface="Arial Narrow"/>
              </a:rPr>
              <a:t> </a:t>
            </a:r>
            <a:r>
              <a:rPr lang="en-US" sz="1200" spc="-40" dirty="0">
                <a:solidFill>
                  <a:srgbClr val="343433"/>
                </a:solidFill>
                <a:latin typeface="Arial Narrow"/>
                <a:cs typeface="Arial Narrow"/>
              </a:rPr>
              <a:t>Cotton</a:t>
            </a:r>
            <a:endParaRPr sz="1200" dirty="0">
              <a:latin typeface="Arial Narrow"/>
              <a:cs typeface="Arial Narrow"/>
            </a:endParaRPr>
          </a:p>
          <a:p>
            <a:pPr>
              <a:lnSpc>
                <a:spcPct val="100000"/>
              </a:lnSpc>
            </a:pPr>
            <a:endParaRPr sz="1400" dirty="0">
              <a:latin typeface="Times New Roman"/>
              <a:cs typeface="Times New Roman"/>
            </a:endParaRPr>
          </a:p>
          <a:p>
            <a:pPr algn="ctr">
              <a:lnSpc>
                <a:spcPct val="100000"/>
              </a:lnSpc>
              <a:spcBef>
                <a:spcPts val="1045"/>
              </a:spcBef>
            </a:pPr>
            <a:r>
              <a:rPr sz="1400" spc="735" dirty="0">
                <a:solidFill>
                  <a:srgbClr val="F7EB34"/>
                </a:solidFill>
                <a:latin typeface="Arial"/>
                <a:cs typeface="Arial"/>
              </a:rPr>
              <a:t>l</a:t>
            </a:r>
            <a:r>
              <a:rPr sz="1400" spc="-80" dirty="0">
                <a:solidFill>
                  <a:srgbClr val="F7EB34"/>
                </a:solidFill>
                <a:latin typeface="Arial"/>
                <a:cs typeface="Arial"/>
              </a:rPr>
              <a:t> </a:t>
            </a:r>
            <a:r>
              <a:rPr lang="en-US" sz="1400" b="1" spc="-15" dirty="0" smtClean="0">
                <a:solidFill>
                  <a:srgbClr val="343433"/>
                </a:solidFill>
                <a:latin typeface="Arial"/>
                <a:cs typeface="Arial"/>
              </a:rPr>
              <a:t>Amarillo</a:t>
            </a:r>
            <a:endParaRPr sz="1400" dirty="0">
              <a:latin typeface="Arial"/>
              <a:cs typeface="Arial"/>
            </a:endParaRPr>
          </a:p>
          <a:p>
            <a:pPr marL="1270" algn="ctr">
              <a:lnSpc>
                <a:spcPct val="100000"/>
              </a:lnSpc>
              <a:spcBef>
                <a:spcPts val="865"/>
              </a:spcBef>
            </a:pPr>
            <a:r>
              <a:rPr sz="1200" dirty="0">
                <a:solidFill>
                  <a:srgbClr val="343433"/>
                </a:solidFill>
                <a:latin typeface="Arial Narrow"/>
                <a:cs typeface="Arial Narrow"/>
              </a:rPr>
              <a:t>Corn</a:t>
            </a:r>
            <a:endParaRPr sz="1200" dirty="0">
              <a:latin typeface="Arial Narrow"/>
              <a:cs typeface="Arial Narrow"/>
            </a:endParaRPr>
          </a:p>
          <a:p>
            <a:pPr>
              <a:lnSpc>
                <a:spcPct val="100000"/>
              </a:lnSpc>
            </a:pPr>
            <a:endParaRPr sz="1400" dirty="0">
              <a:latin typeface="Times New Roman"/>
              <a:cs typeface="Times New Roman"/>
            </a:endParaRPr>
          </a:p>
          <a:p>
            <a:pPr algn="ctr">
              <a:lnSpc>
                <a:spcPct val="100000"/>
              </a:lnSpc>
              <a:spcBef>
                <a:spcPts val="1065"/>
              </a:spcBef>
            </a:pPr>
            <a:r>
              <a:rPr sz="1400" spc="735" dirty="0">
                <a:solidFill>
                  <a:srgbClr val="7E5B39"/>
                </a:solidFill>
                <a:latin typeface="Arial"/>
                <a:cs typeface="Arial"/>
              </a:rPr>
              <a:t>l</a:t>
            </a:r>
            <a:r>
              <a:rPr sz="1400" spc="-75" dirty="0">
                <a:solidFill>
                  <a:srgbClr val="7E5B39"/>
                </a:solidFill>
                <a:latin typeface="Arial"/>
                <a:cs typeface="Arial"/>
              </a:rPr>
              <a:t> </a:t>
            </a:r>
            <a:r>
              <a:rPr lang="en-US" sz="1400" spc="-75" dirty="0" smtClean="0">
                <a:solidFill>
                  <a:srgbClr val="7E5B39"/>
                </a:solidFill>
                <a:latin typeface="Arial"/>
                <a:cs typeface="Arial"/>
              </a:rPr>
              <a:t>Marron</a:t>
            </a:r>
            <a:endParaRPr sz="1400" dirty="0">
              <a:latin typeface="Arial"/>
              <a:cs typeface="Arial"/>
            </a:endParaRPr>
          </a:p>
          <a:p>
            <a:pPr marL="637540" marR="629920" indent="-635" algn="ctr">
              <a:lnSpc>
                <a:spcPts val="1300"/>
              </a:lnSpc>
              <a:spcBef>
                <a:spcPts val="1030"/>
              </a:spcBef>
            </a:pPr>
            <a:r>
              <a:rPr sz="1200" spc="-5" dirty="0">
                <a:solidFill>
                  <a:srgbClr val="343433"/>
                </a:solidFill>
                <a:latin typeface="Arial Narrow"/>
                <a:cs typeface="Arial Narrow"/>
              </a:rPr>
              <a:t>Agricultural </a:t>
            </a:r>
            <a:r>
              <a:rPr sz="1200" dirty="0">
                <a:solidFill>
                  <a:srgbClr val="343433"/>
                </a:solidFill>
                <a:latin typeface="Arial Narrow"/>
                <a:cs typeface="Arial Narrow"/>
              </a:rPr>
              <a:t>Fields  Prepared for</a:t>
            </a:r>
            <a:r>
              <a:rPr sz="1200" spc="-100" dirty="0">
                <a:solidFill>
                  <a:srgbClr val="343433"/>
                </a:solidFill>
                <a:latin typeface="Arial Narrow"/>
                <a:cs typeface="Arial Narrow"/>
              </a:rPr>
              <a:t> </a:t>
            </a:r>
            <a:r>
              <a:rPr sz="1200" dirty="0">
                <a:solidFill>
                  <a:srgbClr val="343433"/>
                </a:solidFill>
                <a:latin typeface="Arial Narrow"/>
                <a:cs typeface="Arial Narrow"/>
              </a:rPr>
              <a:t>Planting</a:t>
            </a:r>
            <a:endParaRPr sz="1200" dirty="0">
              <a:latin typeface="Arial Narrow"/>
              <a:cs typeface="Arial Narrow"/>
            </a:endParaRPr>
          </a:p>
        </p:txBody>
      </p:sp>
      <p:sp>
        <p:nvSpPr>
          <p:cNvPr id="11" name="object 11"/>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21</a:t>
            </a:fld>
            <a:endParaRPr dirty="0"/>
          </a:p>
        </p:txBody>
      </p:sp>
      <p:sp>
        <p:nvSpPr>
          <p:cNvPr id="12" name="object 14">
            <a:extLst>
              <a:ext uri="{FF2B5EF4-FFF2-40B4-BE49-F238E27FC236}">
                <a16:creationId xmlns:a16="http://schemas.microsoft.com/office/drawing/2014/main" id="{5ACFD6CB-6DE4-4D64-B69B-B1CD814B769F}"/>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grpSp>
        <p:nvGrpSpPr>
          <p:cNvPr id="16" name="Group 15">
            <a:extLst>
              <a:ext uri="{FF2B5EF4-FFF2-40B4-BE49-F238E27FC236}">
                <a16:creationId xmlns:a16="http://schemas.microsoft.com/office/drawing/2014/main" id="{708DDDD7-901E-4AF1-BA30-6F74C9B4D52A}"/>
              </a:ext>
            </a:extLst>
          </p:cNvPr>
          <p:cNvGrpSpPr/>
          <p:nvPr/>
        </p:nvGrpSpPr>
        <p:grpSpPr>
          <a:xfrm>
            <a:off x="4114800" y="1828800"/>
            <a:ext cx="6993635" cy="3465576"/>
            <a:chOff x="4114800" y="1828800"/>
            <a:chExt cx="6993635" cy="3465576"/>
          </a:xfrm>
        </p:grpSpPr>
        <p:sp>
          <p:nvSpPr>
            <p:cNvPr id="4" name="object 4"/>
            <p:cNvSpPr/>
            <p:nvPr/>
          </p:nvSpPr>
          <p:spPr>
            <a:xfrm>
              <a:off x="4114800" y="1828800"/>
              <a:ext cx="6993635" cy="346557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pic>
          <p:nvPicPr>
            <p:cNvPr id="6" name="Picture 5">
              <a:extLst>
                <a:ext uri="{FF2B5EF4-FFF2-40B4-BE49-F238E27FC236}">
                  <a16:creationId xmlns:a16="http://schemas.microsoft.com/office/drawing/2014/main" id="{8362395B-F074-4BCB-81DC-FA854765FA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5400" y="4495800"/>
              <a:ext cx="695756" cy="240020"/>
            </a:xfrm>
            <a:prstGeom prst="rect">
              <a:avLst/>
            </a:prstGeom>
          </p:spPr>
        </p:pic>
        <p:pic>
          <p:nvPicPr>
            <p:cNvPr id="9" name="Picture 8">
              <a:extLst>
                <a:ext uri="{FF2B5EF4-FFF2-40B4-BE49-F238E27FC236}">
                  <a16:creationId xmlns:a16="http://schemas.microsoft.com/office/drawing/2014/main" id="{12087EE9-742B-4E86-B035-C81E2345B5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7844" y="4267200"/>
              <a:ext cx="695756" cy="240020"/>
            </a:xfrm>
            <a:prstGeom prst="rect">
              <a:avLst/>
            </a:prstGeom>
          </p:spPr>
        </p:pic>
        <p:pic>
          <p:nvPicPr>
            <p:cNvPr id="7" name="Picture 6">
              <a:extLst>
                <a:ext uri="{FF2B5EF4-FFF2-40B4-BE49-F238E27FC236}">
                  <a16:creationId xmlns:a16="http://schemas.microsoft.com/office/drawing/2014/main" id="{ECE6A33C-033E-44DF-942B-D2CEB3965C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20237" y="4232651"/>
              <a:ext cx="507380" cy="415549"/>
            </a:xfrm>
            <a:prstGeom prst="rect">
              <a:avLst/>
            </a:prstGeom>
          </p:spPr>
        </p:pic>
        <p:pic>
          <p:nvPicPr>
            <p:cNvPr id="13" name="Picture 12">
              <a:extLst>
                <a:ext uri="{FF2B5EF4-FFF2-40B4-BE49-F238E27FC236}">
                  <a16:creationId xmlns:a16="http://schemas.microsoft.com/office/drawing/2014/main" id="{50DED2E9-9A1D-4131-98AF-C811DE3DF6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94154" y="4259829"/>
              <a:ext cx="507380" cy="415549"/>
            </a:xfrm>
            <a:prstGeom prst="rect">
              <a:avLst/>
            </a:prstGeom>
          </p:spPr>
        </p:pic>
        <p:sp>
          <p:nvSpPr>
            <p:cNvPr id="5" name="TextBox 4">
              <a:extLst>
                <a:ext uri="{FF2B5EF4-FFF2-40B4-BE49-F238E27FC236}">
                  <a16:creationId xmlns:a16="http://schemas.microsoft.com/office/drawing/2014/main" id="{5AD11205-4796-4CA9-9755-C25DF984F216}"/>
                </a:ext>
              </a:extLst>
            </p:cNvPr>
            <p:cNvSpPr txBox="1"/>
            <p:nvPr/>
          </p:nvSpPr>
          <p:spPr>
            <a:xfrm>
              <a:off x="5152436" y="4178815"/>
              <a:ext cx="1095966" cy="523220"/>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XtendFlex</a:t>
              </a:r>
              <a:r>
                <a:rPr lang="en-US" sz="1400" b="1" baseline="26455" dirty="0">
                  <a:solidFill>
                    <a:schemeClr val="bg1"/>
                  </a:solidFill>
                  <a:latin typeface="Calibri Light" panose="020F0302020204030204" pitchFamily="34" charset="0"/>
                  <a:cs typeface="Calibri Light" panose="020F0302020204030204" pitchFamily="34" charset="0"/>
                </a:rPr>
                <a:t>®</a:t>
              </a:r>
              <a:r>
                <a:rPr lang="en-US" sz="1400"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Cotton</a:t>
              </a:r>
            </a:p>
          </p:txBody>
        </p:sp>
        <p:pic>
          <p:nvPicPr>
            <p:cNvPr id="8" name="Picture 7">
              <a:extLst>
                <a:ext uri="{FF2B5EF4-FFF2-40B4-BE49-F238E27FC236}">
                  <a16:creationId xmlns:a16="http://schemas.microsoft.com/office/drawing/2014/main" id="{BB090ADB-EE7D-4F59-8C43-73AD185555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05600" y="4309617"/>
              <a:ext cx="1219200" cy="392417"/>
            </a:xfrm>
            <a:prstGeom prst="rect">
              <a:avLst/>
            </a:prstGeom>
          </p:spPr>
        </p:pic>
        <p:sp>
          <p:nvSpPr>
            <p:cNvPr id="14" name="TextBox 13">
              <a:extLst>
                <a:ext uri="{FF2B5EF4-FFF2-40B4-BE49-F238E27FC236}">
                  <a16:creationId xmlns:a16="http://schemas.microsoft.com/office/drawing/2014/main" id="{1EFC7947-90A3-4B58-8A14-A4BC099600CC}"/>
                </a:ext>
              </a:extLst>
            </p:cNvPr>
            <p:cNvSpPr txBox="1"/>
            <p:nvPr/>
          </p:nvSpPr>
          <p:spPr>
            <a:xfrm>
              <a:off x="6905032" y="4201180"/>
              <a:ext cx="1095966" cy="523220"/>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XtendFlex</a:t>
              </a:r>
              <a:r>
                <a:rPr lang="en-US" sz="1400" b="1" baseline="26455" dirty="0">
                  <a:solidFill>
                    <a:schemeClr val="bg1"/>
                  </a:solidFill>
                  <a:latin typeface="Calibri Light" panose="020F0302020204030204" pitchFamily="34" charset="0"/>
                  <a:cs typeface="Calibri Light" panose="020F0302020204030204" pitchFamily="34" charset="0"/>
                </a:rPr>
                <a:t>®</a:t>
              </a:r>
              <a:r>
                <a:rPr lang="en-US" sz="1400"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Cotton</a:t>
              </a:r>
            </a:p>
          </p:txBody>
        </p:sp>
        <p:pic>
          <p:nvPicPr>
            <p:cNvPr id="10" name="Picture 9">
              <a:extLst>
                <a:ext uri="{FF2B5EF4-FFF2-40B4-BE49-F238E27FC236}">
                  <a16:creationId xmlns:a16="http://schemas.microsoft.com/office/drawing/2014/main" id="{4B5220D5-FC1D-441A-889A-E3901F6C8A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05800" y="4309618"/>
              <a:ext cx="1075888" cy="457200"/>
            </a:xfrm>
            <a:prstGeom prst="rect">
              <a:avLst/>
            </a:prstGeom>
          </p:spPr>
        </p:pic>
        <p:sp>
          <p:nvSpPr>
            <p:cNvPr id="15" name="TextBox 14">
              <a:extLst>
                <a:ext uri="{FF2B5EF4-FFF2-40B4-BE49-F238E27FC236}">
                  <a16:creationId xmlns:a16="http://schemas.microsoft.com/office/drawing/2014/main" id="{8221B909-6273-4A68-8FA7-777D68AC5D98}"/>
                </a:ext>
              </a:extLst>
            </p:cNvPr>
            <p:cNvSpPr txBox="1"/>
            <p:nvPr/>
          </p:nvSpPr>
          <p:spPr>
            <a:xfrm>
              <a:off x="8549532" y="4267200"/>
              <a:ext cx="914402" cy="307777"/>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Cotton</a:t>
              </a:r>
            </a:p>
          </p:txBody>
        </p:sp>
      </p:grpSp>
      <p:sp>
        <p:nvSpPr>
          <p:cNvPr id="17" name="TextBox 16"/>
          <p:cNvSpPr txBox="1"/>
          <p:nvPr/>
        </p:nvSpPr>
        <p:spPr>
          <a:xfrm>
            <a:off x="9448800" y="5410200"/>
            <a:ext cx="2133600" cy="369332"/>
          </a:xfrm>
          <a:prstGeom prst="rect">
            <a:avLst/>
          </a:prstGeom>
          <a:noFill/>
        </p:spPr>
        <p:txBody>
          <a:bodyPr wrap="square" rtlCol="0">
            <a:spAutoFit/>
          </a:bodyPr>
          <a:lstStyle/>
          <a:p>
            <a:r>
              <a:rPr lang="en-US" dirty="0" err="1" smtClean="0"/>
              <a:t>Viento</a:t>
            </a:r>
            <a:r>
              <a:rPr lang="en-US" dirty="0" smtClean="0"/>
              <a:t>  </a:t>
            </a:r>
            <a:r>
              <a:rPr lang="en-US" dirty="0" smtClean="0">
                <a:sym typeface="Wingdings" panose="05000000000000000000" pitchFamily="2" charset="2"/>
              </a:rPr>
              <a: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6" y="418591"/>
            <a:ext cx="10250323" cy="430887"/>
          </a:xfrm>
          <a:prstGeom prst="rect">
            <a:avLst/>
          </a:prstGeom>
        </p:spPr>
        <p:txBody>
          <a:bodyPr vert="horz" wrap="square" lIns="0" tIns="0" rIns="0" bIns="0" rtlCol="0">
            <a:spAutoFit/>
          </a:bodyPr>
          <a:lstStyle/>
          <a:p>
            <a:pPr marL="12700">
              <a:lnSpc>
                <a:spcPct val="100000"/>
              </a:lnSpc>
            </a:pPr>
            <a:r>
              <a:rPr lang="en-US" sz="2800" spc="-5" dirty="0"/>
              <a:t>EJEMPLO DE CAMPO ADYACENTE - NO PULVERIZAR</a:t>
            </a:r>
            <a:endParaRPr sz="4000" dirty="0">
              <a:latin typeface="Arial Narrow"/>
              <a:cs typeface="Arial Narrow"/>
            </a:endParaRPr>
          </a:p>
        </p:txBody>
      </p:sp>
      <p:sp>
        <p:nvSpPr>
          <p:cNvPr id="3" name="object 3"/>
          <p:cNvSpPr txBox="1"/>
          <p:nvPr/>
        </p:nvSpPr>
        <p:spPr>
          <a:xfrm>
            <a:off x="864108" y="1309116"/>
            <a:ext cx="2459990" cy="4308872"/>
          </a:xfrm>
          <a:prstGeom prst="rect">
            <a:avLst/>
          </a:prstGeom>
          <a:solidFill>
            <a:srgbClr val="F1F1F1"/>
          </a:solidFill>
        </p:spPr>
        <p:txBody>
          <a:bodyPr vert="horz" wrap="square" lIns="0" tIns="5080" rIns="0" bIns="0" rtlCol="0">
            <a:spAutoFit/>
          </a:bodyPr>
          <a:lstStyle/>
          <a:p>
            <a:pPr>
              <a:lnSpc>
                <a:spcPct val="100000"/>
              </a:lnSpc>
              <a:spcBef>
                <a:spcPts val="40"/>
              </a:spcBef>
            </a:pPr>
            <a:endParaRPr sz="1700" dirty="0">
              <a:latin typeface="Times New Roman"/>
              <a:cs typeface="Times New Roman"/>
            </a:endParaRPr>
          </a:p>
          <a:p>
            <a:pPr algn="ctr">
              <a:lnSpc>
                <a:spcPct val="100000"/>
              </a:lnSpc>
            </a:pPr>
            <a:r>
              <a:rPr sz="1600" b="1" spc="-10" dirty="0">
                <a:solidFill>
                  <a:srgbClr val="343433"/>
                </a:solidFill>
                <a:latin typeface="Arial"/>
                <a:cs typeface="Arial"/>
              </a:rPr>
              <a:t>COLOR</a:t>
            </a:r>
            <a:r>
              <a:rPr sz="1600" b="1" spc="-50" dirty="0">
                <a:solidFill>
                  <a:srgbClr val="343433"/>
                </a:solidFill>
                <a:latin typeface="Arial"/>
                <a:cs typeface="Arial"/>
              </a:rPr>
              <a:t> </a:t>
            </a:r>
            <a:r>
              <a:rPr sz="1600" b="1" spc="-5" dirty="0">
                <a:solidFill>
                  <a:srgbClr val="343433"/>
                </a:solidFill>
                <a:latin typeface="Arial"/>
                <a:cs typeface="Arial"/>
              </a:rPr>
              <a:t>LEGEND</a:t>
            </a:r>
            <a:endParaRPr sz="1600" dirty="0">
              <a:latin typeface="Arial"/>
              <a:cs typeface="Arial"/>
            </a:endParaRPr>
          </a:p>
          <a:p>
            <a:pPr>
              <a:lnSpc>
                <a:spcPct val="100000"/>
              </a:lnSpc>
              <a:spcBef>
                <a:spcPts val="45"/>
              </a:spcBef>
            </a:pPr>
            <a:endParaRPr sz="2300" dirty="0">
              <a:latin typeface="Times New Roman"/>
              <a:cs typeface="Times New Roman"/>
            </a:endParaRPr>
          </a:p>
          <a:p>
            <a:pPr marL="1270" algn="ctr">
              <a:lnSpc>
                <a:spcPct val="100000"/>
              </a:lnSpc>
            </a:pPr>
            <a:r>
              <a:rPr sz="1400" spc="735" dirty="0">
                <a:solidFill>
                  <a:srgbClr val="2166A2"/>
                </a:solidFill>
                <a:latin typeface="Arial"/>
                <a:cs typeface="Arial"/>
              </a:rPr>
              <a:t>l</a:t>
            </a:r>
            <a:r>
              <a:rPr sz="1400" spc="-80" dirty="0">
                <a:solidFill>
                  <a:srgbClr val="2166A2"/>
                </a:solidFill>
                <a:latin typeface="Arial"/>
                <a:cs typeface="Arial"/>
              </a:rPr>
              <a:t> </a:t>
            </a:r>
            <a:r>
              <a:rPr lang="en-US" sz="1400" spc="-80" dirty="0" smtClean="0">
                <a:solidFill>
                  <a:srgbClr val="2166A2"/>
                </a:solidFill>
                <a:latin typeface="Arial"/>
                <a:cs typeface="Arial"/>
              </a:rPr>
              <a:t>Azul</a:t>
            </a:r>
            <a:endParaRPr sz="1400" dirty="0">
              <a:latin typeface="Arial"/>
              <a:cs typeface="Arial"/>
            </a:endParaRPr>
          </a:p>
          <a:p>
            <a:pPr marL="33655" algn="ctr">
              <a:lnSpc>
                <a:spcPct val="100000"/>
              </a:lnSpc>
              <a:spcBef>
                <a:spcPts val="865"/>
              </a:spcBef>
            </a:pPr>
            <a:r>
              <a:rPr lang="en-US" sz="1200" spc="-5" dirty="0">
                <a:solidFill>
                  <a:srgbClr val="343433"/>
                </a:solidFill>
                <a:latin typeface="Arial Narrow"/>
                <a:cs typeface="Arial Narrow"/>
              </a:rPr>
              <a:t>XtendFlex</a:t>
            </a:r>
            <a:r>
              <a:rPr lang="en-US" sz="1200" b="1" baseline="26455" dirty="0">
                <a:latin typeface="Calibri Light" panose="020F0302020204030204" pitchFamily="34" charset="0"/>
                <a:cs typeface="Calibri Light" panose="020F0302020204030204" pitchFamily="34" charset="0"/>
              </a:rPr>
              <a:t>®</a:t>
            </a:r>
            <a:r>
              <a:rPr lang="en-US" sz="1200" spc="-5" dirty="0">
                <a:solidFill>
                  <a:srgbClr val="343433"/>
                </a:solidFill>
                <a:latin typeface="Arial Narrow"/>
                <a:cs typeface="Arial Narrow"/>
              </a:rPr>
              <a:t> Cotton</a:t>
            </a:r>
            <a:endParaRPr sz="1200" dirty="0">
              <a:latin typeface="Arial Narrow"/>
              <a:cs typeface="Arial Narrow"/>
            </a:endParaRPr>
          </a:p>
          <a:p>
            <a:pPr>
              <a:lnSpc>
                <a:spcPct val="100000"/>
              </a:lnSpc>
            </a:pPr>
            <a:endParaRPr sz="1400" dirty="0">
              <a:latin typeface="Times New Roman"/>
              <a:cs typeface="Times New Roman"/>
            </a:endParaRPr>
          </a:p>
          <a:p>
            <a:pPr marL="635" algn="ctr">
              <a:lnSpc>
                <a:spcPct val="100000"/>
              </a:lnSpc>
              <a:spcBef>
                <a:spcPts val="1065"/>
              </a:spcBef>
            </a:pPr>
            <a:r>
              <a:rPr sz="1400" spc="735" dirty="0">
                <a:solidFill>
                  <a:srgbClr val="39AB46"/>
                </a:solidFill>
                <a:latin typeface="Arial"/>
                <a:cs typeface="Arial"/>
              </a:rPr>
              <a:t>l</a:t>
            </a:r>
            <a:r>
              <a:rPr sz="1400" spc="-80" dirty="0">
                <a:solidFill>
                  <a:srgbClr val="39AB46"/>
                </a:solidFill>
                <a:latin typeface="Arial"/>
                <a:cs typeface="Arial"/>
              </a:rPr>
              <a:t> </a:t>
            </a:r>
            <a:r>
              <a:rPr lang="en-US" sz="1400" spc="-80" dirty="0" smtClean="0">
                <a:solidFill>
                  <a:srgbClr val="39AB46"/>
                </a:solidFill>
                <a:latin typeface="Arial"/>
                <a:cs typeface="Arial"/>
              </a:rPr>
              <a:t>Verde</a:t>
            </a:r>
            <a:endParaRPr sz="1400" dirty="0">
              <a:latin typeface="Arial"/>
              <a:cs typeface="Arial"/>
            </a:endParaRPr>
          </a:p>
          <a:p>
            <a:pPr marL="710565" marR="702945" algn="ctr">
              <a:lnSpc>
                <a:spcPts val="1300"/>
              </a:lnSpc>
              <a:spcBef>
                <a:spcPts val="1025"/>
              </a:spcBef>
            </a:pPr>
            <a:r>
              <a:rPr sz="1200" spc="-5" dirty="0">
                <a:solidFill>
                  <a:srgbClr val="343433"/>
                </a:solidFill>
                <a:latin typeface="Arial Narrow"/>
                <a:cs typeface="Arial Narrow"/>
              </a:rPr>
              <a:t>Non-Dicamba  </a:t>
            </a:r>
            <a:r>
              <a:rPr sz="1200" spc="-20" dirty="0">
                <a:solidFill>
                  <a:srgbClr val="343433"/>
                </a:solidFill>
                <a:latin typeface="Arial Narrow"/>
                <a:cs typeface="Arial Narrow"/>
              </a:rPr>
              <a:t>Tolerant</a:t>
            </a:r>
            <a:r>
              <a:rPr sz="1200" spc="-40" dirty="0">
                <a:solidFill>
                  <a:srgbClr val="343433"/>
                </a:solidFill>
                <a:latin typeface="Arial Narrow"/>
                <a:cs typeface="Arial Narrow"/>
              </a:rPr>
              <a:t> </a:t>
            </a:r>
            <a:r>
              <a:rPr lang="en-US" sz="1200" spc="-5" dirty="0">
                <a:solidFill>
                  <a:srgbClr val="343433"/>
                </a:solidFill>
                <a:latin typeface="Arial Narrow"/>
                <a:cs typeface="Arial Narrow"/>
              </a:rPr>
              <a:t>Cotton</a:t>
            </a:r>
            <a:endParaRPr sz="1200" dirty="0">
              <a:latin typeface="Arial Narrow"/>
              <a:cs typeface="Arial Narrow"/>
            </a:endParaRPr>
          </a:p>
          <a:p>
            <a:pPr>
              <a:lnSpc>
                <a:spcPct val="100000"/>
              </a:lnSpc>
            </a:pPr>
            <a:endParaRPr sz="1400" dirty="0">
              <a:latin typeface="Times New Roman"/>
              <a:cs typeface="Times New Roman"/>
            </a:endParaRPr>
          </a:p>
          <a:p>
            <a:pPr algn="ctr">
              <a:lnSpc>
                <a:spcPct val="100000"/>
              </a:lnSpc>
              <a:spcBef>
                <a:spcPts val="1045"/>
              </a:spcBef>
            </a:pPr>
            <a:r>
              <a:rPr sz="1400" spc="-80" dirty="0" smtClean="0">
                <a:solidFill>
                  <a:srgbClr val="F7EB34"/>
                </a:solidFill>
                <a:latin typeface="Arial"/>
                <a:cs typeface="Arial"/>
              </a:rPr>
              <a:t> </a:t>
            </a:r>
            <a:r>
              <a:rPr lang="en-US" sz="1400" b="1" spc="-15" dirty="0" smtClean="0">
                <a:solidFill>
                  <a:srgbClr val="343433"/>
                </a:solidFill>
                <a:latin typeface="Arial"/>
                <a:cs typeface="Arial"/>
              </a:rPr>
              <a:t>Amarillo</a:t>
            </a:r>
            <a:endParaRPr sz="1400" dirty="0">
              <a:latin typeface="Arial"/>
              <a:cs typeface="Arial"/>
            </a:endParaRPr>
          </a:p>
          <a:p>
            <a:pPr marL="1270" algn="ctr">
              <a:lnSpc>
                <a:spcPct val="100000"/>
              </a:lnSpc>
              <a:spcBef>
                <a:spcPts val="865"/>
              </a:spcBef>
            </a:pPr>
            <a:r>
              <a:rPr sz="1200" dirty="0">
                <a:solidFill>
                  <a:srgbClr val="343433"/>
                </a:solidFill>
                <a:latin typeface="Arial Narrow"/>
                <a:cs typeface="Arial Narrow"/>
              </a:rPr>
              <a:t>Corn</a:t>
            </a:r>
            <a:endParaRPr sz="1200" dirty="0">
              <a:latin typeface="Arial Narrow"/>
              <a:cs typeface="Arial Narrow"/>
            </a:endParaRPr>
          </a:p>
          <a:p>
            <a:pPr>
              <a:lnSpc>
                <a:spcPct val="100000"/>
              </a:lnSpc>
            </a:pPr>
            <a:endParaRPr sz="1400" dirty="0">
              <a:latin typeface="Times New Roman"/>
              <a:cs typeface="Times New Roman"/>
            </a:endParaRPr>
          </a:p>
          <a:p>
            <a:pPr algn="ctr">
              <a:lnSpc>
                <a:spcPct val="100000"/>
              </a:lnSpc>
              <a:spcBef>
                <a:spcPts val="1065"/>
              </a:spcBef>
            </a:pPr>
            <a:r>
              <a:rPr sz="1400" spc="735" dirty="0">
                <a:solidFill>
                  <a:srgbClr val="7E5B39"/>
                </a:solidFill>
                <a:latin typeface="Arial"/>
                <a:cs typeface="Arial"/>
              </a:rPr>
              <a:t>l</a:t>
            </a:r>
            <a:r>
              <a:rPr sz="1400" spc="-75" dirty="0">
                <a:solidFill>
                  <a:srgbClr val="7E5B39"/>
                </a:solidFill>
                <a:latin typeface="Arial"/>
                <a:cs typeface="Arial"/>
              </a:rPr>
              <a:t> </a:t>
            </a:r>
            <a:r>
              <a:rPr lang="en-US" sz="1400" spc="-75" dirty="0" err="1" smtClean="0">
                <a:solidFill>
                  <a:srgbClr val="7E5B39"/>
                </a:solidFill>
                <a:latin typeface="Arial"/>
                <a:cs typeface="Arial"/>
              </a:rPr>
              <a:t>Morrado</a:t>
            </a:r>
            <a:endParaRPr sz="1400" dirty="0">
              <a:latin typeface="Arial"/>
              <a:cs typeface="Arial"/>
            </a:endParaRPr>
          </a:p>
          <a:p>
            <a:pPr marL="637540" marR="629920" indent="-635" algn="ctr">
              <a:lnSpc>
                <a:spcPts val="1300"/>
              </a:lnSpc>
              <a:spcBef>
                <a:spcPts val="1030"/>
              </a:spcBef>
            </a:pPr>
            <a:r>
              <a:rPr sz="1200" spc="-5" dirty="0">
                <a:solidFill>
                  <a:srgbClr val="343433"/>
                </a:solidFill>
                <a:latin typeface="Arial Narrow"/>
                <a:cs typeface="Arial Narrow"/>
              </a:rPr>
              <a:t>Agricultural </a:t>
            </a:r>
            <a:r>
              <a:rPr sz="1200" dirty="0">
                <a:solidFill>
                  <a:srgbClr val="343433"/>
                </a:solidFill>
                <a:latin typeface="Arial Narrow"/>
                <a:cs typeface="Arial Narrow"/>
              </a:rPr>
              <a:t>Fields  Prepared for</a:t>
            </a:r>
            <a:r>
              <a:rPr sz="1200" spc="-100" dirty="0">
                <a:solidFill>
                  <a:srgbClr val="343433"/>
                </a:solidFill>
                <a:latin typeface="Arial Narrow"/>
                <a:cs typeface="Arial Narrow"/>
              </a:rPr>
              <a:t> </a:t>
            </a:r>
            <a:r>
              <a:rPr sz="1200" dirty="0">
                <a:solidFill>
                  <a:srgbClr val="343433"/>
                </a:solidFill>
                <a:latin typeface="Arial Narrow"/>
                <a:cs typeface="Arial Narrow"/>
              </a:rPr>
              <a:t>Planting</a:t>
            </a:r>
            <a:endParaRPr sz="1200" dirty="0">
              <a:latin typeface="Arial Narrow"/>
              <a:cs typeface="Arial Narrow"/>
            </a:endParaRPr>
          </a:p>
        </p:txBody>
      </p:sp>
      <p:sp>
        <p:nvSpPr>
          <p:cNvPr id="6" name="object 6"/>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22</a:t>
            </a:fld>
            <a:endParaRPr dirty="0"/>
          </a:p>
        </p:txBody>
      </p:sp>
      <p:sp>
        <p:nvSpPr>
          <p:cNvPr id="7" name="object 14">
            <a:extLst>
              <a:ext uri="{FF2B5EF4-FFF2-40B4-BE49-F238E27FC236}">
                <a16:creationId xmlns:a16="http://schemas.microsoft.com/office/drawing/2014/main" id="{99C43357-8340-4000-83E0-BFEDB79D257C}"/>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grpSp>
        <p:nvGrpSpPr>
          <p:cNvPr id="12" name="Group 11">
            <a:extLst>
              <a:ext uri="{FF2B5EF4-FFF2-40B4-BE49-F238E27FC236}">
                <a16:creationId xmlns:a16="http://schemas.microsoft.com/office/drawing/2014/main" id="{8E76DCB7-35C9-4C61-9C57-FB3BD76DEEA9}"/>
              </a:ext>
            </a:extLst>
          </p:cNvPr>
          <p:cNvGrpSpPr/>
          <p:nvPr/>
        </p:nvGrpSpPr>
        <p:grpSpPr>
          <a:xfrm>
            <a:off x="4221479" y="1872995"/>
            <a:ext cx="6734556" cy="3375659"/>
            <a:chOff x="4221479" y="1872995"/>
            <a:chExt cx="6734556" cy="3375659"/>
          </a:xfrm>
        </p:grpSpPr>
        <p:sp>
          <p:nvSpPr>
            <p:cNvPr id="4" name="object 4"/>
            <p:cNvSpPr/>
            <p:nvPr/>
          </p:nvSpPr>
          <p:spPr>
            <a:xfrm>
              <a:off x="4221479" y="1872995"/>
              <a:ext cx="6734556" cy="337565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pic>
          <p:nvPicPr>
            <p:cNvPr id="9" name="Picture 8">
              <a:extLst>
                <a:ext uri="{FF2B5EF4-FFF2-40B4-BE49-F238E27FC236}">
                  <a16:creationId xmlns:a16="http://schemas.microsoft.com/office/drawing/2014/main" id="{5DD9F6DB-AE02-4530-BE1D-3260D38A90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0" y="4191000"/>
              <a:ext cx="946547" cy="228600"/>
            </a:xfrm>
            <a:prstGeom prst="rect">
              <a:avLst/>
            </a:prstGeom>
          </p:spPr>
        </p:pic>
        <p:pic>
          <p:nvPicPr>
            <p:cNvPr id="10" name="Picture 9">
              <a:extLst>
                <a:ext uri="{FF2B5EF4-FFF2-40B4-BE49-F238E27FC236}">
                  <a16:creationId xmlns:a16="http://schemas.microsoft.com/office/drawing/2014/main" id="{52DA8E0D-632D-4661-87B3-B96D4EE303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00315" y="4076700"/>
              <a:ext cx="1400685" cy="457200"/>
            </a:xfrm>
            <a:prstGeom prst="rect">
              <a:avLst/>
            </a:prstGeom>
          </p:spPr>
        </p:pic>
        <p:sp>
          <p:nvSpPr>
            <p:cNvPr id="8" name="TextBox 7">
              <a:extLst>
                <a:ext uri="{FF2B5EF4-FFF2-40B4-BE49-F238E27FC236}">
                  <a16:creationId xmlns:a16="http://schemas.microsoft.com/office/drawing/2014/main" id="{127CDB0A-70BF-447E-9705-B5EA04C686B8}"/>
                </a:ext>
              </a:extLst>
            </p:cNvPr>
            <p:cNvSpPr txBox="1"/>
            <p:nvPr/>
          </p:nvSpPr>
          <p:spPr>
            <a:xfrm>
              <a:off x="6843456" y="4010680"/>
              <a:ext cx="1081344" cy="523220"/>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XtendFlex</a:t>
              </a:r>
              <a:r>
                <a:rPr lang="en-US" sz="1400" b="1" baseline="26455" dirty="0">
                  <a:solidFill>
                    <a:schemeClr val="bg1"/>
                  </a:solidFill>
                  <a:latin typeface="Calibri Light" panose="020F0302020204030204" pitchFamily="34" charset="0"/>
                  <a:cs typeface="Calibri Light" panose="020F0302020204030204" pitchFamily="34" charset="0"/>
                </a:rPr>
                <a:t> ®</a:t>
              </a:r>
              <a:r>
                <a:rPr lang="en-US" sz="1400"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Cotton</a:t>
              </a:r>
            </a:p>
          </p:txBody>
        </p:sp>
        <p:sp>
          <p:nvSpPr>
            <p:cNvPr id="11" name="TextBox 10">
              <a:extLst>
                <a:ext uri="{FF2B5EF4-FFF2-40B4-BE49-F238E27FC236}">
                  <a16:creationId xmlns:a16="http://schemas.microsoft.com/office/drawing/2014/main" id="{0267FCE8-AFB8-4637-B238-E1E2C2702E3E}"/>
                </a:ext>
              </a:extLst>
            </p:cNvPr>
            <p:cNvSpPr txBox="1"/>
            <p:nvPr/>
          </p:nvSpPr>
          <p:spPr>
            <a:xfrm>
              <a:off x="5237223" y="4091485"/>
              <a:ext cx="914402" cy="307777"/>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Cotton</a:t>
              </a:r>
            </a:p>
          </p:txBody>
        </p:sp>
      </p:grpSp>
      <p:sp>
        <p:nvSpPr>
          <p:cNvPr id="5" name="TextBox 4"/>
          <p:cNvSpPr txBox="1"/>
          <p:nvPr/>
        </p:nvSpPr>
        <p:spPr>
          <a:xfrm>
            <a:off x="9067800" y="5486400"/>
            <a:ext cx="2057400" cy="381000"/>
          </a:xfrm>
          <a:prstGeom prst="rect">
            <a:avLst/>
          </a:prstGeom>
          <a:noFill/>
        </p:spPr>
        <p:txBody>
          <a:bodyPr wrap="square" rtlCol="0">
            <a:spAutoFit/>
          </a:bodyPr>
          <a:lstStyle/>
          <a:p>
            <a:r>
              <a:rPr lang="en-US" dirty="0" smtClean="0">
                <a:sym typeface="Wingdings" panose="05000000000000000000" pitchFamily="2" charset="2"/>
              </a:rPr>
              <a:t></a:t>
            </a:r>
            <a:r>
              <a:rPr lang="en-US" dirty="0" smtClean="0"/>
              <a:t>    </a:t>
            </a:r>
            <a:r>
              <a:rPr lang="en-US" dirty="0" err="1" smtClean="0"/>
              <a:t>Viento</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7" y="418591"/>
            <a:ext cx="6668923" cy="430887"/>
          </a:xfrm>
          <a:prstGeom prst="rect">
            <a:avLst/>
          </a:prstGeom>
        </p:spPr>
        <p:txBody>
          <a:bodyPr vert="horz" wrap="square" lIns="0" tIns="0" rIns="0" bIns="0" rtlCol="0">
            <a:spAutoFit/>
          </a:bodyPr>
          <a:lstStyle/>
          <a:p>
            <a:pPr marL="12700">
              <a:lnSpc>
                <a:spcPct val="100000"/>
              </a:lnSpc>
            </a:pPr>
            <a:r>
              <a:rPr lang="en-US" sz="2800" spc="-5" dirty="0"/>
              <a:t>REQUERIMIENTO DE BUFFER</a:t>
            </a:r>
            <a:endParaRPr sz="2800" dirty="0"/>
          </a:p>
        </p:txBody>
      </p:sp>
      <p:sp>
        <p:nvSpPr>
          <p:cNvPr id="3" name="object 3"/>
          <p:cNvSpPr/>
          <p:nvPr/>
        </p:nvSpPr>
        <p:spPr>
          <a:xfrm>
            <a:off x="1066800" y="2743200"/>
            <a:ext cx="3293364" cy="32933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4" name="object 4"/>
          <p:cNvSpPr txBox="1"/>
          <p:nvPr/>
        </p:nvSpPr>
        <p:spPr>
          <a:xfrm>
            <a:off x="493876" y="1182878"/>
            <a:ext cx="11164724" cy="2308324"/>
          </a:xfrm>
          <a:prstGeom prst="rect">
            <a:avLst/>
          </a:prstGeom>
        </p:spPr>
        <p:txBody>
          <a:bodyPr vert="horz" wrap="square" lIns="0" tIns="0" rIns="0" bIns="0" rtlCol="0">
            <a:spAutoFit/>
          </a:bodyPr>
          <a:lstStyle/>
          <a:p>
            <a:pPr marL="12700" marR="5080">
              <a:lnSpc>
                <a:spcPct val="150000"/>
              </a:lnSpc>
            </a:pPr>
            <a:r>
              <a:rPr lang="es-ES" sz="2000" dirty="0">
                <a:solidFill>
                  <a:srgbClr val="343433"/>
                </a:solidFill>
                <a:latin typeface="Arial Narrow"/>
                <a:cs typeface="Arial Narrow"/>
              </a:rPr>
              <a:t>El aplicador siempre debe mantener un amortiguador a favor del viento entre la última fila tratada y el borde del campo de sotavento más cercano (en la dirección en que sopla el viento) para todos los usos de estos productos.</a:t>
            </a:r>
          </a:p>
          <a:p>
            <a:pPr marL="12700" marR="5080">
              <a:lnSpc>
                <a:spcPct val="150000"/>
              </a:lnSpc>
            </a:pPr>
            <a:r>
              <a:rPr lang="es-ES" sz="2000" dirty="0" smtClean="0">
                <a:solidFill>
                  <a:srgbClr val="343433"/>
                </a:solidFill>
                <a:latin typeface="Arial Narrow"/>
                <a:cs typeface="Arial Narrow"/>
              </a:rPr>
              <a:t>Mantenga </a:t>
            </a:r>
            <a:r>
              <a:rPr lang="es-ES" sz="2000" dirty="0">
                <a:solidFill>
                  <a:srgbClr val="343433"/>
                </a:solidFill>
                <a:latin typeface="Arial Narrow"/>
                <a:cs typeface="Arial Narrow"/>
              </a:rPr>
              <a:t>la zona de influencia del viento hacia abajo (en la dirección en que sopla el viento).</a:t>
            </a:r>
          </a:p>
          <a:p>
            <a:pPr marL="12700" marR="5080">
              <a:lnSpc>
                <a:spcPct val="150000"/>
              </a:lnSpc>
            </a:pPr>
            <a:r>
              <a:rPr lang="es-ES" sz="2000" dirty="0">
                <a:solidFill>
                  <a:srgbClr val="343433"/>
                </a:solidFill>
                <a:latin typeface="Arial Narrow"/>
                <a:cs typeface="Arial Narrow"/>
              </a:rPr>
              <a:t>110 pies (cuando se aplica 0.5 lb de ácido equivalente (</a:t>
            </a:r>
            <a:r>
              <a:rPr lang="es-ES" sz="2000" dirty="0" err="1">
                <a:solidFill>
                  <a:srgbClr val="343433"/>
                </a:solidFill>
                <a:latin typeface="Arial Narrow"/>
                <a:cs typeface="Arial Narrow"/>
              </a:rPr>
              <a:t>ae</a:t>
            </a:r>
            <a:r>
              <a:rPr lang="es-ES" sz="2000" dirty="0">
                <a:solidFill>
                  <a:srgbClr val="343433"/>
                </a:solidFill>
                <a:latin typeface="Arial Narrow"/>
                <a:cs typeface="Arial Narrow"/>
              </a:rPr>
              <a:t>) por acre)</a:t>
            </a:r>
          </a:p>
          <a:p>
            <a:pPr marL="12700" marR="5080">
              <a:lnSpc>
                <a:spcPct val="150000"/>
              </a:lnSpc>
            </a:pPr>
            <a:r>
              <a:rPr lang="es-ES" sz="2000" dirty="0">
                <a:solidFill>
                  <a:srgbClr val="343433"/>
                </a:solidFill>
                <a:latin typeface="Arial Narrow"/>
                <a:cs typeface="Arial Narrow"/>
              </a:rPr>
              <a:t>220 pies (cuando aplica&gt; 0.5 lb hasta 1.0 lb </a:t>
            </a:r>
            <a:r>
              <a:rPr lang="es-ES" sz="2000" dirty="0" err="1">
                <a:solidFill>
                  <a:srgbClr val="343433"/>
                </a:solidFill>
                <a:latin typeface="Arial Narrow"/>
                <a:cs typeface="Arial Narrow"/>
              </a:rPr>
              <a:t>ae</a:t>
            </a:r>
            <a:r>
              <a:rPr lang="es-ES" sz="2000" dirty="0">
                <a:solidFill>
                  <a:srgbClr val="343433"/>
                </a:solidFill>
                <a:latin typeface="Arial Narrow"/>
                <a:cs typeface="Arial Narrow"/>
              </a:rPr>
              <a:t> por acre)</a:t>
            </a:r>
            <a:endParaRPr sz="2000" dirty="0">
              <a:latin typeface="Arial Narrow"/>
              <a:cs typeface="Arial Narrow"/>
            </a:endParaRPr>
          </a:p>
        </p:txBody>
      </p:sp>
      <p:sp>
        <p:nvSpPr>
          <p:cNvPr id="6" name="object 6"/>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23</a:t>
            </a:fld>
            <a:endParaRPr dirty="0"/>
          </a:p>
        </p:txBody>
      </p:sp>
      <p:sp>
        <p:nvSpPr>
          <p:cNvPr id="7" name="object 14">
            <a:extLst>
              <a:ext uri="{FF2B5EF4-FFF2-40B4-BE49-F238E27FC236}">
                <a16:creationId xmlns:a16="http://schemas.microsoft.com/office/drawing/2014/main" id="{4AA24E83-0950-450A-981A-750B9C379612}"/>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
        <p:nvSpPr>
          <p:cNvPr id="5" name="TextBox 4"/>
          <p:cNvSpPr txBox="1"/>
          <p:nvPr/>
        </p:nvSpPr>
        <p:spPr>
          <a:xfrm>
            <a:off x="381000" y="5029200"/>
            <a:ext cx="4953000" cy="369332"/>
          </a:xfrm>
          <a:prstGeom prst="rect">
            <a:avLst/>
          </a:prstGeom>
          <a:noFill/>
        </p:spPr>
        <p:txBody>
          <a:bodyPr wrap="square" rtlCol="0">
            <a:spAutoFit/>
          </a:bodyPr>
          <a:lstStyle/>
          <a:p>
            <a:r>
              <a:rPr lang="en-US" dirty="0" err="1" smtClean="0"/>
              <a:t>Cultivo</a:t>
            </a:r>
            <a:r>
              <a:rPr lang="en-US" dirty="0" smtClean="0"/>
              <a:t> </a:t>
            </a:r>
            <a:r>
              <a:rPr lang="en-US" dirty="0" err="1" smtClean="0"/>
              <a:t>tolerante</a:t>
            </a:r>
            <a:r>
              <a:rPr lang="en-US" dirty="0" smtClean="0"/>
              <a:t> (</a:t>
            </a:r>
            <a:r>
              <a:rPr lang="en-US" dirty="0" err="1" smtClean="0"/>
              <a:t>Dicamba</a:t>
            </a:r>
            <a:r>
              <a:rPr lang="en-US" dirty="0" smtClean="0"/>
              <a:t>)     A </a:t>
            </a:r>
            <a:r>
              <a:rPr lang="en-US" dirty="0" err="1" smtClean="0"/>
              <a:t>sotavento</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7" y="418591"/>
            <a:ext cx="3442335" cy="430887"/>
          </a:xfrm>
          <a:prstGeom prst="rect">
            <a:avLst/>
          </a:prstGeom>
        </p:spPr>
        <p:txBody>
          <a:bodyPr vert="horz" wrap="square" lIns="0" tIns="0" rIns="0" bIns="0" rtlCol="0">
            <a:spAutoFit/>
          </a:bodyPr>
          <a:lstStyle/>
          <a:p>
            <a:pPr marL="12700">
              <a:lnSpc>
                <a:spcPct val="100000"/>
              </a:lnSpc>
            </a:pPr>
            <a:r>
              <a:rPr sz="2800" spc="-5" dirty="0"/>
              <a:t>BUFFER</a:t>
            </a:r>
            <a:r>
              <a:rPr sz="2800" spc="-40" dirty="0"/>
              <a:t> </a:t>
            </a:r>
            <a:r>
              <a:rPr sz="2800" spc="-5" dirty="0" err="1" smtClean="0"/>
              <a:t>R</a:t>
            </a:r>
            <a:r>
              <a:rPr lang="en-US" sz="2800" spc="-5" dirty="0" err="1" smtClean="0"/>
              <a:t>equerido</a:t>
            </a:r>
            <a:endParaRPr sz="2800" dirty="0"/>
          </a:p>
        </p:txBody>
      </p:sp>
      <p:sp>
        <p:nvSpPr>
          <p:cNvPr id="3" name="object 3"/>
          <p:cNvSpPr txBox="1"/>
          <p:nvPr/>
        </p:nvSpPr>
        <p:spPr>
          <a:xfrm>
            <a:off x="457200" y="990600"/>
            <a:ext cx="11545723" cy="3724096"/>
          </a:xfrm>
          <a:prstGeom prst="rect">
            <a:avLst/>
          </a:prstGeom>
        </p:spPr>
        <p:txBody>
          <a:bodyPr vert="horz" wrap="square" lIns="0" tIns="0" rIns="0" bIns="0" rtlCol="0">
            <a:spAutoFit/>
          </a:bodyPr>
          <a:lstStyle/>
          <a:p>
            <a:pPr marL="12700">
              <a:lnSpc>
                <a:spcPct val="100000"/>
              </a:lnSpc>
            </a:pPr>
            <a:r>
              <a:rPr lang="es-ES" sz="2200" spc="-70" dirty="0">
                <a:solidFill>
                  <a:srgbClr val="343433"/>
                </a:solidFill>
                <a:latin typeface="Arial Narrow"/>
                <a:cs typeface="Arial Narrow"/>
              </a:rPr>
              <a:t>Para mantener este buffer requerido:</a:t>
            </a:r>
          </a:p>
          <a:p>
            <a:pPr marL="12700">
              <a:lnSpc>
                <a:spcPct val="100000"/>
              </a:lnSpc>
            </a:pPr>
            <a:r>
              <a:rPr lang="es-ES" sz="2200" spc="-70" dirty="0">
                <a:solidFill>
                  <a:srgbClr val="343433"/>
                </a:solidFill>
                <a:latin typeface="Arial Narrow"/>
                <a:cs typeface="Arial Narrow"/>
              </a:rPr>
              <a:t>Las siguientes áreas pueden incluirse en el cálculo de la distancia del buffer cuando están directamente adyacentes a los bordes del campo tratado:</a:t>
            </a:r>
          </a:p>
          <a:p>
            <a:pPr marL="12700">
              <a:lnSpc>
                <a:spcPct val="100000"/>
              </a:lnSpc>
            </a:pPr>
            <a:r>
              <a:rPr lang="es-ES" sz="2200" spc="-70" dirty="0">
                <a:solidFill>
                  <a:srgbClr val="343433"/>
                </a:solidFill>
                <a:latin typeface="Arial Narrow"/>
                <a:cs typeface="Arial Narrow"/>
              </a:rPr>
              <a:t>Caminos, pavimentadas o superficies de grava</a:t>
            </a:r>
          </a:p>
          <a:p>
            <a:pPr marL="12700">
              <a:lnSpc>
                <a:spcPct val="100000"/>
              </a:lnSpc>
            </a:pPr>
            <a:r>
              <a:rPr lang="es-ES" sz="2200" spc="-70" dirty="0">
                <a:solidFill>
                  <a:srgbClr val="343433"/>
                </a:solidFill>
                <a:latin typeface="Arial Narrow"/>
                <a:cs typeface="Arial Narrow"/>
              </a:rPr>
              <a:t>Campos agrícolas plantados que contienen: maíz, algodón tolerante a </a:t>
            </a:r>
            <a:r>
              <a:rPr lang="es-ES" sz="2200" spc="-70" dirty="0" err="1">
                <a:solidFill>
                  <a:srgbClr val="343433"/>
                </a:solidFill>
                <a:latin typeface="Arial Narrow"/>
                <a:cs typeface="Arial Narrow"/>
              </a:rPr>
              <a:t>dicamba</a:t>
            </a:r>
            <a:r>
              <a:rPr lang="es-ES" sz="2200" spc="-70" dirty="0">
                <a:solidFill>
                  <a:srgbClr val="343433"/>
                </a:solidFill>
                <a:latin typeface="Arial Narrow"/>
                <a:cs typeface="Arial Narrow"/>
              </a:rPr>
              <a:t>, soja tolerante a </a:t>
            </a:r>
            <a:r>
              <a:rPr lang="es-ES" sz="2200" spc="-70" dirty="0" err="1">
                <a:solidFill>
                  <a:srgbClr val="343433"/>
                </a:solidFill>
                <a:latin typeface="Arial Narrow"/>
                <a:cs typeface="Arial Narrow"/>
              </a:rPr>
              <a:t>dicamba</a:t>
            </a:r>
            <a:r>
              <a:rPr lang="es-ES" sz="2200" spc="-70" dirty="0">
                <a:solidFill>
                  <a:srgbClr val="343433"/>
                </a:solidFill>
                <a:latin typeface="Arial Narrow"/>
                <a:cs typeface="Arial Narrow"/>
              </a:rPr>
              <a:t>, sorgo, mijo </a:t>
            </a:r>
            <a:r>
              <a:rPr lang="es-ES" sz="2200" spc="-70" dirty="0" err="1">
                <a:solidFill>
                  <a:srgbClr val="343433"/>
                </a:solidFill>
                <a:latin typeface="Arial Narrow"/>
                <a:cs typeface="Arial Narrow"/>
              </a:rPr>
              <a:t>proso</a:t>
            </a:r>
            <a:r>
              <a:rPr lang="es-ES" sz="2200" spc="-70" dirty="0">
                <a:solidFill>
                  <a:srgbClr val="343433"/>
                </a:solidFill>
                <a:latin typeface="Arial Narrow"/>
                <a:cs typeface="Arial Narrow"/>
              </a:rPr>
              <a:t>, granos pequeños y caña de azúcar</a:t>
            </a:r>
          </a:p>
          <a:p>
            <a:pPr marL="12700">
              <a:lnSpc>
                <a:spcPct val="100000"/>
              </a:lnSpc>
            </a:pPr>
            <a:r>
              <a:rPr lang="es-ES" sz="2200" spc="-70" dirty="0">
                <a:solidFill>
                  <a:srgbClr val="343433"/>
                </a:solidFill>
                <a:latin typeface="Arial Narrow"/>
                <a:cs typeface="Arial Narrow"/>
              </a:rPr>
              <a:t>Si el aplicador tiene la intención de incluir cultivos tales como algodón tolerante a </a:t>
            </a:r>
            <a:r>
              <a:rPr lang="es-ES" sz="2200" spc="-70" dirty="0" err="1">
                <a:solidFill>
                  <a:srgbClr val="343433"/>
                </a:solidFill>
                <a:latin typeface="Arial Narrow"/>
                <a:cs typeface="Arial Narrow"/>
              </a:rPr>
              <a:t>dicamba</a:t>
            </a:r>
            <a:r>
              <a:rPr lang="es-ES" sz="2200" spc="-70" dirty="0">
                <a:solidFill>
                  <a:srgbClr val="343433"/>
                </a:solidFill>
                <a:latin typeface="Arial Narrow"/>
                <a:cs typeface="Arial Narrow"/>
              </a:rPr>
              <a:t> y / o soja tolerante a </a:t>
            </a:r>
            <a:r>
              <a:rPr lang="es-ES" sz="2200" spc="-70" dirty="0" err="1">
                <a:solidFill>
                  <a:srgbClr val="343433"/>
                </a:solidFill>
                <a:latin typeface="Arial Narrow"/>
                <a:cs typeface="Arial Narrow"/>
              </a:rPr>
              <a:t>dicamba</a:t>
            </a:r>
            <a:r>
              <a:rPr lang="es-ES" sz="2200" spc="-70" dirty="0">
                <a:solidFill>
                  <a:srgbClr val="343433"/>
                </a:solidFill>
                <a:latin typeface="Arial Narrow"/>
                <a:cs typeface="Arial Narrow"/>
              </a:rPr>
              <a:t> en el cálculo de la distancia de amortiguación, el aplicador debe confirmar que los cultivos son de hecho tolerantes a </a:t>
            </a:r>
            <a:r>
              <a:rPr lang="es-ES" sz="2200" spc="-70" dirty="0" err="1">
                <a:solidFill>
                  <a:srgbClr val="343433"/>
                </a:solidFill>
                <a:latin typeface="Arial Narrow"/>
                <a:cs typeface="Arial Narrow"/>
              </a:rPr>
              <a:t>dicamba</a:t>
            </a:r>
            <a:r>
              <a:rPr lang="es-ES" sz="2200" spc="-70" dirty="0">
                <a:solidFill>
                  <a:srgbClr val="343433"/>
                </a:solidFill>
                <a:latin typeface="Arial Narrow"/>
                <a:cs typeface="Arial Narrow"/>
              </a:rPr>
              <a:t> y no convencionales de algodón y / o soja</a:t>
            </a:r>
          </a:p>
          <a:p>
            <a:pPr marL="12700">
              <a:lnSpc>
                <a:spcPct val="100000"/>
              </a:lnSpc>
            </a:pPr>
            <a:r>
              <a:rPr lang="es-ES" sz="2200" spc="-70" dirty="0">
                <a:solidFill>
                  <a:srgbClr val="343433"/>
                </a:solidFill>
                <a:latin typeface="Arial Narrow"/>
                <a:cs typeface="Arial Narrow"/>
              </a:rPr>
              <a:t>Campos agrícolas que han sido preparados para plantar.</a:t>
            </a:r>
          </a:p>
          <a:p>
            <a:pPr marL="12700">
              <a:lnSpc>
                <a:spcPct val="100000"/>
              </a:lnSpc>
            </a:pPr>
            <a:r>
              <a:rPr lang="es-ES" sz="2200" spc="-70" dirty="0">
                <a:solidFill>
                  <a:srgbClr val="343433"/>
                </a:solidFill>
                <a:latin typeface="Arial Narrow"/>
                <a:cs typeface="Arial Narrow"/>
              </a:rPr>
              <a:t>Áreas cubiertas por la huella de un edificio, silo u otra estructura hecha por el hombre con paredes y / o techos.</a:t>
            </a:r>
            <a:endParaRPr sz="2000" dirty="0">
              <a:latin typeface="Arial Narrow"/>
              <a:cs typeface="Arial Narrow"/>
            </a:endParaRPr>
          </a:p>
        </p:txBody>
      </p:sp>
      <p:sp>
        <p:nvSpPr>
          <p:cNvPr id="4" name="object 4"/>
          <p:cNvSpPr/>
          <p:nvPr/>
        </p:nvSpPr>
        <p:spPr>
          <a:xfrm>
            <a:off x="1905000" y="3886200"/>
            <a:ext cx="2578608" cy="258013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24</a:t>
            </a:fld>
            <a:endParaRPr dirty="0"/>
          </a:p>
        </p:txBody>
      </p:sp>
      <p:sp>
        <p:nvSpPr>
          <p:cNvPr id="7" name="object 14">
            <a:extLst>
              <a:ext uri="{FF2B5EF4-FFF2-40B4-BE49-F238E27FC236}">
                <a16:creationId xmlns:a16="http://schemas.microsoft.com/office/drawing/2014/main" id="{2B768CD1-F0B5-44F7-9D68-E7A6A454329C}"/>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
        <p:nvSpPr>
          <p:cNvPr id="8" name="TextBox 7"/>
          <p:cNvSpPr txBox="1"/>
          <p:nvPr/>
        </p:nvSpPr>
        <p:spPr>
          <a:xfrm>
            <a:off x="533400" y="5715000"/>
            <a:ext cx="4953000" cy="369332"/>
          </a:xfrm>
          <a:prstGeom prst="rect">
            <a:avLst/>
          </a:prstGeom>
          <a:noFill/>
        </p:spPr>
        <p:txBody>
          <a:bodyPr wrap="square" rtlCol="0">
            <a:spAutoFit/>
          </a:bodyPr>
          <a:lstStyle/>
          <a:p>
            <a:r>
              <a:rPr lang="en-US" dirty="0" err="1" smtClean="0"/>
              <a:t>Cultivo</a:t>
            </a:r>
            <a:r>
              <a:rPr lang="en-US" dirty="0" smtClean="0"/>
              <a:t> </a:t>
            </a:r>
            <a:r>
              <a:rPr lang="en-US" dirty="0" err="1" smtClean="0"/>
              <a:t>tolerante</a:t>
            </a:r>
            <a:r>
              <a:rPr lang="en-US" dirty="0" smtClean="0"/>
              <a:t> (</a:t>
            </a:r>
            <a:r>
              <a:rPr lang="en-US" dirty="0" err="1" smtClean="0"/>
              <a:t>Dicamba</a:t>
            </a:r>
            <a:r>
              <a:rPr lang="en-US" dirty="0" smtClean="0"/>
              <a:t>)     A </a:t>
            </a:r>
            <a:r>
              <a:rPr lang="en-US" dirty="0" err="1" smtClean="0"/>
              <a:t>sotavento</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7" y="418591"/>
            <a:ext cx="5532755" cy="430887"/>
          </a:xfrm>
          <a:prstGeom prst="rect">
            <a:avLst/>
          </a:prstGeom>
        </p:spPr>
        <p:txBody>
          <a:bodyPr vert="horz" wrap="square" lIns="0" tIns="0" rIns="0" bIns="0" rtlCol="0">
            <a:spAutoFit/>
          </a:bodyPr>
          <a:lstStyle/>
          <a:p>
            <a:pPr marL="12700">
              <a:lnSpc>
                <a:spcPct val="100000"/>
              </a:lnSpc>
            </a:pPr>
            <a:r>
              <a:rPr sz="2800" spc="-5" dirty="0"/>
              <a:t>BUFFER </a:t>
            </a:r>
            <a:r>
              <a:rPr lang="en-US" sz="2800" spc="-5" dirty="0" err="1" smtClean="0"/>
              <a:t>situacion</a:t>
            </a:r>
            <a:r>
              <a:rPr sz="2800" spc="-25" dirty="0" smtClean="0"/>
              <a:t> </a:t>
            </a:r>
            <a:r>
              <a:rPr sz="2800" spc="-5" dirty="0"/>
              <a:t>– </a:t>
            </a:r>
            <a:r>
              <a:rPr lang="en-US" sz="2800" spc="-5" dirty="0" err="1" smtClean="0"/>
              <a:t>dentro</a:t>
            </a:r>
            <a:r>
              <a:rPr lang="en-US" sz="2800" spc="-5" dirty="0" smtClean="0"/>
              <a:t> del campo</a:t>
            </a:r>
            <a:endParaRPr sz="2800" u="sng" dirty="0">
              <a:latin typeface="Arial Narrow"/>
              <a:cs typeface="Arial Narrow"/>
            </a:endParaRPr>
          </a:p>
        </p:txBody>
      </p:sp>
      <p:sp>
        <p:nvSpPr>
          <p:cNvPr id="3" name="object 3"/>
          <p:cNvSpPr txBox="1"/>
          <p:nvPr/>
        </p:nvSpPr>
        <p:spPr>
          <a:xfrm>
            <a:off x="864108" y="1309116"/>
            <a:ext cx="2459990" cy="4308872"/>
          </a:xfrm>
          <a:prstGeom prst="rect">
            <a:avLst/>
          </a:prstGeom>
          <a:solidFill>
            <a:srgbClr val="F1F1F1"/>
          </a:solidFill>
        </p:spPr>
        <p:txBody>
          <a:bodyPr vert="horz" wrap="square" lIns="0" tIns="5080" rIns="0" bIns="0" rtlCol="0">
            <a:spAutoFit/>
          </a:bodyPr>
          <a:lstStyle/>
          <a:p>
            <a:pPr>
              <a:lnSpc>
                <a:spcPct val="100000"/>
              </a:lnSpc>
              <a:spcBef>
                <a:spcPts val="40"/>
              </a:spcBef>
            </a:pPr>
            <a:endParaRPr sz="1700" dirty="0">
              <a:latin typeface="Times New Roman"/>
              <a:cs typeface="Times New Roman"/>
            </a:endParaRPr>
          </a:p>
          <a:p>
            <a:pPr algn="ctr">
              <a:lnSpc>
                <a:spcPct val="100000"/>
              </a:lnSpc>
            </a:pPr>
            <a:r>
              <a:rPr sz="1600" b="1" spc="-10" dirty="0">
                <a:solidFill>
                  <a:srgbClr val="343433"/>
                </a:solidFill>
                <a:latin typeface="Arial"/>
                <a:cs typeface="Arial"/>
              </a:rPr>
              <a:t>COLOR</a:t>
            </a:r>
            <a:r>
              <a:rPr sz="1600" b="1" spc="-50" dirty="0">
                <a:solidFill>
                  <a:srgbClr val="343433"/>
                </a:solidFill>
                <a:latin typeface="Arial"/>
                <a:cs typeface="Arial"/>
              </a:rPr>
              <a:t> </a:t>
            </a:r>
            <a:r>
              <a:rPr sz="1600" b="1" spc="-5" dirty="0">
                <a:solidFill>
                  <a:srgbClr val="343433"/>
                </a:solidFill>
                <a:latin typeface="Arial"/>
                <a:cs typeface="Arial"/>
              </a:rPr>
              <a:t>LEGEND</a:t>
            </a:r>
            <a:endParaRPr sz="1600" dirty="0">
              <a:latin typeface="Arial"/>
              <a:cs typeface="Arial"/>
            </a:endParaRPr>
          </a:p>
          <a:p>
            <a:pPr>
              <a:lnSpc>
                <a:spcPct val="100000"/>
              </a:lnSpc>
              <a:spcBef>
                <a:spcPts val="45"/>
              </a:spcBef>
            </a:pPr>
            <a:endParaRPr sz="2300" dirty="0">
              <a:latin typeface="Times New Roman"/>
              <a:cs typeface="Times New Roman"/>
            </a:endParaRPr>
          </a:p>
          <a:p>
            <a:pPr marL="1270" algn="ctr">
              <a:lnSpc>
                <a:spcPct val="100000"/>
              </a:lnSpc>
            </a:pPr>
            <a:r>
              <a:rPr sz="1400" spc="735" dirty="0">
                <a:solidFill>
                  <a:srgbClr val="2166A2"/>
                </a:solidFill>
                <a:latin typeface="Arial"/>
                <a:cs typeface="Arial"/>
              </a:rPr>
              <a:t>l</a:t>
            </a:r>
            <a:r>
              <a:rPr sz="1400" spc="-80" dirty="0">
                <a:solidFill>
                  <a:srgbClr val="2166A2"/>
                </a:solidFill>
                <a:latin typeface="Arial"/>
                <a:cs typeface="Arial"/>
              </a:rPr>
              <a:t> </a:t>
            </a:r>
            <a:r>
              <a:rPr lang="en-US" sz="1400" b="1" spc="-5" dirty="0" smtClean="0">
                <a:solidFill>
                  <a:srgbClr val="343433"/>
                </a:solidFill>
                <a:latin typeface="Arial"/>
                <a:cs typeface="Arial"/>
              </a:rPr>
              <a:t>Azul</a:t>
            </a:r>
            <a:endParaRPr sz="1400" dirty="0">
              <a:latin typeface="Arial"/>
              <a:cs typeface="Arial"/>
            </a:endParaRPr>
          </a:p>
          <a:p>
            <a:pPr marL="33655" algn="ctr">
              <a:lnSpc>
                <a:spcPct val="100000"/>
              </a:lnSpc>
              <a:spcBef>
                <a:spcPts val="865"/>
              </a:spcBef>
            </a:pPr>
            <a:r>
              <a:rPr lang="en-US" sz="1200" spc="-5" dirty="0">
                <a:solidFill>
                  <a:srgbClr val="343433"/>
                </a:solidFill>
                <a:latin typeface="Arial Narrow"/>
                <a:cs typeface="Arial Narrow"/>
              </a:rPr>
              <a:t>XtendFlex</a:t>
            </a:r>
            <a:r>
              <a:rPr lang="en-US" sz="1200" b="1" baseline="26455" dirty="0">
                <a:latin typeface="Calibri Light" panose="020F0302020204030204" pitchFamily="34" charset="0"/>
                <a:cs typeface="Calibri Light" panose="020F0302020204030204" pitchFamily="34" charset="0"/>
              </a:rPr>
              <a:t>®</a:t>
            </a:r>
            <a:r>
              <a:rPr lang="en-US" sz="1200" spc="-5" dirty="0">
                <a:solidFill>
                  <a:srgbClr val="343433"/>
                </a:solidFill>
                <a:latin typeface="Arial Narrow"/>
                <a:cs typeface="Arial Narrow"/>
              </a:rPr>
              <a:t> Cotton</a:t>
            </a:r>
            <a:endParaRPr lang="en-US" sz="1200" dirty="0">
              <a:latin typeface="Arial Narrow"/>
              <a:cs typeface="Arial Narrow"/>
            </a:endParaRPr>
          </a:p>
          <a:p>
            <a:pPr>
              <a:lnSpc>
                <a:spcPct val="100000"/>
              </a:lnSpc>
            </a:pPr>
            <a:endParaRPr sz="1400" dirty="0">
              <a:latin typeface="Times New Roman"/>
              <a:cs typeface="Times New Roman"/>
            </a:endParaRPr>
          </a:p>
          <a:p>
            <a:pPr marL="635" algn="ctr">
              <a:lnSpc>
                <a:spcPct val="100000"/>
              </a:lnSpc>
              <a:spcBef>
                <a:spcPts val="1065"/>
              </a:spcBef>
            </a:pPr>
            <a:r>
              <a:rPr sz="1400" spc="735" dirty="0">
                <a:solidFill>
                  <a:srgbClr val="39AB46"/>
                </a:solidFill>
                <a:latin typeface="Arial"/>
                <a:cs typeface="Arial"/>
              </a:rPr>
              <a:t>l</a:t>
            </a:r>
            <a:r>
              <a:rPr sz="1400" spc="-80" dirty="0">
                <a:solidFill>
                  <a:srgbClr val="39AB46"/>
                </a:solidFill>
                <a:latin typeface="Arial"/>
                <a:cs typeface="Arial"/>
              </a:rPr>
              <a:t> </a:t>
            </a:r>
            <a:r>
              <a:rPr lang="en-US" sz="1400" b="1" dirty="0" smtClean="0">
                <a:solidFill>
                  <a:srgbClr val="343433"/>
                </a:solidFill>
                <a:latin typeface="Arial"/>
                <a:cs typeface="Arial"/>
              </a:rPr>
              <a:t>Verde</a:t>
            </a:r>
            <a:endParaRPr sz="1400" dirty="0">
              <a:latin typeface="Arial"/>
              <a:cs typeface="Arial"/>
            </a:endParaRPr>
          </a:p>
          <a:p>
            <a:pPr marL="710565" marR="702945" algn="ctr">
              <a:lnSpc>
                <a:spcPts val="1300"/>
              </a:lnSpc>
              <a:spcBef>
                <a:spcPts val="1025"/>
              </a:spcBef>
            </a:pPr>
            <a:r>
              <a:rPr sz="1200" spc="-5" dirty="0">
                <a:solidFill>
                  <a:srgbClr val="343433"/>
                </a:solidFill>
                <a:latin typeface="Arial Narrow"/>
                <a:cs typeface="Arial Narrow"/>
              </a:rPr>
              <a:t>Non-Dicamba  </a:t>
            </a:r>
            <a:r>
              <a:rPr sz="1200" spc="-20" dirty="0">
                <a:solidFill>
                  <a:srgbClr val="343433"/>
                </a:solidFill>
                <a:latin typeface="Arial Narrow"/>
                <a:cs typeface="Arial Narrow"/>
              </a:rPr>
              <a:t>Tolerant</a:t>
            </a:r>
            <a:r>
              <a:rPr sz="1200" spc="-40" dirty="0">
                <a:solidFill>
                  <a:srgbClr val="343433"/>
                </a:solidFill>
                <a:latin typeface="Arial Narrow"/>
                <a:cs typeface="Arial Narrow"/>
              </a:rPr>
              <a:t> </a:t>
            </a:r>
            <a:r>
              <a:rPr lang="en-US" sz="1200" spc="-40" dirty="0">
                <a:solidFill>
                  <a:srgbClr val="343433"/>
                </a:solidFill>
                <a:latin typeface="Arial Narrow"/>
                <a:cs typeface="Arial Narrow"/>
              </a:rPr>
              <a:t>Cotton</a:t>
            </a:r>
            <a:endParaRPr sz="1200" dirty="0">
              <a:latin typeface="Arial Narrow"/>
              <a:cs typeface="Arial Narrow"/>
            </a:endParaRPr>
          </a:p>
          <a:p>
            <a:pPr>
              <a:lnSpc>
                <a:spcPct val="100000"/>
              </a:lnSpc>
            </a:pPr>
            <a:endParaRPr sz="1400" dirty="0">
              <a:latin typeface="Times New Roman"/>
              <a:cs typeface="Times New Roman"/>
            </a:endParaRPr>
          </a:p>
          <a:p>
            <a:pPr algn="ctr">
              <a:lnSpc>
                <a:spcPct val="100000"/>
              </a:lnSpc>
              <a:spcBef>
                <a:spcPts val="1045"/>
              </a:spcBef>
            </a:pPr>
            <a:r>
              <a:rPr sz="1400" spc="735" dirty="0">
                <a:solidFill>
                  <a:srgbClr val="F7EB34"/>
                </a:solidFill>
                <a:latin typeface="Arial"/>
                <a:cs typeface="Arial"/>
              </a:rPr>
              <a:t>l</a:t>
            </a:r>
            <a:r>
              <a:rPr sz="1400" spc="-80" dirty="0">
                <a:solidFill>
                  <a:srgbClr val="F7EB34"/>
                </a:solidFill>
                <a:latin typeface="Arial"/>
                <a:cs typeface="Arial"/>
              </a:rPr>
              <a:t> </a:t>
            </a:r>
            <a:r>
              <a:rPr lang="en-US" sz="1400" b="1" spc="-15" dirty="0" smtClean="0">
                <a:solidFill>
                  <a:srgbClr val="343433"/>
                </a:solidFill>
                <a:latin typeface="Arial"/>
                <a:cs typeface="Arial"/>
              </a:rPr>
              <a:t>Amarillo</a:t>
            </a:r>
            <a:endParaRPr sz="1400" dirty="0">
              <a:latin typeface="Arial"/>
              <a:cs typeface="Arial"/>
            </a:endParaRPr>
          </a:p>
          <a:p>
            <a:pPr marL="1270" algn="ctr">
              <a:lnSpc>
                <a:spcPct val="100000"/>
              </a:lnSpc>
              <a:spcBef>
                <a:spcPts val="865"/>
              </a:spcBef>
            </a:pPr>
            <a:r>
              <a:rPr sz="1200" dirty="0">
                <a:solidFill>
                  <a:srgbClr val="343433"/>
                </a:solidFill>
                <a:latin typeface="Arial Narrow"/>
                <a:cs typeface="Arial Narrow"/>
              </a:rPr>
              <a:t>Corn</a:t>
            </a:r>
            <a:endParaRPr sz="1200" dirty="0">
              <a:latin typeface="Arial Narrow"/>
              <a:cs typeface="Arial Narrow"/>
            </a:endParaRPr>
          </a:p>
          <a:p>
            <a:pPr>
              <a:lnSpc>
                <a:spcPct val="100000"/>
              </a:lnSpc>
            </a:pPr>
            <a:endParaRPr sz="1400" dirty="0">
              <a:latin typeface="Times New Roman"/>
              <a:cs typeface="Times New Roman"/>
            </a:endParaRPr>
          </a:p>
          <a:p>
            <a:pPr algn="ctr">
              <a:lnSpc>
                <a:spcPct val="100000"/>
              </a:lnSpc>
              <a:spcBef>
                <a:spcPts val="1065"/>
              </a:spcBef>
            </a:pPr>
            <a:r>
              <a:rPr sz="1400" spc="735" dirty="0">
                <a:solidFill>
                  <a:srgbClr val="7E5B39"/>
                </a:solidFill>
                <a:latin typeface="Arial"/>
                <a:cs typeface="Arial"/>
              </a:rPr>
              <a:t>l</a:t>
            </a:r>
            <a:r>
              <a:rPr sz="1400" spc="-75" dirty="0">
                <a:solidFill>
                  <a:srgbClr val="7E5B39"/>
                </a:solidFill>
                <a:latin typeface="Arial"/>
                <a:cs typeface="Arial"/>
              </a:rPr>
              <a:t> </a:t>
            </a:r>
            <a:r>
              <a:rPr lang="en-US" sz="1400" b="1" dirty="0" err="1" smtClean="0">
                <a:solidFill>
                  <a:srgbClr val="343433"/>
                </a:solidFill>
                <a:latin typeface="Arial"/>
                <a:cs typeface="Arial"/>
              </a:rPr>
              <a:t>Morado</a:t>
            </a:r>
            <a:endParaRPr sz="1400" dirty="0">
              <a:latin typeface="Arial"/>
              <a:cs typeface="Arial"/>
            </a:endParaRPr>
          </a:p>
          <a:p>
            <a:pPr marL="637540" marR="629920" indent="-635" algn="ctr">
              <a:lnSpc>
                <a:spcPts val="1300"/>
              </a:lnSpc>
              <a:spcBef>
                <a:spcPts val="1030"/>
              </a:spcBef>
            </a:pPr>
            <a:r>
              <a:rPr sz="1200" spc="-5" dirty="0">
                <a:solidFill>
                  <a:srgbClr val="343433"/>
                </a:solidFill>
                <a:latin typeface="Arial Narrow"/>
                <a:cs typeface="Arial Narrow"/>
              </a:rPr>
              <a:t>Agricultural </a:t>
            </a:r>
            <a:r>
              <a:rPr sz="1200" dirty="0">
                <a:solidFill>
                  <a:srgbClr val="343433"/>
                </a:solidFill>
                <a:latin typeface="Arial Narrow"/>
                <a:cs typeface="Arial Narrow"/>
              </a:rPr>
              <a:t>Fields  Prepared for</a:t>
            </a:r>
            <a:r>
              <a:rPr sz="1200" spc="-100" dirty="0">
                <a:solidFill>
                  <a:srgbClr val="343433"/>
                </a:solidFill>
                <a:latin typeface="Arial Narrow"/>
                <a:cs typeface="Arial Narrow"/>
              </a:rPr>
              <a:t> </a:t>
            </a:r>
            <a:r>
              <a:rPr sz="1200" dirty="0">
                <a:solidFill>
                  <a:srgbClr val="343433"/>
                </a:solidFill>
                <a:latin typeface="Arial Narrow"/>
                <a:cs typeface="Arial Narrow"/>
              </a:rPr>
              <a:t>Planting</a:t>
            </a:r>
            <a:endParaRPr sz="1200" dirty="0">
              <a:latin typeface="Arial Narrow"/>
              <a:cs typeface="Arial Narrow"/>
            </a:endParaRPr>
          </a:p>
        </p:txBody>
      </p:sp>
      <p:sp>
        <p:nvSpPr>
          <p:cNvPr id="6" name="object 6"/>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25</a:t>
            </a:fld>
            <a:endParaRPr dirty="0"/>
          </a:p>
        </p:txBody>
      </p:sp>
      <p:sp>
        <p:nvSpPr>
          <p:cNvPr id="7" name="object 14">
            <a:extLst>
              <a:ext uri="{FF2B5EF4-FFF2-40B4-BE49-F238E27FC236}">
                <a16:creationId xmlns:a16="http://schemas.microsoft.com/office/drawing/2014/main" id="{CA77EE81-C043-4E02-9F2E-F614B99BC790}"/>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grpSp>
        <p:nvGrpSpPr>
          <p:cNvPr id="15" name="Group 14">
            <a:extLst>
              <a:ext uri="{FF2B5EF4-FFF2-40B4-BE49-F238E27FC236}">
                <a16:creationId xmlns:a16="http://schemas.microsoft.com/office/drawing/2014/main" id="{FFFEFEEA-B814-4B29-964C-FE659180E479}"/>
              </a:ext>
            </a:extLst>
          </p:cNvPr>
          <p:cNvGrpSpPr/>
          <p:nvPr/>
        </p:nvGrpSpPr>
        <p:grpSpPr>
          <a:xfrm>
            <a:off x="4200144" y="1760220"/>
            <a:ext cx="6655308" cy="3337559"/>
            <a:chOff x="4200144" y="1760220"/>
            <a:chExt cx="6655308" cy="3337559"/>
          </a:xfrm>
        </p:grpSpPr>
        <p:sp>
          <p:nvSpPr>
            <p:cNvPr id="4" name="object 4"/>
            <p:cNvSpPr/>
            <p:nvPr/>
          </p:nvSpPr>
          <p:spPr>
            <a:xfrm>
              <a:off x="4200144" y="1760220"/>
              <a:ext cx="6655308" cy="333755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pic>
          <p:nvPicPr>
            <p:cNvPr id="8" name="Picture 7">
              <a:extLst>
                <a:ext uri="{FF2B5EF4-FFF2-40B4-BE49-F238E27FC236}">
                  <a16:creationId xmlns:a16="http://schemas.microsoft.com/office/drawing/2014/main" id="{01EED862-761B-42AE-803D-4808414906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5400" y="4331980"/>
              <a:ext cx="695756" cy="240020"/>
            </a:xfrm>
            <a:prstGeom prst="rect">
              <a:avLst/>
            </a:prstGeom>
          </p:spPr>
        </p:pic>
        <p:pic>
          <p:nvPicPr>
            <p:cNvPr id="9" name="Picture 8">
              <a:extLst>
                <a:ext uri="{FF2B5EF4-FFF2-40B4-BE49-F238E27FC236}">
                  <a16:creationId xmlns:a16="http://schemas.microsoft.com/office/drawing/2014/main" id="{B9496614-5E68-4E34-9135-DC582BD216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7844" y="4103380"/>
              <a:ext cx="695756" cy="240020"/>
            </a:xfrm>
            <a:prstGeom prst="rect">
              <a:avLst/>
            </a:prstGeom>
          </p:spPr>
        </p:pic>
        <p:pic>
          <p:nvPicPr>
            <p:cNvPr id="10" name="Picture 9">
              <a:extLst>
                <a:ext uri="{FF2B5EF4-FFF2-40B4-BE49-F238E27FC236}">
                  <a16:creationId xmlns:a16="http://schemas.microsoft.com/office/drawing/2014/main" id="{6F8A6B08-9985-494C-9A48-663DBACEB0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20237" y="4068831"/>
              <a:ext cx="507380" cy="415549"/>
            </a:xfrm>
            <a:prstGeom prst="rect">
              <a:avLst/>
            </a:prstGeom>
          </p:spPr>
        </p:pic>
        <p:pic>
          <p:nvPicPr>
            <p:cNvPr id="11" name="Picture 10">
              <a:extLst>
                <a:ext uri="{FF2B5EF4-FFF2-40B4-BE49-F238E27FC236}">
                  <a16:creationId xmlns:a16="http://schemas.microsoft.com/office/drawing/2014/main" id="{2BB1668A-DC84-4F2A-9C3D-45B6D152289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94154" y="4096009"/>
              <a:ext cx="507380" cy="415549"/>
            </a:xfrm>
            <a:prstGeom prst="rect">
              <a:avLst/>
            </a:prstGeom>
          </p:spPr>
        </p:pic>
        <p:sp>
          <p:nvSpPr>
            <p:cNvPr id="12" name="TextBox 11">
              <a:extLst>
                <a:ext uri="{FF2B5EF4-FFF2-40B4-BE49-F238E27FC236}">
                  <a16:creationId xmlns:a16="http://schemas.microsoft.com/office/drawing/2014/main" id="{F55BDE8E-A81A-42F2-988D-06ACDBC90140}"/>
                </a:ext>
              </a:extLst>
            </p:cNvPr>
            <p:cNvSpPr txBox="1"/>
            <p:nvPr/>
          </p:nvSpPr>
          <p:spPr>
            <a:xfrm>
              <a:off x="5152436" y="4014995"/>
              <a:ext cx="1095966" cy="523220"/>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XtendFlex</a:t>
              </a:r>
              <a:r>
                <a:rPr lang="en-US" sz="1400" b="1" baseline="26455" dirty="0">
                  <a:solidFill>
                    <a:schemeClr val="bg1"/>
                  </a:solidFill>
                  <a:latin typeface="Calibri Light" panose="020F0302020204030204" pitchFamily="34" charset="0"/>
                  <a:cs typeface="Calibri Light" panose="020F0302020204030204" pitchFamily="34" charset="0"/>
                </a:rPr>
                <a:t>®</a:t>
              </a:r>
              <a:r>
                <a:rPr lang="en-US" sz="1400"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Cotton</a:t>
              </a:r>
            </a:p>
          </p:txBody>
        </p:sp>
        <p:pic>
          <p:nvPicPr>
            <p:cNvPr id="13" name="Picture 12">
              <a:extLst>
                <a:ext uri="{FF2B5EF4-FFF2-40B4-BE49-F238E27FC236}">
                  <a16:creationId xmlns:a16="http://schemas.microsoft.com/office/drawing/2014/main" id="{B74EA522-8E1B-4F90-A273-5C1D4F249F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95418" y="3988338"/>
              <a:ext cx="1129382" cy="523220"/>
            </a:xfrm>
            <a:prstGeom prst="rect">
              <a:avLst/>
            </a:prstGeom>
          </p:spPr>
        </p:pic>
        <p:sp>
          <p:nvSpPr>
            <p:cNvPr id="14" name="TextBox 13">
              <a:extLst>
                <a:ext uri="{FF2B5EF4-FFF2-40B4-BE49-F238E27FC236}">
                  <a16:creationId xmlns:a16="http://schemas.microsoft.com/office/drawing/2014/main" id="{CD871D1C-1842-4DEE-9D0E-9C1ED59A64A9}"/>
                </a:ext>
              </a:extLst>
            </p:cNvPr>
            <p:cNvSpPr txBox="1"/>
            <p:nvPr/>
          </p:nvSpPr>
          <p:spPr>
            <a:xfrm>
              <a:off x="6905032" y="4014995"/>
              <a:ext cx="1095966" cy="523220"/>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XtendFlex</a:t>
              </a:r>
              <a:r>
                <a:rPr lang="en-US" sz="1400" b="1" baseline="26455" dirty="0">
                  <a:solidFill>
                    <a:schemeClr val="bg1"/>
                  </a:solidFill>
                  <a:latin typeface="Calibri Light" panose="020F0302020204030204" pitchFamily="34" charset="0"/>
                  <a:cs typeface="Calibri Light" panose="020F0302020204030204" pitchFamily="34" charset="0"/>
                </a:rPr>
                <a:t>®</a:t>
              </a:r>
              <a:r>
                <a:rPr lang="en-US" sz="1400"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Cotton</a:t>
              </a:r>
            </a:p>
          </p:txBody>
        </p:sp>
      </p:grpSp>
      <p:sp>
        <p:nvSpPr>
          <p:cNvPr id="5" name="TextBox 4"/>
          <p:cNvSpPr txBox="1"/>
          <p:nvPr/>
        </p:nvSpPr>
        <p:spPr>
          <a:xfrm>
            <a:off x="9296400" y="5410200"/>
            <a:ext cx="2209800" cy="369332"/>
          </a:xfrm>
          <a:prstGeom prst="rect">
            <a:avLst/>
          </a:prstGeom>
          <a:noFill/>
        </p:spPr>
        <p:txBody>
          <a:bodyPr wrap="square" rtlCol="0">
            <a:spAutoFit/>
          </a:bodyPr>
          <a:lstStyle/>
          <a:p>
            <a:r>
              <a:rPr lang="en-US" dirty="0" smtClean="0">
                <a:sym typeface="Wingdings" panose="05000000000000000000" pitchFamily="2" charset="2"/>
              </a:rPr>
              <a:t>  </a:t>
            </a:r>
            <a:r>
              <a:rPr lang="en-US" dirty="0" err="1" smtClean="0">
                <a:sym typeface="Wingdings" panose="05000000000000000000" pitchFamily="2" charset="2"/>
              </a:rPr>
              <a:t>Viento</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7" y="418591"/>
            <a:ext cx="10936123" cy="861774"/>
          </a:xfrm>
          <a:prstGeom prst="rect">
            <a:avLst/>
          </a:prstGeom>
        </p:spPr>
        <p:txBody>
          <a:bodyPr vert="horz" wrap="square" lIns="0" tIns="0" rIns="0" bIns="0" rtlCol="0">
            <a:spAutoFit/>
          </a:bodyPr>
          <a:lstStyle/>
          <a:p>
            <a:pPr marL="12700">
              <a:lnSpc>
                <a:spcPct val="100000"/>
              </a:lnSpc>
            </a:pPr>
            <a:r>
              <a:rPr lang="es-ES" sz="2800" spc="-5" dirty="0"/>
              <a:t>SITUACIÓN DEL BÚFER - CAMPO AGRÍCOLA PREPARADO PARA LA </a:t>
            </a:r>
            <a:r>
              <a:rPr lang="es-ES" sz="2800" spc="-5" dirty="0" smtClean="0"/>
              <a:t>PLANTACIÓN (siembra)</a:t>
            </a:r>
            <a:endParaRPr sz="2800" dirty="0">
              <a:latin typeface="Arial Narrow"/>
              <a:cs typeface="Arial Narrow"/>
            </a:endParaRPr>
          </a:p>
        </p:txBody>
      </p:sp>
      <p:sp>
        <p:nvSpPr>
          <p:cNvPr id="3" name="object 3"/>
          <p:cNvSpPr txBox="1"/>
          <p:nvPr/>
        </p:nvSpPr>
        <p:spPr>
          <a:xfrm>
            <a:off x="864108" y="1309116"/>
            <a:ext cx="2459990" cy="4308872"/>
          </a:xfrm>
          <a:prstGeom prst="rect">
            <a:avLst/>
          </a:prstGeom>
          <a:solidFill>
            <a:srgbClr val="F1F1F1"/>
          </a:solidFill>
        </p:spPr>
        <p:txBody>
          <a:bodyPr vert="horz" wrap="square" lIns="0" tIns="5080" rIns="0" bIns="0" rtlCol="0">
            <a:spAutoFit/>
          </a:bodyPr>
          <a:lstStyle/>
          <a:p>
            <a:pPr>
              <a:lnSpc>
                <a:spcPct val="100000"/>
              </a:lnSpc>
              <a:spcBef>
                <a:spcPts val="40"/>
              </a:spcBef>
            </a:pPr>
            <a:endParaRPr sz="1700" dirty="0">
              <a:latin typeface="Times New Roman"/>
              <a:cs typeface="Times New Roman"/>
            </a:endParaRPr>
          </a:p>
          <a:p>
            <a:pPr algn="ctr">
              <a:lnSpc>
                <a:spcPct val="100000"/>
              </a:lnSpc>
            </a:pPr>
            <a:r>
              <a:rPr sz="1600" b="1" spc="-10" dirty="0">
                <a:solidFill>
                  <a:srgbClr val="343433"/>
                </a:solidFill>
                <a:latin typeface="Arial"/>
                <a:cs typeface="Arial"/>
              </a:rPr>
              <a:t>COLOR</a:t>
            </a:r>
            <a:r>
              <a:rPr sz="1600" b="1" spc="-50" dirty="0">
                <a:solidFill>
                  <a:srgbClr val="343433"/>
                </a:solidFill>
                <a:latin typeface="Arial"/>
                <a:cs typeface="Arial"/>
              </a:rPr>
              <a:t> </a:t>
            </a:r>
            <a:r>
              <a:rPr sz="1600" b="1" spc="-5" dirty="0">
                <a:solidFill>
                  <a:srgbClr val="343433"/>
                </a:solidFill>
                <a:latin typeface="Arial"/>
                <a:cs typeface="Arial"/>
              </a:rPr>
              <a:t>LEGEND</a:t>
            </a:r>
            <a:endParaRPr sz="1600" dirty="0">
              <a:latin typeface="Arial"/>
              <a:cs typeface="Arial"/>
            </a:endParaRPr>
          </a:p>
          <a:p>
            <a:pPr>
              <a:lnSpc>
                <a:spcPct val="100000"/>
              </a:lnSpc>
              <a:spcBef>
                <a:spcPts val="45"/>
              </a:spcBef>
            </a:pPr>
            <a:endParaRPr sz="2300" dirty="0">
              <a:latin typeface="Times New Roman"/>
              <a:cs typeface="Times New Roman"/>
            </a:endParaRPr>
          </a:p>
          <a:p>
            <a:pPr marL="1270" algn="ctr">
              <a:lnSpc>
                <a:spcPct val="100000"/>
              </a:lnSpc>
            </a:pPr>
            <a:r>
              <a:rPr sz="1400" spc="735" dirty="0" err="1" smtClean="0">
                <a:solidFill>
                  <a:srgbClr val="2166A2"/>
                </a:solidFill>
                <a:latin typeface="Arial"/>
                <a:cs typeface="Arial"/>
              </a:rPr>
              <a:t>l</a:t>
            </a:r>
            <a:r>
              <a:rPr lang="en-US" sz="1400" b="1" spc="-5" dirty="0" err="1" smtClean="0">
                <a:solidFill>
                  <a:srgbClr val="343433"/>
                </a:solidFill>
                <a:latin typeface="Arial"/>
                <a:cs typeface="Arial"/>
              </a:rPr>
              <a:t>Azul</a:t>
            </a:r>
            <a:endParaRPr sz="1400" dirty="0">
              <a:latin typeface="Arial"/>
              <a:cs typeface="Arial"/>
            </a:endParaRPr>
          </a:p>
          <a:p>
            <a:pPr marL="33655" algn="ctr">
              <a:lnSpc>
                <a:spcPct val="100000"/>
              </a:lnSpc>
              <a:spcBef>
                <a:spcPts val="865"/>
              </a:spcBef>
            </a:pPr>
            <a:r>
              <a:rPr lang="en-US" sz="1200" spc="-5" dirty="0">
                <a:solidFill>
                  <a:srgbClr val="343433"/>
                </a:solidFill>
                <a:latin typeface="Arial Narrow"/>
                <a:cs typeface="Arial Narrow"/>
              </a:rPr>
              <a:t>XtendFlex</a:t>
            </a:r>
            <a:r>
              <a:rPr lang="en-US" sz="1200" b="1" baseline="26455" dirty="0">
                <a:latin typeface="Calibri Light" panose="020F0302020204030204" pitchFamily="34" charset="0"/>
                <a:cs typeface="Calibri Light" panose="020F0302020204030204" pitchFamily="34" charset="0"/>
              </a:rPr>
              <a:t>®</a:t>
            </a:r>
            <a:r>
              <a:rPr lang="en-US" sz="1200" spc="-5" dirty="0">
                <a:solidFill>
                  <a:srgbClr val="343433"/>
                </a:solidFill>
                <a:latin typeface="Arial Narrow"/>
                <a:cs typeface="Arial Narrow"/>
              </a:rPr>
              <a:t> Cotton</a:t>
            </a:r>
            <a:endParaRPr lang="en-US" sz="1200" dirty="0">
              <a:latin typeface="Arial Narrow"/>
              <a:cs typeface="Arial Narrow"/>
            </a:endParaRPr>
          </a:p>
          <a:p>
            <a:pPr>
              <a:lnSpc>
                <a:spcPct val="100000"/>
              </a:lnSpc>
            </a:pPr>
            <a:endParaRPr sz="1400" dirty="0">
              <a:latin typeface="Times New Roman"/>
              <a:cs typeface="Times New Roman"/>
            </a:endParaRPr>
          </a:p>
          <a:p>
            <a:pPr marL="635" algn="ctr">
              <a:lnSpc>
                <a:spcPct val="100000"/>
              </a:lnSpc>
              <a:spcBef>
                <a:spcPts val="1065"/>
              </a:spcBef>
            </a:pPr>
            <a:r>
              <a:rPr sz="1400" spc="735" dirty="0">
                <a:solidFill>
                  <a:srgbClr val="39AB46"/>
                </a:solidFill>
                <a:latin typeface="Arial"/>
                <a:cs typeface="Arial"/>
              </a:rPr>
              <a:t>l</a:t>
            </a:r>
            <a:r>
              <a:rPr sz="1400" spc="-80" dirty="0">
                <a:solidFill>
                  <a:srgbClr val="39AB46"/>
                </a:solidFill>
                <a:latin typeface="Arial"/>
                <a:cs typeface="Arial"/>
              </a:rPr>
              <a:t> </a:t>
            </a:r>
            <a:r>
              <a:rPr lang="en-US" sz="1400" spc="-80" dirty="0" smtClean="0">
                <a:solidFill>
                  <a:srgbClr val="39AB46"/>
                </a:solidFill>
                <a:latin typeface="Arial"/>
                <a:cs typeface="Arial"/>
              </a:rPr>
              <a:t>Verde</a:t>
            </a:r>
            <a:endParaRPr sz="1400" dirty="0">
              <a:latin typeface="Arial"/>
              <a:cs typeface="Arial"/>
            </a:endParaRPr>
          </a:p>
          <a:p>
            <a:pPr marL="710565" marR="702945" algn="ctr">
              <a:lnSpc>
                <a:spcPts val="1300"/>
              </a:lnSpc>
              <a:spcBef>
                <a:spcPts val="1025"/>
              </a:spcBef>
            </a:pPr>
            <a:r>
              <a:rPr lang="en-US" sz="1200" spc="-5" dirty="0">
                <a:solidFill>
                  <a:srgbClr val="343433"/>
                </a:solidFill>
                <a:latin typeface="Arial Narrow"/>
                <a:cs typeface="Arial Narrow"/>
              </a:rPr>
              <a:t>Non-Dicamba  </a:t>
            </a:r>
            <a:r>
              <a:rPr lang="en-US" sz="1200" spc="-20" dirty="0">
                <a:solidFill>
                  <a:srgbClr val="343433"/>
                </a:solidFill>
                <a:latin typeface="Arial Narrow"/>
                <a:cs typeface="Arial Narrow"/>
              </a:rPr>
              <a:t>Tolerant</a:t>
            </a:r>
            <a:r>
              <a:rPr lang="en-US" sz="1200" spc="-40" dirty="0">
                <a:solidFill>
                  <a:srgbClr val="343433"/>
                </a:solidFill>
                <a:latin typeface="Arial Narrow"/>
                <a:cs typeface="Arial Narrow"/>
              </a:rPr>
              <a:t> Cotton</a:t>
            </a:r>
            <a:endParaRPr lang="en-US" sz="1200" dirty="0">
              <a:latin typeface="Arial Narrow"/>
              <a:cs typeface="Arial Narrow"/>
            </a:endParaRPr>
          </a:p>
          <a:p>
            <a:pPr>
              <a:lnSpc>
                <a:spcPct val="100000"/>
              </a:lnSpc>
            </a:pPr>
            <a:endParaRPr sz="1400" dirty="0">
              <a:latin typeface="Times New Roman"/>
              <a:cs typeface="Times New Roman"/>
            </a:endParaRPr>
          </a:p>
          <a:p>
            <a:pPr algn="ctr">
              <a:lnSpc>
                <a:spcPct val="100000"/>
              </a:lnSpc>
              <a:spcBef>
                <a:spcPts val="1045"/>
              </a:spcBef>
            </a:pPr>
            <a:r>
              <a:rPr sz="1400" spc="735" dirty="0">
                <a:solidFill>
                  <a:srgbClr val="F7EB34"/>
                </a:solidFill>
                <a:latin typeface="Arial"/>
                <a:cs typeface="Arial"/>
              </a:rPr>
              <a:t>l</a:t>
            </a:r>
            <a:r>
              <a:rPr sz="1400" spc="-80" dirty="0">
                <a:solidFill>
                  <a:srgbClr val="F7EB34"/>
                </a:solidFill>
                <a:latin typeface="Arial"/>
                <a:cs typeface="Arial"/>
              </a:rPr>
              <a:t> </a:t>
            </a:r>
            <a:r>
              <a:rPr lang="en-US" sz="1400" spc="-80" dirty="0" smtClean="0">
                <a:solidFill>
                  <a:srgbClr val="F7EB34"/>
                </a:solidFill>
                <a:latin typeface="Arial"/>
                <a:cs typeface="Arial"/>
              </a:rPr>
              <a:t>Amarillo</a:t>
            </a:r>
            <a:endParaRPr sz="1400" dirty="0">
              <a:latin typeface="Arial"/>
              <a:cs typeface="Arial"/>
            </a:endParaRPr>
          </a:p>
          <a:p>
            <a:pPr marL="1270" algn="ctr">
              <a:lnSpc>
                <a:spcPct val="100000"/>
              </a:lnSpc>
              <a:spcBef>
                <a:spcPts val="865"/>
              </a:spcBef>
            </a:pPr>
            <a:r>
              <a:rPr sz="1200" dirty="0">
                <a:solidFill>
                  <a:srgbClr val="343433"/>
                </a:solidFill>
                <a:latin typeface="Arial Narrow"/>
                <a:cs typeface="Arial Narrow"/>
              </a:rPr>
              <a:t>Corn</a:t>
            </a:r>
            <a:endParaRPr sz="1200" dirty="0">
              <a:latin typeface="Arial Narrow"/>
              <a:cs typeface="Arial Narrow"/>
            </a:endParaRPr>
          </a:p>
          <a:p>
            <a:pPr>
              <a:lnSpc>
                <a:spcPct val="100000"/>
              </a:lnSpc>
            </a:pPr>
            <a:endParaRPr sz="1400" dirty="0">
              <a:latin typeface="Times New Roman"/>
              <a:cs typeface="Times New Roman"/>
            </a:endParaRPr>
          </a:p>
          <a:p>
            <a:pPr algn="ctr">
              <a:lnSpc>
                <a:spcPct val="100000"/>
              </a:lnSpc>
              <a:spcBef>
                <a:spcPts val="1065"/>
              </a:spcBef>
            </a:pPr>
            <a:r>
              <a:rPr sz="1400" spc="735" dirty="0">
                <a:solidFill>
                  <a:srgbClr val="7E5B39"/>
                </a:solidFill>
                <a:latin typeface="Arial"/>
                <a:cs typeface="Arial"/>
              </a:rPr>
              <a:t>l</a:t>
            </a:r>
            <a:r>
              <a:rPr sz="1400" spc="-75" dirty="0">
                <a:solidFill>
                  <a:srgbClr val="7E5B39"/>
                </a:solidFill>
                <a:latin typeface="Arial"/>
                <a:cs typeface="Arial"/>
              </a:rPr>
              <a:t> </a:t>
            </a:r>
            <a:r>
              <a:rPr lang="en-US" sz="1400" spc="-75" dirty="0" err="1" smtClean="0">
                <a:solidFill>
                  <a:srgbClr val="7E5B39"/>
                </a:solidFill>
                <a:latin typeface="Arial"/>
                <a:cs typeface="Arial"/>
              </a:rPr>
              <a:t>Morado</a:t>
            </a:r>
            <a:endParaRPr sz="1400" dirty="0">
              <a:latin typeface="Arial"/>
              <a:cs typeface="Arial"/>
            </a:endParaRPr>
          </a:p>
          <a:p>
            <a:pPr marL="637540" marR="629920" indent="-635" algn="ctr">
              <a:lnSpc>
                <a:spcPts val="1300"/>
              </a:lnSpc>
              <a:spcBef>
                <a:spcPts val="1030"/>
              </a:spcBef>
            </a:pPr>
            <a:r>
              <a:rPr sz="1200" spc="-5" dirty="0">
                <a:solidFill>
                  <a:srgbClr val="343433"/>
                </a:solidFill>
                <a:latin typeface="Arial Narrow"/>
                <a:cs typeface="Arial Narrow"/>
              </a:rPr>
              <a:t>Agricultural </a:t>
            </a:r>
            <a:r>
              <a:rPr sz="1200" dirty="0">
                <a:solidFill>
                  <a:srgbClr val="343433"/>
                </a:solidFill>
                <a:latin typeface="Arial Narrow"/>
                <a:cs typeface="Arial Narrow"/>
              </a:rPr>
              <a:t>Fields  Prepared for</a:t>
            </a:r>
            <a:r>
              <a:rPr sz="1200" spc="-100" dirty="0">
                <a:solidFill>
                  <a:srgbClr val="343433"/>
                </a:solidFill>
                <a:latin typeface="Arial Narrow"/>
                <a:cs typeface="Arial Narrow"/>
              </a:rPr>
              <a:t> </a:t>
            </a:r>
            <a:r>
              <a:rPr sz="1200" dirty="0">
                <a:solidFill>
                  <a:srgbClr val="343433"/>
                </a:solidFill>
                <a:latin typeface="Arial Narrow"/>
                <a:cs typeface="Arial Narrow"/>
              </a:rPr>
              <a:t>Planting</a:t>
            </a:r>
            <a:endParaRPr sz="1200" dirty="0">
              <a:latin typeface="Arial Narrow"/>
              <a:cs typeface="Arial Narrow"/>
            </a:endParaRPr>
          </a:p>
        </p:txBody>
      </p:sp>
      <p:sp>
        <p:nvSpPr>
          <p:cNvPr id="6" name="object 6"/>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26</a:t>
            </a:fld>
            <a:endParaRPr dirty="0"/>
          </a:p>
        </p:txBody>
      </p:sp>
      <p:sp>
        <p:nvSpPr>
          <p:cNvPr id="7" name="object 14">
            <a:extLst>
              <a:ext uri="{FF2B5EF4-FFF2-40B4-BE49-F238E27FC236}">
                <a16:creationId xmlns:a16="http://schemas.microsoft.com/office/drawing/2014/main" id="{316FE299-ADEB-4245-968F-0F1D4BB046D9}"/>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grpSp>
        <p:nvGrpSpPr>
          <p:cNvPr id="16" name="Group 15">
            <a:extLst>
              <a:ext uri="{FF2B5EF4-FFF2-40B4-BE49-F238E27FC236}">
                <a16:creationId xmlns:a16="http://schemas.microsoft.com/office/drawing/2014/main" id="{CF4BEADD-448E-473D-97A6-F345809990B3}"/>
              </a:ext>
            </a:extLst>
          </p:cNvPr>
          <p:cNvGrpSpPr/>
          <p:nvPr/>
        </p:nvGrpSpPr>
        <p:grpSpPr>
          <a:xfrm>
            <a:off x="4087367" y="1641348"/>
            <a:ext cx="6650736" cy="3314700"/>
            <a:chOff x="4087367" y="1641348"/>
            <a:chExt cx="6650736" cy="3314700"/>
          </a:xfrm>
        </p:grpSpPr>
        <p:sp>
          <p:nvSpPr>
            <p:cNvPr id="4" name="object 4"/>
            <p:cNvSpPr/>
            <p:nvPr/>
          </p:nvSpPr>
          <p:spPr>
            <a:xfrm>
              <a:off x="4087367" y="1641348"/>
              <a:ext cx="6650736" cy="33147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grpSp>
          <p:nvGrpSpPr>
            <p:cNvPr id="5" name="Group 4">
              <a:extLst>
                <a:ext uri="{FF2B5EF4-FFF2-40B4-BE49-F238E27FC236}">
                  <a16:creationId xmlns:a16="http://schemas.microsoft.com/office/drawing/2014/main" id="{09E2A725-2101-4B65-A205-7B8CDF4BB42B}"/>
                </a:ext>
              </a:extLst>
            </p:cNvPr>
            <p:cNvGrpSpPr/>
            <p:nvPr/>
          </p:nvGrpSpPr>
          <p:grpSpPr>
            <a:xfrm>
              <a:off x="5105400" y="3810000"/>
              <a:ext cx="2763777" cy="523220"/>
              <a:chOff x="5237223" y="4010680"/>
              <a:chExt cx="2763777" cy="523220"/>
            </a:xfrm>
          </p:grpSpPr>
          <p:pic>
            <p:nvPicPr>
              <p:cNvPr id="12" name="Picture 11">
                <a:extLst>
                  <a:ext uri="{FF2B5EF4-FFF2-40B4-BE49-F238E27FC236}">
                    <a16:creationId xmlns:a16="http://schemas.microsoft.com/office/drawing/2014/main" id="{F0800E5F-BF7D-437A-A15D-D3B1618412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0" y="4191000"/>
                <a:ext cx="946547" cy="228600"/>
              </a:xfrm>
              <a:prstGeom prst="rect">
                <a:avLst/>
              </a:prstGeom>
            </p:spPr>
          </p:pic>
          <p:pic>
            <p:nvPicPr>
              <p:cNvPr id="13" name="Picture 12">
                <a:extLst>
                  <a:ext uri="{FF2B5EF4-FFF2-40B4-BE49-F238E27FC236}">
                    <a16:creationId xmlns:a16="http://schemas.microsoft.com/office/drawing/2014/main" id="{0625C54D-F66D-478A-A14E-85CD9B6437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00315" y="4076700"/>
                <a:ext cx="1400685" cy="457200"/>
              </a:xfrm>
              <a:prstGeom prst="rect">
                <a:avLst/>
              </a:prstGeom>
            </p:spPr>
          </p:pic>
          <p:sp>
            <p:nvSpPr>
              <p:cNvPr id="14" name="TextBox 13">
                <a:extLst>
                  <a:ext uri="{FF2B5EF4-FFF2-40B4-BE49-F238E27FC236}">
                    <a16:creationId xmlns:a16="http://schemas.microsoft.com/office/drawing/2014/main" id="{EEDF06F8-14D5-456B-937F-50095F82BE7D}"/>
                  </a:ext>
                </a:extLst>
              </p:cNvPr>
              <p:cNvSpPr txBox="1"/>
              <p:nvPr/>
            </p:nvSpPr>
            <p:spPr>
              <a:xfrm>
                <a:off x="6843456" y="4010680"/>
                <a:ext cx="1081344" cy="523220"/>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XtendFlex</a:t>
                </a:r>
                <a:r>
                  <a:rPr lang="en-US" sz="1400" b="1" baseline="26455" dirty="0">
                    <a:solidFill>
                      <a:schemeClr val="bg1"/>
                    </a:solidFill>
                    <a:latin typeface="Calibri Light" panose="020F0302020204030204" pitchFamily="34" charset="0"/>
                    <a:cs typeface="Calibri Light" panose="020F0302020204030204" pitchFamily="34" charset="0"/>
                  </a:rPr>
                  <a:t> ®</a:t>
                </a:r>
                <a:r>
                  <a:rPr lang="en-US" sz="1400"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Cotton</a:t>
                </a:r>
              </a:p>
            </p:txBody>
          </p:sp>
          <p:sp>
            <p:nvSpPr>
              <p:cNvPr id="15" name="TextBox 14">
                <a:extLst>
                  <a:ext uri="{FF2B5EF4-FFF2-40B4-BE49-F238E27FC236}">
                    <a16:creationId xmlns:a16="http://schemas.microsoft.com/office/drawing/2014/main" id="{CCFAA9B4-0014-42C2-9F9A-DB1D439519D4}"/>
                  </a:ext>
                </a:extLst>
              </p:cNvPr>
              <p:cNvSpPr txBox="1"/>
              <p:nvPr/>
            </p:nvSpPr>
            <p:spPr>
              <a:xfrm>
                <a:off x="5237223" y="4091485"/>
                <a:ext cx="914402" cy="307777"/>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Cotton</a:t>
                </a:r>
              </a:p>
            </p:txBody>
          </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81000"/>
            <a:ext cx="11012323" cy="861774"/>
          </a:xfrm>
          <a:prstGeom prst="rect">
            <a:avLst/>
          </a:prstGeom>
        </p:spPr>
        <p:txBody>
          <a:bodyPr vert="horz" wrap="square" lIns="0" tIns="0" rIns="0" bIns="0" rtlCol="0">
            <a:spAutoFit/>
          </a:bodyPr>
          <a:lstStyle/>
          <a:p>
            <a:pPr marL="12700">
              <a:lnSpc>
                <a:spcPct val="100000"/>
              </a:lnSpc>
            </a:pPr>
            <a:r>
              <a:rPr lang="es-ES" sz="2800" spc="-5" dirty="0"/>
              <a:t>SITUACIÓN DEL BÚFER - CAMPO DE CULTIVO TOLERANTE </a:t>
            </a:r>
            <a:r>
              <a:rPr lang="es-ES" sz="2800" spc="-5" dirty="0" smtClean="0"/>
              <a:t>a </a:t>
            </a:r>
            <a:r>
              <a:rPr lang="es-ES" sz="2800" spc="-5" dirty="0"/>
              <a:t>DICAMBA (MAÍZ)</a:t>
            </a:r>
            <a:endParaRPr sz="2800" dirty="0">
              <a:latin typeface="Arial Narrow"/>
              <a:cs typeface="Arial Narrow"/>
            </a:endParaRPr>
          </a:p>
        </p:txBody>
      </p:sp>
      <p:sp>
        <p:nvSpPr>
          <p:cNvPr id="6" name="object 6"/>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27</a:t>
            </a:fld>
            <a:endParaRPr dirty="0"/>
          </a:p>
        </p:txBody>
      </p:sp>
      <p:sp>
        <p:nvSpPr>
          <p:cNvPr id="7" name="object 14">
            <a:extLst>
              <a:ext uri="{FF2B5EF4-FFF2-40B4-BE49-F238E27FC236}">
                <a16:creationId xmlns:a16="http://schemas.microsoft.com/office/drawing/2014/main" id="{9271DCD9-455A-4B02-AADF-7DAD6F424600}"/>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grpSp>
        <p:nvGrpSpPr>
          <p:cNvPr id="5" name="Group 4">
            <a:extLst>
              <a:ext uri="{FF2B5EF4-FFF2-40B4-BE49-F238E27FC236}">
                <a16:creationId xmlns:a16="http://schemas.microsoft.com/office/drawing/2014/main" id="{B4D9D747-CE22-4981-9680-C8DA4450E82D}"/>
              </a:ext>
            </a:extLst>
          </p:cNvPr>
          <p:cNvGrpSpPr/>
          <p:nvPr/>
        </p:nvGrpSpPr>
        <p:grpSpPr>
          <a:xfrm>
            <a:off x="4198620" y="1775460"/>
            <a:ext cx="6658356" cy="3307079"/>
            <a:chOff x="4198620" y="1775460"/>
            <a:chExt cx="6658356" cy="3307079"/>
          </a:xfrm>
        </p:grpSpPr>
        <p:sp>
          <p:nvSpPr>
            <p:cNvPr id="4" name="object 4"/>
            <p:cNvSpPr/>
            <p:nvPr/>
          </p:nvSpPr>
          <p:spPr>
            <a:xfrm>
              <a:off x="4198620" y="1775460"/>
              <a:ext cx="6658356" cy="330707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grpSp>
          <p:nvGrpSpPr>
            <p:cNvPr id="12" name="Group 11">
              <a:extLst>
                <a:ext uri="{FF2B5EF4-FFF2-40B4-BE49-F238E27FC236}">
                  <a16:creationId xmlns:a16="http://schemas.microsoft.com/office/drawing/2014/main" id="{753DF5EB-9135-4C8C-B425-8E682A7B2CAA}"/>
                </a:ext>
              </a:extLst>
            </p:cNvPr>
            <p:cNvGrpSpPr/>
            <p:nvPr/>
          </p:nvGrpSpPr>
          <p:grpSpPr>
            <a:xfrm>
              <a:off x="5161023" y="3962400"/>
              <a:ext cx="2763777" cy="523220"/>
              <a:chOff x="5237223" y="4010680"/>
              <a:chExt cx="2763777" cy="523220"/>
            </a:xfrm>
          </p:grpSpPr>
          <p:pic>
            <p:nvPicPr>
              <p:cNvPr id="13" name="Picture 12">
                <a:extLst>
                  <a:ext uri="{FF2B5EF4-FFF2-40B4-BE49-F238E27FC236}">
                    <a16:creationId xmlns:a16="http://schemas.microsoft.com/office/drawing/2014/main" id="{2C7E0DD1-4FB1-4801-B4B0-BF04E53080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0" y="4191000"/>
                <a:ext cx="946547" cy="228600"/>
              </a:xfrm>
              <a:prstGeom prst="rect">
                <a:avLst/>
              </a:prstGeom>
            </p:spPr>
          </p:pic>
          <p:pic>
            <p:nvPicPr>
              <p:cNvPr id="14" name="Picture 13">
                <a:extLst>
                  <a:ext uri="{FF2B5EF4-FFF2-40B4-BE49-F238E27FC236}">
                    <a16:creationId xmlns:a16="http://schemas.microsoft.com/office/drawing/2014/main" id="{78BBC6FA-6DA3-44A5-898F-750409E7F5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00315" y="4076700"/>
                <a:ext cx="1400685" cy="457200"/>
              </a:xfrm>
              <a:prstGeom prst="rect">
                <a:avLst/>
              </a:prstGeom>
            </p:spPr>
          </p:pic>
          <p:sp>
            <p:nvSpPr>
              <p:cNvPr id="15" name="TextBox 14">
                <a:extLst>
                  <a:ext uri="{FF2B5EF4-FFF2-40B4-BE49-F238E27FC236}">
                    <a16:creationId xmlns:a16="http://schemas.microsoft.com/office/drawing/2014/main" id="{58F09AA7-75FD-4360-97D1-8C3B7FAE3838}"/>
                  </a:ext>
                </a:extLst>
              </p:cNvPr>
              <p:cNvSpPr txBox="1"/>
              <p:nvPr/>
            </p:nvSpPr>
            <p:spPr>
              <a:xfrm>
                <a:off x="6843456" y="4010680"/>
                <a:ext cx="1081344" cy="523220"/>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XtendFlex</a:t>
                </a:r>
                <a:r>
                  <a:rPr lang="en-US" sz="1400" b="1" baseline="26455" dirty="0">
                    <a:solidFill>
                      <a:schemeClr val="bg1"/>
                    </a:solidFill>
                    <a:latin typeface="Calibri Light" panose="020F0302020204030204" pitchFamily="34" charset="0"/>
                    <a:cs typeface="Calibri Light" panose="020F0302020204030204" pitchFamily="34" charset="0"/>
                  </a:rPr>
                  <a:t> ®</a:t>
                </a:r>
                <a:r>
                  <a:rPr lang="en-US" sz="1400"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Cotton</a:t>
                </a:r>
              </a:p>
            </p:txBody>
          </p:sp>
          <p:sp>
            <p:nvSpPr>
              <p:cNvPr id="16" name="TextBox 15">
                <a:extLst>
                  <a:ext uri="{FF2B5EF4-FFF2-40B4-BE49-F238E27FC236}">
                    <a16:creationId xmlns:a16="http://schemas.microsoft.com/office/drawing/2014/main" id="{F88C3347-7840-47EB-B4CF-B01A48883E5D}"/>
                  </a:ext>
                </a:extLst>
              </p:cNvPr>
              <p:cNvSpPr txBox="1"/>
              <p:nvPr/>
            </p:nvSpPr>
            <p:spPr>
              <a:xfrm>
                <a:off x="5237223" y="4091485"/>
                <a:ext cx="914402" cy="307777"/>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Cotton</a:t>
                </a:r>
              </a:p>
            </p:txBody>
          </p:sp>
        </p:grpSp>
      </p:grpSp>
      <p:pic>
        <p:nvPicPr>
          <p:cNvPr id="8" name="Picture 7"/>
          <p:cNvPicPr>
            <a:picLocks noChangeAspect="1"/>
          </p:cNvPicPr>
          <p:nvPr/>
        </p:nvPicPr>
        <p:blipFill>
          <a:blip r:embed="rId5"/>
          <a:stretch>
            <a:fillRect/>
          </a:stretch>
        </p:blipFill>
        <p:spPr>
          <a:xfrm>
            <a:off x="533400" y="1447800"/>
            <a:ext cx="2456901" cy="435901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7" y="418591"/>
            <a:ext cx="10478923" cy="430887"/>
          </a:xfrm>
          <a:prstGeom prst="rect">
            <a:avLst/>
          </a:prstGeom>
        </p:spPr>
        <p:txBody>
          <a:bodyPr vert="horz" wrap="square" lIns="0" tIns="0" rIns="0" bIns="0" rtlCol="0">
            <a:spAutoFit/>
          </a:bodyPr>
          <a:lstStyle/>
          <a:p>
            <a:pPr marL="12700">
              <a:lnSpc>
                <a:spcPct val="100000"/>
              </a:lnSpc>
            </a:pPr>
            <a:r>
              <a:rPr lang="es-ES" sz="2800" spc="-5" dirty="0"/>
              <a:t>BUFFER </a:t>
            </a:r>
            <a:r>
              <a:rPr lang="es-ES" sz="2800" spc="-5" dirty="0" smtClean="0"/>
              <a:t>DOWNWIND (sotavento) </a:t>
            </a:r>
            <a:r>
              <a:rPr lang="es-ES" sz="2800" spc="-5" dirty="0"/>
              <a:t>Y CULTIVOS SUSCEPTIBLES</a:t>
            </a:r>
            <a:endParaRPr sz="2800" dirty="0"/>
          </a:p>
        </p:txBody>
      </p:sp>
      <p:sp>
        <p:nvSpPr>
          <p:cNvPr id="3" name="object 3"/>
          <p:cNvSpPr/>
          <p:nvPr/>
        </p:nvSpPr>
        <p:spPr>
          <a:xfrm>
            <a:off x="1982723" y="1220724"/>
            <a:ext cx="8226552" cy="441655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5" name="object 5"/>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28</a:t>
            </a:fld>
            <a:endParaRPr dirty="0"/>
          </a:p>
        </p:txBody>
      </p:sp>
      <p:sp>
        <p:nvSpPr>
          <p:cNvPr id="6" name="object 14">
            <a:extLst>
              <a:ext uri="{FF2B5EF4-FFF2-40B4-BE49-F238E27FC236}">
                <a16:creationId xmlns:a16="http://schemas.microsoft.com/office/drawing/2014/main" id="{02BBA8CD-5E9F-423E-B008-21B8486EA06D}"/>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
        <p:nvSpPr>
          <p:cNvPr id="4" name="Oval 3"/>
          <p:cNvSpPr/>
          <p:nvPr/>
        </p:nvSpPr>
        <p:spPr>
          <a:xfrm>
            <a:off x="7432522" y="1828800"/>
            <a:ext cx="1635278"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2"/>
          <p:cNvSpPr>
            <a:spLocks noChangeArrowheads="1"/>
          </p:cNvSpPr>
          <p:nvPr/>
        </p:nvSpPr>
        <p:spPr bwMode="auto">
          <a:xfrm>
            <a:off x="7086600" y="1143000"/>
            <a:ext cx="2895600" cy="4898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3600" b="0" i="0" u="none" strike="noStrike" cap="none" normalizeH="0" baseline="0" dirty="0" smtClean="0">
                <a:ln>
                  <a:noFill/>
                </a:ln>
                <a:solidFill>
                  <a:srgbClr val="212121"/>
                </a:solidFill>
                <a:effectLst/>
                <a:latin typeface="inherit"/>
              </a:rPr>
              <a:t>no apliques</a:t>
            </a:r>
            <a:r>
              <a:rPr kumimoji="0" lang="es-ES" altLang="en-US" sz="600" b="0" i="0" u="none" strike="noStrike" cap="none" normalizeH="0" baseline="0" dirty="0" smtClean="0">
                <a:ln>
                  <a:noFill/>
                </a:ln>
                <a:solidFill>
                  <a:schemeClr val="tx1"/>
                </a:solidFill>
                <a:effectLst/>
              </a:rPr>
              <a:t> </a:t>
            </a: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TextBox 10"/>
          <p:cNvSpPr txBox="1"/>
          <p:nvPr/>
        </p:nvSpPr>
        <p:spPr>
          <a:xfrm>
            <a:off x="2362200" y="7552983"/>
            <a:ext cx="1095375" cy="369332"/>
          </a:xfrm>
          <a:prstGeom prst="rect">
            <a:avLst/>
          </a:prstGeom>
          <a:noFill/>
        </p:spPr>
        <p:txBody>
          <a:bodyPr wrap="square" rtlCol="0">
            <a:spAutoFit/>
          </a:bodyPr>
          <a:lstStyle/>
          <a:p>
            <a:endParaRPr lang="en-US" dirty="0"/>
          </a:p>
        </p:txBody>
      </p:sp>
      <p:sp>
        <p:nvSpPr>
          <p:cNvPr id="12" name="Rectangle 3"/>
          <p:cNvSpPr>
            <a:spLocks noChangeArrowheads="1"/>
          </p:cNvSpPr>
          <p:nvPr/>
        </p:nvSpPr>
        <p:spPr bwMode="auto">
          <a:xfrm>
            <a:off x="457200" y="4038600"/>
            <a:ext cx="12192000"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dirty="0" smtClean="0">
                <a:ln>
                  <a:noFill/>
                </a:ln>
                <a:solidFill>
                  <a:srgbClr val="212121"/>
                </a:solidFill>
                <a:effectLst/>
                <a:latin typeface="inherit"/>
              </a:rPr>
              <a:t>cultivo tolerante a </a:t>
            </a:r>
            <a:r>
              <a:rPr kumimoji="0" lang="es-ES" altLang="en-US" sz="2100" b="0" i="0" u="none" strike="noStrike" cap="none" normalizeH="0" baseline="0" dirty="0" err="1" smtClean="0">
                <a:ln>
                  <a:noFill/>
                </a:ln>
                <a:solidFill>
                  <a:srgbClr val="212121"/>
                </a:solidFill>
                <a:effectLst/>
                <a:latin typeface="inherit"/>
              </a:rPr>
              <a:t>dicamba</a:t>
            </a:r>
            <a:r>
              <a:rPr kumimoji="0" lang="es-ES" altLang="en-US" sz="2100" b="0" i="0" u="none" strike="noStrike" cap="none" normalizeH="0" baseline="0" dirty="0" smtClean="0">
                <a:ln>
                  <a:noFill/>
                </a:ln>
                <a:solidFill>
                  <a:srgbClr val="212121"/>
                </a:solidFill>
                <a:effectLst/>
                <a:latin typeface="inherit"/>
              </a:rPr>
              <a:t>      sotavento                cultivo tolerante a </a:t>
            </a:r>
            <a:r>
              <a:rPr kumimoji="0" lang="es-ES" altLang="en-US" sz="2100" b="0" i="0" u="none" strike="noStrike" cap="none" normalizeH="0" baseline="0" dirty="0" err="1" smtClean="0">
                <a:ln>
                  <a:noFill/>
                </a:ln>
                <a:solidFill>
                  <a:srgbClr val="212121"/>
                </a:solidFill>
                <a:effectLst/>
                <a:latin typeface="inherit"/>
              </a:rPr>
              <a:t>dicamba</a:t>
            </a:r>
            <a:r>
              <a:rPr kumimoji="0" lang="es-ES" altLang="en-US" sz="2100" b="0" i="0" u="none" strike="noStrike" cap="none" normalizeH="0" baseline="0" dirty="0" smtClean="0">
                <a:ln>
                  <a:noFill/>
                </a:ln>
                <a:solidFill>
                  <a:srgbClr val="212121"/>
                </a:solidFill>
                <a:effectLst/>
                <a:latin typeface="inherit"/>
              </a:rPr>
              <a:t>     cultivo susceptible           </a:t>
            </a:r>
            <a:r>
              <a:rPr kumimoji="0" lang="es-ES" altLang="en-US" sz="600" b="0" i="0" u="none" strike="noStrike" cap="none" normalizeH="0" baseline="0" dirty="0" smtClean="0">
                <a:ln>
                  <a:noFill/>
                </a:ln>
                <a:solidFill>
                  <a:schemeClr val="tx1"/>
                </a:solidFill>
                <a:effectLst/>
              </a:rPr>
              <a:t> </a:t>
            </a: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799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4" name="object 2">
            <a:extLst>
              <a:ext uri="{FF2B5EF4-FFF2-40B4-BE49-F238E27FC236}">
                <a16:creationId xmlns:a16="http://schemas.microsoft.com/office/drawing/2014/main" id="{DB711D1E-50CC-4B2A-85DC-4AEA65A38ED8}"/>
              </a:ext>
            </a:extLst>
          </p:cNvPr>
          <p:cNvSpPr txBox="1"/>
          <p:nvPr/>
        </p:nvSpPr>
        <p:spPr>
          <a:xfrm>
            <a:off x="2438400" y="2438400"/>
            <a:ext cx="7651877" cy="1354217"/>
          </a:xfrm>
          <a:prstGeom prst="rect">
            <a:avLst/>
          </a:prstGeom>
        </p:spPr>
        <p:txBody>
          <a:bodyPr vert="horz" wrap="square" lIns="0" tIns="0" rIns="0" bIns="0" rtlCol="0">
            <a:spAutoFit/>
          </a:bodyPr>
          <a:lstStyle/>
          <a:p>
            <a:pPr marL="12700" algn="ctr">
              <a:lnSpc>
                <a:spcPct val="100000"/>
              </a:lnSpc>
            </a:pPr>
            <a:r>
              <a:rPr lang="en-US" sz="4400" b="1" dirty="0">
                <a:solidFill>
                  <a:srgbClr val="FFFFFF"/>
                </a:solidFill>
                <a:latin typeface="Arial Narrow"/>
                <a:cs typeface="Arial Narrow"/>
              </a:rPr>
              <a:t>QUÍMICA, MEZCLA Y MANIPULACIÓN</a:t>
            </a:r>
            <a:endParaRPr lang="en-US" sz="4400" dirty="0">
              <a:latin typeface="Arial Narrow"/>
              <a:cs typeface="Arial Narrow"/>
            </a:endParaRPr>
          </a:p>
        </p:txBody>
      </p:sp>
    </p:spTree>
    <p:extLst>
      <p:ext uri="{BB962C8B-B14F-4D97-AF65-F5344CB8AC3E}">
        <p14:creationId xmlns:p14="http://schemas.microsoft.com/office/powerpoint/2010/main" val="392038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6" y="418591"/>
            <a:ext cx="11545723" cy="430887"/>
          </a:xfrm>
          <a:prstGeom prst="rect">
            <a:avLst/>
          </a:prstGeom>
        </p:spPr>
        <p:txBody>
          <a:bodyPr vert="horz" wrap="square" lIns="0" tIns="0" rIns="0" bIns="0" rtlCol="0">
            <a:spAutoFit/>
          </a:bodyPr>
          <a:lstStyle/>
          <a:p>
            <a:pPr marL="12700">
              <a:lnSpc>
                <a:spcPct val="100000"/>
              </a:lnSpc>
            </a:pPr>
            <a:r>
              <a:rPr lang="es-ES" sz="2800" dirty="0"/>
              <a:t>SIEMPRE SIGA EL ETIQUETADO INDIVIDUAL DEL PRODUCTO DISPONIBLE</a:t>
            </a:r>
            <a:endParaRPr sz="2800" dirty="0"/>
          </a:p>
        </p:txBody>
      </p:sp>
      <p:sp>
        <p:nvSpPr>
          <p:cNvPr id="3" name="object 3"/>
          <p:cNvSpPr txBox="1"/>
          <p:nvPr/>
        </p:nvSpPr>
        <p:spPr>
          <a:xfrm>
            <a:off x="493877" y="1127125"/>
            <a:ext cx="9735820" cy="3508653"/>
          </a:xfrm>
          <a:prstGeom prst="rect">
            <a:avLst/>
          </a:prstGeom>
        </p:spPr>
        <p:txBody>
          <a:bodyPr vert="horz" wrap="square" lIns="0" tIns="0" rIns="0" bIns="0" rtlCol="0">
            <a:spAutoFit/>
          </a:bodyPr>
          <a:lstStyle/>
          <a:p>
            <a:pPr marL="355600" indent="-342900">
              <a:lnSpc>
                <a:spcPct val="100000"/>
              </a:lnSpc>
              <a:buClr>
                <a:srgbClr val="868755"/>
              </a:buClr>
              <a:buFont typeface="Wingdings" panose="05000000000000000000" pitchFamily="2" charset="2"/>
              <a:buChar char="§"/>
              <a:tabLst>
                <a:tab pos="241935" algn="l"/>
              </a:tabLst>
            </a:pPr>
            <a:r>
              <a:rPr sz="2400" spc="-5" dirty="0">
                <a:solidFill>
                  <a:srgbClr val="343433"/>
                </a:solidFill>
                <a:latin typeface="Arial Narrow"/>
                <a:cs typeface="Arial Narrow"/>
              </a:rPr>
              <a:t>XtendiMax</a:t>
            </a:r>
            <a:r>
              <a:rPr sz="2400" spc="-7" baseline="24305" dirty="0">
                <a:solidFill>
                  <a:srgbClr val="343433"/>
                </a:solidFill>
                <a:latin typeface="Arial Narrow"/>
                <a:cs typeface="Arial Narrow"/>
              </a:rPr>
              <a:t>®  </a:t>
            </a:r>
            <a:r>
              <a:rPr sz="2400" spc="-10" dirty="0">
                <a:solidFill>
                  <a:srgbClr val="343433"/>
                </a:solidFill>
                <a:latin typeface="Arial Narrow"/>
                <a:cs typeface="Arial Narrow"/>
              </a:rPr>
              <a:t>herbicide </a:t>
            </a:r>
            <a:r>
              <a:rPr sz="2400" spc="-5" dirty="0">
                <a:solidFill>
                  <a:srgbClr val="343433"/>
                </a:solidFill>
                <a:latin typeface="Arial Narrow"/>
                <a:cs typeface="Arial Narrow"/>
              </a:rPr>
              <a:t>with </a:t>
            </a:r>
            <a:r>
              <a:rPr sz="2400" spc="-20" dirty="0">
                <a:solidFill>
                  <a:srgbClr val="343433"/>
                </a:solidFill>
                <a:latin typeface="Arial Narrow"/>
                <a:cs typeface="Arial Narrow"/>
              </a:rPr>
              <a:t>VaporGrip</a:t>
            </a:r>
            <a:r>
              <a:rPr sz="2400" spc="-30" baseline="24305" dirty="0">
                <a:solidFill>
                  <a:srgbClr val="343433"/>
                </a:solidFill>
                <a:latin typeface="Arial Narrow"/>
                <a:cs typeface="Arial Narrow"/>
              </a:rPr>
              <a:t>®  </a:t>
            </a:r>
            <a:r>
              <a:rPr sz="2400" spc="-30" dirty="0">
                <a:solidFill>
                  <a:srgbClr val="343433"/>
                </a:solidFill>
                <a:latin typeface="Arial Narrow"/>
                <a:cs typeface="Arial Narrow"/>
              </a:rPr>
              <a:t>Technology</a:t>
            </a:r>
            <a:r>
              <a:rPr sz="2400" spc="-105" dirty="0">
                <a:solidFill>
                  <a:srgbClr val="343433"/>
                </a:solidFill>
                <a:latin typeface="Arial Narrow"/>
                <a:cs typeface="Arial Narrow"/>
              </a:rPr>
              <a:t> </a:t>
            </a:r>
            <a:r>
              <a:rPr sz="2400" spc="-5" dirty="0">
                <a:solidFill>
                  <a:srgbClr val="343433"/>
                </a:solidFill>
                <a:latin typeface="Arial Narrow"/>
                <a:cs typeface="Arial Narrow"/>
              </a:rPr>
              <a:t>(Monsanto)</a:t>
            </a:r>
            <a:endParaRPr sz="2400" dirty="0">
              <a:latin typeface="Arial Narrow"/>
              <a:cs typeface="Arial Narrow"/>
            </a:endParaRPr>
          </a:p>
          <a:p>
            <a:pPr marL="241300">
              <a:lnSpc>
                <a:spcPct val="100000"/>
              </a:lnSpc>
              <a:spcBef>
                <a:spcPts val="10"/>
              </a:spcBef>
            </a:pPr>
            <a:r>
              <a:rPr sz="1800" i="1" u="heavy" spc="-5" dirty="0">
                <a:solidFill>
                  <a:srgbClr val="162C58"/>
                </a:solidFill>
                <a:latin typeface="Arial Narrow"/>
                <a:cs typeface="Arial Narrow"/>
                <a:hlinkClick r:id="rId3"/>
              </a:rPr>
              <a:t>xtendimaxapplicationrequirements.com</a:t>
            </a:r>
            <a:endParaRPr sz="1800" dirty="0">
              <a:latin typeface="Arial Narrow"/>
              <a:cs typeface="Arial Narrow"/>
            </a:endParaRPr>
          </a:p>
          <a:p>
            <a:pPr marL="342900" indent="-342900">
              <a:lnSpc>
                <a:spcPct val="100000"/>
              </a:lnSpc>
              <a:buFont typeface="Wingdings" panose="05000000000000000000" pitchFamily="2" charset="2"/>
              <a:buChar char="§"/>
            </a:pPr>
            <a:endParaRPr sz="2000" dirty="0">
              <a:latin typeface="Times New Roman"/>
              <a:cs typeface="Times New Roman"/>
            </a:endParaRPr>
          </a:p>
          <a:p>
            <a:pPr marL="342900" indent="-342900">
              <a:lnSpc>
                <a:spcPct val="100000"/>
              </a:lnSpc>
              <a:spcBef>
                <a:spcPts val="40"/>
              </a:spcBef>
              <a:buFont typeface="Wingdings" panose="05000000000000000000" pitchFamily="2" charset="2"/>
              <a:buChar char="§"/>
            </a:pPr>
            <a:endParaRPr sz="2200" dirty="0">
              <a:latin typeface="Times New Roman"/>
              <a:cs typeface="Times New Roman"/>
            </a:endParaRPr>
          </a:p>
          <a:p>
            <a:pPr marL="355600" indent="-342900">
              <a:lnSpc>
                <a:spcPct val="100000"/>
              </a:lnSpc>
              <a:buClr>
                <a:srgbClr val="868755"/>
              </a:buClr>
              <a:buFont typeface="Wingdings" panose="05000000000000000000" pitchFamily="2" charset="2"/>
              <a:buChar char="§"/>
              <a:tabLst>
                <a:tab pos="241935" algn="l"/>
              </a:tabLst>
            </a:pPr>
            <a:r>
              <a:rPr sz="2400" spc="-5" dirty="0">
                <a:solidFill>
                  <a:srgbClr val="343433"/>
                </a:solidFill>
                <a:latin typeface="Arial Narrow"/>
                <a:cs typeface="Arial Narrow"/>
              </a:rPr>
              <a:t>DuPont </a:t>
            </a:r>
            <a:r>
              <a:rPr sz="2400" spc="-7" baseline="24305" dirty="0">
                <a:solidFill>
                  <a:srgbClr val="343433"/>
                </a:solidFill>
                <a:latin typeface="Arial Narrow"/>
                <a:cs typeface="Arial Narrow"/>
              </a:rPr>
              <a:t>® </a:t>
            </a:r>
            <a:r>
              <a:rPr sz="2400" spc="-5" dirty="0">
                <a:solidFill>
                  <a:srgbClr val="343433"/>
                </a:solidFill>
                <a:latin typeface="Arial Narrow"/>
                <a:cs typeface="Arial Narrow"/>
              </a:rPr>
              <a:t>FeXapan</a:t>
            </a:r>
            <a:r>
              <a:rPr sz="2400" spc="-7" baseline="24305" dirty="0">
                <a:solidFill>
                  <a:srgbClr val="343433"/>
                </a:solidFill>
                <a:latin typeface="Arial Narrow"/>
                <a:cs typeface="Arial Narrow"/>
              </a:rPr>
              <a:t>®  </a:t>
            </a:r>
            <a:r>
              <a:rPr sz="2400" spc="-10" dirty="0">
                <a:solidFill>
                  <a:srgbClr val="343433"/>
                </a:solidFill>
                <a:latin typeface="Arial Narrow"/>
                <a:cs typeface="Arial Narrow"/>
              </a:rPr>
              <a:t>herbicide </a:t>
            </a:r>
            <a:r>
              <a:rPr sz="2400" spc="-5" dirty="0">
                <a:solidFill>
                  <a:srgbClr val="343433"/>
                </a:solidFill>
                <a:latin typeface="Arial Narrow"/>
                <a:cs typeface="Arial Narrow"/>
              </a:rPr>
              <a:t>Plus </a:t>
            </a:r>
            <a:r>
              <a:rPr sz="2400" spc="-20" dirty="0">
                <a:solidFill>
                  <a:srgbClr val="343433"/>
                </a:solidFill>
                <a:latin typeface="Arial Narrow"/>
                <a:cs typeface="Arial Narrow"/>
              </a:rPr>
              <a:t>VaporGrip</a:t>
            </a:r>
            <a:r>
              <a:rPr sz="2400" spc="-7" baseline="24305" dirty="0">
                <a:solidFill>
                  <a:srgbClr val="343433"/>
                </a:solidFill>
                <a:latin typeface="Arial Narrow"/>
                <a:cs typeface="Arial Narrow"/>
              </a:rPr>
              <a:t>® </a:t>
            </a:r>
            <a:r>
              <a:rPr sz="2400" spc="-30" dirty="0">
                <a:solidFill>
                  <a:srgbClr val="343433"/>
                </a:solidFill>
                <a:latin typeface="Arial Narrow"/>
                <a:cs typeface="Arial Narrow"/>
              </a:rPr>
              <a:t>Technology</a:t>
            </a:r>
            <a:endParaRPr sz="2400" dirty="0">
              <a:latin typeface="Arial Narrow"/>
              <a:cs typeface="Arial Narrow"/>
            </a:endParaRPr>
          </a:p>
          <a:p>
            <a:pPr marL="241300">
              <a:lnSpc>
                <a:spcPct val="100000"/>
              </a:lnSpc>
              <a:spcBef>
                <a:spcPts val="5"/>
              </a:spcBef>
            </a:pPr>
            <a:r>
              <a:rPr sz="1800" i="1" u="heavy" spc="-5" dirty="0">
                <a:solidFill>
                  <a:srgbClr val="162C58"/>
                </a:solidFill>
                <a:latin typeface="Arial Narrow"/>
                <a:cs typeface="Arial Narrow"/>
                <a:hlinkClick r:id="rId4"/>
              </a:rPr>
              <a:t>www.</a:t>
            </a:r>
            <a:r>
              <a:rPr lang="en-US" i="1" u="heavy" spc="-5" dirty="0">
                <a:solidFill>
                  <a:srgbClr val="162C58"/>
                </a:solidFill>
                <a:latin typeface="Arial Narrow"/>
                <a:cs typeface="Arial Narrow"/>
                <a:hlinkClick r:id="rId4"/>
              </a:rPr>
              <a:t>f</a:t>
            </a:r>
            <a:r>
              <a:rPr sz="1800" i="1" u="heavy" spc="-5" dirty="0">
                <a:solidFill>
                  <a:srgbClr val="162C58"/>
                </a:solidFill>
                <a:latin typeface="Arial Narrow"/>
                <a:cs typeface="Arial Narrow"/>
                <a:hlinkClick r:id="rId4"/>
              </a:rPr>
              <a:t>exapanapplication</a:t>
            </a:r>
            <a:r>
              <a:rPr lang="en-US" sz="1800" i="1" u="heavy" spc="-5" dirty="0">
                <a:solidFill>
                  <a:srgbClr val="162C58"/>
                </a:solidFill>
                <a:latin typeface="Arial Narrow"/>
                <a:cs typeface="Arial Narrow"/>
                <a:hlinkClick r:id="rId4"/>
              </a:rPr>
              <a:t>requirements.dupont.com</a:t>
            </a:r>
            <a:endParaRPr sz="1800" dirty="0">
              <a:latin typeface="Arial Narrow"/>
              <a:cs typeface="Arial Narrow"/>
            </a:endParaRPr>
          </a:p>
          <a:p>
            <a:pPr marL="342900" indent="-342900">
              <a:lnSpc>
                <a:spcPct val="100000"/>
              </a:lnSpc>
              <a:buFont typeface="Wingdings" panose="05000000000000000000" pitchFamily="2" charset="2"/>
              <a:buChar char="§"/>
            </a:pPr>
            <a:endParaRPr sz="2000" dirty="0">
              <a:latin typeface="Times New Roman"/>
              <a:cs typeface="Times New Roman"/>
            </a:endParaRPr>
          </a:p>
          <a:p>
            <a:pPr marL="342900" indent="-342900">
              <a:lnSpc>
                <a:spcPct val="100000"/>
              </a:lnSpc>
              <a:spcBef>
                <a:spcPts val="40"/>
              </a:spcBef>
              <a:buFont typeface="Wingdings" panose="05000000000000000000" pitchFamily="2" charset="2"/>
              <a:buChar char="§"/>
            </a:pPr>
            <a:endParaRPr sz="2200" dirty="0">
              <a:latin typeface="Times New Roman"/>
              <a:cs typeface="Times New Roman"/>
            </a:endParaRPr>
          </a:p>
          <a:p>
            <a:pPr marL="355600" indent="-342900">
              <a:lnSpc>
                <a:spcPct val="100000"/>
              </a:lnSpc>
              <a:buClr>
                <a:srgbClr val="868755"/>
              </a:buClr>
              <a:buFont typeface="Wingdings" panose="05000000000000000000" pitchFamily="2" charset="2"/>
              <a:buChar char="§"/>
              <a:tabLst>
                <a:tab pos="241935" algn="l"/>
              </a:tabLst>
            </a:pPr>
            <a:r>
              <a:rPr sz="2400" spc="-10" dirty="0">
                <a:solidFill>
                  <a:srgbClr val="343433"/>
                </a:solidFill>
                <a:latin typeface="Arial Narrow"/>
                <a:cs typeface="Arial Narrow"/>
              </a:rPr>
              <a:t>Engenia</a:t>
            </a:r>
            <a:r>
              <a:rPr sz="2400" spc="-15" baseline="24305" dirty="0">
                <a:solidFill>
                  <a:srgbClr val="343433"/>
                </a:solidFill>
                <a:latin typeface="Arial Narrow"/>
                <a:cs typeface="Arial Narrow"/>
              </a:rPr>
              <a:t>®  </a:t>
            </a:r>
            <a:r>
              <a:rPr sz="2400" spc="-5" dirty="0">
                <a:solidFill>
                  <a:srgbClr val="343433"/>
                </a:solidFill>
                <a:latin typeface="Arial Narrow"/>
                <a:cs typeface="Arial Narrow"/>
              </a:rPr>
              <a:t>Herbicide</a:t>
            </a:r>
            <a:r>
              <a:rPr sz="2400" spc="-110" dirty="0">
                <a:solidFill>
                  <a:srgbClr val="343433"/>
                </a:solidFill>
                <a:latin typeface="Arial Narrow"/>
                <a:cs typeface="Arial Narrow"/>
              </a:rPr>
              <a:t> </a:t>
            </a:r>
            <a:r>
              <a:rPr sz="2400" spc="-5" dirty="0">
                <a:solidFill>
                  <a:srgbClr val="343433"/>
                </a:solidFill>
                <a:latin typeface="Arial Narrow"/>
                <a:cs typeface="Arial Narrow"/>
              </a:rPr>
              <a:t>(BASF)</a:t>
            </a:r>
            <a:endParaRPr sz="2400" dirty="0">
              <a:latin typeface="Arial Narrow"/>
              <a:cs typeface="Arial Narrow"/>
            </a:endParaRPr>
          </a:p>
          <a:p>
            <a:pPr marL="241300">
              <a:lnSpc>
                <a:spcPct val="100000"/>
              </a:lnSpc>
              <a:spcBef>
                <a:spcPts val="10"/>
              </a:spcBef>
            </a:pPr>
            <a:r>
              <a:rPr sz="1800" spc="-5" dirty="0">
                <a:solidFill>
                  <a:srgbClr val="575857"/>
                </a:solidFill>
                <a:latin typeface="Arial Narrow"/>
                <a:cs typeface="Arial Narrow"/>
              </a:rPr>
              <a:t>Stewardship:</a:t>
            </a:r>
            <a:r>
              <a:rPr sz="1800" spc="-35" dirty="0">
                <a:solidFill>
                  <a:srgbClr val="575857"/>
                </a:solidFill>
                <a:latin typeface="Arial Narrow"/>
                <a:cs typeface="Arial Narrow"/>
              </a:rPr>
              <a:t> </a:t>
            </a:r>
            <a:r>
              <a:rPr sz="1800" i="1" u="heavy" dirty="0">
                <a:solidFill>
                  <a:srgbClr val="162C58"/>
                </a:solidFill>
                <a:latin typeface="Arial Narrow"/>
                <a:cs typeface="Arial Narrow"/>
                <a:hlinkClick r:id="rId5"/>
              </a:rPr>
              <a:t>http://agproducts.basf.us/campaigns/engenia/#stewardship</a:t>
            </a:r>
            <a:endParaRPr sz="1800" dirty="0">
              <a:latin typeface="Arial Narrow"/>
              <a:cs typeface="Arial Narrow"/>
            </a:endParaRPr>
          </a:p>
          <a:p>
            <a:pPr marL="241300">
              <a:lnSpc>
                <a:spcPct val="100000"/>
              </a:lnSpc>
            </a:pPr>
            <a:r>
              <a:rPr sz="1800" spc="-45" dirty="0">
                <a:solidFill>
                  <a:srgbClr val="575857"/>
                </a:solidFill>
                <a:latin typeface="Arial Narrow"/>
                <a:cs typeface="Arial Narrow"/>
              </a:rPr>
              <a:t>Tank </a:t>
            </a:r>
            <a:r>
              <a:rPr sz="1800" spc="-5" dirty="0">
                <a:solidFill>
                  <a:srgbClr val="575857"/>
                </a:solidFill>
                <a:latin typeface="Arial Narrow"/>
                <a:cs typeface="Arial Narrow"/>
              </a:rPr>
              <a:t>Mix:</a:t>
            </a:r>
            <a:r>
              <a:rPr sz="1800" spc="30" dirty="0">
                <a:solidFill>
                  <a:srgbClr val="575857"/>
                </a:solidFill>
                <a:latin typeface="Arial Narrow"/>
                <a:cs typeface="Arial Narrow"/>
              </a:rPr>
              <a:t> </a:t>
            </a:r>
            <a:r>
              <a:rPr sz="1800" i="1" u="heavy" spc="-10" dirty="0">
                <a:solidFill>
                  <a:srgbClr val="162C58"/>
                </a:solidFill>
                <a:latin typeface="Arial Narrow"/>
                <a:cs typeface="Arial Narrow"/>
                <a:hlinkClick r:id="rId6"/>
              </a:rPr>
              <a:t>www.engeniatankmix.com</a:t>
            </a:r>
            <a:endParaRPr sz="1800" dirty="0">
              <a:latin typeface="Arial Narrow"/>
              <a:cs typeface="Arial Narrow"/>
            </a:endParaRPr>
          </a:p>
        </p:txBody>
      </p:sp>
      <p:sp>
        <p:nvSpPr>
          <p:cNvPr id="10" name="object 10"/>
          <p:cNvSpPr txBox="1"/>
          <p:nvPr/>
        </p:nvSpPr>
        <p:spPr>
          <a:xfrm>
            <a:off x="98653" y="6223383"/>
            <a:ext cx="97790" cy="142875"/>
          </a:xfrm>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sz="800" dirty="0">
                <a:solidFill>
                  <a:srgbClr val="575857"/>
                </a:solidFill>
                <a:latin typeface="Arial Narrow"/>
                <a:cs typeface="Arial Narrow"/>
              </a:rPr>
              <a:t>3</a:t>
            </a:fld>
            <a:endParaRPr sz="800" dirty="0">
              <a:latin typeface="Arial Narrow"/>
              <a:cs typeface="Arial Narrow"/>
            </a:endParaRPr>
          </a:p>
        </p:txBody>
      </p:sp>
      <p:sp>
        <p:nvSpPr>
          <p:cNvPr id="11" name="object 14">
            <a:extLst>
              <a:ext uri="{FF2B5EF4-FFF2-40B4-BE49-F238E27FC236}">
                <a16:creationId xmlns:a16="http://schemas.microsoft.com/office/drawing/2014/main" id="{3FC9F900-DDF3-4F8B-B24D-58DDB91EAEFF}"/>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28600"/>
            <a:ext cx="5224145" cy="861774"/>
          </a:xfrm>
          <a:prstGeom prst="rect">
            <a:avLst/>
          </a:prstGeom>
        </p:spPr>
        <p:txBody>
          <a:bodyPr vert="horz" wrap="square" lIns="0" tIns="0" rIns="0" bIns="0" rtlCol="0">
            <a:spAutoFit/>
          </a:bodyPr>
          <a:lstStyle/>
          <a:p>
            <a:pPr marL="12700">
              <a:lnSpc>
                <a:spcPct val="100000"/>
              </a:lnSpc>
            </a:pPr>
            <a:r>
              <a:rPr lang="en-US" sz="2800" spc="-40" dirty="0"/>
              <a:t/>
            </a:r>
            <a:br>
              <a:rPr lang="en-US" sz="2800" spc="-40" dirty="0"/>
            </a:br>
            <a:r>
              <a:rPr lang="en-US" sz="2800" spc="-40" dirty="0"/>
              <a:t>QUÍMICA, MEZCLA Y MANEJO</a:t>
            </a:r>
            <a:endParaRPr sz="2800" dirty="0"/>
          </a:p>
        </p:txBody>
      </p:sp>
      <p:sp>
        <p:nvSpPr>
          <p:cNvPr id="3" name="object 3"/>
          <p:cNvSpPr txBox="1"/>
          <p:nvPr/>
        </p:nvSpPr>
        <p:spPr>
          <a:xfrm>
            <a:off x="493877" y="1242821"/>
            <a:ext cx="11393323" cy="4693593"/>
          </a:xfrm>
          <a:prstGeom prst="rect">
            <a:avLst/>
          </a:prstGeom>
        </p:spPr>
        <p:txBody>
          <a:bodyPr vert="horz" wrap="square" lIns="0" tIns="0" rIns="0" bIns="0" rtlCol="0">
            <a:spAutoFit/>
          </a:bodyPr>
          <a:lstStyle/>
          <a:p>
            <a:pPr marL="355600" indent="-342900">
              <a:lnSpc>
                <a:spcPct val="100000"/>
              </a:lnSpc>
              <a:buClr>
                <a:srgbClr val="868755"/>
              </a:buClr>
              <a:buFont typeface="Wingdings" panose="05000000000000000000" pitchFamily="2" charset="2"/>
              <a:buChar char="§"/>
              <a:tabLst>
                <a:tab pos="241300" algn="l"/>
                <a:tab pos="241935" algn="l"/>
              </a:tabLst>
            </a:pPr>
            <a:r>
              <a:rPr lang="es-ES" sz="2000" spc="-5" dirty="0">
                <a:solidFill>
                  <a:srgbClr val="343433"/>
                </a:solidFill>
                <a:latin typeface="Arial Narrow"/>
                <a:cs typeface="Arial Narrow"/>
              </a:rPr>
              <a:t>Use solo formulaciones aprobadas de baja volatilidad de </a:t>
            </a:r>
            <a:r>
              <a:rPr lang="es-ES" sz="2000" spc="-5" dirty="0" err="1">
                <a:solidFill>
                  <a:srgbClr val="343433"/>
                </a:solidFill>
                <a:latin typeface="Arial Narrow"/>
                <a:cs typeface="Arial Narrow"/>
              </a:rPr>
              <a:t>dicamba</a:t>
            </a:r>
            <a:endParaRPr lang="es-ES" sz="2000" spc="-5" dirty="0">
              <a:solidFill>
                <a:srgbClr val="343433"/>
              </a:solidFill>
              <a:latin typeface="Arial Narrow"/>
              <a:cs typeface="Arial Narrow"/>
            </a:endParaRPr>
          </a:p>
          <a:p>
            <a:pPr marL="355600" indent="-342900">
              <a:lnSpc>
                <a:spcPct val="100000"/>
              </a:lnSpc>
              <a:buClr>
                <a:srgbClr val="868755"/>
              </a:buClr>
              <a:buFont typeface="Wingdings" panose="05000000000000000000" pitchFamily="2" charset="2"/>
              <a:buChar char="§"/>
              <a:tabLst>
                <a:tab pos="241300" algn="l"/>
                <a:tab pos="241935" algn="l"/>
              </a:tabLst>
            </a:pPr>
            <a:r>
              <a:rPr lang="es-ES" sz="2000" spc="-5" dirty="0">
                <a:solidFill>
                  <a:srgbClr val="343433"/>
                </a:solidFill>
                <a:latin typeface="Arial Narrow"/>
                <a:cs typeface="Arial Narrow"/>
              </a:rPr>
              <a:t>Use solo herbicidas aprobados, otros pesticidas y aditivos como socios de mezcla de tanques que se haya encontrado que no afectan negativamente el potencial de movimiento fuera del objetivo (OTM)</a:t>
            </a:r>
          </a:p>
          <a:p>
            <a:pPr marL="355600" indent="-342900">
              <a:lnSpc>
                <a:spcPct val="100000"/>
              </a:lnSpc>
              <a:buClr>
                <a:srgbClr val="868755"/>
              </a:buClr>
              <a:buFont typeface="Wingdings" panose="05000000000000000000" pitchFamily="2" charset="2"/>
              <a:buChar char="§"/>
              <a:tabLst>
                <a:tab pos="241300" algn="l"/>
                <a:tab pos="241935" algn="l"/>
              </a:tabLst>
            </a:pPr>
            <a:r>
              <a:rPr lang="es-ES" sz="2000" spc="-5" dirty="0">
                <a:solidFill>
                  <a:srgbClr val="343433"/>
                </a:solidFill>
                <a:latin typeface="Arial Narrow"/>
                <a:cs typeface="Arial Narrow"/>
              </a:rPr>
              <a:t>Algunos socios de mezcla de tanque con </a:t>
            </a:r>
            <a:r>
              <a:rPr lang="es-ES" sz="2000" spc="-5" dirty="0" err="1">
                <a:solidFill>
                  <a:srgbClr val="343433"/>
                </a:solidFill>
                <a:latin typeface="Arial Narrow"/>
                <a:cs typeface="Arial Narrow"/>
              </a:rPr>
              <a:t>dicamba</a:t>
            </a:r>
            <a:r>
              <a:rPr lang="es-ES" sz="2000" spc="-5" dirty="0">
                <a:solidFill>
                  <a:srgbClr val="343433"/>
                </a:solidFill>
                <a:latin typeface="Arial Narrow"/>
                <a:cs typeface="Arial Narrow"/>
              </a:rPr>
              <a:t> requieren un agente de reducción de deriva aprobado (DRA).</a:t>
            </a:r>
          </a:p>
          <a:p>
            <a:pPr marL="355600" indent="-342900">
              <a:lnSpc>
                <a:spcPct val="100000"/>
              </a:lnSpc>
              <a:buClr>
                <a:srgbClr val="868755"/>
              </a:buClr>
              <a:buFont typeface="Wingdings" panose="05000000000000000000" pitchFamily="2" charset="2"/>
              <a:buChar char="§"/>
              <a:tabLst>
                <a:tab pos="241300" algn="l"/>
                <a:tab pos="241935" algn="l"/>
              </a:tabLst>
            </a:pPr>
            <a:r>
              <a:rPr lang="es-ES" sz="2000" spc="-5" dirty="0">
                <a:solidFill>
                  <a:srgbClr val="343433"/>
                </a:solidFill>
                <a:latin typeface="Arial Narrow"/>
                <a:cs typeface="Arial Narrow"/>
              </a:rPr>
              <a:t>Los socios de mezcla de tanque aprobados y los DRA requeridos se incluyen en cada sitio web específico de etiquetado de productos.</a:t>
            </a:r>
          </a:p>
          <a:p>
            <a:pPr marL="355600" indent="-342900">
              <a:lnSpc>
                <a:spcPct val="100000"/>
              </a:lnSpc>
              <a:buClr>
                <a:srgbClr val="868755"/>
              </a:buClr>
              <a:buFont typeface="Wingdings" panose="05000000000000000000" pitchFamily="2" charset="2"/>
              <a:buChar char="§"/>
              <a:tabLst>
                <a:tab pos="241300" algn="l"/>
                <a:tab pos="241935" algn="l"/>
              </a:tabLst>
            </a:pPr>
            <a:r>
              <a:rPr lang="es-ES" sz="2000" spc="-5" dirty="0">
                <a:solidFill>
                  <a:srgbClr val="343433"/>
                </a:solidFill>
                <a:latin typeface="Arial Narrow"/>
                <a:cs typeface="Arial Narrow"/>
              </a:rPr>
              <a:t>El aplicador debe verificar la lista de productos aprobados no más de 7 días antes de aplicar</a:t>
            </a:r>
          </a:p>
          <a:p>
            <a:pPr marL="355600" indent="-342900">
              <a:lnSpc>
                <a:spcPct val="100000"/>
              </a:lnSpc>
              <a:buClr>
                <a:srgbClr val="868755"/>
              </a:buClr>
              <a:buFont typeface="Wingdings" panose="05000000000000000000" pitchFamily="2" charset="2"/>
              <a:buChar char="§"/>
              <a:tabLst>
                <a:tab pos="241300" algn="l"/>
                <a:tab pos="241935" algn="l"/>
              </a:tabLst>
            </a:pPr>
            <a:r>
              <a:rPr lang="es-ES" sz="2000" spc="-5" dirty="0">
                <a:solidFill>
                  <a:srgbClr val="343433"/>
                </a:solidFill>
                <a:latin typeface="Arial Narrow"/>
                <a:cs typeface="Arial Narrow"/>
              </a:rPr>
              <a:t>Siga el orden de mezcla del tanque recomendado para el DRA específico seleccionado</a:t>
            </a:r>
          </a:p>
          <a:p>
            <a:pPr marL="355600" indent="-342900">
              <a:lnSpc>
                <a:spcPct val="100000"/>
              </a:lnSpc>
              <a:buClr>
                <a:srgbClr val="868755"/>
              </a:buClr>
              <a:buFont typeface="Wingdings" panose="05000000000000000000" pitchFamily="2" charset="2"/>
              <a:buChar char="§"/>
              <a:tabLst>
                <a:tab pos="241300" algn="l"/>
                <a:tab pos="241935" algn="l"/>
              </a:tabLst>
            </a:pPr>
            <a:r>
              <a:rPr lang="es-ES" sz="2000" spc="-5" dirty="0">
                <a:solidFill>
                  <a:srgbClr val="343433"/>
                </a:solidFill>
                <a:latin typeface="Arial Narrow"/>
                <a:cs typeface="Arial Narrow"/>
              </a:rPr>
              <a:t>Antes de mezclar los componentes, realice siempre una prueba </a:t>
            </a:r>
            <a:r>
              <a:rPr lang="es-ES" sz="2000" spc="-5" dirty="0" smtClean="0">
                <a:solidFill>
                  <a:srgbClr val="343433"/>
                </a:solidFill>
                <a:latin typeface="Arial Narrow"/>
                <a:cs typeface="Arial Narrow"/>
              </a:rPr>
              <a:t>dejar </a:t>
            </a:r>
            <a:r>
              <a:rPr lang="es-ES" sz="2000" spc="-5" dirty="0">
                <a:solidFill>
                  <a:srgbClr val="343433"/>
                </a:solidFill>
                <a:latin typeface="Arial Narrow"/>
                <a:cs typeface="Arial Narrow"/>
              </a:rPr>
              <a:t>de compatibilidad</a:t>
            </a:r>
          </a:p>
          <a:p>
            <a:pPr marL="355600" indent="-342900">
              <a:lnSpc>
                <a:spcPct val="100000"/>
              </a:lnSpc>
              <a:buClr>
                <a:srgbClr val="868755"/>
              </a:buClr>
              <a:buFont typeface="Wingdings" panose="05000000000000000000" pitchFamily="2" charset="2"/>
              <a:buChar char="§"/>
              <a:tabLst>
                <a:tab pos="241300" algn="l"/>
                <a:tab pos="241935" algn="l"/>
              </a:tabLst>
            </a:pPr>
            <a:r>
              <a:rPr lang="es-ES" sz="2000" spc="-5" dirty="0">
                <a:solidFill>
                  <a:srgbClr val="343433"/>
                </a:solidFill>
                <a:latin typeface="Arial Narrow"/>
                <a:cs typeface="Arial Narrow"/>
              </a:rPr>
              <a:t>Se recomienda la agitación después de la adición de cada componente dentro de una mezcla de tanque</a:t>
            </a:r>
          </a:p>
          <a:p>
            <a:pPr marL="355600" indent="-342900">
              <a:lnSpc>
                <a:spcPct val="100000"/>
              </a:lnSpc>
              <a:buClr>
                <a:srgbClr val="868755"/>
              </a:buClr>
              <a:buFont typeface="Wingdings" panose="05000000000000000000" pitchFamily="2" charset="2"/>
              <a:buChar char="§"/>
              <a:tabLst>
                <a:tab pos="241300" algn="l"/>
                <a:tab pos="241935" algn="l"/>
              </a:tabLst>
            </a:pPr>
            <a:r>
              <a:rPr lang="es-ES" sz="2000" spc="-5" dirty="0">
                <a:solidFill>
                  <a:srgbClr val="343433"/>
                </a:solidFill>
                <a:latin typeface="Arial Narrow"/>
                <a:cs typeface="Arial Narrow"/>
              </a:rPr>
              <a:t>NO agregue sulfato de amonio u otros adyuvantes acidificantes al tanque cuando aplique </a:t>
            </a:r>
            <a:r>
              <a:rPr lang="es-ES" sz="2000" spc="-5" dirty="0" err="1">
                <a:solidFill>
                  <a:srgbClr val="343433"/>
                </a:solidFill>
                <a:latin typeface="Arial Narrow"/>
                <a:cs typeface="Arial Narrow"/>
              </a:rPr>
              <a:t>dicamba</a:t>
            </a:r>
            <a:endParaRPr lang="es-ES" sz="2000" spc="-5" dirty="0">
              <a:solidFill>
                <a:srgbClr val="343433"/>
              </a:solidFill>
              <a:latin typeface="Arial Narrow"/>
              <a:cs typeface="Arial Narrow"/>
            </a:endParaRPr>
          </a:p>
          <a:p>
            <a:pPr marL="355600" indent="-342900">
              <a:lnSpc>
                <a:spcPct val="100000"/>
              </a:lnSpc>
              <a:buClr>
                <a:srgbClr val="868755"/>
              </a:buClr>
              <a:buFont typeface="Wingdings" panose="05000000000000000000" pitchFamily="2" charset="2"/>
              <a:buChar char="§"/>
              <a:tabLst>
                <a:tab pos="241300" algn="l"/>
                <a:tab pos="241935" algn="l"/>
              </a:tabLst>
            </a:pPr>
            <a:r>
              <a:rPr lang="es-ES" sz="2000" spc="-5" dirty="0">
                <a:solidFill>
                  <a:srgbClr val="343433"/>
                </a:solidFill>
                <a:latin typeface="Arial Narrow"/>
                <a:cs typeface="Arial Narrow"/>
              </a:rPr>
              <a:t>AMS aumentará la volatilidad de </a:t>
            </a:r>
            <a:r>
              <a:rPr lang="es-ES" sz="2000" spc="-5" dirty="0" err="1">
                <a:solidFill>
                  <a:srgbClr val="343433"/>
                </a:solidFill>
                <a:latin typeface="Arial Narrow"/>
                <a:cs typeface="Arial Narrow"/>
              </a:rPr>
              <a:t>dicamba</a:t>
            </a:r>
            <a:r>
              <a:rPr lang="es-ES" sz="2000" spc="-5" dirty="0">
                <a:solidFill>
                  <a:srgbClr val="343433"/>
                </a:solidFill>
                <a:latin typeface="Arial Narrow"/>
                <a:cs typeface="Arial Narrow"/>
              </a:rPr>
              <a:t> incluso en pequeñas </a:t>
            </a:r>
            <a:r>
              <a:rPr lang="es-ES" sz="2000" spc="-5" dirty="0" smtClean="0">
                <a:solidFill>
                  <a:srgbClr val="343433"/>
                </a:solidFill>
                <a:latin typeface="Arial Narrow"/>
                <a:cs typeface="Arial Narrow"/>
              </a:rPr>
              <a:t>cantidades</a:t>
            </a:r>
            <a:br>
              <a:rPr lang="es-ES" sz="2000" spc="-5" dirty="0" smtClean="0">
                <a:solidFill>
                  <a:srgbClr val="343433"/>
                </a:solidFill>
                <a:latin typeface="Arial Narrow"/>
                <a:cs typeface="Arial Narrow"/>
              </a:rPr>
            </a:br>
            <a:endParaRPr sz="2500" dirty="0">
              <a:latin typeface="Times New Roman"/>
              <a:cs typeface="Times New Roman"/>
            </a:endParaRPr>
          </a:p>
          <a:p>
            <a:pPr marL="2218055">
              <a:lnSpc>
                <a:spcPct val="100000"/>
              </a:lnSpc>
            </a:pPr>
            <a:r>
              <a:rPr lang="es-ES" sz="2000" b="1" i="1" dirty="0">
                <a:solidFill>
                  <a:srgbClr val="868755"/>
                </a:solidFill>
                <a:latin typeface="Arial Narrow"/>
                <a:cs typeface="Arial Narrow"/>
              </a:rPr>
              <a:t>Consulte el sitio web específico del producto para los socios aprobados de la mezcla del tanque</a:t>
            </a:r>
            <a:endParaRPr sz="2000" dirty="0">
              <a:latin typeface="Arial Narrow"/>
              <a:cs typeface="Arial Narrow"/>
            </a:endParaRPr>
          </a:p>
        </p:txBody>
      </p:sp>
      <p:sp>
        <p:nvSpPr>
          <p:cNvPr id="5" name="object 5"/>
          <p:cNvSpPr/>
          <p:nvPr/>
        </p:nvSpPr>
        <p:spPr>
          <a:xfrm>
            <a:off x="10437876" y="275843"/>
            <a:ext cx="1525524" cy="152247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p:nvPr/>
        </p:nvSpPr>
        <p:spPr>
          <a:xfrm>
            <a:off x="9336024" y="274320"/>
            <a:ext cx="1513331" cy="151637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8" name="object 8"/>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30</a:t>
            </a:fld>
            <a:endParaRPr dirty="0"/>
          </a:p>
        </p:txBody>
      </p:sp>
      <p:sp>
        <p:nvSpPr>
          <p:cNvPr id="9" name="object 14">
            <a:extLst>
              <a:ext uri="{FF2B5EF4-FFF2-40B4-BE49-F238E27FC236}">
                <a16:creationId xmlns:a16="http://schemas.microsoft.com/office/drawing/2014/main" id="{921CA9B9-F097-42CD-8775-8964142DC461}"/>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0540111" y="255659"/>
            <a:ext cx="1525524" cy="152247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8" name="object 8"/>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31</a:t>
            </a:fld>
            <a:endParaRPr dirty="0"/>
          </a:p>
        </p:txBody>
      </p:sp>
      <p:sp>
        <p:nvSpPr>
          <p:cNvPr id="9" name="object 14">
            <a:extLst>
              <a:ext uri="{FF2B5EF4-FFF2-40B4-BE49-F238E27FC236}">
                <a16:creationId xmlns:a16="http://schemas.microsoft.com/office/drawing/2014/main" id="{921CA9B9-F097-42CD-8775-8964142DC461}"/>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pic>
        <p:nvPicPr>
          <p:cNvPr id="11" name="Picture 10">
            <a:extLst>
              <a:ext uri="{FF2B5EF4-FFF2-40B4-BE49-F238E27FC236}">
                <a16:creationId xmlns:a16="http://schemas.microsoft.com/office/drawing/2014/main" id="{FCDE404B-8A32-4E10-AEAF-FC4581BFE7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9530" y="838200"/>
            <a:ext cx="5429904" cy="4368222"/>
          </a:xfrm>
          <a:prstGeom prst="rect">
            <a:avLst/>
          </a:prstGeom>
        </p:spPr>
      </p:pic>
      <p:sp>
        <p:nvSpPr>
          <p:cNvPr id="12" name="TextBox 11">
            <a:extLst>
              <a:ext uri="{FF2B5EF4-FFF2-40B4-BE49-F238E27FC236}">
                <a16:creationId xmlns:a16="http://schemas.microsoft.com/office/drawing/2014/main" id="{6291DBC4-54AC-427C-B1F0-A98EC334429F}"/>
              </a:ext>
            </a:extLst>
          </p:cNvPr>
          <p:cNvSpPr txBox="1"/>
          <p:nvPr/>
        </p:nvSpPr>
        <p:spPr>
          <a:xfrm>
            <a:off x="3101194" y="1418213"/>
            <a:ext cx="3223405" cy="600164"/>
          </a:xfrm>
          <a:prstGeom prst="rect">
            <a:avLst/>
          </a:prstGeom>
          <a:solidFill>
            <a:schemeClr val="bg1"/>
          </a:solidFill>
        </p:spPr>
        <p:txBody>
          <a:bodyPr wrap="square" rtlCol="0">
            <a:spAutoFit/>
          </a:bodyPr>
          <a:lstStyle/>
          <a:p>
            <a:pPr fontAlgn="base">
              <a:spcBef>
                <a:spcPct val="0"/>
              </a:spcBef>
              <a:spcAft>
                <a:spcPct val="0"/>
              </a:spcAft>
              <a:defRPr/>
            </a:pPr>
            <a:endParaRPr lang="en-US" sz="1100" dirty="0">
              <a:solidFill>
                <a:srgbClr val="000000"/>
              </a:solidFill>
              <a:latin typeface="Arial" panose="020B0604020202020204" pitchFamily="34" charset="0"/>
              <a:cs typeface="Arial" panose="020B0604020202020204" pitchFamily="34" charset="0"/>
            </a:endParaRPr>
          </a:p>
          <a:p>
            <a:pPr fontAlgn="base">
              <a:spcBef>
                <a:spcPct val="0"/>
              </a:spcBef>
              <a:spcAft>
                <a:spcPct val="0"/>
              </a:spcAft>
              <a:defRPr/>
            </a:pPr>
            <a:r>
              <a:rPr lang="en-US" sz="1100" dirty="0">
                <a:solidFill>
                  <a:srgbClr val="000000"/>
                </a:solidFill>
                <a:latin typeface="Arial" panose="020B0604020202020204" pitchFamily="34" charset="0"/>
                <a:cs typeface="Arial" panose="020B0604020202020204" pitchFamily="34" charset="0"/>
              </a:rPr>
              <a:t>Low volatility dicamba formulation* at 0.5lb ae/ac</a:t>
            </a:r>
          </a:p>
          <a:p>
            <a:pPr fontAlgn="base">
              <a:spcBef>
                <a:spcPct val="0"/>
              </a:spcBef>
              <a:spcAft>
                <a:spcPct val="0"/>
              </a:spcAft>
              <a:defRPr/>
            </a:pPr>
            <a:r>
              <a:rPr lang="en-US" sz="1100" dirty="0">
                <a:solidFill>
                  <a:srgbClr val="000000"/>
                </a:solidFill>
                <a:latin typeface="Arial" panose="020B0604020202020204" pitchFamily="34" charset="0"/>
                <a:cs typeface="Arial" panose="020B0604020202020204" pitchFamily="34" charset="0"/>
              </a:rPr>
              <a:t>AMS – 0.5% w/v at 10 GPA</a:t>
            </a:r>
          </a:p>
        </p:txBody>
      </p:sp>
      <p:sp>
        <p:nvSpPr>
          <p:cNvPr id="13" name="Rectangle 3">
            <a:extLst>
              <a:ext uri="{FF2B5EF4-FFF2-40B4-BE49-F238E27FC236}">
                <a16:creationId xmlns:a16="http://schemas.microsoft.com/office/drawing/2014/main" id="{125452D2-0DAC-4E22-B21B-DF30E62A9B78}"/>
              </a:ext>
            </a:extLst>
          </p:cNvPr>
          <p:cNvSpPr>
            <a:spLocks noChangeArrowheads="1"/>
          </p:cNvSpPr>
          <p:nvPr/>
        </p:nvSpPr>
        <p:spPr bwMode="auto">
          <a:xfrm>
            <a:off x="8153400" y="950107"/>
            <a:ext cx="2004252" cy="2416629"/>
          </a:xfrm>
          <a:prstGeom prst="rect">
            <a:avLst/>
          </a:prstGeom>
          <a:noFill/>
          <a:ln>
            <a:noFill/>
          </a:ln>
          <a:extLst/>
        </p:spPr>
        <p:txBody>
          <a:bodyPr wrap="none" anchor="ctr"/>
          <a:lstStyle/>
          <a:p>
            <a:pPr fontAlgn="base">
              <a:spcBef>
                <a:spcPct val="50000"/>
              </a:spcBef>
              <a:spcAft>
                <a:spcPct val="0"/>
              </a:spcAft>
              <a:defRPr/>
            </a:pPr>
            <a:r>
              <a:rPr lang="de-DE" sz="1400" b="1" u="sng" dirty="0" smtClean="0">
                <a:solidFill>
                  <a:prstClr val="black"/>
                </a:solidFill>
                <a:latin typeface="Arial" charset="0"/>
                <a:cs typeface="Arial" charset="0"/>
              </a:rPr>
              <a:t>Condiciones:</a:t>
            </a:r>
            <a:endParaRPr lang="de-DE" sz="1400" b="1" u="sng" dirty="0">
              <a:solidFill>
                <a:prstClr val="black"/>
              </a:solidFill>
              <a:latin typeface="Arial" charset="0"/>
              <a:cs typeface="Arial" charset="0"/>
            </a:endParaRPr>
          </a:p>
          <a:p>
            <a:pPr fontAlgn="base">
              <a:spcBef>
                <a:spcPct val="50000"/>
              </a:spcBef>
              <a:spcAft>
                <a:spcPct val="0"/>
              </a:spcAft>
              <a:defRPr/>
            </a:pPr>
            <a:r>
              <a:rPr lang="de-DE" sz="1400" dirty="0" smtClean="0">
                <a:solidFill>
                  <a:prstClr val="black"/>
                </a:solidFill>
                <a:latin typeface="Arial" charset="0"/>
                <a:cs typeface="Arial" charset="0"/>
              </a:rPr>
              <a:t>Duracion: </a:t>
            </a:r>
            <a:r>
              <a:rPr lang="de-DE" sz="1400" dirty="0">
                <a:solidFill>
                  <a:prstClr val="black"/>
                </a:solidFill>
                <a:latin typeface="Arial" charset="0"/>
                <a:cs typeface="Arial" charset="0"/>
              </a:rPr>
              <a:t>24 </a:t>
            </a:r>
            <a:r>
              <a:rPr lang="de-DE" sz="1400" dirty="0" smtClean="0">
                <a:solidFill>
                  <a:prstClr val="black"/>
                </a:solidFill>
                <a:latin typeface="Arial" charset="0"/>
                <a:cs typeface="Arial" charset="0"/>
              </a:rPr>
              <a:t>horas</a:t>
            </a:r>
            <a:endParaRPr lang="de-DE" sz="1400" dirty="0">
              <a:solidFill>
                <a:prstClr val="black"/>
              </a:solidFill>
              <a:latin typeface="Arial" charset="0"/>
              <a:cs typeface="Arial" charset="0"/>
            </a:endParaRPr>
          </a:p>
          <a:p>
            <a:pPr fontAlgn="base">
              <a:spcBef>
                <a:spcPct val="50000"/>
              </a:spcBef>
              <a:spcAft>
                <a:spcPct val="0"/>
              </a:spcAft>
              <a:defRPr/>
            </a:pPr>
            <a:r>
              <a:rPr lang="de-DE" sz="1400" dirty="0">
                <a:solidFill>
                  <a:prstClr val="black"/>
                </a:solidFill>
                <a:latin typeface="Arial" charset="0"/>
                <a:cs typeface="Arial" charset="0"/>
              </a:rPr>
              <a:t>flujo de </a:t>
            </a:r>
            <a:r>
              <a:rPr lang="de-DE" sz="1400" dirty="0" smtClean="0">
                <a:solidFill>
                  <a:prstClr val="black"/>
                </a:solidFill>
                <a:latin typeface="Arial" charset="0"/>
                <a:cs typeface="Arial" charset="0"/>
              </a:rPr>
              <a:t>aire: </a:t>
            </a:r>
            <a:r>
              <a:rPr lang="de-DE" sz="1400" dirty="0">
                <a:solidFill>
                  <a:prstClr val="black"/>
                </a:solidFill>
                <a:latin typeface="Arial" charset="0"/>
                <a:cs typeface="Arial" charset="0"/>
              </a:rPr>
              <a:t>0.5 l/min </a:t>
            </a:r>
            <a:br>
              <a:rPr lang="de-DE" sz="1400" dirty="0">
                <a:solidFill>
                  <a:prstClr val="black"/>
                </a:solidFill>
                <a:latin typeface="Arial" charset="0"/>
                <a:cs typeface="Arial" charset="0"/>
              </a:rPr>
            </a:br>
            <a:r>
              <a:rPr lang="de-DE" sz="1400" dirty="0" smtClean="0">
                <a:solidFill>
                  <a:prstClr val="black"/>
                </a:solidFill>
                <a:latin typeface="Arial" charset="0"/>
                <a:cs typeface="Arial" charset="0"/>
              </a:rPr>
              <a:t>usando </a:t>
            </a:r>
            <a:r>
              <a:rPr lang="de-DE" sz="1400" dirty="0">
                <a:solidFill>
                  <a:prstClr val="black"/>
                </a:solidFill>
                <a:latin typeface="Arial" charset="0"/>
                <a:cs typeface="Arial" charset="0"/>
              </a:rPr>
              <a:t>2.5 l </a:t>
            </a:r>
            <a:r>
              <a:rPr lang="de-DE" sz="1400" dirty="0" smtClean="0">
                <a:solidFill>
                  <a:prstClr val="black"/>
                </a:solidFill>
                <a:latin typeface="Arial" charset="0"/>
                <a:cs typeface="Arial" charset="0"/>
              </a:rPr>
              <a:t>tanke</a:t>
            </a:r>
            <a:br>
              <a:rPr lang="de-DE" sz="1400" dirty="0" smtClean="0">
                <a:solidFill>
                  <a:prstClr val="black"/>
                </a:solidFill>
                <a:latin typeface="Arial" charset="0"/>
                <a:cs typeface="Arial" charset="0"/>
              </a:rPr>
            </a:br>
            <a:endParaRPr lang="de-DE" sz="1400" dirty="0" smtClean="0">
              <a:solidFill>
                <a:prstClr val="black"/>
              </a:solidFill>
              <a:latin typeface="Arial" charset="0"/>
              <a:cs typeface="Arial" charset="0"/>
            </a:endParaRPr>
          </a:p>
          <a:p>
            <a:pPr fontAlgn="base">
              <a:spcBef>
                <a:spcPct val="50000"/>
              </a:spcBef>
              <a:spcAft>
                <a:spcPct val="0"/>
              </a:spcAft>
              <a:defRPr/>
            </a:pPr>
            <a:r>
              <a:rPr lang="de-DE" sz="1400" dirty="0" smtClean="0">
                <a:solidFill>
                  <a:prstClr val="black"/>
                </a:solidFill>
                <a:latin typeface="Arial" charset="0"/>
                <a:cs typeface="Arial" charset="0"/>
              </a:rPr>
              <a:t>HR: </a:t>
            </a:r>
            <a:r>
              <a:rPr lang="de-DE" sz="1400" dirty="0">
                <a:solidFill>
                  <a:prstClr val="black"/>
                </a:solidFill>
                <a:latin typeface="Arial" charset="0"/>
                <a:cs typeface="Arial" charset="0"/>
              </a:rPr>
              <a:t>35%</a:t>
            </a:r>
          </a:p>
          <a:p>
            <a:pPr fontAlgn="base">
              <a:spcBef>
                <a:spcPct val="50000"/>
              </a:spcBef>
              <a:spcAft>
                <a:spcPct val="0"/>
              </a:spcAft>
              <a:defRPr/>
            </a:pPr>
            <a:r>
              <a:rPr lang="de-DE" sz="1400" dirty="0">
                <a:solidFill>
                  <a:prstClr val="black"/>
                </a:solidFill>
                <a:latin typeface="Arial" charset="0"/>
                <a:cs typeface="Arial" charset="0"/>
              </a:rPr>
              <a:t>Substrate: glass</a:t>
            </a:r>
            <a:endParaRPr lang="en-US" sz="1400" dirty="0">
              <a:solidFill>
                <a:prstClr val="black"/>
              </a:solidFill>
              <a:latin typeface="Arial" charset="0"/>
              <a:cs typeface="Arial" charset="0"/>
            </a:endParaRPr>
          </a:p>
        </p:txBody>
      </p:sp>
      <p:sp>
        <p:nvSpPr>
          <p:cNvPr id="14" name="TextBox 13">
            <a:extLst>
              <a:ext uri="{FF2B5EF4-FFF2-40B4-BE49-F238E27FC236}">
                <a16:creationId xmlns:a16="http://schemas.microsoft.com/office/drawing/2014/main" id="{C0C7AFCD-E30C-4F0F-90E0-D8EF5C04B073}"/>
              </a:ext>
            </a:extLst>
          </p:cNvPr>
          <p:cNvSpPr txBox="1"/>
          <p:nvPr/>
        </p:nvSpPr>
        <p:spPr>
          <a:xfrm>
            <a:off x="4836235" y="2158422"/>
            <a:ext cx="1698171" cy="400110"/>
          </a:xfrm>
          <a:prstGeom prst="rect">
            <a:avLst/>
          </a:prstGeom>
          <a:noFill/>
          <a:ln>
            <a:noFill/>
          </a:ln>
        </p:spPr>
        <p:txBody>
          <a:bodyPr wrap="square" rtlCol="0">
            <a:spAutoFit/>
          </a:bodyPr>
          <a:lstStyle/>
          <a:p>
            <a:pPr algn="ctr" fontAlgn="base">
              <a:spcBef>
                <a:spcPct val="0"/>
              </a:spcBef>
              <a:spcAft>
                <a:spcPct val="0"/>
              </a:spcAft>
              <a:defRPr/>
            </a:pPr>
            <a:r>
              <a:rPr lang="en-US" sz="2000" b="1" dirty="0">
                <a:solidFill>
                  <a:srgbClr val="000000"/>
                </a:solidFill>
                <a:latin typeface="Arial" panose="020B0604020202020204" pitchFamily="34" charset="0"/>
                <a:cs typeface="Arial" panose="020B0604020202020204" pitchFamily="34" charset="0"/>
              </a:rPr>
              <a:t>+ AMS</a:t>
            </a:r>
          </a:p>
        </p:txBody>
      </p:sp>
      <p:cxnSp>
        <p:nvCxnSpPr>
          <p:cNvPr id="15" name="Straight Arrow Connector 14">
            <a:extLst>
              <a:ext uri="{FF2B5EF4-FFF2-40B4-BE49-F238E27FC236}">
                <a16:creationId xmlns:a16="http://schemas.microsoft.com/office/drawing/2014/main" id="{14683BBA-F59F-475A-907C-50C68A9453EB}"/>
              </a:ext>
            </a:extLst>
          </p:cNvPr>
          <p:cNvCxnSpPr>
            <a:cxnSpLocks/>
          </p:cNvCxnSpPr>
          <p:nvPr/>
        </p:nvCxnSpPr>
        <p:spPr>
          <a:xfrm flipH="1">
            <a:off x="7505603" y="4270893"/>
            <a:ext cx="505467" cy="11733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3">
            <a:extLst>
              <a:ext uri="{FF2B5EF4-FFF2-40B4-BE49-F238E27FC236}">
                <a16:creationId xmlns:a16="http://schemas.microsoft.com/office/drawing/2014/main" id="{9103FBF0-4900-4884-8925-9C937645D319}"/>
              </a:ext>
            </a:extLst>
          </p:cNvPr>
          <p:cNvSpPr>
            <a:spLocks noChangeArrowheads="1"/>
          </p:cNvSpPr>
          <p:nvPr/>
        </p:nvSpPr>
        <p:spPr bwMode="auto">
          <a:xfrm>
            <a:off x="601547" y="451718"/>
            <a:ext cx="8312450" cy="52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lgn="l" eaLnBrk="0" hangingPunct="0">
              <a:defRPr sz="2800" b="1">
                <a:solidFill>
                  <a:schemeClr val="tx1"/>
                </a:solidFill>
                <a:latin typeface="Arial" panose="020B0604020202020204" pitchFamily="34" charset="0"/>
                <a:cs typeface="Arial" panose="020B0604020202020204" pitchFamily="34" charset="0"/>
              </a:defRPr>
            </a:lvl1pPr>
            <a:lvl2pPr algn="l" eaLnBrk="0" hangingPunct="0">
              <a:defRPr sz="2800" b="1">
                <a:solidFill>
                  <a:schemeClr val="tx1"/>
                </a:solidFill>
                <a:latin typeface="Arial" panose="020B0604020202020204" pitchFamily="34" charset="0"/>
                <a:cs typeface="Arial" panose="020B0604020202020204" pitchFamily="34" charset="0"/>
              </a:defRPr>
            </a:lvl2pPr>
            <a:lvl3pPr algn="l" eaLnBrk="0" hangingPunct="0">
              <a:defRPr sz="2800" b="1">
                <a:solidFill>
                  <a:schemeClr val="tx1"/>
                </a:solidFill>
                <a:latin typeface="Arial" panose="020B0604020202020204" pitchFamily="34" charset="0"/>
                <a:cs typeface="Arial" panose="020B0604020202020204" pitchFamily="34" charset="0"/>
              </a:defRPr>
            </a:lvl3pPr>
            <a:lvl4pPr algn="l" eaLnBrk="0" hangingPunct="0">
              <a:defRPr sz="2800" b="1">
                <a:solidFill>
                  <a:schemeClr val="tx1"/>
                </a:solidFill>
                <a:latin typeface="Arial" panose="020B0604020202020204" pitchFamily="34" charset="0"/>
                <a:cs typeface="Arial" panose="020B0604020202020204" pitchFamily="34" charset="0"/>
              </a:defRPr>
            </a:lvl4pPr>
            <a:lvl5pPr algn="l" eaLnBrk="0" hangingPunct="0">
              <a:defRPr sz="2800" b="1">
                <a:solidFill>
                  <a:schemeClr val="tx1"/>
                </a:solidFill>
                <a:latin typeface="Arial" panose="020B0604020202020204" pitchFamily="34" charset="0"/>
                <a:cs typeface="Arial" panose="020B0604020202020204" pitchFamily="34" charset="0"/>
              </a:defRPr>
            </a:lvl5pPr>
            <a:lvl6pPr marL="457200" defTabSz="4572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914400" defTabSz="4572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1371600" defTabSz="4572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1828800" defTabSz="4572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defRPr/>
            </a:pPr>
            <a:r>
              <a:rPr lang="es-ES" altLang="en-US" dirty="0">
                <a:solidFill>
                  <a:srgbClr val="018249"/>
                </a:solidFill>
                <a:latin typeface="Arial Narrow" panose="020B0606020202030204" pitchFamily="34" charset="0"/>
              </a:rPr>
              <a:t>Impacto de </a:t>
            </a:r>
            <a:r>
              <a:rPr lang="es-ES" altLang="en-US" dirty="0" smtClean="0">
                <a:solidFill>
                  <a:srgbClr val="018249"/>
                </a:solidFill>
                <a:latin typeface="Arial Narrow" panose="020B0606020202030204" pitchFamily="34" charset="0"/>
              </a:rPr>
              <a:t>AMS (sulfato de amonio) </a:t>
            </a:r>
            <a:r>
              <a:rPr lang="es-ES" altLang="en-US" dirty="0">
                <a:solidFill>
                  <a:srgbClr val="018249"/>
                </a:solidFill>
                <a:latin typeface="Arial Narrow" panose="020B0606020202030204" pitchFamily="34" charset="0"/>
              </a:rPr>
              <a:t>en la volatilidad de </a:t>
            </a:r>
            <a:r>
              <a:rPr lang="es-ES" altLang="en-US" dirty="0" err="1">
                <a:solidFill>
                  <a:srgbClr val="018249"/>
                </a:solidFill>
                <a:latin typeface="Arial Narrow" panose="020B0606020202030204" pitchFamily="34" charset="0"/>
              </a:rPr>
              <a:t>Dicamba</a:t>
            </a:r>
            <a:endParaRPr lang="en-US" altLang="en-US" sz="1800" kern="0" dirty="0">
              <a:solidFill>
                <a:srgbClr val="018249"/>
              </a:solidFill>
              <a:latin typeface="Arial Narrow" panose="020B0606020202030204" pitchFamily="34" charset="0"/>
            </a:endParaRPr>
          </a:p>
        </p:txBody>
      </p:sp>
      <p:sp>
        <p:nvSpPr>
          <p:cNvPr id="17" name="TextBox 16">
            <a:extLst>
              <a:ext uri="{FF2B5EF4-FFF2-40B4-BE49-F238E27FC236}">
                <a16:creationId xmlns:a16="http://schemas.microsoft.com/office/drawing/2014/main" id="{82E992F1-2BC0-4DFE-8EE3-CA32C3B4AF24}"/>
              </a:ext>
            </a:extLst>
          </p:cNvPr>
          <p:cNvSpPr txBox="1"/>
          <p:nvPr/>
        </p:nvSpPr>
        <p:spPr>
          <a:xfrm>
            <a:off x="8011070" y="3674468"/>
            <a:ext cx="3114130" cy="707886"/>
          </a:xfrm>
          <a:prstGeom prst="rect">
            <a:avLst/>
          </a:prstGeom>
          <a:noFill/>
          <a:ln>
            <a:noFill/>
          </a:ln>
        </p:spPr>
        <p:txBody>
          <a:bodyPr wrap="square" rtlCol="0">
            <a:spAutoFit/>
          </a:bodyPr>
          <a:lstStyle/>
          <a:p>
            <a:pPr fontAlgn="base">
              <a:spcBef>
                <a:spcPct val="0"/>
              </a:spcBef>
              <a:spcAft>
                <a:spcPct val="0"/>
              </a:spcAft>
              <a:defRPr/>
            </a:pPr>
            <a:r>
              <a:rPr lang="es-ES" sz="2000" b="1" dirty="0" err="1">
                <a:solidFill>
                  <a:srgbClr val="000000"/>
                </a:solidFill>
                <a:latin typeface="Arial" panose="020B0604020202020204" pitchFamily="34" charset="0"/>
                <a:cs typeface="Arial" panose="020B0604020202020204" pitchFamily="34" charset="0"/>
              </a:rPr>
              <a:t>Dicamba</a:t>
            </a:r>
            <a:r>
              <a:rPr lang="es-ES" sz="2000" b="1" dirty="0">
                <a:solidFill>
                  <a:srgbClr val="000000"/>
                </a:solidFill>
                <a:latin typeface="Arial" panose="020B0604020202020204" pitchFamily="34" charset="0"/>
                <a:cs typeface="Arial" panose="020B0604020202020204" pitchFamily="34" charset="0"/>
              </a:rPr>
              <a:t> de baja volatilidad solo</a:t>
            </a:r>
            <a:endParaRPr lang="en-US" sz="2000" b="1" dirty="0">
              <a:solidFill>
                <a:srgbClr val="000000"/>
              </a:solidFill>
              <a:latin typeface="Arial" panose="020B0604020202020204" pitchFamily="34" charset="0"/>
              <a:cs typeface="Arial" panose="020B0604020202020204" pitchFamily="34" charset="0"/>
            </a:endParaRPr>
          </a:p>
        </p:txBody>
      </p:sp>
      <p:sp>
        <p:nvSpPr>
          <p:cNvPr id="18" name="Round Diagonal Corner Rectangle 7">
            <a:extLst>
              <a:ext uri="{FF2B5EF4-FFF2-40B4-BE49-F238E27FC236}">
                <a16:creationId xmlns:a16="http://schemas.microsoft.com/office/drawing/2014/main" id="{E2E90FC4-D921-48B3-90BD-5008483F6691}"/>
              </a:ext>
            </a:extLst>
          </p:cNvPr>
          <p:cNvSpPr/>
          <p:nvPr/>
        </p:nvSpPr>
        <p:spPr bwMode="auto">
          <a:xfrm>
            <a:off x="1828800" y="5334000"/>
            <a:ext cx="8544053" cy="706687"/>
          </a:xfrm>
          <a:prstGeom prst="round2DiagRect">
            <a:avLst>
              <a:gd name="adj1" fmla="val 3062"/>
              <a:gd name="adj2" fmla="val 0"/>
            </a:avLst>
          </a:prstGeom>
          <a:solidFill>
            <a:srgbClr val="018249"/>
          </a:solidFill>
          <a:ln>
            <a:noFill/>
          </a:ln>
          <a:extLst/>
        </p:spPr>
        <p:txBody>
          <a:bodyPr lIns="91425" tIns="45713" rIns="91425" bIns="45713" anchor="ctr"/>
          <a:lstStyle/>
          <a:p>
            <a:pPr algn="ctr">
              <a:defRPr/>
            </a:pPr>
            <a:endParaRPr lang="es-ES" b="1" kern="0" dirty="0">
              <a:solidFill>
                <a:schemeClr val="bg1"/>
              </a:solidFill>
              <a:latin typeface="Arial" panose="020B0604020202020204" pitchFamily="34" charset="0"/>
              <a:cs typeface="Arial" panose="020B0604020202020204" pitchFamily="34" charset="0"/>
              <a:sym typeface="Wingdings" charset="0"/>
            </a:endParaRPr>
          </a:p>
          <a:p>
            <a:pPr algn="ctr">
              <a:defRPr/>
            </a:pPr>
            <a:r>
              <a:rPr lang="es-ES" b="1" kern="0" dirty="0">
                <a:solidFill>
                  <a:schemeClr val="bg1"/>
                </a:solidFill>
                <a:latin typeface="Arial" panose="020B0604020202020204" pitchFamily="34" charset="0"/>
                <a:cs typeface="Arial" panose="020B0604020202020204" pitchFamily="34" charset="0"/>
                <a:sym typeface="Wingdings" charset="0"/>
              </a:rPr>
              <a:t>AMS </a:t>
            </a:r>
            <a:r>
              <a:rPr lang="es-ES" b="1" kern="0" dirty="0" smtClean="0">
                <a:solidFill>
                  <a:schemeClr val="bg1"/>
                </a:solidFill>
                <a:latin typeface="Arial" panose="020B0604020202020204" pitchFamily="34" charset="0"/>
                <a:cs typeface="Arial" panose="020B0604020202020204" pitchFamily="34" charset="0"/>
                <a:sym typeface="Wingdings" charset="0"/>
              </a:rPr>
              <a:t>o sulfato de amonio, aumenta </a:t>
            </a:r>
            <a:r>
              <a:rPr lang="es-ES" b="1" kern="0" dirty="0">
                <a:solidFill>
                  <a:schemeClr val="bg1"/>
                </a:solidFill>
                <a:latin typeface="Arial" panose="020B0604020202020204" pitchFamily="34" charset="0"/>
                <a:cs typeface="Arial" panose="020B0604020202020204" pitchFamily="34" charset="0"/>
                <a:sym typeface="Wingdings" charset="0"/>
              </a:rPr>
              <a:t>la volatilidad potencial en 20 veces</a:t>
            </a:r>
            <a:endParaRPr lang="en-US" b="1" kern="0" dirty="0">
              <a:solidFill>
                <a:schemeClr val="bg1"/>
              </a:solidFill>
              <a:latin typeface="Arial" panose="020B0604020202020204" pitchFamily="34" charset="0"/>
              <a:cs typeface="Arial" panose="020B0604020202020204" pitchFamily="34" charset="0"/>
              <a:sym typeface="Wingdings" charset="0"/>
            </a:endParaRPr>
          </a:p>
        </p:txBody>
      </p:sp>
      <p:cxnSp>
        <p:nvCxnSpPr>
          <p:cNvPr id="19" name="Straight Arrow Connector 18">
            <a:extLst>
              <a:ext uri="{FF2B5EF4-FFF2-40B4-BE49-F238E27FC236}">
                <a16:creationId xmlns:a16="http://schemas.microsoft.com/office/drawing/2014/main" id="{3F171CAC-7E7D-413A-B228-A17CC6076E34}"/>
              </a:ext>
            </a:extLst>
          </p:cNvPr>
          <p:cNvCxnSpPr>
            <a:cxnSpLocks/>
          </p:cNvCxnSpPr>
          <p:nvPr/>
        </p:nvCxnSpPr>
        <p:spPr>
          <a:xfrm>
            <a:off x="6216770" y="2384220"/>
            <a:ext cx="644186" cy="450829"/>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Table 19">
            <a:extLst>
              <a:ext uri="{FF2B5EF4-FFF2-40B4-BE49-F238E27FC236}">
                <a16:creationId xmlns:a16="http://schemas.microsoft.com/office/drawing/2014/main" id="{205D0E86-9DAE-4128-B391-A59F23147863}"/>
              </a:ext>
            </a:extLst>
          </p:cNvPr>
          <p:cNvGraphicFramePr>
            <a:graphicFrameLocks noGrp="1"/>
          </p:cNvGraphicFramePr>
          <p:nvPr>
            <p:extLst>
              <p:ext uri="{D42A27DB-BD31-4B8C-83A1-F6EECF244321}">
                <p14:modId xmlns:p14="http://schemas.microsoft.com/office/powerpoint/2010/main" val="499248520"/>
              </p:ext>
            </p:extLst>
          </p:nvPr>
        </p:nvGraphicFramePr>
        <p:xfrm>
          <a:off x="3101194" y="4579782"/>
          <a:ext cx="4675689" cy="741680"/>
        </p:xfrm>
        <a:graphic>
          <a:graphicData uri="http://schemas.openxmlformats.org/drawingml/2006/table">
            <a:tbl>
              <a:tblPr firstRow="1" bandRow="1">
                <a:tableStyleId>{5C22544A-7EE6-4342-B048-85BDC9FD1C3A}</a:tableStyleId>
              </a:tblPr>
              <a:tblGrid>
                <a:gridCol w="519521">
                  <a:extLst>
                    <a:ext uri="{9D8B030D-6E8A-4147-A177-3AD203B41FA5}">
                      <a16:colId xmlns:a16="http://schemas.microsoft.com/office/drawing/2014/main" val="24270418"/>
                    </a:ext>
                  </a:extLst>
                </a:gridCol>
                <a:gridCol w="519521">
                  <a:extLst>
                    <a:ext uri="{9D8B030D-6E8A-4147-A177-3AD203B41FA5}">
                      <a16:colId xmlns:a16="http://schemas.microsoft.com/office/drawing/2014/main" val="2383196131"/>
                    </a:ext>
                  </a:extLst>
                </a:gridCol>
                <a:gridCol w="519521">
                  <a:extLst>
                    <a:ext uri="{9D8B030D-6E8A-4147-A177-3AD203B41FA5}">
                      <a16:colId xmlns:a16="http://schemas.microsoft.com/office/drawing/2014/main" val="3727630706"/>
                    </a:ext>
                  </a:extLst>
                </a:gridCol>
                <a:gridCol w="519521">
                  <a:extLst>
                    <a:ext uri="{9D8B030D-6E8A-4147-A177-3AD203B41FA5}">
                      <a16:colId xmlns:a16="http://schemas.microsoft.com/office/drawing/2014/main" val="827089676"/>
                    </a:ext>
                  </a:extLst>
                </a:gridCol>
                <a:gridCol w="519521">
                  <a:extLst>
                    <a:ext uri="{9D8B030D-6E8A-4147-A177-3AD203B41FA5}">
                      <a16:colId xmlns:a16="http://schemas.microsoft.com/office/drawing/2014/main" val="1398378314"/>
                    </a:ext>
                  </a:extLst>
                </a:gridCol>
                <a:gridCol w="519521">
                  <a:extLst>
                    <a:ext uri="{9D8B030D-6E8A-4147-A177-3AD203B41FA5}">
                      <a16:colId xmlns:a16="http://schemas.microsoft.com/office/drawing/2014/main" val="1391481232"/>
                    </a:ext>
                  </a:extLst>
                </a:gridCol>
                <a:gridCol w="550034">
                  <a:extLst>
                    <a:ext uri="{9D8B030D-6E8A-4147-A177-3AD203B41FA5}">
                      <a16:colId xmlns:a16="http://schemas.microsoft.com/office/drawing/2014/main" val="2047492582"/>
                    </a:ext>
                  </a:extLst>
                </a:gridCol>
                <a:gridCol w="510988">
                  <a:extLst>
                    <a:ext uri="{9D8B030D-6E8A-4147-A177-3AD203B41FA5}">
                      <a16:colId xmlns:a16="http://schemas.microsoft.com/office/drawing/2014/main" val="1622831800"/>
                    </a:ext>
                  </a:extLst>
                </a:gridCol>
                <a:gridCol w="497541">
                  <a:extLst>
                    <a:ext uri="{9D8B030D-6E8A-4147-A177-3AD203B41FA5}">
                      <a16:colId xmlns:a16="http://schemas.microsoft.com/office/drawing/2014/main" val="1907736918"/>
                    </a:ext>
                  </a:extLst>
                </a:gridCol>
              </a:tblGrid>
              <a:tr h="370840">
                <a:tc>
                  <a:txBody>
                    <a:bodyPr/>
                    <a:lstStyle/>
                    <a:p>
                      <a:pPr algn="ctr"/>
                      <a:r>
                        <a:rPr lang="en-US" sz="1400" b="0" dirty="0">
                          <a:solidFill>
                            <a:schemeClr val="tx1"/>
                          </a:solidFill>
                          <a:latin typeface="Helvetica Neue"/>
                        </a:rPr>
                        <a:t>72</a:t>
                      </a:r>
                    </a:p>
                  </a:txBody>
                  <a:tcPr>
                    <a:solidFill>
                      <a:schemeClr val="bg1"/>
                    </a:solidFill>
                  </a:tcPr>
                </a:tc>
                <a:tc>
                  <a:txBody>
                    <a:bodyPr/>
                    <a:lstStyle/>
                    <a:p>
                      <a:pPr algn="ctr"/>
                      <a:r>
                        <a:rPr lang="en-US" sz="1400" b="0" dirty="0">
                          <a:solidFill>
                            <a:schemeClr val="tx1"/>
                          </a:solidFill>
                          <a:latin typeface="Helvetica Neue"/>
                        </a:rPr>
                        <a:t>75</a:t>
                      </a:r>
                    </a:p>
                  </a:txBody>
                  <a:tcPr>
                    <a:solidFill>
                      <a:schemeClr val="bg1"/>
                    </a:solidFill>
                  </a:tcPr>
                </a:tc>
                <a:tc>
                  <a:txBody>
                    <a:bodyPr/>
                    <a:lstStyle/>
                    <a:p>
                      <a:pPr algn="ctr"/>
                      <a:r>
                        <a:rPr lang="en-US" sz="1400" b="0" dirty="0">
                          <a:solidFill>
                            <a:schemeClr val="tx1"/>
                          </a:solidFill>
                          <a:latin typeface="Helvetica Neue"/>
                        </a:rPr>
                        <a:t>79</a:t>
                      </a:r>
                    </a:p>
                  </a:txBody>
                  <a:tcPr>
                    <a:solidFill>
                      <a:schemeClr val="bg1"/>
                    </a:solidFill>
                  </a:tcPr>
                </a:tc>
                <a:tc>
                  <a:txBody>
                    <a:bodyPr/>
                    <a:lstStyle/>
                    <a:p>
                      <a:pPr algn="ctr"/>
                      <a:r>
                        <a:rPr lang="en-US" sz="1400" b="0" dirty="0">
                          <a:solidFill>
                            <a:schemeClr val="tx1"/>
                          </a:solidFill>
                          <a:latin typeface="Helvetica Neue"/>
                        </a:rPr>
                        <a:t>82</a:t>
                      </a:r>
                    </a:p>
                  </a:txBody>
                  <a:tcPr>
                    <a:solidFill>
                      <a:schemeClr val="bg1"/>
                    </a:solidFill>
                  </a:tcPr>
                </a:tc>
                <a:tc>
                  <a:txBody>
                    <a:bodyPr/>
                    <a:lstStyle/>
                    <a:p>
                      <a:pPr algn="ctr"/>
                      <a:r>
                        <a:rPr lang="en-US" sz="1400" b="0" dirty="0">
                          <a:solidFill>
                            <a:schemeClr val="tx1"/>
                          </a:solidFill>
                          <a:latin typeface="Helvetica Neue"/>
                        </a:rPr>
                        <a:t>  86</a:t>
                      </a:r>
                    </a:p>
                  </a:txBody>
                  <a:tcPr>
                    <a:solidFill>
                      <a:schemeClr val="bg1"/>
                    </a:solidFill>
                  </a:tcPr>
                </a:tc>
                <a:tc>
                  <a:txBody>
                    <a:bodyPr/>
                    <a:lstStyle/>
                    <a:p>
                      <a:pPr algn="ctr"/>
                      <a:r>
                        <a:rPr lang="en-US" sz="1400" b="0" dirty="0">
                          <a:solidFill>
                            <a:schemeClr val="tx1"/>
                          </a:solidFill>
                          <a:latin typeface="Helvetica Neue"/>
                        </a:rPr>
                        <a:t>  90</a:t>
                      </a:r>
                    </a:p>
                  </a:txBody>
                  <a:tcPr>
                    <a:solidFill>
                      <a:schemeClr val="bg1"/>
                    </a:solidFill>
                  </a:tcPr>
                </a:tc>
                <a:tc>
                  <a:txBody>
                    <a:bodyPr/>
                    <a:lstStyle/>
                    <a:p>
                      <a:pPr algn="ctr"/>
                      <a:r>
                        <a:rPr lang="en-US" sz="1400" b="0" dirty="0">
                          <a:solidFill>
                            <a:schemeClr val="tx1"/>
                          </a:solidFill>
                          <a:latin typeface="Helvetica Neue"/>
                        </a:rPr>
                        <a:t>  93</a:t>
                      </a:r>
                    </a:p>
                  </a:txBody>
                  <a:tcPr>
                    <a:solidFill>
                      <a:schemeClr val="bg1"/>
                    </a:solidFill>
                  </a:tcPr>
                </a:tc>
                <a:tc>
                  <a:txBody>
                    <a:bodyPr/>
                    <a:lstStyle/>
                    <a:p>
                      <a:pPr algn="ctr"/>
                      <a:r>
                        <a:rPr lang="en-US" sz="1400" b="0" dirty="0">
                          <a:solidFill>
                            <a:schemeClr val="tx1"/>
                          </a:solidFill>
                          <a:latin typeface="Helvetica Neue"/>
                        </a:rPr>
                        <a:t>  97</a:t>
                      </a:r>
                    </a:p>
                  </a:txBody>
                  <a:tcPr>
                    <a:solidFill>
                      <a:schemeClr val="bg1"/>
                    </a:solidFill>
                  </a:tcPr>
                </a:tc>
                <a:tc>
                  <a:txBody>
                    <a:bodyPr/>
                    <a:lstStyle/>
                    <a:p>
                      <a:pPr algn="ctr"/>
                      <a:r>
                        <a:rPr lang="en-US" sz="1400" b="0" dirty="0">
                          <a:solidFill>
                            <a:schemeClr val="tx1"/>
                          </a:solidFill>
                          <a:latin typeface="Helvetica Neue"/>
                        </a:rPr>
                        <a:t>100</a:t>
                      </a:r>
                    </a:p>
                  </a:txBody>
                  <a:tcPr>
                    <a:solidFill>
                      <a:schemeClr val="bg1"/>
                    </a:solidFill>
                  </a:tcPr>
                </a:tc>
                <a:extLst>
                  <a:ext uri="{0D108BD9-81ED-4DB2-BD59-A6C34878D82A}">
                    <a16:rowId xmlns:a16="http://schemas.microsoft.com/office/drawing/2014/main" val="2915773677"/>
                  </a:ext>
                </a:extLst>
              </a:tr>
              <a:tr h="370840">
                <a:tc gridSpan="9">
                  <a:txBody>
                    <a:bodyPr/>
                    <a:lstStyle/>
                    <a:p>
                      <a:pPr algn="ctr"/>
                      <a:r>
                        <a:rPr lang="en-US" sz="1400" b="1" dirty="0" err="1" smtClean="0">
                          <a:solidFill>
                            <a:schemeClr val="tx1"/>
                          </a:solidFill>
                          <a:latin typeface="Helvetica Neue"/>
                        </a:rPr>
                        <a:t>Temperatura</a:t>
                      </a:r>
                      <a:r>
                        <a:rPr lang="en-US" sz="1400" b="1" dirty="0" smtClean="0">
                          <a:solidFill>
                            <a:schemeClr val="tx1"/>
                          </a:solidFill>
                          <a:latin typeface="Helvetica Neue"/>
                        </a:rPr>
                        <a:t> </a:t>
                      </a:r>
                      <a:r>
                        <a:rPr lang="en-US" sz="1400" b="1" dirty="0">
                          <a:solidFill>
                            <a:schemeClr val="tx1"/>
                          </a:solidFill>
                          <a:latin typeface="Helvetica Neue"/>
                        </a:rPr>
                        <a:t>(</a:t>
                      </a:r>
                      <a:r>
                        <a:rPr lang="en-US" sz="1800" b="1" baseline="30000" dirty="0">
                          <a:solidFill>
                            <a:schemeClr val="tx1"/>
                          </a:solidFill>
                          <a:latin typeface="Calibri" panose="020F0502020204030204" pitchFamily="34" charset="0"/>
                        </a:rPr>
                        <a:t>◦</a:t>
                      </a:r>
                      <a:r>
                        <a:rPr lang="en-US" sz="1400" b="1" dirty="0">
                          <a:solidFill>
                            <a:schemeClr val="tx1"/>
                          </a:solidFill>
                          <a:latin typeface="Helvetica Neue"/>
                        </a:rPr>
                        <a:t>F)</a:t>
                      </a:r>
                    </a:p>
                  </a:txBody>
                  <a:tcPr anchor="ctr">
                    <a:solidFill>
                      <a:schemeClr val="bg1"/>
                    </a:solidFill>
                  </a:tcPr>
                </a:tc>
                <a:tc hMerge="1">
                  <a:txBody>
                    <a:bodyPr/>
                    <a:lstStyle/>
                    <a:p>
                      <a:pPr algn="ctr"/>
                      <a:endParaRPr lang="en-US" sz="1400" b="0" dirty="0">
                        <a:solidFill>
                          <a:schemeClr val="tx1"/>
                        </a:solidFill>
                        <a:latin typeface="Helvetica Neue"/>
                      </a:endParaRPr>
                    </a:p>
                  </a:txBody>
                  <a:tcPr>
                    <a:solidFill>
                      <a:schemeClr val="bg1"/>
                    </a:solidFill>
                  </a:tcPr>
                </a:tc>
                <a:tc hMerge="1">
                  <a:txBody>
                    <a:bodyPr/>
                    <a:lstStyle/>
                    <a:p>
                      <a:pPr algn="ctr"/>
                      <a:endParaRPr lang="en-US" sz="1400" b="0" dirty="0">
                        <a:solidFill>
                          <a:schemeClr val="tx1"/>
                        </a:solidFill>
                        <a:latin typeface="Helvetica Neue"/>
                      </a:endParaRPr>
                    </a:p>
                  </a:txBody>
                  <a:tcPr>
                    <a:solidFill>
                      <a:schemeClr val="bg1"/>
                    </a:solidFill>
                  </a:tcPr>
                </a:tc>
                <a:tc hMerge="1">
                  <a:txBody>
                    <a:bodyPr/>
                    <a:lstStyle/>
                    <a:p>
                      <a:pPr algn="ctr"/>
                      <a:endParaRPr lang="en-US" sz="1400" b="0" dirty="0">
                        <a:solidFill>
                          <a:schemeClr val="tx1"/>
                        </a:solidFill>
                        <a:latin typeface="Helvetica Neue"/>
                      </a:endParaRPr>
                    </a:p>
                  </a:txBody>
                  <a:tcPr>
                    <a:solidFill>
                      <a:schemeClr val="bg1"/>
                    </a:solidFill>
                  </a:tcPr>
                </a:tc>
                <a:tc hMerge="1">
                  <a:txBody>
                    <a:bodyPr/>
                    <a:lstStyle/>
                    <a:p>
                      <a:pPr algn="ctr"/>
                      <a:endParaRPr lang="en-US" sz="1400" b="0" dirty="0">
                        <a:solidFill>
                          <a:schemeClr val="tx1"/>
                        </a:solidFill>
                        <a:latin typeface="Helvetica Neue"/>
                      </a:endParaRPr>
                    </a:p>
                  </a:txBody>
                  <a:tcPr>
                    <a:solidFill>
                      <a:schemeClr val="bg1"/>
                    </a:solidFill>
                  </a:tcPr>
                </a:tc>
                <a:tc hMerge="1">
                  <a:txBody>
                    <a:bodyPr/>
                    <a:lstStyle/>
                    <a:p>
                      <a:pPr algn="ctr"/>
                      <a:endParaRPr lang="en-US" sz="1400" b="0" dirty="0">
                        <a:solidFill>
                          <a:schemeClr val="tx1"/>
                        </a:solidFill>
                        <a:latin typeface="Helvetica Neue"/>
                      </a:endParaRPr>
                    </a:p>
                  </a:txBody>
                  <a:tcPr>
                    <a:solidFill>
                      <a:schemeClr val="bg1"/>
                    </a:solidFill>
                  </a:tcPr>
                </a:tc>
                <a:tc hMerge="1">
                  <a:txBody>
                    <a:bodyPr/>
                    <a:lstStyle/>
                    <a:p>
                      <a:pPr algn="ctr"/>
                      <a:endParaRPr lang="en-US" sz="1400" b="0" dirty="0">
                        <a:solidFill>
                          <a:schemeClr val="tx1"/>
                        </a:solidFill>
                        <a:latin typeface="Helvetica Neue"/>
                      </a:endParaRPr>
                    </a:p>
                  </a:txBody>
                  <a:tcPr>
                    <a:solidFill>
                      <a:schemeClr val="bg1"/>
                    </a:solidFill>
                  </a:tcPr>
                </a:tc>
                <a:tc hMerge="1">
                  <a:txBody>
                    <a:bodyPr/>
                    <a:lstStyle/>
                    <a:p>
                      <a:pPr algn="ctr"/>
                      <a:endParaRPr lang="en-US" sz="1400" b="0" dirty="0">
                        <a:solidFill>
                          <a:schemeClr val="tx1"/>
                        </a:solidFill>
                        <a:latin typeface="Helvetica Neue"/>
                      </a:endParaRPr>
                    </a:p>
                  </a:txBody>
                  <a:tcPr>
                    <a:solidFill>
                      <a:schemeClr val="bg1"/>
                    </a:solidFill>
                  </a:tcPr>
                </a:tc>
                <a:tc hMerge="1">
                  <a:txBody>
                    <a:bodyPr/>
                    <a:lstStyle/>
                    <a:p>
                      <a:pPr algn="ctr"/>
                      <a:endParaRPr lang="en-US" sz="1400" b="0" dirty="0">
                        <a:solidFill>
                          <a:schemeClr val="tx1"/>
                        </a:solidFill>
                        <a:latin typeface="Helvetica Neue"/>
                      </a:endParaRPr>
                    </a:p>
                  </a:txBody>
                  <a:tcPr>
                    <a:solidFill>
                      <a:schemeClr val="bg1"/>
                    </a:solidFill>
                  </a:tcPr>
                </a:tc>
                <a:extLst>
                  <a:ext uri="{0D108BD9-81ED-4DB2-BD59-A6C34878D82A}">
                    <a16:rowId xmlns:a16="http://schemas.microsoft.com/office/drawing/2014/main" val="3344065226"/>
                  </a:ext>
                </a:extLst>
              </a:tr>
            </a:tbl>
          </a:graphicData>
        </a:graphic>
      </p:graphicFrame>
      <p:sp>
        <p:nvSpPr>
          <p:cNvPr id="21" name="TextBox 20">
            <a:extLst>
              <a:ext uri="{FF2B5EF4-FFF2-40B4-BE49-F238E27FC236}">
                <a16:creationId xmlns:a16="http://schemas.microsoft.com/office/drawing/2014/main" id="{F987ABC9-1D85-429E-90D1-87B7A5B53CE1}"/>
              </a:ext>
            </a:extLst>
          </p:cNvPr>
          <p:cNvSpPr txBox="1"/>
          <p:nvPr/>
        </p:nvSpPr>
        <p:spPr>
          <a:xfrm>
            <a:off x="8842780" y="5253580"/>
            <a:ext cx="1587294" cy="338554"/>
          </a:xfrm>
          <a:prstGeom prst="rect">
            <a:avLst/>
          </a:prstGeom>
          <a:solidFill>
            <a:schemeClr val="bg1"/>
          </a:solidFill>
        </p:spPr>
        <p:txBody>
          <a:bodyPr wrap="none" rtlCol="0">
            <a:spAutoFit/>
          </a:bodyPr>
          <a:lstStyle/>
          <a:p>
            <a:pPr fontAlgn="base">
              <a:spcBef>
                <a:spcPct val="0"/>
              </a:spcBef>
              <a:spcAft>
                <a:spcPct val="0"/>
              </a:spcAft>
              <a:defRPr/>
            </a:pPr>
            <a:r>
              <a:rPr lang="en-US" sz="800" dirty="0">
                <a:solidFill>
                  <a:srgbClr val="000000"/>
                </a:solidFill>
                <a:latin typeface="Arial" panose="020B0604020202020204" pitchFamily="34" charset="0"/>
                <a:cs typeface="Arial" panose="020B0604020202020204" pitchFamily="34" charset="0"/>
              </a:rPr>
              <a:t>*BASF Lab Study</a:t>
            </a:r>
          </a:p>
          <a:p>
            <a:pPr fontAlgn="base">
              <a:spcBef>
                <a:spcPct val="0"/>
              </a:spcBef>
              <a:spcAft>
                <a:spcPct val="0"/>
              </a:spcAft>
              <a:defRPr/>
            </a:pPr>
            <a:r>
              <a:rPr lang="en-US" sz="800" dirty="0">
                <a:solidFill>
                  <a:srgbClr val="000000"/>
                </a:solidFill>
                <a:latin typeface="Arial" panose="020B0604020202020204" pitchFamily="34" charset="0"/>
                <a:cs typeface="Arial" panose="020B0604020202020204" pitchFamily="34" charset="0"/>
              </a:rPr>
              <a:t>Engenia herbicide: 12.8 fl oz/A</a:t>
            </a:r>
          </a:p>
        </p:txBody>
      </p:sp>
    </p:spTree>
    <p:extLst>
      <p:ext uri="{BB962C8B-B14F-4D97-AF65-F5344CB8AC3E}">
        <p14:creationId xmlns:p14="http://schemas.microsoft.com/office/powerpoint/2010/main" val="532830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799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4" name="object 2">
            <a:extLst>
              <a:ext uri="{FF2B5EF4-FFF2-40B4-BE49-F238E27FC236}">
                <a16:creationId xmlns:a16="http://schemas.microsoft.com/office/drawing/2014/main" id="{DB711D1E-50CC-4B2A-85DC-4AEA65A38ED8}"/>
              </a:ext>
            </a:extLst>
          </p:cNvPr>
          <p:cNvSpPr txBox="1"/>
          <p:nvPr/>
        </p:nvSpPr>
        <p:spPr>
          <a:xfrm>
            <a:off x="3048000" y="2819400"/>
            <a:ext cx="7239000" cy="1354217"/>
          </a:xfrm>
          <a:prstGeom prst="rect">
            <a:avLst/>
          </a:prstGeom>
        </p:spPr>
        <p:txBody>
          <a:bodyPr vert="horz" wrap="square" lIns="0" tIns="0" rIns="0" bIns="0" rtlCol="0">
            <a:spAutoFit/>
          </a:bodyPr>
          <a:lstStyle/>
          <a:p>
            <a:pPr marL="12700">
              <a:lnSpc>
                <a:spcPct val="100000"/>
              </a:lnSpc>
            </a:pPr>
            <a:endParaRPr lang="en-US" sz="4400" b="1" dirty="0">
              <a:solidFill>
                <a:srgbClr val="FFFFFF"/>
              </a:solidFill>
              <a:latin typeface="Arial Narrow"/>
              <a:cs typeface="Arial Narrow"/>
            </a:endParaRPr>
          </a:p>
          <a:p>
            <a:pPr marL="12700">
              <a:lnSpc>
                <a:spcPct val="100000"/>
              </a:lnSpc>
            </a:pPr>
            <a:r>
              <a:rPr lang="en-US" sz="4400" b="1" dirty="0">
                <a:solidFill>
                  <a:srgbClr val="FFFFFF"/>
                </a:solidFill>
                <a:latin typeface="Arial Narrow"/>
                <a:cs typeface="Arial Narrow"/>
              </a:rPr>
              <a:t>PREPARACIÓN DEL EQUIPO</a:t>
            </a:r>
            <a:endParaRPr sz="4400" dirty="0">
              <a:latin typeface="Arial Narrow"/>
              <a:cs typeface="Arial Narrow"/>
            </a:endParaRPr>
          </a:p>
        </p:txBody>
      </p:sp>
    </p:spTree>
    <p:extLst>
      <p:ext uri="{BB962C8B-B14F-4D97-AF65-F5344CB8AC3E}">
        <p14:creationId xmlns:p14="http://schemas.microsoft.com/office/powerpoint/2010/main" val="3752678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7" y="418591"/>
            <a:ext cx="10174123" cy="430887"/>
          </a:xfrm>
          <a:prstGeom prst="rect">
            <a:avLst/>
          </a:prstGeom>
        </p:spPr>
        <p:txBody>
          <a:bodyPr vert="horz" wrap="square" lIns="0" tIns="0" rIns="0" bIns="0" rtlCol="0">
            <a:spAutoFit/>
          </a:bodyPr>
          <a:lstStyle/>
          <a:p>
            <a:pPr marL="12700">
              <a:lnSpc>
                <a:spcPct val="100000"/>
              </a:lnSpc>
            </a:pPr>
            <a:r>
              <a:rPr lang="es-ES" sz="2800" spc="-5" dirty="0"/>
              <a:t>PREPARACIÓN DEL EQUIPO - SELECCIÓN DE BOQUILLAS</a:t>
            </a:r>
            <a:endParaRPr sz="2800" dirty="0"/>
          </a:p>
        </p:txBody>
      </p:sp>
      <p:sp>
        <p:nvSpPr>
          <p:cNvPr id="3" name="object 3"/>
          <p:cNvSpPr txBox="1"/>
          <p:nvPr/>
        </p:nvSpPr>
        <p:spPr>
          <a:xfrm>
            <a:off x="493877" y="1243838"/>
            <a:ext cx="8272145" cy="4431983"/>
          </a:xfrm>
          <a:prstGeom prst="rect">
            <a:avLst/>
          </a:prstGeom>
        </p:spPr>
        <p:txBody>
          <a:bodyPr vert="horz" wrap="square" lIns="0" tIns="0" rIns="0" bIns="0" rtlCol="0">
            <a:spAutoFit/>
          </a:bodyPr>
          <a:lstStyle/>
          <a:p>
            <a:pPr marL="12700">
              <a:lnSpc>
                <a:spcPct val="100000"/>
              </a:lnSpc>
            </a:pPr>
            <a:r>
              <a:rPr lang="es-ES" sz="2400" b="1" dirty="0">
                <a:solidFill>
                  <a:srgbClr val="343433"/>
                </a:solidFill>
                <a:latin typeface="Arial Narrow"/>
                <a:cs typeface="Arial Narrow"/>
              </a:rPr>
              <a:t>Use solo boquillas aprobadas dentro del rango de presión de operación especificado</a:t>
            </a:r>
          </a:p>
          <a:p>
            <a:pPr marL="12700">
              <a:lnSpc>
                <a:spcPct val="100000"/>
              </a:lnSpc>
            </a:pPr>
            <a:endParaRPr lang="es-ES" sz="2400" b="1" dirty="0">
              <a:solidFill>
                <a:srgbClr val="343433"/>
              </a:solidFill>
              <a:latin typeface="Arial Narrow"/>
              <a:cs typeface="Arial Narrow"/>
            </a:endParaRPr>
          </a:p>
          <a:p>
            <a:pPr marL="12700">
              <a:lnSpc>
                <a:spcPct val="100000"/>
              </a:lnSpc>
            </a:pPr>
            <a:r>
              <a:rPr lang="es-ES" sz="2400" b="1" dirty="0">
                <a:solidFill>
                  <a:srgbClr val="343433"/>
                </a:solidFill>
                <a:latin typeface="Arial Narrow"/>
                <a:cs typeface="Arial Narrow"/>
              </a:rPr>
              <a:t>Selección de boquilla: tamaño de gota</a:t>
            </a:r>
          </a:p>
          <a:p>
            <a:pPr marL="12700">
              <a:lnSpc>
                <a:spcPct val="100000"/>
              </a:lnSpc>
            </a:pPr>
            <a:r>
              <a:rPr lang="es-ES" sz="2400" b="1" dirty="0">
                <a:solidFill>
                  <a:srgbClr val="343433"/>
                </a:solidFill>
                <a:latin typeface="Arial Narrow"/>
                <a:cs typeface="Arial Narrow"/>
              </a:rPr>
              <a:t>Cuanto más pequeñas sean las gotas, más lento caerán, y más lejos podrán desviarse</a:t>
            </a:r>
          </a:p>
          <a:p>
            <a:pPr marL="12700">
              <a:lnSpc>
                <a:spcPct val="100000"/>
              </a:lnSpc>
            </a:pPr>
            <a:r>
              <a:rPr lang="es-ES" sz="2400" b="1" dirty="0">
                <a:solidFill>
                  <a:srgbClr val="343433"/>
                </a:solidFill>
                <a:latin typeface="Arial Narrow"/>
                <a:cs typeface="Arial Narrow"/>
              </a:rPr>
              <a:t>Las gotas grandes de aerosol mejoran la aplicación en el objetivo y reducen la probabilidad de </a:t>
            </a:r>
            <a:r>
              <a:rPr lang="es-ES" sz="2400" b="1" dirty="0" smtClean="0">
                <a:solidFill>
                  <a:srgbClr val="343433"/>
                </a:solidFill>
                <a:latin typeface="Arial Narrow"/>
                <a:cs typeface="Arial Narrow"/>
              </a:rPr>
              <a:t>deriva (</a:t>
            </a:r>
            <a:r>
              <a:rPr lang="es-ES" sz="2400" b="1" dirty="0" err="1" smtClean="0">
                <a:solidFill>
                  <a:srgbClr val="343433"/>
                </a:solidFill>
                <a:latin typeface="Arial Narrow"/>
                <a:cs typeface="Arial Narrow"/>
              </a:rPr>
              <a:t>drift</a:t>
            </a:r>
            <a:r>
              <a:rPr lang="es-ES" sz="2400" b="1" dirty="0" smtClean="0">
                <a:solidFill>
                  <a:srgbClr val="343433"/>
                </a:solidFill>
                <a:latin typeface="Arial Narrow"/>
                <a:cs typeface="Arial Narrow"/>
              </a:rPr>
              <a:t>)</a:t>
            </a:r>
            <a:endParaRPr lang="es-ES" sz="2400" b="1" dirty="0">
              <a:solidFill>
                <a:srgbClr val="343433"/>
              </a:solidFill>
              <a:latin typeface="Arial Narrow"/>
              <a:cs typeface="Arial Narrow"/>
            </a:endParaRPr>
          </a:p>
          <a:p>
            <a:pPr marL="12700">
              <a:lnSpc>
                <a:spcPct val="100000"/>
              </a:lnSpc>
            </a:pPr>
            <a:r>
              <a:rPr lang="es-ES" sz="2400" b="1" dirty="0">
                <a:solidFill>
                  <a:srgbClr val="343433"/>
                </a:solidFill>
                <a:latin typeface="Arial Narrow"/>
                <a:cs typeface="Arial Narrow"/>
              </a:rPr>
              <a:t>La selección de la boquilla es solo una parte de la ecuación</a:t>
            </a:r>
          </a:p>
          <a:p>
            <a:pPr marL="12700">
              <a:lnSpc>
                <a:spcPct val="100000"/>
              </a:lnSpc>
            </a:pPr>
            <a:r>
              <a:rPr lang="es-ES" sz="2400" b="1" dirty="0">
                <a:solidFill>
                  <a:srgbClr val="343433"/>
                </a:solidFill>
                <a:latin typeface="Arial Narrow"/>
                <a:cs typeface="Arial Narrow"/>
              </a:rPr>
              <a:t>La selección de la boquilla y la presión combinadas determinan el tamaño de la gota y el porcentaje de finos que se pueden girar (&lt;141 micras)</a:t>
            </a:r>
            <a:endParaRPr sz="2000" dirty="0">
              <a:latin typeface="Arial Narrow"/>
              <a:cs typeface="Arial Narrow"/>
            </a:endParaRPr>
          </a:p>
        </p:txBody>
      </p:sp>
      <p:sp>
        <p:nvSpPr>
          <p:cNvPr id="4" name="object 4"/>
          <p:cNvSpPr txBox="1"/>
          <p:nvPr/>
        </p:nvSpPr>
        <p:spPr>
          <a:xfrm>
            <a:off x="1295400" y="5715000"/>
            <a:ext cx="10016872" cy="276999"/>
          </a:xfrm>
          <a:prstGeom prst="rect">
            <a:avLst/>
          </a:prstGeom>
        </p:spPr>
        <p:txBody>
          <a:bodyPr vert="horz" wrap="square" lIns="0" tIns="0" rIns="0" bIns="0" rtlCol="0">
            <a:spAutoFit/>
          </a:bodyPr>
          <a:lstStyle/>
          <a:p>
            <a:pPr marL="12700">
              <a:lnSpc>
                <a:spcPct val="100000"/>
              </a:lnSpc>
            </a:pPr>
            <a:r>
              <a:rPr lang="es-ES" b="1" i="1" dirty="0">
                <a:solidFill>
                  <a:srgbClr val="9A9F7B"/>
                </a:solidFill>
                <a:latin typeface="Arial Narrow"/>
                <a:cs typeface="Arial Narrow"/>
              </a:rPr>
              <a:t>EVITAR QUE SPRAY DRIFT EN EL SITIO DE LA APLICACIÓN ES RESPONSABILIDAD DEL APLICADOR</a:t>
            </a:r>
            <a:endParaRPr sz="1800" dirty="0">
              <a:latin typeface="Arial Narrow"/>
              <a:cs typeface="Arial Narrow"/>
            </a:endParaRPr>
          </a:p>
        </p:txBody>
      </p:sp>
      <p:sp>
        <p:nvSpPr>
          <p:cNvPr id="5" name="object 5"/>
          <p:cNvSpPr/>
          <p:nvPr/>
        </p:nvSpPr>
        <p:spPr>
          <a:xfrm>
            <a:off x="10581131" y="275843"/>
            <a:ext cx="1511807" cy="151333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p:nvPr/>
        </p:nvSpPr>
        <p:spPr>
          <a:xfrm>
            <a:off x="9079992" y="2225039"/>
            <a:ext cx="2624328" cy="328574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8" name="object 8"/>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33</a:t>
            </a:fld>
            <a:endParaRPr dirty="0"/>
          </a:p>
        </p:txBody>
      </p:sp>
      <p:sp>
        <p:nvSpPr>
          <p:cNvPr id="9" name="object 14">
            <a:extLst>
              <a:ext uri="{FF2B5EF4-FFF2-40B4-BE49-F238E27FC236}">
                <a16:creationId xmlns:a16="http://schemas.microsoft.com/office/drawing/2014/main" id="{444CF8D2-97FB-4A24-B73D-5E02ECA1F68A}"/>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34</a:t>
            </a:fld>
            <a:endParaRPr dirty="0"/>
          </a:p>
        </p:txBody>
      </p:sp>
      <p:sp>
        <p:nvSpPr>
          <p:cNvPr id="8" name="object 14">
            <a:extLst>
              <a:ext uri="{FF2B5EF4-FFF2-40B4-BE49-F238E27FC236}">
                <a16:creationId xmlns:a16="http://schemas.microsoft.com/office/drawing/2014/main" id="{42783BCB-0BDD-47D7-9327-3089ADDA3FC1}"/>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graphicFrame>
        <p:nvGraphicFramePr>
          <p:cNvPr id="10" name="Chart 9">
            <a:extLst>
              <a:ext uri="{FF2B5EF4-FFF2-40B4-BE49-F238E27FC236}">
                <a16:creationId xmlns:a16="http://schemas.microsoft.com/office/drawing/2014/main" id="{94D53EB2-10BC-425F-BBE8-C8E856F508D5}"/>
              </a:ext>
            </a:extLst>
          </p:cNvPr>
          <p:cNvGraphicFramePr>
            <a:graphicFrameLocks/>
          </p:cNvGraphicFramePr>
          <p:nvPr>
            <p:extLst>
              <p:ext uri="{D42A27DB-BD31-4B8C-83A1-F6EECF244321}">
                <p14:modId xmlns:p14="http://schemas.microsoft.com/office/powerpoint/2010/main" val="4005159753"/>
              </p:ext>
            </p:extLst>
          </p:nvPr>
        </p:nvGraphicFramePr>
        <p:xfrm>
          <a:off x="1511179" y="1650963"/>
          <a:ext cx="5327218" cy="3970671"/>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9BA2B96F-688D-40ED-AE16-2D5D24ECDBD0}"/>
              </a:ext>
            </a:extLst>
          </p:cNvPr>
          <p:cNvSpPr/>
          <p:nvPr/>
        </p:nvSpPr>
        <p:spPr bwMode="auto">
          <a:xfrm>
            <a:off x="2442913" y="2227817"/>
            <a:ext cx="1437522" cy="2673965"/>
          </a:xfrm>
          <a:prstGeom prst="rect">
            <a:avLst/>
          </a:prstGeom>
          <a:solidFill>
            <a:srgbClr val="65AC1E">
              <a:alpha val="20000"/>
            </a:srgb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50000"/>
              </a:spcBef>
              <a:spcAft>
                <a:spcPct val="0"/>
              </a:spcAft>
              <a:defRPr/>
            </a:pPr>
            <a:endParaRPr lang="en-US" sz="2000" kern="0" dirty="0">
              <a:solidFill>
                <a:srgbClr val="000000"/>
              </a:solidFill>
              <a:latin typeface="Helvetica Neue"/>
              <a:cs typeface="Arial" panose="020B0604020202020204" pitchFamily="34" charset="0"/>
            </a:endParaRPr>
          </a:p>
        </p:txBody>
      </p:sp>
      <p:sp>
        <p:nvSpPr>
          <p:cNvPr id="12" name="Text Placeholder 3">
            <a:extLst>
              <a:ext uri="{FF2B5EF4-FFF2-40B4-BE49-F238E27FC236}">
                <a16:creationId xmlns:a16="http://schemas.microsoft.com/office/drawing/2014/main" id="{55E748E8-FC80-4AEF-80A9-C093CE9F18E5}"/>
              </a:ext>
            </a:extLst>
          </p:cNvPr>
          <p:cNvSpPr txBox="1">
            <a:spLocks/>
          </p:cNvSpPr>
          <p:nvPr/>
        </p:nvSpPr>
        <p:spPr>
          <a:xfrm>
            <a:off x="304800" y="381000"/>
            <a:ext cx="10999153" cy="861774"/>
          </a:xfrm>
          <a:prstGeom prst="rect">
            <a:avLst/>
          </a:prstGeom>
        </p:spPr>
        <p:txBody>
          <a:bodyPr wrap="square" lIns="0" tIns="0" rIns="0" bIns="0">
            <a:spAutoFit/>
          </a:bodyPr>
          <a:lstStyle>
            <a:lvl1pPr marL="0">
              <a:defRPr sz="2400" b="0" i="0">
                <a:solidFill>
                  <a:srgbClr val="343433"/>
                </a:solidFill>
                <a:latin typeface="Arial Narrow"/>
                <a:ea typeface="+mn-ea"/>
                <a:cs typeface="Arial Narrow"/>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s-ES" sz="2800" b="1" kern="0" dirty="0">
                <a:solidFill>
                  <a:srgbClr val="018249"/>
                </a:solidFill>
                <a:latin typeface="Arial" panose="020B0604020202020204" pitchFamily="34" charset="0"/>
                <a:cs typeface="Arial" panose="020B0604020202020204" pitchFamily="34" charset="0"/>
              </a:rPr>
              <a:t>Selección de boquilla</a:t>
            </a:r>
          </a:p>
          <a:p>
            <a:r>
              <a:rPr lang="es-ES" sz="2800" b="1" kern="0" dirty="0" smtClean="0">
                <a:solidFill>
                  <a:srgbClr val="018249"/>
                </a:solidFill>
                <a:latin typeface="Arial" panose="020B0604020202020204" pitchFamily="34" charset="0"/>
                <a:cs typeface="Arial" panose="020B0604020202020204" pitchFamily="34" charset="0"/>
              </a:rPr>
              <a:t>La Primera </a:t>
            </a:r>
            <a:r>
              <a:rPr lang="es-ES" sz="2800" b="1" kern="0" dirty="0">
                <a:solidFill>
                  <a:srgbClr val="018249"/>
                </a:solidFill>
                <a:latin typeface="Arial" panose="020B0604020202020204" pitchFamily="34" charset="0"/>
                <a:cs typeface="Arial" panose="020B0604020202020204" pitchFamily="34" charset="0"/>
              </a:rPr>
              <a:t>y más importante decisión tomada por un aplicador</a:t>
            </a:r>
            <a:endParaRPr lang="en-US" sz="2000" kern="0" dirty="0">
              <a:solidFill>
                <a:srgbClr val="018249"/>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C87E6DD1-CE38-4CB2-9321-1D1FC944FE3C}"/>
              </a:ext>
            </a:extLst>
          </p:cNvPr>
          <p:cNvGrpSpPr/>
          <p:nvPr/>
        </p:nvGrpSpPr>
        <p:grpSpPr>
          <a:xfrm>
            <a:off x="8834011" y="2158812"/>
            <a:ext cx="1567371" cy="2591775"/>
            <a:chOff x="5380937" y="2045676"/>
            <a:chExt cx="2050904" cy="3391337"/>
          </a:xfrm>
        </p:grpSpPr>
        <p:pic>
          <p:nvPicPr>
            <p:cNvPr id="14" name="Picture 3" descr="1noz.png">
              <a:extLst>
                <a:ext uri="{FF2B5EF4-FFF2-40B4-BE49-F238E27FC236}">
                  <a16:creationId xmlns:a16="http://schemas.microsoft.com/office/drawing/2014/main" id="{3451047A-07BD-4862-96A0-539604D2FC3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6190" y="2045676"/>
              <a:ext cx="59213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2noz.png">
              <a:extLst>
                <a:ext uri="{FF2B5EF4-FFF2-40B4-BE49-F238E27FC236}">
                  <a16:creationId xmlns:a16="http://schemas.microsoft.com/office/drawing/2014/main" id="{E38509EF-4E3B-437E-A1DC-0C7A91F1625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36190" y="3404028"/>
              <a:ext cx="59055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8">
              <a:extLst>
                <a:ext uri="{FF2B5EF4-FFF2-40B4-BE49-F238E27FC236}">
                  <a16:creationId xmlns:a16="http://schemas.microsoft.com/office/drawing/2014/main" id="{312F100B-A379-4AB7-90F4-4CCE1779A18F}"/>
                </a:ext>
              </a:extLst>
            </p:cNvPr>
            <p:cNvSpPr txBox="1">
              <a:spLocks noChangeArrowheads="1"/>
            </p:cNvSpPr>
            <p:nvPr/>
          </p:nvSpPr>
          <p:spPr bwMode="auto">
            <a:xfrm>
              <a:off x="6333381" y="2272325"/>
              <a:ext cx="981907" cy="28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31" tIns="17117" rIns="34231" bIns="17117">
              <a:spAutoFit/>
            </a:bodyPr>
            <a:lstStyle>
              <a:lvl1pPr eaLnBrk="0" hangingPunct="0">
                <a:lnSpc>
                  <a:spcPct val="110000"/>
                </a:lnSpc>
                <a:spcBef>
                  <a:spcPct val="0"/>
                </a:spcBef>
                <a:spcAft>
                  <a:spcPct val="50000"/>
                </a:spcAft>
                <a:buClr>
                  <a:srgbClr val="666666"/>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Bef>
                  <a:spcPct val="0"/>
                </a:spcBef>
                <a:spcAft>
                  <a:spcPct val="50000"/>
                </a:spcAft>
                <a:buClr>
                  <a:srgbClr val="666666"/>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9pPr>
            </a:lstStyle>
            <a:p>
              <a:pPr eaLnBrk="1" fontAlgn="base" hangingPunct="1">
                <a:lnSpc>
                  <a:spcPct val="100000"/>
                </a:lnSpc>
                <a:spcBef>
                  <a:spcPct val="50000"/>
                </a:spcBef>
                <a:spcAft>
                  <a:spcPct val="0"/>
                </a:spcAft>
                <a:buClrTx/>
                <a:buNone/>
                <a:defRPr/>
              </a:pPr>
              <a:r>
                <a:rPr lang="en-US" altLang="en-US" sz="1200" b="1" kern="0" dirty="0">
                  <a:solidFill>
                    <a:prstClr val="black"/>
                  </a:solidFill>
                  <a:ea typeface="Helvetica Neue"/>
                </a:rPr>
                <a:t>XR 11004</a:t>
              </a:r>
            </a:p>
          </p:txBody>
        </p:sp>
        <p:sp>
          <p:nvSpPr>
            <p:cNvPr id="17" name="TextBox 33">
              <a:extLst>
                <a:ext uri="{FF2B5EF4-FFF2-40B4-BE49-F238E27FC236}">
                  <a16:creationId xmlns:a16="http://schemas.microsoft.com/office/drawing/2014/main" id="{AAD247D3-0383-419A-BEFA-4ABD3A8FA643}"/>
                </a:ext>
              </a:extLst>
            </p:cNvPr>
            <p:cNvSpPr txBox="1">
              <a:spLocks noChangeArrowheads="1"/>
            </p:cNvSpPr>
            <p:nvPr/>
          </p:nvSpPr>
          <p:spPr bwMode="auto">
            <a:xfrm>
              <a:off x="6248570" y="3660027"/>
              <a:ext cx="1183271" cy="28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31" tIns="17117" rIns="34231" bIns="17117">
              <a:spAutoFit/>
            </a:bodyPr>
            <a:lstStyle>
              <a:lvl1pPr eaLnBrk="0" hangingPunct="0">
                <a:lnSpc>
                  <a:spcPct val="110000"/>
                </a:lnSpc>
                <a:spcBef>
                  <a:spcPct val="0"/>
                </a:spcBef>
                <a:spcAft>
                  <a:spcPct val="50000"/>
                </a:spcAft>
                <a:buClr>
                  <a:srgbClr val="666666"/>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Bef>
                  <a:spcPct val="0"/>
                </a:spcBef>
                <a:spcAft>
                  <a:spcPct val="50000"/>
                </a:spcAft>
                <a:buClr>
                  <a:srgbClr val="666666"/>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9pPr>
            </a:lstStyle>
            <a:p>
              <a:pPr eaLnBrk="1" fontAlgn="base" hangingPunct="1">
                <a:lnSpc>
                  <a:spcPct val="100000"/>
                </a:lnSpc>
                <a:spcBef>
                  <a:spcPct val="50000"/>
                </a:spcBef>
                <a:spcAft>
                  <a:spcPct val="0"/>
                </a:spcAft>
                <a:buClrTx/>
                <a:buNone/>
                <a:defRPr/>
              </a:pPr>
              <a:r>
                <a:rPr lang="en-US" altLang="en-US" sz="1200" b="1" kern="0" dirty="0">
                  <a:solidFill>
                    <a:prstClr val="black"/>
                  </a:solidFill>
                  <a:ea typeface="Helvetica Neue"/>
                </a:rPr>
                <a:t>AIXR 11004</a:t>
              </a:r>
            </a:p>
          </p:txBody>
        </p:sp>
        <p:sp>
          <p:nvSpPr>
            <p:cNvPr id="18" name="TextBox 35">
              <a:extLst>
                <a:ext uri="{FF2B5EF4-FFF2-40B4-BE49-F238E27FC236}">
                  <a16:creationId xmlns:a16="http://schemas.microsoft.com/office/drawing/2014/main" id="{C61A97E3-A438-4F1C-856C-E9F036BEF1E2}"/>
                </a:ext>
              </a:extLst>
            </p:cNvPr>
            <p:cNvSpPr txBox="1">
              <a:spLocks noChangeArrowheads="1"/>
            </p:cNvSpPr>
            <p:nvPr/>
          </p:nvSpPr>
          <p:spPr bwMode="auto">
            <a:xfrm>
              <a:off x="6373090" y="5029199"/>
              <a:ext cx="1007077" cy="28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31" tIns="17117" rIns="34231" bIns="17117">
              <a:spAutoFit/>
            </a:bodyPr>
            <a:lstStyle>
              <a:lvl1pPr eaLnBrk="0" hangingPunct="0">
                <a:lnSpc>
                  <a:spcPct val="110000"/>
                </a:lnSpc>
                <a:spcBef>
                  <a:spcPct val="0"/>
                </a:spcBef>
                <a:spcAft>
                  <a:spcPct val="50000"/>
                </a:spcAft>
                <a:buClr>
                  <a:srgbClr val="666666"/>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Bef>
                  <a:spcPct val="0"/>
                </a:spcBef>
                <a:spcAft>
                  <a:spcPct val="50000"/>
                </a:spcAft>
                <a:buClr>
                  <a:srgbClr val="666666"/>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9pPr>
            </a:lstStyle>
            <a:p>
              <a:pPr eaLnBrk="1" fontAlgn="base" hangingPunct="1">
                <a:lnSpc>
                  <a:spcPct val="100000"/>
                </a:lnSpc>
                <a:spcBef>
                  <a:spcPct val="50000"/>
                </a:spcBef>
                <a:spcAft>
                  <a:spcPct val="0"/>
                </a:spcAft>
                <a:buClrTx/>
                <a:buNone/>
                <a:defRPr/>
              </a:pPr>
              <a:r>
                <a:rPr lang="en-US" altLang="en-US" sz="1200" b="1" kern="0" dirty="0">
                  <a:solidFill>
                    <a:prstClr val="black"/>
                  </a:solidFill>
                  <a:ea typeface="Helvetica Neue"/>
                </a:rPr>
                <a:t>TTI 11004</a:t>
              </a:r>
            </a:p>
          </p:txBody>
        </p:sp>
        <p:sp>
          <p:nvSpPr>
            <p:cNvPr id="19" name="Rectangle 18">
              <a:extLst>
                <a:ext uri="{FF2B5EF4-FFF2-40B4-BE49-F238E27FC236}">
                  <a16:creationId xmlns:a16="http://schemas.microsoft.com/office/drawing/2014/main" id="{0AB7F94E-8C38-4BD4-8D51-7BA389AEEDEC}"/>
                </a:ext>
              </a:extLst>
            </p:cNvPr>
            <p:cNvSpPr/>
            <p:nvPr/>
          </p:nvSpPr>
          <p:spPr>
            <a:xfrm>
              <a:off x="5380937" y="2144613"/>
              <a:ext cx="82151" cy="5422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defRPr/>
              </a:pPr>
              <a:endParaRPr lang="en-US" sz="2000" kern="0" dirty="0">
                <a:solidFill>
                  <a:prstClr val="black"/>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3AB21353-1DB5-4FC0-B1B3-6D0C4052B47D}"/>
                </a:ext>
              </a:extLst>
            </p:cNvPr>
            <p:cNvSpPr/>
            <p:nvPr/>
          </p:nvSpPr>
          <p:spPr>
            <a:xfrm>
              <a:off x="5380937" y="4894721"/>
              <a:ext cx="82152" cy="542292"/>
            </a:xfrm>
            <a:prstGeom prst="rect">
              <a:avLst/>
            </a:prstGeom>
            <a:solidFill>
              <a:srgbClr val="018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defRPr/>
              </a:pPr>
              <a:endParaRPr lang="en-US" sz="2000" kern="0" dirty="0">
                <a:solidFill>
                  <a:prstClr val="black"/>
                </a:solidFill>
                <a:latin typeface="Arial" panose="020B0604020202020204" pitchFamily="34" charset="0"/>
                <a:cs typeface="Arial" panose="020B0604020202020204" pitchFamily="34" charset="0"/>
              </a:endParaRPr>
            </a:p>
          </p:txBody>
        </p:sp>
      </p:grpSp>
      <p:sp>
        <p:nvSpPr>
          <p:cNvPr id="21" name="Rectangle 20">
            <a:extLst>
              <a:ext uri="{FF2B5EF4-FFF2-40B4-BE49-F238E27FC236}">
                <a16:creationId xmlns:a16="http://schemas.microsoft.com/office/drawing/2014/main" id="{7F58EDAB-9EBC-4D72-9412-0AD4BFCD6436}"/>
              </a:ext>
            </a:extLst>
          </p:cNvPr>
          <p:cNvSpPr/>
          <p:nvPr/>
        </p:nvSpPr>
        <p:spPr>
          <a:xfrm>
            <a:off x="8506610" y="4029280"/>
            <a:ext cx="1988900" cy="1041605"/>
          </a:xfrm>
          <a:prstGeom prst="rect">
            <a:avLst/>
          </a:prstGeom>
          <a:noFill/>
          <a:ln w="28575">
            <a:solidFill>
              <a:srgbClr val="018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kern="0" dirty="0">
              <a:solidFill>
                <a:sysClr val="windowText" lastClr="000000"/>
              </a:solidFill>
              <a:latin typeface="Arial" panose="020B0604020202020204" pitchFamily="34" charset="0"/>
              <a:cs typeface="Arial" panose="020B0604020202020204" pitchFamily="34" charset="0"/>
            </a:endParaRPr>
          </a:p>
        </p:txBody>
      </p:sp>
      <p:sp>
        <p:nvSpPr>
          <p:cNvPr id="22" name="Round Diagonal Corner Rectangle 40">
            <a:extLst>
              <a:ext uri="{FF2B5EF4-FFF2-40B4-BE49-F238E27FC236}">
                <a16:creationId xmlns:a16="http://schemas.microsoft.com/office/drawing/2014/main" id="{EB53066C-D1B6-49AE-8A93-B014241EE961}"/>
              </a:ext>
            </a:extLst>
          </p:cNvPr>
          <p:cNvSpPr/>
          <p:nvPr/>
        </p:nvSpPr>
        <p:spPr bwMode="auto">
          <a:xfrm>
            <a:off x="2036309" y="1496672"/>
            <a:ext cx="4497812" cy="320675"/>
          </a:xfrm>
          <a:prstGeom prst="round2DiagRect">
            <a:avLst>
              <a:gd name="adj1" fmla="val 3062"/>
              <a:gd name="adj2" fmla="val 0"/>
            </a:avLst>
          </a:prstGeom>
          <a:solidFill>
            <a:srgbClr val="018249"/>
          </a:solidFill>
          <a:ln>
            <a:noFill/>
          </a:ln>
          <a:extLst/>
        </p:spPr>
        <p:txBody>
          <a:bodyPr lIns="91425" tIns="45713" rIns="91425" bIns="45713" anchor="ctr"/>
          <a:lstStyle/>
          <a:p>
            <a:pPr algn="ctr">
              <a:defRPr/>
            </a:pPr>
            <a:r>
              <a:rPr lang="en-US" sz="1400" kern="0" dirty="0">
                <a:solidFill>
                  <a:schemeClr val="bg1"/>
                </a:solidFill>
                <a:latin typeface="Helvetica Neue"/>
                <a:cs typeface="Arial" panose="020B0604020202020204" pitchFamily="34" charset="0"/>
                <a:sym typeface="Wingdings" charset="0"/>
              </a:rPr>
              <a:t>dicamba + glyphosate</a:t>
            </a:r>
          </a:p>
        </p:txBody>
      </p:sp>
      <p:sp>
        <p:nvSpPr>
          <p:cNvPr id="23" name="Round Diagonal Corner Rectangle 29">
            <a:extLst>
              <a:ext uri="{FF2B5EF4-FFF2-40B4-BE49-F238E27FC236}">
                <a16:creationId xmlns:a16="http://schemas.microsoft.com/office/drawing/2014/main" id="{ED155F99-DB7C-4264-8F3D-356A86B868DA}"/>
              </a:ext>
            </a:extLst>
          </p:cNvPr>
          <p:cNvSpPr/>
          <p:nvPr/>
        </p:nvSpPr>
        <p:spPr bwMode="auto">
          <a:xfrm>
            <a:off x="2188232" y="5487878"/>
            <a:ext cx="7789653" cy="531922"/>
          </a:xfrm>
          <a:prstGeom prst="round2DiagRect">
            <a:avLst>
              <a:gd name="adj1" fmla="val 3062"/>
              <a:gd name="adj2" fmla="val 0"/>
            </a:avLst>
          </a:prstGeom>
          <a:solidFill>
            <a:srgbClr val="018249"/>
          </a:solidFill>
          <a:ln>
            <a:noFill/>
          </a:ln>
          <a:extLst/>
        </p:spPr>
        <p:txBody>
          <a:bodyPr lIns="91425" tIns="45713" rIns="91425" bIns="45713" anchor="ctr"/>
          <a:lstStyle/>
          <a:p>
            <a:pPr algn="ctr">
              <a:defRPr/>
            </a:pPr>
            <a:r>
              <a:rPr lang="es-ES" b="1" kern="0" dirty="0">
                <a:solidFill>
                  <a:schemeClr val="bg1"/>
                </a:solidFill>
                <a:latin typeface="Arial" panose="020B0604020202020204" pitchFamily="34" charset="0"/>
                <a:cs typeface="Arial" panose="020B0604020202020204" pitchFamily="34" charset="0"/>
                <a:sym typeface="Wingdings" charset="0"/>
              </a:rPr>
              <a:t>Vaya a sitios web de </a:t>
            </a:r>
            <a:r>
              <a:rPr lang="es-ES" b="1" kern="0" dirty="0" err="1" smtClean="0">
                <a:solidFill>
                  <a:schemeClr val="bg1"/>
                </a:solidFill>
                <a:latin typeface="Arial" panose="020B0604020202020204" pitchFamily="34" charset="0"/>
                <a:cs typeface="Arial" panose="020B0604020202020204" pitchFamily="34" charset="0"/>
                <a:sym typeface="Wingdings" charset="0"/>
              </a:rPr>
              <a:t>registrarios</a:t>
            </a:r>
            <a:r>
              <a:rPr lang="es-ES" b="1" kern="0" dirty="0" smtClean="0">
                <a:solidFill>
                  <a:schemeClr val="bg1"/>
                </a:solidFill>
                <a:latin typeface="Arial" panose="020B0604020202020204" pitchFamily="34" charset="0"/>
                <a:cs typeface="Arial" panose="020B0604020202020204" pitchFamily="34" charset="0"/>
                <a:sym typeface="Wingdings" charset="0"/>
              </a:rPr>
              <a:t> </a:t>
            </a:r>
            <a:r>
              <a:rPr lang="es-ES" b="1" kern="0" dirty="0">
                <a:solidFill>
                  <a:schemeClr val="bg1"/>
                </a:solidFill>
                <a:latin typeface="Arial" panose="020B0604020202020204" pitchFamily="34" charset="0"/>
                <a:cs typeface="Arial" panose="020B0604020202020204" pitchFamily="34" charset="0"/>
                <a:sym typeface="Wingdings" charset="0"/>
              </a:rPr>
              <a:t>para ver la lista de boquillas aprobadas</a:t>
            </a:r>
            <a:endParaRPr lang="en-US" b="1" kern="0" dirty="0">
              <a:solidFill>
                <a:schemeClr val="bg1"/>
              </a:solidFill>
              <a:latin typeface="Arial" panose="020B0604020202020204" pitchFamily="34" charset="0"/>
              <a:cs typeface="Arial" panose="020B0604020202020204" pitchFamily="34" charset="0"/>
              <a:sym typeface="Wingdings" charset="0"/>
            </a:endParaRPr>
          </a:p>
        </p:txBody>
      </p:sp>
      <p:cxnSp>
        <p:nvCxnSpPr>
          <p:cNvPr id="24" name="Straight Connector 23">
            <a:extLst>
              <a:ext uri="{FF2B5EF4-FFF2-40B4-BE49-F238E27FC236}">
                <a16:creationId xmlns:a16="http://schemas.microsoft.com/office/drawing/2014/main" id="{9088EE5C-74CF-475F-885A-EB646107C04C}"/>
              </a:ext>
            </a:extLst>
          </p:cNvPr>
          <p:cNvCxnSpPr>
            <a:cxnSpLocks/>
          </p:cNvCxnSpPr>
          <p:nvPr/>
        </p:nvCxnSpPr>
        <p:spPr>
          <a:xfrm flipV="1">
            <a:off x="8859889" y="3327805"/>
            <a:ext cx="5513" cy="365735"/>
          </a:xfrm>
          <a:prstGeom prst="line">
            <a:avLst/>
          </a:prstGeom>
          <a:ln w="63500">
            <a:solidFill>
              <a:srgbClr val="FFC000"/>
            </a:solidFill>
            <a:prstDash val="solid"/>
          </a:ln>
          <a:effectLst/>
        </p:spPr>
        <p:style>
          <a:lnRef idx="2">
            <a:schemeClr val="accent1"/>
          </a:lnRef>
          <a:fillRef idx="0">
            <a:schemeClr val="accent1"/>
          </a:fillRef>
          <a:effectRef idx="1">
            <a:schemeClr val="accent1"/>
          </a:effectRef>
          <a:fontRef idx="minor">
            <a:schemeClr val="tx1"/>
          </a:fontRef>
        </p:style>
      </p:cxnSp>
      <p:pic>
        <p:nvPicPr>
          <p:cNvPr id="25" name="Picture 24">
            <a:extLst>
              <a:ext uri="{FF2B5EF4-FFF2-40B4-BE49-F238E27FC236}">
                <a16:creationId xmlns:a16="http://schemas.microsoft.com/office/drawing/2014/main" id="{8F4CC06E-F312-4BE3-A63E-B3198D7D8E7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11702" y="4290805"/>
            <a:ext cx="492235" cy="545449"/>
          </a:xfrm>
          <a:prstGeom prst="rect">
            <a:avLst/>
          </a:prstGeom>
        </p:spPr>
      </p:pic>
      <p:grpSp>
        <p:nvGrpSpPr>
          <p:cNvPr id="26" name="Group 25">
            <a:extLst>
              <a:ext uri="{FF2B5EF4-FFF2-40B4-BE49-F238E27FC236}">
                <a16:creationId xmlns:a16="http://schemas.microsoft.com/office/drawing/2014/main" id="{81162BD2-7314-4017-A09D-7B419F6DB4F6}"/>
              </a:ext>
            </a:extLst>
          </p:cNvPr>
          <p:cNvGrpSpPr/>
          <p:nvPr/>
        </p:nvGrpSpPr>
        <p:grpSpPr>
          <a:xfrm>
            <a:off x="3720791" y="2142124"/>
            <a:ext cx="4593507" cy="2048487"/>
            <a:chOff x="2196790" y="2691552"/>
            <a:chExt cx="4593507" cy="2048487"/>
          </a:xfrm>
        </p:grpSpPr>
        <p:cxnSp>
          <p:nvCxnSpPr>
            <p:cNvPr id="27" name="Straight Arrow Connector 26">
              <a:extLst>
                <a:ext uri="{FF2B5EF4-FFF2-40B4-BE49-F238E27FC236}">
                  <a16:creationId xmlns:a16="http://schemas.microsoft.com/office/drawing/2014/main" id="{2DCEF9C0-62CC-4431-AEFF-E000039EF0EE}"/>
                </a:ext>
              </a:extLst>
            </p:cNvPr>
            <p:cNvCxnSpPr>
              <a:cxnSpLocks/>
            </p:cNvCxnSpPr>
            <p:nvPr/>
          </p:nvCxnSpPr>
          <p:spPr>
            <a:xfrm flipH="1">
              <a:off x="2196790" y="3100687"/>
              <a:ext cx="3698889" cy="163935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E6549549-856B-4136-8F79-81F9C9CF0BBA}"/>
                </a:ext>
              </a:extLst>
            </p:cNvPr>
            <p:cNvSpPr txBox="1"/>
            <p:nvPr/>
          </p:nvSpPr>
          <p:spPr>
            <a:xfrm>
              <a:off x="5625093" y="2691552"/>
              <a:ext cx="1165204" cy="646331"/>
            </a:xfrm>
            <a:prstGeom prst="rect">
              <a:avLst/>
            </a:prstGeom>
            <a:solidFill>
              <a:srgbClr val="C00000"/>
            </a:solidFill>
          </p:spPr>
          <p:txBody>
            <a:bodyPr wrap="square" rtlCol="0">
              <a:spAutoFit/>
            </a:bodyPr>
            <a:lstStyle/>
            <a:p>
              <a:pPr algn="ctr">
                <a:defRPr/>
              </a:pPr>
              <a:r>
                <a:rPr lang="en-US" sz="3600" b="1" dirty="0">
                  <a:solidFill>
                    <a:prstClr val="white"/>
                  </a:solidFill>
                  <a:latin typeface="Arial" panose="020B0604020202020204" pitchFamily="34" charset="0"/>
                  <a:cs typeface="Arial" panose="020B0604020202020204" pitchFamily="34" charset="0"/>
                </a:rPr>
                <a:t>35%</a:t>
              </a:r>
            </a:p>
          </p:txBody>
        </p:sp>
      </p:grpSp>
      <p:sp>
        <p:nvSpPr>
          <p:cNvPr id="29" name="TextBox 28">
            <a:extLst>
              <a:ext uri="{FF2B5EF4-FFF2-40B4-BE49-F238E27FC236}">
                <a16:creationId xmlns:a16="http://schemas.microsoft.com/office/drawing/2014/main" id="{BBC1C270-4D5E-4A42-AE16-CF7A3170EF6B}"/>
              </a:ext>
            </a:extLst>
          </p:cNvPr>
          <p:cNvSpPr txBox="1"/>
          <p:nvPr/>
        </p:nvSpPr>
        <p:spPr>
          <a:xfrm>
            <a:off x="6757961" y="1371600"/>
            <a:ext cx="2105063" cy="400110"/>
          </a:xfrm>
          <a:prstGeom prst="rect">
            <a:avLst/>
          </a:prstGeom>
          <a:noFill/>
        </p:spPr>
        <p:txBody>
          <a:bodyPr wrap="none" rtlCol="0">
            <a:spAutoFit/>
          </a:bodyPr>
          <a:lstStyle/>
          <a:p>
            <a:pPr algn="ctr">
              <a:defRPr/>
            </a:pPr>
            <a:r>
              <a:rPr lang="en-US" sz="2000" b="1" dirty="0" err="1">
                <a:solidFill>
                  <a:prstClr val="black"/>
                </a:solidFill>
                <a:latin typeface="Arial" panose="020B0604020202020204" pitchFamily="34" charset="0"/>
                <a:cs typeface="Arial" panose="020B0604020202020204" pitchFamily="34" charset="0"/>
              </a:rPr>
              <a:t>Multas</a:t>
            </a:r>
            <a:r>
              <a:rPr lang="en-US" sz="2000" b="1" dirty="0">
                <a:solidFill>
                  <a:prstClr val="black"/>
                </a:solidFill>
                <a:latin typeface="Arial" panose="020B0604020202020204" pitchFamily="34" charset="0"/>
                <a:cs typeface="Arial" panose="020B0604020202020204" pitchFamily="34" charset="0"/>
              </a:rPr>
              <a:t> </a:t>
            </a:r>
            <a:r>
              <a:rPr lang="en-US" sz="2000" b="1" dirty="0" err="1">
                <a:solidFill>
                  <a:prstClr val="black"/>
                </a:solidFill>
                <a:latin typeface="Arial" panose="020B0604020202020204" pitchFamily="34" charset="0"/>
                <a:cs typeface="Arial" panose="020B0604020202020204" pitchFamily="34" charset="0"/>
              </a:rPr>
              <a:t>Driftable</a:t>
            </a:r>
            <a:endParaRPr lang="en-US" sz="2000" b="1" dirty="0">
              <a:solidFill>
                <a:prstClr val="black"/>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1980ADBC-DC18-4376-9888-2EE109761E0F}"/>
              </a:ext>
            </a:extLst>
          </p:cNvPr>
          <p:cNvSpPr txBox="1"/>
          <p:nvPr/>
        </p:nvSpPr>
        <p:spPr>
          <a:xfrm>
            <a:off x="8969481" y="1371600"/>
            <a:ext cx="1167307" cy="400110"/>
          </a:xfrm>
          <a:prstGeom prst="rect">
            <a:avLst/>
          </a:prstGeom>
          <a:noFill/>
        </p:spPr>
        <p:txBody>
          <a:bodyPr wrap="none" rtlCol="0">
            <a:spAutoFit/>
          </a:bodyPr>
          <a:lstStyle/>
          <a:p>
            <a:pPr algn="ctr">
              <a:defRPr/>
            </a:pPr>
            <a:r>
              <a:rPr lang="en-US" sz="2000" b="1" dirty="0" err="1" smtClean="0">
                <a:solidFill>
                  <a:prstClr val="black"/>
                </a:solidFill>
                <a:latin typeface="Arial" panose="020B0604020202020204" pitchFamily="34" charset="0"/>
                <a:cs typeface="Arial" panose="020B0604020202020204" pitchFamily="34" charset="0"/>
              </a:rPr>
              <a:t>boquilla</a:t>
            </a:r>
            <a:endParaRPr lang="en-US" sz="2000" b="1" dirty="0">
              <a:solidFill>
                <a:prstClr val="black"/>
              </a:solidFill>
              <a:latin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8BEFBC0F-E552-4363-9D96-65AA6BAE3A50}"/>
              </a:ext>
            </a:extLst>
          </p:cNvPr>
          <p:cNvGrpSpPr/>
          <p:nvPr/>
        </p:nvGrpSpPr>
        <p:grpSpPr>
          <a:xfrm>
            <a:off x="3720792" y="3149444"/>
            <a:ext cx="4596586" cy="1558013"/>
            <a:chOff x="2196792" y="3698872"/>
            <a:chExt cx="4596586" cy="1558013"/>
          </a:xfrm>
        </p:grpSpPr>
        <p:cxnSp>
          <p:nvCxnSpPr>
            <p:cNvPr id="32" name="Straight Arrow Connector 31">
              <a:extLst>
                <a:ext uri="{FF2B5EF4-FFF2-40B4-BE49-F238E27FC236}">
                  <a16:creationId xmlns:a16="http://schemas.microsoft.com/office/drawing/2014/main" id="{53A1A3D8-5179-4C20-8569-8A203797A281}"/>
                </a:ext>
              </a:extLst>
            </p:cNvPr>
            <p:cNvCxnSpPr>
              <a:cxnSpLocks/>
            </p:cNvCxnSpPr>
            <p:nvPr/>
          </p:nvCxnSpPr>
          <p:spPr>
            <a:xfrm flipH="1">
              <a:off x="2196792" y="4037162"/>
              <a:ext cx="3885411" cy="1219723"/>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BA2EB04F-52F4-4DB8-ADEA-361B741C8B02}"/>
                </a:ext>
              </a:extLst>
            </p:cNvPr>
            <p:cNvSpPr txBox="1"/>
            <p:nvPr/>
          </p:nvSpPr>
          <p:spPr>
            <a:xfrm>
              <a:off x="5625093" y="3698872"/>
              <a:ext cx="1168285" cy="646331"/>
            </a:xfrm>
            <a:prstGeom prst="rect">
              <a:avLst/>
            </a:prstGeom>
            <a:solidFill>
              <a:srgbClr val="FFC000"/>
            </a:solidFill>
          </p:spPr>
          <p:txBody>
            <a:bodyPr wrap="square" rtlCol="0">
              <a:spAutoFit/>
            </a:bodyPr>
            <a:lstStyle/>
            <a:p>
              <a:pPr algn="ctr">
                <a:defRPr/>
              </a:pPr>
              <a:r>
                <a:rPr lang="en-US" sz="3600" b="1" dirty="0">
                  <a:solidFill>
                    <a:prstClr val="white"/>
                  </a:solidFill>
                  <a:latin typeface="Arial" panose="020B0604020202020204" pitchFamily="34" charset="0"/>
                  <a:cs typeface="Arial" panose="020B0604020202020204" pitchFamily="34" charset="0"/>
                </a:rPr>
                <a:t>7%</a:t>
              </a:r>
            </a:p>
          </p:txBody>
        </p:sp>
      </p:grpSp>
      <p:grpSp>
        <p:nvGrpSpPr>
          <p:cNvPr id="34" name="Group 33">
            <a:extLst>
              <a:ext uri="{FF2B5EF4-FFF2-40B4-BE49-F238E27FC236}">
                <a16:creationId xmlns:a16="http://schemas.microsoft.com/office/drawing/2014/main" id="{684CB855-F5C4-451E-AA96-944DF97FDD27}"/>
              </a:ext>
            </a:extLst>
          </p:cNvPr>
          <p:cNvGrpSpPr/>
          <p:nvPr/>
        </p:nvGrpSpPr>
        <p:grpSpPr>
          <a:xfrm>
            <a:off x="4144538" y="4157830"/>
            <a:ext cx="4169759" cy="682121"/>
            <a:chOff x="2620537" y="4707258"/>
            <a:chExt cx="4169759" cy="682121"/>
          </a:xfrm>
        </p:grpSpPr>
        <p:cxnSp>
          <p:nvCxnSpPr>
            <p:cNvPr id="35" name="Straight Arrow Connector 34">
              <a:extLst>
                <a:ext uri="{FF2B5EF4-FFF2-40B4-BE49-F238E27FC236}">
                  <a16:creationId xmlns:a16="http://schemas.microsoft.com/office/drawing/2014/main" id="{A0AC42C8-2FB3-4198-8D29-3831748ECA39}"/>
                </a:ext>
              </a:extLst>
            </p:cNvPr>
            <p:cNvCxnSpPr>
              <a:cxnSpLocks/>
            </p:cNvCxnSpPr>
            <p:nvPr/>
          </p:nvCxnSpPr>
          <p:spPr>
            <a:xfrm flipH="1">
              <a:off x="2620537" y="5055079"/>
              <a:ext cx="2973376" cy="334300"/>
            </a:xfrm>
            <a:prstGeom prst="straightConnector1">
              <a:avLst/>
            </a:prstGeom>
            <a:ln>
              <a:solidFill>
                <a:srgbClr val="018249"/>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450D456D-837F-48E4-9181-7730192A96C1}"/>
                </a:ext>
              </a:extLst>
            </p:cNvPr>
            <p:cNvSpPr txBox="1"/>
            <p:nvPr/>
          </p:nvSpPr>
          <p:spPr>
            <a:xfrm>
              <a:off x="5593913" y="4707258"/>
              <a:ext cx="1196383" cy="646331"/>
            </a:xfrm>
            <a:prstGeom prst="rect">
              <a:avLst/>
            </a:prstGeom>
            <a:solidFill>
              <a:srgbClr val="018249"/>
            </a:solidFill>
          </p:spPr>
          <p:txBody>
            <a:bodyPr wrap="square" rtlCol="0">
              <a:spAutoFit/>
            </a:bodyPr>
            <a:lstStyle/>
            <a:p>
              <a:pPr>
                <a:defRPr/>
              </a:pPr>
              <a:r>
                <a:rPr lang="en-US" sz="3600" b="1" dirty="0">
                  <a:solidFill>
                    <a:prstClr val="white"/>
                  </a:solidFill>
                  <a:latin typeface="Arial" panose="020B0604020202020204" pitchFamily="34" charset="0"/>
                  <a:cs typeface="Arial" panose="020B0604020202020204" pitchFamily="34" charset="0"/>
                </a:rPr>
                <a:t>&lt;1%</a:t>
              </a:r>
            </a:p>
          </p:txBody>
        </p:sp>
      </p:grpSp>
      <p:cxnSp>
        <p:nvCxnSpPr>
          <p:cNvPr id="37" name="Straight Connector 20">
            <a:extLst>
              <a:ext uri="{FF2B5EF4-FFF2-40B4-BE49-F238E27FC236}">
                <a16:creationId xmlns:a16="http://schemas.microsoft.com/office/drawing/2014/main" id="{F9593DF4-5614-4DC1-8B5B-2CFB12A74ED3}"/>
              </a:ext>
            </a:extLst>
          </p:cNvPr>
          <p:cNvCxnSpPr>
            <a:cxnSpLocks noChangeShapeType="1"/>
          </p:cNvCxnSpPr>
          <p:nvPr/>
        </p:nvCxnSpPr>
        <p:spPr bwMode="auto">
          <a:xfrm>
            <a:off x="3863752" y="2214565"/>
            <a:ext cx="0" cy="2652712"/>
          </a:xfrm>
          <a:prstGeom prst="line">
            <a:avLst/>
          </a:prstGeom>
          <a:noFill/>
          <a:ln w="12700"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Box 21">
            <a:extLst>
              <a:ext uri="{FF2B5EF4-FFF2-40B4-BE49-F238E27FC236}">
                <a16:creationId xmlns:a16="http://schemas.microsoft.com/office/drawing/2014/main" id="{DFAEA87E-65D7-4AA8-8E15-99EA26BC2E98}"/>
              </a:ext>
            </a:extLst>
          </p:cNvPr>
          <p:cNvSpPr txBox="1">
            <a:spLocks noChangeArrowheads="1"/>
          </p:cNvSpPr>
          <p:nvPr/>
        </p:nvSpPr>
        <p:spPr bwMode="auto">
          <a:xfrm>
            <a:off x="2459596" y="2321996"/>
            <a:ext cx="1404156" cy="431029"/>
          </a:xfrm>
          <a:prstGeom prst="rect">
            <a:avLst/>
          </a:prstGeom>
          <a:noFill/>
          <a:ln>
            <a:noFill/>
            <a:prstDash val="sysDash"/>
          </a:ln>
          <a:extLst/>
        </p:spPr>
        <p:txBody>
          <a:bodyPr wrap="square" lIns="61099" tIns="30550" rIns="61099" bIns="30550">
            <a:spAutoFit/>
          </a:bodyPr>
          <a:lstStyle>
            <a:lvl1pPr eaLnBrk="0" hangingPunct="0">
              <a:lnSpc>
                <a:spcPct val="110000"/>
              </a:lnSpc>
              <a:spcBef>
                <a:spcPct val="0"/>
              </a:spcBef>
              <a:spcAft>
                <a:spcPct val="50000"/>
              </a:spcAft>
              <a:buClr>
                <a:srgbClr val="666666"/>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Bef>
                <a:spcPct val="0"/>
              </a:spcBef>
              <a:spcAft>
                <a:spcPct val="50000"/>
              </a:spcAft>
              <a:buClr>
                <a:srgbClr val="666666"/>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rgbClr val="666666"/>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00000"/>
              </a:lnSpc>
              <a:spcBef>
                <a:spcPts val="0"/>
              </a:spcBef>
              <a:spcAft>
                <a:spcPct val="0"/>
              </a:spcAft>
              <a:buClrTx/>
              <a:buNone/>
              <a:defRPr/>
            </a:pPr>
            <a:r>
              <a:rPr lang="en-US" altLang="en-US" sz="1200" b="1" dirty="0">
                <a:solidFill>
                  <a:srgbClr val="000000"/>
                </a:solidFill>
                <a:latin typeface="Arial"/>
              </a:rPr>
              <a:t>Driftable Fines </a:t>
            </a:r>
          </a:p>
          <a:p>
            <a:pPr algn="ctr" eaLnBrk="1" hangingPunct="1">
              <a:lnSpc>
                <a:spcPct val="100000"/>
              </a:lnSpc>
              <a:spcBef>
                <a:spcPts val="0"/>
              </a:spcBef>
              <a:spcAft>
                <a:spcPct val="0"/>
              </a:spcAft>
              <a:buClrTx/>
              <a:buNone/>
              <a:defRPr/>
            </a:pPr>
            <a:r>
              <a:rPr lang="en-US" altLang="en-US" sz="1200" b="1" dirty="0">
                <a:solidFill>
                  <a:srgbClr val="000000"/>
                </a:solidFill>
                <a:latin typeface="Arial"/>
              </a:rPr>
              <a:t>&lt; 150 µm</a:t>
            </a:r>
          </a:p>
        </p:txBody>
      </p:sp>
      <p:sp>
        <p:nvSpPr>
          <p:cNvPr id="39" name="object 14">
            <a:extLst>
              <a:ext uri="{FF2B5EF4-FFF2-40B4-BE49-F238E27FC236}">
                <a16:creationId xmlns:a16="http://schemas.microsoft.com/office/drawing/2014/main" id="{29011254-1376-4B56-AEA3-EF71F99C67BE}"/>
              </a:ext>
            </a:extLst>
          </p:cNvPr>
          <p:cNvSpPr/>
          <p:nvPr/>
        </p:nvSpPr>
        <p:spPr>
          <a:xfrm>
            <a:off x="10581131" y="275843"/>
            <a:ext cx="1511807" cy="1513331"/>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 name="TextBox 1"/>
          <p:cNvSpPr txBox="1"/>
          <p:nvPr/>
        </p:nvSpPr>
        <p:spPr>
          <a:xfrm>
            <a:off x="3810000" y="5181600"/>
            <a:ext cx="1981200" cy="369332"/>
          </a:xfrm>
          <a:prstGeom prst="rect">
            <a:avLst/>
          </a:prstGeom>
          <a:solidFill>
            <a:schemeClr val="bg2"/>
          </a:solidFill>
        </p:spPr>
        <p:txBody>
          <a:bodyPr wrap="square" rtlCol="0">
            <a:spAutoFit/>
          </a:bodyPr>
          <a:lstStyle/>
          <a:p>
            <a:r>
              <a:rPr lang="en-US" dirty="0" err="1" smtClean="0"/>
              <a:t>Tamano</a:t>
            </a:r>
            <a:r>
              <a:rPr lang="en-US" dirty="0" smtClean="0"/>
              <a:t> de </a:t>
            </a:r>
            <a:r>
              <a:rPr lang="en-US" dirty="0" err="1" smtClean="0"/>
              <a:t>gota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57705" y="1482852"/>
            <a:ext cx="9083040" cy="274320"/>
          </a:xfrm>
          <a:prstGeom prst="rect">
            <a:avLst/>
          </a:prstGeom>
        </p:spPr>
        <p:txBody>
          <a:bodyPr vert="horz" wrap="square" lIns="0" tIns="0" rIns="0" bIns="0" rtlCol="0">
            <a:spAutoFit/>
          </a:bodyPr>
          <a:lstStyle/>
          <a:p>
            <a:pPr marL="12700">
              <a:lnSpc>
                <a:spcPct val="100000"/>
              </a:lnSpc>
              <a:tabLst>
                <a:tab pos="1517015" algn="l"/>
                <a:tab pos="3056890" algn="l"/>
                <a:tab pos="4632325" algn="l"/>
                <a:tab pos="6309995" algn="l"/>
                <a:tab pos="7921625" algn="l"/>
              </a:tabLst>
            </a:pPr>
            <a:r>
              <a:rPr sz="1800" b="1" dirty="0">
                <a:solidFill>
                  <a:srgbClr val="575857"/>
                </a:solidFill>
                <a:latin typeface="Arial Narrow"/>
                <a:cs typeface="Arial Narrow"/>
              </a:rPr>
              <a:t>1 </a:t>
            </a:r>
            <a:r>
              <a:rPr sz="1800" b="1" spc="-5" dirty="0">
                <a:solidFill>
                  <a:srgbClr val="575857"/>
                </a:solidFill>
                <a:latin typeface="Arial Narrow"/>
                <a:cs typeface="Arial Narrow"/>
              </a:rPr>
              <a:t>micron	</a:t>
            </a:r>
            <a:r>
              <a:rPr sz="1800" b="1" dirty="0">
                <a:solidFill>
                  <a:srgbClr val="575857"/>
                </a:solidFill>
                <a:latin typeface="Arial Narrow"/>
                <a:cs typeface="Arial Narrow"/>
              </a:rPr>
              <a:t>10</a:t>
            </a:r>
            <a:r>
              <a:rPr sz="1800" b="1" spc="15" dirty="0">
                <a:solidFill>
                  <a:srgbClr val="575857"/>
                </a:solidFill>
                <a:latin typeface="Arial Narrow"/>
                <a:cs typeface="Arial Narrow"/>
              </a:rPr>
              <a:t> </a:t>
            </a:r>
            <a:r>
              <a:rPr sz="1800" b="1" spc="-5" dirty="0">
                <a:solidFill>
                  <a:srgbClr val="575857"/>
                </a:solidFill>
                <a:latin typeface="Arial Narrow"/>
                <a:cs typeface="Arial Narrow"/>
              </a:rPr>
              <a:t>micron	100</a:t>
            </a:r>
            <a:r>
              <a:rPr sz="1800" b="1" spc="30" dirty="0">
                <a:solidFill>
                  <a:srgbClr val="575857"/>
                </a:solidFill>
                <a:latin typeface="Arial Narrow"/>
                <a:cs typeface="Arial Narrow"/>
              </a:rPr>
              <a:t> </a:t>
            </a:r>
            <a:r>
              <a:rPr sz="1800" b="1" spc="-5" dirty="0">
                <a:solidFill>
                  <a:srgbClr val="575857"/>
                </a:solidFill>
                <a:latin typeface="Arial Narrow"/>
                <a:cs typeface="Arial Narrow"/>
              </a:rPr>
              <a:t>micron	200</a:t>
            </a:r>
            <a:r>
              <a:rPr sz="1800" b="1" spc="30" dirty="0">
                <a:solidFill>
                  <a:srgbClr val="575857"/>
                </a:solidFill>
                <a:latin typeface="Arial Narrow"/>
                <a:cs typeface="Arial Narrow"/>
              </a:rPr>
              <a:t> </a:t>
            </a:r>
            <a:r>
              <a:rPr sz="1800" b="1" spc="-5" dirty="0">
                <a:solidFill>
                  <a:srgbClr val="575857"/>
                </a:solidFill>
                <a:latin typeface="Arial Narrow"/>
                <a:cs typeface="Arial Narrow"/>
              </a:rPr>
              <a:t>micron	400</a:t>
            </a:r>
            <a:r>
              <a:rPr sz="1800" b="1" spc="30" dirty="0">
                <a:solidFill>
                  <a:srgbClr val="575857"/>
                </a:solidFill>
                <a:latin typeface="Arial Narrow"/>
                <a:cs typeface="Arial Narrow"/>
              </a:rPr>
              <a:t> </a:t>
            </a:r>
            <a:r>
              <a:rPr sz="1800" b="1" spc="-5" dirty="0">
                <a:solidFill>
                  <a:srgbClr val="575857"/>
                </a:solidFill>
                <a:latin typeface="Arial Narrow"/>
                <a:cs typeface="Arial Narrow"/>
              </a:rPr>
              <a:t>micron	1,000</a:t>
            </a:r>
            <a:r>
              <a:rPr sz="1800" b="1" spc="-40" dirty="0">
                <a:solidFill>
                  <a:srgbClr val="575857"/>
                </a:solidFill>
                <a:latin typeface="Arial Narrow"/>
                <a:cs typeface="Arial Narrow"/>
              </a:rPr>
              <a:t> </a:t>
            </a:r>
            <a:r>
              <a:rPr sz="1800" b="1" spc="-5" dirty="0">
                <a:solidFill>
                  <a:srgbClr val="575857"/>
                </a:solidFill>
                <a:latin typeface="Arial Narrow"/>
                <a:cs typeface="Arial Narrow"/>
              </a:rPr>
              <a:t>micron</a:t>
            </a:r>
            <a:endParaRPr sz="1800" dirty="0">
              <a:latin typeface="Arial Narrow"/>
              <a:cs typeface="Arial Narrow"/>
            </a:endParaRPr>
          </a:p>
        </p:txBody>
      </p:sp>
      <p:sp>
        <p:nvSpPr>
          <p:cNvPr id="3" name="object 3"/>
          <p:cNvSpPr txBox="1">
            <a:spLocks noGrp="1"/>
          </p:cNvSpPr>
          <p:nvPr>
            <p:ph type="title"/>
          </p:nvPr>
        </p:nvSpPr>
        <p:spPr>
          <a:xfrm>
            <a:off x="493876" y="461264"/>
            <a:ext cx="11698123" cy="738664"/>
          </a:xfrm>
          <a:prstGeom prst="rect">
            <a:avLst/>
          </a:prstGeom>
        </p:spPr>
        <p:txBody>
          <a:bodyPr vert="horz" wrap="square" lIns="0" tIns="0" rIns="0" bIns="0" rtlCol="0">
            <a:spAutoFit/>
          </a:bodyPr>
          <a:lstStyle/>
          <a:p>
            <a:pPr marL="12700">
              <a:lnSpc>
                <a:spcPct val="100000"/>
              </a:lnSpc>
            </a:pPr>
            <a:r>
              <a:rPr lang="es-ES" sz="2400" spc="-5" dirty="0"/>
              <a:t>EFECTO DEL TAMAÑO DE LA GOTA (MICRON) - EL TIEMPO </a:t>
            </a:r>
            <a:r>
              <a:rPr lang="es-ES" sz="2400" spc="-5" dirty="0" smtClean="0"/>
              <a:t>PARA </a:t>
            </a:r>
            <a:r>
              <a:rPr lang="es-ES" sz="2400" spc="-5" dirty="0"/>
              <a:t>CAER 10 PIES</a:t>
            </a:r>
            <a:br>
              <a:rPr lang="es-ES" sz="2400" spc="-5" dirty="0"/>
            </a:br>
            <a:r>
              <a:rPr lang="es-ES" sz="2400" spc="-5" dirty="0"/>
              <a:t>Adaptado de: Ross y </a:t>
            </a:r>
            <a:r>
              <a:rPr lang="es-ES" sz="2400" spc="-5" dirty="0" err="1"/>
              <a:t>Lembi</a:t>
            </a:r>
            <a:r>
              <a:rPr lang="es-ES" sz="2400" spc="-5" dirty="0"/>
              <a:t>, 1985. Solo con fines ilustrativos.</a:t>
            </a:r>
            <a:endParaRPr sz="1200" dirty="0">
              <a:latin typeface="Arial Narrow"/>
              <a:cs typeface="Arial Narrow"/>
            </a:endParaRPr>
          </a:p>
        </p:txBody>
      </p:sp>
      <p:sp>
        <p:nvSpPr>
          <p:cNvPr id="4" name="object 4"/>
          <p:cNvSpPr txBox="1"/>
          <p:nvPr/>
        </p:nvSpPr>
        <p:spPr>
          <a:xfrm>
            <a:off x="1556766" y="3011042"/>
            <a:ext cx="606425" cy="615553"/>
          </a:xfrm>
          <a:prstGeom prst="rect">
            <a:avLst/>
          </a:prstGeom>
        </p:spPr>
        <p:txBody>
          <a:bodyPr vert="horz" wrap="square" lIns="0" tIns="0" rIns="0" bIns="0" rtlCol="0">
            <a:spAutoFit/>
          </a:bodyPr>
          <a:lstStyle/>
          <a:p>
            <a:pPr marL="1270" algn="ctr">
              <a:lnSpc>
                <a:spcPct val="100000"/>
              </a:lnSpc>
            </a:pPr>
            <a:r>
              <a:rPr sz="2000" b="1" spc="-5" dirty="0">
                <a:solidFill>
                  <a:srgbClr val="575857"/>
                </a:solidFill>
                <a:latin typeface="Arial Narrow"/>
                <a:cs typeface="Arial Narrow"/>
              </a:rPr>
              <a:t>28</a:t>
            </a:r>
            <a:endParaRPr sz="2000" dirty="0">
              <a:latin typeface="Arial Narrow"/>
              <a:cs typeface="Arial Narrow"/>
            </a:endParaRPr>
          </a:p>
          <a:p>
            <a:pPr algn="ctr">
              <a:lnSpc>
                <a:spcPct val="100000"/>
              </a:lnSpc>
            </a:pPr>
            <a:r>
              <a:rPr sz="2000" b="1" dirty="0" smtClean="0">
                <a:solidFill>
                  <a:srgbClr val="575857"/>
                </a:solidFill>
                <a:latin typeface="Arial Narrow"/>
                <a:cs typeface="Arial Narrow"/>
              </a:rPr>
              <a:t>h</a:t>
            </a:r>
            <a:r>
              <a:rPr sz="2000" b="1" spc="5" dirty="0" smtClean="0">
                <a:solidFill>
                  <a:srgbClr val="575857"/>
                </a:solidFill>
                <a:latin typeface="Arial Narrow"/>
                <a:cs typeface="Arial Narrow"/>
              </a:rPr>
              <a:t>o</a:t>
            </a:r>
            <a:r>
              <a:rPr lang="en-US" sz="2000" b="1" spc="5" dirty="0" smtClean="0">
                <a:solidFill>
                  <a:srgbClr val="575857"/>
                </a:solidFill>
                <a:latin typeface="Arial Narrow"/>
                <a:cs typeface="Arial Narrow"/>
              </a:rPr>
              <a:t>ras</a:t>
            </a:r>
            <a:endParaRPr sz="2000" dirty="0">
              <a:latin typeface="Arial Narrow"/>
              <a:cs typeface="Arial Narrow"/>
            </a:endParaRPr>
          </a:p>
        </p:txBody>
      </p:sp>
      <p:sp>
        <p:nvSpPr>
          <p:cNvPr id="5" name="object 5"/>
          <p:cNvSpPr txBox="1"/>
          <p:nvPr/>
        </p:nvSpPr>
        <p:spPr>
          <a:xfrm>
            <a:off x="3005073" y="3011042"/>
            <a:ext cx="827405" cy="615553"/>
          </a:xfrm>
          <a:prstGeom prst="rect">
            <a:avLst/>
          </a:prstGeom>
        </p:spPr>
        <p:txBody>
          <a:bodyPr vert="horz" wrap="square" lIns="0" tIns="0" rIns="0" bIns="0" rtlCol="0">
            <a:spAutoFit/>
          </a:bodyPr>
          <a:lstStyle/>
          <a:p>
            <a:pPr algn="ctr">
              <a:lnSpc>
                <a:spcPct val="100000"/>
              </a:lnSpc>
            </a:pPr>
            <a:r>
              <a:rPr sz="2000" b="1" spc="-5" dirty="0">
                <a:solidFill>
                  <a:srgbClr val="575857"/>
                </a:solidFill>
                <a:latin typeface="Arial Narrow"/>
                <a:cs typeface="Arial Narrow"/>
              </a:rPr>
              <a:t>17</a:t>
            </a:r>
            <a:endParaRPr sz="2000" dirty="0">
              <a:latin typeface="Arial Narrow"/>
              <a:cs typeface="Arial Narrow"/>
            </a:endParaRPr>
          </a:p>
          <a:p>
            <a:pPr algn="ctr">
              <a:lnSpc>
                <a:spcPct val="100000"/>
              </a:lnSpc>
            </a:pPr>
            <a:r>
              <a:rPr sz="2000" b="1" dirty="0" err="1" smtClean="0">
                <a:solidFill>
                  <a:srgbClr val="575857"/>
                </a:solidFill>
                <a:latin typeface="Arial Narrow"/>
                <a:cs typeface="Arial Narrow"/>
              </a:rPr>
              <a:t>min</a:t>
            </a:r>
            <a:r>
              <a:rPr lang="en-US" sz="2000" b="1" dirty="0" err="1" smtClean="0">
                <a:solidFill>
                  <a:srgbClr val="575857"/>
                </a:solidFill>
                <a:latin typeface="Arial Narrow"/>
                <a:cs typeface="Arial Narrow"/>
              </a:rPr>
              <a:t>utos</a:t>
            </a:r>
            <a:endParaRPr sz="2000" dirty="0">
              <a:latin typeface="Arial Narrow"/>
              <a:cs typeface="Arial Narrow"/>
            </a:endParaRPr>
          </a:p>
        </p:txBody>
      </p:sp>
      <p:sp>
        <p:nvSpPr>
          <p:cNvPr id="6" name="object 6"/>
          <p:cNvSpPr txBox="1"/>
          <p:nvPr/>
        </p:nvSpPr>
        <p:spPr>
          <a:xfrm>
            <a:off x="4573904" y="3011042"/>
            <a:ext cx="1064896" cy="615553"/>
          </a:xfrm>
          <a:prstGeom prst="rect">
            <a:avLst/>
          </a:prstGeom>
        </p:spPr>
        <p:txBody>
          <a:bodyPr vert="horz" wrap="square" lIns="0" tIns="0" rIns="0" bIns="0" rtlCol="0">
            <a:spAutoFit/>
          </a:bodyPr>
          <a:lstStyle/>
          <a:p>
            <a:pPr algn="ctr">
              <a:lnSpc>
                <a:spcPct val="100000"/>
              </a:lnSpc>
            </a:pPr>
            <a:r>
              <a:rPr sz="2000" b="1" spc="-5" dirty="0">
                <a:solidFill>
                  <a:srgbClr val="575857"/>
                </a:solidFill>
                <a:latin typeface="Arial Narrow"/>
                <a:cs typeface="Arial Narrow"/>
              </a:rPr>
              <a:t>11</a:t>
            </a:r>
            <a:endParaRPr sz="2000" dirty="0">
              <a:latin typeface="Arial Narrow"/>
              <a:cs typeface="Arial Narrow"/>
            </a:endParaRPr>
          </a:p>
          <a:p>
            <a:pPr algn="ctr">
              <a:lnSpc>
                <a:spcPct val="100000"/>
              </a:lnSpc>
            </a:pPr>
            <a:r>
              <a:rPr sz="2000" b="1" spc="-5" dirty="0" err="1" smtClean="0">
                <a:solidFill>
                  <a:srgbClr val="575857"/>
                </a:solidFill>
                <a:latin typeface="Arial Narrow"/>
                <a:cs typeface="Arial Narrow"/>
              </a:rPr>
              <a:t>se</a:t>
            </a:r>
            <a:r>
              <a:rPr lang="en-US" sz="2000" b="1" spc="-5" dirty="0" err="1" smtClean="0">
                <a:solidFill>
                  <a:srgbClr val="575857"/>
                </a:solidFill>
                <a:latin typeface="Arial Narrow"/>
                <a:cs typeface="Arial Narrow"/>
              </a:rPr>
              <a:t>gundos</a:t>
            </a:r>
            <a:endParaRPr sz="2000" dirty="0">
              <a:latin typeface="Arial Narrow"/>
              <a:cs typeface="Arial Narrow"/>
            </a:endParaRPr>
          </a:p>
        </p:txBody>
      </p:sp>
      <p:sp>
        <p:nvSpPr>
          <p:cNvPr id="7" name="object 7"/>
          <p:cNvSpPr txBox="1"/>
          <p:nvPr/>
        </p:nvSpPr>
        <p:spPr>
          <a:xfrm>
            <a:off x="7826756" y="3011042"/>
            <a:ext cx="1317244" cy="615553"/>
          </a:xfrm>
          <a:prstGeom prst="rect">
            <a:avLst/>
          </a:prstGeom>
        </p:spPr>
        <p:txBody>
          <a:bodyPr vert="horz" wrap="square" lIns="0" tIns="0" rIns="0" bIns="0" rtlCol="0">
            <a:spAutoFit/>
          </a:bodyPr>
          <a:lstStyle/>
          <a:p>
            <a:pPr algn="ctr">
              <a:lnSpc>
                <a:spcPct val="100000"/>
              </a:lnSpc>
            </a:pPr>
            <a:r>
              <a:rPr sz="2000" b="1" dirty="0">
                <a:solidFill>
                  <a:srgbClr val="575857"/>
                </a:solidFill>
                <a:latin typeface="Arial Narrow"/>
                <a:cs typeface="Arial Narrow"/>
              </a:rPr>
              <a:t>2</a:t>
            </a:r>
            <a:endParaRPr sz="2000" dirty="0">
              <a:latin typeface="Arial Narrow"/>
              <a:cs typeface="Arial Narrow"/>
            </a:endParaRPr>
          </a:p>
          <a:p>
            <a:pPr algn="ctr">
              <a:lnSpc>
                <a:spcPct val="100000"/>
              </a:lnSpc>
            </a:pPr>
            <a:r>
              <a:rPr sz="2000" b="1" spc="-5" dirty="0" err="1" smtClean="0">
                <a:solidFill>
                  <a:srgbClr val="575857"/>
                </a:solidFill>
                <a:latin typeface="Arial Narrow"/>
                <a:cs typeface="Arial Narrow"/>
              </a:rPr>
              <a:t>se</a:t>
            </a:r>
            <a:r>
              <a:rPr lang="en-US" sz="2000" b="1" spc="-5" dirty="0" err="1" smtClean="0">
                <a:solidFill>
                  <a:srgbClr val="575857"/>
                </a:solidFill>
                <a:latin typeface="Arial Narrow"/>
                <a:cs typeface="Arial Narrow"/>
              </a:rPr>
              <a:t>gundos</a:t>
            </a:r>
            <a:endParaRPr sz="2000" dirty="0">
              <a:latin typeface="Arial Narrow"/>
              <a:cs typeface="Arial Narrow"/>
            </a:endParaRPr>
          </a:p>
        </p:txBody>
      </p:sp>
      <p:sp>
        <p:nvSpPr>
          <p:cNvPr id="8" name="object 8"/>
          <p:cNvSpPr txBox="1"/>
          <p:nvPr/>
        </p:nvSpPr>
        <p:spPr>
          <a:xfrm>
            <a:off x="9575038" y="3011042"/>
            <a:ext cx="940562" cy="615553"/>
          </a:xfrm>
          <a:prstGeom prst="rect">
            <a:avLst/>
          </a:prstGeom>
        </p:spPr>
        <p:txBody>
          <a:bodyPr vert="horz" wrap="square" lIns="0" tIns="0" rIns="0" bIns="0" rtlCol="0">
            <a:spAutoFit/>
          </a:bodyPr>
          <a:lstStyle/>
          <a:p>
            <a:pPr marL="1270" algn="ctr">
              <a:lnSpc>
                <a:spcPct val="100000"/>
              </a:lnSpc>
            </a:pPr>
            <a:r>
              <a:rPr sz="2000" b="1" dirty="0">
                <a:solidFill>
                  <a:srgbClr val="575857"/>
                </a:solidFill>
                <a:latin typeface="Arial Narrow"/>
                <a:cs typeface="Arial Narrow"/>
              </a:rPr>
              <a:t>1</a:t>
            </a:r>
            <a:endParaRPr sz="2000" dirty="0">
              <a:latin typeface="Arial Narrow"/>
              <a:cs typeface="Arial Narrow"/>
            </a:endParaRPr>
          </a:p>
          <a:p>
            <a:pPr algn="ctr">
              <a:lnSpc>
                <a:spcPct val="100000"/>
              </a:lnSpc>
            </a:pPr>
            <a:r>
              <a:rPr sz="2000" b="1" spc="-5" dirty="0" err="1" smtClean="0">
                <a:solidFill>
                  <a:srgbClr val="575857"/>
                </a:solidFill>
                <a:latin typeface="Arial Narrow"/>
                <a:cs typeface="Arial Narrow"/>
              </a:rPr>
              <a:t>se</a:t>
            </a:r>
            <a:r>
              <a:rPr lang="en-US" sz="2000" b="1" spc="-5" dirty="0" err="1" smtClean="0">
                <a:solidFill>
                  <a:srgbClr val="575857"/>
                </a:solidFill>
                <a:latin typeface="Arial Narrow"/>
                <a:cs typeface="Arial Narrow"/>
              </a:rPr>
              <a:t>gundo</a:t>
            </a:r>
            <a:endParaRPr sz="2000" dirty="0">
              <a:latin typeface="Arial Narrow"/>
              <a:cs typeface="Arial Narrow"/>
            </a:endParaRPr>
          </a:p>
        </p:txBody>
      </p:sp>
      <p:sp>
        <p:nvSpPr>
          <p:cNvPr id="9" name="object 9"/>
          <p:cNvSpPr txBox="1"/>
          <p:nvPr/>
        </p:nvSpPr>
        <p:spPr>
          <a:xfrm>
            <a:off x="6149466" y="3011042"/>
            <a:ext cx="1013334" cy="615553"/>
          </a:xfrm>
          <a:prstGeom prst="rect">
            <a:avLst/>
          </a:prstGeom>
        </p:spPr>
        <p:txBody>
          <a:bodyPr vert="horz" wrap="square" lIns="0" tIns="0" rIns="0" bIns="0" rtlCol="0">
            <a:spAutoFit/>
          </a:bodyPr>
          <a:lstStyle/>
          <a:p>
            <a:pPr algn="ctr">
              <a:lnSpc>
                <a:spcPct val="100000"/>
              </a:lnSpc>
            </a:pPr>
            <a:r>
              <a:rPr sz="2000" b="1" dirty="0">
                <a:solidFill>
                  <a:srgbClr val="575857"/>
                </a:solidFill>
                <a:latin typeface="Arial Narrow"/>
                <a:cs typeface="Arial Narrow"/>
              </a:rPr>
              <a:t>4</a:t>
            </a:r>
            <a:endParaRPr sz="2000" dirty="0">
              <a:latin typeface="Arial Narrow"/>
              <a:cs typeface="Arial Narrow"/>
            </a:endParaRPr>
          </a:p>
          <a:p>
            <a:pPr algn="ctr">
              <a:lnSpc>
                <a:spcPct val="100000"/>
              </a:lnSpc>
            </a:pPr>
            <a:r>
              <a:rPr sz="2000" b="1" spc="-5" dirty="0" err="1" smtClean="0">
                <a:solidFill>
                  <a:srgbClr val="575857"/>
                </a:solidFill>
                <a:latin typeface="Arial Narrow"/>
                <a:cs typeface="Arial Narrow"/>
              </a:rPr>
              <a:t>se</a:t>
            </a:r>
            <a:r>
              <a:rPr lang="en-US" sz="2000" b="1" spc="-5" dirty="0" err="1" smtClean="0">
                <a:solidFill>
                  <a:srgbClr val="575857"/>
                </a:solidFill>
                <a:latin typeface="Arial Narrow"/>
                <a:cs typeface="Arial Narrow"/>
              </a:rPr>
              <a:t>gundos</a:t>
            </a:r>
            <a:endParaRPr sz="2000" dirty="0">
              <a:latin typeface="Arial Narrow"/>
              <a:cs typeface="Arial Narrow"/>
            </a:endParaRPr>
          </a:p>
        </p:txBody>
      </p:sp>
      <p:sp>
        <p:nvSpPr>
          <p:cNvPr id="10" name="object 10"/>
          <p:cNvSpPr/>
          <p:nvPr/>
        </p:nvSpPr>
        <p:spPr>
          <a:xfrm>
            <a:off x="9339071" y="4428744"/>
            <a:ext cx="1226820" cy="103784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1" name="object 11"/>
          <p:cNvSpPr/>
          <p:nvPr/>
        </p:nvSpPr>
        <p:spPr>
          <a:xfrm>
            <a:off x="0" y="5647944"/>
            <a:ext cx="12192000" cy="144780"/>
          </a:xfrm>
          <a:custGeom>
            <a:avLst/>
            <a:gdLst/>
            <a:ahLst/>
            <a:cxnLst/>
            <a:rect l="l" t="t" r="r" b="b"/>
            <a:pathLst>
              <a:path w="12192000" h="144779">
                <a:moveTo>
                  <a:pt x="0" y="144779"/>
                </a:moveTo>
                <a:lnTo>
                  <a:pt x="12192000" y="144779"/>
                </a:lnTo>
                <a:lnTo>
                  <a:pt x="12192000" y="0"/>
                </a:lnTo>
                <a:lnTo>
                  <a:pt x="0" y="0"/>
                </a:lnTo>
                <a:lnTo>
                  <a:pt x="0" y="144779"/>
                </a:lnTo>
                <a:close/>
              </a:path>
            </a:pathLst>
          </a:custGeom>
          <a:solidFill>
            <a:srgbClr val="4A4E31"/>
          </a:solidFill>
        </p:spPr>
        <p:txBody>
          <a:bodyPr wrap="square" lIns="0" tIns="0" rIns="0" bIns="0" rtlCol="0"/>
          <a:lstStyle/>
          <a:p>
            <a:endParaRPr dirty="0"/>
          </a:p>
        </p:txBody>
      </p:sp>
      <p:sp>
        <p:nvSpPr>
          <p:cNvPr id="12" name="object 12"/>
          <p:cNvSpPr/>
          <p:nvPr/>
        </p:nvSpPr>
        <p:spPr>
          <a:xfrm>
            <a:off x="0" y="5647944"/>
            <a:ext cx="12192000" cy="144780"/>
          </a:xfrm>
          <a:custGeom>
            <a:avLst/>
            <a:gdLst/>
            <a:ahLst/>
            <a:cxnLst/>
            <a:rect l="l" t="t" r="r" b="b"/>
            <a:pathLst>
              <a:path w="12192000" h="144779">
                <a:moveTo>
                  <a:pt x="0" y="144779"/>
                </a:moveTo>
                <a:lnTo>
                  <a:pt x="12192000" y="144779"/>
                </a:lnTo>
                <a:lnTo>
                  <a:pt x="12192000" y="0"/>
                </a:lnTo>
                <a:lnTo>
                  <a:pt x="0" y="0"/>
                </a:lnTo>
                <a:lnTo>
                  <a:pt x="0" y="144779"/>
                </a:lnTo>
                <a:close/>
              </a:path>
            </a:pathLst>
          </a:custGeom>
          <a:ln w="6096">
            <a:solidFill>
              <a:srgbClr val="4A4E31"/>
            </a:solidFill>
          </a:ln>
        </p:spPr>
        <p:txBody>
          <a:bodyPr wrap="square" lIns="0" tIns="0" rIns="0" bIns="0" rtlCol="0"/>
          <a:lstStyle/>
          <a:p>
            <a:endParaRPr dirty="0"/>
          </a:p>
        </p:txBody>
      </p:sp>
      <p:sp>
        <p:nvSpPr>
          <p:cNvPr id="13" name="object 13"/>
          <p:cNvSpPr/>
          <p:nvPr/>
        </p:nvSpPr>
        <p:spPr>
          <a:xfrm>
            <a:off x="7636764" y="4698491"/>
            <a:ext cx="1251203" cy="82143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4"/>
          <p:cNvSpPr/>
          <p:nvPr/>
        </p:nvSpPr>
        <p:spPr>
          <a:xfrm>
            <a:off x="6007608" y="4828032"/>
            <a:ext cx="1155191" cy="82143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5"/>
          <p:cNvSpPr/>
          <p:nvPr/>
        </p:nvSpPr>
        <p:spPr>
          <a:xfrm>
            <a:off x="4504944" y="4824984"/>
            <a:ext cx="1008888" cy="821436"/>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6" name="object 16"/>
          <p:cNvSpPr/>
          <p:nvPr/>
        </p:nvSpPr>
        <p:spPr>
          <a:xfrm>
            <a:off x="2820923" y="2293620"/>
            <a:ext cx="1194815" cy="821436"/>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7" name="object 17"/>
          <p:cNvSpPr/>
          <p:nvPr/>
        </p:nvSpPr>
        <p:spPr>
          <a:xfrm>
            <a:off x="1307591" y="1991867"/>
            <a:ext cx="1104899" cy="821436"/>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8" name="object 18"/>
          <p:cNvSpPr/>
          <p:nvPr/>
        </p:nvSpPr>
        <p:spPr>
          <a:xfrm>
            <a:off x="719860" y="1942210"/>
            <a:ext cx="171450" cy="3452495"/>
          </a:xfrm>
          <a:custGeom>
            <a:avLst/>
            <a:gdLst/>
            <a:ahLst/>
            <a:cxnLst/>
            <a:rect l="l" t="t" r="r" b="b"/>
            <a:pathLst>
              <a:path w="171450" h="3452495">
                <a:moveTo>
                  <a:pt x="16459" y="3281445"/>
                </a:moveTo>
                <a:lnTo>
                  <a:pt x="9297" y="3283839"/>
                </a:lnTo>
                <a:lnTo>
                  <a:pt x="3650" y="3288889"/>
                </a:lnTo>
                <a:lnTo>
                  <a:pt x="477" y="3295475"/>
                </a:lnTo>
                <a:lnTo>
                  <a:pt x="0" y="3302752"/>
                </a:lnTo>
                <a:lnTo>
                  <a:pt x="2439" y="3309874"/>
                </a:lnTo>
                <a:lnTo>
                  <a:pt x="85573" y="3452495"/>
                </a:lnTo>
                <a:lnTo>
                  <a:pt x="107634" y="3414649"/>
                </a:lnTo>
                <a:lnTo>
                  <a:pt x="66523" y="3414649"/>
                </a:lnTo>
                <a:lnTo>
                  <a:pt x="66523" y="3344124"/>
                </a:lnTo>
                <a:lnTo>
                  <a:pt x="35357" y="3290697"/>
                </a:lnTo>
                <a:lnTo>
                  <a:pt x="30325" y="3285089"/>
                </a:lnTo>
                <a:lnTo>
                  <a:pt x="23747" y="3281934"/>
                </a:lnTo>
                <a:lnTo>
                  <a:pt x="16459" y="3281445"/>
                </a:lnTo>
                <a:close/>
              </a:path>
              <a:path w="171450" h="3452495">
                <a:moveTo>
                  <a:pt x="66523" y="3344124"/>
                </a:moveTo>
                <a:lnTo>
                  <a:pt x="66523" y="3414649"/>
                </a:lnTo>
                <a:lnTo>
                  <a:pt x="104623" y="3414649"/>
                </a:lnTo>
                <a:lnTo>
                  <a:pt x="104623" y="3404997"/>
                </a:lnTo>
                <a:lnTo>
                  <a:pt x="69114" y="3404997"/>
                </a:lnTo>
                <a:lnTo>
                  <a:pt x="85573" y="3376781"/>
                </a:lnTo>
                <a:lnTo>
                  <a:pt x="66523" y="3344124"/>
                </a:lnTo>
                <a:close/>
              </a:path>
              <a:path w="171450" h="3452495">
                <a:moveTo>
                  <a:pt x="154688" y="3281445"/>
                </a:moveTo>
                <a:lnTo>
                  <a:pt x="147400" y="3281934"/>
                </a:lnTo>
                <a:lnTo>
                  <a:pt x="140822" y="3285089"/>
                </a:lnTo>
                <a:lnTo>
                  <a:pt x="135789" y="3290697"/>
                </a:lnTo>
                <a:lnTo>
                  <a:pt x="104623" y="3344124"/>
                </a:lnTo>
                <a:lnTo>
                  <a:pt x="104623" y="3414649"/>
                </a:lnTo>
                <a:lnTo>
                  <a:pt x="107634" y="3414649"/>
                </a:lnTo>
                <a:lnTo>
                  <a:pt x="168707" y="3309874"/>
                </a:lnTo>
                <a:lnTo>
                  <a:pt x="171147" y="3302752"/>
                </a:lnTo>
                <a:lnTo>
                  <a:pt x="170670" y="3295475"/>
                </a:lnTo>
                <a:lnTo>
                  <a:pt x="167497" y="3288889"/>
                </a:lnTo>
                <a:lnTo>
                  <a:pt x="161849" y="3283839"/>
                </a:lnTo>
                <a:lnTo>
                  <a:pt x="154688" y="3281445"/>
                </a:lnTo>
                <a:close/>
              </a:path>
              <a:path w="171450" h="3452495">
                <a:moveTo>
                  <a:pt x="85573" y="3376781"/>
                </a:moveTo>
                <a:lnTo>
                  <a:pt x="69114" y="3404997"/>
                </a:lnTo>
                <a:lnTo>
                  <a:pt x="102032" y="3404997"/>
                </a:lnTo>
                <a:lnTo>
                  <a:pt x="85573" y="3376781"/>
                </a:lnTo>
                <a:close/>
              </a:path>
              <a:path w="171450" h="3452495">
                <a:moveTo>
                  <a:pt x="104623" y="3344124"/>
                </a:moveTo>
                <a:lnTo>
                  <a:pt x="85573" y="3376781"/>
                </a:lnTo>
                <a:lnTo>
                  <a:pt x="102032" y="3404997"/>
                </a:lnTo>
                <a:lnTo>
                  <a:pt x="104623" y="3404997"/>
                </a:lnTo>
                <a:lnTo>
                  <a:pt x="104623" y="3344124"/>
                </a:lnTo>
                <a:close/>
              </a:path>
              <a:path w="171450" h="3452495">
                <a:moveTo>
                  <a:pt x="85573" y="75713"/>
                </a:moveTo>
                <a:lnTo>
                  <a:pt x="66523" y="108370"/>
                </a:lnTo>
                <a:lnTo>
                  <a:pt x="66523" y="3344124"/>
                </a:lnTo>
                <a:lnTo>
                  <a:pt x="85573" y="3376781"/>
                </a:lnTo>
                <a:lnTo>
                  <a:pt x="104623" y="3344124"/>
                </a:lnTo>
                <a:lnTo>
                  <a:pt x="104623" y="108370"/>
                </a:lnTo>
                <a:lnTo>
                  <a:pt x="85573" y="75713"/>
                </a:lnTo>
                <a:close/>
              </a:path>
              <a:path w="171450" h="3452495">
                <a:moveTo>
                  <a:pt x="85573" y="0"/>
                </a:moveTo>
                <a:lnTo>
                  <a:pt x="2439" y="142493"/>
                </a:lnTo>
                <a:lnTo>
                  <a:pt x="0" y="149689"/>
                </a:lnTo>
                <a:lnTo>
                  <a:pt x="477" y="157003"/>
                </a:lnTo>
                <a:lnTo>
                  <a:pt x="3650" y="163603"/>
                </a:lnTo>
                <a:lnTo>
                  <a:pt x="9297" y="168655"/>
                </a:lnTo>
                <a:lnTo>
                  <a:pt x="16459" y="171049"/>
                </a:lnTo>
                <a:lnTo>
                  <a:pt x="23747" y="170561"/>
                </a:lnTo>
                <a:lnTo>
                  <a:pt x="30325" y="167405"/>
                </a:lnTo>
                <a:lnTo>
                  <a:pt x="35357" y="161798"/>
                </a:lnTo>
                <a:lnTo>
                  <a:pt x="66523" y="108370"/>
                </a:lnTo>
                <a:lnTo>
                  <a:pt x="66523" y="37846"/>
                </a:lnTo>
                <a:lnTo>
                  <a:pt x="107653" y="37846"/>
                </a:lnTo>
                <a:lnTo>
                  <a:pt x="85573" y="0"/>
                </a:lnTo>
                <a:close/>
              </a:path>
              <a:path w="171450" h="3452495">
                <a:moveTo>
                  <a:pt x="107653" y="37846"/>
                </a:moveTo>
                <a:lnTo>
                  <a:pt x="104623" y="37846"/>
                </a:lnTo>
                <a:lnTo>
                  <a:pt x="104623" y="108370"/>
                </a:lnTo>
                <a:lnTo>
                  <a:pt x="135789" y="161798"/>
                </a:lnTo>
                <a:lnTo>
                  <a:pt x="140822" y="167405"/>
                </a:lnTo>
                <a:lnTo>
                  <a:pt x="147400" y="170561"/>
                </a:lnTo>
                <a:lnTo>
                  <a:pt x="154688" y="171049"/>
                </a:lnTo>
                <a:lnTo>
                  <a:pt x="161849" y="168655"/>
                </a:lnTo>
                <a:lnTo>
                  <a:pt x="167497" y="163603"/>
                </a:lnTo>
                <a:lnTo>
                  <a:pt x="170670" y="157003"/>
                </a:lnTo>
                <a:lnTo>
                  <a:pt x="171147" y="149689"/>
                </a:lnTo>
                <a:lnTo>
                  <a:pt x="168707" y="142493"/>
                </a:lnTo>
                <a:lnTo>
                  <a:pt x="107653" y="37846"/>
                </a:lnTo>
                <a:close/>
              </a:path>
              <a:path w="171450" h="3452495">
                <a:moveTo>
                  <a:pt x="104623" y="37846"/>
                </a:moveTo>
                <a:lnTo>
                  <a:pt x="66523" y="37846"/>
                </a:lnTo>
                <a:lnTo>
                  <a:pt x="66523" y="108370"/>
                </a:lnTo>
                <a:lnTo>
                  <a:pt x="85573" y="75713"/>
                </a:lnTo>
                <a:lnTo>
                  <a:pt x="69114" y="47498"/>
                </a:lnTo>
                <a:lnTo>
                  <a:pt x="104623" y="47498"/>
                </a:lnTo>
                <a:lnTo>
                  <a:pt x="104623" y="37846"/>
                </a:lnTo>
                <a:close/>
              </a:path>
              <a:path w="171450" h="3452495">
                <a:moveTo>
                  <a:pt x="104623" y="47498"/>
                </a:moveTo>
                <a:lnTo>
                  <a:pt x="102032" y="47498"/>
                </a:lnTo>
                <a:lnTo>
                  <a:pt x="85573" y="75713"/>
                </a:lnTo>
                <a:lnTo>
                  <a:pt x="104623" y="108370"/>
                </a:lnTo>
                <a:lnTo>
                  <a:pt x="104623" y="47498"/>
                </a:lnTo>
                <a:close/>
              </a:path>
              <a:path w="171450" h="3452495">
                <a:moveTo>
                  <a:pt x="102032" y="47498"/>
                </a:moveTo>
                <a:lnTo>
                  <a:pt x="69114" y="47498"/>
                </a:lnTo>
                <a:lnTo>
                  <a:pt x="85573" y="75713"/>
                </a:lnTo>
                <a:lnTo>
                  <a:pt x="102032" y="47498"/>
                </a:lnTo>
                <a:close/>
              </a:path>
            </a:pathLst>
          </a:custGeom>
          <a:solidFill>
            <a:srgbClr val="868755"/>
          </a:solidFill>
        </p:spPr>
        <p:txBody>
          <a:bodyPr wrap="square" lIns="0" tIns="0" rIns="0" bIns="0" rtlCol="0"/>
          <a:lstStyle/>
          <a:p>
            <a:endParaRPr dirty="0"/>
          </a:p>
        </p:txBody>
      </p:sp>
      <p:sp>
        <p:nvSpPr>
          <p:cNvPr id="19" name="object 19"/>
          <p:cNvSpPr txBox="1"/>
          <p:nvPr/>
        </p:nvSpPr>
        <p:spPr>
          <a:xfrm>
            <a:off x="467463" y="2971800"/>
            <a:ext cx="269304" cy="837678"/>
          </a:xfrm>
          <a:prstGeom prst="rect">
            <a:avLst/>
          </a:prstGeom>
        </p:spPr>
        <p:txBody>
          <a:bodyPr vert="vert270" wrap="square" lIns="0" tIns="0" rIns="0" bIns="0" rtlCol="0">
            <a:spAutoFit/>
          </a:bodyPr>
          <a:lstStyle/>
          <a:p>
            <a:pPr marL="12700">
              <a:lnSpc>
                <a:spcPts val="2145"/>
              </a:lnSpc>
            </a:pPr>
            <a:r>
              <a:rPr sz="1800" b="1" dirty="0">
                <a:solidFill>
                  <a:srgbClr val="343433"/>
                </a:solidFill>
                <a:latin typeface="Arial Narrow"/>
                <a:cs typeface="Arial Narrow"/>
              </a:rPr>
              <a:t>10</a:t>
            </a:r>
            <a:r>
              <a:rPr sz="1800" b="1" spc="10" dirty="0">
                <a:solidFill>
                  <a:srgbClr val="343433"/>
                </a:solidFill>
                <a:latin typeface="Arial Narrow"/>
                <a:cs typeface="Arial Narrow"/>
              </a:rPr>
              <a:t> </a:t>
            </a:r>
            <a:r>
              <a:rPr lang="en-US" b="1" dirty="0" smtClean="0">
                <a:solidFill>
                  <a:srgbClr val="343433"/>
                </a:solidFill>
                <a:latin typeface="Arial Narrow"/>
                <a:cs typeface="Arial Narrow"/>
              </a:rPr>
              <a:t>pies</a:t>
            </a:r>
            <a:endParaRPr sz="1800" dirty="0">
              <a:latin typeface="Arial Narrow"/>
              <a:cs typeface="Arial Narrow"/>
            </a:endParaRPr>
          </a:p>
        </p:txBody>
      </p:sp>
      <p:sp>
        <p:nvSpPr>
          <p:cNvPr id="21" name="object 21"/>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35</a:t>
            </a:fld>
            <a:endParaRPr dirty="0"/>
          </a:p>
        </p:txBody>
      </p:sp>
      <p:sp>
        <p:nvSpPr>
          <p:cNvPr id="22" name="object 14">
            <a:extLst>
              <a:ext uri="{FF2B5EF4-FFF2-40B4-BE49-F238E27FC236}">
                <a16:creationId xmlns:a16="http://schemas.microsoft.com/office/drawing/2014/main" id="{D84CE1D8-8270-4A1C-84FD-5D21AD86023B}"/>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6" y="418591"/>
            <a:ext cx="9335923" cy="430887"/>
          </a:xfrm>
          <a:prstGeom prst="rect">
            <a:avLst/>
          </a:prstGeom>
        </p:spPr>
        <p:txBody>
          <a:bodyPr vert="horz" wrap="square" lIns="0" tIns="0" rIns="0" bIns="0" rtlCol="0">
            <a:spAutoFit/>
          </a:bodyPr>
          <a:lstStyle/>
          <a:p>
            <a:pPr marL="12700">
              <a:lnSpc>
                <a:spcPct val="100000"/>
              </a:lnSpc>
            </a:pPr>
            <a:r>
              <a:rPr lang="es-ES" sz="2800" spc="-20" dirty="0"/>
              <a:t>ENTENDIENDO LA GESTIÓN REQUERIDA DE BOQUILLAS</a:t>
            </a:r>
            <a:endParaRPr sz="2800" dirty="0"/>
          </a:p>
        </p:txBody>
      </p:sp>
      <p:sp>
        <p:nvSpPr>
          <p:cNvPr id="3" name="object 3"/>
          <p:cNvSpPr txBox="1"/>
          <p:nvPr/>
        </p:nvSpPr>
        <p:spPr>
          <a:xfrm>
            <a:off x="493877" y="1311275"/>
            <a:ext cx="9412124" cy="3323987"/>
          </a:xfrm>
          <a:prstGeom prst="rect">
            <a:avLst/>
          </a:prstGeom>
        </p:spPr>
        <p:txBody>
          <a:bodyPr vert="horz" wrap="square" lIns="0" tIns="0" rIns="0" bIns="0" rtlCol="0">
            <a:spAutoFit/>
          </a:bodyPr>
          <a:lstStyle/>
          <a:p>
            <a:pPr marL="12700">
              <a:lnSpc>
                <a:spcPct val="100000"/>
              </a:lnSpc>
            </a:pPr>
            <a:r>
              <a:rPr lang="es-ES" sz="2400" b="1" spc="-5" dirty="0">
                <a:solidFill>
                  <a:srgbClr val="343433"/>
                </a:solidFill>
                <a:latin typeface="Arial Narrow"/>
                <a:cs typeface="Arial Narrow"/>
              </a:rPr>
              <a:t>Tipo de boquilla</a:t>
            </a:r>
          </a:p>
          <a:p>
            <a:pPr marL="12700">
              <a:lnSpc>
                <a:spcPct val="100000"/>
              </a:lnSpc>
            </a:pPr>
            <a:r>
              <a:rPr lang="es-ES" sz="2400" b="1" spc="-5" dirty="0">
                <a:solidFill>
                  <a:srgbClr val="343433"/>
                </a:solidFill>
                <a:latin typeface="Arial Narrow"/>
                <a:cs typeface="Arial Narrow"/>
              </a:rPr>
              <a:t>Use solo boquillas aprobadas dentro de los rangos de presión detallados en los sitios web de productos específicos</a:t>
            </a:r>
          </a:p>
          <a:p>
            <a:pPr marL="12700">
              <a:lnSpc>
                <a:spcPct val="100000"/>
              </a:lnSpc>
            </a:pPr>
            <a:r>
              <a:rPr lang="es-ES" sz="2400" b="1" spc="-5" dirty="0">
                <a:solidFill>
                  <a:srgbClr val="343433"/>
                </a:solidFill>
                <a:latin typeface="Arial Narrow"/>
                <a:cs typeface="Arial Narrow"/>
              </a:rPr>
              <a:t>No use ninguna combinación de boquilla y presión que no esté especificada en la etiqueta o en el sitio web específico del producto.</a:t>
            </a:r>
          </a:p>
          <a:p>
            <a:pPr marL="12700">
              <a:lnSpc>
                <a:spcPct val="100000"/>
              </a:lnSpc>
            </a:pPr>
            <a:r>
              <a:rPr lang="es-ES" sz="2400" b="1" spc="-5" dirty="0">
                <a:solidFill>
                  <a:srgbClr val="343433"/>
                </a:solidFill>
                <a:latin typeface="Arial Narrow"/>
                <a:cs typeface="Arial Narrow"/>
              </a:rPr>
              <a:t>Los aplicadores deben consultar el sitio web específico del producto a más tardar 7 días antes de la solicitud para obtener una lista completa de boquillas, DRA y otros herbicidas, pesticidas y aditivos aprobados para su uso con </a:t>
            </a:r>
            <a:r>
              <a:rPr lang="es-ES" sz="2400" b="1" spc="-5" dirty="0" err="1">
                <a:solidFill>
                  <a:srgbClr val="343433"/>
                </a:solidFill>
                <a:latin typeface="Arial Narrow"/>
                <a:cs typeface="Arial Narrow"/>
              </a:rPr>
              <a:t>dicamba</a:t>
            </a:r>
            <a:r>
              <a:rPr lang="es-ES" sz="2400" b="1" spc="-5" dirty="0">
                <a:solidFill>
                  <a:srgbClr val="343433"/>
                </a:solidFill>
                <a:latin typeface="Arial Narrow"/>
                <a:cs typeface="Arial Narrow"/>
              </a:rPr>
              <a:t>.</a:t>
            </a:r>
            <a:endParaRPr sz="2000" dirty="0">
              <a:latin typeface="Arial Narrow"/>
              <a:cs typeface="Arial Narrow"/>
            </a:endParaRPr>
          </a:p>
        </p:txBody>
      </p:sp>
      <p:sp>
        <p:nvSpPr>
          <p:cNvPr id="4" name="object 4"/>
          <p:cNvSpPr txBox="1"/>
          <p:nvPr/>
        </p:nvSpPr>
        <p:spPr>
          <a:xfrm>
            <a:off x="1371600" y="4876800"/>
            <a:ext cx="9483472" cy="553998"/>
          </a:xfrm>
          <a:prstGeom prst="rect">
            <a:avLst/>
          </a:prstGeom>
        </p:spPr>
        <p:txBody>
          <a:bodyPr vert="horz" wrap="square" lIns="0" tIns="0" rIns="0" bIns="0" rtlCol="0">
            <a:spAutoFit/>
          </a:bodyPr>
          <a:lstStyle/>
          <a:p>
            <a:pPr marL="12700">
              <a:lnSpc>
                <a:spcPct val="100000"/>
              </a:lnSpc>
            </a:pPr>
            <a:r>
              <a:rPr lang="es-ES" i="1" u="sng" dirty="0">
                <a:solidFill>
                  <a:srgbClr val="FF0000"/>
                </a:solidFill>
                <a:latin typeface="Arial Narrow"/>
                <a:cs typeface="Arial Narrow"/>
              </a:rPr>
              <a:t>CONSULTE</a:t>
            </a:r>
            <a:r>
              <a:rPr lang="es-ES" b="1" i="1" dirty="0">
                <a:solidFill>
                  <a:srgbClr val="9A9F7B"/>
                </a:solidFill>
                <a:latin typeface="Arial Narrow"/>
                <a:cs typeface="Arial Narrow"/>
              </a:rPr>
              <a:t> LA PÁGINA WEB ESPECÍFICA DEL PRODUCTO PARA LAS BOLETAS APROBADAS Y LOS RANGOS DE PRESIÓN</a:t>
            </a:r>
            <a:endParaRPr sz="1800" dirty="0">
              <a:latin typeface="Arial Narrow"/>
              <a:cs typeface="Arial Narrow"/>
            </a:endParaRPr>
          </a:p>
        </p:txBody>
      </p:sp>
      <p:sp>
        <p:nvSpPr>
          <p:cNvPr id="5" name="object 5"/>
          <p:cNvSpPr/>
          <p:nvPr/>
        </p:nvSpPr>
        <p:spPr>
          <a:xfrm>
            <a:off x="10581131" y="275843"/>
            <a:ext cx="1511807" cy="151333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7" name="object 7"/>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36</a:t>
            </a:fld>
            <a:endParaRPr dirty="0"/>
          </a:p>
        </p:txBody>
      </p:sp>
      <p:sp>
        <p:nvSpPr>
          <p:cNvPr id="8" name="object 14">
            <a:extLst>
              <a:ext uri="{FF2B5EF4-FFF2-40B4-BE49-F238E27FC236}">
                <a16:creationId xmlns:a16="http://schemas.microsoft.com/office/drawing/2014/main" id="{42783BCB-0BDD-47D7-9327-3089ADDA3FC1}"/>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Tree>
    <p:extLst>
      <p:ext uri="{BB962C8B-B14F-4D97-AF65-F5344CB8AC3E}">
        <p14:creationId xmlns:p14="http://schemas.microsoft.com/office/powerpoint/2010/main" val="788606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37</a:t>
            </a:fld>
            <a:endParaRPr dirty="0"/>
          </a:p>
        </p:txBody>
      </p:sp>
      <p:sp>
        <p:nvSpPr>
          <p:cNvPr id="17" name="object 14">
            <a:extLst>
              <a:ext uri="{FF2B5EF4-FFF2-40B4-BE49-F238E27FC236}">
                <a16:creationId xmlns:a16="http://schemas.microsoft.com/office/drawing/2014/main" id="{40397772-6619-4CF7-BF75-3359408722B1}"/>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grpSp>
        <p:nvGrpSpPr>
          <p:cNvPr id="24" name="Group 23">
            <a:extLst>
              <a:ext uri="{FF2B5EF4-FFF2-40B4-BE49-F238E27FC236}">
                <a16:creationId xmlns:a16="http://schemas.microsoft.com/office/drawing/2014/main" id="{16C51A60-CD93-44D2-A9B1-13BF4A0B0EBF}"/>
              </a:ext>
            </a:extLst>
          </p:cNvPr>
          <p:cNvGrpSpPr/>
          <p:nvPr/>
        </p:nvGrpSpPr>
        <p:grpSpPr>
          <a:xfrm>
            <a:off x="1447800" y="1447800"/>
            <a:ext cx="9226910" cy="4649724"/>
            <a:chOff x="1302109" y="1447800"/>
            <a:chExt cx="9226910" cy="4649724"/>
          </a:xfrm>
        </p:grpSpPr>
        <p:pic>
          <p:nvPicPr>
            <p:cNvPr id="19" name="Picture 18">
              <a:extLst>
                <a:ext uri="{FF2B5EF4-FFF2-40B4-BE49-F238E27FC236}">
                  <a16:creationId xmlns:a16="http://schemas.microsoft.com/office/drawing/2014/main" id="{9B272356-AFE5-4019-A8B8-CB579AFC2F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02109" y="1447800"/>
              <a:ext cx="9157419" cy="4649724"/>
            </a:xfrm>
            <a:prstGeom prst="rect">
              <a:avLst/>
            </a:prstGeom>
          </p:spPr>
        </p:pic>
        <p:sp>
          <p:nvSpPr>
            <p:cNvPr id="20" name="TextBox 19">
              <a:extLst>
                <a:ext uri="{FF2B5EF4-FFF2-40B4-BE49-F238E27FC236}">
                  <a16:creationId xmlns:a16="http://schemas.microsoft.com/office/drawing/2014/main" id="{C2C8BAFD-05FB-4770-8C18-B2D18F0F886D}"/>
                </a:ext>
              </a:extLst>
            </p:cNvPr>
            <p:cNvSpPr txBox="1"/>
            <p:nvPr/>
          </p:nvSpPr>
          <p:spPr>
            <a:xfrm>
              <a:off x="6255109" y="1524000"/>
              <a:ext cx="4095631" cy="2554545"/>
            </a:xfrm>
            <a:prstGeom prst="rect">
              <a:avLst/>
            </a:prstGeom>
            <a:noFill/>
            <a:effectLst>
              <a:softEdge rad="50800"/>
            </a:effectLst>
          </p:spPr>
          <p:txBody>
            <a:bodyPr wrap="square" rtlCol="0">
              <a:spAutoFit/>
            </a:bodyPr>
            <a:lstStyle/>
            <a:p>
              <a:pPr algn="ctr">
                <a:defRPr/>
              </a:pPr>
              <a:endParaRPr lang="es-ES" sz="3200" b="1" dirty="0">
                <a:latin typeface="Helvetica Neue"/>
              </a:endParaRPr>
            </a:p>
            <a:p>
              <a:pPr algn="ctr">
                <a:defRPr/>
              </a:pPr>
              <a:r>
                <a:rPr lang="es-ES" sz="3200" b="1" dirty="0">
                  <a:latin typeface="Helvetica Neue"/>
                </a:rPr>
                <a:t>Las boquillas incorrectas pueden aumentar la deriva en 66 </a:t>
              </a:r>
              <a:r>
                <a:rPr lang="es-ES" sz="3200" b="1" dirty="0" smtClean="0">
                  <a:latin typeface="Helvetica Neue"/>
                </a:rPr>
                <a:t>veces</a:t>
              </a:r>
              <a:r>
                <a:rPr lang="en-US" sz="3200" b="1" dirty="0" smtClean="0">
                  <a:latin typeface="Helvetica Neue"/>
                </a:rPr>
                <a:t>*</a:t>
              </a:r>
              <a:endParaRPr lang="en-US" sz="3200" b="1" dirty="0">
                <a:latin typeface="Helvetica Neue"/>
              </a:endParaRPr>
            </a:p>
          </p:txBody>
        </p:sp>
        <p:sp>
          <p:nvSpPr>
            <p:cNvPr id="21" name="TextBox 20">
              <a:extLst>
                <a:ext uri="{FF2B5EF4-FFF2-40B4-BE49-F238E27FC236}">
                  <a16:creationId xmlns:a16="http://schemas.microsoft.com/office/drawing/2014/main" id="{A9384C5B-8587-4778-A59F-6E8341830C65}"/>
                </a:ext>
              </a:extLst>
            </p:cNvPr>
            <p:cNvSpPr txBox="1"/>
            <p:nvPr/>
          </p:nvSpPr>
          <p:spPr>
            <a:xfrm>
              <a:off x="7694762" y="5575792"/>
              <a:ext cx="2834257" cy="3693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*Based on AGDISP modelling comparing approved TTI 11004 vs. unapproved TT 11004 each at 60 PSI</a:t>
              </a:r>
            </a:p>
          </p:txBody>
        </p:sp>
      </p:grpSp>
      <p:sp>
        <p:nvSpPr>
          <p:cNvPr id="22" name="Text Placeholder 3">
            <a:extLst>
              <a:ext uri="{FF2B5EF4-FFF2-40B4-BE49-F238E27FC236}">
                <a16:creationId xmlns:a16="http://schemas.microsoft.com/office/drawing/2014/main" id="{8AA204A5-7462-46B9-9344-D18861BAE4CB}"/>
              </a:ext>
            </a:extLst>
          </p:cNvPr>
          <p:cNvSpPr txBox="1">
            <a:spLocks/>
          </p:cNvSpPr>
          <p:nvPr/>
        </p:nvSpPr>
        <p:spPr>
          <a:xfrm>
            <a:off x="304800" y="-228600"/>
            <a:ext cx="10744200" cy="112553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s-ES" sz="2800" b="1" dirty="0">
              <a:solidFill>
                <a:srgbClr val="018249"/>
              </a:solidFill>
              <a:latin typeface="Arial" panose="020B0604020202020204" pitchFamily="34" charset="0"/>
              <a:cs typeface="Arial" panose="020B0604020202020204" pitchFamily="34" charset="0"/>
            </a:endParaRPr>
          </a:p>
          <a:p>
            <a:pPr marL="0" indent="0">
              <a:spcBef>
                <a:spcPts val="0"/>
              </a:spcBef>
              <a:buNone/>
            </a:pPr>
            <a:r>
              <a:rPr lang="es-ES" sz="2800" b="1" dirty="0">
                <a:solidFill>
                  <a:srgbClr val="018249"/>
                </a:solidFill>
                <a:latin typeface="Arial" panose="020B0604020202020204" pitchFamily="34" charset="0"/>
                <a:cs typeface="Arial" panose="020B0604020202020204" pitchFamily="34" charset="0"/>
              </a:rPr>
              <a:t>Selección de boquilla</a:t>
            </a:r>
          </a:p>
          <a:p>
            <a:pPr marL="0" indent="0">
              <a:spcBef>
                <a:spcPts val="0"/>
              </a:spcBef>
              <a:buNone/>
            </a:pPr>
            <a:r>
              <a:rPr lang="es-ES" sz="2800" b="1" dirty="0">
                <a:solidFill>
                  <a:srgbClr val="018249"/>
                </a:solidFill>
                <a:latin typeface="Arial" panose="020B0604020202020204" pitchFamily="34" charset="0"/>
                <a:cs typeface="Arial" panose="020B0604020202020204" pitchFamily="34" charset="0"/>
              </a:rPr>
              <a:t>Primera y más importante decisión tomada por un aplicador</a:t>
            </a:r>
            <a:endParaRPr lang="en-US" sz="2000" dirty="0">
              <a:solidFill>
                <a:srgbClr val="018249"/>
              </a:solidFill>
              <a:latin typeface="Arial" panose="020B0604020202020204" pitchFamily="34" charset="0"/>
              <a:cs typeface="Arial" panose="020B0604020202020204" pitchFamily="34" charset="0"/>
            </a:endParaRPr>
          </a:p>
        </p:txBody>
      </p:sp>
      <p:sp>
        <p:nvSpPr>
          <p:cNvPr id="25" name="object 14">
            <a:extLst>
              <a:ext uri="{FF2B5EF4-FFF2-40B4-BE49-F238E27FC236}">
                <a16:creationId xmlns:a16="http://schemas.microsoft.com/office/drawing/2014/main" id="{D055611B-05CD-43DB-BAD8-CE97010D3517}"/>
              </a:ext>
            </a:extLst>
          </p:cNvPr>
          <p:cNvSpPr/>
          <p:nvPr/>
        </p:nvSpPr>
        <p:spPr>
          <a:xfrm>
            <a:off x="10581131" y="275843"/>
            <a:ext cx="1511807" cy="151333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80910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4A4E31"/>
          </a:solidFill>
        </p:spPr>
        <p:txBody>
          <a:bodyPr wrap="square" lIns="0" tIns="0" rIns="0" bIns="0" rtlCol="0"/>
          <a:lstStyle/>
          <a:p>
            <a:endParaRPr dirty="0"/>
          </a:p>
        </p:txBody>
      </p:sp>
      <p:sp>
        <p:nvSpPr>
          <p:cNvPr id="3" name="object 3"/>
          <p:cNvSpPr/>
          <p:nvPr/>
        </p:nvSpPr>
        <p:spPr>
          <a:xfrm>
            <a:off x="6877939" y="812291"/>
            <a:ext cx="3192780" cy="2581910"/>
          </a:xfrm>
          <a:custGeom>
            <a:avLst/>
            <a:gdLst/>
            <a:ahLst/>
            <a:cxnLst/>
            <a:rect l="l" t="t" r="r" b="b"/>
            <a:pathLst>
              <a:path w="3192779" h="2581910">
                <a:moveTo>
                  <a:pt x="3192653" y="0"/>
                </a:moveTo>
                <a:lnTo>
                  <a:pt x="2173096" y="0"/>
                </a:lnTo>
                <a:lnTo>
                  <a:pt x="2173096" y="567182"/>
                </a:lnTo>
                <a:lnTo>
                  <a:pt x="0" y="2581910"/>
                </a:lnTo>
                <a:lnTo>
                  <a:pt x="2173096" y="810260"/>
                </a:lnTo>
                <a:lnTo>
                  <a:pt x="3192653" y="810260"/>
                </a:lnTo>
                <a:lnTo>
                  <a:pt x="3192653" y="0"/>
                </a:lnTo>
                <a:close/>
              </a:path>
              <a:path w="3192779" h="2581910">
                <a:moveTo>
                  <a:pt x="3192653" y="810260"/>
                </a:moveTo>
                <a:lnTo>
                  <a:pt x="2173096" y="810260"/>
                </a:lnTo>
                <a:lnTo>
                  <a:pt x="2173096" y="972312"/>
                </a:lnTo>
                <a:lnTo>
                  <a:pt x="3192653" y="972312"/>
                </a:lnTo>
                <a:lnTo>
                  <a:pt x="3192653" y="810260"/>
                </a:lnTo>
                <a:close/>
              </a:path>
            </a:pathLst>
          </a:custGeom>
          <a:solidFill>
            <a:srgbClr val="4A4E31"/>
          </a:solidFill>
        </p:spPr>
        <p:txBody>
          <a:bodyPr wrap="square" lIns="0" tIns="0" rIns="0" bIns="0" rtlCol="0"/>
          <a:lstStyle/>
          <a:p>
            <a:endParaRPr dirty="0"/>
          </a:p>
        </p:txBody>
      </p:sp>
      <p:sp>
        <p:nvSpPr>
          <p:cNvPr id="4" name="object 4"/>
          <p:cNvSpPr/>
          <p:nvPr/>
        </p:nvSpPr>
        <p:spPr>
          <a:xfrm>
            <a:off x="6877939" y="812291"/>
            <a:ext cx="3192780" cy="2581910"/>
          </a:xfrm>
          <a:custGeom>
            <a:avLst/>
            <a:gdLst/>
            <a:ahLst/>
            <a:cxnLst/>
            <a:rect l="l" t="t" r="r" b="b"/>
            <a:pathLst>
              <a:path w="3192779" h="2581910">
                <a:moveTo>
                  <a:pt x="2173096" y="0"/>
                </a:moveTo>
                <a:lnTo>
                  <a:pt x="2343022" y="0"/>
                </a:lnTo>
                <a:lnTo>
                  <a:pt x="2597911" y="0"/>
                </a:lnTo>
                <a:lnTo>
                  <a:pt x="3192653" y="0"/>
                </a:lnTo>
                <a:lnTo>
                  <a:pt x="3192653" y="567182"/>
                </a:lnTo>
                <a:lnTo>
                  <a:pt x="3192653" y="810260"/>
                </a:lnTo>
                <a:lnTo>
                  <a:pt x="3192653" y="972312"/>
                </a:lnTo>
                <a:lnTo>
                  <a:pt x="2597911" y="972312"/>
                </a:lnTo>
                <a:lnTo>
                  <a:pt x="2343022" y="972312"/>
                </a:lnTo>
                <a:lnTo>
                  <a:pt x="2173096" y="972312"/>
                </a:lnTo>
                <a:lnTo>
                  <a:pt x="2173096" y="810260"/>
                </a:lnTo>
                <a:lnTo>
                  <a:pt x="0" y="2581910"/>
                </a:lnTo>
                <a:lnTo>
                  <a:pt x="2173096" y="567182"/>
                </a:lnTo>
                <a:lnTo>
                  <a:pt x="2173096" y="0"/>
                </a:lnTo>
                <a:close/>
              </a:path>
            </a:pathLst>
          </a:custGeom>
          <a:ln w="12192">
            <a:solidFill>
              <a:srgbClr val="353721"/>
            </a:solidFill>
          </a:ln>
        </p:spPr>
        <p:txBody>
          <a:bodyPr wrap="square" lIns="0" tIns="0" rIns="0" bIns="0" rtlCol="0"/>
          <a:lstStyle/>
          <a:p>
            <a:endParaRPr dirty="0"/>
          </a:p>
        </p:txBody>
      </p:sp>
      <p:sp>
        <p:nvSpPr>
          <p:cNvPr id="5" name="object 5"/>
          <p:cNvSpPr txBox="1"/>
          <p:nvPr/>
        </p:nvSpPr>
        <p:spPr>
          <a:xfrm>
            <a:off x="9209023" y="837946"/>
            <a:ext cx="706755" cy="929005"/>
          </a:xfrm>
          <a:prstGeom prst="rect">
            <a:avLst/>
          </a:prstGeom>
        </p:spPr>
        <p:txBody>
          <a:bodyPr vert="horz" wrap="square" lIns="0" tIns="0" rIns="0" bIns="0" rtlCol="0">
            <a:spAutoFit/>
          </a:bodyPr>
          <a:lstStyle/>
          <a:p>
            <a:pPr marL="12700" marR="5080" algn="ctr">
              <a:lnSpc>
                <a:spcPct val="100000"/>
              </a:lnSpc>
            </a:pPr>
            <a:r>
              <a:rPr sz="1000" spc="-5" dirty="0">
                <a:solidFill>
                  <a:srgbClr val="FFFFFF"/>
                </a:solidFill>
                <a:latin typeface="Arial"/>
                <a:cs typeface="Arial"/>
              </a:rPr>
              <a:t>Brighton,  please</a:t>
            </a:r>
            <a:r>
              <a:rPr sz="1000" spc="-90" dirty="0">
                <a:solidFill>
                  <a:srgbClr val="FFFFFF"/>
                </a:solidFill>
                <a:latin typeface="Arial"/>
                <a:cs typeface="Arial"/>
              </a:rPr>
              <a:t> </a:t>
            </a:r>
            <a:r>
              <a:rPr sz="1000" spc="-5" dirty="0">
                <a:solidFill>
                  <a:srgbClr val="FFFFFF"/>
                </a:solidFill>
                <a:latin typeface="Arial"/>
                <a:cs typeface="Arial"/>
              </a:rPr>
              <a:t>draw  dotted</a:t>
            </a:r>
            <a:r>
              <a:rPr sz="1000" spc="-90" dirty="0">
                <a:solidFill>
                  <a:srgbClr val="FFFFFF"/>
                </a:solidFill>
                <a:latin typeface="Arial"/>
                <a:cs typeface="Arial"/>
              </a:rPr>
              <a:t> </a:t>
            </a:r>
            <a:r>
              <a:rPr sz="1000" spc="-10" dirty="0">
                <a:solidFill>
                  <a:srgbClr val="FFFFFF"/>
                </a:solidFill>
                <a:latin typeface="Arial"/>
                <a:cs typeface="Arial"/>
              </a:rPr>
              <a:t>white  </a:t>
            </a:r>
            <a:r>
              <a:rPr sz="1000" spc="-5" dirty="0">
                <a:solidFill>
                  <a:srgbClr val="FFFFFF"/>
                </a:solidFill>
                <a:latin typeface="Arial"/>
                <a:cs typeface="Arial"/>
              </a:rPr>
              <a:t>line to</a:t>
            </a:r>
            <a:r>
              <a:rPr sz="1000" spc="-70" dirty="0">
                <a:solidFill>
                  <a:srgbClr val="FFFFFF"/>
                </a:solidFill>
                <a:latin typeface="Arial"/>
                <a:cs typeface="Arial"/>
              </a:rPr>
              <a:t> </a:t>
            </a:r>
            <a:r>
              <a:rPr sz="1000" spc="-5" dirty="0">
                <a:solidFill>
                  <a:srgbClr val="FFFFFF"/>
                </a:solidFill>
                <a:latin typeface="Arial"/>
                <a:cs typeface="Arial"/>
              </a:rPr>
              <a:t>show  damage  gradient</a:t>
            </a:r>
            <a:endParaRPr sz="1000" dirty="0">
              <a:latin typeface="Arial"/>
              <a:cs typeface="Arial"/>
            </a:endParaRPr>
          </a:p>
        </p:txBody>
      </p:sp>
      <p:sp>
        <p:nvSpPr>
          <p:cNvPr id="6" name="object 6"/>
          <p:cNvSpPr/>
          <p:nvPr/>
        </p:nvSpPr>
        <p:spPr>
          <a:xfrm>
            <a:off x="4968240" y="2435351"/>
            <a:ext cx="3401695" cy="3429000"/>
          </a:xfrm>
          <a:custGeom>
            <a:avLst/>
            <a:gdLst/>
            <a:ahLst/>
            <a:cxnLst/>
            <a:rect l="l" t="t" r="r" b="b"/>
            <a:pathLst>
              <a:path w="3401695" h="3429000">
                <a:moveTo>
                  <a:pt x="0" y="0"/>
                </a:moveTo>
                <a:lnTo>
                  <a:pt x="24030" y="15660"/>
                </a:lnTo>
                <a:lnTo>
                  <a:pt x="47942" y="31464"/>
                </a:lnTo>
                <a:lnTo>
                  <a:pt x="72044" y="46934"/>
                </a:lnTo>
                <a:lnTo>
                  <a:pt x="96647" y="61595"/>
                </a:lnTo>
                <a:lnTo>
                  <a:pt x="107424" y="66530"/>
                </a:lnTo>
                <a:lnTo>
                  <a:pt x="118665" y="70405"/>
                </a:lnTo>
                <a:lnTo>
                  <a:pt x="129883" y="74257"/>
                </a:lnTo>
                <a:lnTo>
                  <a:pt x="140588" y="79121"/>
                </a:lnTo>
                <a:lnTo>
                  <a:pt x="149693" y="85248"/>
                </a:lnTo>
                <a:lnTo>
                  <a:pt x="158178" y="92329"/>
                </a:lnTo>
                <a:lnTo>
                  <a:pt x="166663" y="99409"/>
                </a:lnTo>
                <a:lnTo>
                  <a:pt x="175768" y="105537"/>
                </a:lnTo>
                <a:lnTo>
                  <a:pt x="204962" y="121351"/>
                </a:lnTo>
                <a:lnTo>
                  <a:pt x="221251" y="129342"/>
                </a:lnTo>
                <a:lnTo>
                  <a:pt x="227523" y="131332"/>
                </a:lnTo>
                <a:lnTo>
                  <a:pt x="226665" y="129138"/>
                </a:lnTo>
                <a:lnTo>
                  <a:pt x="221566" y="124580"/>
                </a:lnTo>
                <a:lnTo>
                  <a:pt x="215114" y="119477"/>
                </a:lnTo>
                <a:lnTo>
                  <a:pt x="210197" y="115650"/>
                </a:lnTo>
                <a:lnTo>
                  <a:pt x="209705" y="114917"/>
                </a:lnTo>
                <a:lnTo>
                  <a:pt x="216524" y="119098"/>
                </a:lnTo>
                <a:lnTo>
                  <a:pt x="233543" y="130012"/>
                </a:lnTo>
                <a:lnTo>
                  <a:pt x="263651" y="149478"/>
                </a:lnTo>
                <a:lnTo>
                  <a:pt x="290661" y="166258"/>
                </a:lnTo>
                <a:lnTo>
                  <a:pt x="344251" y="200342"/>
                </a:lnTo>
                <a:lnTo>
                  <a:pt x="401818" y="248418"/>
                </a:lnTo>
                <a:lnTo>
                  <a:pt x="441836" y="283649"/>
                </a:lnTo>
                <a:lnTo>
                  <a:pt x="501014" y="325374"/>
                </a:lnTo>
                <a:lnTo>
                  <a:pt x="536146" y="356108"/>
                </a:lnTo>
                <a:lnTo>
                  <a:pt x="553503" y="371772"/>
                </a:lnTo>
                <a:lnTo>
                  <a:pt x="571373" y="386842"/>
                </a:lnTo>
                <a:lnTo>
                  <a:pt x="586656" y="397976"/>
                </a:lnTo>
                <a:lnTo>
                  <a:pt x="602488" y="408384"/>
                </a:lnTo>
                <a:lnTo>
                  <a:pt x="618128" y="419006"/>
                </a:lnTo>
                <a:lnTo>
                  <a:pt x="632840" y="430784"/>
                </a:lnTo>
                <a:lnTo>
                  <a:pt x="664035" y="461158"/>
                </a:lnTo>
                <a:lnTo>
                  <a:pt x="693991" y="492807"/>
                </a:lnTo>
                <a:lnTo>
                  <a:pt x="724138" y="524242"/>
                </a:lnTo>
                <a:lnTo>
                  <a:pt x="755904" y="553974"/>
                </a:lnTo>
                <a:lnTo>
                  <a:pt x="787062" y="579856"/>
                </a:lnTo>
                <a:lnTo>
                  <a:pt x="818483" y="605488"/>
                </a:lnTo>
                <a:lnTo>
                  <a:pt x="849379" y="631715"/>
                </a:lnTo>
                <a:lnTo>
                  <a:pt x="878967" y="659384"/>
                </a:lnTo>
                <a:lnTo>
                  <a:pt x="889762" y="670607"/>
                </a:lnTo>
                <a:lnTo>
                  <a:pt x="900461" y="681926"/>
                </a:lnTo>
                <a:lnTo>
                  <a:pt x="911399" y="692959"/>
                </a:lnTo>
                <a:lnTo>
                  <a:pt x="922909" y="703326"/>
                </a:lnTo>
                <a:lnTo>
                  <a:pt x="937978" y="714748"/>
                </a:lnTo>
                <a:lnTo>
                  <a:pt x="953738" y="725265"/>
                </a:lnTo>
                <a:lnTo>
                  <a:pt x="969450" y="735830"/>
                </a:lnTo>
                <a:lnTo>
                  <a:pt x="984376" y="747395"/>
                </a:lnTo>
                <a:lnTo>
                  <a:pt x="1000341" y="762160"/>
                </a:lnTo>
                <a:lnTo>
                  <a:pt x="1015507" y="777795"/>
                </a:lnTo>
                <a:lnTo>
                  <a:pt x="1030507" y="793597"/>
                </a:lnTo>
                <a:lnTo>
                  <a:pt x="1045972" y="808863"/>
                </a:lnTo>
                <a:lnTo>
                  <a:pt x="1061184" y="822261"/>
                </a:lnTo>
                <a:lnTo>
                  <a:pt x="1076801" y="835183"/>
                </a:lnTo>
                <a:lnTo>
                  <a:pt x="1092370" y="848153"/>
                </a:lnTo>
                <a:lnTo>
                  <a:pt x="1107439" y="861695"/>
                </a:lnTo>
                <a:lnTo>
                  <a:pt x="1138634" y="892032"/>
                </a:lnTo>
                <a:lnTo>
                  <a:pt x="1169352" y="922845"/>
                </a:lnTo>
                <a:lnTo>
                  <a:pt x="1199880" y="953849"/>
                </a:lnTo>
                <a:lnTo>
                  <a:pt x="1230502" y="984758"/>
                </a:lnTo>
                <a:lnTo>
                  <a:pt x="1243562" y="998083"/>
                </a:lnTo>
                <a:lnTo>
                  <a:pt x="1256490" y="1011539"/>
                </a:lnTo>
                <a:lnTo>
                  <a:pt x="1269632" y="1024780"/>
                </a:lnTo>
                <a:lnTo>
                  <a:pt x="1283335" y="1037463"/>
                </a:lnTo>
                <a:lnTo>
                  <a:pt x="1301077" y="1052659"/>
                </a:lnTo>
                <a:lnTo>
                  <a:pt x="1318974" y="1067689"/>
                </a:lnTo>
                <a:lnTo>
                  <a:pt x="1336609" y="1083004"/>
                </a:lnTo>
                <a:lnTo>
                  <a:pt x="1353565" y="1099058"/>
                </a:lnTo>
                <a:lnTo>
                  <a:pt x="1369190" y="1116445"/>
                </a:lnTo>
                <a:lnTo>
                  <a:pt x="1383792" y="1134808"/>
                </a:lnTo>
                <a:lnTo>
                  <a:pt x="1398678" y="1152886"/>
                </a:lnTo>
                <a:lnTo>
                  <a:pt x="1415161" y="1169415"/>
                </a:lnTo>
                <a:lnTo>
                  <a:pt x="1453403" y="1197417"/>
                </a:lnTo>
                <a:lnTo>
                  <a:pt x="1482883" y="1212167"/>
                </a:lnTo>
                <a:lnTo>
                  <a:pt x="1511458" y="1227512"/>
                </a:lnTo>
                <a:lnTo>
                  <a:pt x="1546987" y="1257300"/>
                </a:lnTo>
                <a:lnTo>
                  <a:pt x="1561169" y="1273990"/>
                </a:lnTo>
                <a:lnTo>
                  <a:pt x="1573672" y="1292145"/>
                </a:lnTo>
                <a:lnTo>
                  <a:pt x="1586009" y="1310467"/>
                </a:lnTo>
                <a:lnTo>
                  <a:pt x="1599691" y="1327658"/>
                </a:lnTo>
                <a:lnTo>
                  <a:pt x="1612124" y="1339381"/>
                </a:lnTo>
                <a:lnTo>
                  <a:pt x="1625615" y="1350010"/>
                </a:lnTo>
                <a:lnTo>
                  <a:pt x="1639321" y="1360447"/>
                </a:lnTo>
                <a:lnTo>
                  <a:pt x="1652396" y="1371600"/>
                </a:lnTo>
                <a:lnTo>
                  <a:pt x="1679209" y="1397555"/>
                </a:lnTo>
                <a:lnTo>
                  <a:pt x="1705546" y="1423987"/>
                </a:lnTo>
                <a:lnTo>
                  <a:pt x="1731692" y="1450609"/>
                </a:lnTo>
                <a:lnTo>
                  <a:pt x="1757934" y="1477137"/>
                </a:lnTo>
                <a:lnTo>
                  <a:pt x="1764399" y="1483834"/>
                </a:lnTo>
                <a:lnTo>
                  <a:pt x="1770792" y="1490614"/>
                </a:lnTo>
                <a:lnTo>
                  <a:pt x="1777329" y="1497228"/>
                </a:lnTo>
                <a:lnTo>
                  <a:pt x="1784223" y="1503426"/>
                </a:lnTo>
                <a:lnTo>
                  <a:pt x="1811696" y="1524392"/>
                </a:lnTo>
                <a:lnTo>
                  <a:pt x="1839896" y="1544669"/>
                </a:lnTo>
                <a:lnTo>
                  <a:pt x="1866644" y="1566326"/>
                </a:lnTo>
                <a:lnTo>
                  <a:pt x="1907805" y="1615544"/>
                </a:lnTo>
                <a:lnTo>
                  <a:pt x="1960117" y="1670558"/>
                </a:lnTo>
                <a:lnTo>
                  <a:pt x="1976802" y="1697720"/>
                </a:lnTo>
                <a:lnTo>
                  <a:pt x="1985031" y="1711330"/>
                </a:lnTo>
                <a:lnTo>
                  <a:pt x="1995296" y="1723263"/>
                </a:lnTo>
                <a:lnTo>
                  <a:pt x="2009348" y="1733813"/>
                </a:lnTo>
                <a:lnTo>
                  <a:pt x="2024840" y="1742424"/>
                </a:lnTo>
                <a:lnTo>
                  <a:pt x="2040927" y="1750248"/>
                </a:lnTo>
                <a:lnTo>
                  <a:pt x="2056764" y="1758442"/>
                </a:lnTo>
                <a:lnTo>
                  <a:pt x="2073140" y="1798251"/>
                </a:lnTo>
                <a:lnTo>
                  <a:pt x="2080086" y="1815250"/>
                </a:lnTo>
                <a:lnTo>
                  <a:pt x="2085879" y="1822898"/>
                </a:lnTo>
                <a:lnTo>
                  <a:pt x="2127123" y="1863979"/>
                </a:lnTo>
                <a:lnTo>
                  <a:pt x="2159638" y="1902160"/>
                </a:lnTo>
                <a:lnTo>
                  <a:pt x="2184618" y="1934840"/>
                </a:lnTo>
                <a:lnTo>
                  <a:pt x="2206859" y="1964466"/>
                </a:lnTo>
                <a:lnTo>
                  <a:pt x="2231157" y="1993483"/>
                </a:lnTo>
                <a:lnTo>
                  <a:pt x="2262309" y="2024337"/>
                </a:lnTo>
                <a:lnTo>
                  <a:pt x="2305111" y="2059475"/>
                </a:lnTo>
                <a:lnTo>
                  <a:pt x="2364359" y="2101342"/>
                </a:lnTo>
                <a:lnTo>
                  <a:pt x="2377900" y="2109739"/>
                </a:lnTo>
                <a:lnTo>
                  <a:pt x="2384522" y="2114111"/>
                </a:lnTo>
                <a:lnTo>
                  <a:pt x="2390775" y="2118995"/>
                </a:lnTo>
                <a:lnTo>
                  <a:pt x="2399825" y="2127492"/>
                </a:lnTo>
                <a:lnTo>
                  <a:pt x="2408412" y="2136489"/>
                </a:lnTo>
                <a:lnTo>
                  <a:pt x="2416974" y="2145534"/>
                </a:lnTo>
                <a:lnTo>
                  <a:pt x="2425954" y="2154174"/>
                </a:lnTo>
                <a:lnTo>
                  <a:pt x="2444696" y="2169636"/>
                </a:lnTo>
                <a:lnTo>
                  <a:pt x="2462736" y="2183574"/>
                </a:lnTo>
                <a:lnTo>
                  <a:pt x="2479942" y="2198179"/>
                </a:lnTo>
                <a:lnTo>
                  <a:pt x="2496185" y="2215642"/>
                </a:lnTo>
                <a:lnTo>
                  <a:pt x="2507355" y="2230909"/>
                </a:lnTo>
                <a:lnTo>
                  <a:pt x="2517822" y="2246725"/>
                </a:lnTo>
                <a:lnTo>
                  <a:pt x="2528456" y="2262397"/>
                </a:lnTo>
                <a:lnTo>
                  <a:pt x="2540127" y="2277237"/>
                </a:lnTo>
                <a:lnTo>
                  <a:pt x="2546147" y="2282315"/>
                </a:lnTo>
                <a:lnTo>
                  <a:pt x="2553049" y="2286333"/>
                </a:lnTo>
                <a:lnTo>
                  <a:pt x="2560093" y="2290185"/>
                </a:lnTo>
                <a:lnTo>
                  <a:pt x="2566542" y="2294763"/>
                </a:lnTo>
                <a:lnTo>
                  <a:pt x="2582007" y="2310137"/>
                </a:lnTo>
                <a:lnTo>
                  <a:pt x="2596721" y="2326322"/>
                </a:lnTo>
                <a:lnTo>
                  <a:pt x="2611745" y="2342126"/>
                </a:lnTo>
                <a:lnTo>
                  <a:pt x="2628138" y="2356358"/>
                </a:lnTo>
                <a:lnTo>
                  <a:pt x="2637151" y="2362664"/>
                </a:lnTo>
                <a:lnTo>
                  <a:pt x="2646330" y="2368804"/>
                </a:lnTo>
                <a:lnTo>
                  <a:pt x="2655177" y="2375324"/>
                </a:lnTo>
                <a:lnTo>
                  <a:pt x="2663190" y="2382774"/>
                </a:lnTo>
                <a:lnTo>
                  <a:pt x="2681666" y="2404006"/>
                </a:lnTo>
                <a:lnTo>
                  <a:pt x="2699178" y="2426049"/>
                </a:lnTo>
                <a:lnTo>
                  <a:pt x="2716285" y="2448425"/>
                </a:lnTo>
                <a:lnTo>
                  <a:pt x="2733548" y="2470658"/>
                </a:lnTo>
                <a:lnTo>
                  <a:pt x="2744541" y="2484389"/>
                </a:lnTo>
                <a:lnTo>
                  <a:pt x="2768727" y="2514600"/>
                </a:lnTo>
                <a:lnTo>
                  <a:pt x="2792912" y="2544810"/>
                </a:lnTo>
                <a:lnTo>
                  <a:pt x="2803906" y="2558542"/>
                </a:lnTo>
                <a:lnTo>
                  <a:pt x="2808162" y="2565223"/>
                </a:lnTo>
                <a:lnTo>
                  <a:pt x="2812335" y="2571988"/>
                </a:lnTo>
                <a:lnTo>
                  <a:pt x="2816675" y="2578633"/>
                </a:lnTo>
                <a:lnTo>
                  <a:pt x="2841131" y="2608242"/>
                </a:lnTo>
                <a:lnTo>
                  <a:pt x="2874137" y="2646426"/>
                </a:lnTo>
                <a:lnTo>
                  <a:pt x="2880825" y="2674164"/>
                </a:lnTo>
                <a:lnTo>
                  <a:pt x="2883022" y="2681689"/>
                </a:lnTo>
                <a:lnTo>
                  <a:pt x="2885170" y="2680239"/>
                </a:lnTo>
                <a:lnTo>
                  <a:pt x="2891710" y="2681054"/>
                </a:lnTo>
                <a:lnTo>
                  <a:pt x="2907083" y="2695373"/>
                </a:lnTo>
                <a:lnTo>
                  <a:pt x="2935732" y="2734437"/>
                </a:lnTo>
                <a:lnTo>
                  <a:pt x="2970911" y="2787142"/>
                </a:lnTo>
                <a:lnTo>
                  <a:pt x="2978497" y="2810315"/>
                </a:lnTo>
                <a:lnTo>
                  <a:pt x="2981118" y="2815844"/>
                </a:lnTo>
                <a:lnTo>
                  <a:pt x="3006090" y="2857500"/>
                </a:lnTo>
                <a:lnTo>
                  <a:pt x="3028299" y="2901346"/>
                </a:lnTo>
                <a:lnTo>
                  <a:pt x="3039111" y="2923401"/>
                </a:lnTo>
                <a:lnTo>
                  <a:pt x="3050032" y="2945384"/>
                </a:lnTo>
                <a:lnTo>
                  <a:pt x="3054645" y="2954113"/>
                </a:lnTo>
                <a:lnTo>
                  <a:pt x="3059414" y="2962735"/>
                </a:lnTo>
                <a:lnTo>
                  <a:pt x="3063873" y="2971476"/>
                </a:lnTo>
                <a:lnTo>
                  <a:pt x="3067558" y="2980563"/>
                </a:lnTo>
                <a:lnTo>
                  <a:pt x="3074926" y="3002827"/>
                </a:lnTo>
                <a:lnTo>
                  <a:pt x="3076362" y="3007011"/>
                </a:lnTo>
                <a:lnTo>
                  <a:pt x="3093974" y="3050921"/>
                </a:lnTo>
                <a:lnTo>
                  <a:pt x="3100581" y="3070727"/>
                </a:lnTo>
                <a:lnTo>
                  <a:pt x="3102737" y="3077337"/>
                </a:lnTo>
                <a:lnTo>
                  <a:pt x="3104641" y="3112512"/>
                </a:lnTo>
                <a:lnTo>
                  <a:pt x="3106356" y="3147710"/>
                </a:lnTo>
                <a:lnTo>
                  <a:pt x="3108451" y="3182885"/>
                </a:lnTo>
                <a:lnTo>
                  <a:pt x="3111500" y="3217989"/>
                </a:lnTo>
                <a:lnTo>
                  <a:pt x="3114119" y="3224977"/>
                </a:lnTo>
                <a:lnTo>
                  <a:pt x="3118453" y="3231916"/>
                </a:lnTo>
                <a:lnTo>
                  <a:pt x="3121501" y="3238486"/>
                </a:lnTo>
                <a:lnTo>
                  <a:pt x="3120263" y="3244367"/>
                </a:lnTo>
                <a:lnTo>
                  <a:pt x="3111361" y="3251532"/>
                </a:lnTo>
                <a:lnTo>
                  <a:pt x="3100196" y="3255698"/>
                </a:lnTo>
                <a:lnTo>
                  <a:pt x="3088080" y="3258594"/>
                </a:lnTo>
                <a:lnTo>
                  <a:pt x="3076320" y="3261944"/>
                </a:lnTo>
                <a:lnTo>
                  <a:pt x="3056191" y="3268894"/>
                </a:lnTo>
                <a:lnTo>
                  <a:pt x="3049396" y="3270980"/>
                </a:lnTo>
                <a:lnTo>
                  <a:pt x="3042888" y="3275142"/>
                </a:lnTo>
                <a:lnTo>
                  <a:pt x="3023616" y="3288322"/>
                </a:lnTo>
                <a:lnTo>
                  <a:pt x="3018645" y="3294684"/>
                </a:lnTo>
                <a:lnTo>
                  <a:pt x="3013281" y="3300896"/>
                </a:lnTo>
                <a:lnTo>
                  <a:pt x="3008703" y="3307415"/>
                </a:lnTo>
                <a:lnTo>
                  <a:pt x="3006090" y="3314700"/>
                </a:lnTo>
                <a:lnTo>
                  <a:pt x="3007655" y="3330567"/>
                </a:lnTo>
                <a:lnTo>
                  <a:pt x="3041141" y="3358667"/>
                </a:lnTo>
                <a:lnTo>
                  <a:pt x="3086236" y="3379962"/>
                </a:lnTo>
                <a:lnTo>
                  <a:pt x="3137677" y="3394798"/>
                </a:lnTo>
                <a:lnTo>
                  <a:pt x="3197125" y="3405597"/>
                </a:lnTo>
                <a:lnTo>
                  <a:pt x="3245568" y="3409156"/>
                </a:lnTo>
                <a:lnTo>
                  <a:pt x="3269741" y="3411410"/>
                </a:lnTo>
                <a:lnTo>
                  <a:pt x="3282942" y="3413332"/>
                </a:lnTo>
                <a:lnTo>
                  <a:pt x="3296094" y="3415706"/>
                </a:lnTo>
                <a:lnTo>
                  <a:pt x="3309246" y="3418132"/>
                </a:lnTo>
                <a:lnTo>
                  <a:pt x="3322446" y="3420211"/>
                </a:lnTo>
                <a:lnTo>
                  <a:pt x="3345900" y="3423063"/>
                </a:lnTo>
                <a:lnTo>
                  <a:pt x="3371865" y="3425920"/>
                </a:lnTo>
                <a:lnTo>
                  <a:pt x="3392902" y="3428119"/>
                </a:lnTo>
                <a:lnTo>
                  <a:pt x="3401567" y="3429000"/>
                </a:lnTo>
              </a:path>
            </a:pathLst>
          </a:custGeom>
          <a:ln w="12192">
            <a:solidFill>
              <a:srgbClr val="353721"/>
            </a:solidFill>
          </a:ln>
        </p:spPr>
        <p:txBody>
          <a:bodyPr wrap="square" lIns="0" tIns="0" rIns="0" bIns="0" rtlCol="0"/>
          <a:lstStyle/>
          <a:p>
            <a:endParaRPr dirty="0"/>
          </a:p>
        </p:txBody>
      </p:sp>
      <p:sp>
        <p:nvSpPr>
          <p:cNvPr id="7" name="object 7"/>
          <p:cNvSpPr/>
          <p:nvPr/>
        </p:nvSpPr>
        <p:spPr>
          <a:xfrm>
            <a:off x="-36871" y="2"/>
            <a:ext cx="12192000" cy="685799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9" name="object 9"/>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38</a:t>
            </a:fld>
            <a:endParaRPr dirty="0"/>
          </a:p>
        </p:txBody>
      </p:sp>
      <p:sp>
        <p:nvSpPr>
          <p:cNvPr id="8" name="TextBox 7"/>
          <p:cNvSpPr txBox="1"/>
          <p:nvPr/>
        </p:nvSpPr>
        <p:spPr>
          <a:xfrm>
            <a:off x="5410200" y="1066800"/>
            <a:ext cx="1981200" cy="1323439"/>
          </a:xfrm>
          <a:prstGeom prst="rect">
            <a:avLst/>
          </a:prstGeom>
          <a:solidFill>
            <a:schemeClr val="bg2"/>
          </a:solidFill>
        </p:spPr>
        <p:txBody>
          <a:bodyPr wrap="square" rtlCol="0">
            <a:spAutoFit/>
          </a:bodyPr>
          <a:lstStyle/>
          <a:p>
            <a:r>
              <a:rPr lang="en-US" sz="2000" dirty="0" err="1" smtClean="0"/>
              <a:t>Resultado</a:t>
            </a:r>
            <a:r>
              <a:rPr lang="en-US" sz="2000" dirty="0" smtClean="0"/>
              <a:t> de </a:t>
            </a:r>
            <a:r>
              <a:rPr lang="en-US" sz="2000" dirty="0" err="1" smtClean="0"/>
              <a:t>deriva</a:t>
            </a:r>
            <a:r>
              <a:rPr lang="en-US" sz="2000" dirty="0" smtClean="0"/>
              <a:t> </a:t>
            </a:r>
            <a:r>
              <a:rPr lang="en-US" sz="2000" dirty="0" err="1" smtClean="0"/>
              <a:t>utilizando</a:t>
            </a:r>
            <a:r>
              <a:rPr lang="en-US" sz="2000" dirty="0" smtClean="0"/>
              <a:t> la </a:t>
            </a:r>
            <a:r>
              <a:rPr lang="en-US" sz="2000" dirty="0" err="1" smtClean="0"/>
              <a:t>boquilla</a:t>
            </a:r>
            <a:r>
              <a:rPr lang="en-US" sz="2000" dirty="0" smtClean="0"/>
              <a:t> </a:t>
            </a:r>
            <a:r>
              <a:rPr lang="en-US" sz="2000" dirty="0" err="1" smtClean="0"/>
              <a:t>incorrecta</a:t>
            </a:r>
            <a:endParaRPr 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95400" y="2193035"/>
            <a:ext cx="4408932" cy="310591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p:cNvSpPr/>
          <p:nvPr/>
        </p:nvSpPr>
        <p:spPr>
          <a:xfrm>
            <a:off x="6329171" y="2193035"/>
            <a:ext cx="4407408" cy="310591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4" name="object 4"/>
          <p:cNvSpPr/>
          <p:nvPr/>
        </p:nvSpPr>
        <p:spPr>
          <a:xfrm>
            <a:off x="1295400" y="2823972"/>
            <a:ext cx="2204085" cy="1968500"/>
          </a:xfrm>
          <a:custGeom>
            <a:avLst/>
            <a:gdLst/>
            <a:ahLst/>
            <a:cxnLst/>
            <a:rect l="l" t="t" r="r" b="b"/>
            <a:pathLst>
              <a:path w="2204085" h="1968500">
                <a:moveTo>
                  <a:pt x="2204085" y="0"/>
                </a:moveTo>
                <a:lnTo>
                  <a:pt x="0" y="1968500"/>
                </a:lnTo>
              </a:path>
            </a:pathLst>
          </a:custGeom>
          <a:ln w="12192">
            <a:solidFill>
              <a:srgbClr val="4A4E31"/>
            </a:solidFill>
          </a:ln>
        </p:spPr>
        <p:txBody>
          <a:bodyPr wrap="square" lIns="0" tIns="0" rIns="0" bIns="0" rtlCol="0"/>
          <a:lstStyle/>
          <a:p>
            <a:endParaRPr dirty="0"/>
          </a:p>
        </p:txBody>
      </p:sp>
      <p:sp>
        <p:nvSpPr>
          <p:cNvPr id="5" name="object 5"/>
          <p:cNvSpPr/>
          <p:nvPr/>
        </p:nvSpPr>
        <p:spPr>
          <a:xfrm>
            <a:off x="8656319" y="2823972"/>
            <a:ext cx="2080895" cy="922019"/>
          </a:xfrm>
          <a:custGeom>
            <a:avLst/>
            <a:gdLst/>
            <a:ahLst/>
            <a:cxnLst/>
            <a:rect l="l" t="t" r="r" b="b"/>
            <a:pathLst>
              <a:path w="2080895" h="922020">
                <a:moveTo>
                  <a:pt x="0" y="0"/>
                </a:moveTo>
                <a:lnTo>
                  <a:pt x="2080640" y="921638"/>
                </a:lnTo>
              </a:path>
            </a:pathLst>
          </a:custGeom>
          <a:ln w="12192">
            <a:solidFill>
              <a:srgbClr val="4A4E31"/>
            </a:solidFill>
          </a:ln>
        </p:spPr>
        <p:txBody>
          <a:bodyPr wrap="square" lIns="0" tIns="0" rIns="0" bIns="0" rtlCol="0"/>
          <a:lstStyle/>
          <a:p>
            <a:endParaRPr dirty="0"/>
          </a:p>
        </p:txBody>
      </p:sp>
      <p:sp>
        <p:nvSpPr>
          <p:cNvPr id="6" name="object 6"/>
          <p:cNvSpPr/>
          <p:nvPr/>
        </p:nvSpPr>
        <p:spPr>
          <a:xfrm>
            <a:off x="6329171" y="2823972"/>
            <a:ext cx="2204085" cy="922019"/>
          </a:xfrm>
          <a:custGeom>
            <a:avLst/>
            <a:gdLst/>
            <a:ahLst/>
            <a:cxnLst/>
            <a:rect l="l" t="t" r="r" b="b"/>
            <a:pathLst>
              <a:path w="2204084" h="922020">
                <a:moveTo>
                  <a:pt x="2204084" y="0"/>
                </a:moveTo>
                <a:lnTo>
                  <a:pt x="0" y="921638"/>
                </a:lnTo>
              </a:path>
            </a:pathLst>
          </a:custGeom>
          <a:ln w="12192">
            <a:solidFill>
              <a:srgbClr val="4A4E31"/>
            </a:solidFill>
          </a:ln>
        </p:spPr>
        <p:txBody>
          <a:bodyPr wrap="square" lIns="0" tIns="0" rIns="0" bIns="0" rtlCol="0"/>
          <a:lstStyle/>
          <a:p>
            <a:endParaRPr dirty="0"/>
          </a:p>
        </p:txBody>
      </p:sp>
      <p:sp>
        <p:nvSpPr>
          <p:cNvPr id="7" name="object 7"/>
          <p:cNvSpPr/>
          <p:nvPr/>
        </p:nvSpPr>
        <p:spPr>
          <a:xfrm>
            <a:off x="3558540" y="2823972"/>
            <a:ext cx="2145030" cy="1633855"/>
          </a:xfrm>
          <a:custGeom>
            <a:avLst/>
            <a:gdLst/>
            <a:ahLst/>
            <a:cxnLst/>
            <a:rect l="l" t="t" r="r" b="b"/>
            <a:pathLst>
              <a:path w="2145029" h="1633854">
                <a:moveTo>
                  <a:pt x="0" y="0"/>
                </a:moveTo>
                <a:lnTo>
                  <a:pt x="2144776" y="1633854"/>
                </a:lnTo>
              </a:path>
            </a:pathLst>
          </a:custGeom>
          <a:ln w="12192">
            <a:solidFill>
              <a:srgbClr val="4A4E31"/>
            </a:solidFill>
          </a:ln>
        </p:spPr>
        <p:txBody>
          <a:bodyPr wrap="square" lIns="0" tIns="0" rIns="0" bIns="0" rtlCol="0"/>
          <a:lstStyle/>
          <a:p>
            <a:endParaRPr dirty="0"/>
          </a:p>
        </p:txBody>
      </p:sp>
      <p:sp>
        <p:nvSpPr>
          <p:cNvPr id="8" name="object 8"/>
          <p:cNvSpPr txBox="1"/>
          <p:nvPr/>
        </p:nvSpPr>
        <p:spPr>
          <a:xfrm>
            <a:off x="2667000" y="3657600"/>
            <a:ext cx="2156333" cy="276999"/>
          </a:xfrm>
          <a:prstGeom prst="rect">
            <a:avLst/>
          </a:prstGeom>
        </p:spPr>
        <p:txBody>
          <a:bodyPr vert="horz" wrap="square" lIns="0" tIns="0" rIns="0" bIns="0" rtlCol="0">
            <a:spAutoFit/>
          </a:bodyPr>
          <a:lstStyle/>
          <a:p>
            <a:pPr marL="184785" marR="5080" indent="-172720">
              <a:lnSpc>
                <a:spcPct val="100000"/>
              </a:lnSpc>
            </a:pPr>
            <a:r>
              <a:rPr lang="en-US" b="1" dirty="0">
                <a:solidFill>
                  <a:srgbClr val="FFFFFF"/>
                </a:solidFill>
                <a:latin typeface="Arial Narrow"/>
                <a:cs typeface="Arial Narrow"/>
              </a:rPr>
              <a:t>PATRÓN INCOMPLETO</a:t>
            </a:r>
            <a:endParaRPr sz="1800" dirty="0">
              <a:latin typeface="Arial Narrow"/>
              <a:cs typeface="Arial Narrow"/>
            </a:endParaRPr>
          </a:p>
        </p:txBody>
      </p:sp>
      <p:sp>
        <p:nvSpPr>
          <p:cNvPr id="9" name="object 9"/>
          <p:cNvSpPr txBox="1"/>
          <p:nvPr/>
        </p:nvSpPr>
        <p:spPr>
          <a:xfrm>
            <a:off x="8140700" y="3611626"/>
            <a:ext cx="1993900" cy="553998"/>
          </a:xfrm>
          <a:prstGeom prst="rect">
            <a:avLst/>
          </a:prstGeom>
        </p:spPr>
        <p:txBody>
          <a:bodyPr vert="horz" wrap="square" lIns="0" tIns="0" rIns="0" bIns="0" rtlCol="0">
            <a:spAutoFit/>
          </a:bodyPr>
          <a:lstStyle/>
          <a:p>
            <a:pPr marL="12700" marR="5080" indent="202565">
              <a:lnSpc>
                <a:spcPct val="100000"/>
              </a:lnSpc>
            </a:pPr>
            <a:r>
              <a:rPr lang="en-US" b="1">
                <a:solidFill>
                  <a:srgbClr val="FFFFFF"/>
                </a:solidFill>
                <a:latin typeface="Arial Narrow"/>
                <a:cs typeface="Arial Narrow"/>
              </a:rPr>
              <a:t>PATRÓN COMPLETO</a:t>
            </a:r>
            <a:endParaRPr sz="1800" dirty="0">
              <a:latin typeface="Arial Narrow"/>
              <a:cs typeface="Arial Narrow"/>
            </a:endParaRPr>
          </a:p>
        </p:txBody>
      </p:sp>
      <p:sp>
        <p:nvSpPr>
          <p:cNvPr id="10" name="object 10"/>
          <p:cNvSpPr txBox="1">
            <a:spLocks noGrp="1"/>
          </p:cNvSpPr>
          <p:nvPr>
            <p:ph type="title"/>
          </p:nvPr>
        </p:nvSpPr>
        <p:spPr>
          <a:xfrm>
            <a:off x="493876" y="407923"/>
            <a:ext cx="10402723" cy="369332"/>
          </a:xfrm>
          <a:prstGeom prst="rect">
            <a:avLst/>
          </a:prstGeom>
        </p:spPr>
        <p:txBody>
          <a:bodyPr vert="horz" wrap="square" lIns="0" tIns="0" rIns="0" bIns="0" rtlCol="0">
            <a:spAutoFit/>
          </a:bodyPr>
          <a:lstStyle/>
          <a:p>
            <a:pPr marL="12700">
              <a:lnSpc>
                <a:spcPct val="100000"/>
              </a:lnSpc>
            </a:pPr>
            <a:r>
              <a:rPr sz="2400" spc="-5" dirty="0"/>
              <a:t>TTI </a:t>
            </a:r>
            <a:r>
              <a:rPr sz="2400" spc="-35" dirty="0"/>
              <a:t>11004 </a:t>
            </a:r>
            <a:r>
              <a:rPr lang="es-ES" sz="2400" spc="-5" dirty="0"/>
              <a:t>BOQUILLA EN LA GAMA DE PRESIÓN DE OPERACIÓN VARIABLE</a:t>
            </a:r>
            <a:endParaRPr sz="2400" dirty="0"/>
          </a:p>
        </p:txBody>
      </p:sp>
      <p:sp>
        <p:nvSpPr>
          <p:cNvPr id="11" name="object 11"/>
          <p:cNvSpPr txBox="1"/>
          <p:nvPr/>
        </p:nvSpPr>
        <p:spPr>
          <a:xfrm>
            <a:off x="1296924" y="5288279"/>
            <a:ext cx="4407535" cy="340360"/>
          </a:xfrm>
          <a:prstGeom prst="rect">
            <a:avLst/>
          </a:prstGeom>
          <a:solidFill>
            <a:srgbClr val="9A9F7B"/>
          </a:solidFill>
        </p:spPr>
        <p:txBody>
          <a:bodyPr vert="horz" wrap="square" lIns="0" tIns="43815" rIns="0" bIns="0" rtlCol="0">
            <a:spAutoFit/>
          </a:bodyPr>
          <a:lstStyle/>
          <a:p>
            <a:pPr algn="ctr">
              <a:lnSpc>
                <a:spcPct val="100000"/>
              </a:lnSpc>
              <a:spcBef>
                <a:spcPts val="345"/>
              </a:spcBef>
            </a:pPr>
            <a:r>
              <a:rPr sz="1600" b="1" spc="-5" dirty="0">
                <a:solidFill>
                  <a:srgbClr val="FFFFFF"/>
                </a:solidFill>
                <a:latin typeface="Arial Narrow"/>
                <a:cs typeface="Arial Narrow"/>
              </a:rPr>
              <a:t>20</a:t>
            </a:r>
            <a:r>
              <a:rPr sz="1600" b="1" spc="-110" dirty="0">
                <a:solidFill>
                  <a:srgbClr val="FFFFFF"/>
                </a:solidFill>
                <a:latin typeface="Arial Narrow"/>
                <a:cs typeface="Arial Narrow"/>
              </a:rPr>
              <a:t> </a:t>
            </a:r>
            <a:r>
              <a:rPr sz="1600" b="1" dirty="0">
                <a:solidFill>
                  <a:srgbClr val="FFFFFF"/>
                </a:solidFill>
                <a:latin typeface="Arial Narrow"/>
                <a:cs typeface="Arial Narrow"/>
              </a:rPr>
              <a:t>PSI</a:t>
            </a:r>
            <a:endParaRPr sz="1600" dirty="0">
              <a:latin typeface="Arial Narrow"/>
              <a:cs typeface="Arial Narrow"/>
            </a:endParaRPr>
          </a:p>
        </p:txBody>
      </p:sp>
      <p:sp>
        <p:nvSpPr>
          <p:cNvPr id="12" name="object 12"/>
          <p:cNvSpPr txBox="1"/>
          <p:nvPr/>
        </p:nvSpPr>
        <p:spPr>
          <a:xfrm>
            <a:off x="6329171" y="5288279"/>
            <a:ext cx="4407535" cy="340360"/>
          </a:xfrm>
          <a:prstGeom prst="rect">
            <a:avLst/>
          </a:prstGeom>
          <a:solidFill>
            <a:srgbClr val="9A9F7B"/>
          </a:solidFill>
        </p:spPr>
        <p:txBody>
          <a:bodyPr vert="horz" wrap="square" lIns="0" tIns="43815" rIns="0" bIns="0" rtlCol="0">
            <a:spAutoFit/>
          </a:bodyPr>
          <a:lstStyle/>
          <a:p>
            <a:pPr marL="1905" algn="ctr">
              <a:lnSpc>
                <a:spcPct val="100000"/>
              </a:lnSpc>
              <a:spcBef>
                <a:spcPts val="345"/>
              </a:spcBef>
            </a:pPr>
            <a:r>
              <a:rPr sz="1600" b="1" spc="-5" dirty="0">
                <a:solidFill>
                  <a:srgbClr val="FFFFFF"/>
                </a:solidFill>
                <a:latin typeface="Arial Narrow"/>
                <a:cs typeface="Arial Narrow"/>
              </a:rPr>
              <a:t>60</a:t>
            </a:r>
            <a:r>
              <a:rPr sz="1600" b="1" spc="-110" dirty="0">
                <a:solidFill>
                  <a:srgbClr val="FFFFFF"/>
                </a:solidFill>
                <a:latin typeface="Arial Narrow"/>
                <a:cs typeface="Arial Narrow"/>
              </a:rPr>
              <a:t> </a:t>
            </a:r>
            <a:r>
              <a:rPr sz="1600" b="1" dirty="0">
                <a:solidFill>
                  <a:srgbClr val="FFFFFF"/>
                </a:solidFill>
                <a:latin typeface="Arial Narrow"/>
                <a:cs typeface="Arial Narrow"/>
              </a:rPr>
              <a:t>PSI</a:t>
            </a:r>
            <a:endParaRPr sz="1600" dirty="0">
              <a:latin typeface="Arial Narrow"/>
              <a:cs typeface="Arial Narrow"/>
            </a:endParaRPr>
          </a:p>
        </p:txBody>
      </p:sp>
      <p:sp>
        <p:nvSpPr>
          <p:cNvPr id="13" name="object 13"/>
          <p:cNvSpPr txBox="1"/>
          <p:nvPr/>
        </p:nvSpPr>
        <p:spPr>
          <a:xfrm>
            <a:off x="609600" y="914400"/>
            <a:ext cx="9753600" cy="984885"/>
          </a:xfrm>
          <a:prstGeom prst="rect">
            <a:avLst/>
          </a:prstGeom>
        </p:spPr>
        <p:txBody>
          <a:bodyPr vert="horz" wrap="square" lIns="0" tIns="0" rIns="0" bIns="0" rtlCol="0">
            <a:spAutoFit/>
          </a:bodyPr>
          <a:lstStyle/>
          <a:p>
            <a:pPr algn="ctr">
              <a:lnSpc>
                <a:spcPct val="100000"/>
              </a:lnSpc>
            </a:pPr>
            <a:r>
              <a:rPr lang="es-ES" sz="1600" spc="-5" dirty="0" err="1">
                <a:latin typeface="Arial"/>
                <a:cs typeface="Arial"/>
              </a:rPr>
              <a:t>Dicamba</a:t>
            </a:r>
            <a:r>
              <a:rPr lang="es-ES" sz="1600" spc="-5" dirty="0">
                <a:latin typeface="Arial"/>
                <a:cs typeface="Arial"/>
              </a:rPr>
              <a:t> (0.5 lb </a:t>
            </a:r>
            <a:r>
              <a:rPr lang="es-ES" sz="1600" spc="-5" dirty="0" err="1">
                <a:latin typeface="Arial"/>
                <a:cs typeface="Arial"/>
              </a:rPr>
              <a:t>ae</a:t>
            </a:r>
            <a:r>
              <a:rPr lang="es-ES" sz="1600" spc="-5" dirty="0">
                <a:latin typeface="Arial"/>
                <a:cs typeface="Arial"/>
              </a:rPr>
              <a:t> / acre) + </a:t>
            </a:r>
            <a:r>
              <a:rPr lang="es-ES" sz="1600" spc="-5" dirty="0" err="1">
                <a:latin typeface="Arial"/>
                <a:cs typeface="Arial"/>
              </a:rPr>
              <a:t>Roundup</a:t>
            </a:r>
            <a:r>
              <a:rPr lang="es-ES" sz="1600" spc="-5" dirty="0">
                <a:latin typeface="Arial"/>
                <a:cs typeface="Arial"/>
              </a:rPr>
              <a:t> </a:t>
            </a:r>
            <a:r>
              <a:rPr lang="es-ES" sz="1600" spc="-5" dirty="0" err="1">
                <a:latin typeface="Arial"/>
                <a:cs typeface="Arial"/>
              </a:rPr>
              <a:t>PowerMAX</a:t>
            </a:r>
            <a:r>
              <a:rPr lang="es-ES" sz="1600" spc="-5" dirty="0">
                <a:latin typeface="Arial"/>
                <a:cs typeface="Arial"/>
              </a:rPr>
              <a:t>® herbicida (1.125 lb </a:t>
            </a:r>
            <a:r>
              <a:rPr lang="es-ES" sz="1600" spc="-5" dirty="0" err="1">
                <a:latin typeface="Arial"/>
                <a:cs typeface="Arial"/>
              </a:rPr>
              <a:t>ae</a:t>
            </a:r>
            <a:r>
              <a:rPr lang="es-ES" sz="1600" spc="-5" dirty="0">
                <a:latin typeface="Arial"/>
                <a:cs typeface="Arial"/>
              </a:rPr>
              <a:t> / acre) + DRA (0.5% V / V)</a:t>
            </a:r>
          </a:p>
          <a:p>
            <a:pPr algn="ctr">
              <a:lnSpc>
                <a:spcPct val="100000"/>
              </a:lnSpc>
            </a:pPr>
            <a:endParaRPr lang="es-ES" sz="1600" spc="-5" dirty="0">
              <a:latin typeface="Arial"/>
              <a:cs typeface="Arial"/>
            </a:endParaRPr>
          </a:p>
          <a:p>
            <a:pPr algn="ctr">
              <a:lnSpc>
                <a:spcPct val="100000"/>
              </a:lnSpc>
            </a:pPr>
            <a:r>
              <a:rPr lang="es-ES" sz="1600" spc="-5" dirty="0">
                <a:latin typeface="Arial"/>
                <a:cs typeface="Arial"/>
              </a:rPr>
              <a:t>Ambas presiones que se muestran a continuación están dentro del rango aprobado; sin embargo, una mayor PSI mejora la cobertura</a:t>
            </a:r>
            <a:endParaRPr sz="1600" dirty="0">
              <a:latin typeface="Arial"/>
              <a:cs typeface="Arial"/>
            </a:endParaRPr>
          </a:p>
        </p:txBody>
      </p:sp>
      <p:sp>
        <p:nvSpPr>
          <p:cNvPr id="14" name="object 14"/>
          <p:cNvSpPr/>
          <p:nvPr/>
        </p:nvSpPr>
        <p:spPr>
          <a:xfrm>
            <a:off x="10581131" y="275843"/>
            <a:ext cx="1511807" cy="1513331"/>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6" name="object 16"/>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39</a:t>
            </a:fld>
            <a:endParaRPr dirty="0"/>
          </a:p>
        </p:txBody>
      </p:sp>
      <p:sp>
        <p:nvSpPr>
          <p:cNvPr id="17" name="object 14">
            <a:extLst>
              <a:ext uri="{FF2B5EF4-FFF2-40B4-BE49-F238E27FC236}">
                <a16:creationId xmlns:a16="http://schemas.microsoft.com/office/drawing/2014/main" id="{40397772-6619-4CF7-BF75-3359408722B1}"/>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7" y="418591"/>
            <a:ext cx="6762115" cy="861774"/>
          </a:xfrm>
          <a:prstGeom prst="rect">
            <a:avLst/>
          </a:prstGeom>
        </p:spPr>
        <p:txBody>
          <a:bodyPr vert="horz" wrap="square" lIns="0" tIns="0" rIns="0" bIns="0" rtlCol="0">
            <a:spAutoFit/>
          </a:bodyPr>
          <a:lstStyle/>
          <a:p>
            <a:pPr marL="12700">
              <a:lnSpc>
                <a:spcPct val="100000"/>
              </a:lnSpc>
            </a:pPr>
            <a:r>
              <a:rPr lang="en-US" sz="2800" spc="-40" dirty="0" err="1" smtClean="0"/>
              <a:t>Entrenamiento</a:t>
            </a:r>
            <a:r>
              <a:rPr lang="en-US" sz="2800" spc="-40" dirty="0" smtClean="0"/>
              <a:t> </a:t>
            </a:r>
            <a:r>
              <a:rPr lang="en-US" sz="2800" spc="-40" dirty="0" err="1" smtClean="0"/>
              <a:t>Obligatorio</a:t>
            </a:r>
            <a:r>
              <a:rPr lang="en-US" sz="2800" spc="-40" dirty="0" smtClean="0"/>
              <a:t> ( </a:t>
            </a:r>
            <a:r>
              <a:rPr lang="en-US" sz="2800" spc="-40" dirty="0" err="1" smtClean="0"/>
              <a:t>uso</a:t>
            </a:r>
            <a:r>
              <a:rPr lang="en-US" sz="2800" spc="-40" dirty="0" smtClean="0"/>
              <a:t> de </a:t>
            </a:r>
            <a:r>
              <a:rPr sz="2800" spc="-5" dirty="0" smtClean="0"/>
              <a:t>DICAMBA </a:t>
            </a:r>
            <a:r>
              <a:rPr lang="en-US" sz="2800" spc="-5" dirty="0" smtClean="0"/>
              <a:t>)</a:t>
            </a:r>
            <a:r>
              <a:rPr lang="en-US" sz="2800" spc="-25" dirty="0"/>
              <a:t> </a:t>
            </a:r>
            <a:r>
              <a:rPr lang="en-US" sz="2800" spc="-25" dirty="0" smtClean="0"/>
              <a:t>para </a:t>
            </a:r>
            <a:r>
              <a:rPr lang="en-US" sz="2800" spc="-25" dirty="0" err="1" smtClean="0"/>
              <a:t>aplicadores</a:t>
            </a:r>
            <a:endParaRPr sz="2800" dirty="0"/>
          </a:p>
        </p:txBody>
      </p:sp>
      <p:sp>
        <p:nvSpPr>
          <p:cNvPr id="5" name="object 5"/>
          <p:cNvSpPr txBox="1"/>
          <p:nvPr/>
        </p:nvSpPr>
        <p:spPr>
          <a:xfrm>
            <a:off x="98653" y="6223383"/>
            <a:ext cx="97790" cy="142875"/>
          </a:xfrm>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sz="800" dirty="0">
                <a:solidFill>
                  <a:srgbClr val="575857"/>
                </a:solidFill>
                <a:latin typeface="Arial Narrow"/>
                <a:cs typeface="Arial Narrow"/>
              </a:rPr>
              <a:t>4</a:t>
            </a:fld>
            <a:endParaRPr sz="800" dirty="0">
              <a:latin typeface="Arial Narrow"/>
              <a:cs typeface="Arial Narrow"/>
            </a:endParaRPr>
          </a:p>
        </p:txBody>
      </p:sp>
      <p:sp>
        <p:nvSpPr>
          <p:cNvPr id="3" name="object 3"/>
          <p:cNvSpPr txBox="1"/>
          <p:nvPr/>
        </p:nvSpPr>
        <p:spPr>
          <a:xfrm>
            <a:off x="493877" y="1290828"/>
            <a:ext cx="11459845" cy="3985706"/>
          </a:xfrm>
          <a:prstGeom prst="rect">
            <a:avLst/>
          </a:prstGeom>
        </p:spPr>
        <p:txBody>
          <a:bodyPr vert="horz" wrap="square" lIns="0" tIns="0" rIns="0" bIns="0" rtlCol="0">
            <a:spAutoFit/>
          </a:bodyPr>
          <a:lstStyle/>
          <a:p>
            <a:pPr marL="571500" indent="-571500">
              <a:lnSpc>
                <a:spcPct val="100000"/>
              </a:lnSpc>
              <a:spcBef>
                <a:spcPts val="55"/>
              </a:spcBef>
              <a:buClr>
                <a:srgbClr val="868755"/>
              </a:buClr>
              <a:buFont typeface="Wingdings" panose="05000000000000000000" pitchFamily="2" charset="2"/>
              <a:buChar char="§"/>
            </a:pPr>
            <a:r>
              <a:rPr lang="es-ES" sz="2400" dirty="0">
                <a:solidFill>
                  <a:srgbClr val="343433"/>
                </a:solidFill>
                <a:latin typeface="Arial Narrow"/>
                <a:cs typeface="Arial Narrow"/>
              </a:rPr>
              <a:t>Esta capacitación está diseñada para satisfacer los requisitos federales para la capacitación obligatoria de aplicadores de </a:t>
            </a:r>
            <a:r>
              <a:rPr lang="es-ES" sz="2400" dirty="0" err="1" smtClean="0">
                <a:solidFill>
                  <a:srgbClr val="343433"/>
                </a:solidFill>
                <a:latin typeface="Arial Narrow"/>
                <a:cs typeface="Arial Narrow"/>
              </a:rPr>
              <a:t>Dicamba</a:t>
            </a:r>
            <a:r>
              <a:rPr lang="es-ES" sz="2400" dirty="0" smtClean="0">
                <a:solidFill>
                  <a:srgbClr val="343433"/>
                </a:solidFill>
                <a:latin typeface="Arial Narrow"/>
                <a:cs typeface="Arial Narrow"/>
              </a:rPr>
              <a:t>.</a:t>
            </a:r>
          </a:p>
          <a:p>
            <a:pPr marL="571500" indent="-571500">
              <a:lnSpc>
                <a:spcPct val="100000"/>
              </a:lnSpc>
              <a:spcBef>
                <a:spcPts val="55"/>
              </a:spcBef>
              <a:buClr>
                <a:srgbClr val="868755"/>
              </a:buClr>
              <a:buFont typeface="Wingdings" panose="05000000000000000000" pitchFamily="2" charset="2"/>
              <a:buChar char="§"/>
            </a:pPr>
            <a:endParaRPr sz="2400" dirty="0">
              <a:solidFill>
                <a:srgbClr val="343433"/>
              </a:solidFill>
              <a:latin typeface="Arial Narrow"/>
              <a:cs typeface="Arial Narrow"/>
            </a:endParaRPr>
          </a:p>
          <a:p>
            <a:pPr marL="571500" indent="-571500">
              <a:lnSpc>
                <a:spcPct val="100000"/>
              </a:lnSpc>
              <a:spcBef>
                <a:spcPts val="55"/>
              </a:spcBef>
              <a:buFont typeface="Wingdings" panose="05000000000000000000" pitchFamily="2" charset="2"/>
              <a:buChar char="§"/>
            </a:pPr>
            <a:r>
              <a:rPr lang="es-ES" sz="2400" dirty="0" smtClean="0">
                <a:solidFill>
                  <a:srgbClr val="343433"/>
                </a:solidFill>
                <a:latin typeface="Arial Narrow"/>
                <a:cs typeface="Arial Narrow"/>
              </a:rPr>
              <a:t>Esta </a:t>
            </a:r>
            <a:r>
              <a:rPr lang="es-ES" sz="2400" dirty="0">
                <a:solidFill>
                  <a:srgbClr val="343433"/>
                </a:solidFill>
                <a:latin typeface="Arial Narrow"/>
                <a:cs typeface="Arial Narrow"/>
              </a:rPr>
              <a:t>capacitación satisface los requisitos del Departamento de Agricultura, Alimentación y Silvicultura de Oklahoma para la capacitación específica de </a:t>
            </a:r>
            <a:r>
              <a:rPr lang="es-ES" sz="2400" dirty="0" err="1" smtClean="0">
                <a:solidFill>
                  <a:srgbClr val="343433"/>
                </a:solidFill>
                <a:latin typeface="Arial Narrow"/>
                <a:cs typeface="Arial Narrow"/>
              </a:rPr>
              <a:t>Dicamba</a:t>
            </a:r>
            <a:r>
              <a:rPr lang="es-ES" sz="2400" dirty="0" smtClean="0">
                <a:solidFill>
                  <a:srgbClr val="343433"/>
                </a:solidFill>
                <a:latin typeface="Arial Narrow"/>
                <a:cs typeface="Arial Narrow"/>
              </a:rPr>
              <a:t>.</a:t>
            </a:r>
          </a:p>
          <a:p>
            <a:pPr marL="571500" indent="-571500">
              <a:lnSpc>
                <a:spcPct val="100000"/>
              </a:lnSpc>
              <a:spcBef>
                <a:spcPts val="55"/>
              </a:spcBef>
              <a:buFont typeface="Wingdings" panose="05000000000000000000" pitchFamily="2" charset="2"/>
              <a:buChar char="§"/>
            </a:pPr>
            <a:endParaRPr sz="2400" dirty="0">
              <a:solidFill>
                <a:srgbClr val="343433"/>
              </a:solidFill>
              <a:latin typeface="Arial Narrow"/>
              <a:cs typeface="Arial Narrow"/>
            </a:endParaRPr>
          </a:p>
          <a:p>
            <a:pPr marL="355600" indent="-342900">
              <a:lnSpc>
                <a:spcPts val="2735"/>
              </a:lnSpc>
              <a:buClr>
                <a:srgbClr val="868755"/>
              </a:buClr>
              <a:buFont typeface="Wingdings" panose="05000000000000000000" pitchFamily="2" charset="2"/>
              <a:buChar char="§"/>
              <a:tabLst>
                <a:tab pos="241935" algn="l"/>
              </a:tabLst>
            </a:pPr>
            <a:r>
              <a:rPr lang="es-ES" sz="2400" spc="-5" dirty="0">
                <a:solidFill>
                  <a:srgbClr val="343433"/>
                </a:solidFill>
                <a:latin typeface="Arial Narrow"/>
                <a:cs typeface="Arial Narrow"/>
              </a:rPr>
              <a:t>Esta capacitación no es un sustituto de la capacitación de </a:t>
            </a:r>
            <a:r>
              <a:rPr lang="es-ES" sz="2400" spc="-5" dirty="0" smtClean="0">
                <a:solidFill>
                  <a:srgbClr val="343433"/>
                </a:solidFill>
                <a:latin typeface="Arial Narrow"/>
                <a:cs typeface="Arial Narrow"/>
              </a:rPr>
              <a:t>Aplicador Certificado </a:t>
            </a:r>
            <a:r>
              <a:rPr lang="es-ES" sz="2400" spc="-5" dirty="0">
                <a:solidFill>
                  <a:srgbClr val="343433"/>
                </a:solidFill>
                <a:latin typeface="Arial Narrow"/>
                <a:cs typeface="Arial Narrow"/>
              </a:rPr>
              <a:t>específico del estado que se requiere para comprar y usar pesticidas de uso restringido.</a:t>
            </a:r>
          </a:p>
          <a:p>
            <a:pPr marL="355600" indent="-342900">
              <a:lnSpc>
                <a:spcPts val="2735"/>
              </a:lnSpc>
              <a:buClr>
                <a:srgbClr val="868755"/>
              </a:buClr>
              <a:buFont typeface="Wingdings" panose="05000000000000000000" pitchFamily="2" charset="2"/>
              <a:buChar char="§"/>
              <a:tabLst>
                <a:tab pos="241935" algn="l"/>
              </a:tabLst>
            </a:pPr>
            <a:r>
              <a:rPr lang="es-ES" sz="2400" spc="-5" dirty="0">
                <a:solidFill>
                  <a:srgbClr val="343433"/>
                </a:solidFill>
                <a:latin typeface="Arial Narrow"/>
                <a:cs typeface="Arial Narrow"/>
              </a:rPr>
              <a:t>Venta al por menor y uso solo por Aplicadores Certificados o personas bajo su supervisión directa</a:t>
            </a:r>
          </a:p>
          <a:p>
            <a:pPr marL="355600" indent="-342900">
              <a:lnSpc>
                <a:spcPts val="2735"/>
              </a:lnSpc>
              <a:buClr>
                <a:srgbClr val="868755"/>
              </a:buClr>
              <a:buFont typeface="Wingdings" panose="05000000000000000000" pitchFamily="2" charset="2"/>
              <a:buChar char="§"/>
              <a:tabLst>
                <a:tab pos="241935" algn="l"/>
              </a:tabLst>
            </a:pPr>
            <a:r>
              <a:rPr lang="es-ES" sz="2400" spc="-5" dirty="0">
                <a:solidFill>
                  <a:srgbClr val="343433"/>
                </a:solidFill>
                <a:latin typeface="Arial Narrow"/>
                <a:cs typeface="Arial Narrow"/>
              </a:rPr>
              <a:t>Consulte los requisitos estatales y locales específicos para el proceso de certificación</a:t>
            </a:r>
          </a:p>
          <a:p>
            <a:pPr marL="355600" indent="-342900">
              <a:lnSpc>
                <a:spcPts val="2735"/>
              </a:lnSpc>
              <a:buClr>
                <a:srgbClr val="868755"/>
              </a:buClr>
              <a:buFont typeface="Wingdings" panose="05000000000000000000" pitchFamily="2" charset="2"/>
              <a:buChar char="§"/>
              <a:tabLst>
                <a:tab pos="241935" algn="l"/>
              </a:tabLst>
            </a:pPr>
            <a:r>
              <a:rPr lang="es-ES" sz="2400" spc="-5" dirty="0">
                <a:solidFill>
                  <a:srgbClr val="343433"/>
                </a:solidFill>
                <a:latin typeface="Arial Narrow"/>
                <a:cs typeface="Arial Narrow"/>
              </a:rPr>
              <a:t>Otros productos familiares categorizados como RUP incluyen </a:t>
            </a:r>
            <a:r>
              <a:rPr lang="es-ES" sz="2400" spc="-5" dirty="0" err="1" smtClean="0">
                <a:solidFill>
                  <a:srgbClr val="343433"/>
                </a:solidFill>
                <a:latin typeface="Arial Narrow"/>
                <a:cs typeface="Arial Narrow"/>
              </a:rPr>
              <a:t>Paraquat</a:t>
            </a:r>
            <a:r>
              <a:rPr lang="es-ES" sz="2400" spc="-5" dirty="0" smtClean="0">
                <a:solidFill>
                  <a:srgbClr val="343433"/>
                </a:solidFill>
                <a:latin typeface="Arial Narrow"/>
                <a:cs typeface="Arial Narrow"/>
              </a:rPr>
              <a:t> </a:t>
            </a:r>
            <a:r>
              <a:rPr lang="es-ES" sz="2400" spc="-5" dirty="0">
                <a:solidFill>
                  <a:srgbClr val="343433"/>
                </a:solidFill>
                <a:latin typeface="Arial Narrow"/>
                <a:cs typeface="Arial Narrow"/>
              </a:rPr>
              <a:t>y </a:t>
            </a:r>
            <a:r>
              <a:rPr lang="es-ES" sz="2400" spc="-5" dirty="0" err="1" smtClean="0">
                <a:solidFill>
                  <a:srgbClr val="343433"/>
                </a:solidFill>
                <a:latin typeface="Arial Narrow"/>
                <a:cs typeface="Arial Narrow"/>
              </a:rPr>
              <a:t>Atrazina</a:t>
            </a:r>
            <a:endParaRPr lang="es-ES" sz="2400" spc="-5" dirty="0" smtClean="0">
              <a:solidFill>
                <a:srgbClr val="343433"/>
              </a:solidFill>
              <a:latin typeface="Arial Narrow"/>
              <a:cs typeface="Arial Narrow"/>
            </a:endParaRPr>
          </a:p>
        </p:txBody>
      </p:sp>
      <p:sp>
        <p:nvSpPr>
          <p:cNvPr id="6" name="object 14">
            <a:extLst>
              <a:ext uri="{FF2B5EF4-FFF2-40B4-BE49-F238E27FC236}">
                <a16:creationId xmlns:a16="http://schemas.microsoft.com/office/drawing/2014/main" id="{CA7F6689-C8E8-4888-B7C3-36A296231002}"/>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799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p:cNvSpPr txBox="1"/>
          <p:nvPr/>
        </p:nvSpPr>
        <p:spPr>
          <a:xfrm>
            <a:off x="4540377" y="3561207"/>
            <a:ext cx="3101975" cy="677108"/>
          </a:xfrm>
          <a:prstGeom prst="rect">
            <a:avLst/>
          </a:prstGeom>
        </p:spPr>
        <p:txBody>
          <a:bodyPr vert="horz" wrap="square" lIns="0" tIns="0" rIns="0" bIns="0" rtlCol="0">
            <a:spAutoFit/>
          </a:bodyPr>
          <a:lstStyle/>
          <a:p>
            <a:pPr marL="12700">
              <a:lnSpc>
                <a:spcPct val="100000"/>
              </a:lnSpc>
            </a:pPr>
            <a:r>
              <a:rPr sz="4400" b="1" spc="-25" dirty="0" smtClean="0">
                <a:solidFill>
                  <a:srgbClr val="FFFFFF"/>
                </a:solidFill>
                <a:latin typeface="Arial Narrow"/>
                <a:cs typeface="Arial Narrow"/>
              </a:rPr>
              <a:t>APLICA</a:t>
            </a:r>
            <a:r>
              <a:rPr lang="en-US" sz="4400" b="1" spc="-25" dirty="0" smtClean="0">
                <a:solidFill>
                  <a:srgbClr val="FFFFFF"/>
                </a:solidFill>
                <a:latin typeface="Arial Narrow"/>
                <a:cs typeface="Arial Narrow"/>
              </a:rPr>
              <a:t>C</a:t>
            </a:r>
            <a:r>
              <a:rPr sz="4400" b="1" spc="-25" dirty="0" smtClean="0">
                <a:solidFill>
                  <a:srgbClr val="FFFFFF"/>
                </a:solidFill>
                <a:latin typeface="Arial Narrow"/>
                <a:cs typeface="Arial Narrow"/>
              </a:rPr>
              <a:t>ION</a:t>
            </a:r>
            <a:endParaRPr sz="4400" dirty="0">
              <a:latin typeface="Arial Narrow"/>
              <a:cs typeface="Arial Narrow"/>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7" y="418591"/>
            <a:ext cx="1976755" cy="430887"/>
          </a:xfrm>
          <a:prstGeom prst="rect">
            <a:avLst/>
          </a:prstGeom>
        </p:spPr>
        <p:txBody>
          <a:bodyPr vert="horz" wrap="square" lIns="0" tIns="0" rIns="0" bIns="0" rtlCol="0">
            <a:spAutoFit/>
          </a:bodyPr>
          <a:lstStyle/>
          <a:p>
            <a:pPr marL="12700">
              <a:lnSpc>
                <a:spcPct val="100000"/>
              </a:lnSpc>
            </a:pPr>
            <a:r>
              <a:rPr sz="2800" spc="-5" dirty="0" err="1" smtClean="0"/>
              <a:t>A</a:t>
            </a:r>
            <a:r>
              <a:rPr lang="en-US" sz="2800" spc="-5" dirty="0" err="1" smtClean="0"/>
              <a:t>plicacion</a:t>
            </a:r>
            <a:endParaRPr sz="2800" dirty="0"/>
          </a:p>
        </p:txBody>
      </p:sp>
      <p:sp>
        <p:nvSpPr>
          <p:cNvPr id="3" name="object 3"/>
          <p:cNvSpPr txBox="1"/>
          <p:nvPr/>
        </p:nvSpPr>
        <p:spPr>
          <a:xfrm>
            <a:off x="722477" y="1600200"/>
            <a:ext cx="11240923" cy="3806170"/>
          </a:xfrm>
          <a:prstGeom prst="rect">
            <a:avLst/>
          </a:prstGeom>
        </p:spPr>
        <p:txBody>
          <a:bodyPr vert="horz" wrap="square" lIns="0" tIns="0" rIns="0" bIns="0" rtlCol="0">
            <a:spAutoFit/>
          </a:bodyPr>
          <a:lstStyle/>
          <a:p>
            <a:pPr marL="355600" indent="-342900">
              <a:lnSpc>
                <a:spcPct val="150000"/>
              </a:lnSpc>
              <a:spcBef>
                <a:spcPts val="755"/>
              </a:spcBef>
              <a:buClr>
                <a:srgbClr val="868755"/>
              </a:buClr>
              <a:buFont typeface="Wingdings" panose="05000000000000000000" pitchFamily="2" charset="2"/>
              <a:buChar char="§"/>
              <a:tabLst>
                <a:tab pos="241300" algn="l"/>
                <a:tab pos="241935" algn="l"/>
              </a:tabLst>
            </a:pPr>
            <a:r>
              <a:rPr lang="es-ES" sz="2400" spc="-5" dirty="0">
                <a:solidFill>
                  <a:srgbClr val="343433"/>
                </a:solidFill>
                <a:latin typeface="Arial Narrow"/>
                <a:cs typeface="Arial Narrow"/>
              </a:rPr>
              <a:t>Aplicar cuando las velocidades del viento estén entre 3 y 10 mph</a:t>
            </a:r>
          </a:p>
          <a:p>
            <a:pPr marL="355600" indent="-342900">
              <a:lnSpc>
                <a:spcPct val="150000"/>
              </a:lnSpc>
              <a:spcBef>
                <a:spcPts val="755"/>
              </a:spcBef>
              <a:buClr>
                <a:srgbClr val="868755"/>
              </a:buClr>
              <a:buFont typeface="Wingdings" panose="05000000000000000000" pitchFamily="2" charset="2"/>
              <a:buChar char="§"/>
              <a:tabLst>
                <a:tab pos="241300" algn="l"/>
                <a:tab pos="241935" algn="l"/>
              </a:tabLst>
            </a:pPr>
            <a:r>
              <a:rPr lang="es-ES" sz="2400" spc="-5" dirty="0">
                <a:solidFill>
                  <a:srgbClr val="343433"/>
                </a:solidFill>
                <a:latin typeface="Arial Narrow"/>
                <a:cs typeface="Arial Narrow"/>
              </a:rPr>
              <a:t>No exceda una velocidad de tierra de 15 mph</a:t>
            </a:r>
          </a:p>
          <a:p>
            <a:pPr marL="355600" indent="-342900">
              <a:lnSpc>
                <a:spcPct val="150000"/>
              </a:lnSpc>
              <a:spcBef>
                <a:spcPts val="755"/>
              </a:spcBef>
              <a:buClr>
                <a:srgbClr val="868755"/>
              </a:buClr>
              <a:buFont typeface="Wingdings" panose="05000000000000000000" pitchFamily="2" charset="2"/>
              <a:buChar char="§"/>
              <a:tabLst>
                <a:tab pos="241300" algn="l"/>
                <a:tab pos="241935" algn="l"/>
              </a:tabLst>
            </a:pPr>
            <a:r>
              <a:rPr lang="es-ES" sz="2400" spc="-5" dirty="0">
                <a:solidFill>
                  <a:srgbClr val="343433"/>
                </a:solidFill>
                <a:latin typeface="Arial Narrow"/>
                <a:cs typeface="Arial Narrow"/>
              </a:rPr>
              <a:t>Siempre que el aplicador pueda mantener la presión de boquilla requerida, se recomienda que la velocidad del tractor se reduzca a 5 millas por hora en los bordes del campo</a:t>
            </a:r>
          </a:p>
          <a:p>
            <a:pPr marL="355600" indent="-342900">
              <a:lnSpc>
                <a:spcPct val="150000"/>
              </a:lnSpc>
              <a:spcBef>
                <a:spcPts val="755"/>
              </a:spcBef>
              <a:buClr>
                <a:srgbClr val="868755"/>
              </a:buClr>
              <a:buFont typeface="Wingdings" panose="05000000000000000000" pitchFamily="2" charset="2"/>
              <a:buChar char="§"/>
              <a:tabLst>
                <a:tab pos="241300" algn="l"/>
                <a:tab pos="241935" algn="l"/>
              </a:tabLst>
            </a:pPr>
            <a:r>
              <a:rPr lang="es-ES" sz="2400" spc="-5" dirty="0">
                <a:solidFill>
                  <a:srgbClr val="343433"/>
                </a:solidFill>
                <a:latin typeface="Arial Narrow"/>
                <a:cs typeface="Arial Narrow"/>
              </a:rPr>
              <a:t>Mínimo de 15 galones de solución de pulverización por acre para </a:t>
            </a:r>
            <a:r>
              <a:rPr lang="es-ES" sz="2400" spc="-5" dirty="0" err="1">
                <a:solidFill>
                  <a:srgbClr val="343433"/>
                </a:solidFill>
                <a:latin typeface="Arial Narrow"/>
                <a:cs typeface="Arial Narrow"/>
              </a:rPr>
              <a:t>XtendiMax</a:t>
            </a:r>
            <a:r>
              <a:rPr lang="es-ES" sz="2400" spc="-5" dirty="0">
                <a:solidFill>
                  <a:srgbClr val="343433"/>
                </a:solidFill>
                <a:latin typeface="Arial Narrow"/>
                <a:cs typeface="Arial Narrow"/>
              </a:rPr>
              <a:t>® y </a:t>
            </a:r>
            <a:r>
              <a:rPr lang="es-ES" sz="2400" spc="-5" dirty="0" err="1">
                <a:solidFill>
                  <a:srgbClr val="343433"/>
                </a:solidFill>
                <a:latin typeface="Arial Narrow"/>
                <a:cs typeface="Arial Narrow"/>
              </a:rPr>
              <a:t>FeXapan</a:t>
            </a:r>
            <a:r>
              <a:rPr lang="es-ES" sz="2400" spc="-5" dirty="0">
                <a:solidFill>
                  <a:srgbClr val="343433"/>
                </a:solidFill>
                <a:latin typeface="Arial Narrow"/>
                <a:cs typeface="Arial Narrow"/>
              </a:rPr>
              <a:t>®</a:t>
            </a:r>
          </a:p>
          <a:p>
            <a:pPr marL="355600" indent="-342900">
              <a:lnSpc>
                <a:spcPct val="150000"/>
              </a:lnSpc>
              <a:spcBef>
                <a:spcPts val="755"/>
              </a:spcBef>
              <a:buClr>
                <a:srgbClr val="868755"/>
              </a:buClr>
              <a:buFont typeface="Wingdings" panose="05000000000000000000" pitchFamily="2" charset="2"/>
              <a:buChar char="§"/>
              <a:tabLst>
                <a:tab pos="241300" algn="l"/>
                <a:tab pos="241935" algn="l"/>
              </a:tabLst>
            </a:pPr>
            <a:r>
              <a:rPr lang="es-ES" sz="2400" spc="-5" dirty="0">
                <a:solidFill>
                  <a:srgbClr val="343433"/>
                </a:solidFill>
                <a:latin typeface="Arial Narrow"/>
                <a:cs typeface="Arial Narrow"/>
              </a:rPr>
              <a:t>Mínimo de 10 galones de solución de pulverización por acre para </a:t>
            </a:r>
            <a:r>
              <a:rPr lang="es-ES" sz="2400" spc="-5" dirty="0" err="1">
                <a:solidFill>
                  <a:srgbClr val="343433"/>
                </a:solidFill>
                <a:latin typeface="Arial Narrow"/>
                <a:cs typeface="Arial Narrow"/>
              </a:rPr>
              <a:t>Engenia</a:t>
            </a:r>
            <a:r>
              <a:rPr lang="es-ES" sz="2400" spc="-5" dirty="0">
                <a:solidFill>
                  <a:srgbClr val="343433"/>
                </a:solidFill>
                <a:latin typeface="Arial Narrow"/>
                <a:cs typeface="Arial Narrow"/>
              </a:rPr>
              <a:t>®</a:t>
            </a:r>
            <a:endParaRPr sz="2000" dirty="0">
              <a:latin typeface="Arial Narrow"/>
              <a:cs typeface="Arial Narrow"/>
            </a:endParaRPr>
          </a:p>
        </p:txBody>
      </p:sp>
      <p:sp>
        <p:nvSpPr>
          <p:cNvPr id="4" name="object 4"/>
          <p:cNvSpPr/>
          <p:nvPr/>
        </p:nvSpPr>
        <p:spPr>
          <a:xfrm>
            <a:off x="10448545" y="274320"/>
            <a:ext cx="1514855" cy="151637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7" name="object 7"/>
          <p:cNvSpPr/>
          <p:nvPr/>
        </p:nvSpPr>
        <p:spPr>
          <a:xfrm>
            <a:off x="9308593" y="275843"/>
            <a:ext cx="1511807" cy="151333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8" name="object 8"/>
          <p:cNvSpPr/>
          <p:nvPr/>
        </p:nvSpPr>
        <p:spPr>
          <a:xfrm>
            <a:off x="8165593" y="275843"/>
            <a:ext cx="1511807" cy="151180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0" name="object 10"/>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41</a:t>
            </a:fld>
            <a:endParaRPr dirty="0"/>
          </a:p>
        </p:txBody>
      </p:sp>
      <p:sp>
        <p:nvSpPr>
          <p:cNvPr id="11" name="object 14">
            <a:extLst>
              <a:ext uri="{FF2B5EF4-FFF2-40B4-BE49-F238E27FC236}">
                <a16:creationId xmlns:a16="http://schemas.microsoft.com/office/drawing/2014/main" id="{7BD798DD-D8DD-49A6-81A9-F9FBBCCE8FB2}"/>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457200"/>
            <a:ext cx="5010785" cy="1120820"/>
          </a:xfrm>
          <a:prstGeom prst="rect">
            <a:avLst/>
          </a:prstGeom>
        </p:spPr>
        <p:txBody>
          <a:bodyPr vert="horz" wrap="square" lIns="0" tIns="12700" rIns="0" bIns="0" rtlCol="0">
            <a:spAutoFit/>
          </a:bodyPr>
          <a:lstStyle/>
          <a:p>
            <a:pPr marL="12700">
              <a:spcBef>
                <a:spcPts val="100"/>
              </a:spcBef>
            </a:pPr>
            <a:r>
              <a:rPr lang="es-ES" sz="2400" spc="-10" dirty="0"/>
              <a:t>Velocidad del viento</a:t>
            </a:r>
            <a:br>
              <a:rPr lang="es-ES" sz="2400" spc="-10" dirty="0"/>
            </a:br>
            <a:r>
              <a:rPr lang="es-ES" sz="2400" spc="-10" dirty="0"/>
              <a:t>Influencia en deriva de pulverización física</a:t>
            </a:r>
            <a:endParaRPr sz="3200" dirty="0">
              <a:latin typeface="Arial"/>
              <a:cs typeface="Arial"/>
            </a:endParaRPr>
          </a:p>
        </p:txBody>
      </p:sp>
      <p:sp>
        <p:nvSpPr>
          <p:cNvPr id="3" name="object 3"/>
          <p:cNvSpPr txBox="1"/>
          <p:nvPr/>
        </p:nvSpPr>
        <p:spPr>
          <a:xfrm>
            <a:off x="3639440" y="1321519"/>
            <a:ext cx="6723760" cy="2056332"/>
          </a:xfrm>
          <a:prstGeom prst="rect">
            <a:avLst/>
          </a:prstGeom>
        </p:spPr>
        <p:txBody>
          <a:bodyPr vert="horz" wrap="square" lIns="0" tIns="164465" rIns="0" bIns="0" rtlCol="0">
            <a:spAutoFit/>
          </a:bodyPr>
          <a:lstStyle/>
          <a:p>
            <a:pPr marL="490855">
              <a:spcBef>
                <a:spcPts val="1295"/>
              </a:spcBef>
            </a:pPr>
            <a:r>
              <a:rPr lang="es-ES" sz="2800" b="1" spc="-5" dirty="0">
                <a:latin typeface="Arial"/>
                <a:cs typeface="Arial"/>
              </a:rPr>
              <a:t>Doblando la velocidad del viento</a:t>
            </a:r>
          </a:p>
          <a:p>
            <a:pPr marL="490855">
              <a:spcBef>
                <a:spcPts val="1295"/>
              </a:spcBef>
            </a:pPr>
            <a:r>
              <a:rPr lang="es-ES" sz="2800" b="1" spc="-5" dirty="0">
                <a:latin typeface="Arial"/>
                <a:cs typeface="Arial"/>
              </a:rPr>
              <a:t>(es decir, de 10 a 20 MPH) puede aumentar la deriva potencial en 3,4 veces *</a:t>
            </a:r>
            <a:endParaRPr sz="2800" dirty="0">
              <a:latin typeface="Arial"/>
              <a:cs typeface="Arial"/>
            </a:endParaRPr>
          </a:p>
        </p:txBody>
      </p:sp>
      <p:sp>
        <p:nvSpPr>
          <p:cNvPr id="4" name="object 4"/>
          <p:cNvSpPr/>
          <p:nvPr/>
        </p:nvSpPr>
        <p:spPr>
          <a:xfrm>
            <a:off x="1524000" y="4030982"/>
            <a:ext cx="9144000" cy="1912618"/>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p:nvPr/>
        </p:nvSpPr>
        <p:spPr>
          <a:xfrm>
            <a:off x="1602740" y="5588719"/>
            <a:ext cx="2436495" cy="299720"/>
          </a:xfrm>
          <a:prstGeom prst="rect">
            <a:avLst/>
          </a:prstGeom>
        </p:spPr>
        <p:txBody>
          <a:bodyPr vert="horz" wrap="square" lIns="0" tIns="12700" rIns="0" bIns="0" rtlCol="0">
            <a:spAutoFit/>
          </a:bodyPr>
          <a:lstStyle/>
          <a:p>
            <a:pPr marL="12700" marR="5080">
              <a:spcBef>
                <a:spcPts val="100"/>
              </a:spcBef>
            </a:pPr>
            <a:r>
              <a:rPr sz="900" spc="-5" dirty="0">
                <a:solidFill>
                  <a:srgbClr val="FFFFFF"/>
                </a:solidFill>
                <a:latin typeface="Arial"/>
                <a:cs typeface="Arial"/>
              </a:rPr>
              <a:t>*Based on AGDISP modelling comparing 10 vs.  20 mph with approved </a:t>
            </a:r>
            <a:r>
              <a:rPr sz="900" spc="-10" dirty="0">
                <a:solidFill>
                  <a:srgbClr val="FFFFFF"/>
                </a:solidFill>
                <a:latin typeface="Arial"/>
                <a:cs typeface="Arial"/>
              </a:rPr>
              <a:t>TTI </a:t>
            </a:r>
            <a:r>
              <a:rPr sz="900" spc="-5" dirty="0">
                <a:solidFill>
                  <a:srgbClr val="FFFFFF"/>
                </a:solidFill>
                <a:latin typeface="Arial"/>
                <a:cs typeface="Arial"/>
              </a:rPr>
              <a:t>11004 </a:t>
            </a:r>
            <a:r>
              <a:rPr sz="900" dirty="0">
                <a:solidFill>
                  <a:srgbClr val="FFFFFF"/>
                </a:solidFill>
                <a:latin typeface="Arial"/>
                <a:cs typeface="Arial"/>
              </a:rPr>
              <a:t>at </a:t>
            </a:r>
            <a:r>
              <a:rPr sz="900" spc="-5" dirty="0">
                <a:solidFill>
                  <a:srgbClr val="FFFFFF"/>
                </a:solidFill>
                <a:latin typeface="Arial"/>
                <a:cs typeface="Arial"/>
              </a:rPr>
              <a:t>60</a:t>
            </a:r>
            <a:r>
              <a:rPr sz="900" spc="-20" dirty="0">
                <a:solidFill>
                  <a:srgbClr val="FFFFFF"/>
                </a:solidFill>
                <a:latin typeface="Arial"/>
                <a:cs typeface="Arial"/>
              </a:rPr>
              <a:t> </a:t>
            </a:r>
            <a:r>
              <a:rPr sz="900" dirty="0">
                <a:solidFill>
                  <a:srgbClr val="FFFFFF"/>
                </a:solidFill>
                <a:latin typeface="Arial"/>
                <a:cs typeface="Arial"/>
              </a:rPr>
              <a:t>PSI</a:t>
            </a:r>
            <a:endParaRPr sz="900" dirty="0">
              <a:latin typeface="Arial"/>
              <a:cs typeface="Arial"/>
            </a:endParaRPr>
          </a:p>
        </p:txBody>
      </p:sp>
      <p:sp>
        <p:nvSpPr>
          <p:cNvPr id="7" name="object 14">
            <a:extLst>
              <a:ext uri="{FF2B5EF4-FFF2-40B4-BE49-F238E27FC236}">
                <a16:creationId xmlns:a16="http://schemas.microsoft.com/office/drawing/2014/main" id="{8F09DA8E-A97A-4771-B9AF-479E5E980CC1}"/>
              </a:ext>
            </a:extLst>
          </p:cNvPr>
          <p:cNvSpPr txBox="1">
            <a:spLocks noGrp="1"/>
          </p:cNvSpPr>
          <p:nvPr>
            <p:ph type="ftr" sz="quarter" idx="5"/>
          </p:nvPr>
        </p:nvSpPr>
        <p:spPr>
          <a:xfrm>
            <a:off x="293306" y="6248400"/>
            <a:ext cx="11758295" cy="136576"/>
          </a:xfrm>
          <a:prstGeom prst="rect">
            <a:avLst/>
          </a:prstGeom>
        </p:spPr>
        <p:txBody>
          <a:bodyPr vert="horz" wrap="square" lIns="0" tIns="5715" rIns="0" bIns="0" rtlCol="0">
            <a:spAutoFit/>
          </a:bodyPr>
          <a:lstStyle/>
          <a:p>
            <a:pPr marL="12700" algn="ctr">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Tree>
    <p:extLst>
      <p:ext uri="{BB962C8B-B14F-4D97-AF65-F5344CB8AC3E}">
        <p14:creationId xmlns:p14="http://schemas.microsoft.com/office/powerpoint/2010/main" val="1570192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sldNum" sz="quarter" idx="7"/>
          </p:nvPr>
        </p:nvSpPr>
        <p:spPr>
          <a:xfrm>
            <a:off x="98653" y="6239707"/>
            <a:ext cx="145415" cy="142875"/>
          </a:xfrm>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43</a:t>
            </a:fld>
            <a:endParaRPr dirty="0"/>
          </a:p>
        </p:txBody>
      </p:sp>
      <p:sp>
        <p:nvSpPr>
          <p:cNvPr id="11" name="object 14">
            <a:extLst>
              <a:ext uri="{FF2B5EF4-FFF2-40B4-BE49-F238E27FC236}">
                <a16:creationId xmlns:a16="http://schemas.microsoft.com/office/drawing/2014/main" id="{7BD798DD-D8DD-49A6-81A9-F9FBBCCE8FB2}"/>
              </a:ext>
            </a:extLst>
          </p:cNvPr>
          <p:cNvSpPr txBox="1">
            <a:spLocks noGrp="1"/>
          </p:cNvSpPr>
          <p:nvPr>
            <p:ph type="ftr" sz="quarter" idx="5"/>
          </p:nvPr>
        </p:nvSpPr>
        <p:spPr>
          <a:xfrm>
            <a:off x="307340" y="6232480"/>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
        <p:nvSpPr>
          <p:cNvPr id="21" name="object 2">
            <a:extLst>
              <a:ext uri="{FF2B5EF4-FFF2-40B4-BE49-F238E27FC236}">
                <a16:creationId xmlns:a16="http://schemas.microsoft.com/office/drawing/2014/main" id="{A081C30C-1763-4333-9FAA-0B85D4EE85CC}"/>
              </a:ext>
            </a:extLst>
          </p:cNvPr>
          <p:cNvSpPr/>
          <p:nvPr/>
        </p:nvSpPr>
        <p:spPr>
          <a:xfrm>
            <a:off x="1854597" y="1395067"/>
            <a:ext cx="8133715" cy="1292860"/>
          </a:xfrm>
          <a:custGeom>
            <a:avLst/>
            <a:gdLst/>
            <a:ahLst/>
            <a:cxnLst/>
            <a:rect l="l" t="t" r="r" b="b"/>
            <a:pathLst>
              <a:path w="8133715" h="1292860">
                <a:moveTo>
                  <a:pt x="0" y="1292352"/>
                </a:moveTo>
                <a:lnTo>
                  <a:pt x="8133588" y="1292352"/>
                </a:lnTo>
                <a:lnTo>
                  <a:pt x="8133588" y="0"/>
                </a:lnTo>
                <a:lnTo>
                  <a:pt x="0" y="0"/>
                </a:lnTo>
                <a:lnTo>
                  <a:pt x="0" y="1292352"/>
                </a:lnTo>
                <a:close/>
              </a:path>
            </a:pathLst>
          </a:custGeom>
          <a:solidFill>
            <a:srgbClr val="008248"/>
          </a:solidFill>
        </p:spPr>
        <p:txBody>
          <a:bodyPr wrap="square" lIns="0" tIns="0" rIns="0" bIns="0" rtlCol="0"/>
          <a:lstStyle/>
          <a:p>
            <a:endParaRPr dirty="0"/>
          </a:p>
        </p:txBody>
      </p:sp>
      <p:sp>
        <p:nvSpPr>
          <p:cNvPr id="22" name="object 3">
            <a:extLst>
              <a:ext uri="{FF2B5EF4-FFF2-40B4-BE49-F238E27FC236}">
                <a16:creationId xmlns:a16="http://schemas.microsoft.com/office/drawing/2014/main" id="{B62213D4-9A80-4D5E-B621-0D0F0ADEA0B5}"/>
              </a:ext>
            </a:extLst>
          </p:cNvPr>
          <p:cNvSpPr/>
          <p:nvPr/>
        </p:nvSpPr>
        <p:spPr>
          <a:xfrm>
            <a:off x="1949085" y="1219200"/>
            <a:ext cx="2431542" cy="183413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3" name="object 4">
            <a:extLst>
              <a:ext uri="{FF2B5EF4-FFF2-40B4-BE49-F238E27FC236}">
                <a16:creationId xmlns:a16="http://schemas.microsoft.com/office/drawing/2014/main" id="{F0FF89E5-0106-4545-AE63-E0F95102E14E}"/>
              </a:ext>
            </a:extLst>
          </p:cNvPr>
          <p:cNvSpPr txBox="1"/>
          <p:nvPr/>
        </p:nvSpPr>
        <p:spPr>
          <a:xfrm>
            <a:off x="2464807" y="1463648"/>
            <a:ext cx="1365250" cy="1016000"/>
          </a:xfrm>
          <a:prstGeom prst="rect">
            <a:avLst/>
          </a:prstGeom>
        </p:spPr>
        <p:txBody>
          <a:bodyPr vert="horz" wrap="square" lIns="0" tIns="0" rIns="0" bIns="0" rtlCol="0">
            <a:spAutoFit/>
          </a:bodyPr>
          <a:lstStyle/>
          <a:p>
            <a:pPr>
              <a:lnSpc>
                <a:spcPct val="100000"/>
              </a:lnSpc>
            </a:pPr>
            <a:r>
              <a:rPr sz="6600" b="1" dirty="0">
                <a:solidFill>
                  <a:srgbClr val="FFFFFF"/>
                </a:solidFill>
                <a:latin typeface="Arial"/>
                <a:cs typeface="Arial"/>
              </a:rPr>
              <a:t>24”</a:t>
            </a:r>
            <a:endParaRPr sz="6600" dirty="0">
              <a:latin typeface="Arial"/>
              <a:cs typeface="Arial"/>
            </a:endParaRPr>
          </a:p>
        </p:txBody>
      </p:sp>
      <p:sp>
        <p:nvSpPr>
          <p:cNvPr id="24" name="object 5">
            <a:extLst>
              <a:ext uri="{FF2B5EF4-FFF2-40B4-BE49-F238E27FC236}">
                <a16:creationId xmlns:a16="http://schemas.microsoft.com/office/drawing/2014/main" id="{81B30C65-92C4-46BE-89F3-635ED25B65CD}"/>
              </a:ext>
            </a:extLst>
          </p:cNvPr>
          <p:cNvSpPr txBox="1"/>
          <p:nvPr/>
        </p:nvSpPr>
        <p:spPr>
          <a:xfrm>
            <a:off x="3962400" y="1524000"/>
            <a:ext cx="6226286" cy="984885"/>
          </a:xfrm>
          <a:prstGeom prst="rect">
            <a:avLst/>
          </a:prstGeom>
        </p:spPr>
        <p:txBody>
          <a:bodyPr vert="horz" wrap="square" lIns="0" tIns="0" rIns="0" bIns="0" rtlCol="0">
            <a:spAutoFit/>
          </a:bodyPr>
          <a:lstStyle/>
          <a:p>
            <a:pPr marR="5080">
              <a:lnSpc>
                <a:spcPct val="100000"/>
              </a:lnSpc>
            </a:pPr>
            <a:r>
              <a:rPr lang="es-ES" sz="3200" b="1" spc="-5" dirty="0">
                <a:solidFill>
                  <a:srgbClr val="FFFFFF"/>
                </a:solidFill>
                <a:latin typeface="Arial"/>
                <a:cs typeface="Arial"/>
              </a:rPr>
              <a:t>Altura máxima de la pluma por encima de la meta</a:t>
            </a:r>
            <a:endParaRPr sz="3200" dirty="0">
              <a:latin typeface="Arial"/>
              <a:cs typeface="Arial"/>
            </a:endParaRPr>
          </a:p>
        </p:txBody>
      </p:sp>
      <p:sp>
        <p:nvSpPr>
          <p:cNvPr id="25" name="object 6">
            <a:extLst>
              <a:ext uri="{FF2B5EF4-FFF2-40B4-BE49-F238E27FC236}">
                <a16:creationId xmlns:a16="http://schemas.microsoft.com/office/drawing/2014/main" id="{E79394DC-72DC-4616-A59A-F6C2A42FC5F4}"/>
              </a:ext>
            </a:extLst>
          </p:cNvPr>
          <p:cNvSpPr txBox="1"/>
          <p:nvPr/>
        </p:nvSpPr>
        <p:spPr>
          <a:xfrm>
            <a:off x="242722" y="239267"/>
            <a:ext cx="11492078" cy="984885"/>
          </a:xfrm>
          <a:prstGeom prst="rect">
            <a:avLst/>
          </a:prstGeom>
        </p:spPr>
        <p:txBody>
          <a:bodyPr vert="horz" wrap="square" lIns="0" tIns="0" rIns="0" bIns="0" rtlCol="0">
            <a:spAutoFit/>
          </a:bodyPr>
          <a:lstStyle/>
          <a:p>
            <a:pPr marL="12700">
              <a:lnSpc>
                <a:spcPct val="100000"/>
              </a:lnSpc>
            </a:pPr>
            <a:r>
              <a:rPr lang="es-ES" sz="3200" b="1" dirty="0">
                <a:solidFill>
                  <a:srgbClr val="008248"/>
                </a:solidFill>
                <a:latin typeface="Arial"/>
                <a:cs typeface="Arial"/>
              </a:rPr>
              <a:t>Requisito de altura del aguilón</a:t>
            </a:r>
          </a:p>
          <a:p>
            <a:pPr marL="12700">
              <a:lnSpc>
                <a:spcPct val="100000"/>
              </a:lnSpc>
            </a:pPr>
            <a:r>
              <a:rPr lang="es-ES" sz="3200" b="1" dirty="0">
                <a:solidFill>
                  <a:srgbClr val="008248"/>
                </a:solidFill>
                <a:latin typeface="Arial"/>
                <a:cs typeface="Arial"/>
              </a:rPr>
              <a:t>Clave para la consistencia del rendimiento de la boquilla</a:t>
            </a:r>
            <a:endParaRPr sz="2800" dirty="0">
              <a:latin typeface="Arial"/>
              <a:cs typeface="Arial"/>
            </a:endParaRPr>
          </a:p>
        </p:txBody>
      </p:sp>
      <p:sp>
        <p:nvSpPr>
          <p:cNvPr id="26" name="object 7">
            <a:extLst>
              <a:ext uri="{FF2B5EF4-FFF2-40B4-BE49-F238E27FC236}">
                <a16:creationId xmlns:a16="http://schemas.microsoft.com/office/drawing/2014/main" id="{62AC9221-2A57-44BB-A822-4467976ECC71}"/>
              </a:ext>
            </a:extLst>
          </p:cNvPr>
          <p:cNvSpPr/>
          <p:nvPr/>
        </p:nvSpPr>
        <p:spPr>
          <a:xfrm>
            <a:off x="1818830" y="2819400"/>
            <a:ext cx="5417820" cy="3044949"/>
          </a:xfrm>
          <a:prstGeom prst="rect">
            <a:avLst/>
          </a:prstGeom>
          <a:blipFill>
            <a:blip r:embed="rId3" cstate="print"/>
            <a:stretch>
              <a:fillRect/>
            </a:stretch>
          </a:blipFill>
        </p:spPr>
        <p:txBody>
          <a:bodyPr wrap="square" lIns="0" tIns="0" rIns="0" bIns="0" rtlCol="0"/>
          <a:lstStyle/>
          <a:p>
            <a:endParaRPr dirty="0"/>
          </a:p>
        </p:txBody>
      </p:sp>
      <p:sp>
        <p:nvSpPr>
          <p:cNvPr id="27" name="object 8">
            <a:extLst>
              <a:ext uri="{FF2B5EF4-FFF2-40B4-BE49-F238E27FC236}">
                <a16:creationId xmlns:a16="http://schemas.microsoft.com/office/drawing/2014/main" id="{6A4C0B5C-15E0-4268-8AFA-74BDA636CB4D}"/>
              </a:ext>
            </a:extLst>
          </p:cNvPr>
          <p:cNvSpPr txBox="1"/>
          <p:nvPr/>
        </p:nvSpPr>
        <p:spPr>
          <a:xfrm>
            <a:off x="8077200" y="3154234"/>
            <a:ext cx="3505200" cy="1723549"/>
          </a:xfrm>
          <a:prstGeom prst="rect">
            <a:avLst/>
          </a:prstGeom>
        </p:spPr>
        <p:txBody>
          <a:bodyPr vert="horz" wrap="square" lIns="0" tIns="0" rIns="0" bIns="0" rtlCol="0">
            <a:spAutoFit/>
          </a:bodyPr>
          <a:lstStyle/>
          <a:p>
            <a:pPr marL="12700" marR="5080" algn="ctr">
              <a:lnSpc>
                <a:spcPct val="100000"/>
              </a:lnSpc>
              <a:tabLst>
                <a:tab pos="1950085" algn="l"/>
              </a:tabLst>
            </a:pPr>
            <a:r>
              <a:rPr lang="es-ES" sz="2800" b="1" spc="-5" dirty="0">
                <a:latin typeface="Arial"/>
                <a:cs typeface="Arial"/>
              </a:rPr>
              <a:t>La altura de 48 "puede aumentar el potencial de deriva</a:t>
            </a:r>
          </a:p>
          <a:p>
            <a:pPr marL="12700" marR="5080" algn="ctr">
              <a:lnSpc>
                <a:spcPct val="100000"/>
              </a:lnSpc>
              <a:tabLst>
                <a:tab pos="1950085" algn="l"/>
              </a:tabLst>
            </a:pPr>
            <a:r>
              <a:rPr lang="es-ES" sz="2800" b="1" spc="-5" dirty="0">
                <a:latin typeface="Arial"/>
                <a:cs typeface="Arial"/>
              </a:rPr>
              <a:t>5.6 veces *</a:t>
            </a:r>
            <a:endParaRPr sz="2800" dirty="0">
              <a:latin typeface="Arial"/>
              <a:cs typeface="Arial"/>
            </a:endParaRPr>
          </a:p>
        </p:txBody>
      </p:sp>
      <p:sp>
        <p:nvSpPr>
          <p:cNvPr id="28" name="object 9">
            <a:extLst>
              <a:ext uri="{FF2B5EF4-FFF2-40B4-BE49-F238E27FC236}">
                <a16:creationId xmlns:a16="http://schemas.microsoft.com/office/drawing/2014/main" id="{4BE2D257-C175-4234-A267-7A876DB24C2A}"/>
              </a:ext>
            </a:extLst>
          </p:cNvPr>
          <p:cNvSpPr txBox="1"/>
          <p:nvPr/>
        </p:nvSpPr>
        <p:spPr>
          <a:xfrm>
            <a:off x="7635279" y="5498727"/>
            <a:ext cx="2671445" cy="288925"/>
          </a:xfrm>
          <a:prstGeom prst="rect">
            <a:avLst/>
          </a:prstGeom>
        </p:spPr>
        <p:txBody>
          <a:bodyPr vert="horz" wrap="square" lIns="0" tIns="0" rIns="0" bIns="0" rtlCol="0">
            <a:spAutoFit/>
          </a:bodyPr>
          <a:lstStyle/>
          <a:p>
            <a:pPr marL="120650" marR="5080" indent="-108585">
              <a:lnSpc>
                <a:spcPct val="100000"/>
              </a:lnSpc>
            </a:pPr>
            <a:r>
              <a:rPr sz="900" dirty="0">
                <a:latin typeface="Arial"/>
                <a:cs typeface="Arial"/>
              </a:rPr>
              <a:t>*Based </a:t>
            </a:r>
            <a:r>
              <a:rPr sz="900" spc="-5" dirty="0">
                <a:latin typeface="Arial"/>
                <a:cs typeface="Arial"/>
              </a:rPr>
              <a:t>on AGDISP </a:t>
            </a:r>
            <a:r>
              <a:rPr sz="900" dirty="0">
                <a:latin typeface="Arial"/>
                <a:cs typeface="Arial"/>
              </a:rPr>
              <a:t>modelling comparing 24” vs.</a:t>
            </a:r>
            <a:r>
              <a:rPr sz="900" spc="-150" dirty="0">
                <a:latin typeface="Arial"/>
                <a:cs typeface="Arial"/>
              </a:rPr>
              <a:t> </a:t>
            </a:r>
            <a:r>
              <a:rPr sz="900" dirty="0">
                <a:latin typeface="Arial"/>
                <a:cs typeface="Arial"/>
              </a:rPr>
              <a:t>48”  </a:t>
            </a:r>
            <a:r>
              <a:rPr sz="900" spc="-5" dirty="0">
                <a:latin typeface="Arial"/>
                <a:cs typeface="Arial"/>
              </a:rPr>
              <a:t>above </a:t>
            </a:r>
            <a:r>
              <a:rPr sz="900" dirty="0">
                <a:latin typeface="Arial"/>
                <a:cs typeface="Arial"/>
              </a:rPr>
              <a:t>target </a:t>
            </a:r>
            <a:r>
              <a:rPr sz="900" spc="-5" dirty="0">
                <a:latin typeface="Arial"/>
                <a:cs typeface="Arial"/>
              </a:rPr>
              <a:t>with approved </a:t>
            </a:r>
            <a:r>
              <a:rPr sz="900" spc="-10" dirty="0">
                <a:latin typeface="Arial"/>
                <a:cs typeface="Arial"/>
              </a:rPr>
              <a:t>TTI </a:t>
            </a:r>
            <a:r>
              <a:rPr sz="900" spc="-5" dirty="0">
                <a:latin typeface="Arial"/>
                <a:cs typeface="Arial"/>
              </a:rPr>
              <a:t>11004 </a:t>
            </a:r>
            <a:r>
              <a:rPr sz="900" dirty="0">
                <a:latin typeface="Arial"/>
                <a:cs typeface="Arial"/>
              </a:rPr>
              <a:t>at </a:t>
            </a:r>
            <a:r>
              <a:rPr sz="900" spc="-5" dirty="0">
                <a:latin typeface="Arial"/>
                <a:cs typeface="Arial"/>
              </a:rPr>
              <a:t>60</a:t>
            </a:r>
            <a:r>
              <a:rPr sz="900" spc="-40" dirty="0">
                <a:latin typeface="Arial"/>
                <a:cs typeface="Arial"/>
              </a:rPr>
              <a:t> </a:t>
            </a:r>
            <a:r>
              <a:rPr sz="900" dirty="0">
                <a:latin typeface="Arial"/>
                <a:cs typeface="Arial"/>
              </a:rPr>
              <a:t>PSI</a:t>
            </a:r>
          </a:p>
        </p:txBody>
      </p:sp>
      <p:sp>
        <p:nvSpPr>
          <p:cNvPr id="12" name="object 6">
            <a:extLst>
              <a:ext uri="{FF2B5EF4-FFF2-40B4-BE49-F238E27FC236}">
                <a16:creationId xmlns:a16="http://schemas.microsoft.com/office/drawing/2014/main" id="{CAAB8862-3F93-467E-BE1F-81BDC7972BA4}"/>
              </a:ext>
            </a:extLst>
          </p:cNvPr>
          <p:cNvSpPr/>
          <p:nvPr/>
        </p:nvSpPr>
        <p:spPr>
          <a:xfrm>
            <a:off x="10553828" y="154696"/>
            <a:ext cx="1511807" cy="151180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764667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7" y="406399"/>
            <a:ext cx="3813175" cy="443070"/>
          </a:xfrm>
          <a:prstGeom prst="rect">
            <a:avLst/>
          </a:prstGeom>
        </p:spPr>
        <p:txBody>
          <a:bodyPr vert="horz" wrap="square" lIns="0" tIns="12065" rIns="0" bIns="0" rtlCol="0">
            <a:spAutoFit/>
          </a:bodyPr>
          <a:lstStyle/>
          <a:p>
            <a:pPr marL="12700">
              <a:lnSpc>
                <a:spcPct val="100000"/>
              </a:lnSpc>
              <a:spcBef>
                <a:spcPts val="95"/>
              </a:spcBef>
            </a:pPr>
            <a:r>
              <a:rPr lang="en-US" sz="2800" spc="-5" dirty="0" err="1" smtClean="0"/>
              <a:t>Ventana</a:t>
            </a:r>
            <a:r>
              <a:rPr lang="en-US" sz="2800" spc="-5" dirty="0" smtClean="0"/>
              <a:t> de </a:t>
            </a:r>
            <a:r>
              <a:rPr lang="en-US" sz="2800" spc="-5" dirty="0" err="1" smtClean="0"/>
              <a:t>aplicacion</a:t>
            </a:r>
            <a:endParaRPr sz="2800" spc="-20" dirty="0"/>
          </a:p>
        </p:txBody>
      </p:sp>
      <p:sp>
        <p:nvSpPr>
          <p:cNvPr id="3" name="object 3"/>
          <p:cNvSpPr/>
          <p:nvPr/>
        </p:nvSpPr>
        <p:spPr>
          <a:xfrm>
            <a:off x="8069580" y="1780031"/>
            <a:ext cx="3834384" cy="3799332"/>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4177284" y="1796795"/>
            <a:ext cx="3834384" cy="3797808"/>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288036" y="1796795"/>
            <a:ext cx="3831336" cy="3797808"/>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447294" y="2856738"/>
            <a:ext cx="1593215" cy="10160"/>
          </a:xfrm>
          <a:custGeom>
            <a:avLst/>
            <a:gdLst/>
            <a:ahLst/>
            <a:cxnLst/>
            <a:rect l="l" t="t" r="r" b="b"/>
            <a:pathLst>
              <a:path w="1593214" h="10160">
                <a:moveTo>
                  <a:pt x="0" y="0"/>
                </a:moveTo>
                <a:lnTo>
                  <a:pt x="1592833" y="10160"/>
                </a:lnTo>
              </a:path>
            </a:pathLst>
          </a:custGeom>
          <a:ln w="19812">
            <a:solidFill>
              <a:srgbClr val="FFFF00"/>
            </a:solidFill>
          </a:ln>
        </p:spPr>
        <p:txBody>
          <a:bodyPr wrap="square" lIns="0" tIns="0" rIns="0" bIns="0" rtlCol="0"/>
          <a:lstStyle/>
          <a:p>
            <a:endParaRPr dirty="0"/>
          </a:p>
        </p:txBody>
      </p:sp>
      <p:sp>
        <p:nvSpPr>
          <p:cNvPr id="7" name="object 7"/>
          <p:cNvSpPr/>
          <p:nvPr/>
        </p:nvSpPr>
        <p:spPr>
          <a:xfrm>
            <a:off x="2312670" y="2867405"/>
            <a:ext cx="1593215" cy="10160"/>
          </a:xfrm>
          <a:custGeom>
            <a:avLst/>
            <a:gdLst/>
            <a:ahLst/>
            <a:cxnLst/>
            <a:rect l="l" t="t" r="r" b="b"/>
            <a:pathLst>
              <a:path w="1593214" h="10160">
                <a:moveTo>
                  <a:pt x="0" y="0"/>
                </a:moveTo>
                <a:lnTo>
                  <a:pt x="1592833" y="10160"/>
                </a:lnTo>
              </a:path>
            </a:pathLst>
          </a:custGeom>
          <a:ln w="19812">
            <a:solidFill>
              <a:srgbClr val="FFFF00"/>
            </a:solidFill>
          </a:ln>
        </p:spPr>
        <p:txBody>
          <a:bodyPr wrap="square" lIns="0" tIns="0" rIns="0" bIns="0" rtlCol="0"/>
          <a:lstStyle/>
          <a:p>
            <a:endParaRPr dirty="0"/>
          </a:p>
        </p:txBody>
      </p:sp>
      <p:sp>
        <p:nvSpPr>
          <p:cNvPr id="8" name="object 8"/>
          <p:cNvSpPr txBox="1"/>
          <p:nvPr/>
        </p:nvSpPr>
        <p:spPr>
          <a:xfrm>
            <a:off x="1056538" y="2558923"/>
            <a:ext cx="20574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00"/>
                </a:solidFill>
                <a:latin typeface="Arial"/>
                <a:cs typeface="Arial"/>
              </a:rPr>
              <a:t>4”</a:t>
            </a:r>
            <a:endParaRPr sz="1600" dirty="0">
              <a:latin typeface="Arial"/>
              <a:cs typeface="Arial"/>
            </a:endParaRPr>
          </a:p>
        </p:txBody>
      </p:sp>
      <p:sp>
        <p:nvSpPr>
          <p:cNvPr id="9" name="object 9"/>
          <p:cNvSpPr/>
          <p:nvPr/>
        </p:nvSpPr>
        <p:spPr>
          <a:xfrm>
            <a:off x="8129778" y="3586734"/>
            <a:ext cx="1454150" cy="9525"/>
          </a:xfrm>
          <a:custGeom>
            <a:avLst/>
            <a:gdLst/>
            <a:ahLst/>
            <a:cxnLst/>
            <a:rect l="l" t="t" r="r" b="b"/>
            <a:pathLst>
              <a:path w="1454150" h="9525">
                <a:moveTo>
                  <a:pt x="0" y="0"/>
                </a:moveTo>
                <a:lnTo>
                  <a:pt x="1454023" y="9270"/>
                </a:lnTo>
              </a:path>
            </a:pathLst>
          </a:custGeom>
          <a:ln w="19812">
            <a:solidFill>
              <a:srgbClr val="FFFF00"/>
            </a:solidFill>
          </a:ln>
        </p:spPr>
        <p:txBody>
          <a:bodyPr wrap="square" lIns="0" tIns="0" rIns="0" bIns="0" rtlCol="0"/>
          <a:lstStyle/>
          <a:p>
            <a:endParaRPr dirty="0"/>
          </a:p>
        </p:txBody>
      </p:sp>
      <p:sp>
        <p:nvSpPr>
          <p:cNvPr id="10" name="object 10"/>
          <p:cNvSpPr/>
          <p:nvPr/>
        </p:nvSpPr>
        <p:spPr>
          <a:xfrm>
            <a:off x="9821418" y="3595878"/>
            <a:ext cx="1593215" cy="10160"/>
          </a:xfrm>
          <a:custGeom>
            <a:avLst/>
            <a:gdLst/>
            <a:ahLst/>
            <a:cxnLst/>
            <a:rect l="l" t="t" r="r" b="b"/>
            <a:pathLst>
              <a:path w="1593215" h="10160">
                <a:moveTo>
                  <a:pt x="0" y="0"/>
                </a:moveTo>
                <a:lnTo>
                  <a:pt x="1592833" y="10160"/>
                </a:lnTo>
              </a:path>
            </a:pathLst>
          </a:custGeom>
          <a:ln w="19812">
            <a:solidFill>
              <a:srgbClr val="FFFF00"/>
            </a:solidFill>
          </a:ln>
        </p:spPr>
        <p:txBody>
          <a:bodyPr wrap="square" lIns="0" tIns="0" rIns="0" bIns="0" rtlCol="0"/>
          <a:lstStyle/>
          <a:p>
            <a:endParaRPr dirty="0"/>
          </a:p>
        </p:txBody>
      </p:sp>
      <p:sp>
        <p:nvSpPr>
          <p:cNvPr id="11" name="object 11"/>
          <p:cNvSpPr txBox="1"/>
          <p:nvPr/>
        </p:nvSpPr>
        <p:spPr>
          <a:xfrm>
            <a:off x="9897618" y="3298952"/>
            <a:ext cx="20574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00"/>
                </a:solidFill>
                <a:latin typeface="Arial"/>
                <a:cs typeface="Arial"/>
              </a:rPr>
              <a:t>4”</a:t>
            </a:r>
            <a:endParaRPr sz="1600" dirty="0">
              <a:latin typeface="Arial"/>
              <a:cs typeface="Arial"/>
            </a:endParaRPr>
          </a:p>
        </p:txBody>
      </p:sp>
      <p:sp>
        <p:nvSpPr>
          <p:cNvPr id="12" name="object 12"/>
          <p:cNvSpPr/>
          <p:nvPr/>
        </p:nvSpPr>
        <p:spPr>
          <a:xfrm>
            <a:off x="4452365" y="3309365"/>
            <a:ext cx="1593215" cy="10160"/>
          </a:xfrm>
          <a:custGeom>
            <a:avLst/>
            <a:gdLst/>
            <a:ahLst/>
            <a:cxnLst/>
            <a:rect l="l" t="t" r="r" b="b"/>
            <a:pathLst>
              <a:path w="1593214" h="10160">
                <a:moveTo>
                  <a:pt x="0" y="0"/>
                </a:moveTo>
                <a:lnTo>
                  <a:pt x="1592834" y="10160"/>
                </a:lnTo>
              </a:path>
            </a:pathLst>
          </a:custGeom>
          <a:ln w="19812">
            <a:solidFill>
              <a:srgbClr val="FFFF00"/>
            </a:solidFill>
          </a:ln>
        </p:spPr>
        <p:txBody>
          <a:bodyPr wrap="square" lIns="0" tIns="0" rIns="0" bIns="0" rtlCol="0"/>
          <a:lstStyle/>
          <a:p>
            <a:endParaRPr dirty="0"/>
          </a:p>
        </p:txBody>
      </p:sp>
      <p:sp>
        <p:nvSpPr>
          <p:cNvPr id="13" name="object 13"/>
          <p:cNvSpPr/>
          <p:nvPr/>
        </p:nvSpPr>
        <p:spPr>
          <a:xfrm>
            <a:off x="6171438" y="3318509"/>
            <a:ext cx="1593215" cy="10160"/>
          </a:xfrm>
          <a:custGeom>
            <a:avLst/>
            <a:gdLst/>
            <a:ahLst/>
            <a:cxnLst/>
            <a:rect l="l" t="t" r="r" b="b"/>
            <a:pathLst>
              <a:path w="1593215" h="10160">
                <a:moveTo>
                  <a:pt x="0" y="0"/>
                </a:moveTo>
                <a:lnTo>
                  <a:pt x="1592834" y="10160"/>
                </a:lnTo>
              </a:path>
            </a:pathLst>
          </a:custGeom>
          <a:ln w="19812">
            <a:solidFill>
              <a:srgbClr val="FFFF00"/>
            </a:solidFill>
          </a:ln>
        </p:spPr>
        <p:txBody>
          <a:bodyPr wrap="square" lIns="0" tIns="0" rIns="0" bIns="0" rtlCol="0"/>
          <a:lstStyle/>
          <a:p>
            <a:endParaRPr dirty="0"/>
          </a:p>
        </p:txBody>
      </p:sp>
      <p:sp>
        <p:nvSpPr>
          <p:cNvPr id="14" name="object 14"/>
          <p:cNvSpPr txBox="1"/>
          <p:nvPr/>
        </p:nvSpPr>
        <p:spPr>
          <a:xfrm>
            <a:off x="5077459" y="3010865"/>
            <a:ext cx="205740" cy="26924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FFFF00"/>
                </a:solidFill>
                <a:latin typeface="Arial"/>
                <a:cs typeface="Arial"/>
              </a:rPr>
              <a:t>4”</a:t>
            </a:r>
            <a:endParaRPr sz="1600" dirty="0">
              <a:latin typeface="Arial"/>
              <a:cs typeface="Arial"/>
            </a:endParaRPr>
          </a:p>
        </p:txBody>
      </p:sp>
      <p:sp>
        <p:nvSpPr>
          <p:cNvPr id="15" name="object 15"/>
          <p:cNvSpPr txBox="1"/>
          <p:nvPr/>
        </p:nvSpPr>
        <p:spPr>
          <a:xfrm>
            <a:off x="9371203" y="5698947"/>
            <a:ext cx="2453640" cy="193675"/>
          </a:xfrm>
          <a:prstGeom prst="rect">
            <a:avLst/>
          </a:prstGeom>
        </p:spPr>
        <p:txBody>
          <a:bodyPr vert="horz" wrap="square" lIns="0" tIns="12700" rIns="0" bIns="0" rtlCol="0">
            <a:spAutoFit/>
          </a:bodyPr>
          <a:lstStyle/>
          <a:p>
            <a:pPr marL="12700">
              <a:lnSpc>
                <a:spcPct val="100000"/>
              </a:lnSpc>
              <a:spcBef>
                <a:spcPts val="100"/>
              </a:spcBef>
            </a:pPr>
            <a:r>
              <a:rPr sz="1100" i="1" spc="-5" dirty="0">
                <a:solidFill>
                  <a:srgbClr val="868755"/>
                </a:solidFill>
                <a:latin typeface="Arial Narrow"/>
                <a:cs typeface="Arial Narrow"/>
              </a:rPr>
              <a:t>Photo </a:t>
            </a:r>
            <a:r>
              <a:rPr sz="1100" i="1" dirty="0">
                <a:solidFill>
                  <a:srgbClr val="868755"/>
                </a:solidFill>
                <a:latin typeface="Arial Narrow"/>
                <a:cs typeface="Arial Narrow"/>
              </a:rPr>
              <a:t>credit: </a:t>
            </a:r>
            <a:r>
              <a:rPr sz="1100" i="1" spc="-5" dirty="0">
                <a:solidFill>
                  <a:srgbClr val="868755"/>
                </a:solidFill>
                <a:latin typeface="Arial Narrow"/>
                <a:cs typeface="Arial Narrow"/>
              </a:rPr>
              <a:t>Aaron Hager </a:t>
            </a:r>
            <a:r>
              <a:rPr sz="1100" i="1" dirty="0">
                <a:solidFill>
                  <a:srgbClr val="868755"/>
                </a:solidFill>
                <a:latin typeface="Arial Narrow"/>
                <a:cs typeface="Arial Narrow"/>
              </a:rPr>
              <a:t>– </a:t>
            </a:r>
            <a:r>
              <a:rPr sz="1100" i="1" spc="-5" dirty="0">
                <a:solidFill>
                  <a:srgbClr val="868755"/>
                </a:solidFill>
                <a:latin typeface="Arial Narrow"/>
                <a:cs typeface="Arial Narrow"/>
              </a:rPr>
              <a:t>University of</a:t>
            </a:r>
            <a:r>
              <a:rPr sz="1100" i="1" spc="-85" dirty="0">
                <a:solidFill>
                  <a:srgbClr val="868755"/>
                </a:solidFill>
                <a:latin typeface="Arial Narrow"/>
                <a:cs typeface="Arial Narrow"/>
              </a:rPr>
              <a:t> </a:t>
            </a:r>
            <a:r>
              <a:rPr sz="1100" i="1" spc="-5" dirty="0">
                <a:solidFill>
                  <a:srgbClr val="868755"/>
                </a:solidFill>
                <a:latin typeface="Arial Narrow"/>
                <a:cs typeface="Arial Narrow"/>
              </a:rPr>
              <a:t>Illinois</a:t>
            </a:r>
            <a:endParaRPr sz="1100" dirty="0">
              <a:latin typeface="Arial Narrow"/>
              <a:cs typeface="Arial Narrow"/>
            </a:endParaRPr>
          </a:p>
        </p:txBody>
      </p:sp>
      <p:sp>
        <p:nvSpPr>
          <p:cNvPr id="16" name="object 16"/>
          <p:cNvSpPr/>
          <p:nvPr/>
        </p:nvSpPr>
        <p:spPr>
          <a:xfrm>
            <a:off x="10581131" y="275843"/>
            <a:ext cx="1511807" cy="1513331"/>
          </a:xfrm>
          <a:prstGeom prst="rect">
            <a:avLst/>
          </a:prstGeom>
          <a:blipFill>
            <a:blip r:embed="rId5" cstate="print"/>
            <a:stretch>
              <a:fillRect/>
            </a:stretch>
          </a:blipFill>
        </p:spPr>
        <p:txBody>
          <a:bodyPr wrap="square" lIns="0" tIns="0" rIns="0" bIns="0" rtlCol="0"/>
          <a:lstStyle/>
          <a:p>
            <a:endParaRPr dirty="0"/>
          </a:p>
        </p:txBody>
      </p:sp>
      <p:sp>
        <p:nvSpPr>
          <p:cNvPr id="17" name="object 17"/>
          <p:cNvSpPr txBox="1"/>
          <p:nvPr/>
        </p:nvSpPr>
        <p:spPr>
          <a:xfrm>
            <a:off x="493877" y="983437"/>
            <a:ext cx="7811923" cy="962443"/>
          </a:xfrm>
          <a:prstGeom prst="rect">
            <a:avLst/>
          </a:prstGeom>
        </p:spPr>
        <p:txBody>
          <a:bodyPr vert="horz" wrap="square" lIns="0" tIns="13335" rIns="0" bIns="0" rtlCol="0">
            <a:spAutoFit/>
          </a:bodyPr>
          <a:lstStyle/>
          <a:p>
            <a:pPr marL="241300" indent="-228600">
              <a:lnSpc>
                <a:spcPct val="100000"/>
              </a:lnSpc>
              <a:spcBef>
                <a:spcPts val="105"/>
              </a:spcBef>
              <a:buClr>
                <a:srgbClr val="868755"/>
              </a:buClr>
              <a:buFont typeface="Arial"/>
              <a:buChar char="•"/>
              <a:tabLst>
                <a:tab pos="241300" algn="l"/>
                <a:tab pos="241935" algn="l"/>
              </a:tabLst>
            </a:pPr>
            <a:r>
              <a:rPr lang="es-ES" sz="2000" spc="-35" dirty="0">
                <a:solidFill>
                  <a:srgbClr val="575857"/>
                </a:solidFill>
                <a:latin typeface="Arial Narrow"/>
                <a:cs typeface="Arial Narrow"/>
              </a:rPr>
              <a:t>Ataca las malezas cuando son </a:t>
            </a:r>
            <a:r>
              <a:rPr lang="es-ES" sz="2000" spc="-35" dirty="0" smtClean="0">
                <a:solidFill>
                  <a:srgbClr val="575857"/>
                </a:solidFill>
                <a:latin typeface="Arial Narrow"/>
                <a:cs typeface="Arial Narrow"/>
              </a:rPr>
              <a:t>&lt; 4 “ de altura</a:t>
            </a:r>
          </a:p>
          <a:p>
            <a:pPr marL="241300" indent="-228600">
              <a:lnSpc>
                <a:spcPct val="100000"/>
              </a:lnSpc>
              <a:spcBef>
                <a:spcPts val="105"/>
              </a:spcBef>
              <a:buClr>
                <a:srgbClr val="868755"/>
              </a:buClr>
              <a:buFont typeface="Arial"/>
              <a:buChar char="•"/>
              <a:tabLst>
                <a:tab pos="241300" algn="l"/>
                <a:tab pos="241935" algn="l"/>
              </a:tabLst>
            </a:pPr>
            <a:r>
              <a:rPr lang="es-ES" sz="2000" spc="-35" dirty="0" smtClean="0">
                <a:solidFill>
                  <a:srgbClr val="575857"/>
                </a:solidFill>
                <a:latin typeface="Arial Narrow"/>
                <a:cs typeface="Arial Narrow"/>
              </a:rPr>
              <a:t>Aplicaciones cuando las malezas son mas pequeñas es ventajoso </a:t>
            </a:r>
            <a:endParaRPr lang="es-ES" sz="2000" spc="-35" dirty="0" smtClean="0">
              <a:solidFill>
                <a:srgbClr val="575857"/>
              </a:solidFill>
              <a:latin typeface="Arial Narrow"/>
              <a:cs typeface="Arial Narrow"/>
            </a:endParaRPr>
          </a:p>
          <a:p>
            <a:pPr marL="12700">
              <a:lnSpc>
                <a:spcPct val="100000"/>
              </a:lnSpc>
              <a:spcBef>
                <a:spcPts val="105"/>
              </a:spcBef>
              <a:buClr>
                <a:srgbClr val="868755"/>
              </a:buClr>
              <a:tabLst>
                <a:tab pos="241300" algn="l"/>
                <a:tab pos="241935" algn="l"/>
              </a:tabLst>
            </a:pPr>
            <a:endParaRPr sz="2000" dirty="0">
              <a:latin typeface="Arial Narrow"/>
              <a:cs typeface="Arial Narrow"/>
            </a:endParaRPr>
          </a:p>
        </p:txBody>
      </p:sp>
      <p:sp>
        <p:nvSpPr>
          <p:cNvPr id="18" name="object 18"/>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a:t>
            </a:r>
            <a:r>
              <a:rPr spc="-5" dirty="0"/>
              <a:t>SATISFY </a:t>
            </a:r>
            <a:r>
              <a:rPr dirty="0"/>
              <a:t>FEDERAL </a:t>
            </a:r>
            <a:r>
              <a:rPr spc="-5" dirty="0"/>
              <a:t>TRAINING REQUIREMENTS. </a:t>
            </a:r>
            <a:r>
              <a:rPr dirty="0"/>
              <a:t>PLEASE CHECK WITH YOUR STATE </a:t>
            </a:r>
            <a:r>
              <a:rPr spc="-5" dirty="0"/>
              <a:t>PESTICIDE </a:t>
            </a:r>
            <a:r>
              <a:rPr dirty="0"/>
              <a:t>REGULATORY </a:t>
            </a:r>
            <a:r>
              <a:rPr spc="-5" dirty="0"/>
              <a:t>AGENCY FOR ADDITIONAL TRAINING AND APPLICATION </a:t>
            </a:r>
            <a:r>
              <a:rPr dirty="0"/>
              <a:t>REQUIREMENTS </a:t>
            </a:r>
            <a:r>
              <a:rPr spc="-5" dirty="0"/>
              <a:t>IMPOSED </a:t>
            </a:r>
            <a:r>
              <a:rPr dirty="0"/>
              <a:t>BY </a:t>
            </a:r>
            <a:r>
              <a:rPr spc="-5" dirty="0"/>
              <a:t>YOUR </a:t>
            </a:r>
            <a:r>
              <a:rPr dirty="0"/>
              <a:t>STATE.</a:t>
            </a:r>
            <a:r>
              <a:rPr spc="40" dirty="0"/>
              <a:t> </a:t>
            </a:r>
            <a:r>
              <a:rPr lang="en-US" sz="800" b="0" dirty="0">
                <a:latin typeface="Arial Narrow"/>
                <a:cs typeface="Arial Narrow"/>
              </a:rPr>
              <a:t>V1-12/20</a:t>
            </a:r>
            <a:endParaRPr sz="800" dirty="0">
              <a:latin typeface="Arial Narrow"/>
              <a:cs typeface="Arial Narrow"/>
            </a:endParaRPr>
          </a:p>
        </p:txBody>
      </p:sp>
      <p:sp>
        <p:nvSpPr>
          <p:cNvPr id="19" name="object 19"/>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44</a:t>
            </a:fld>
            <a:endParaRPr dirty="0"/>
          </a:p>
        </p:txBody>
      </p:sp>
    </p:spTree>
    <p:extLst>
      <p:ext uri="{BB962C8B-B14F-4D97-AF65-F5344CB8AC3E}">
        <p14:creationId xmlns:p14="http://schemas.microsoft.com/office/powerpoint/2010/main" val="1885064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7" y="418591"/>
            <a:ext cx="1976755" cy="443865"/>
          </a:xfrm>
          <a:prstGeom prst="rect">
            <a:avLst/>
          </a:prstGeom>
        </p:spPr>
        <p:txBody>
          <a:bodyPr vert="horz" wrap="square" lIns="0" tIns="0" rIns="0" bIns="0" rtlCol="0">
            <a:spAutoFit/>
          </a:bodyPr>
          <a:lstStyle/>
          <a:p>
            <a:pPr marL="12700">
              <a:lnSpc>
                <a:spcPct val="100000"/>
              </a:lnSpc>
            </a:pPr>
            <a:r>
              <a:rPr sz="2800" spc="-5" dirty="0" smtClean="0"/>
              <a:t>APLIC</a:t>
            </a:r>
            <a:r>
              <a:rPr sz="2800" spc="-170" dirty="0" smtClean="0"/>
              <a:t>A</a:t>
            </a:r>
            <a:r>
              <a:rPr lang="en-US" sz="2800" spc="-170" dirty="0" smtClean="0"/>
              <a:t>C</a:t>
            </a:r>
            <a:r>
              <a:rPr sz="2800" spc="-5" dirty="0" smtClean="0"/>
              <a:t>ION</a:t>
            </a:r>
            <a:endParaRPr sz="2800" dirty="0"/>
          </a:p>
        </p:txBody>
      </p:sp>
      <p:sp>
        <p:nvSpPr>
          <p:cNvPr id="3" name="object 3"/>
          <p:cNvSpPr txBox="1"/>
          <p:nvPr/>
        </p:nvSpPr>
        <p:spPr>
          <a:xfrm>
            <a:off x="609600" y="1066800"/>
            <a:ext cx="11164724" cy="4816703"/>
          </a:xfrm>
          <a:prstGeom prst="rect">
            <a:avLst/>
          </a:prstGeom>
        </p:spPr>
        <p:txBody>
          <a:bodyPr vert="horz" wrap="square" lIns="0" tIns="0" rIns="0" bIns="0" rtlCol="0">
            <a:spAutoFit/>
          </a:bodyPr>
          <a:lstStyle/>
          <a:p>
            <a:pPr marL="355600" indent="-342900">
              <a:lnSpc>
                <a:spcPct val="150000"/>
              </a:lnSpc>
              <a:spcBef>
                <a:spcPts val="515"/>
              </a:spcBef>
              <a:buClr>
                <a:srgbClr val="868755"/>
              </a:buClr>
              <a:buFont typeface="Wingdings" panose="05000000000000000000" pitchFamily="2" charset="2"/>
              <a:buChar char="§"/>
              <a:tabLst>
                <a:tab pos="241300" algn="l"/>
                <a:tab pos="241935" algn="l"/>
              </a:tabLst>
            </a:pPr>
            <a:r>
              <a:rPr lang="es-ES" sz="2400" dirty="0">
                <a:solidFill>
                  <a:srgbClr val="343433"/>
                </a:solidFill>
                <a:latin typeface="Arial Narrow"/>
                <a:cs typeface="Arial Narrow"/>
              </a:rPr>
              <a:t>No aplique este producto entre el atardecer y el amanecer</a:t>
            </a:r>
          </a:p>
          <a:p>
            <a:pPr marL="355600" indent="-342900">
              <a:lnSpc>
                <a:spcPct val="150000"/>
              </a:lnSpc>
              <a:spcBef>
                <a:spcPts val="515"/>
              </a:spcBef>
              <a:buClr>
                <a:srgbClr val="868755"/>
              </a:buClr>
              <a:buFont typeface="Wingdings" panose="05000000000000000000" pitchFamily="2" charset="2"/>
              <a:buChar char="§"/>
              <a:tabLst>
                <a:tab pos="241300" algn="l"/>
                <a:tab pos="241935" algn="l"/>
              </a:tabLst>
            </a:pPr>
            <a:r>
              <a:rPr lang="es-ES" sz="2400" dirty="0">
                <a:solidFill>
                  <a:srgbClr val="343433"/>
                </a:solidFill>
                <a:latin typeface="Arial Narrow"/>
                <a:cs typeface="Arial Narrow"/>
              </a:rPr>
              <a:t>No aplique este producto durante una inversión de temperatura</a:t>
            </a:r>
          </a:p>
          <a:p>
            <a:pPr marL="355600" indent="-342900">
              <a:lnSpc>
                <a:spcPct val="150000"/>
              </a:lnSpc>
              <a:spcBef>
                <a:spcPts val="515"/>
              </a:spcBef>
              <a:buClr>
                <a:srgbClr val="868755"/>
              </a:buClr>
              <a:buFont typeface="Wingdings" panose="05000000000000000000" pitchFamily="2" charset="2"/>
              <a:buChar char="§"/>
              <a:tabLst>
                <a:tab pos="241300" algn="l"/>
                <a:tab pos="241935" algn="l"/>
              </a:tabLst>
            </a:pPr>
            <a:r>
              <a:rPr lang="es-ES" sz="2400" dirty="0">
                <a:solidFill>
                  <a:srgbClr val="343433"/>
                </a:solidFill>
                <a:latin typeface="Arial Narrow"/>
                <a:cs typeface="Arial Narrow"/>
              </a:rPr>
              <a:t>El potencial OTM </a:t>
            </a:r>
            <a:r>
              <a:rPr lang="es-ES" sz="2400" dirty="0" smtClean="0">
                <a:solidFill>
                  <a:srgbClr val="343433"/>
                </a:solidFill>
                <a:latin typeface="Arial Narrow"/>
                <a:cs typeface="Arial Narrow"/>
              </a:rPr>
              <a:t>(off target </a:t>
            </a:r>
            <a:r>
              <a:rPr lang="es-ES" sz="2400" dirty="0" err="1" smtClean="0">
                <a:solidFill>
                  <a:srgbClr val="343433"/>
                </a:solidFill>
                <a:latin typeface="Arial Narrow"/>
                <a:cs typeface="Arial Narrow"/>
              </a:rPr>
              <a:t>movement</a:t>
            </a:r>
            <a:r>
              <a:rPr lang="es-ES" sz="2400" dirty="0" smtClean="0">
                <a:solidFill>
                  <a:srgbClr val="343433"/>
                </a:solidFill>
                <a:latin typeface="Arial Narrow"/>
                <a:cs typeface="Arial Narrow"/>
              </a:rPr>
              <a:t>) puede </a:t>
            </a:r>
            <a:r>
              <a:rPr lang="es-ES" sz="2400" dirty="0">
                <a:solidFill>
                  <a:srgbClr val="343433"/>
                </a:solidFill>
                <a:latin typeface="Arial Narrow"/>
                <a:cs typeface="Arial Narrow"/>
              </a:rPr>
              <a:t>aumentar durante una inversión de temperatura</a:t>
            </a:r>
          </a:p>
          <a:p>
            <a:pPr marL="355600" indent="-342900">
              <a:lnSpc>
                <a:spcPct val="150000"/>
              </a:lnSpc>
              <a:spcBef>
                <a:spcPts val="515"/>
              </a:spcBef>
              <a:buClr>
                <a:srgbClr val="868755"/>
              </a:buClr>
              <a:buFont typeface="Wingdings" panose="05000000000000000000" pitchFamily="2" charset="2"/>
              <a:buChar char="§"/>
              <a:tabLst>
                <a:tab pos="241300" algn="l"/>
                <a:tab pos="241935" algn="l"/>
              </a:tabLst>
            </a:pPr>
            <a:r>
              <a:rPr lang="es-ES" sz="2400" dirty="0">
                <a:solidFill>
                  <a:srgbClr val="343433"/>
                </a:solidFill>
                <a:latin typeface="Arial Narrow"/>
                <a:cs typeface="Arial Narrow"/>
              </a:rPr>
              <a:t>No haga la aplicación de este producto si se espera lluvia en las próximas 24 horas</a:t>
            </a:r>
          </a:p>
          <a:p>
            <a:pPr marL="355600" indent="-342900">
              <a:lnSpc>
                <a:spcPct val="150000"/>
              </a:lnSpc>
              <a:spcBef>
                <a:spcPts val="515"/>
              </a:spcBef>
              <a:buClr>
                <a:srgbClr val="868755"/>
              </a:buClr>
              <a:buFont typeface="Wingdings" panose="05000000000000000000" pitchFamily="2" charset="2"/>
              <a:buChar char="§"/>
              <a:tabLst>
                <a:tab pos="241300" algn="l"/>
                <a:tab pos="241935" algn="l"/>
              </a:tabLst>
            </a:pPr>
            <a:r>
              <a:rPr lang="es-ES" sz="2400" dirty="0">
                <a:solidFill>
                  <a:srgbClr val="343433"/>
                </a:solidFill>
                <a:latin typeface="Arial Narrow"/>
                <a:cs typeface="Arial Narrow"/>
              </a:rPr>
              <a:t>Podría resultar en escorrentía desde el área de aplicación</a:t>
            </a:r>
          </a:p>
          <a:p>
            <a:pPr marL="355600" indent="-342900">
              <a:lnSpc>
                <a:spcPct val="150000"/>
              </a:lnSpc>
              <a:spcBef>
                <a:spcPts val="515"/>
              </a:spcBef>
              <a:buClr>
                <a:srgbClr val="868755"/>
              </a:buClr>
              <a:buFont typeface="Wingdings" panose="05000000000000000000" pitchFamily="2" charset="2"/>
              <a:buChar char="§"/>
              <a:tabLst>
                <a:tab pos="241300" algn="l"/>
                <a:tab pos="241935" algn="l"/>
              </a:tabLst>
            </a:pPr>
            <a:r>
              <a:rPr lang="es-ES" sz="2400" dirty="0">
                <a:solidFill>
                  <a:srgbClr val="343433"/>
                </a:solidFill>
                <a:latin typeface="Arial Narrow"/>
                <a:cs typeface="Arial Narrow"/>
              </a:rPr>
              <a:t>No aplique este producto por vía aérea</a:t>
            </a:r>
          </a:p>
          <a:p>
            <a:pPr marL="355600" indent="-342900">
              <a:lnSpc>
                <a:spcPct val="150000"/>
              </a:lnSpc>
              <a:spcBef>
                <a:spcPts val="515"/>
              </a:spcBef>
              <a:buClr>
                <a:srgbClr val="868755"/>
              </a:buClr>
              <a:buFont typeface="Wingdings" panose="05000000000000000000" pitchFamily="2" charset="2"/>
              <a:buChar char="§"/>
              <a:tabLst>
                <a:tab pos="241300" algn="l"/>
                <a:tab pos="241935" algn="l"/>
              </a:tabLst>
            </a:pPr>
            <a:r>
              <a:rPr lang="es-ES" sz="2400" dirty="0">
                <a:solidFill>
                  <a:srgbClr val="343433"/>
                </a:solidFill>
                <a:latin typeface="Arial Narrow"/>
                <a:cs typeface="Arial Narrow"/>
              </a:rPr>
              <a:t>Debe asegurarse de que el sistema de pulverización utilizado para aplicar </a:t>
            </a:r>
            <a:r>
              <a:rPr lang="es-ES" sz="2400" dirty="0" err="1">
                <a:solidFill>
                  <a:srgbClr val="343433"/>
                </a:solidFill>
                <a:latin typeface="Arial Narrow"/>
                <a:cs typeface="Arial Narrow"/>
              </a:rPr>
              <a:t>dicamba</a:t>
            </a:r>
            <a:r>
              <a:rPr lang="es-ES" sz="2400" dirty="0">
                <a:solidFill>
                  <a:srgbClr val="343433"/>
                </a:solidFill>
                <a:latin typeface="Arial Narrow"/>
                <a:cs typeface="Arial Narrow"/>
              </a:rPr>
              <a:t> esté </a:t>
            </a:r>
            <a:r>
              <a:rPr lang="es-ES" sz="2400" b="1" dirty="0">
                <a:solidFill>
                  <a:srgbClr val="FF0000"/>
                </a:solidFill>
                <a:latin typeface="Arial Narrow"/>
                <a:cs typeface="Arial Narrow"/>
              </a:rPr>
              <a:t>limpio </a:t>
            </a:r>
            <a:r>
              <a:rPr lang="es-ES" sz="2400" dirty="0">
                <a:solidFill>
                  <a:srgbClr val="343433"/>
                </a:solidFill>
                <a:latin typeface="Arial Narrow"/>
                <a:cs typeface="Arial Narrow"/>
              </a:rPr>
              <a:t>antes de usar el producto</a:t>
            </a:r>
            <a:endParaRPr dirty="0">
              <a:latin typeface="Arial Narrow"/>
              <a:cs typeface="Arial Narrow"/>
            </a:endParaRPr>
          </a:p>
        </p:txBody>
      </p:sp>
      <p:sp>
        <p:nvSpPr>
          <p:cNvPr id="5" name="object 5"/>
          <p:cNvSpPr/>
          <p:nvPr/>
        </p:nvSpPr>
        <p:spPr>
          <a:xfrm>
            <a:off x="9829800" y="275843"/>
            <a:ext cx="1511807" cy="151180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0" name="object 10"/>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45</a:t>
            </a:fld>
            <a:endParaRPr dirty="0"/>
          </a:p>
        </p:txBody>
      </p:sp>
      <p:sp>
        <p:nvSpPr>
          <p:cNvPr id="11" name="object 14">
            <a:extLst>
              <a:ext uri="{FF2B5EF4-FFF2-40B4-BE49-F238E27FC236}">
                <a16:creationId xmlns:a16="http://schemas.microsoft.com/office/drawing/2014/main" id="{7BD798DD-D8DD-49A6-81A9-F9FBBCCE8FB2}"/>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Tree>
    <p:extLst>
      <p:ext uri="{BB962C8B-B14F-4D97-AF65-F5344CB8AC3E}">
        <p14:creationId xmlns:p14="http://schemas.microsoft.com/office/powerpoint/2010/main" val="13301502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6" y="461264"/>
            <a:ext cx="11393323" cy="861774"/>
          </a:xfrm>
          <a:prstGeom prst="rect">
            <a:avLst/>
          </a:prstGeom>
        </p:spPr>
        <p:txBody>
          <a:bodyPr vert="horz" wrap="square" lIns="0" tIns="0" rIns="0" bIns="0" rtlCol="0">
            <a:spAutoFit/>
          </a:bodyPr>
          <a:lstStyle/>
          <a:p>
            <a:pPr marL="12700">
              <a:lnSpc>
                <a:spcPct val="100000"/>
              </a:lnSpc>
            </a:pPr>
            <a:r>
              <a:rPr lang="es-ES" sz="2800" spc="-20" dirty="0"/>
              <a:t>INVERSIONES DE TEMPERATURA</a:t>
            </a:r>
            <a:br>
              <a:rPr lang="es-ES" sz="2800" spc="-20" dirty="0"/>
            </a:br>
            <a:r>
              <a:rPr lang="es-ES" sz="2800" spc="-20" dirty="0"/>
              <a:t>Una capa de aire frío atrapado debajo de una capa de aire más caliente</a:t>
            </a:r>
            <a:endParaRPr b="0" i="1" spc="-5" dirty="0">
              <a:solidFill>
                <a:srgbClr val="343433"/>
              </a:solidFill>
              <a:latin typeface="Arial Narrow"/>
              <a:cs typeface="Arial Narrow"/>
            </a:endParaRPr>
          </a:p>
        </p:txBody>
      </p:sp>
      <p:sp>
        <p:nvSpPr>
          <p:cNvPr id="3" name="object 3"/>
          <p:cNvSpPr txBox="1"/>
          <p:nvPr/>
        </p:nvSpPr>
        <p:spPr>
          <a:xfrm>
            <a:off x="6257671" y="1518792"/>
            <a:ext cx="5934329" cy="4431983"/>
          </a:xfrm>
          <a:prstGeom prst="rect">
            <a:avLst/>
          </a:prstGeom>
        </p:spPr>
        <p:txBody>
          <a:bodyPr vert="horz" wrap="square" lIns="0" tIns="0" rIns="0" bIns="0" rtlCol="0">
            <a:spAutoFit/>
          </a:bodyPr>
          <a:lstStyle/>
          <a:p>
            <a:pPr marL="238125" marR="617220" indent="-225425">
              <a:lnSpc>
                <a:spcPct val="100000"/>
              </a:lnSpc>
              <a:buClr>
                <a:srgbClr val="868755"/>
              </a:buClr>
              <a:buFont typeface="Arial"/>
              <a:buChar char="•"/>
              <a:tabLst>
                <a:tab pos="238125" algn="l"/>
                <a:tab pos="238760" algn="l"/>
              </a:tabLst>
            </a:pPr>
            <a:r>
              <a:rPr lang="es-ES" spc="-5" dirty="0">
                <a:solidFill>
                  <a:srgbClr val="3D3D39"/>
                </a:solidFill>
                <a:latin typeface="Arial Narrow"/>
                <a:cs typeface="Arial Narrow"/>
              </a:rPr>
              <a:t>Durante una inversión de temperatura, la atmósfera es muy estable y la mezcla de aire vertical está restringida, lo que puede causar que pequeñas gotas suspendidas permanezcan en una nube concentrada.</a:t>
            </a:r>
          </a:p>
          <a:p>
            <a:pPr marL="238125" marR="617220" indent="-225425">
              <a:lnSpc>
                <a:spcPct val="100000"/>
              </a:lnSpc>
              <a:buClr>
                <a:srgbClr val="868755"/>
              </a:buClr>
              <a:buFont typeface="Arial"/>
              <a:buChar char="•"/>
              <a:tabLst>
                <a:tab pos="238125" algn="l"/>
                <a:tab pos="238760" algn="l"/>
              </a:tabLst>
            </a:pPr>
            <a:r>
              <a:rPr lang="es-ES" spc="-5" dirty="0">
                <a:solidFill>
                  <a:srgbClr val="3D3D39"/>
                </a:solidFill>
                <a:latin typeface="Arial Narrow"/>
                <a:cs typeface="Arial Narrow"/>
              </a:rPr>
              <a:t>La inversión típicamente se </a:t>
            </a:r>
            <a:r>
              <a:rPr lang="es-ES" spc="-5" dirty="0" smtClean="0">
                <a:solidFill>
                  <a:srgbClr val="3D3D39"/>
                </a:solidFill>
                <a:latin typeface="Arial Narrow"/>
                <a:cs typeface="Arial Narrow"/>
              </a:rPr>
              <a:t>desaparece </a:t>
            </a:r>
            <a:r>
              <a:rPr lang="es-ES" spc="-5" dirty="0">
                <a:solidFill>
                  <a:srgbClr val="3D3D39"/>
                </a:solidFill>
                <a:latin typeface="Arial Narrow"/>
                <a:cs typeface="Arial Narrow"/>
              </a:rPr>
              <a:t>con vientos crecientes (&gt; 3 mph) o al amanecer cuando el aire de la superficie comience a calentarse (~ 3 ° F desde la mañana)</a:t>
            </a:r>
          </a:p>
          <a:p>
            <a:pPr marL="238125" marR="617220" indent="-225425">
              <a:lnSpc>
                <a:spcPct val="100000"/>
              </a:lnSpc>
              <a:buClr>
                <a:srgbClr val="868755"/>
              </a:buClr>
              <a:buFont typeface="Arial"/>
              <a:buChar char="•"/>
              <a:tabLst>
                <a:tab pos="238125" algn="l"/>
                <a:tab pos="238760" algn="l"/>
              </a:tabLst>
            </a:pPr>
            <a:r>
              <a:rPr lang="es-ES" spc="-5" dirty="0">
                <a:solidFill>
                  <a:srgbClr val="3D3D39"/>
                </a:solidFill>
                <a:latin typeface="Arial Narrow"/>
                <a:cs typeface="Arial Narrow"/>
              </a:rPr>
              <a:t>No aplique este producto entre el atardecer y el amanecer.</a:t>
            </a:r>
          </a:p>
          <a:p>
            <a:pPr marL="238125" marR="617220" indent="-225425">
              <a:lnSpc>
                <a:spcPct val="100000"/>
              </a:lnSpc>
              <a:buClr>
                <a:srgbClr val="868755"/>
              </a:buClr>
              <a:buFont typeface="Arial"/>
              <a:buChar char="•"/>
              <a:tabLst>
                <a:tab pos="238125" algn="l"/>
                <a:tab pos="238760" algn="l"/>
              </a:tabLst>
            </a:pPr>
            <a:r>
              <a:rPr lang="es-ES" spc="-5" dirty="0">
                <a:solidFill>
                  <a:srgbClr val="3D3D39"/>
                </a:solidFill>
                <a:latin typeface="Arial Narrow"/>
                <a:cs typeface="Arial Narrow"/>
              </a:rPr>
              <a:t>Las inversiones también se pueden identificar por el movimiento de humo desde una fuente de tierra o un generador de humo de un avión.</a:t>
            </a:r>
          </a:p>
          <a:p>
            <a:pPr marL="238125" marR="617220" indent="-225425">
              <a:lnSpc>
                <a:spcPct val="100000"/>
              </a:lnSpc>
              <a:buClr>
                <a:srgbClr val="868755"/>
              </a:buClr>
              <a:buFont typeface="Arial"/>
              <a:buChar char="•"/>
              <a:tabLst>
                <a:tab pos="238125" algn="l"/>
                <a:tab pos="238760" algn="l"/>
              </a:tabLst>
            </a:pPr>
            <a:r>
              <a:rPr lang="es-ES" spc="-5" dirty="0">
                <a:solidFill>
                  <a:srgbClr val="3D3D39"/>
                </a:solidFill>
                <a:latin typeface="Arial Narrow"/>
                <a:cs typeface="Arial Narrow"/>
              </a:rPr>
              <a:t>El humo que </a:t>
            </a:r>
            <a:r>
              <a:rPr lang="es-ES" spc="-5" dirty="0" smtClean="0">
                <a:solidFill>
                  <a:srgbClr val="3D3D39"/>
                </a:solidFill>
                <a:latin typeface="Arial Narrow"/>
                <a:cs typeface="Arial Narrow"/>
              </a:rPr>
              <a:t>forma </a:t>
            </a:r>
            <a:r>
              <a:rPr lang="es-ES" spc="-5" dirty="0">
                <a:solidFill>
                  <a:srgbClr val="3D3D39"/>
                </a:solidFill>
                <a:latin typeface="Arial Narrow"/>
                <a:cs typeface="Arial Narrow"/>
              </a:rPr>
              <a:t>capas y se mueve lateralmente en una nube concentrada (en condiciones de poco viento) indica una inversión, mientras que el humo que se mueve hacia arriba y se disipa rápidamente indica una buena mezcla de aire vertical.</a:t>
            </a:r>
            <a:endParaRPr sz="1800" dirty="0">
              <a:latin typeface="Arial Narrow"/>
              <a:cs typeface="Arial Narrow"/>
            </a:endParaRPr>
          </a:p>
        </p:txBody>
      </p:sp>
      <p:sp>
        <p:nvSpPr>
          <p:cNvPr id="4" name="object 4"/>
          <p:cNvSpPr/>
          <p:nvPr/>
        </p:nvSpPr>
        <p:spPr>
          <a:xfrm>
            <a:off x="531876" y="1589532"/>
            <a:ext cx="5442204" cy="40264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46</a:t>
            </a:fld>
            <a:endParaRPr dirty="0"/>
          </a:p>
        </p:txBody>
      </p:sp>
      <p:sp>
        <p:nvSpPr>
          <p:cNvPr id="7" name="object 14">
            <a:extLst>
              <a:ext uri="{FF2B5EF4-FFF2-40B4-BE49-F238E27FC236}">
                <a16:creationId xmlns:a16="http://schemas.microsoft.com/office/drawing/2014/main" id="{B0AF4394-7FC8-4E79-8C59-7EB45DC70713}"/>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Tree>
    <p:extLst>
      <p:ext uri="{BB962C8B-B14F-4D97-AF65-F5344CB8AC3E}">
        <p14:creationId xmlns:p14="http://schemas.microsoft.com/office/powerpoint/2010/main" val="1123427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9891" y="294131"/>
            <a:ext cx="6748272" cy="277825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p:cNvSpPr/>
          <p:nvPr/>
        </p:nvSpPr>
        <p:spPr>
          <a:xfrm>
            <a:off x="659891" y="3320796"/>
            <a:ext cx="6748272" cy="277825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1858136" y="621665"/>
            <a:ext cx="8475726" cy="615553"/>
          </a:xfrm>
          <a:prstGeom prst="rect">
            <a:avLst/>
          </a:prstGeom>
        </p:spPr>
        <p:txBody>
          <a:bodyPr vert="horz" wrap="square" lIns="0" tIns="0" rIns="0" bIns="0" rtlCol="0">
            <a:spAutoFit/>
          </a:bodyPr>
          <a:lstStyle/>
          <a:p>
            <a:pPr marL="5870575">
              <a:lnSpc>
                <a:spcPct val="100000"/>
              </a:lnSpc>
            </a:pPr>
            <a:r>
              <a:rPr lang="en-US" dirty="0"/>
              <a:t>MEZCLA VERTICAL DE AIRE</a:t>
            </a:r>
            <a:endParaRPr dirty="0"/>
          </a:p>
        </p:txBody>
      </p:sp>
      <p:sp>
        <p:nvSpPr>
          <p:cNvPr id="5" name="object 5"/>
          <p:cNvSpPr/>
          <p:nvPr/>
        </p:nvSpPr>
        <p:spPr>
          <a:xfrm>
            <a:off x="3951732" y="1132332"/>
            <a:ext cx="165100" cy="1102360"/>
          </a:xfrm>
          <a:custGeom>
            <a:avLst/>
            <a:gdLst/>
            <a:ahLst/>
            <a:cxnLst/>
            <a:rect l="l" t="t" r="r" b="b"/>
            <a:pathLst>
              <a:path w="165100" h="1102360">
                <a:moveTo>
                  <a:pt x="164591" y="1019555"/>
                </a:moveTo>
                <a:lnTo>
                  <a:pt x="0" y="1019555"/>
                </a:lnTo>
                <a:lnTo>
                  <a:pt x="82295" y="1101852"/>
                </a:lnTo>
                <a:lnTo>
                  <a:pt x="164591" y="1019555"/>
                </a:lnTo>
                <a:close/>
              </a:path>
              <a:path w="165100" h="1102360">
                <a:moveTo>
                  <a:pt x="123443" y="82295"/>
                </a:moveTo>
                <a:lnTo>
                  <a:pt x="41147" y="82295"/>
                </a:lnTo>
                <a:lnTo>
                  <a:pt x="41147" y="1019555"/>
                </a:lnTo>
                <a:lnTo>
                  <a:pt x="123443" y="1019555"/>
                </a:lnTo>
                <a:lnTo>
                  <a:pt x="123443" y="82295"/>
                </a:lnTo>
                <a:close/>
              </a:path>
              <a:path w="165100" h="1102360">
                <a:moveTo>
                  <a:pt x="82295" y="0"/>
                </a:moveTo>
                <a:lnTo>
                  <a:pt x="0" y="82295"/>
                </a:lnTo>
                <a:lnTo>
                  <a:pt x="164591" y="82295"/>
                </a:lnTo>
                <a:lnTo>
                  <a:pt x="82295" y="0"/>
                </a:lnTo>
                <a:close/>
              </a:path>
            </a:pathLst>
          </a:custGeom>
          <a:solidFill>
            <a:srgbClr val="FFFFFF"/>
          </a:solidFill>
        </p:spPr>
        <p:txBody>
          <a:bodyPr wrap="square" lIns="0" tIns="0" rIns="0" bIns="0" rtlCol="0"/>
          <a:lstStyle/>
          <a:p>
            <a:endParaRPr dirty="0"/>
          </a:p>
        </p:txBody>
      </p:sp>
      <p:sp>
        <p:nvSpPr>
          <p:cNvPr id="6" name="object 6"/>
          <p:cNvSpPr/>
          <p:nvPr/>
        </p:nvSpPr>
        <p:spPr>
          <a:xfrm>
            <a:off x="2996183" y="4623815"/>
            <a:ext cx="2077720" cy="172720"/>
          </a:xfrm>
          <a:custGeom>
            <a:avLst/>
            <a:gdLst/>
            <a:ahLst/>
            <a:cxnLst/>
            <a:rect l="l" t="t" r="r" b="b"/>
            <a:pathLst>
              <a:path w="2077720" h="172720">
                <a:moveTo>
                  <a:pt x="86106" y="0"/>
                </a:moveTo>
                <a:lnTo>
                  <a:pt x="0" y="86105"/>
                </a:lnTo>
                <a:lnTo>
                  <a:pt x="86106" y="172211"/>
                </a:lnTo>
                <a:lnTo>
                  <a:pt x="86106" y="129158"/>
                </a:lnTo>
                <a:lnTo>
                  <a:pt x="2034159" y="129158"/>
                </a:lnTo>
                <a:lnTo>
                  <a:pt x="2077212" y="86105"/>
                </a:lnTo>
                <a:lnTo>
                  <a:pt x="2034158" y="43052"/>
                </a:lnTo>
                <a:lnTo>
                  <a:pt x="86106" y="43052"/>
                </a:lnTo>
                <a:lnTo>
                  <a:pt x="86106" y="0"/>
                </a:lnTo>
                <a:close/>
              </a:path>
              <a:path w="2077720" h="172720">
                <a:moveTo>
                  <a:pt x="2034159" y="129158"/>
                </a:moveTo>
                <a:lnTo>
                  <a:pt x="1991106" y="129158"/>
                </a:lnTo>
                <a:lnTo>
                  <a:pt x="1991106" y="172211"/>
                </a:lnTo>
                <a:lnTo>
                  <a:pt x="2034159" y="129158"/>
                </a:lnTo>
                <a:close/>
              </a:path>
              <a:path w="2077720" h="172720">
                <a:moveTo>
                  <a:pt x="1991106" y="0"/>
                </a:moveTo>
                <a:lnTo>
                  <a:pt x="1991106" y="43052"/>
                </a:lnTo>
                <a:lnTo>
                  <a:pt x="2034158" y="43052"/>
                </a:lnTo>
                <a:lnTo>
                  <a:pt x="1991106" y="0"/>
                </a:lnTo>
                <a:close/>
              </a:path>
            </a:pathLst>
          </a:custGeom>
          <a:solidFill>
            <a:srgbClr val="FFFFFF"/>
          </a:solidFill>
        </p:spPr>
        <p:txBody>
          <a:bodyPr wrap="square" lIns="0" tIns="0" rIns="0" bIns="0" rtlCol="0"/>
          <a:lstStyle/>
          <a:p>
            <a:endParaRPr dirty="0"/>
          </a:p>
        </p:txBody>
      </p:sp>
      <p:sp>
        <p:nvSpPr>
          <p:cNvPr id="7" name="object 7"/>
          <p:cNvSpPr txBox="1"/>
          <p:nvPr/>
        </p:nvSpPr>
        <p:spPr>
          <a:xfrm>
            <a:off x="7716393" y="1237234"/>
            <a:ext cx="2785110" cy="984885"/>
          </a:xfrm>
          <a:prstGeom prst="rect">
            <a:avLst/>
          </a:prstGeom>
        </p:spPr>
        <p:txBody>
          <a:bodyPr vert="horz" wrap="square" lIns="0" tIns="0" rIns="0" bIns="0" rtlCol="0">
            <a:spAutoFit/>
          </a:bodyPr>
          <a:lstStyle/>
          <a:p>
            <a:pPr marL="12700" marR="5080">
              <a:lnSpc>
                <a:spcPct val="100000"/>
              </a:lnSpc>
            </a:pPr>
            <a:endParaRPr lang="es-ES" sz="1600" spc="-5" dirty="0">
              <a:solidFill>
                <a:srgbClr val="343433"/>
              </a:solidFill>
              <a:latin typeface="Arial Narrow"/>
              <a:cs typeface="Arial Narrow"/>
            </a:endParaRPr>
          </a:p>
          <a:p>
            <a:pPr marL="12700" marR="5080">
              <a:lnSpc>
                <a:spcPct val="100000"/>
              </a:lnSpc>
            </a:pPr>
            <a:r>
              <a:rPr lang="es-ES" sz="1600" spc="-5" dirty="0">
                <a:solidFill>
                  <a:srgbClr val="343433"/>
                </a:solidFill>
                <a:latin typeface="Arial Narrow"/>
                <a:cs typeface="Arial Narrow"/>
              </a:rPr>
              <a:t>Demostración de prueba de humo en vientos de 4-8 mph a las 11:00 a.m. (Nebraska)</a:t>
            </a:r>
            <a:endParaRPr sz="1600" dirty="0">
              <a:latin typeface="Arial Narrow"/>
              <a:cs typeface="Arial Narrow"/>
            </a:endParaRPr>
          </a:p>
        </p:txBody>
      </p:sp>
      <p:sp>
        <p:nvSpPr>
          <p:cNvPr id="8" name="object 8"/>
          <p:cNvSpPr txBox="1"/>
          <p:nvPr/>
        </p:nvSpPr>
        <p:spPr>
          <a:xfrm>
            <a:off x="7716393" y="3590163"/>
            <a:ext cx="3623945" cy="1846659"/>
          </a:xfrm>
          <a:prstGeom prst="rect">
            <a:avLst/>
          </a:prstGeom>
        </p:spPr>
        <p:txBody>
          <a:bodyPr vert="horz" wrap="square" lIns="0" tIns="0" rIns="0" bIns="0" rtlCol="0">
            <a:spAutoFit/>
          </a:bodyPr>
          <a:lstStyle/>
          <a:p>
            <a:pPr marL="12700">
              <a:lnSpc>
                <a:spcPct val="100000"/>
              </a:lnSpc>
            </a:pPr>
            <a:r>
              <a:rPr lang="es-ES" sz="2000" b="1" dirty="0">
                <a:solidFill>
                  <a:srgbClr val="4A4E31"/>
                </a:solidFill>
                <a:latin typeface="Arial Narrow"/>
                <a:cs typeface="Arial Narrow"/>
              </a:rPr>
              <a:t>CAPA DE INVERSIÓN CERCA DE LA SUPERFICIE</a:t>
            </a:r>
          </a:p>
          <a:p>
            <a:pPr marL="12700">
              <a:lnSpc>
                <a:spcPct val="100000"/>
              </a:lnSpc>
            </a:pPr>
            <a:endParaRPr lang="es-ES" sz="2000" b="1" dirty="0">
              <a:solidFill>
                <a:srgbClr val="4A4E31"/>
              </a:solidFill>
              <a:latin typeface="Arial Narrow"/>
              <a:cs typeface="Arial Narrow"/>
            </a:endParaRPr>
          </a:p>
          <a:p>
            <a:pPr marL="12700">
              <a:lnSpc>
                <a:spcPct val="100000"/>
              </a:lnSpc>
            </a:pPr>
            <a:r>
              <a:rPr lang="es-ES" sz="2000" b="1" dirty="0">
                <a:solidFill>
                  <a:srgbClr val="4A4E31"/>
                </a:solidFill>
                <a:latin typeface="Arial Narrow"/>
                <a:cs typeface="Arial Narrow"/>
              </a:rPr>
              <a:t>Demostración de prueba de humo en vientos de &lt;1 mph a las 7:15 a.m. (Nebraska)</a:t>
            </a:r>
            <a:endParaRPr sz="1600" dirty="0">
              <a:latin typeface="Arial Narrow"/>
              <a:cs typeface="Arial Narrow"/>
            </a:endParaRPr>
          </a:p>
        </p:txBody>
      </p:sp>
      <p:sp>
        <p:nvSpPr>
          <p:cNvPr id="9" name="object 9"/>
          <p:cNvSpPr/>
          <p:nvPr/>
        </p:nvSpPr>
        <p:spPr>
          <a:xfrm>
            <a:off x="659891" y="3191255"/>
            <a:ext cx="11061065" cy="0"/>
          </a:xfrm>
          <a:custGeom>
            <a:avLst/>
            <a:gdLst/>
            <a:ahLst/>
            <a:cxnLst/>
            <a:rect l="l" t="t" r="r" b="b"/>
            <a:pathLst>
              <a:path w="11061065">
                <a:moveTo>
                  <a:pt x="0" y="0"/>
                </a:moveTo>
                <a:lnTo>
                  <a:pt x="11060811" y="0"/>
                </a:lnTo>
              </a:path>
            </a:pathLst>
          </a:custGeom>
          <a:ln w="12192">
            <a:solidFill>
              <a:srgbClr val="BEC0BD"/>
            </a:solidFill>
          </a:ln>
        </p:spPr>
        <p:txBody>
          <a:bodyPr wrap="square" lIns="0" tIns="0" rIns="0" bIns="0" rtlCol="0"/>
          <a:lstStyle/>
          <a:p>
            <a:endParaRPr dirty="0"/>
          </a:p>
        </p:txBody>
      </p:sp>
      <p:sp>
        <p:nvSpPr>
          <p:cNvPr id="11" name="object 11"/>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47</a:t>
            </a:fld>
            <a:endParaRPr dirty="0"/>
          </a:p>
        </p:txBody>
      </p:sp>
      <p:sp>
        <p:nvSpPr>
          <p:cNvPr id="12" name="object 14">
            <a:extLst>
              <a:ext uri="{FF2B5EF4-FFF2-40B4-BE49-F238E27FC236}">
                <a16:creationId xmlns:a16="http://schemas.microsoft.com/office/drawing/2014/main" id="{E8020A1C-28A0-475D-AFF2-002C3FDACCC6}"/>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5198" y="223265"/>
            <a:ext cx="5173980" cy="628377"/>
          </a:xfrm>
          <a:prstGeom prst="rect">
            <a:avLst/>
          </a:prstGeom>
        </p:spPr>
        <p:txBody>
          <a:bodyPr vert="horz" wrap="square" lIns="0" tIns="12700" rIns="0" bIns="0" rtlCol="0">
            <a:spAutoFit/>
          </a:bodyPr>
          <a:lstStyle/>
          <a:p>
            <a:pPr marL="12700">
              <a:spcBef>
                <a:spcPts val="100"/>
              </a:spcBef>
            </a:pPr>
            <a:r>
              <a:rPr lang="es-ES" spc="-25" dirty="0"/>
              <a:t>Inversiones de temperatura</a:t>
            </a:r>
            <a:br>
              <a:rPr lang="es-ES" spc="-25" dirty="0"/>
            </a:br>
            <a:r>
              <a:rPr lang="es-ES" spc="-25" dirty="0"/>
              <a:t>Impacto en la deriva de pulverización física</a:t>
            </a:r>
            <a:endParaRPr sz="2800" dirty="0">
              <a:latin typeface="Arial"/>
              <a:cs typeface="Arial"/>
            </a:endParaRPr>
          </a:p>
        </p:txBody>
      </p:sp>
      <p:sp>
        <p:nvSpPr>
          <p:cNvPr id="3" name="object 3"/>
          <p:cNvSpPr txBox="1"/>
          <p:nvPr/>
        </p:nvSpPr>
        <p:spPr>
          <a:xfrm>
            <a:off x="2079448" y="1066800"/>
            <a:ext cx="9655352" cy="321242"/>
          </a:xfrm>
          <a:prstGeom prst="rect">
            <a:avLst/>
          </a:prstGeom>
        </p:spPr>
        <p:txBody>
          <a:bodyPr vert="horz" wrap="square" lIns="0" tIns="13335" rIns="0" bIns="0" rtlCol="0">
            <a:spAutoFit/>
          </a:bodyPr>
          <a:lstStyle/>
          <a:p>
            <a:pPr marL="12700">
              <a:spcBef>
                <a:spcPts val="105"/>
              </a:spcBef>
            </a:pPr>
            <a:r>
              <a:rPr lang="en-US" sz="2000" b="1" spc="-10" dirty="0" err="1">
                <a:latin typeface="Arial"/>
                <a:cs typeface="Arial"/>
              </a:rPr>
              <a:t>Modelado</a:t>
            </a:r>
            <a:r>
              <a:rPr lang="en-US" sz="2000" b="1" spc="-10" dirty="0">
                <a:latin typeface="Arial"/>
                <a:cs typeface="Arial"/>
              </a:rPr>
              <a:t> </a:t>
            </a:r>
            <a:r>
              <a:rPr lang="en-US" sz="2000" b="1" spc="-10" dirty="0" err="1">
                <a:latin typeface="Arial"/>
                <a:cs typeface="Arial"/>
              </a:rPr>
              <a:t>HySplit</a:t>
            </a:r>
            <a:r>
              <a:rPr lang="en-US" sz="2000" b="1" spc="-10" dirty="0">
                <a:latin typeface="Arial"/>
                <a:cs typeface="Arial"/>
              </a:rPr>
              <a:t> de Spray Drift </a:t>
            </a:r>
            <a:r>
              <a:rPr lang="en-US" sz="2000" b="1" spc="-10" dirty="0" err="1">
                <a:latin typeface="Arial"/>
                <a:cs typeface="Arial"/>
              </a:rPr>
              <a:t>utilizando</a:t>
            </a:r>
            <a:r>
              <a:rPr lang="en-US" sz="2000" b="1" spc="-10" dirty="0">
                <a:latin typeface="Arial"/>
                <a:cs typeface="Arial"/>
              </a:rPr>
              <a:t> </a:t>
            </a:r>
            <a:r>
              <a:rPr lang="en-US" sz="2000" b="1" spc="-10" dirty="0" err="1">
                <a:latin typeface="Arial"/>
                <a:cs typeface="Arial"/>
              </a:rPr>
              <a:t>condiciones</a:t>
            </a:r>
            <a:r>
              <a:rPr lang="en-US" sz="2000" b="1" spc="-10" dirty="0">
                <a:latin typeface="Arial"/>
                <a:cs typeface="Arial"/>
              </a:rPr>
              <a:t> </a:t>
            </a:r>
            <a:r>
              <a:rPr lang="en-US" sz="2000" b="1" spc="-10" dirty="0" err="1">
                <a:latin typeface="Arial"/>
                <a:cs typeface="Arial"/>
              </a:rPr>
              <a:t>meteorológicas</a:t>
            </a:r>
            <a:r>
              <a:rPr lang="en-US" sz="2000" b="1" spc="-10" dirty="0">
                <a:latin typeface="Arial"/>
                <a:cs typeface="Arial"/>
              </a:rPr>
              <a:t> </a:t>
            </a:r>
            <a:r>
              <a:rPr lang="en-US" sz="2000" b="1" spc="-10" dirty="0" err="1">
                <a:latin typeface="Arial"/>
                <a:cs typeface="Arial"/>
              </a:rPr>
              <a:t>reales</a:t>
            </a:r>
            <a:endParaRPr sz="2000" dirty="0">
              <a:latin typeface="Arial"/>
              <a:cs typeface="Arial"/>
            </a:endParaRPr>
          </a:p>
        </p:txBody>
      </p:sp>
      <p:sp>
        <p:nvSpPr>
          <p:cNvPr id="4" name="object 4"/>
          <p:cNvSpPr txBox="1"/>
          <p:nvPr/>
        </p:nvSpPr>
        <p:spPr>
          <a:xfrm>
            <a:off x="5135880" y="2535023"/>
            <a:ext cx="1047115" cy="659155"/>
          </a:xfrm>
          <a:prstGeom prst="rect">
            <a:avLst/>
          </a:prstGeom>
          <a:ln w="9144">
            <a:solidFill>
              <a:srgbClr val="000000"/>
            </a:solidFill>
          </a:ln>
        </p:spPr>
        <p:txBody>
          <a:bodyPr vert="horz" wrap="square" lIns="0" tIns="43180" rIns="0" bIns="0" rtlCol="0">
            <a:spAutoFit/>
          </a:bodyPr>
          <a:lstStyle/>
          <a:p>
            <a:pPr marL="92075">
              <a:spcBef>
                <a:spcPts val="340"/>
              </a:spcBef>
            </a:pPr>
            <a:r>
              <a:rPr sz="1000" spc="-10" dirty="0">
                <a:latin typeface="Arial"/>
                <a:cs typeface="Arial"/>
              </a:rPr>
              <a:t>Legend</a:t>
            </a:r>
            <a:endParaRPr sz="1000" dirty="0">
              <a:latin typeface="Arial"/>
              <a:cs typeface="Arial"/>
            </a:endParaRPr>
          </a:p>
          <a:p>
            <a:pPr marL="300990"/>
            <a:r>
              <a:rPr sz="1000" spc="-10" dirty="0">
                <a:latin typeface="Arial"/>
                <a:cs typeface="Arial"/>
              </a:rPr>
              <a:t>1/100X</a:t>
            </a:r>
            <a:endParaRPr sz="1000" dirty="0">
              <a:latin typeface="Arial"/>
              <a:cs typeface="Arial"/>
            </a:endParaRPr>
          </a:p>
          <a:p>
            <a:pPr marL="300990"/>
            <a:r>
              <a:rPr sz="1000" spc="-10" dirty="0">
                <a:latin typeface="Arial"/>
                <a:cs typeface="Arial"/>
              </a:rPr>
              <a:t>1/1,000X</a:t>
            </a:r>
            <a:endParaRPr sz="1000" dirty="0">
              <a:latin typeface="Arial"/>
              <a:cs typeface="Arial"/>
            </a:endParaRPr>
          </a:p>
          <a:p>
            <a:pPr marL="300990"/>
            <a:r>
              <a:rPr sz="1000" spc="-10" dirty="0">
                <a:latin typeface="Arial"/>
                <a:cs typeface="Arial"/>
              </a:rPr>
              <a:t>1/10,000X</a:t>
            </a:r>
            <a:endParaRPr sz="1000" dirty="0">
              <a:latin typeface="Arial"/>
              <a:cs typeface="Arial"/>
            </a:endParaRPr>
          </a:p>
        </p:txBody>
      </p:sp>
      <p:sp>
        <p:nvSpPr>
          <p:cNvPr id="5" name="object 5"/>
          <p:cNvSpPr/>
          <p:nvPr/>
        </p:nvSpPr>
        <p:spPr>
          <a:xfrm>
            <a:off x="5221223" y="2754479"/>
            <a:ext cx="137160" cy="123825"/>
          </a:xfrm>
          <a:custGeom>
            <a:avLst/>
            <a:gdLst/>
            <a:ahLst/>
            <a:cxnLst/>
            <a:rect l="l" t="t" r="r" b="b"/>
            <a:pathLst>
              <a:path w="137160" h="123825">
                <a:moveTo>
                  <a:pt x="0" y="123444"/>
                </a:moveTo>
                <a:lnTo>
                  <a:pt x="137160" y="123444"/>
                </a:lnTo>
                <a:lnTo>
                  <a:pt x="137160" y="0"/>
                </a:lnTo>
                <a:lnTo>
                  <a:pt x="0" y="0"/>
                </a:lnTo>
                <a:lnTo>
                  <a:pt x="0" y="123444"/>
                </a:lnTo>
                <a:close/>
              </a:path>
            </a:pathLst>
          </a:custGeom>
          <a:solidFill>
            <a:srgbClr val="FF0000"/>
          </a:solidFill>
        </p:spPr>
        <p:txBody>
          <a:bodyPr wrap="square" lIns="0" tIns="0" rIns="0" bIns="0" rtlCol="0"/>
          <a:lstStyle/>
          <a:p>
            <a:endParaRPr dirty="0"/>
          </a:p>
        </p:txBody>
      </p:sp>
      <p:sp>
        <p:nvSpPr>
          <p:cNvPr id="6" name="object 6"/>
          <p:cNvSpPr/>
          <p:nvPr/>
        </p:nvSpPr>
        <p:spPr>
          <a:xfrm>
            <a:off x="5221223" y="2900782"/>
            <a:ext cx="137160" cy="123825"/>
          </a:xfrm>
          <a:custGeom>
            <a:avLst/>
            <a:gdLst/>
            <a:ahLst/>
            <a:cxnLst/>
            <a:rect l="l" t="t" r="r" b="b"/>
            <a:pathLst>
              <a:path w="137160" h="123825">
                <a:moveTo>
                  <a:pt x="0" y="123443"/>
                </a:moveTo>
                <a:lnTo>
                  <a:pt x="137160" y="123443"/>
                </a:lnTo>
                <a:lnTo>
                  <a:pt x="137160" y="0"/>
                </a:lnTo>
                <a:lnTo>
                  <a:pt x="0" y="0"/>
                </a:lnTo>
                <a:lnTo>
                  <a:pt x="0" y="123443"/>
                </a:lnTo>
                <a:close/>
              </a:path>
            </a:pathLst>
          </a:custGeom>
          <a:solidFill>
            <a:srgbClr val="E89A05"/>
          </a:solidFill>
        </p:spPr>
        <p:txBody>
          <a:bodyPr wrap="square" lIns="0" tIns="0" rIns="0" bIns="0" rtlCol="0"/>
          <a:lstStyle/>
          <a:p>
            <a:endParaRPr dirty="0"/>
          </a:p>
        </p:txBody>
      </p:sp>
      <p:sp>
        <p:nvSpPr>
          <p:cNvPr id="7" name="object 7"/>
          <p:cNvSpPr/>
          <p:nvPr/>
        </p:nvSpPr>
        <p:spPr>
          <a:xfrm>
            <a:off x="5221223" y="3053182"/>
            <a:ext cx="137160" cy="123825"/>
          </a:xfrm>
          <a:custGeom>
            <a:avLst/>
            <a:gdLst/>
            <a:ahLst/>
            <a:cxnLst/>
            <a:rect l="l" t="t" r="r" b="b"/>
            <a:pathLst>
              <a:path w="137160" h="123825">
                <a:moveTo>
                  <a:pt x="0" y="123443"/>
                </a:moveTo>
                <a:lnTo>
                  <a:pt x="137160" y="123443"/>
                </a:lnTo>
                <a:lnTo>
                  <a:pt x="137160" y="0"/>
                </a:lnTo>
                <a:lnTo>
                  <a:pt x="0" y="0"/>
                </a:lnTo>
                <a:lnTo>
                  <a:pt x="0" y="123443"/>
                </a:lnTo>
                <a:close/>
              </a:path>
            </a:pathLst>
          </a:custGeom>
          <a:solidFill>
            <a:srgbClr val="AED927"/>
          </a:solidFill>
        </p:spPr>
        <p:txBody>
          <a:bodyPr wrap="square" lIns="0" tIns="0" rIns="0" bIns="0" rtlCol="0"/>
          <a:lstStyle/>
          <a:p>
            <a:endParaRPr dirty="0"/>
          </a:p>
        </p:txBody>
      </p:sp>
      <p:sp>
        <p:nvSpPr>
          <p:cNvPr id="8" name="object 8"/>
          <p:cNvSpPr txBox="1"/>
          <p:nvPr/>
        </p:nvSpPr>
        <p:spPr>
          <a:xfrm>
            <a:off x="381000" y="4872939"/>
            <a:ext cx="6248400" cy="579646"/>
          </a:xfrm>
          <a:prstGeom prst="rect">
            <a:avLst/>
          </a:prstGeom>
        </p:spPr>
        <p:txBody>
          <a:bodyPr vert="horz" wrap="square" lIns="0" tIns="12700" rIns="0" bIns="0" rtlCol="0">
            <a:spAutoFit/>
          </a:bodyPr>
          <a:lstStyle/>
          <a:p>
            <a:pPr marL="464820">
              <a:spcBef>
                <a:spcPts val="100"/>
              </a:spcBef>
            </a:pPr>
            <a:r>
              <a:rPr lang="es-ES" sz="1200" b="1" dirty="0">
                <a:latin typeface="Arial"/>
                <a:cs typeface="Arial"/>
              </a:rPr>
              <a:t>Aplicación etiquetada</a:t>
            </a:r>
          </a:p>
          <a:p>
            <a:pPr marL="464820">
              <a:spcBef>
                <a:spcPts val="100"/>
              </a:spcBef>
            </a:pPr>
            <a:r>
              <a:rPr lang="es-ES" sz="1200" b="1" dirty="0">
                <a:latin typeface="Arial"/>
                <a:cs typeface="Arial"/>
              </a:rPr>
              <a:t>Las boquillas Turbo </a:t>
            </a:r>
            <a:r>
              <a:rPr lang="es-ES" sz="1200" b="1" dirty="0" err="1">
                <a:latin typeface="Arial"/>
                <a:cs typeface="Arial"/>
              </a:rPr>
              <a:t>TeeJet</a:t>
            </a:r>
            <a:r>
              <a:rPr lang="es-ES" sz="1200" b="1" dirty="0">
                <a:latin typeface="Arial"/>
                <a:cs typeface="Arial"/>
              </a:rPr>
              <a:t> </a:t>
            </a:r>
            <a:r>
              <a:rPr lang="es-ES" sz="1200" b="1" dirty="0" err="1">
                <a:latin typeface="Arial"/>
                <a:cs typeface="Arial"/>
              </a:rPr>
              <a:t>Induction</a:t>
            </a:r>
            <a:r>
              <a:rPr lang="es-ES" sz="1200" b="1" dirty="0">
                <a:latin typeface="Arial"/>
                <a:cs typeface="Arial"/>
              </a:rPr>
              <a:t> (TTI) a 60 PSI aplicadas a la 1 PM el 6 de junio de 2017. Velocidad del viento ~ 9 MPH.</a:t>
            </a:r>
            <a:endParaRPr sz="700" dirty="0">
              <a:latin typeface="Arial"/>
              <a:cs typeface="Arial"/>
            </a:endParaRPr>
          </a:p>
        </p:txBody>
      </p:sp>
      <p:sp>
        <p:nvSpPr>
          <p:cNvPr id="9" name="object 9"/>
          <p:cNvSpPr txBox="1"/>
          <p:nvPr/>
        </p:nvSpPr>
        <p:spPr>
          <a:xfrm>
            <a:off x="6800214" y="4872939"/>
            <a:ext cx="5163185" cy="579646"/>
          </a:xfrm>
          <a:prstGeom prst="rect">
            <a:avLst/>
          </a:prstGeom>
        </p:spPr>
        <p:txBody>
          <a:bodyPr vert="horz" wrap="square" lIns="0" tIns="12700" rIns="0" bIns="0" rtlCol="0">
            <a:spAutoFit/>
          </a:bodyPr>
          <a:lstStyle/>
          <a:p>
            <a:pPr marL="469900">
              <a:spcBef>
                <a:spcPts val="100"/>
              </a:spcBef>
            </a:pPr>
            <a:r>
              <a:rPr lang="es-ES" sz="1200" b="1" dirty="0">
                <a:latin typeface="Arial"/>
                <a:cs typeface="Arial"/>
              </a:rPr>
              <a:t>Durante una inversión</a:t>
            </a:r>
          </a:p>
          <a:p>
            <a:pPr marL="469900">
              <a:spcBef>
                <a:spcPts val="100"/>
              </a:spcBef>
            </a:pPr>
            <a:r>
              <a:rPr lang="es-ES" sz="1200" b="1" dirty="0">
                <a:latin typeface="Arial"/>
                <a:cs typeface="Arial"/>
              </a:rPr>
              <a:t>Boquillas de inducción Turbo </a:t>
            </a:r>
            <a:r>
              <a:rPr lang="es-ES" sz="1200" b="1" dirty="0" err="1">
                <a:latin typeface="Arial"/>
                <a:cs typeface="Arial"/>
              </a:rPr>
              <a:t>TeeJet</a:t>
            </a:r>
            <a:r>
              <a:rPr lang="es-ES" sz="1200" b="1" dirty="0">
                <a:latin typeface="Arial"/>
                <a:cs typeface="Arial"/>
              </a:rPr>
              <a:t> (TTI) a 60 PSI aplicadas a las 9 PM del 2 de junio de 2017. Velocidad del viento &lt;3 MPH</a:t>
            </a:r>
            <a:endParaRPr sz="700" dirty="0">
              <a:latin typeface="Arial"/>
              <a:cs typeface="Arial"/>
            </a:endParaRPr>
          </a:p>
        </p:txBody>
      </p:sp>
      <p:sp>
        <p:nvSpPr>
          <p:cNvPr id="11" name="object 11"/>
          <p:cNvSpPr txBox="1"/>
          <p:nvPr/>
        </p:nvSpPr>
        <p:spPr>
          <a:xfrm>
            <a:off x="-228600" y="5562600"/>
            <a:ext cx="12268200" cy="671979"/>
          </a:xfrm>
          <a:prstGeom prst="rect">
            <a:avLst/>
          </a:prstGeom>
        </p:spPr>
        <p:txBody>
          <a:bodyPr vert="horz" wrap="square" lIns="0" tIns="12700" rIns="0" bIns="0" rtlCol="0">
            <a:spAutoFit/>
          </a:bodyPr>
          <a:lstStyle/>
          <a:p>
            <a:pPr marL="1341755">
              <a:spcBef>
                <a:spcPts val="100"/>
              </a:spcBef>
            </a:pPr>
            <a:r>
              <a:rPr lang="es-ES" sz="1400" b="1" spc="-5" dirty="0">
                <a:latin typeface="Arial"/>
                <a:cs typeface="Arial"/>
              </a:rPr>
              <a:t>~ 6 veces más área afectada durante las condiciones de inversión</a:t>
            </a:r>
          </a:p>
          <a:p>
            <a:pPr marL="1341755">
              <a:spcBef>
                <a:spcPts val="100"/>
              </a:spcBef>
            </a:pPr>
            <a:r>
              <a:rPr lang="es-ES" sz="1400" b="1" spc="-5" dirty="0">
                <a:latin typeface="Arial"/>
                <a:cs typeface="Arial"/>
              </a:rPr>
              <a:t>06 de junio modelado con 15 minutos de vida media gota. 02 de junio de modelado sin media vida gota. Según los datos meteorológicos de </a:t>
            </a:r>
            <a:r>
              <a:rPr lang="es-ES" sz="1400" b="1" spc="-5" dirty="0" err="1">
                <a:latin typeface="Arial"/>
                <a:cs typeface="Arial"/>
              </a:rPr>
              <a:t>Keizer</a:t>
            </a:r>
            <a:r>
              <a:rPr lang="es-ES" sz="1400" b="1" spc="-5" dirty="0">
                <a:latin typeface="Arial"/>
                <a:cs typeface="Arial"/>
              </a:rPr>
              <a:t>, AR.</a:t>
            </a:r>
            <a:endParaRPr sz="700" dirty="0">
              <a:latin typeface="Arial"/>
              <a:cs typeface="Arial"/>
            </a:endParaRPr>
          </a:p>
        </p:txBody>
      </p:sp>
      <p:sp>
        <p:nvSpPr>
          <p:cNvPr id="12" name="object 12"/>
          <p:cNvSpPr/>
          <p:nvPr/>
        </p:nvSpPr>
        <p:spPr>
          <a:xfrm>
            <a:off x="2141219" y="1474318"/>
            <a:ext cx="2772156" cy="3332988"/>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3626428" y="3289118"/>
            <a:ext cx="567055" cy="546100"/>
          </a:xfrm>
          <a:custGeom>
            <a:avLst/>
            <a:gdLst/>
            <a:ahLst/>
            <a:cxnLst/>
            <a:rect l="l" t="t" r="r" b="b"/>
            <a:pathLst>
              <a:path w="567055" h="546100">
                <a:moveTo>
                  <a:pt x="503481" y="0"/>
                </a:moveTo>
                <a:lnTo>
                  <a:pt x="455225" y="934"/>
                </a:lnTo>
                <a:lnTo>
                  <a:pt x="411446" y="5607"/>
                </a:lnTo>
                <a:lnTo>
                  <a:pt x="392360" y="8411"/>
                </a:lnTo>
                <a:lnTo>
                  <a:pt x="131121" y="8411"/>
                </a:lnTo>
                <a:lnTo>
                  <a:pt x="126946" y="61573"/>
                </a:lnTo>
                <a:lnTo>
                  <a:pt x="121818" y="111377"/>
                </a:lnTo>
                <a:lnTo>
                  <a:pt x="114833" y="154465"/>
                </a:lnTo>
                <a:lnTo>
                  <a:pt x="90600" y="205382"/>
                </a:lnTo>
                <a:lnTo>
                  <a:pt x="54294" y="214324"/>
                </a:lnTo>
                <a:lnTo>
                  <a:pt x="39808" y="223295"/>
                </a:lnTo>
                <a:lnTo>
                  <a:pt x="24094" y="241407"/>
                </a:lnTo>
                <a:lnTo>
                  <a:pt x="7153" y="263602"/>
                </a:lnTo>
                <a:lnTo>
                  <a:pt x="0" y="286535"/>
                </a:lnTo>
                <a:lnTo>
                  <a:pt x="13646" y="306861"/>
                </a:lnTo>
                <a:lnTo>
                  <a:pt x="45075" y="318422"/>
                </a:lnTo>
                <a:lnTo>
                  <a:pt x="91250" y="326746"/>
                </a:lnTo>
                <a:lnTo>
                  <a:pt x="146527" y="335272"/>
                </a:lnTo>
                <a:lnTo>
                  <a:pt x="205260" y="347436"/>
                </a:lnTo>
                <a:lnTo>
                  <a:pt x="261804" y="366678"/>
                </a:lnTo>
                <a:lnTo>
                  <a:pt x="303390" y="389847"/>
                </a:lnTo>
                <a:lnTo>
                  <a:pt x="349747" y="422007"/>
                </a:lnTo>
                <a:lnTo>
                  <a:pt x="444888" y="493650"/>
                </a:lnTo>
                <a:lnTo>
                  <a:pt x="487727" y="523310"/>
                </a:lnTo>
                <a:lnTo>
                  <a:pt x="523448" y="542314"/>
                </a:lnTo>
                <a:lnTo>
                  <a:pt x="549078" y="545748"/>
                </a:lnTo>
                <a:lnTo>
                  <a:pt x="564134" y="526276"/>
                </a:lnTo>
                <a:lnTo>
                  <a:pt x="566486" y="486910"/>
                </a:lnTo>
                <a:lnTo>
                  <a:pt x="560492" y="435274"/>
                </a:lnTo>
                <a:lnTo>
                  <a:pt x="550508" y="378993"/>
                </a:lnTo>
                <a:lnTo>
                  <a:pt x="540891" y="325688"/>
                </a:lnTo>
                <a:lnTo>
                  <a:pt x="535997" y="282985"/>
                </a:lnTo>
                <a:lnTo>
                  <a:pt x="535086" y="229375"/>
                </a:lnTo>
                <a:lnTo>
                  <a:pt x="535187" y="179290"/>
                </a:lnTo>
                <a:lnTo>
                  <a:pt x="535693" y="142253"/>
                </a:lnTo>
                <a:lnTo>
                  <a:pt x="535997" y="127791"/>
                </a:lnTo>
                <a:lnTo>
                  <a:pt x="539372" y="92582"/>
                </a:lnTo>
                <a:lnTo>
                  <a:pt x="544998" y="58338"/>
                </a:lnTo>
                <a:lnTo>
                  <a:pt x="546123" y="28975"/>
                </a:lnTo>
                <a:lnTo>
                  <a:pt x="535997" y="8411"/>
                </a:lnTo>
                <a:lnTo>
                  <a:pt x="503481" y="0"/>
                </a:lnTo>
                <a:close/>
              </a:path>
            </a:pathLst>
          </a:custGeom>
          <a:solidFill>
            <a:srgbClr val="C8C8C8"/>
          </a:solidFill>
        </p:spPr>
        <p:txBody>
          <a:bodyPr wrap="square" lIns="0" tIns="0" rIns="0" bIns="0" rtlCol="0"/>
          <a:lstStyle/>
          <a:p>
            <a:endParaRPr dirty="0"/>
          </a:p>
        </p:txBody>
      </p:sp>
      <p:sp>
        <p:nvSpPr>
          <p:cNvPr id="14" name="object 14"/>
          <p:cNvSpPr/>
          <p:nvPr/>
        </p:nvSpPr>
        <p:spPr>
          <a:xfrm>
            <a:off x="3626428" y="3289118"/>
            <a:ext cx="567055" cy="546100"/>
          </a:xfrm>
          <a:custGeom>
            <a:avLst/>
            <a:gdLst/>
            <a:ahLst/>
            <a:cxnLst/>
            <a:rect l="l" t="t" r="r" b="b"/>
            <a:pathLst>
              <a:path w="567055" h="546100">
                <a:moveTo>
                  <a:pt x="131121" y="8411"/>
                </a:moveTo>
                <a:lnTo>
                  <a:pt x="126946" y="61573"/>
                </a:lnTo>
                <a:lnTo>
                  <a:pt x="121818" y="111377"/>
                </a:lnTo>
                <a:lnTo>
                  <a:pt x="114833" y="154465"/>
                </a:lnTo>
                <a:lnTo>
                  <a:pt x="90600" y="205382"/>
                </a:lnTo>
                <a:lnTo>
                  <a:pt x="54294" y="214324"/>
                </a:lnTo>
                <a:lnTo>
                  <a:pt x="39808" y="223295"/>
                </a:lnTo>
                <a:lnTo>
                  <a:pt x="24094" y="241407"/>
                </a:lnTo>
                <a:lnTo>
                  <a:pt x="7153" y="263602"/>
                </a:lnTo>
                <a:lnTo>
                  <a:pt x="0" y="286535"/>
                </a:lnTo>
                <a:lnTo>
                  <a:pt x="13646" y="306861"/>
                </a:lnTo>
                <a:lnTo>
                  <a:pt x="45075" y="318422"/>
                </a:lnTo>
                <a:lnTo>
                  <a:pt x="91250" y="326746"/>
                </a:lnTo>
                <a:lnTo>
                  <a:pt x="146527" y="335272"/>
                </a:lnTo>
                <a:lnTo>
                  <a:pt x="205260" y="347436"/>
                </a:lnTo>
                <a:lnTo>
                  <a:pt x="261804" y="366678"/>
                </a:lnTo>
                <a:lnTo>
                  <a:pt x="303390" y="389847"/>
                </a:lnTo>
                <a:lnTo>
                  <a:pt x="349747" y="422007"/>
                </a:lnTo>
                <a:lnTo>
                  <a:pt x="397904" y="458245"/>
                </a:lnTo>
                <a:lnTo>
                  <a:pt x="444888" y="493650"/>
                </a:lnTo>
                <a:lnTo>
                  <a:pt x="487727" y="523310"/>
                </a:lnTo>
                <a:lnTo>
                  <a:pt x="523448" y="542314"/>
                </a:lnTo>
                <a:lnTo>
                  <a:pt x="549078" y="545748"/>
                </a:lnTo>
                <a:lnTo>
                  <a:pt x="564134" y="526276"/>
                </a:lnTo>
                <a:lnTo>
                  <a:pt x="566486" y="486910"/>
                </a:lnTo>
                <a:lnTo>
                  <a:pt x="560492" y="435274"/>
                </a:lnTo>
                <a:lnTo>
                  <a:pt x="550508" y="378993"/>
                </a:lnTo>
                <a:lnTo>
                  <a:pt x="540891" y="325688"/>
                </a:lnTo>
                <a:lnTo>
                  <a:pt x="535997" y="282985"/>
                </a:lnTo>
                <a:lnTo>
                  <a:pt x="535086" y="229375"/>
                </a:lnTo>
                <a:lnTo>
                  <a:pt x="535187" y="179290"/>
                </a:lnTo>
                <a:lnTo>
                  <a:pt x="535693" y="142253"/>
                </a:lnTo>
                <a:lnTo>
                  <a:pt x="535997" y="127791"/>
                </a:lnTo>
                <a:lnTo>
                  <a:pt x="539372" y="92582"/>
                </a:lnTo>
                <a:lnTo>
                  <a:pt x="544998" y="58338"/>
                </a:lnTo>
                <a:lnTo>
                  <a:pt x="546123" y="28975"/>
                </a:lnTo>
                <a:lnTo>
                  <a:pt x="535997" y="8411"/>
                </a:lnTo>
                <a:lnTo>
                  <a:pt x="503481" y="0"/>
                </a:lnTo>
                <a:lnTo>
                  <a:pt x="455225" y="934"/>
                </a:lnTo>
                <a:lnTo>
                  <a:pt x="411446" y="5607"/>
                </a:lnTo>
                <a:lnTo>
                  <a:pt x="392360" y="8411"/>
                </a:lnTo>
                <a:lnTo>
                  <a:pt x="222561" y="8411"/>
                </a:lnTo>
                <a:lnTo>
                  <a:pt x="131121" y="8411"/>
                </a:lnTo>
                <a:close/>
              </a:path>
            </a:pathLst>
          </a:custGeom>
          <a:ln w="25908">
            <a:solidFill>
              <a:srgbClr val="000000"/>
            </a:solidFill>
          </a:ln>
        </p:spPr>
        <p:txBody>
          <a:bodyPr wrap="square" lIns="0" tIns="0" rIns="0" bIns="0" rtlCol="0"/>
          <a:lstStyle/>
          <a:p>
            <a:endParaRPr dirty="0"/>
          </a:p>
        </p:txBody>
      </p:sp>
      <p:sp>
        <p:nvSpPr>
          <p:cNvPr id="16" name="object 16"/>
          <p:cNvSpPr/>
          <p:nvPr/>
        </p:nvSpPr>
        <p:spPr>
          <a:xfrm>
            <a:off x="2913888" y="4307472"/>
            <a:ext cx="1394460" cy="237832"/>
          </a:xfrm>
          <a:prstGeom prst="rect">
            <a:avLst/>
          </a:prstGeom>
          <a:blipFill>
            <a:blip r:embed="rId3" cstate="print"/>
            <a:stretch>
              <a:fillRect/>
            </a:stretch>
          </a:blipFill>
        </p:spPr>
        <p:txBody>
          <a:bodyPr wrap="square" lIns="0" tIns="0" rIns="0" bIns="0" rtlCol="0"/>
          <a:lstStyle/>
          <a:p>
            <a:endParaRPr dirty="0"/>
          </a:p>
        </p:txBody>
      </p:sp>
      <p:sp>
        <p:nvSpPr>
          <p:cNvPr id="17" name="object 17"/>
          <p:cNvSpPr/>
          <p:nvPr/>
        </p:nvSpPr>
        <p:spPr>
          <a:xfrm>
            <a:off x="3035047" y="4369918"/>
            <a:ext cx="1157605" cy="78105"/>
          </a:xfrm>
          <a:custGeom>
            <a:avLst/>
            <a:gdLst/>
            <a:ahLst/>
            <a:cxnLst/>
            <a:rect l="l" t="t" r="r" b="b"/>
            <a:pathLst>
              <a:path w="1157605" h="78104">
                <a:moveTo>
                  <a:pt x="77723" y="0"/>
                </a:moveTo>
                <a:lnTo>
                  <a:pt x="0" y="38862"/>
                </a:lnTo>
                <a:lnTo>
                  <a:pt x="77723" y="77723"/>
                </a:lnTo>
                <a:lnTo>
                  <a:pt x="77723" y="51815"/>
                </a:lnTo>
                <a:lnTo>
                  <a:pt x="64769" y="51815"/>
                </a:lnTo>
                <a:lnTo>
                  <a:pt x="64769" y="25907"/>
                </a:lnTo>
                <a:lnTo>
                  <a:pt x="77723" y="25907"/>
                </a:lnTo>
                <a:lnTo>
                  <a:pt x="77723" y="0"/>
                </a:lnTo>
                <a:close/>
              </a:path>
              <a:path w="1157605" h="78104">
                <a:moveTo>
                  <a:pt x="1079499" y="0"/>
                </a:moveTo>
                <a:lnTo>
                  <a:pt x="1079499" y="77723"/>
                </a:lnTo>
                <a:lnTo>
                  <a:pt x="1131316" y="51815"/>
                </a:lnTo>
                <a:lnTo>
                  <a:pt x="1092454" y="51815"/>
                </a:lnTo>
                <a:lnTo>
                  <a:pt x="1092454" y="25907"/>
                </a:lnTo>
                <a:lnTo>
                  <a:pt x="1131315" y="25907"/>
                </a:lnTo>
                <a:lnTo>
                  <a:pt x="1079499" y="0"/>
                </a:lnTo>
                <a:close/>
              </a:path>
              <a:path w="1157605" h="78104">
                <a:moveTo>
                  <a:pt x="77723" y="25907"/>
                </a:moveTo>
                <a:lnTo>
                  <a:pt x="64769" y="25907"/>
                </a:lnTo>
                <a:lnTo>
                  <a:pt x="64769" y="51815"/>
                </a:lnTo>
                <a:lnTo>
                  <a:pt x="77723" y="51815"/>
                </a:lnTo>
                <a:lnTo>
                  <a:pt x="77723" y="25907"/>
                </a:lnTo>
                <a:close/>
              </a:path>
              <a:path w="1157605" h="78104">
                <a:moveTo>
                  <a:pt x="1079499" y="25907"/>
                </a:moveTo>
                <a:lnTo>
                  <a:pt x="77723" y="25907"/>
                </a:lnTo>
                <a:lnTo>
                  <a:pt x="77723" y="51815"/>
                </a:lnTo>
                <a:lnTo>
                  <a:pt x="1079499" y="51815"/>
                </a:lnTo>
                <a:lnTo>
                  <a:pt x="1079499" y="25907"/>
                </a:lnTo>
                <a:close/>
              </a:path>
              <a:path w="1157605" h="78104">
                <a:moveTo>
                  <a:pt x="1131315" y="25907"/>
                </a:moveTo>
                <a:lnTo>
                  <a:pt x="1092454" y="25907"/>
                </a:lnTo>
                <a:lnTo>
                  <a:pt x="1092454" y="51815"/>
                </a:lnTo>
                <a:lnTo>
                  <a:pt x="1131316" y="51815"/>
                </a:lnTo>
                <a:lnTo>
                  <a:pt x="1157223" y="38862"/>
                </a:lnTo>
                <a:lnTo>
                  <a:pt x="1131315" y="25907"/>
                </a:lnTo>
                <a:close/>
              </a:path>
            </a:pathLst>
          </a:custGeom>
          <a:solidFill>
            <a:srgbClr val="5B9BD4"/>
          </a:solidFill>
        </p:spPr>
        <p:txBody>
          <a:bodyPr wrap="square" lIns="0" tIns="0" rIns="0" bIns="0" rtlCol="0"/>
          <a:lstStyle/>
          <a:p>
            <a:endParaRPr dirty="0"/>
          </a:p>
        </p:txBody>
      </p:sp>
      <p:sp>
        <p:nvSpPr>
          <p:cNvPr id="18" name="object 18"/>
          <p:cNvSpPr/>
          <p:nvPr/>
        </p:nvSpPr>
        <p:spPr>
          <a:xfrm>
            <a:off x="3378707" y="4398861"/>
            <a:ext cx="477774" cy="261378"/>
          </a:xfrm>
          <a:prstGeom prst="rect">
            <a:avLst/>
          </a:prstGeom>
          <a:blipFill>
            <a:blip r:embed="rId4" cstate="print"/>
            <a:stretch>
              <a:fillRect/>
            </a:stretch>
          </a:blipFill>
        </p:spPr>
        <p:txBody>
          <a:bodyPr wrap="square" lIns="0" tIns="0" rIns="0" bIns="0" rtlCol="0"/>
          <a:lstStyle/>
          <a:p>
            <a:endParaRPr dirty="0"/>
          </a:p>
        </p:txBody>
      </p:sp>
      <p:sp>
        <p:nvSpPr>
          <p:cNvPr id="19" name="object 19"/>
          <p:cNvSpPr txBox="1"/>
          <p:nvPr/>
        </p:nvSpPr>
        <p:spPr>
          <a:xfrm>
            <a:off x="3440684" y="4424020"/>
            <a:ext cx="343535" cy="151323"/>
          </a:xfrm>
          <a:prstGeom prst="rect">
            <a:avLst/>
          </a:prstGeom>
        </p:spPr>
        <p:txBody>
          <a:bodyPr vert="horz" wrap="square" lIns="0" tIns="12700" rIns="0" bIns="0" rtlCol="0">
            <a:spAutoFit/>
          </a:bodyPr>
          <a:lstStyle/>
          <a:p>
            <a:pPr marL="12700">
              <a:spcBef>
                <a:spcPts val="100"/>
              </a:spcBef>
            </a:pPr>
            <a:r>
              <a:rPr sz="900" b="1" spc="-5" dirty="0">
                <a:solidFill>
                  <a:srgbClr val="8FAADC"/>
                </a:solidFill>
                <a:latin typeface="Arial"/>
                <a:cs typeface="Arial"/>
              </a:rPr>
              <a:t>1</a:t>
            </a:r>
            <a:r>
              <a:rPr sz="900" b="1" spc="-75" dirty="0">
                <a:solidFill>
                  <a:srgbClr val="8FAADC"/>
                </a:solidFill>
                <a:latin typeface="Arial"/>
                <a:cs typeface="Arial"/>
              </a:rPr>
              <a:t> </a:t>
            </a:r>
            <a:r>
              <a:rPr sz="900" b="1" dirty="0">
                <a:solidFill>
                  <a:srgbClr val="8FAADC"/>
                </a:solidFill>
                <a:latin typeface="Arial"/>
                <a:cs typeface="Arial"/>
              </a:rPr>
              <a:t>Mile</a:t>
            </a:r>
            <a:endParaRPr sz="900" dirty="0">
              <a:latin typeface="Arial"/>
              <a:cs typeface="Arial"/>
            </a:endParaRPr>
          </a:p>
        </p:txBody>
      </p:sp>
      <p:sp>
        <p:nvSpPr>
          <p:cNvPr id="20" name="object 20"/>
          <p:cNvSpPr/>
          <p:nvPr/>
        </p:nvSpPr>
        <p:spPr>
          <a:xfrm>
            <a:off x="6719316" y="1474318"/>
            <a:ext cx="3273551" cy="3332988"/>
          </a:xfrm>
          <a:prstGeom prst="rect">
            <a:avLst/>
          </a:prstGeom>
          <a:blipFill>
            <a:blip r:embed="rId5" cstate="print"/>
            <a:stretch>
              <a:fillRect/>
            </a:stretch>
          </a:blipFill>
        </p:spPr>
        <p:txBody>
          <a:bodyPr wrap="square" lIns="0" tIns="0" rIns="0" bIns="0" rtlCol="0"/>
          <a:lstStyle/>
          <a:p>
            <a:endParaRPr dirty="0"/>
          </a:p>
        </p:txBody>
      </p:sp>
      <p:sp>
        <p:nvSpPr>
          <p:cNvPr id="21" name="object 21"/>
          <p:cNvSpPr/>
          <p:nvPr/>
        </p:nvSpPr>
        <p:spPr>
          <a:xfrm>
            <a:off x="8788201" y="3403457"/>
            <a:ext cx="588010" cy="561340"/>
          </a:xfrm>
          <a:custGeom>
            <a:avLst/>
            <a:gdLst/>
            <a:ahLst/>
            <a:cxnLst/>
            <a:rect l="l" t="t" r="r" b="b"/>
            <a:pathLst>
              <a:path w="588009" h="561339">
                <a:moveTo>
                  <a:pt x="522406" y="0"/>
                </a:moveTo>
                <a:lnTo>
                  <a:pt x="472320" y="958"/>
                </a:lnTo>
                <a:lnTo>
                  <a:pt x="426902" y="5750"/>
                </a:lnTo>
                <a:lnTo>
                  <a:pt x="407106" y="8626"/>
                </a:lnTo>
                <a:lnTo>
                  <a:pt x="136088" y="8626"/>
                </a:lnTo>
                <a:lnTo>
                  <a:pt x="131718" y="63222"/>
                </a:lnTo>
                <a:lnTo>
                  <a:pt x="126372" y="114401"/>
                </a:lnTo>
                <a:lnTo>
                  <a:pt x="119122" y="158698"/>
                </a:lnTo>
                <a:lnTo>
                  <a:pt x="94029" y="211066"/>
                </a:lnTo>
                <a:lnTo>
                  <a:pt x="56298" y="220277"/>
                </a:lnTo>
                <a:lnTo>
                  <a:pt x="41219" y="229479"/>
                </a:lnTo>
                <a:lnTo>
                  <a:pt x="24955" y="248092"/>
                </a:lnTo>
                <a:lnTo>
                  <a:pt x="7405" y="270944"/>
                </a:lnTo>
                <a:lnTo>
                  <a:pt x="0" y="294558"/>
                </a:lnTo>
                <a:lnTo>
                  <a:pt x="14168" y="315458"/>
                </a:lnTo>
                <a:lnTo>
                  <a:pt x="46781" y="327323"/>
                </a:lnTo>
                <a:lnTo>
                  <a:pt x="94688" y="335861"/>
                </a:lnTo>
                <a:lnTo>
                  <a:pt x="152032" y="344600"/>
                </a:lnTo>
                <a:lnTo>
                  <a:pt x="212954" y="357069"/>
                </a:lnTo>
                <a:lnTo>
                  <a:pt x="271597" y="376799"/>
                </a:lnTo>
                <a:lnTo>
                  <a:pt x="314774" y="400629"/>
                </a:lnTo>
                <a:lnTo>
                  <a:pt x="362894" y="433701"/>
                </a:lnTo>
                <a:lnTo>
                  <a:pt x="461638" y="507371"/>
                </a:lnTo>
                <a:lnTo>
                  <a:pt x="506099" y="537870"/>
                </a:lnTo>
                <a:lnTo>
                  <a:pt x="543178" y="557413"/>
                </a:lnTo>
                <a:lnTo>
                  <a:pt x="569793" y="560949"/>
                </a:lnTo>
                <a:lnTo>
                  <a:pt x="585393" y="540931"/>
                </a:lnTo>
                <a:lnTo>
                  <a:pt x="587832" y="500459"/>
                </a:lnTo>
                <a:lnTo>
                  <a:pt x="581620" y="447379"/>
                </a:lnTo>
                <a:lnTo>
                  <a:pt x="571270" y="389536"/>
                </a:lnTo>
                <a:lnTo>
                  <a:pt x="561294" y="334777"/>
                </a:lnTo>
                <a:lnTo>
                  <a:pt x="556204" y="290947"/>
                </a:lnTo>
                <a:lnTo>
                  <a:pt x="555240" y="235785"/>
                </a:lnTo>
                <a:lnTo>
                  <a:pt x="555347" y="184267"/>
                </a:lnTo>
                <a:lnTo>
                  <a:pt x="555882" y="146178"/>
                </a:lnTo>
                <a:lnTo>
                  <a:pt x="556204" y="131308"/>
                </a:lnTo>
                <a:lnTo>
                  <a:pt x="559704" y="95190"/>
                </a:lnTo>
                <a:lnTo>
                  <a:pt x="565538" y="60013"/>
                </a:lnTo>
                <a:lnTo>
                  <a:pt x="566705" y="29813"/>
                </a:lnTo>
                <a:lnTo>
                  <a:pt x="556204" y="8626"/>
                </a:lnTo>
                <a:lnTo>
                  <a:pt x="522406" y="0"/>
                </a:lnTo>
                <a:close/>
              </a:path>
            </a:pathLst>
          </a:custGeom>
          <a:solidFill>
            <a:srgbClr val="C8C8C8"/>
          </a:solidFill>
        </p:spPr>
        <p:txBody>
          <a:bodyPr wrap="square" lIns="0" tIns="0" rIns="0" bIns="0" rtlCol="0"/>
          <a:lstStyle/>
          <a:p>
            <a:endParaRPr dirty="0"/>
          </a:p>
        </p:txBody>
      </p:sp>
      <p:sp>
        <p:nvSpPr>
          <p:cNvPr id="22" name="object 22"/>
          <p:cNvSpPr/>
          <p:nvPr/>
        </p:nvSpPr>
        <p:spPr>
          <a:xfrm>
            <a:off x="8788201" y="3403457"/>
            <a:ext cx="588010" cy="561340"/>
          </a:xfrm>
          <a:custGeom>
            <a:avLst/>
            <a:gdLst/>
            <a:ahLst/>
            <a:cxnLst/>
            <a:rect l="l" t="t" r="r" b="b"/>
            <a:pathLst>
              <a:path w="588009" h="561339">
                <a:moveTo>
                  <a:pt x="136088" y="8626"/>
                </a:moveTo>
                <a:lnTo>
                  <a:pt x="131718" y="63222"/>
                </a:lnTo>
                <a:lnTo>
                  <a:pt x="126372" y="114401"/>
                </a:lnTo>
                <a:lnTo>
                  <a:pt x="119122" y="158698"/>
                </a:lnTo>
                <a:lnTo>
                  <a:pt x="94029" y="211066"/>
                </a:lnTo>
                <a:lnTo>
                  <a:pt x="56298" y="220277"/>
                </a:lnTo>
                <a:lnTo>
                  <a:pt x="41219" y="229479"/>
                </a:lnTo>
                <a:lnTo>
                  <a:pt x="24955" y="248092"/>
                </a:lnTo>
                <a:lnTo>
                  <a:pt x="7405" y="270944"/>
                </a:lnTo>
                <a:lnTo>
                  <a:pt x="0" y="294558"/>
                </a:lnTo>
                <a:lnTo>
                  <a:pt x="14168" y="315458"/>
                </a:lnTo>
                <a:lnTo>
                  <a:pt x="46781" y="327323"/>
                </a:lnTo>
                <a:lnTo>
                  <a:pt x="94688" y="335861"/>
                </a:lnTo>
                <a:lnTo>
                  <a:pt x="152032" y="344600"/>
                </a:lnTo>
                <a:lnTo>
                  <a:pt x="212954" y="357069"/>
                </a:lnTo>
                <a:lnTo>
                  <a:pt x="271597" y="376799"/>
                </a:lnTo>
                <a:lnTo>
                  <a:pt x="314774" y="400629"/>
                </a:lnTo>
                <a:lnTo>
                  <a:pt x="362894" y="433701"/>
                </a:lnTo>
                <a:lnTo>
                  <a:pt x="412876" y="470964"/>
                </a:lnTo>
                <a:lnTo>
                  <a:pt x="461638" y="507371"/>
                </a:lnTo>
                <a:lnTo>
                  <a:pt x="506099" y="537870"/>
                </a:lnTo>
                <a:lnTo>
                  <a:pt x="543178" y="557413"/>
                </a:lnTo>
                <a:lnTo>
                  <a:pt x="569793" y="560949"/>
                </a:lnTo>
                <a:lnTo>
                  <a:pt x="585393" y="540931"/>
                </a:lnTo>
                <a:lnTo>
                  <a:pt x="587832" y="500459"/>
                </a:lnTo>
                <a:lnTo>
                  <a:pt x="581620" y="447379"/>
                </a:lnTo>
                <a:lnTo>
                  <a:pt x="571270" y="389536"/>
                </a:lnTo>
                <a:lnTo>
                  <a:pt x="561294" y="334777"/>
                </a:lnTo>
                <a:lnTo>
                  <a:pt x="556204" y="290947"/>
                </a:lnTo>
                <a:lnTo>
                  <a:pt x="555240" y="235785"/>
                </a:lnTo>
                <a:lnTo>
                  <a:pt x="555347" y="184267"/>
                </a:lnTo>
                <a:lnTo>
                  <a:pt x="555882" y="146178"/>
                </a:lnTo>
                <a:lnTo>
                  <a:pt x="556204" y="131308"/>
                </a:lnTo>
                <a:lnTo>
                  <a:pt x="559704" y="95190"/>
                </a:lnTo>
                <a:lnTo>
                  <a:pt x="565538" y="60013"/>
                </a:lnTo>
                <a:lnTo>
                  <a:pt x="566705" y="29813"/>
                </a:lnTo>
                <a:lnTo>
                  <a:pt x="556204" y="8626"/>
                </a:lnTo>
                <a:lnTo>
                  <a:pt x="522406" y="0"/>
                </a:lnTo>
                <a:lnTo>
                  <a:pt x="472320" y="958"/>
                </a:lnTo>
                <a:lnTo>
                  <a:pt x="426902" y="5750"/>
                </a:lnTo>
                <a:lnTo>
                  <a:pt x="407106" y="8626"/>
                </a:lnTo>
                <a:lnTo>
                  <a:pt x="230957" y="8626"/>
                </a:lnTo>
                <a:lnTo>
                  <a:pt x="136088" y="8626"/>
                </a:lnTo>
                <a:close/>
              </a:path>
            </a:pathLst>
          </a:custGeom>
          <a:ln w="25908">
            <a:solidFill>
              <a:srgbClr val="000000"/>
            </a:solidFill>
          </a:ln>
        </p:spPr>
        <p:txBody>
          <a:bodyPr wrap="square" lIns="0" tIns="0" rIns="0" bIns="0" rtlCol="0"/>
          <a:lstStyle/>
          <a:p>
            <a:endParaRPr dirty="0"/>
          </a:p>
        </p:txBody>
      </p:sp>
      <p:sp>
        <p:nvSpPr>
          <p:cNvPr id="23" name="object 23"/>
          <p:cNvSpPr/>
          <p:nvPr/>
        </p:nvSpPr>
        <p:spPr>
          <a:xfrm>
            <a:off x="8101583" y="4441584"/>
            <a:ext cx="1368552" cy="237832"/>
          </a:xfrm>
          <a:prstGeom prst="rect">
            <a:avLst/>
          </a:prstGeom>
          <a:blipFill>
            <a:blip r:embed="rId6" cstate="print"/>
            <a:stretch>
              <a:fillRect/>
            </a:stretch>
          </a:blipFill>
        </p:spPr>
        <p:txBody>
          <a:bodyPr wrap="square" lIns="0" tIns="0" rIns="0" bIns="0" rtlCol="0"/>
          <a:lstStyle/>
          <a:p>
            <a:endParaRPr dirty="0"/>
          </a:p>
        </p:txBody>
      </p:sp>
      <p:sp>
        <p:nvSpPr>
          <p:cNvPr id="24" name="object 24"/>
          <p:cNvSpPr/>
          <p:nvPr/>
        </p:nvSpPr>
        <p:spPr>
          <a:xfrm>
            <a:off x="8222743" y="4504030"/>
            <a:ext cx="1130935" cy="78105"/>
          </a:xfrm>
          <a:custGeom>
            <a:avLst/>
            <a:gdLst/>
            <a:ahLst/>
            <a:cxnLst/>
            <a:rect l="l" t="t" r="r" b="b"/>
            <a:pathLst>
              <a:path w="1130934" h="78104">
                <a:moveTo>
                  <a:pt x="77724" y="0"/>
                </a:moveTo>
                <a:lnTo>
                  <a:pt x="0" y="38861"/>
                </a:lnTo>
                <a:lnTo>
                  <a:pt x="77724" y="77723"/>
                </a:lnTo>
                <a:lnTo>
                  <a:pt x="77724" y="51815"/>
                </a:lnTo>
                <a:lnTo>
                  <a:pt x="64769" y="51815"/>
                </a:lnTo>
                <a:lnTo>
                  <a:pt x="64769" y="25907"/>
                </a:lnTo>
                <a:lnTo>
                  <a:pt x="77724" y="25907"/>
                </a:lnTo>
                <a:lnTo>
                  <a:pt x="77724" y="0"/>
                </a:lnTo>
                <a:close/>
              </a:path>
              <a:path w="1130934" h="78104">
                <a:moveTo>
                  <a:pt x="1053083" y="0"/>
                </a:moveTo>
                <a:lnTo>
                  <a:pt x="1053083" y="77723"/>
                </a:lnTo>
                <a:lnTo>
                  <a:pt x="1104900" y="51815"/>
                </a:lnTo>
                <a:lnTo>
                  <a:pt x="1066037" y="51815"/>
                </a:lnTo>
                <a:lnTo>
                  <a:pt x="1066037" y="25907"/>
                </a:lnTo>
                <a:lnTo>
                  <a:pt x="1104900" y="25907"/>
                </a:lnTo>
                <a:lnTo>
                  <a:pt x="1053083" y="0"/>
                </a:lnTo>
                <a:close/>
              </a:path>
              <a:path w="1130934" h="78104">
                <a:moveTo>
                  <a:pt x="77724" y="25907"/>
                </a:moveTo>
                <a:lnTo>
                  <a:pt x="64769" y="25907"/>
                </a:lnTo>
                <a:lnTo>
                  <a:pt x="64769" y="51815"/>
                </a:lnTo>
                <a:lnTo>
                  <a:pt x="77724" y="51815"/>
                </a:lnTo>
                <a:lnTo>
                  <a:pt x="77724" y="25907"/>
                </a:lnTo>
                <a:close/>
              </a:path>
              <a:path w="1130934" h="78104">
                <a:moveTo>
                  <a:pt x="1053083" y="25907"/>
                </a:moveTo>
                <a:lnTo>
                  <a:pt x="77724" y="25907"/>
                </a:lnTo>
                <a:lnTo>
                  <a:pt x="77724" y="51815"/>
                </a:lnTo>
                <a:lnTo>
                  <a:pt x="1053083" y="51815"/>
                </a:lnTo>
                <a:lnTo>
                  <a:pt x="1053083" y="25907"/>
                </a:lnTo>
                <a:close/>
              </a:path>
              <a:path w="1130934" h="78104">
                <a:moveTo>
                  <a:pt x="1104900" y="25907"/>
                </a:moveTo>
                <a:lnTo>
                  <a:pt x="1066037" y="25907"/>
                </a:lnTo>
                <a:lnTo>
                  <a:pt x="1066037" y="51815"/>
                </a:lnTo>
                <a:lnTo>
                  <a:pt x="1104900" y="51815"/>
                </a:lnTo>
                <a:lnTo>
                  <a:pt x="1130807" y="38861"/>
                </a:lnTo>
                <a:lnTo>
                  <a:pt x="1104900" y="25907"/>
                </a:lnTo>
                <a:close/>
              </a:path>
            </a:pathLst>
          </a:custGeom>
          <a:solidFill>
            <a:srgbClr val="5B9BD4"/>
          </a:solidFill>
        </p:spPr>
        <p:txBody>
          <a:bodyPr wrap="square" lIns="0" tIns="0" rIns="0" bIns="0" rtlCol="0"/>
          <a:lstStyle/>
          <a:p>
            <a:endParaRPr dirty="0"/>
          </a:p>
        </p:txBody>
      </p:sp>
      <p:sp>
        <p:nvSpPr>
          <p:cNvPr id="25" name="object 25"/>
          <p:cNvSpPr/>
          <p:nvPr/>
        </p:nvSpPr>
        <p:spPr>
          <a:xfrm>
            <a:off x="8503919" y="4522305"/>
            <a:ext cx="477774" cy="261378"/>
          </a:xfrm>
          <a:prstGeom prst="rect">
            <a:avLst/>
          </a:prstGeom>
          <a:blipFill>
            <a:blip r:embed="rId7" cstate="print"/>
            <a:stretch>
              <a:fillRect/>
            </a:stretch>
          </a:blipFill>
        </p:spPr>
        <p:txBody>
          <a:bodyPr wrap="square" lIns="0" tIns="0" rIns="0" bIns="0" rtlCol="0"/>
          <a:lstStyle/>
          <a:p>
            <a:endParaRPr dirty="0"/>
          </a:p>
        </p:txBody>
      </p:sp>
      <p:sp>
        <p:nvSpPr>
          <p:cNvPr id="26" name="object 26"/>
          <p:cNvSpPr txBox="1"/>
          <p:nvPr/>
        </p:nvSpPr>
        <p:spPr>
          <a:xfrm>
            <a:off x="8566151" y="4546830"/>
            <a:ext cx="343535" cy="151323"/>
          </a:xfrm>
          <a:prstGeom prst="rect">
            <a:avLst/>
          </a:prstGeom>
        </p:spPr>
        <p:txBody>
          <a:bodyPr vert="horz" wrap="square" lIns="0" tIns="12700" rIns="0" bIns="0" rtlCol="0">
            <a:spAutoFit/>
          </a:bodyPr>
          <a:lstStyle/>
          <a:p>
            <a:pPr marL="12700">
              <a:spcBef>
                <a:spcPts val="100"/>
              </a:spcBef>
            </a:pPr>
            <a:r>
              <a:rPr sz="900" b="1" spc="-5" dirty="0">
                <a:solidFill>
                  <a:srgbClr val="8FAADC"/>
                </a:solidFill>
                <a:latin typeface="Arial"/>
                <a:cs typeface="Arial"/>
              </a:rPr>
              <a:t>1</a:t>
            </a:r>
            <a:r>
              <a:rPr sz="900" b="1" spc="-75" dirty="0">
                <a:solidFill>
                  <a:srgbClr val="8FAADC"/>
                </a:solidFill>
                <a:latin typeface="Arial"/>
                <a:cs typeface="Arial"/>
              </a:rPr>
              <a:t> </a:t>
            </a:r>
            <a:r>
              <a:rPr sz="900" b="1" dirty="0">
                <a:solidFill>
                  <a:srgbClr val="8FAADC"/>
                </a:solidFill>
                <a:latin typeface="Arial"/>
                <a:cs typeface="Arial"/>
              </a:rPr>
              <a:t>Mile</a:t>
            </a:r>
            <a:endParaRPr sz="900" dirty="0">
              <a:latin typeface="Arial"/>
              <a:cs typeface="Arial"/>
            </a:endParaRPr>
          </a:p>
        </p:txBody>
      </p:sp>
      <p:sp>
        <p:nvSpPr>
          <p:cNvPr id="27" name="object 14">
            <a:extLst>
              <a:ext uri="{FF2B5EF4-FFF2-40B4-BE49-F238E27FC236}">
                <a16:creationId xmlns:a16="http://schemas.microsoft.com/office/drawing/2014/main" id="{44F111D3-D26B-43A3-AABC-A5F9400B7928}"/>
              </a:ext>
            </a:extLst>
          </p:cNvPr>
          <p:cNvSpPr txBox="1">
            <a:spLocks noGrp="1"/>
          </p:cNvSpPr>
          <p:nvPr>
            <p:ph type="ftr" sz="quarter" idx="5"/>
          </p:nvPr>
        </p:nvSpPr>
        <p:spPr>
          <a:xfrm>
            <a:off x="293306" y="6248400"/>
            <a:ext cx="11758295" cy="136576"/>
          </a:xfrm>
          <a:prstGeom prst="rect">
            <a:avLst/>
          </a:prstGeom>
        </p:spPr>
        <p:txBody>
          <a:bodyPr vert="horz" wrap="square" lIns="0" tIns="5715" rIns="0" bIns="0" rtlCol="0">
            <a:spAutoFit/>
          </a:bodyPr>
          <a:lstStyle/>
          <a:p>
            <a:pPr marL="12700" algn="ctr">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
        <p:nvSpPr>
          <p:cNvPr id="10" name="TextBox 9"/>
          <p:cNvSpPr txBox="1"/>
          <p:nvPr/>
        </p:nvSpPr>
        <p:spPr>
          <a:xfrm>
            <a:off x="10210800" y="1676400"/>
            <a:ext cx="1600200" cy="2308324"/>
          </a:xfrm>
          <a:prstGeom prst="rect">
            <a:avLst/>
          </a:prstGeom>
          <a:noFill/>
        </p:spPr>
        <p:txBody>
          <a:bodyPr wrap="square" rtlCol="0">
            <a:spAutoFit/>
          </a:bodyPr>
          <a:lstStyle/>
          <a:p>
            <a:r>
              <a:rPr lang="en-US" dirty="0" smtClean="0"/>
              <a:t>PSI (60) </a:t>
            </a:r>
          </a:p>
          <a:p>
            <a:endParaRPr lang="en-US" dirty="0"/>
          </a:p>
          <a:p>
            <a:r>
              <a:rPr lang="en-US" dirty="0" smtClean="0"/>
              <a:t>Pounds per square inch </a:t>
            </a:r>
          </a:p>
          <a:p>
            <a:endParaRPr lang="en-US" dirty="0"/>
          </a:p>
          <a:p>
            <a:r>
              <a:rPr lang="en-US" dirty="0" smtClean="0"/>
              <a:t>Libras </a:t>
            </a:r>
            <a:r>
              <a:rPr lang="en-US" dirty="0" err="1" smtClean="0"/>
              <a:t>por</a:t>
            </a:r>
            <a:r>
              <a:rPr lang="en-US" dirty="0" smtClean="0"/>
              <a:t> </a:t>
            </a:r>
            <a:r>
              <a:rPr lang="en-US" dirty="0" err="1" smtClean="0"/>
              <a:t>pulgada</a:t>
            </a:r>
            <a:r>
              <a:rPr lang="en-US" dirty="0" smtClean="0"/>
              <a:t> </a:t>
            </a:r>
            <a:r>
              <a:rPr lang="en-US" dirty="0" err="1" smtClean="0"/>
              <a:t>cuadrada</a:t>
            </a:r>
            <a:endParaRPr lang="en-US" dirty="0"/>
          </a:p>
        </p:txBody>
      </p:sp>
    </p:spTree>
    <p:extLst>
      <p:ext uri="{BB962C8B-B14F-4D97-AF65-F5344CB8AC3E}">
        <p14:creationId xmlns:p14="http://schemas.microsoft.com/office/powerpoint/2010/main" val="4911780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799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4" name="object 2">
            <a:extLst>
              <a:ext uri="{FF2B5EF4-FFF2-40B4-BE49-F238E27FC236}">
                <a16:creationId xmlns:a16="http://schemas.microsoft.com/office/drawing/2014/main" id="{D92D1A9B-C37E-4058-B55A-6F7F70DCE6B3}"/>
              </a:ext>
            </a:extLst>
          </p:cNvPr>
          <p:cNvSpPr txBox="1"/>
          <p:nvPr/>
        </p:nvSpPr>
        <p:spPr>
          <a:xfrm>
            <a:off x="3162301" y="3561207"/>
            <a:ext cx="7124699" cy="1354217"/>
          </a:xfrm>
          <a:prstGeom prst="rect">
            <a:avLst/>
          </a:prstGeom>
        </p:spPr>
        <p:txBody>
          <a:bodyPr vert="horz" wrap="square" lIns="0" tIns="0" rIns="0" bIns="0" rtlCol="0">
            <a:spAutoFit/>
          </a:bodyPr>
          <a:lstStyle/>
          <a:p>
            <a:pPr marL="12700" algn="ctr">
              <a:lnSpc>
                <a:spcPct val="100000"/>
              </a:lnSpc>
            </a:pPr>
            <a:r>
              <a:rPr lang="en-US" sz="4400" b="1" dirty="0">
                <a:solidFill>
                  <a:srgbClr val="FFFFFF"/>
                </a:solidFill>
                <a:latin typeface="Arial Narrow"/>
                <a:cs typeface="Arial Narrow"/>
              </a:rPr>
              <a:t>SISTEMA DE PULVERIZACIÓN </a:t>
            </a:r>
            <a:r>
              <a:rPr lang="en-US" sz="4400" b="1" dirty="0" smtClean="0">
                <a:solidFill>
                  <a:srgbClr val="FFFFFF"/>
                </a:solidFill>
                <a:latin typeface="Arial Narrow"/>
                <a:cs typeface="Arial Narrow"/>
              </a:rPr>
              <a:t>HIGIENE (</a:t>
            </a:r>
            <a:r>
              <a:rPr lang="en-US" sz="4400" b="1" dirty="0" err="1" smtClean="0">
                <a:solidFill>
                  <a:srgbClr val="FFFFFF"/>
                </a:solidFill>
                <a:latin typeface="Arial Narrow"/>
                <a:cs typeface="Arial Narrow"/>
              </a:rPr>
              <a:t>limpieza</a:t>
            </a:r>
            <a:r>
              <a:rPr lang="en-US" sz="4400" b="1" dirty="0" smtClean="0">
                <a:solidFill>
                  <a:srgbClr val="FFFFFF"/>
                </a:solidFill>
                <a:latin typeface="Arial Narrow"/>
                <a:cs typeface="Arial Narrow"/>
              </a:rPr>
              <a:t>)</a:t>
            </a:r>
            <a:endParaRPr sz="4400" dirty="0">
              <a:latin typeface="Arial Narrow"/>
              <a:cs typeface="Arial Narrow"/>
            </a:endParaRPr>
          </a:p>
        </p:txBody>
      </p:sp>
    </p:spTree>
    <p:extLst>
      <p:ext uri="{BB962C8B-B14F-4D97-AF65-F5344CB8AC3E}">
        <p14:creationId xmlns:p14="http://schemas.microsoft.com/office/powerpoint/2010/main" val="3433455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7" y="439292"/>
            <a:ext cx="1287780" cy="443865"/>
          </a:xfrm>
          <a:prstGeom prst="rect">
            <a:avLst/>
          </a:prstGeom>
        </p:spPr>
        <p:txBody>
          <a:bodyPr vert="horz" wrap="square" lIns="0" tIns="0" rIns="0" bIns="0" rtlCol="0">
            <a:spAutoFit/>
          </a:bodyPr>
          <a:lstStyle/>
          <a:p>
            <a:pPr marL="12700">
              <a:lnSpc>
                <a:spcPct val="100000"/>
              </a:lnSpc>
            </a:pPr>
            <a:r>
              <a:rPr sz="2800" spc="-5" dirty="0"/>
              <a:t>AGENDA</a:t>
            </a:r>
            <a:endParaRPr sz="2800" dirty="0"/>
          </a:p>
        </p:txBody>
      </p:sp>
      <p:sp>
        <p:nvSpPr>
          <p:cNvPr id="3" name="object 3"/>
          <p:cNvSpPr txBox="1"/>
          <p:nvPr/>
        </p:nvSpPr>
        <p:spPr>
          <a:xfrm>
            <a:off x="493876" y="1201928"/>
            <a:ext cx="6821323" cy="3216265"/>
          </a:xfrm>
          <a:prstGeom prst="rect">
            <a:avLst/>
          </a:prstGeom>
        </p:spPr>
        <p:txBody>
          <a:bodyPr vert="horz" wrap="square" lIns="0" tIns="0" rIns="0" bIns="0" rtlCol="0">
            <a:spAutoFit/>
          </a:bodyPr>
          <a:lstStyle/>
          <a:p>
            <a:pPr marL="12700">
              <a:lnSpc>
                <a:spcPct val="100000"/>
              </a:lnSpc>
            </a:pPr>
            <a:r>
              <a:rPr lang="es-ES" sz="1900" dirty="0">
                <a:latin typeface="Arial Narrow"/>
                <a:cs typeface="Arial Narrow"/>
              </a:rPr>
              <a:t>Esta sesión abordará</a:t>
            </a:r>
            <a:r>
              <a:rPr lang="es-ES" sz="1900" dirty="0" smtClean="0">
                <a:latin typeface="Arial Narrow"/>
                <a:cs typeface="Arial Narrow"/>
              </a:rPr>
              <a:t>:</a:t>
            </a:r>
          </a:p>
          <a:p>
            <a:pPr marL="12700">
              <a:lnSpc>
                <a:spcPct val="100000"/>
              </a:lnSpc>
            </a:pPr>
            <a:endParaRPr lang="es-ES" sz="1900" dirty="0">
              <a:latin typeface="Arial Narrow"/>
              <a:cs typeface="Arial Narrow"/>
            </a:endParaRPr>
          </a:p>
          <a:p>
            <a:pPr marL="12700">
              <a:lnSpc>
                <a:spcPct val="100000"/>
              </a:lnSpc>
            </a:pPr>
            <a:r>
              <a:rPr lang="es-ES" sz="1900" dirty="0" smtClean="0">
                <a:latin typeface="Arial Narrow"/>
                <a:cs typeface="Arial Narrow"/>
              </a:rPr>
              <a:t>1. Por </a:t>
            </a:r>
            <a:r>
              <a:rPr lang="es-ES" sz="1900" dirty="0">
                <a:latin typeface="Arial Narrow"/>
                <a:cs typeface="Arial Narrow"/>
              </a:rPr>
              <a:t>qué es importante esta capacitación</a:t>
            </a:r>
          </a:p>
          <a:p>
            <a:pPr marL="12700">
              <a:lnSpc>
                <a:spcPct val="100000"/>
              </a:lnSpc>
            </a:pPr>
            <a:r>
              <a:rPr lang="es-ES" sz="1900" dirty="0" smtClean="0">
                <a:latin typeface="Arial Narrow"/>
                <a:cs typeface="Arial Narrow"/>
              </a:rPr>
              <a:t>2. Requisitos </a:t>
            </a:r>
            <a:r>
              <a:rPr lang="es-ES" sz="1900" dirty="0">
                <a:latin typeface="Arial Narrow"/>
                <a:cs typeface="Arial Narrow"/>
              </a:rPr>
              <a:t>de mantenimiento de registros</a:t>
            </a:r>
          </a:p>
          <a:p>
            <a:pPr marL="12700">
              <a:lnSpc>
                <a:spcPct val="100000"/>
              </a:lnSpc>
            </a:pPr>
            <a:r>
              <a:rPr lang="es-ES" sz="1900" dirty="0" smtClean="0">
                <a:latin typeface="Arial Narrow"/>
                <a:cs typeface="Arial Narrow"/>
              </a:rPr>
              <a:t>3. Requisitos </a:t>
            </a:r>
            <a:r>
              <a:rPr lang="es-ES" sz="1900" dirty="0">
                <a:latin typeface="Arial Narrow"/>
                <a:cs typeface="Arial Narrow"/>
              </a:rPr>
              <a:t>de amortiguamiento y protección de cultivos susceptibles</a:t>
            </a:r>
          </a:p>
          <a:p>
            <a:pPr marL="12700">
              <a:lnSpc>
                <a:spcPct val="100000"/>
              </a:lnSpc>
            </a:pPr>
            <a:r>
              <a:rPr lang="es-ES" sz="1900" dirty="0" smtClean="0">
                <a:latin typeface="Arial Narrow"/>
                <a:cs typeface="Arial Narrow"/>
              </a:rPr>
              <a:t>4. Química</a:t>
            </a:r>
            <a:r>
              <a:rPr lang="es-ES" sz="1900" dirty="0">
                <a:latin typeface="Arial Narrow"/>
                <a:cs typeface="Arial Narrow"/>
              </a:rPr>
              <a:t>, mezcla y manejo</a:t>
            </a:r>
          </a:p>
          <a:p>
            <a:pPr marL="12700">
              <a:lnSpc>
                <a:spcPct val="100000"/>
              </a:lnSpc>
            </a:pPr>
            <a:r>
              <a:rPr lang="es-ES" sz="1900" dirty="0" smtClean="0">
                <a:latin typeface="Arial Narrow"/>
                <a:cs typeface="Arial Narrow"/>
              </a:rPr>
              <a:t>5. Preparación </a:t>
            </a:r>
            <a:r>
              <a:rPr lang="es-ES" sz="1900" dirty="0">
                <a:latin typeface="Arial Narrow"/>
                <a:cs typeface="Arial Narrow"/>
              </a:rPr>
              <a:t>del equipo</a:t>
            </a:r>
          </a:p>
          <a:p>
            <a:pPr marL="12700">
              <a:lnSpc>
                <a:spcPct val="100000"/>
              </a:lnSpc>
            </a:pPr>
            <a:r>
              <a:rPr lang="es-ES" sz="1900" dirty="0" smtClean="0">
                <a:latin typeface="Arial Narrow"/>
                <a:cs typeface="Arial Narrow"/>
              </a:rPr>
              <a:t>6. Solicitud</a:t>
            </a:r>
            <a:endParaRPr lang="es-ES" sz="1900" dirty="0">
              <a:latin typeface="Arial Narrow"/>
              <a:cs typeface="Arial Narrow"/>
            </a:endParaRPr>
          </a:p>
          <a:p>
            <a:pPr marL="12700">
              <a:lnSpc>
                <a:spcPct val="100000"/>
              </a:lnSpc>
            </a:pPr>
            <a:r>
              <a:rPr lang="es-ES" sz="1900" dirty="0" smtClean="0">
                <a:latin typeface="Arial Narrow"/>
                <a:cs typeface="Arial Narrow"/>
              </a:rPr>
              <a:t>7. Spray </a:t>
            </a:r>
            <a:r>
              <a:rPr lang="es-ES" sz="1900" dirty="0" err="1">
                <a:latin typeface="Arial Narrow"/>
                <a:cs typeface="Arial Narrow"/>
              </a:rPr>
              <a:t>System</a:t>
            </a:r>
            <a:r>
              <a:rPr lang="es-ES" sz="1900" dirty="0">
                <a:latin typeface="Arial Narrow"/>
                <a:cs typeface="Arial Narrow"/>
              </a:rPr>
              <a:t> </a:t>
            </a:r>
            <a:r>
              <a:rPr lang="es-ES" sz="1900" dirty="0" err="1" smtClean="0">
                <a:latin typeface="Arial Narrow"/>
                <a:cs typeface="Arial Narrow"/>
              </a:rPr>
              <a:t>Hygiene</a:t>
            </a:r>
            <a:endParaRPr lang="es-ES" sz="1900" dirty="0" smtClean="0">
              <a:latin typeface="Arial Narrow"/>
              <a:cs typeface="Arial Narrow"/>
            </a:endParaRPr>
          </a:p>
          <a:p>
            <a:pPr marL="12700">
              <a:lnSpc>
                <a:spcPct val="100000"/>
              </a:lnSpc>
            </a:pPr>
            <a:endParaRPr lang="es-ES" sz="1900" dirty="0">
              <a:latin typeface="Arial Narrow"/>
              <a:cs typeface="Arial Narrow"/>
            </a:endParaRPr>
          </a:p>
          <a:p>
            <a:pPr marL="12700">
              <a:lnSpc>
                <a:spcPct val="100000"/>
              </a:lnSpc>
            </a:pPr>
            <a:r>
              <a:rPr lang="es-ES" sz="1900" dirty="0">
                <a:latin typeface="Arial Narrow"/>
                <a:cs typeface="Arial Narrow"/>
              </a:rPr>
              <a:t>Resumen</a:t>
            </a:r>
            <a:endParaRPr sz="1900" dirty="0">
              <a:latin typeface="Arial Narrow"/>
              <a:cs typeface="Arial Narrow"/>
            </a:endParaRPr>
          </a:p>
        </p:txBody>
      </p:sp>
      <p:sp>
        <p:nvSpPr>
          <p:cNvPr id="10" name="object 10"/>
          <p:cNvSpPr txBox="1"/>
          <p:nvPr/>
        </p:nvSpPr>
        <p:spPr>
          <a:xfrm>
            <a:off x="98653" y="6223383"/>
            <a:ext cx="97790" cy="142875"/>
          </a:xfrm>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sz="800" dirty="0">
                <a:solidFill>
                  <a:srgbClr val="575857"/>
                </a:solidFill>
                <a:latin typeface="Arial Narrow"/>
                <a:cs typeface="Arial Narrow"/>
              </a:rPr>
              <a:t>5</a:t>
            </a:fld>
            <a:endParaRPr sz="800" dirty="0">
              <a:latin typeface="Arial Narrow"/>
              <a:cs typeface="Arial Narrow"/>
            </a:endParaRPr>
          </a:p>
        </p:txBody>
      </p:sp>
      <p:sp>
        <p:nvSpPr>
          <p:cNvPr id="11" name="object 14">
            <a:extLst>
              <a:ext uri="{FF2B5EF4-FFF2-40B4-BE49-F238E27FC236}">
                <a16:creationId xmlns:a16="http://schemas.microsoft.com/office/drawing/2014/main" id="{7C260547-C318-428C-B299-A772D90D95C6}"/>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7" y="418591"/>
            <a:ext cx="11240923" cy="430887"/>
          </a:xfrm>
          <a:prstGeom prst="rect">
            <a:avLst/>
          </a:prstGeom>
        </p:spPr>
        <p:txBody>
          <a:bodyPr vert="horz" wrap="square" lIns="0" tIns="0" rIns="0" bIns="0" rtlCol="0">
            <a:spAutoFit/>
          </a:bodyPr>
          <a:lstStyle/>
          <a:p>
            <a:pPr marL="12700">
              <a:lnSpc>
                <a:spcPct val="100000"/>
              </a:lnSpc>
            </a:pPr>
            <a:r>
              <a:rPr lang="es-ES" sz="2800" spc="-35" dirty="0"/>
              <a:t>EQUIPO DEL SISTEMA DE PULVERIZACIÓN </a:t>
            </a:r>
            <a:r>
              <a:rPr lang="es-ES" sz="2800" spc="-35" dirty="0" smtClean="0"/>
              <a:t>‘CLEANOUT o limpieza</a:t>
            </a:r>
            <a:endParaRPr sz="2800" dirty="0"/>
          </a:p>
        </p:txBody>
      </p:sp>
      <p:sp>
        <p:nvSpPr>
          <p:cNvPr id="3" name="object 3"/>
          <p:cNvSpPr txBox="1"/>
          <p:nvPr/>
        </p:nvSpPr>
        <p:spPr>
          <a:xfrm>
            <a:off x="457200" y="1066800"/>
            <a:ext cx="10936123" cy="2462213"/>
          </a:xfrm>
          <a:prstGeom prst="rect">
            <a:avLst/>
          </a:prstGeom>
        </p:spPr>
        <p:txBody>
          <a:bodyPr vert="horz" wrap="square" lIns="0" tIns="0" rIns="0" bIns="0" rtlCol="0">
            <a:spAutoFit/>
          </a:bodyPr>
          <a:lstStyle/>
          <a:p>
            <a:pPr marL="355600" indent="-342900">
              <a:lnSpc>
                <a:spcPct val="100000"/>
              </a:lnSpc>
              <a:buClr>
                <a:srgbClr val="868755"/>
              </a:buClr>
              <a:buFont typeface="Wingdings" panose="05000000000000000000" pitchFamily="2" charset="2"/>
              <a:buChar char="§"/>
              <a:tabLst>
                <a:tab pos="241300" algn="l"/>
                <a:tab pos="241935" algn="l"/>
              </a:tabLst>
            </a:pPr>
            <a:r>
              <a:rPr lang="es-ES" sz="2000" spc="-5">
                <a:solidFill>
                  <a:srgbClr val="343433"/>
                </a:solidFill>
                <a:latin typeface="Arial Narrow"/>
                <a:cs typeface="Arial Narrow"/>
              </a:rPr>
              <a:t>Limpie el equipo inmediatamente después de usar </a:t>
            </a:r>
            <a:r>
              <a:rPr lang="es-ES" sz="2000" spc="-5" dirty="0" err="1">
                <a:solidFill>
                  <a:srgbClr val="343433"/>
                </a:solidFill>
                <a:latin typeface="Arial Narrow"/>
                <a:cs typeface="Arial Narrow"/>
              </a:rPr>
              <a:t>dicamba</a:t>
            </a:r>
            <a:endParaRPr lang="es-ES" sz="2000" spc="-5" dirty="0">
              <a:solidFill>
                <a:srgbClr val="343433"/>
              </a:solidFill>
              <a:latin typeface="Arial Narrow"/>
              <a:cs typeface="Arial Narrow"/>
            </a:endParaRPr>
          </a:p>
          <a:p>
            <a:pPr marL="355600" indent="-342900">
              <a:lnSpc>
                <a:spcPct val="100000"/>
              </a:lnSpc>
              <a:buClr>
                <a:srgbClr val="868755"/>
              </a:buClr>
              <a:buFont typeface="Wingdings" panose="05000000000000000000" pitchFamily="2" charset="2"/>
              <a:buChar char="§"/>
              <a:tabLst>
                <a:tab pos="241300" algn="l"/>
                <a:tab pos="241935" algn="l"/>
              </a:tabLst>
            </a:pPr>
            <a:r>
              <a:rPr lang="es-ES" sz="2000" spc="-5" dirty="0">
                <a:solidFill>
                  <a:srgbClr val="343433"/>
                </a:solidFill>
                <a:latin typeface="Arial Narrow"/>
                <a:cs typeface="Arial Narrow"/>
              </a:rPr>
              <a:t>consulte la etiqueta del producto específico para el procedimiento de limpieza</a:t>
            </a:r>
          </a:p>
          <a:p>
            <a:pPr marL="355600" indent="-342900">
              <a:lnSpc>
                <a:spcPct val="100000"/>
              </a:lnSpc>
              <a:buClr>
                <a:srgbClr val="868755"/>
              </a:buClr>
              <a:buFont typeface="Wingdings" panose="05000000000000000000" pitchFamily="2" charset="2"/>
              <a:buChar char="§"/>
              <a:tabLst>
                <a:tab pos="241300" algn="l"/>
                <a:tab pos="241935" algn="l"/>
              </a:tabLst>
            </a:pPr>
            <a:r>
              <a:rPr lang="es-ES" sz="2000" spc="-5" dirty="0">
                <a:solidFill>
                  <a:srgbClr val="343433"/>
                </a:solidFill>
                <a:latin typeface="Arial Narrow"/>
                <a:cs typeface="Arial Narrow"/>
              </a:rPr>
              <a:t>No permita que la solución de pulverización permanezca en el sistema durante la noche antes de enjuagar</a:t>
            </a:r>
          </a:p>
          <a:p>
            <a:pPr marL="355600" indent="-342900">
              <a:lnSpc>
                <a:spcPct val="100000"/>
              </a:lnSpc>
              <a:buClr>
                <a:srgbClr val="868755"/>
              </a:buClr>
              <a:buFont typeface="Wingdings" panose="05000000000000000000" pitchFamily="2" charset="2"/>
              <a:buChar char="§"/>
              <a:tabLst>
                <a:tab pos="241300" algn="l"/>
                <a:tab pos="241935" algn="l"/>
              </a:tabLst>
            </a:pPr>
            <a:r>
              <a:rPr lang="es-ES" sz="2000" spc="-5" dirty="0">
                <a:solidFill>
                  <a:srgbClr val="343433"/>
                </a:solidFill>
                <a:latin typeface="Arial Narrow"/>
                <a:cs typeface="Arial Narrow"/>
              </a:rPr>
              <a:t>Si no se limpia adecuadamente todo el sistema, puede producirse una contaminación inadvertida del sistema de pulverización.</a:t>
            </a:r>
          </a:p>
          <a:p>
            <a:pPr marL="355600" indent="-342900">
              <a:lnSpc>
                <a:spcPct val="100000"/>
              </a:lnSpc>
              <a:buClr>
                <a:srgbClr val="868755"/>
              </a:buClr>
              <a:buFont typeface="Wingdings" panose="05000000000000000000" pitchFamily="2" charset="2"/>
              <a:buChar char="§"/>
              <a:tabLst>
                <a:tab pos="241300" algn="l"/>
                <a:tab pos="241935" algn="l"/>
              </a:tabLst>
            </a:pPr>
            <a:r>
              <a:rPr lang="es-ES" sz="2000" spc="-5" dirty="0">
                <a:solidFill>
                  <a:srgbClr val="343433"/>
                </a:solidFill>
                <a:latin typeface="Arial Narrow"/>
                <a:cs typeface="Arial Narrow"/>
              </a:rPr>
              <a:t>Pequeñas cantidades de </a:t>
            </a:r>
            <a:r>
              <a:rPr lang="es-ES" sz="2000" spc="-5" dirty="0" err="1">
                <a:solidFill>
                  <a:srgbClr val="343433"/>
                </a:solidFill>
                <a:latin typeface="Arial Narrow"/>
                <a:cs typeface="Arial Narrow"/>
              </a:rPr>
              <a:t>dicamba</a:t>
            </a:r>
            <a:r>
              <a:rPr lang="es-ES" sz="2000" spc="-5" dirty="0">
                <a:solidFill>
                  <a:srgbClr val="343433"/>
                </a:solidFill>
                <a:latin typeface="Arial Narrow"/>
                <a:cs typeface="Arial Narrow"/>
              </a:rPr>
              <a:t> pueden causar daños a la soja no tolerante a </a:t>
            </a:r>
            <a:r>
              <a:rPr lang="es-ES" sz="2000" spc="-5" dirty="0" err="1">
                <a:solidFill>
                  <a:srgbClr val="343433"/>
                </a:solidFill>
                <a:latin typeface="Arial Narrow"/>
                <a:cs typeface="Arial Narrow"/>
              </a:rPr>
              <a:t>dicamba</a:t>
            </a:r>
            <a:r>
              <a:rPr lang="es-ES" sz="2000" spc="-5" dirty="0">
                <a:solidFill>
                  <a:srgbClr val="343433"/>
                </a:solidFill>
                <a:latin typeface="Arial Narrow"/>
                <a:cs typeface="Arial Narrow"/>
              </a:rPr>
              <a:t> u otros cultivos susceptibles</a:t>
            </a:r>
          </a:p>
          <a:p>
            <a:pPr marL="355600" indent="-342900">
              <a:lnSpc>
                <a:spcPct val="100000"/>
              </a:lnSpc>
              <a:buClr>
                <a:srgbClr val="868755"/>
              </a:buClr>
              <a:buFont typeface="Wingdings" panose="05000000000000000000" pitchFamily="2" charset="2"/>
              <a:buChar char="§"/>
              <a:tabLst>
                <a:tab pos="241300" algn="l"/>
                <a:tab pos="241935" algn="l"/>
              </a:tabLst>
            </a:pPr>
            <a:r>
              <a:rPr lang="es-ES" sz="2000" spc="-5" dirty="0">
                <a:solidFill>
                  <a:srgbClr val="343433"/>
                </a:solidFill>
                <a:latin typeface="Arial Narrow"/>
                <a:cs typeface="Arial Narrow"/>
              </a:rPr>
              <a:t>Toda el agua de enjuague debe desecharse de acuerdo con las pautas locales, estatales y federales</a:t>
            </a:r>
            <a:endParaRPr sz="2000" dirty="0">
              <a:latin typeface="Arial Narrow"/>
              <a:cs typeface="Arial Narrow"/>
            </a:endParaRPr>
          </a:p>
        </p:txBody>
      </p:sp>
      <p:sp>
        <p:nvSpPr>
          <p:cNvPr id="4" name="object 4"/>
          <p:cNvSpPr/>
          <p:nvPr/>
        </p:nvSpPr>
        <p:spPr>
          <a:xfrm>
            <a:off x="1687067" y="3893820"/>
            <a:ext cx="2743200" cy="205587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5" name="object 5"/>
          <p:cNvSpPr txBox="1"/>
          <p:nvPr/>
        </p:nvSpPr>
        <p:spPr>
          <a:xfrm>
            <a:off x="1687067" y="3893820"/>
            <a:ext cx="2743200" cy="277495"/>
          </a:xfrm>
          <a:prstGeom prst="rect">
            <a:avLst/>
          </a:prstGeom>
          <a:solidFill>
            <a:srgbClr val="9A9F7B"/>
          </a:solidFill>
        </p:spPr>
        <p:txBody>
          <a:bodyPr vert="horz" wrap="square" lIns="0" tIns="44450" rIns="0" bIns="0" rtlCol="0">
            <a:spAutoFit/>
          </a:bodyPr>
          <a:lstStyle/>
          <a:p>
            <a:pPr algn="ctr">
              <a:lnSpc>
                <a:spcPct val="100000"/>
              </a:lnSpc>
              <a:spcBef>
                <a:spcPts val="350"/>
              </a:spcBef>
            </a:pPr>
            <a:r>
              <a:rPr sz="1200" b="1" dirty="0">
                <a:solidFill>
                  <a:srgbClr val="FFFFFF"/>
                </a:solidFill>
                <a:latin typeface="Arial Narrow"/>
                <a:cs typeface="Arial Narrow"/>
              </a:rPr>
              <a:t>SINGLE</a:t>
            </a:r>
            <a:r>
              <a:rPr sz="1200" b="1" spc="-100" dirty="0">
                <a:solidFill>
                  <a:srgbClr val="FFFFFF"/>
                </a:solidFill>
                <a:latin typeface="Arial Narrow"/>
                <a:cs typeface="Arial Narrow"/>
              </a:rPr>
              <a:t> </a:t>
            </a:r>
            <a:r>
              <a:rPr sz="1200" b="1" dirty="0">
                <a:solidFill>
                  <a:srgbClr val="FFFFFF"/>
                </a:solidFill>
                <a:latin typeface="Arial Narrow"/>
                <a:cs typeface="Arial Narrow"/>
              </a:rPr>
              <a:t>RINSE</a:t>
            </a:r>
            <a:endParaRPr sz="1200" dirty="0">
              <a:latin typeface="Arial Narrow"/>
              <a:cs typeface="Arial Narrow"/>
            </a:endParaRPr>
          </a:p>
        </p:txBody>
      </p:sp>
      <p:sp>
        <p:nvSpPr>
          <p:cNvPr id="6" name="object 6"/>
          <p:cNvSpPr/>
          <p:nvPr/>
        </p:nvSpPr>
        <p:spPr>
          <a:xfrm>
            <a:off x="4520184" y="3893820"/>
            <a:ext cx="2923032" cy="2057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7" name="object 7"/>
          <p:cNvSpPr txBox="1"/>
          <p:nvPr/>
        </p:nvSpPr>
        <p:spPr>
          <a:xfrm>
            <a:off x="4520184" y="3893820"/>
            <a:ext cx="2923540" cy="277495"/>
          </a:xfrm>
          <a:prstGeom prst="rect">
            <a:avLst/>
          </a:prstGeom>
          <a:solidFill>
            <a:srgbClr val="9A9F7B"/>
          </a:solidFill>
        </p:spPr>
        <p:txBody>
          <a:bodyPr vert="horz" wrap="square" lIns="0" tIns="44450" rIns="0" bIns="0" rtlCol="0">
            <a:spAutoFit/>
          </a:bodyPr>
          <a:lstStyle/>
          <a:p>
            <a:pPr algn="ctr">
              <a:lnSpc>
                <a:spcPct val="100000"/>
              </a:lnSpc>
              <a:spcBef>
                <a:spcPts val="350"/>
              </a:spcBef>
            </a:pPr>
            <a:r>
              <a:rPr sz="1200" b="1" spc="-5" dirty="0">
                <a:solidFill>
                  <a:srgbClr val="FFFFFF"/>
                </a:solidFill>
                <a:latin typeface="Arial Narrow"/>
                <a:cs typeface="Arial Narrow"/>
              </a:rPr>
              <a:t>DOUBLE</a:t>
            </a:r>
            <a:r>
              <a:rPr sz="1200" b="1" spc="-60" dirty="0">
                <a:solidFill>
                  <a:srgbClr val="FFFFFF"/>
                </a:solidFill>
                <a:latin typeface="Arial Narrow"/>
                <a:cs typeface="Arial Narrow"/>
              </a:rPr>
              <a:t> </a:t>
            </a:r>
            <a:r>
              <a:rPr sz="1200" b="1" dirty="0">
                <a:solidFill>
                  <a:srgbClr val="FFFFFF"/>
                </a:solidFill>
                <a:latin typeface="Arial Narrow"/>
                <a:cs typeface="Arial Narrow"/>
              </a:rPr>
              <a:t>RINSE</a:t>
            </a:r>
            <a:endParaRPr sz="1200" dirty="0">
              <a:latin typeface="Arial Narrow"/>
              <a:cs typeface="Arial Narrow"/>
            </a:endParaRPr>
          </a:p>
        </p:txBody>
      </p:sp>
      <p:sp>
        <p:nvSpPr>
          <p:cNvPr id="8" name="object 8"/>
          <p:cNvSpPr/>
          <p:nvPr/>
        </p:nvSpPr>
        <p:spPr>
          <a:xfrm>
            <a:off x="7533131" y="3893820"/>
            <a:ext cx="2971800" cy="20574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9" name="object 9"/>
          <p:cNvSpPr txBox="1"/>
          <p:nvPr/>
        </p:nvSpPr>
        <p:spPr>
          <a:xfrm>
            <a:off x="7533131" y="3893820"/>
            <a:ext cx="2971800" cy="277495"/>
          </a:xfrm>
          <a:prstGeom prst="rect">
            <a:avLst/>
          </a:prstGeom>
          <a:solidFill>
            <a:srgbClr val="9A9F7B"/>
          </a:solidFill>
        </p:spPr>
        <p:txBody>
          <a:bodyPr vert="horz" wrap="square" lIns="0" tIns="44450" rIns="0" bIns="0" rtlCol="0">
            <a:spAutoFit/>
          </a:bodyPr>
          <a:lstStyle/>
          <a:p>
            <a:pPr marL="1905" algn="ctr">
              <a:lnSpc>
                <a:spcPct val="100000"/>
              </a:lnSpc>
              <a:spcBef>
                <a:spcPts val="350"/>
              </a:spcBef>
            </a:pPr>
            <a:r>
              <a:rPr sz="1200" b="1" dirty="0">
                <a:solidFill>
                  <a:srgbClr val="FFFFFF"/>
                </a:solidFill>
                <a:latin typeface="Arial Narrow"/>
                <a:cs typeface="Arial Narrow"/>
              </a:rPr>
              <a:t>TRIPLE</a:t>
            </a:r>
            <a:r>
              <a:rPr sz="1200" b="1" spc="-85" dirty="0">
                <a:solidFill>
                  <a:srgbClr val="FFFFFF"/>
                </a:solidFill>
                <a:latin typeface="Arial Narrow"/>
                <a:cs typeface="Arial Narrow"/>
              </a:rPr>
              <a:t> </a:t>
            </a:r>
            <a:r>
              <a:rPr sz="1200" b="1" dirty="0">
                <a:solidFill>
                  <a:srgbClr val="FFFFFF"/>
                </a:solidFill>
                <a:latin typeface="Arial Narrow"/>
                <a:cs typeface="Arial Narrow"/>
              </a:rPr>
              <a:t>RINSE</a:t>
            </a:r>
            <a:endParaRPr sz="1200" dirty="0">
              <a:latin typeface="Arial Narrow"/>
              <a:cs typeface="Arial Narrow"/>
            </a:endParaRPr>
          </a:p>
        </p:txBody>
      </p:sp>
      <p:sp>
        <p:nvSpPr>
          <p:cNvPr id="10" name="object 10"/>
          <p:cNvSpPr/>
          <p:nvPr/>
        </p:nvSpPr>
        <p:spPr>
          <a:xfrm>
            <a:off x="10578083" y="0"/>
            <a:ext cx="1516379" cy="128777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12"/>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50</a:t>
            </a:fld>
            <a:endParaRPr dirty="0"/>
          </a:p>
        </p:txBody>
      </p:sp>
      <p:sp>
        <p:nvSpPr>
          <p:cNvPr id="13" name="object 14">
            <a:extLst>
              <a:ext uri="{FF2B5EF4-FFF2-40B4-BE49-F238E27FC236}">
                <a16:creationId xmlns:a16="http://schemas.microsoft.com/office/drawing/2014/main" id="{628BF1F3-8E59-472F-8C96-A46FDAFA0A4D}"/>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
        <p:nvSpPr>
          <p:cNvPr id="14" name="Rectangle 1"/>
          <p:cNvSpPr>
            <a:spLocks noChangeArrowheads="1"/>
          </p:cNvSpPr>
          <p:nvPr/>
        </p:nvSpPr>
        <p:spPr bwMode="auto">
          <a:xfrm>
            <a:off x="304800" y="4724400"/>
            <a:ext cx="1915589" cy="4898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3600" b="0" i="0" u="none" strike="noStrike" cap="none" normalizeH="0" baseline="0" smtClean="0">
                <a:ln>
                  <a:noFill/>
                </a:ln>
                <a:effectLst/>
                <a:latin typeface="inherit"/>
              </a:rPr>
              <a:t>enjuague</a:t>
            </a:r>
            <a:r>
              <a:rPr kumimoji="0" lang="es-ES" altLang="en-US" sz="600" b="0" i="0" u="none" strike="noStrike" cap="none" normalizeH="0" baseline="0" smtClean="0">
                <a:ln>
                  <a:noFill/>
                </a:ln>
                <a:effectLst/>
              </a:rPr>
              <a:t> </a:t>
            </a:r>
            <a:endParaRPr kumimoji="0" lang="es-ES" altLang="en-US" sz="1800" b="0" i="0" u="none" strike="noStrike" cap="none" normalizeH="0" baseline="0" smtClean="0">
              <a:ln>
                <a:noFill/>
              </a:ln>
              <a:effectLst/>
              <a:latin typeface="Arial" panose="020B0604020202020204" pitchFamily="34" charset="0"/>
            </a:endParaRPr>
          </a:p>
        </p:txBody>
      </p:sp>
    </p:spTree>
    <p:extLst>
      <p:ext uri="{BB962C8B-B14F-4D97-AF65-F5344CB8AC3E}">
        <p14:creationId xmlns:p14="http://schemas.microsoft.com/office/powerpoint/2010/main" val="16916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xfrm>
            <a:off x="98653" y="6179427"/>
            <a:ext cx="145415" cy="142875"/>
          </a:xfrm>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51</a:t>
            </a:fld>
            <a:endParaRPr dirty="0"/>
          </a:p>
        </p:txBody>
      </p:sp>
      <p:sp>
        <p:nvSpPr>
          <p:cNvPr id="13" name="object 14">
            <a:extLst>
              <a:ext uri="{FF2B5EF4-FFF2-40B4-BE49-F238E27FC236}">
                <a16:creationId xmlns:a16="http://schemas.microsoft.com/office/drawing/2014/main" id="{628BF1F3-8E59-472F-8C96-A46FDAFA0A4D}"/>
              </a:ext>
            </a:extLst>
          </p:cNvPr>
          <p:cNvSpPr txBox="1">
            <a:spLocks noGrp="1"/>
          </p:cNvSpPr>
          <p:nvPr>
            <p:ph type="ftr" sz="quarter" idx="5"/>
          </p:nvPr>
        </p:nvSpPr>
        <p:spPr>
          <a:xfrm>
            <a:off x="307340" y="6172200"/>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
        <p:nvSpPr>
          <p:cNvPr id="15" name="object 2">
            <a:extLst>
              <a:ext uri="{FF2B5EF4-FFF2-40B4-BE49-F238E27FC236}">
                <a16:creationId xmlns:a16="http://schemas.microsoft.com/office/drawing/2014/main" id="{A53F0D00-97D1-4B98-A454-FDCABAB799B1}"/>
              </a:ext>
            </a:extLst>
          </p:cNvPr>
          <p:cNvSpPr txBox="1">
            <a:spLocks noGrp="1"/>
          </p:cNvSpPr>
          <p:nvPr>
            <p:ph type="title"/>
          </p:nvPr>
        </p:nvSpPr>
        <p:spPr>
          <a:xfrm>
            <a:off x="228600" y="-152400"/>
            <a:ext cx="11644478" cy="1292662"/>
          </a:xfrm>
          <a:prstGeom prst="rect">
            <a:avLst/>
          </a:prstGeom>
        </p:spPr>
        <p:txBody>
          <a:bodyPr vert="horz" wrap="square" lIns="0" tIns="0" rIns="0" bIns="0" rtlCol="0">
            <a:spAutoFit/>
          </a:bodyPr>
          <a:lstStyle/>
          <a:p>
            <a:pPr marL="12700">
              <a:lnSpc>
                <a:spcPct val="100000"/>
              </a:lnSpc>
            </a:pPr>
            <a:r>
              <a:rPr lang="es-ES" sz="2800" dirty="0"/>
              <a:t/>
            </a:r>
            <a:br>
              <a:rPr lang="es-ES" sz="2800" dirty="0"/>
            </a:br>
            <a:r>
              <a:rPr lang="es-ES" sz="2800" dirty="0"/>
              <a:t>¿Por qué enfocarse en la higiene de todo el proceso de manipulación de pesticidas?</a:t>
            </a:r>
            <a:endParaRPr sz="2800" spc="-5" dirty="0"/>
          </a:p>
        </p:txBody>
      </p:sp>
      <p:sp>
        <p:nvSpPr>
          <p:cNvPr id="16" name="object 3">
            <a:extLst>
              <a:ext uri="{FF2B5EF4-FFF2-40B4-BE49-F238E27FC236}">
                <a16:creationId xmlns:a16="http://schemas.microsoft.com/office/drawing/2014/main" id="{383021B9-1652-4A66-B2CF-70369949B429}"/>
              </a:ext>
            </a:extLst>
          </p:cNvPr>
          <p:cNvSpPr txBox="1"/>
          <p:nvPr/>
        </p:nvSpPr>
        <p:spPr>
          <a:xfrm>
            <a:off x="4170045" y="1493392"/>
            <a:ext cx="7259955" cy="2215991"/>
          </a:xfrm>
          <a:prstGeom prst="rect">
            <a:avLst/>
          </a:prstGeom>
        </p:spPr>
        <p:txBody>
          <a:bodyPr vert="horz" wrap="square" lIns="0" tIns="0" rIns="0" bIns="0" rtlCol="0">
            <a:spAutoFit/>
          </a:bodyPr>
          <a:lstStyle/>
          <a:p>
            <a:pPr marL="355600" indent="-342900">
              <a:lnSpc>
                <a:spcPct val="100000"/>
              </a:lnSpc>
              <a:buClr>
                <a:srgbClr val="008248"/>
              </a:buClr>
              <a:buFont typeface="Wingdings" panose="05000000000000000000" pitchFamily="2" charset="2"/>
              <a:buChar char="§"/>
              <a:tabLst>
                <a:tab pos="354965" algn="l"/>
                <a:tab pos="355600" algn="l"/>
              </a:tabLst>
            </a:pPr>
            <a:r>
              <a:rPr lang="es-ES" sz="2400" dirty="0">
                <a:latin typeface="Arial Narrow" panose="020B0606020202030204" pitchFamily="34" charset="0"/>
                <a:cs typeface="Arial"/>
              </a:rPr>
              <a:t>La contaminación puede dañar cultivos susceptibles</a:t>
            </a:r>
          </a:p>
          <a:p>
            <a:pPr marL="355600" indent="-342900">
              <a:lnSpc>
                <a:spcPct val="100000"/>
              </a:lnSpc>
              <a:buClr>
                <a:srgbClr val="008248"/>
              </a:buClr>
              <a:buFont typeface="Wingdings" panose="05000000000000000000" pitchFamily="2" charset="2"/>
              <a:buChar char="§"/>
              <a:tabLst>
                <a:tab pos="354965" algn="l"/>
                <a:tab pos="355600" algn="l"/>
              </a:tabLst>
            </a:pPr>
            <a:r>
              <a:rPr lang="es-ES" sz="2400" dirty="0">
                <a:latin typeface="Arial Narrow" panose="020B0606020202030204" pitchFamily="34" charset="0"/>
                <a:cs typeface="Arial"/>
              </a:rPr>
              <a:t>Posibilidad de afectar múltiples campos</a:t>
            </a:r>
          </a:p>
          <a:p>
            <a:pPr marL="355600" indent="-342900">
              <a:lnSpc>
                <a:spcPct val="100000"/>
              </a:lnSpc>
              <a:buClr>
                <a:srgbClr val="008248"/>
              </a:buClr>
              <a:buFont typeface="Wingdings" panose="05000000000000000000" pitchFamily="2" charset="2"/>
              <a:buChar char="§"/>
              <a:tabLst>
                <a:tab pos="354965" algn="l"/>
                <a:tab pos="355600" algn="l"/>
              </a:tabLst>
            </a:pPr>
            <a:r>
              <a:rPr lang="es-ES" sz="2400" dirty="0">
                <a:latin typeface="Arial Narrow" panose="020B0606020202030204" pitchFamily="34" charset="0"/>
                <a:cs typeface="Arial"/>
              </a:rPr>
              <a:t>Los patrones pueden ser visibles o no</a:t>
            </a:r>
          </a:p>
          <a:p>
            <a:pPr marL="355600" indent="-342900">
              <a:lnSpc>
                <a:spcPct val="100000"/>
              </a:lnSpc>
              <a:buClr>
                <a:srgbClr val="008248"/>
              </a:buClr>
              <a:buFont typeface="Wingdings" panose="05000000000000000000" pitchFamily="2" charset="2"/>
              <a:buChar char="§"/>
              <a:tabLst>
                <a:tab pos="354965" algn="l"/>
                <a:tab pos="355600" algn="l"/>
              </a:tabLst>
            </a:pPr>
            <a:endParaRPr lang="es-ES" sz="2400" dirty="0">
              <a:latin typeface="Arial Narrow" panose="020B0606020202030204" pitchFamily="34" charset="0"/>
              <a:cs typeface="Arial"/>
            </a:endParaRPr>
          </a:p>
          <a:p>
            <a:pPr marL="355600" indent="-342900">
              <a:lnSpc>
                <a:spcPct val="100000"/>
              </a:lnSpc>
              <a:buClr>
                <a:srgbClr val="008248"/>
              </a:buClr>
              <a:buFont typeface="Wingdings" panose="05000000000000000000" pitchFamily="2" charset="2"/>
              <a:buChar char="§"/>
              <a:tabLst>
                <a:tab pos="354965" algn="l"/>
                <a:tab pos="355600" algn="l"/>
              </a:tabLst>
            </a:pPr>
            <a:r>
              <a:rPr lang="es-ES" sz="2400" dirty="0">
                <a:latin typeface="Arial Narrow" panose="020B0606020202030204" pitchFamily="34" charset="0"/>
                <a:cs typeface="Arial"/>
              </a:rPr>
              <a:t>La contaminación puede causar incompatibilidad y tapar pantallas y / u otras partes del pulverizador</a:t>
            </a:r>
            <a:endParaRPr sz="2400" dirty="0">
              <a:latin typeface="Arial Narrow" panose="020B0606020202030204" pitchFamily="34" charset="0"/>
              <a:cs typeface="Arial"/>
            </a:endParaRPr>
          </a:p>
        </p:txBody>
      </p:sp>
      <p:sp>
        <p:nvSpPr>
          <p:cNvPr id="17" name="object 4">
            <a:extLst>
              <a:ext uri="{FF2B5EF4-FFF2-40B4-BE49-F238E27FC236}">
                <a16:creationId xmlns:a16="http://schemas.microsoft.com/office/drawing/2014/main" id="{559EDD1B-A411-4BF8-B8E7-7215981F3FB2}"/>
              </a:ext>
            </a:extLst>
          </p:cNvPr>
          <p:cNvSpPr txBox="1"/>
          <p:nvPr/>
        </p:nvSpPr>
        <p:spPr>
          <a:xfrm>
            <a:off x="4114800" y="4419600"/>
            <a:ext cx="7717155" cy="1107996"/>
          </a:xfrm>
          <a:prstGeom prst="rect">
            <a:avLst/>
          </a:prstGeom>
        </p:spPr>
        <p:txBody>
          <a:bodyPr vert="horz" wrap="square" lIns="0" tIns="0" rIns="0" bIns="0" rtlCol="0">
            <a:spAutoFit/>
          </a:bodyPr>
          <a:lstStyle/>
          <a:p>
            <a:pPr marL="355600" marR="5080" indent="-342900">
              <a:lnSpc>
                <a:spcPct val="100000"/>
              </a:lnSpc>
              <a:buClr>
                <a:srgbClr val="008248"/>
              </a:buClr>
              <a:buFont typeface="Wingdings" panose="05000000000000000000" pitchFamily="2" charset="2"/>
              <a:buChar char="§"/>
              <a:tabLst>
                <a:tab pos="354965" algn="l"/>
                <a:tab pos="355600" algn="l"/>
              </a:tabLst>
            </a:pPr>
            <a:r>
              <a:rPr lang="es-ES" sz="2400" dirty="0">
                <a:latin typeface="Arial Narrow" panose="020B0606020202030204" pitchFamily="34" charset="0"/>
                <a:cs typeface="Arial"/>
              </a:rPr>
              <a:t>La contaminación con sulfato de amonio (AMS) puede comprometer las menores mejoras de volatilidad de las nuevas formulaciones de </a:t>
            </a:r>
            <a:r>
              <a:rPr lang="es-ES" sz="2400" dirty="0" err="1">
                <a:latin typeface="Arial Narrow" panose="020B0606020202030204" pitchFamily="34" charset="0"/>
                <a:cs typeface="Arial"/>
              </a:rPr>
              <a:t>dicamba</a:t>
            </a:r>
            <a:endParaRPr sz="2400" dirty="0">
              <a:latin typeface="Arial Narrow" panose="020B0606020202030204" pitchFamily="34" charset="0"/>
              <a:cs typeface="Arial"/>
            </a:endParaRPr>
          </a:p>
        </p:txBody>
      </p:sp>
      <p:sp>
        <p:nvSpPr>
          <p:cNvPr id="18" name="object 5">
            <a:extLst>
              <a:ext uri="{FF2B5EF4-FFF2-40B4-BE49-F238E27FC236}">
                <a16:creationId xmlns:a16="http://schemas.microsoft.com/office/drawing/2014/main" id="{036822FD-88EC-4EA9-A49A-B13DB0D2C5F8}"/>
              </a:ext>
            </a:extLst>
          </p:cNvPr>
          <p:cNvSpPr/>
          <p:nvPr/>
        </p:nvSpPr>
        <p:spPr>
          <a:xfrm>
            <a:off x="1346835" y="2775203"/>
            <a:ext cx="2575560" cy="1504187"/>
          </a:xfrm>
          <a:prstGeom prst="rect">
            <a:avLst/>
          </a:prstGeom>
          <a:blipFill>
            <a:blip r:embed="rId2" cstate="print"/>
            <a:stretch>
              <a:fillRect/>
            </a:stretch>
          </a:blipFill>
        </p:spPr>
        <p:txBody>
          <a:bodyPr wrap="square" lIns="0" tIns="0" rIns="0" bIns="0" rtlCol="0"/>
          <a:lstStyle/>
          <a:p>
            <a:endParaRPr dirty="0"/>
          </a:p>
        </p:txBody>
      </p:sp>
      <p:sp>
        <p:nvSpPr>
          <p:cNvPr id="19" name="object 6">
            <a:extLst>
              <a:ext uri="{FF2B5EF4-FFF2-40B4-BE49-F238E27FC236}">
                <a16:creationId xmlns:a16="http://schemas.microsoft.com/office/drawing/2014/main" id="{0D63C181-EF94-4FA8-96E3-B0B947CCF32D}"/>
              </a:ext>
            </a:extLst>
          </p:cNvPr>
          <p:cNvSpPr/>
          <p:nvPr/>
        </p:nvSpPr>
        <p:spPr>
          <a:xfrm>
            <a:off x="1372743" y="2801112"/>
            <a:ext cx="2473452" cy="140208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0" name="object 7">
            <a:extLst>
              <a:ext uri="{FF2B5EF4-FFF2-40B4-BE49-F238E27FC236}">
                <a16:creationId xmlns:a16="http://schemas.microsoft.com/office/drawing/2014/main" id="{8CC62D83-335A-43FF-A1BE-9BD9A40E4AE9}"/>
              </a:ext>
            </a:extLst>
          </p:cNvPr>
          <p:cNvSpPr/>
          <p:nvPr/>
        </p:nvSpPr>
        <p:spPr>
          <a:xfrm>
            <a:off x="1346835" y="4344923"/>
            <a:ext cx="2546604" cy="1650492"/>
          </a:xfrm>
          <a:prstGeom prst="rect">
            <a:avLst/>
          </a:prstGeom>
          <a:blipFill>
            <a:blip r:embed="rId4" cstate="print"/>
            <a:stretch>
              <a:fillRect/>
            </a:stretch>
          </a:blipFill>
        </p:spPr>
        <p:txBody>
          <a:bodyPr wrap="square" lIns="0" tIns="0" rIns="0" bIns="0" rtlCol="0"/>
          <a:lstStyle/>
          <a:p>
            <a:endParaRPr dirty="0"/>
          </a:p>
        </p:txBody>
      </p:sp>
      <p:sp>
        <p:nvSpPr>
          <p:cNvPr id="21" name="object 8">
            <a:extLst>
              <a:ext uri="{FF2B5EF4-FFF2-40B4-BE49-F238E27FC236}">
                <a16:creationId xmlns:a16="http://schemas.microsoft.com/office/drawing/2014/main" id="{F6F2886E-7561-44C0-805A-57D4B6E8E55D}"/>
              </a:ext>
            </a:extLst>
          </p:cNvPr>
          <p:cNvSpPr/>
          <p:nvPr/>
        </p:nvSpPr>
        <p:spPr>
          <a:xfrm>
            <a:off x="1372743" y="4370832"/>
            <a:ext cx="2444496" cy="154838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2" name="object 9">
            <a:extLst>
              <a:ext uri="{FF2B5EF4-FFF2-40B4-BE49-F238E27FC236}">
                <a16:creationId xmlns:a16="http://schemas.microsoft.com/office/drawing/2014/main" id="{9205B891-1234-438A-8932-B2D87DFB65C2}"/>
              </a:ext>
            </a:extLst>
          </p:cNvPr>
          <p:cNvSpPr/>
          <p:nvPr/>
        </p:nvSpPr>
        <p:spPr>
          <a:xfrm>
            <a:off x="1363599" y="1219200"/>
            <a:ext cx="2529840" cy="1516380"/>
          </a:xfrm>
          <a:prstGeom prst="rect">
            <a:avLst/>
          </a:prstGeom>
          <a:blipFill>
            <a:blip r:embed="rId6" cstate="print"/>
            <a:stretch>
              <a:fillRect/>
            </a:stretch>
          </a:blipFill>
        </p:spPr>
        <p:txBody>
          <a:bodyPr wrap="square" lIns="0" tIns="0" rIns="0" bIns="0" rtlCol="0"/>
          <a:lstStyle/>
          <a:p>
            <a:endParaRPr dirty="0"/>
          </a:p>
        </p:txBody>
      </p:sp>
      <p:sp>
        <p:nvSpPr>
          <p:cNvPr id="23" name="object 10">
            <a:extLst>
              <a:ext uri="{FF2B5EF4-FFF2-40B4-BE49-F238E27FC236}">
                <a16:creationId xmlns:a16="http://schemas.microsoft.com/office/drawing/2014/main" id="{30FCDFF5-A9BF-4B40-844E-F3B043F2A53E}"/>
              </a:ext>
            </a:extLst>
          </p:cNvPr>
          <p:cNvSpPr/>
          <p:nvPr/>
        </p:nvSpPr>
        <p:spPr>
          <a:xfrm>
            <a:off x="1389507" y="1245107"/>
            <a:ext cx="2427731" cy="1414272"/>
          </a:xfrm>
          <a:prstGeom prst="rect">
            <a:avLst/>
          </a:prstGeom>
          <a:blipFill>
            <a:blip r:embed="rId7" cstate="print"/>
            <a:stretch>
              <a:fillRect/>
            </a:stretch>
          </a:blipFill>
        </p:spPr>
        <p:txBody>
          <a:bodyPr wrap="square" lIns="0" tIns="0" rIns="0" bIns="0" rtlCol="0"/>
          <a:lstStyle/>
          <a:p>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xfrm>
            <a:off x="98653" y="6174684"/>
            <a:ext cx="145415" cy="142875"/>
          </a:xfrm>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52</a:t>
            </a:fld>
            <a:endParaRPr dirty="0"/>
          </a:p>
        </p:txBody>
      </p:sp>
      <p:sp>
        <p:nvSpPr>
          <p:cNvPr id="13" name="object 14">
            <a:extLst>
              <a:ext uri="{FF2B5EF4-FFF2-40B4-BE49-F238E27FC236}">
                <a16:creationId xmlns:a16="http://schemas.microsoft.com/office/drawing/2014/main" id="{628BF1F3-8E59-472F-8C96-A46FDAFA0A4D}"/>
              </a:ext>
            </a:extLst>
          </p:cNvPr>
          <p:cNvSpPr txBox="1">
            <a:spLocks noGrp="1"/>
          </p:cNvSpPr>
          <p:nvPr>
            <p:ph type="ftr" sz="quarter" idx="5"/>
          </p:nvPr>
        </p:nvSpPr>
        <p:spPr>
          <a:xfrm>
            <a:off x="307340" y="6167457"/>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
        <p:nvSpPr>
          <p:cNvPr id="14" name="object 2">
            <a:extLst>
              <a:ext uri="{FF2B5EF4-FFF2-40B4-BE49-F238E27FC236}">
                <a16:creationId xmlns:a16="http://schemas.microsoft.com/office/drawing/2014/main" id="{D73DD063-EB01-4346-BB29-573823E038F1}"/>
              </a:ext>
            </a:extLst>
          </p:cNvPr>
          <p:cNvSpPr txBox="1">
            <a:spLocks noGrp="1"/>
          </p:cNvSpPr>
          <p:nvPr>
            <p:ph type="title"/>
          </p:nvPr>
        </p:nvSpPr>
        <p:spPr>
          <a:xfrm>
            <a:off x="534670" y="418981"/>
            <a:ext cx="7999730" cy="861774"/>
          </a:xfrm>
          <a:prstGeom prst="rect">
            <a:avLst/>
          </a:prstGeom>
        </p:spPr>
        <p:txBody>
          <a:bodyPr vert="horz" wrap="square" lIns="0" tIns="0" rIns="0" bIns="0" rtlCol="0">
            <a:spAutoFit/>
          </a:bodyPr>
          <a:lstStyle/>
          <a:p>
            <a:pPr marL="12700">
              <a:lnSpc>
                <a:spcPct val="100000"/>
              </a:lnSpc>
            </a:pPr>
            <a:r>
              <a:rPr lang="es-ES" sz="2800" dirty="0"/>
              <a:t>Modelo complejo de manipulación y mezcla</a:t>
            </a:r>
            <a:br>
              <a:rPr lang="es-ES" sz="2800" dirty="0"/>
            </a:br>
            <a:r>
              <a:rPr lang="es-ES" sz="2800" dirty="0"/>
              <a:t>Múltiples puntos de contaminación potencial</a:t>
            </a:r>
            <a:endParaRPr dirty="0">
              <a:latin typeface="Arial"/>
              <a:cs typeface="Arial"/>
            </a:endParaRPr>
          </a:p>
        </p:txBody>
      </p:sp>
      <p:sp>
        <p:nvSpPr>
          <p:cNvPr id="43" name="object 22">
            <a:extLst>
              <a:ext uri="{FF2B5EF4-FFF2-40B4-BE49-F238E27FC236}">
                <a16:creationId xmlns:a16="http://schemas.microsoft.com/office/drawing/2014/main" id="{007AE792-1A21-4CA0-BBC0-B1286CE14AB7}"/>
              </a:ext>
            </a:extLst>
          </p:cNvPr>
          <p:cNvSpPr/>
          <p:nvPr/>
        </p:nvSpPr>
        <p:spPr>
          <a:xfrm>
            <a:off x="1917065" y="5638800"/>
            <a:ext cx="8357870" cy="368935"/>
          </a:xfrm>
          <a:custGeom>
            <a:avLst/>
            <a:gdLst/>
            <a:ahLst/>
            <a:cxnLst/>
            <a:rect l="l" t="t" r="r" b="b"/>
            <a:pathLst>
              <a:path w="8357870" h="368934">
                <a:moveTo>
                  <a:pt x="0" y="368808"/>
                </a:moveTo>
                <a:lnTo>
                  <a:pt x="8357616" y="368808"/>
                </a:lnTo>
                <a:lnTo>
                  <a:pt x="8357616" y="0"/>
                </a:lnTo>
                <a:lnTo>
                  <a:pt x="0" y="0"/>
                </a:lnTo>
                <a:lnTo>
                  <a:pt x="0" y="368808"/>
                </a:lnTo>
                <a:close/>
              </a:path>
            </a:pathLst>
          </a:custGeom>
          <a:solidFill>
            <a:srgbClr val="008248"/>
          </a:solidFill>
        </p:spPr>
        <p:txBody>
          <a:bodyPr wrap="square" lIns="0" tIns="0" rIns="0" bIns="0" rtlCol="0"/>
          <a:lstStyle/>
          <a:p>
            <a:endParaRPr dirty="0"/>
          </a:p>
        </p:txBody>
      </p:sp>
      <p:sp>
        <p:nvSpPr>
          <p:cNvPr id="44" name="object 23">
            <a:extLst>
              <a:ext uri="{FF2B5EF4-FFF2-40B4-BE49-F238E27FC236}">
                <a16:creationId xmlns:a16="http://schemas.microsoft.com/office/drawing/2014/main" id="{1FDAA34C-52C4-4663-A1D4-17C3AB597FB0}"/>
              </a:ext>
            </a:extLst>
          </p:cNvPr>
          <p:cNvSpPr txBox="1"/>
          <p:nvPr/>
        </p:nvSpPr>
        <p:spPr>
          <a:xfrm>
            <a:off x="2209800" y="5638800"/>
            <a:ext cx="8592033" cy="276999"/>
          </a:xfrm>
          <a:prstGeom prst="rect">
            <a:avLst/>
          </a:prstGeom>
        </p:spPr>
        <p:txBody>
          <a:bodyPr vert="horz" wrap="square" lIns="0" tIns="0" rIns="0" bIns="0" rtlCol="0">
            <a:spAutoFit/>
          </a:bodyPr>
          <a:lstStyle/>
          <a:p>
            <a:pPr marL="12700">
              <a:lnSpc>
                <a:spcPct val="100000"/>
              </a:lnSpc>
            </a:pPr>
            <a:r>
              <a:rPr lang="en-US" b="1" spc="-5" dirty="0">
                <a:solidFill>
                  <a:srgbClr val="FFFFFF"/>
                </a:solidFill>
                <a:latin typeface="Arial"/>
                <a:cs typeface="Arial"/>
              </a:rPr>
              <a:t>Sistema (s) </a:t>
            </a:r>
            <a:r>
              <a:rPr lang="en-US" b="1" spc="-5" dirty="0" err="1">
                <a:solidFill>
                  <a:srgbClr val="FFFFFF"/>
                </a:solidFill>
                <a:latin typeface="Arial"/>
                <a:cs typeface="Arial"/>
              </a:rPr>
              <a:t>dedicado</a:t>
            </a:r>
            <a:r>
              <a:rPr lang="en-US" b="1" spc="-5" dirty="0">
                <a:solidFill>
                  <a:srgbClr val="FFFFFF"/>
                </a:solidFill>
                <a:latin typeface="Arial"/>
                <a:cs typeface="Arial"/>
              </a:rPr>
              <a:t> (s) </a:t>
            </a:r>
            <a:r>
              <a:rPr lang="en-US" b="1" spc="-5" dirty="0" err="1">
                <a:solidFill>
                  <a:srgbClr val="FFFFFF"/>
                </a:solidFill>
                <a:latin typeface="Arial"/>
                <a:cs typeface="Arial"/>
              </a:rPr>
              <a:t>recomendado</a:t>
            </a:r>
            <a:r>
              <a:rPr lang="en-US" b="1" spc="-5" dirty="0">
                <a:solidFill>
                  <a:srgbClr val="FFFFFF"/>
                </a:solidFill>
                <a:latin typeface="Arial"/>
                <a:cs typeface="Arial"/>
              </a:rPr>
              <a:t> (s) para </a:t>
            </a:r>
            <a:r>
              <a:rPr lang="en-US" b="1" spc="-5" dirty="0" err="1">
                <a:solidFill>
                  <a:srgbClr val="FFFFFF"/>
                </a:solidFill>
                <a:latin typeface="Arial"/>
                <a:cs typeface="Arial"/>
              </a:rPr>
              <a:t>evitar</a:t>
            </a:r>
            <a:r>
              <a:rPr lang="en-US" b="1" spc="-5" dirty="0">
                <a:solidFill>
                  <a:srgbClr val="FFFFFF"/>
                </a:solidFill>
                <a:latin typeface="Arial"/>
                <a:cs typeface="Arial"/>
              </a:rPr>
              <a:t> la </a:t>
            </a:r>
            <a:r>
              <a:rPr lang="en-US" b="1" spc="-5" dirty="0" err="1">
                <a:solidFill>
                  <a:srgbClr val="FFFFFF"/>
                </a:solidFill>
                <a:latin typeface="Arial"/>
                <a:cs typeface="Arial"/>
              </a:rPr>
              <a:t>contaminación</a:t>
            </a:r>
            <a:endParaRPr sz="1800" dirty="0">
              <a:latin typeface="Arial"/>
              <a:cs typeface="Arial"/>
            </a:endParaRPr>
          </a:p>
        </p:txBody>
      </p:sp>
      <p:grpSp>
        <p:nvGrpSpPr>
          <p:cNvPr id="3" name="Group 2">
            <a:extLst>
              <a:ext uri="{FF2B5EF4-FFF2-40B4-BE49-F238E27FC236}">
                <a16:creationId xmlns:a16="http://schemas.microsoft.com/office/drawing/2014/main" id="{8BB98865-BE93-45AE-93B8-191F676ED477}"/>
              </a:ext>
            </a:extLst>
          </p:cNvPr>
          <p:cNvGrpSpPr/>
          <p:nvPr/>
        </p:nvGrpSpPr>
        <p:grpSpPr>
          <a:xfrm>
            <a:off x="2320290" y="1444813"/>
            <a:ext cx="7551421" cy="4105669"/>
            <a:chOff x="2336292" y="1444813"/>
            <a:chExt cx="7551421" cy="4105669"/>
          </a:xfrm>
        </p:grpSpPr>
        <p:sp>
          <p:nvSpPr>
            <p:cNvPr id="45" name="object 4">
              <a:extLst>
                <a:ext uri="{FF2B5EF4-FFF2-40B4-BE49-F238E27FC236}">
                  <a16:creationId xmlns:a16="http://schemas.microsoft.com/office/drawing/2014/main" id="{E4D568F2-8873-434D-B8A5-BAED9AF94AE9}"/>
                </a:ext>
              </a:extLst>
            </p:cNvPr>
            <p:cNvSpPr/>
            <p:nvPr/>
          </p:nvSpPr>
          <p:spPr>
            <a:xfrm>
              <a:off x="6534913" y="3483938"/>
              <a:ext cx="3331464" cy="2066544"/>
            </a:xfrm>
            <a:prstGeom prst="rect">
              <a:avLst/>
            </a:prstGeom>
            <a:blipFill>
              <a:blip r:embed="rId2" cstate="print"/>
              <a:stretch>
                <a:fillRect/>
              </a:stretch>
            </a:blipFill>
          </p:spPr>
          <p:txBody>
            <a:bodyPr wrap="square" lIns="0" tIns="0" rIns="0" bIns="0" rtlCol="0"/>
            <a:lstStyle/>
            <a:p>
              <a:endParaRPr dirty="0"/>
            </a:p>
          </p:txBody>
        </p:sp>
        <p:sp>
          <p:nvSpPr>
            <p:cNvPr id="46" name="object 5">
              <a:extLst>
                <a:ext uri="{FF2B5EF4-FFF2-40B4-BE49-F238E27FC236}">
                  <a16:creationId xmlns:a16="http://schemas.microsoft.com/office/drawing/2014/main" id="{B7B3678B-71A0-4543-A960-B0CF266133A3}"/>
                </a:ext>
              </a:extLst>
            </p:cNvPr>
            <p:cNvSpPr/>
            <p:nvPr/>
          </p:nvSpPr>
          <p:spPr>
            <a:xfrm>
              <a:off x="6560821" y="3509833"/>
              <a:ext cx="3229356" cy="1964436"/>
            </a:xfrm>
            <a:prstGeom prst="rect">
              <a:avLst/>
            </a:prstGeom>
            <a:blipFill>
              <a:blip r:embed="rId3" cstate="print"/>
              <a:stretch>
                <a:fillRect/>
              </a:stretch>
            </a:blipFill>
          </p:spPr>
          <p:txBody>
            <a:bodyPr wrap="square" lIns="0" tIns="0" rIns="0" bIns="0" rtlCol="0"/>
            <a:lstStyle/>
            <a:p>
              <a:endParaRPr dirty="0"/>
            </a:p>
          </p:txBody>
        </p:sp>
        <p:sp>
          <p:nvSpPr>
            <p:cNvPr id="47" name="object 6">
              <a:extLst>
                <a:ext uri="{FF2B5EF4-FFF2-40B4-BE49-F238E27FC236}">
                  <a16:creationId xmlns:a16="http://schemas.microsoft.com/office/drawing/2014/main" id="{2B46AC2D-0C32-45C0-AC78-2AF3A93D1B27}"/>
                </a:ext>
              </a:extLst>
            </p:cNvPr>
            <p:cNvSpPr/>
            <p:nvPr/>
          </p:nvSpPr>
          <p:spPr>
            <a:xfrm>
              <a:off x="2336292" y="3448861"/>
              <a:ext cx="3352800" cy="2101596"/>
            </a:xfrm>
            <a:prstGeom prst="rect">
              <a:avLst/>
            </a:prstGeom>
            <a:blipFill>
              <a:blip r:embed="rId4" cstate="print"/>
              <a:stretch>
                <a:fillRect/>
              </a:stretch>
            </a:blipFill>
          </p:spPr>
          <p:txBody>
            <a:bodyPr wrap="square" lIns="0" tIns="0" rIns="0" bIns="0" rtlCol="0"/>
            <a:lstStyle/>
            <a:p>
              <a:endParaRPr dirty="0"/>
            </a:p>
          </p:txBody>
        </p:sp>
        <p:sp>
          <p:nvSpPr>
            <p:cNvPr id="48" name="object 7">
              <a:extLst>
                <a:ext uri="{FF2B5EF4-FFF2-40B4-BE49-F238E27FC236}">
                  <a16:creationId xmlns:a16="http://schemas.microsoft.com/office/drawing/2014/main" id="{129E2067-8C9E-4731-972A-76769137F615}"/>
                </a:ext>
              </a:extLst>
            </p:cNvPr>
            <p:cNvSpPr/>
            <p:nvPr/>
          </p:nvSpPr>
          <p:spPr>
            <a:xfrm>
              <a:off x="2362200" y="3474782"/>
              <a:ext cx="3250691" cy="1999488"/>
            </a:xfrm>
            <a:prstGeom prst="rect">
              <a:avLst/>
            </a:prstGeom>
            <a:blipFill>
              <a:blip r:embed="rId5" cstate="print"/>
              <a:stretch>
                <a:fillRect/>
              </a:stretch>
            </a:blipFill>
          </p:spPr>
          <p:txBody>
            <a:bodyPr wrap="square" lIns="0" tIns="0" rIns="0" bIns="0" rtlCol="0"/>
            <a:lstStyle/>
            <a:p>
              <a:endParaRPr dirty="0"/>
            </a:p>
          </p:txBody>
        </p:sp>
        <p:sp>
          <p:nvSpPr>
            <p:cNvPr id="49" name="object 8">
              <a:extLst>
                <a:ext uri="{FF2B5EF4-FFF2-40B4-BE49-F238E27FC236}">
                  <a16:creationId xmlns:a16="http://schemas.microsoft.com/office/drawing/2014/main" id="{89FCFB9C-3031-44F5-9D94-59D3AEC64152}"/>
                </a:ext>
              </a:extLst>
            </p:cNvPr>
            <p:cNvSpPr/>
            <p:nvPr/>
          </p:nvSpPr>
          <p:spPr>
            <a:xfrm>
              <a:off x="2336292" y="1444813"/>
              <a:ext cx="3336036" cy="1950720"/>
            </a:xfrm>
            <a:prstGeom prst="rect">
              <a:avLst/>
            </a:prstGeom>
            <a:blipFill>
              <a:blip r:embed="rId6" cstate="print"/>
              <a:stretch>
                <a:fillRect/>
              </a:stretch>
            </a:blipFill>
          </p:spPr>
          <p:txBody>
            <a:bodyPr wrap="square" lIns="0" tIns="0" rIns="0" bIns="0" rtlCol="0"/>
            <a:lstStyle/>
            <a:p>
              <a:endParaRPr dirty="0"/>
            </a:p>
          </p:txBody>
        </p:sp>
        <p:sp>
          <p:nvSpPr>
            <p:cNvPr id="50" name="object 9">
              <a:extLst>
                <a:ext uri="{FF2B5EF4-FFF2-40B4-BE49-F238E27FC236}">
                  <a16:creationId xmlns:a16="http://schemas.microsoft.com/office/drawing/2014/main" id="{65864640-4B64-4081-9FD9-F1E9316240E6}"/>
                </a:ext>
              </a:extLst>
            </p:cNvPr>
            <p:cNvSpPr/>
            <p:nvPr/>
          </p:nvSpPr>
          <p:spPr>
            <a:xfrm>
              <a:off x="2362200" y="1470722"/>
              <a:ext cx="3233928" cy="1848611"/>
            </a:xfrm>
            <a:prstGeom prst="rect">
              <a:avLst/>
            </a:prstGeom>
            <a:blipFill>
              <a:blip r:embed="rId7" cstate="print"/>
              <a:stretch>
                <a:fillRect/>
              </a:stretch>
            </a:blipFill>
          </p:spPr>
          <p:txBody>
            <a:bodyPr wrap="square" lIns="0" tIns="0" rIns="0" bIns="0" rtlCol="0"/>
            <a:lstStyle/>
            <a:p>
              <a:endParaRPr dirty="0"/>
            </a:p>
          </p:txBody>
        </p:sp>
        <p:sp>
          <p:nvSpPr>
            <p:cNvPr id="51" name="object 10">
              <a:extLst>
                <a:ext uri="{FF2B5EF4-FFF2-40B4-BE49-F238E27FC236}">
                  <a16:creationId xmlns:a16="http://schemas.microsoft.com/office/drawing/2014/main" id="{5D51ACE6-3436-41F7-8A47-54A689259AB6}"/>
                </a:ext>
              </a:extLst>
            </p:cNvPr>
            <p:cNvSpPr txBox="1"/>
            <p:nvPr/>
          </p:nvSpPr>
          <p:spPr>
            <a:xfrm>
              <a:off x="2362200" y="2981006"/>
              <a:ext cx="3234055" cy="338455"/>
            </a:xfrm>
            <a:prstGeom prst="rect">
              <a:avLst/>
            </a:prstGeom>
            <a:solidFill>
              <a:srgbClr val="FFFFFF">
                <a:alpha val="70195"/>
              </a:srgbClr>
            </a:solidFill>
          </p:spPr>
          <p:txBody>
            <a:bodyPr vert="horz" wrap="square" lIns="0" tIns="40640" rIns="0" bIns="0" rtlCol="0">
              <a:spAutoFit/>
            </a:bodyPr>
            <a:lstStyle/>
            <a:p>
              <a:pPr marL="233679">
                <a:lnSpc>
                  <a:spcPct val="100000"/>
                </a:lnSpc>
                <a:spcBef>
                  <a:spcPts val="320"/>
                </a:spcBef>
              </a:pPr>
              <a:r>
                <a:rPr sz="1600" b="1" spc="-10" dirty="0">
                  <a:latin typeface="Arial"/>
                  <a:cs typeface="Arial"/>
                </a:rPr>
                <a:t>Overhead </a:t>
              </a:r>
              <a:r>
                <a:rPr sz="1600" b="1" spc="-5" dirty="0">
                  <a:latin typeface="Arial"/>
                  <a:cs typeface="Arial"/>
                </a:rPr>
                <a:t>transfer and</a:t>
              </a:r>
              <a:r>
                <a:rPr sz="1600" b="1" spc="45" dirty="0">
                  <a:latin typeface="Arial"/>
                  <a:cs typeface="Arial"/>
                </a:rPr>
                <a:t> </a:t>
              </a:r>
              <a:r>
                <a:rPr sz="1600" b="1" spc="-5" dirty="0">
                  <a:latin typeface="Arial"/>
                  <a:cs typeface="Arial"/>
                </a:rPr>
                <a:t>filling</a:t>
              </a:r>
              <a:endParaRPr sz="1600" dirty="0">
                <a:latin typeface="Arial"/>
                <a:cs typeface="Arial"/>
              </a:endParaRPr>
            </a:p>
          </p:txBody>
        </p:sp>
        <p:sp>
          <p:nvSpPr>
            <p:cNvPr id="52" name="object 11">
              <a:extLst>
                <a:ext uri="{FF2B5EF4-FFF2-40B4-BE49-F238E27FC236}">
                  <a16:creationId xmlns:a16="http://schemas.microsoft.com/office/drawing/2014/main" id="{670E2C9E-F655-4D98-9DA7-8C91D7E417DA}"/>
                </a:ext>
              </a:extLst>
            </p:cNvPr>
            <p:cNvSpPr/>
            <p:nvPr/>
          </p:nvSpPr>
          <p:spPr>
            <a:xfrm>
              <a:off x="6534913" y="1444813"/>
              <a:ext cx="3352800" cy="1950720"/>
            </a:xfrm>
            <a:prstGeom prst="rect">
              <a:avLst/>
            </a:prstGeom>
            <a:blipFill>
              <a:blip r:embed="rId8" cstate="print"/>
              <a:stretch>
                <a:fillRect/>
              </a:stretch>
            </a:blipFill>
          </p:spPr>
          <p:txBody>
            <a:bodyPr wrap="square" lIns="0" tIns="0" rIns="0" bIns="0" rtlCol="0"/>
            <a:lstStyle/>
            <a:p>
              <a:endParaRPr dirty="0"/>
            </a:p>
          </p:txBody>
        </p:sp>
        <p:sp>
          <p:nvSpPr>
            <p:cNvPr id="53" name="object 12">
              <a:extLst>
                <a:ext uri="{FF2B5EF4-FFF2-40B4-BE49-F238E27FC236}">
                  <a16:creationId xmlns:a16="http://schemas.microsoft.com/office/drawing/2014/main" id="{12FFFF12-92E7-4FE7-8ADF-C12936A1F103}"/>
                </a:ext>
              </a:extLst>
            </p:cNvPr>
            <p:cNvSpPr/>
            <p:nvPr/>
          </p:nvSpPr>
          <p:spPr>
            <a:xfrm>
              <a:off x="6560821" y="1470722"/>
              <a:ext cx="3250691" cy="1848611"/>
            </a:xfrm>
            <a:prstGeom prst="rect">
              <a:avLst/>
            </a:prstGeom>
            <a:blipFill>
              <a:blip r:embed="rId9" cstate="print"/>
              <a:stretch>
                <a:fillRect/>
              </a:stretch>
            </a:blipFill>
          </p:spPr>
          <p:txBody>
            <a:bodyPr wrap="square" lIns="0" tIns="0" rIns="0" bIns="0" rtlCol="0"/>
            <a:lstStyle/>
            <a:p>
              <a:endParaRPr dirty="0"/>
            </a:p>
          </p:txBody>
        </p:sp>
        <p:sp>
          <p:nvSpPr>
            <p:cNvPr id="54" name="object 13">
              <a:extLst>
                <a:ext uri="{FF2B5EF4-FFF2-40B4-BE49-F238E27FC236}">
                  <a16:creationId xmlns:a16="http://schemas.microsoft.com/office/drawing/2014/main" id="{E966C069-C517-42CC-A826-B2EA72B095FD}"/>
                </a:ext>
              </a:extLst>
            </p:cNvPr>
            <p:cNvSpPr txBox="1"/>
            <p:nvPr/>
          </p:nvSpPr>
          <p:spPr>
            <a:xfrm>
              <a:off x="6560821" y="2981006"/>
              <a:ext cx="3251200" cy="338455"/>
            </a:xfrm>
            <a:prstGeom prst="rect">
              <a:avLst/>
            </a:prstGeom>
            <a:solidFill>
              <a:srgbClr val="FFFFFF">
                <a:alpha val="70195"/>
              </a:srgbClr>
            </a:solidFill>
          </p:spPr>
          <p:txBody>
            <a:bodyPr vert="horz" wrap="square" lIns="0" tIns="40640" rIns="0" bIns="0" rtlCol="0">
              <a:spAutoFit/>
            </a:bodyPr>
            <a:lstStyle/>
            <a:p>
              <a:pPr marL="243204">
                <a:lnSpc>
                  <a:spcPct val="100000"/>
                </a:lnSpc>
                <a:spcBef>
                  <a:spcPts val="320"/>
                </a:spcBef>
              </a:pPr>
              <a:r>
                <a:rPr sz="1600" b="1" spc="-10" dirty="0">
                  <a:latin typeface="Arial"/>
                  <a:cs typeface="Arial"/>
                </a:rPr>
                <a:t>Overhead </a:t>
              </a:r>
              <a:r>
                <a:rPr sz="1600" b="1" spc="-5" dirty="0">
                  <a:latin typeface="Arial"/>
                  <a:cs typeface="Arial"/>
                </a:rPr>
                <a:t>transfer and</a:t>
              </a:r>
              <a:r>
                <a:rPr sz="1600" b="1" spc="45" dirty="0">
                  <a:latin typeface="Arial"/>
                  <a:cs typeface="Arial"/>
                </a:rPr>
                <a:t> </a:t>
              </a:r>
              <a:r>
                <a:rPr sz="1600" b="1" spc="-5" dirty="0">
                  <a:latin typeface="Arial"/>
                  <a:cs typeface="Arial"/>
                </a:rPr>
                <a:t>filling</a:t>
              </a:r>
              <a:endParaRPr sz="1600" dirty="0">
                <a:latin typeface="Arial"/>
                <a:cs typeface="Arial"/>
              </a:endParaRPr>
            </a:p>
          </p:txBody>
        </p:sp>
        <p:sp>
          <p:nvSpPr>
            <p:cNvPr id="55" name="object 14">
              <a:extLst>
                <a:ext uri="{FF2B5EF4-FFF2-40B4-BE49-F238E27FC236}">
                  <a16:creationId xmlns:a16="http://schemas.microsoft.com/office/drawing/2014/main" id="{31FF03BB-884E-4014-A996-88D263F0158B}"/>
                </a:ext>
              </a:extLst>
            </p:cNvPr>
            <p:cNvSpPr txBox="1"/>
            <p:nvPr/>
          </p:nvSpPr>
          <p:spPr>
            <a:xfrm>
              <a:off x="2360676" y="3458018"/>
              <a:ext cx="3251200" cy="338455"/>
            </a:xfrm>
            <a:prstGeom prst="rect">
              <a:avLst/>
            </a:prstGeom>
            <a:solidFill>
              <a:srgbClr val="FFFFFF">
                <a:alpha val="70195"/>
              </a:srgbClr>
            </a:solidFill>
          </p:spPr>
          <p:txBody>
            <a:bodyPr vert="horz" wrap="square" lIns="0" tIns="41275" rIns="0" bIns="0" rtlCol="0">
              <a:spAutoFit/>
            </a:bodyPr>
            <a:lstStyle/>
            <a:p>
              <a:pPr marL="478790">
                <a:lnSpc>
                  <a:spcPct val="100000"/>
                </a:lnSpc>
                <a:spcBef>
                  <a:spcPts val="325"/>
                </a:spcBef>
              </a:pPr>
              <a:r>
                <a:rPr sz="1600" b="1" spc="-5" dirty="0">
                  <a:latin typeface="Arial"/>
                  <a:cs typeface="Arial"/>
                </a:rPr>
                <a:t>Nurse truck “hot</a:t>
              </a:r>
              <a:r>
                <a:rPr sz="1600" b="1" spc="-20" dirty="0">
                  <a:latin typeface="Arial"/>
                  <a:cs typeface="Arial"/>
                </a:rPr>
                <a:t> </a:t>
              </a:r>
              <a:r>
                <a:rPr sz="1600" b="1" spc="-5" dirty="0">
                  <a:latin typeface="Arial"/>
                  <a:cs typeface="Arial"/>
                </a:rPr>
                <a:t>loads”</a:t>
              </a:r>
              <a:endParaRPr sz="1600" dirty="0">
                <a:latin typeface="Arial"/>
                <a:cs typeface="Arial"/>
              </a:endParaRPr>
            </a:p>
          </p:txBody>
        </p:sp>
        <p:sp>
          <p:nvSpPr>
            <p:cNvPr id="56" name="object 15">
              <a:extLst>
                <a:ext uri="{FF2B5EF4-FFF2-40B4-BE49-F238E27FC236}">
                  <a16:creationId xmlns:a16="http://schemas.microsoft.com/office/drawing/2014/main" id="{987784F0-8DA4-44BF-8018-6454D4545C51}"/>
                </a:ext>
              </a:extLst>
            </p:cNvPr>
            <p:cNvSpPr/>
            <p:nvPr/>
          </p:nvSpPr>
          <p:spPr>
            <a:xfrm>
              <a:off x="6539484" y="3458018"/>
              <a:ext cx="3251200" cy="338455"/>
            </a:xfrm>
            <a:custGeom>
              <a:avLst/>
              <a:gdLst/>
              <a:ahLst/>
              <a:cxnLst/>
              <a:rect l="l" t="t" r="r" b="b"/>
              <a:pathLst>
                <a:path w="3251200" h="338454">
                  <a:moveTo>
                    <a:pt x="0" y="338328"/>
                  </a:moveTo>
                  <a:lnTo>
                    <a:pt x="3250692" y="338328"/>
                  </a:lnTo>
                  <a:lnTo>
                    <a:pt x="3250692" y="0"/>
                  </a:lnTo>
                  <a:lnTo>
                    <a:pt x="0" y="0"/>
                  </a:lnTo>
                  <a:lnTo>
                    <a:pt x="0" y="338328"/>
                  </a:lnTo>
                  <a:close/>
                </a:path>
              </a:pathLst>
            </a:custGeom>
            <a:solidFill>
              <a:srgbClr val="FFFFFF">
                <a:alpha val="70195"/>
              </a:srgbClr>
            </a:solidFill>
          </p:spPr>
          <p:txBody>
            <a:bodyPr wrap="square" lIns="0" tIns="0" rIns="0" bIns="0" rtlCol="0"/>
            <a:lstStyle/>
            <a:p>
              <a:endParaRPr dirty="0"/>
            </a:p>
          </p:txBody>
        </p:sp>
        <p:sp>
          <p:nvSpPr>
            <p:cNvPr id="57" name="object 16">
              <a:extLst>
                <a:ext uri="{FF2B5EF4-FFF2-40B4-BE49-F238E27FC236}">
                  <a16:creationId xmlns:a16="http://schemas.microsoft.com/office/drawing/2014/main" id="{CDFD8AB3-0F13-470C-B85C-4BBD98477280}"/>
                </a:ext>
              </a:extLst>
            </p:cNvPr>
            <p:cNvSpPr txBox="1"/>
            <p:nvPr/>
          </p:nvSpPr>
          <p:spPr>
            <a:xfrm>
              <a:off x="6954775" y="3499547"/>
              <a:ext cx="2421255" cy="259079"/>
            </a:xfrm>
            <a:prstGeom prst="rect">
              <a:avLst/>
            </a:prstGeom>
          </p:spPr>
          <p:txBody>
            <a:bodyPr vert="horz" wrap="square" lIns="0" tIns="0" rIns="0" bIns="0" rtlCol="0">
              <a:spAutoFit/>
            </a:bodyPr>
            <a:lstStyle/>
            <a:p>
              <a:pPr marL="12700">
                <a:lnSpc>
                  <a:spcPct val="100000"/>
                </a:lnSpc>
              </a:pPr>
              <a:r>
                <a:rPr sz="1600" b="1" spc="-5" dirty="0">
                  <a:latin typeface="Arial"/>
                  <a:cs typeface="Arial"/>
                </a:rPr>
                <a:t>In-field mixing and</a:t>
              </a:r>
              <a:r>
                <a:rPr sz="1600" b="1" spc="35" dirty="0">
                  <a:latin typeface="Arial"/>
                  <a:cs typeface="Arial"/>
                </a:rPr>
                <a:t> </a:t>
              </a:r>
              <a:r>
                <a:rPr sz="1600" b="1" spc="-5" dirty="0">
                  <a:latin typeface="Arial"/>
                  <a:cs typeface="Arial"/>
                </a:rPr>
                <a:t>filling</a:t>
              </a:r>
              <a:endParaRPr sz="1600" dirty="0">
                <a:latin typeface="Arial"/>
                <a:cs typeface="Arial"/>
              </a:endParaRPr>
            </a:p>
          </p:txBody>
        </p:sp>
      </p:grpSp>
    </p:spTree>
    <p:extLst>
      <p:ext uri="{BB962C8B-B14F-4D97-AF65-F5344CB8AC3E}">
        <p14:creationId xmlns:p14="http://schemas.microsoft.com/office/powerpoint/2010/main" val="7989562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6" y="418591"/>
            <a:ext cx="9259723" cy="861774"/>
          </a:xfrm>
          <a:prstGeom prst="rect">
            <a:avLst/>
          </a:prstGeom>
        </p:spPr>
        <p:txBody>
          <a:bodyPr vert="horz" wrap="square" lIns="0" tIns="0" rIns="0" bIns="0" rtlCol="0">
            <a:spAutoFit/>
          </a:bodyPr>
          <a:lstStyle/>
          <a:p>
            <a:pPr marL="12700">
              <a:lnSpc>
                <a:spcPct val="100000"/>
              </a:lnSpc>
            </a:pPr>
            <a:r>
              <a:rPr lang="es-ES" sz="2800" spc="-5" dirty="0"/>
              <a:t/>
            </a:r>
            <a:br>
              <a:rPr lang="es-ES" sz="2800" spc="-5" dirty="0"/>
            </a:br>
            <a:r>
              <a:rPr lang="es-ES" sz="2800" spc="-5" dirty="0"/>
              <a:t>LIMPIEZA DEL PULVERIZADOR: ¿QUÉ COMPONENTES?</a:t>
            </a:r>
            <a:r>
              <a:rPr sz="2800" b="0" spc="-5" dirty="0" smtClean="0">
                <a:latin typeface="Arial Narrow"/>
                <a:cs typeface="Arial Narrow"/>
              </a:rPr>
              <a:t>?</a:t>
            </a:r>
            <a:endParaRPr sz="2800" dirty="0">
              <a:latin typeface="Arial Narrow"/>
              <a:cs typeface="Arial Narrow"/>
            </a:endParaRPr>
          </a:p>
        </p:txBody>
      </p:sp>
      <p:sp>
        <p:nvSpPr>
          <p:cNvPr id="3" name="object 3"/>
          <p:cNvSpPr/>
          <p:nvPr/>
        </p:nvSpPr>
        <p:spPr>
          <a:xfrm>
            <a:off x="9587483" y="1647444"/>
            <a:ext cx="1533144" cy="204063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4" name="object 4"/>
          <p:cNvSpPr/>
          <p:nvPr/>
        </p:nvSpPr>
        <p:spPr>
          <a:xfrm>
            <a:off x="946403" y="1923288"/>
            <a:ext cx="6124956" cy="392734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5" name="object 5"/>
          <p:cNvSpPr/>
          <p:nvPr/>
        </p:nvSpPr>
        <p:spPr>
          <a:xfrm>
            <a:off x="7141464" y="1647444"/>
            <a:ext cx="2362200" cy="157733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txBox="1"/>
          <p:nvPr/>
        </p:nvSpPr>
        <p:spPr>
          <a:xfrm>
            <a:off x="7141464" y="3226307"/>
            <a:ext cx="2362200" cy="462280"/>
          </a:xfrm>
          <a:prstGeom prst="rect">
            <a:avLst/>
          </a:prstGeom>
          <a:solidFill>
            <a:srgbClr val="9A9F7B"/>
          </a:solidFill>
        </p:spPr>
        <p:txBody>
          <a:bodyPr vert="horz" wrap="square" lIns="0" tIns="43180" rIns="0" bIns="0" rtlCol="0">
            <a:spAutoFit/>
          </a:bodyPr>
          <a:lstStyle/>
          <a:p>
            <a:pPr marL="92075" marR="118110">
              <a:lnSpc>
                <a:spcPct val="100000"/>
              </a:lnSpc>
              <a:spcBef>
                <a:spcPts val="340"/>
              </a:spcBef>
            </a:pPr>
            <a:r>
              <a:rPr sz="1200" b="1" dirty="0">
                <a:solidFill>
                  <a:srgbClr val="FFFFFF"/>
                </a:solidFill>
                <a:latin typeface="Arial Narrow"/>
                <a:cs typeface="Arial Narrow"/>
              </a:rPr>
              <a:t>Figure 1. Filters and screens</a:t>
            </a:r>
            <a:r>
              <a:rPr sz="1200" b="1" spc="-100" dirty="0">
                <a:solidFill>
                  <a:srgbClr val="FFFFFF"/>
                </a:solidFill>
                <a:latin typeface="Arial Narrow"/>
                <a:cs typeface="Arial Narrow"/>
              </a:rPr>
              <a:t> </a:t>
            </a:r>
            <a:r>
              <a:rPr sz="1200" b="1" dirty="0">
                <a:solidFill>
                  <a:srgbClr val="FFFFFF"/>
                </a:solidFill>
                <a:latin typeface="Arial Narrow"/>
                <a:cs typeface="Arial Narrow"/>
              </a:rPr>
              <a:t>should  be cleaned to remove</a:t>
            </a:r>
            <a:r>
              <a:rPr sz="1200" b="1" spc="-110" dirty="0">
                <a:solidFill>
                  <a:srgbClr val="FFFFFF"/>
                </a:solidFill>
                <a:latin typeface="Arial Narrow"/>
                <a:cs typeface="Arial Narrow"/>
              </a:rPr>
              <a:t> </a:t>
            </a:r>
            <a:r>
              <a:rPr sz="1200" b="1" dirty="0">
                <a:solidFill>
                  <a:srgbClr val="FFFFFF"/>
                </a:solidFill>
                <a:latin typeface="Arial Narrow"/>
                <a:cs typeface="Arial Narrow"/>
              </a:rPr>
              <a:t>residues.</a:t>
            </a:r>
            <a:endParaRPr sz="1200" dirty="0">
              <a:latin typeface="Arial Narrow"/>
              <a:cs typeface="Arial Narrow"/>
            </a:endParaRPr>
          </a:p>
        </p:txBody>
      </p:sp>
      <p:sp>
        <p:nvSpPr>
          <p:cNvPr id="7" name="object 7"/>
          <p:cNvSpPr/>
          <p:nvPr/>
        </p:nvSpPr>
        <p:spPr>
          <a:xfrm>
            <a:off x="7153656" y="3756659"/>
            <a:ext cx="3956304" cy="2093976"/>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8" name="object 8"/>
          <p:cNvSpPr txBox="1"/>
          <p:nvPr/>
        </p:nvSpPr>
        <p:spPr>
          <a:xfrm>
            <a:off x="381000" y="1600200"/>
            <a:ext cx="7620000" cy="288541"/>
          </a:xfrm>
          <a:prstGeom prst="rect">
            <a:avLst/>
          </a:prstGeom>
          <a:solidFill>
            <a:srgbClr val="9A9F7B"/>
          </a:solidFill>
        </p:spPr>
        <p:txBody>
          <a:bodyPr vert="horz" wrap="square" lIns="0" tIns="41910" rIns="0" bIns="0" rtlCol="0">
            <a:spAutoFit/>
          </a:bodyPr>
          <a:lstStyle/>
          <a:p>
            <a:pPr marL="1172845">
              <a:lnSpc>
                <a:spcPct val="100000"/>
              </a:lnSpc>
              <a:spcBef>
                <a:spcPts val="330"/>
              </a:spcBef>
            </a:pPr>
            <a:r>
              <a:rPr lang="es-ES" sz="1600" b="1" spc="-5" dirty="0">
                <a:solidFill>
                  <a:srgbClr val="FFFFFF"/>
                </a:solidFill>
                <a:latin typeface="Arial Narrow"/>
                <a:cs typeface="Arial Narrow"/>
              </a:rPr>
              <a:t>PIEZAS DE PULVERIZADORES QUE PUEDEN TRAMPA HERBICIDA</a:t>
            </a:r>
            <a:endParaRPr sz="1600" dirty="0">
              <a:latin typeface="Arial Narrow"/>
              <a:cs typeface="Arial Narrow"/>
            </a:endParaRPr>
          </a:p>
        </p:txBody>
      </p:sp>
      <p:sp>
        <p:nvSpPr>
          <p:cNvPr id="9" name="object 9"/>
          <p:cNvSpPr/>
          <p:nvPr/>
        </p:nvSpPr>
        <p:spPr>
          <a:xfrm>
            <a:off x="10578083" y="0"/>
            <a:ext cx="1516379" cy="1287779"/>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1" name="object 11"/>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53</a:t>
            </a:fld>
            <a:endParaRPr dirty="0"/>
          </a:p>
        </p:txBody>
      </p:sp>
      <p:sp>
        <p:nvSpPr>
          <p:cNvPr id="12" name="object 14">
            <a:extLst>
              <a:ext uri="{FF2B5EF4-FFF2-40B4-BE49-F238E27FC236}">
                <a16:creationId xmlns:a16="http://schemas.microsoft.com/office/drawing/2014/main" id="{4553B902-1B25-4A63-97D7-1C6EE900F193}"/>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762000" y="381000"/>
            <a:ext cx="10255567" cy="1292662"/>
          </a:xfrm>
          <a:prstGeom prst="rect">
            <a:avLst/>
          </a:prstGeom>
        </p:spPr>
        <p:txBody>
          <a:bodyPr vert="horz" wrap="square" lIns="0" tIns="0" rIns="0" bIns="0" rtlCol="0">
            <a:spAutoFit/>
          </a:bodyPr>
          <a:lstStyle/>
          <a:p>
            <a:pPr marL="12700" marR="5080">
              <a:lnSpc>
                <a:spcPct val="100000"/>
              </a:lnSpc>
            </a:pPr>
            <a:r>
              <a:rPr lang="es-ES" sz="2800" spc="-5" dirty="0" smtClean="0"/>
              <a:t>Solo toma 1 </a:t>
            </a:r>
            <a:r>
              <a:rPr lang="es-ES" sz="2800" spc="-5" dirty="0"/>
              <a:t>/ 20,000 de la tasa de uso 1x (0.000025 lb </a:t>
            </a:r>
            <a:r>
              <a:rPr lang="es-ES" sz="2800" spc="-5" dirty="0" err="1"/>
              <a:t>ae</a:t>
            </a:r>
            <a:r>
              <a:rPr lang="es-ES" sz="2800" spc="-5" dirty="0"/>
              <a:t> / A </a:t>
            </a:r>
            <a:r>
              <a:rPr lang="es-ES" sz="2800" spc="-5" dirty="0" err="1"/>
              <a:t>dicamba</a:t>
            </a:r>
            <a:r>
              <a:rPr lang="es-ES" sz="2800" spc="-5" dirty="0"/>
              <a:t>) - 14 días después de la aplicación de etapas vegetativas (V3) en soja tolerante a la </a:t>
            </a:r>
            <a:r>
              <a:rPr lang="es-ES" sz="2800" spc="-5" dirty="0" err="1"/>
              <a:t>dicamba</a:t>
            </a:r>
            <a:endParaRPr sz="2800" dirty="0"/>
          </a:p>
        </p:txBody>
      </p:sp>
      <p:grpSp>
        <p:nvGrpSpPr>
          <p:cNvPr id="7" name="Group 6">
            <a:extLst>
              <a:ext uri="{FF2B5EF4-FFF2-40B4-BE49-F238E27FC236}">
                <a16:creationId xmlns:a16="http://schemas.microsoft.com/office/drawing/2014/main" id="{9212C425-1047-4DEA-BA01-754770BD240D}"/>
              </a:ext>
            </a:extLst>
          </p:cNvPr>
          <p:cNvGrpSpPr/>
          <p:nvPr/>
        </p:nvGrpSpPr>
        <p:grpSpPr>
          <a:xfrm>
            <a:off x="1904874" y="2097023"/>
            <a:ext cx="8382252" cy="3334640"/>
            <a:chOff x="1726692" y="2097023"/>
            <a:chExt cx="8382252" cy="3334640"/>
          </a:xfrm>
        </p:grpSpPr>
        <p:sp>
          <p:nvSpPr>
            <p:cNvPr id="2" name="object 2"/>
            <p:cNvSpPr/>
            <p:nvPr/>
          </p:nvSpPr>
          <p:spPr>
            <a:xfrm>
              <a:off x="1726692" y="2097023"/>
              <a:ext cx="4175759" cy="3009900"/>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p:nvPr/>
          </p:nvSpPr>
          <p:spPr>
            <a:xfrm>
              <a:off x="1726692" y="5093208"/>
              <a:ext cx="4175760" cy="338455"/>
            </a:xfrm>
            <a:prstGeom prst="rect">
              <a:avLst/>
            </a:prstGeom>
            <a:solidFill>
              <a:srgbClr val="9A9F7B"/>
            </a:solidFill>
          </p:spPr>
          <p:txBody>
            <a:bodyPr vert="horz" wrap="square" lIns="0" tIns="42545" rIns="0" bIns="0" rtlCol="0">
              <a:spAutoFit/>
            </a:bodyPr>
            <a:lstStyle/>
            <a:p>
              <a:pPr marL="1314450">
                <a:lnSpc>
                  <a:spcPct val="100000"/>
                </a:lnSpc>
                <a:spcBef>
                  <a:spcPts val="335"/>
                </a:spcBef>
              </a:pPr>
              <a:r>
                <a:rPr sz="1600" b="1" spc="-5" dirty="0">
                  <a:solidFill>
                    <a:srgbClr val="FFFFFF"/>
                  </a:solidFill>
                  <a:latin typeface="Arial Narrow"/>
                  <a:cs typeface="Arial Narrow"/>
                </a:rPr>
                <a:t>CONTROL - 14</a:t>
              </a:r>
              <a:r>
                <a:rPr sz="1600" b="1" spc="-45" dirty="0">
                  <a:solidFill>
                    <a:srgbClr val="FFFFFF"/>
                  </a:solidFill>
                  <a:latin typeface="Arial Narrow"/>
                  <a:cs typeface="Arial Narrow"/>
                </a:rPr>
                <a:t> </a:t>
              </a:r>
              <a:r>
                <a:rPr sz="1600" b="1" spc="-5" dirty="0">
                  <a:solidFill>
                    <a:srgbClr val="FFFFFF"/>
                  </a:solidFill>
                  <a:latin typeface="Arial Narrow"/>
                  <a:cs typeface="Arial Narrow"/>
                </a:rPr>
                <a:t>DAT</a:t>
              </a:r>
              <a:endParaRPr sz="1600" dirty="0">
                <a:latin typeface="Arial Narrow"/>
                <a:cs typeface="Arial Narrow"/>
              </a:endParaRPr>
            </a:p>
          </p:txBody>
        </p:sp>
        <p:sp>
          <p:nvSpPr>
            <p:cNvPr id="4" name="object 4"/>
            <p:cNvSpPr txBox="1"/>
            <p:nvPr/>
          </p:nvSpPr>
          <p:spPr>
            <a:xfrm>
              <a:off x="5995415" y="5093208"/>
              <a:ext cx="4113529" cy="338455"/>
            </a:xfrm>
            <a:prstGeom prst="rect">
              <a:avLst/>
            </a:prstGeom>
            <a:solidFill>
              <a:srgbClr val="9A9F7B"/>
            </a:solidFill>
          </p:spPr>
          <p:txBody>
            <a:bodyPr vert="horz" wrap="square" lIns="0" tIns="42545" rIns="0" bIns="0" rtlCol="0">
              <a:spAutoFit/>
            </a:bodyPr>
            <a:lstStyle/>
            <a:p>
              <a:pPr marL="1069340">
                <a:lnSpc>
                  <a:spcPct val="100000"/>
                </a:lnSpc>
                <a:spcBef>
                  <a:spcPts val="335"/>
                </a:spcBef>
              </a:pPr>
              <a:r>
                <a:rPr sz="1600" b="1" spc="-5" dirty="0">
                  <a:solidFill>
                    <a:srgbClr val="FFFFFF"/>
                  </a:solidFill>
                  <a:latin typeface="Arial Narrow"/>
                  <a:cs typeface="Arial Narrow"/>
                </a:rPr>
                <a:t>0.000025 lb ae/a - 14</a:t>
              </a:r>
              <a:r>
                <a:rPr sz="1600" b="1" spc="-85" dirty="0">
                  <a:solidFill>
                    <a:srgbClr val="FFFFFF"/>
                  </a:solidFill>
                  <a:latin typeface="Arial Narrow"/>
                  <a:cs typeface="Arial Narrow"/>
                </a:rPr>
                <a:t> </a:t>
              </a:r>
              <a:r>
                <a:rPr sz="1600" b="1" spc="-5" dirty="0">
                  <a:solidFill>
                    <a:srgbClr val="FFFFFF"/>
                  </a:solidFill>
                  <a:latin typeface="Arial Narrow"/>
                  <a:cs typeface="Arial Narrow"/>
                </a:rPr>
                <a:t>DAT</a:t>
              </a:r>
              <a:endParaRPr sz="1600" dirty="0">
                <a:latin typeface="Arial Narrow"/>
                <a:cs typeface="Arial Narrow"/>
              </a:endParaRPr>
            </a:p>
          </p:txBody>
        </p:sp>
        <p:sp>
          <p:nvSpPr>
            <p:cNvPr id="6" name="object 6"/>
            <p:cNvSpPr/>
            <p:nvPr/>
          </p:nvSpPr>
          <p:spPr>
            <a:xfrm>
              <a:off x="5995415" y="2097023"/>
              <a:ext cx="4113276" cy="299161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grpSp>
      <p:sp>
        <p:nvSpPr>
          <p:cNvPr id="8" name="object 8"/>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54</a:t>
            </a:fld>
            <a:endParaRPr dirty="0"/>
          </a:p>
        </p:txBody>
      </p:sp>
      <p:sp>
        <p:nvSpPr>
          <p:cNvPr id="9" name="object 14">
            <a:extLst>
              <a:ext uri="{FF2B5EF4-FFF2-40B4-BE49-F238E27FC236}">
                <a16:creationId xmlns:a16="http://schemas.microsoft.com/office/drawing/2014/main" id="{5F4BEEF1-678B-4139-8D9E-B2148A231E4D}"/>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55</a:t>
            </a:fld>
            <a:endParaRPr dirty="0"/>
          </a:p>
        </p:txBody>
      </p:sp>
      <p:sp>
        <p:nvSpPr>
          <p:cNvPr id="9" name="object 14">
            <a:extLst>
              <a:ext uri="{FF2B5EF4-FFF2-40B4-BE49-F238E27FC236}">
                <a16:creationId xmlns:a16="http://schemas.microsoft.com/office/drawing/2014/main" id="{5F4BEEF1-678B-4139-8D9E-B2148A231E4D}"/>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grpSp>
        <p:nvGrpSpPr>
          <p:cNvPr id="11" name="Group 10">
            <a:extLst>
              <a:ext uri="{FF2B5EF4-FFF2-40B4-BE49-F238E27FC236}">
                <a16:creationId xmlns:a16="http://schemas.microsoft.com/office/drawing/2014/main" id="{330B24E2-6B8B-4212-8406-19A6B037C31F}"/>
              </a:ext>
            </a:extLst>
          </p:cNvPr>
          <p:cNvGrpSpPr/>
          <p:nvPr/>
        </p:nvGrpSpPr>
        <p:grpSpPr>
          <a:xfrm>
            <a:off x="2296312" y="1218151"/>
            <a:ext cx="3082895" cy="2080127"/>
            <a:chOff x="-789828" y="3907286"/>
            <a:chExt cx="3082895" cy="2080127"/>
          </a:xfrm>
        </p:grpSpPr>
        <p:pic>
          <p:nvPicPr>
            <p:cNvPr id="12" name="Picture 11">
              <a:extLst>
                <a:ext uri="{FF2B5EF4-FFF2-40B4-BE49-F238E27FC236}">
                  <a16:creationId xmlns:a16="http://schemas.microsoft.com/office/drawing/2014/main" id="{2EF9142B-9123-47DA-B7A9-22338063A3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2907687">
              <a:off x="310695" y="4809008"/>
              <a:ext cx="881839" cy="1178405"/>
            </a:xfrm>
            <a:prstGeom prst="rect">
              <a:avLst/>
            </a:prstGeom>
          </p:spPr>
        </p:pic>
        <p:sp>
          <p:nvSpPr>
            <p:cNvPr id="13" name="TextBox 12">
              <a:extLst>
                <a:ext uri="{FF2B5EF4-FFF2-40B4-BE49-F238E27FC236}">
                  <a16:creationId xmlns:a16="http://schemas.microsoft.com/office/drawing/2014/main" id="{3D2EBE5E-BFAC-4522-834B-28AA901A2260}"/>
                </a:ext>
              </a:extLst>
            </p:cNvPr>
            <p:cNvSpPr txBox="1"/>
            <p:nvPr/>
          </p:nvSpPr>
          <p:spPr>
            <a:xfrm>
              <a:off x="-789828" y="3907286"/>
              <a:ext cx="3082895" cy="923330"/>
            </a:xfrm>
            <a:prstGeom prst="rect">
              <a:avLst/>
            </a:prstGeom>
            <a:solidFill>
              <a:srgbClr val="FFFFFF"/>
            </a:solidFill>
          </p:spPr>
          <p:txBody>
            <a:bodyPr wrap="none" rtlCol="0">
              <a:spAutoFit/>
            </a:bodyPr>
            <a:lstStyle/>
            <a:p>
              <a:pPr algn="ctr">
                <a:defRPr/>
              </a:pPr>
              <a:r>
                <a:rPr lang="en-US" dirty="0" smtClean="0">
                  <a:solidFill>
                    <a:prstClr val="black"/>
                  </a:solidFill>
                  <a:latin typeface="Arial"/>
                </a:rPr>
                <a:t>Solo 3 </a:t>
              </a:r>
              <a:r>
                <a:rPr lang="en-US" dirty="0">
                  <a:solidFill>
                    <a:prstClr val="black"/>
                  </a:solidFill>
                  <a:latin typeface="Arial"/>
                </a:rPr>
                <a:t>ml </a:t>
              </a:r>
              <a:r>
                <a:rPr lang="en-US" dirty="0" smtClean="0">
                  <a:solidFill>
                    <a:prstClr val="black"/>
                  </a:solidFill>
                  <a:latin typeface="Arial"/>
                </a:rPr>
                <a:t>del </a:t>
              </a:r>
              <a:endParaRPr lang="en-US" dirty="0">
                <a:solidFill>
                  <a:prstClr val="black"/>
                </a:solidFill>
                <a:latin typeface="Arial"/>
              </a:endParaRPr>
            </a:p>
            <a:p>
              <a:pPr algn="ctr">
                <a:defRPr/>
              </a:pPr>
              <a:r>
                <a:rPr lang="en-US" u="sng" dirty="0" err="1" smtClean="0">
                  <a:solidFill>
                    <a:prstClr val="black"/>
                  </a:solidFill>
                  <a:latin typeface="Arial"/>
                </a:rPr>
                <a:t>producto</a:t>
              </a:r>
              <a:r>
                <a:rPr lang="en-US" u="sng" dirty="0" smtClean="0">
                  <a:solidFill>
                    <a:prstClr val="black"/>
                  </a:solidFill>
                  <a:latin typeface="Arial"/>
                </a:rPr>
                <a:t> </a:t>
              </a:r>
              <a:r>
                <a:rPr lang="en-US" u="sng" dirty="0" err="1" smtClean="0">
                  <a:solidFill>
                    <a:prstClr val="black"/>
                  </a:solidFill>
                  <a:latin typeface="Arial"/>
                </a:rPr>
                <a:t>puede</a:t>
              </a:r>
              <a:r>
                <a:rPr lang="en-US" u="sng" dirty="0" smtClean="0">
                  <a:solidFill>
                    <a:prstClr val="black"/>
                  </a:solidFill>
                  <a:latin typeface="Arial"/>
                </a:rPr>
                <a:t> </a:t>
              </a:r>
              <a:r>
                <a:rPr lang="en-US" u="sng" dirty="0" err="1" smtClean="0">
                  <a:solidFill>
                    <a:prstClr val="black"/>
                  </a:solidFill>
                  <a:latin typeface="Arial"/>
                </a:rPr>
                <a:t>contaminar</a:t>
              </a:r>
              <a:r>
                <a:rPr lang="en-US" u="sng" dirty="0" smtClean="0">
                  <a:solidFill>
                    <a:prstClr val="black"/>
                  </a:solidFill>
                  <a:latin typeface="Arial"/>
                </a:rPr>
                <a:t> </a:t>
              </a:r>
              <a:br>
                <a:rPr lang="en-US" u="sng" dirty="0" smtClean="0">
                  <a:solidFill>
                    <a:prstClr val="black"/>
                  </a:solidFill>
                  <a:latin typeface="Arial"/>
                </a:rPr>
              </a:br>
              <a:r>
                <a:rPr lang="en-US" u="sng" dirty="0" smtClean="0">
                  <a:solidFill>
                    <a:prstClr val="black"/>
                  </a:solidFill>
                  <a:latin typeface="Arial"/>
                </a:rPr>
                <a:t>un </a:t>
              </a:r>
              <a:r>
                <a:rPr lang="en-US" u="sng" dirty="0" err="1" smtClean="0">
                  <a:solidFill>
                    <a:prstClr val="black"/>
                  </a:solidFill>
                  <a:latin typeface="Arial"/>
                </a:rPr>
                <a:t>tanque</a:t>
              </a:r>
              <a:r>
                <a:rPr lang="en-US" u="sng" dirty="0" smtClean="0">
                  <a:solidFill>
                    <a:prstClr val="black"/>
                  </a:solidFill>
                  <a:latin typeface="Arial"/>
                </a:rPr>
                <a:t> de 1000 </a:t>
              </a:r>
              <a:r>
                <a:rPr lang="en-US" u="sng" dirty="0" err="1" smtClean="0">
                  <a:solidFill>
                    <a:prstClr val="black"/>
                  </a:solidFill>
                  <a:latin typeface="Arial"/>
                </a:rPr>
                <a:t>galones</a:t>
              </a:r>
              <a:endParaRPr lang="en-US" u="sng" dirty="0">
                <a:solidFill>
                  <a:prstClr val="black"/>
                </a:solidFill>
                <a:latin typeface="Arial"/>
              </a:endParaRPr>
            </a:p>
          </p:txBody>
        </p:sp>
      </p:grpSp>
      <p:grpSp>
        <p:nvGrpSpPr>
          <p:cNvPr id="14" name="Group 13">
            <a:extLst>
              <a:ext uri="{FF2B5EF4-FFF2-40B4-BE49-F238E27FC236}">
                <a16:creationId xmlns:a16="http://schemas.microsoft.com/office/drawing/2014/main" id="{3F55C5C1-55A2-47F0-97C7-15368F4C710D}"/>
              </a:ext>
            </a:extLst>
          </p:cNvPr>
          <p:cNvGrpSpPr/>
          <p:nvPr/>
        </p:nvGrpSpPr>
        <p:grpSpPr>
          <a:xfrm>
            <a:off x="2456606" y="3636016"/>
            <a:ext cx="2762296" cy="2120112"/>
            <a:chOff x="1084149" y="3524363"/>
            <a:chExt cx="2762296" cy="2120112"/>
          </a:xfrm>
        </p:grpSpPr>
        <p:pic>
          <p:nvPicPr>
            <p:cNvPr id="15" name="Picture 14">
              <a:extLst>
                <a:ext uri="{FF2B5EF4-FFF2-40B4-BE49-F238E27FC236}">
                  <a16:creationId xmlns:a16="http://schemas.microsoft.com/office/drawing/2014/main" id="{6CC5EA14-1140-4BC7-AF86-2404AC23D9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6748" y="3781870"/>
              <a:ext cx="1897098" cy="1862605"/>
            </a:xfrm>
            <a:prstGeom prst="rect">
              <a:avLst/>
            </a:prstGeom>
          </p:spPr>
        </p:pic>
        <p:sp>
          <p:nvSpPr>
            <p:cNvPr id="16" name="TextBox 15">
              <a:extLst>
                <a:ext uri="{FF2B5EF4-FFF2-40B4-BE49-F238E27FC236}">
                  <a16:creationId xmlns:a16="http://schemas.microsoft.com/office/drawing/2014/main" id="{E8A77786-D1F2-4DF2-9F70-B7AF970BBB3E}"/>
                </a:ext>
              </a:extLst>
            </p:cNvPr>
            <p:cNvSpPr txBox="1"/>
            <p:nvPr/>
          </p:nvSpPr>
          <p:spPr>
            <a:xfrm>
              <a:off x="1084149" y="3524363"/>
              <a:ext cx="2762296" cy="646331"/>
            </a:xfrm>
            <a:prstGeom prst="rect">
              <a:avLst/>
            </a:prstGeom>
            <a:noFill/>
          </p:spPr>
          <p:txBody>
            <a:bodyPr wrap="none" rtlCol="0">
              <a:spAutoFit/>
            </a:bodyPr>
            <a:lstStyle/>
            <a:p>
              <a:pPr algn="ctr">
                <a:defRPr/>
              </a:pPr>
              <a:r>
                <a:rPr lang="es-ES" dirty="0">
                  <a:solidFill>
                    <a:prstClr val="black"/>
                  </a:solidFill>
                  <a:latin typeface="Arial"/>
                </a:rPr>
                <a:t>12 </a:t>
              </a:r>
              <a:r>
                <a:rPr lang="es-ES" dirty="0" err="1">
                  <a:solidFill>
                    <a:prstClr val="black"/>
                  </a:solidFill>
                  <a:latin typeface="Arial"/>
                </a:rPr>
                <a:t>fl</a:t>
              </a:r>
              <a:r>
                <a:rPr lang="es-ES" dirty="0">
                  <a:solidFill>
                    <a:prstClr val="black"/>
                  </a:solidFill>
                  <a:latin typeface="Arial"/>
                </a:rPr>
                <a:t> oz de</a:t>
              </a:r>
            </a:p>
            <a:p>
              <a:pPr algn="ctr">
                <a:defRPr/>
              </a:pPr>
              <a:r>
                <a:rPr lang="es-ES" dirty="0">
                  <a:solidFill>
                    <a:prstClr val="black"/>
                  </a:solidFill>
                  <a:latin typeface="Arial"/>
                </a:rPr>
                <a:t>solución de pulverización</a:t>
              </a:r>
              <a:endParaRPr lang="en-US" u="sng" dirty="0">
                <a:solidFill>
                  <a:prstClr val="black"/>
                </a:solidFill>
                <a:latin typeface="Arial"/>
              </a:endParaRPr>
            </a:p>
          </p:txBody>
        </p:sp>
      </p:grpSp>
      <p:grpSp>
        <p:nvGrpSpPr>
          <p:cNvPr id="17" name="Group 16">
            <a:extLst>
              <a:ext uri="{FF2B5EF4-FFF2-40B4-BE49-F238E27FC236}">
                <a16:creationId xmlns:a16="http://schemas.microsoft.com/office/drawing/2014/main" id="{49057321-65CA-440F-8C4A-5BF5328D1B3D}"/>
              </a:ext>
            </a:extLst>
          </p:cNvPr>
          <p:cNvGrpSpPr/>
          <p:nvPr/>
        </p:nvGrpSpPr>
        <p:grpSpPr>
          <a:xfrm>
            <a:off x="5638801" y="1196555"/>
            <a:ext cx="4036033" cy="3767117"/>
            <a:chOff x="553055" y="2636006"/>
            <a:chExt cx="3270273" cy="3108511"/>
          </a:xfrm>
        </p:grpSpPr>
        <p:pic>
          <p:nvPicPr>
            <p:cNvPr id="18" name="Picture 17">
              <a:extLst>
                <a:ext uri="{FF2B5EF4-FFF2-40B4-BE49-F238E27FC236}">
                  <a16:creationId xmlns:a16="http://schemas.microsoft.com/office/drawing/2014/main" id="{312D1A74-FD77-4324-81F3-39B1A72820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055" y="2636006"/>
              <a:ext cx="3270273" cy="2267608"/>
            </a:xfrm>
            <a:prstGeom prst="rect">
              <a:avLst/>
            </a:prstGeom>
          </p:spPr>
        </p:pic>
        <p:sp>
          <p:nvSpPr>
            <p:cNvPr id="19" name="TextBox 18">
              <a:extLst>
                <a:ext uri="{FF2B5EF4-FFF2-40B4-BE49-F238E27FC236}">
                  <a16:creationId xmlns:a16="http://schemas.microsoft.com/office/drawing/2014/main" id="{222F33D2-069E-43E5-99CD-1CDBB8C2D18A}"/>
                </a:ext>
              </a:extLst>
            </p:cNvPr>
            <p:cNvSpPr txBox="1"/>
            <p:nvPr/>
          </p:nvSpPr>
          <p:spPr>
            <a:xfrm>
              <a:off x="707121" y="4754042"/>
              <a:ext cx="2962137" cy="990475"/>
            </a:xfrm>
            <a:prstGeom prst="rect">
              <a:avLst/>
            </a:prstGeom>
            <a:noFill/>
          </p:spPr>
          <p:txBody>
            <a:bodyPr wrap="none" rtlCol="0">
              <a:spAutoFit/>
            </a:bodyPr>
            <a:lstStyle/>
            <a:p>
              <a:pPr algn="ctr">
                <a:defRPr/>
              </a:pPr>
              <a:endParaRPr lang="en-US" dirty="0">
                <a:solidFill>
                  <a:prstClr val="black"/>
                </a:solidFill>
                <a:latin typeface="Arial"/>
              </a:endParaRPr>
            </a:p>
            <a:p>
              <a:pPr algn="ctr">
                <a:defRPr/>
              </a:pPr>
              <a:r>
                <a:rPr lang="es-ES" dirty="0">
                  <a:solidFill>
                    <a:prstClr val="black"/>
                  </a:solidFill>
                  <a:latin typeface="Arial"/>
                </a:rPr>
                <a:t>Pulverizador comercial con</a:t>
              </a:r>
            </a:p>
            <a:p>
              <a:pPr algn="ctr">
                <a:defRPr/>
              </a:pPr>
              <a:r>
                <a:rPr lang="es-ES" dirty="0">
                  <a:solidFill>
                    <a:prstClr val="black"/>
                  </a:solidFill>
                  <a:latin typeface="Arial"/>
                </a:rPr>
                <a:t>Tanque de 1000 galones</a:t>
              </a:r>
            </a:p>
            <a:p>
              <a:pPr algn="ctr">
                <a:defRPr/>
              </a:pPr>
              <a:r>
                <a:rPr lang="es-ES" dirty="0">
                  <a:solidFill>
                    <a:prstClr val="black"/>
                  </a:solidFill>
                  <a:latin typeface="Arial"/>
                </a:rPr>
                <a:t>Volumen de la aplicación: 10 GPA</a:t>
              </a:r>
              <a:endParaRPr lang="en-US" dirty="0">
                <a:solidFill>
                  <a:prstClr val="black"/>
                </a:solidFill>
                <a:latin typeface="Arial"/>
              </a:endParaRPr>
            </a:p>
          </p:txBody>
        </p:sp>
      </p:grpSp>
      <p:sp>
        <p:nvSpPr>
          <p:cNvPr id="20" name="Round Diagonal Corner Rectangle 15">
            <a:extLst>
              <a:ext uri="{FF2B5EF4-FFF2-40B4-BE49-F238E27FC236}">
                <a16:creationId xmlns:a16="http://schemas.microsoft.com/office/drawing/2014/main" id="{1374BE26-060A-460B-B5A9-7777A3DE3094}"/>
              </a:ext>
            </a:extLst>
          </p:cNvPr>
          <p:cNvSpPr/>
          <p:nvPr/>
        </p:nvSpPr>
        <p:spPr bwMode="auto">
          <a:xfrm>
            <a:off x="1905000" y="5410200"/>
            <a:ext cx="8459302" cy="548640"/>
          </a:xfrm>
          <a:prstGeom prst="round2DiagRect">
            <a:avLst>
              <a:gd name="adj1" fmla="val 3062"/>
              <a:gd name="adj2" fmla="val 0"/>
            </a:avLst>
          </a:prstGeom>
          <a:solidFill>
            <a:srgbClr val="339966"/>
          </a:solidFill>
          <a:ln>
            <a:noFill/>
          </a:ln>
          <a:extLst/>
        </p:spPr>
        <p:txBody>
          <a:bodyPr lIns="91425" tIns="45713" rIns="91425" bIns="45713" anchor="ctr"/>
          <a:lstStyle/>
          <a:p>
            <a:pPr algn="ctr">
              <a:defRPr/>
            </a:pPr>
            <a:r>
              <a:rPr lang="es-ES" sz="1600" b="1" dirty="0">
                <a:solidFill>
                  <a:schemeClr val="bg1"/>
                </a:solidFill>
                <a:latin typeface="Arial" panose="020B0604020202020204" pitchFamily="34" charset="0"/>
                <a:cs typeface="Arial" panose="020B0604020202020204" pitchFamily="34" charset="0"/>
                <a:sym typeface="Wingdings" charset="0"/>
              </a:rPr>
              <a:t>La higiene es fundamental para prevenir la contaminación del sistema de pulverización</a:t>
            </a:r>
            <a:endParaRPr lang="en-US" sz="1600" b="1" dirty="0">
              <a:solidFill>
                <a:schemeClr val="bg1"/>
              </a:solidFill>
              <a:latin typeface="Arial" panose="020B0604020202020204" pitchFamily="34" charset="0"/>
              <a:cs typeface="Arial" panose="020B0604020202020204" pitchFamily="34" charset="0"/>
              <a:sym typeface="Wingdings" charset="0"/>
            </a:endParaRPr>
          </a:p>
        </p:txBody>
      </p:sp>
      <p:sp>
        <p:nvSpPr>
          <p:cNvPr id="21" name="Text Placeholder 3">
            <a:extLst>
              <a:ext uri="{FF2B5EF4-FFF2-40B4-BE49-F238E27FC236}">
                <a16:creationId xmlns:a16="http://schemas.microsoft.com/office/drawing/2014/main" id="{606A4C49-A21C-4EE9-852B-1A478F44E2B9}"/>
              </a:ext>
            </a:extLst>
          </p:cNvPr>
          <p:cNvSpPr txBox="1">
            <a:spLocks/>
          </p:cNvSpPr>
          <p:nvPr/>
        </p:nvSpPr>
        <p:spPr>
          <a:xfrm>
            <a:off x="171360" y="335709"/>
            <a:ext cx="10161192" cy="64633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2800" b="1" dirty="0">
                <a:solidFill>
                  <a:srgbClr val="018249"/>
                </a:solidFill>
                <a:latin typeface="Arial Narrow" panose="020B0606020202030204" pitchFamily="34" charset="0"/>
                <a:cs typeface="Arial" panose="020B0604020202020204" pitchFamily="34" charset="0"/>
              </a:rPr>
              <a:t>¿Cuánto </a:t>
            </a:r>
            <a:r>
              <a:rPr lang="es-ES" sz="2800" b="1" dirty="0" err="1">
                <a:solidFill>
                  <a:srgbClr val="018249"/>
                </a:solidFill>
                <a:latin typeface="Arial Narrow" panose="020B0606020202030204" pitchFamily="34" charset="0"/>
                <a:cs typeface="Arial" panose="020B0604020202020204" pitchFamily="34" charset="0"/>
              </a:rPr>
              <a:t>dicamba</a:t>
            </a:r>
            <a:r>
              <a:rPr lang="es-ES" sz="2800" b="1" dirty="0">
                <a:solidFill>
                  <a:srgbClr val="018249"/>
                </a:solidFill>
                <a:latin typeface="Arial Narrow" panose="020B0606020202030204" pitchFamily="34" charset="0"/>
                <a:cs typeface="Arial" panose="020B0604020202020204" pitchFamily="34" charset="0"/>
              </a:rPr>
              <a:t> toma para contaminar potencialmente un rociador?</a:t>
            </a:r>
            <a:endParaRPr lang="en-US" sz="2800" b="1" dirty="0">
              <a:solidFill>
                <a:srgbClr val="018249"/>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55252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 y="5341620"/>
            <a:ext cx="6096000" cy="597599"/>
          </a:xfrm>
          <a:prstGeom prst="rect">
            <a:avLst/>
          </a:prstGeom>
          <a:solidFill>
            <a:srgbClr val="9A9F7B"/>
          </a:solidFill>
        </p:spPr>
        <p:txBody>
          <a:bodyPr vert="horz" wrap="square" lIns="0" tIns="43180" rIns="0" bIns="0" rtlCol="0">
            <a:spAutoFit/>
          </a:bodyPr>
          <a:lstStyle/>
          <a:p>
            <a:pPr marL="170180" marR="162560" algn="ctr">
              <a:lnSpc>
                <a:spcPct val="100000"/>
              </a:lnSpc>
              <a:spcBef>
                <a:spcPts val="340"/>
              </a:spcBef>
            </a:pPr>
            <a:r>
              <a:rPr lang="es-ES" sz="1200" b="1" spc="-10" dirty="0">
                <a:solidFill>
                  <a:srgbClr val="FFFFFF"/>
                </a:solidFill>
                <a:latin typeface="Arial Narrow"/>
                <a:cs typeface="Arial Narrow"/>
              </a:rPr>
              <a:t>APLICADOR SPRAYED DICAMBA Y ENTONCES ESTACIONADO PULVERIZADOR EN LOTE DE GRAVA ANTES DE TRIPLE ENJUAGUE Y LIMPIEZA DE PULVERIZADOR. LLUVIAS SIGNIFICATIVAS OCURRIDAS DESPUÉS DE LIMPIEZA SOBRE LA GRAVA</a:t>
            </a:r>
            <a:endParaRPr sz="1200" dirty="0">
              <a:latin typeface="Arial Narrow"/>
              <a:cs typeface="Arial Narrow"/>
            </a:endParaRPr>
          </a:p>
        </p:txBody>
      </p:sp>
      <p:sp>
        <p:nvSpPr>
          <p:cNvPr id="3" name="object 3"/>
          <p:cNvSpPr txBox="1"/>
          <p:nvPr/>
        </p:nvSpPr>
        <p:spPr>
          <a:xfrm>
            <a:off x="6096000" y="5257800"/>
            <a:ext cx="5867400" cy="693138"/>
          </a:xfrm>
          <a:prstGeom prst="rect">
            <a:avLst/>
          </a:prstGeom>
          <a:solidFill>
            <a:srgbClr val="9A9F7B"/>
          </a:solidFill>
        </p:spPr>
        <p:txBody>
          <a:bodyPr vert="horz" wrap="square" lIns="0" tIns="137795" rIns="0" bIns="0" rtlCol="0">
            <a:spAutoFit/>
          </a:bodyPr>
          <a:lstStyle/>
          <a:p>
            <a:pPr marL="451484" marR="443230" indent="4445">
              <a:lnSpc>
                <a:spcPct val="100000"/>
              </a:lnSpc>
              <a:spcBef>
                <a:spcPts val="1085"/>
              </a:spcBef>
            </a:pPr>
            <a:r>
              <a:rPr lang="es-ES" sz="1200" b="1" spc="-5" dirty="0">
                <a:solidFill>
                  <a:srgbClr val="FFFFFF"/>
                </a:solidFill>
                <a:latin typeface="Arial Narrow"/>
                <a:cs typeface="Arial Narrow"/>
              </a:rPr>
              <a:t>DICAMBA SE MUDÓ DEL LOTE DE GRAVA MEDIANTE LLUVIA DE AGUA DE LLUVIA EN UN CAMPO ADYACENTE DE SOJA NO DICAMBA QUE CAUSA LESIONES VISUALES</a:t>
            </a:r>
            <a:endParaRPr sz="1200" dirty="0">
              <a:latin typeface="Arial Narrow"/>
              <a:cs typeface="Arial Narrow"/>
            </a:endParaRPr>
          </a:p>
        </p:txBody>
      </p:sp>
      <p:sp>
        <p:nvSpPr>
          <p:cNvPr id="4" name="object 4"/>
          <p:cNvSpPr txBox="1">
            <a:spLocks noGrp="1"/>
          </p:cNvSpPr>
          <p:nvPr>
            <p:ph type="title"/>
          </p:nvPr>
        </p:nvSpPr>
        <p:spPr>
          <a:xfrm>
            <a:off x="493877" y="418591"/>
            <a:ext cx="9364345" cy="861774"/>
          </a:xfrm>
          <a:prstGeom prst="rect">
            <a:avLst/>
          </a:prstGeom>
        </p:spPr>
        <p:txBody>
          <a:bodyPr vert="horz" wrap="square" lIns="0" tIns="0" rIns="0" bIns="0" rtlCol="0">
            <a:spAutoFit/>
          </a:bodyPr>
          <a:lstStyle/>
          <a:p>
            <a:pPr marL="12700">
              <a:lnSpc>
                <a:spcPct val="100000"/>
              </a:lnSpc>
            </a:pPr>
            <a:r>
              <a:rPr lang="es-ES" sz="2800" spc="-5" dirty="0"/>
              <a:t>DESPUÉS DE PULVERIZAR: TENER EN CUENTA LOS CULTIVOS SUSCEPTIBLES DE DICAMBA</a:t>
            </a:r>
            <a:endParaRPr sz="2800" dirty="0">
              <a:latin typeface="Arial Narrow"/>
              <a:cs typeface="Arial Narrow"/>
            </a:endParaRPr>
          </a:p>
        </p:txBody>
      </p:sp>
      <p:sp>
        <p:nvSpPr>
          <p:cNvPr id="5" name="object 5"/>
          <p:cNvSpPr/>
          <p:nvPr/>
        </p:nvSpPr>
        <p:spPr>
          <a:xfrm>
            <a:off x="1229867" y="1554480"/>
            <a:ext cx="4791456" cy="37871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p:nvPr/>
        </p:nvSpPr>
        <p:spPr>
          <a:xfrm>
            <a:off x="6274308" y="1554480"/>
            <a:ext cx="5170932" cy="378714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8" name="object 8"/>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56</a:t>
            </a:fld>
            <a:endParaRPr dirty="0"/>
          </a:p>
        </p:txBody>
      </p:sp>
      <p:sp>
        <p:nvSpPr>
          <p:cNvPr id="9" name="object 14">
            <a:extLst>
              <a:ext uri="{FF2B5EF4-FFF2-40B4-BE49-F238E27FC236}">
                <a16:creationId xmlns:a16="http://schemas.microsoft.com/office/drawing/2014/main" id="{FF74518D-333C-4AE7-A857-F7682F9E7E3E}"/>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799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4" name="object 2">
            <a:extLst>
              <a:ext uri="{FF2B5EF4-FFF2-40B4-BE49-F238E27FC236}">
                <a16:creationId xmlns:a16="http://schemas.microsoft.com/office/drawing/2014/main" id="{32BE83EF-2A84-44F1-B7C4-CEB157389031}"/>
              </a:ext>
            </a:extLst>
          </p:cNvPr>
          <p:cNvSpPr txBox="1"/>
          <p:nvPr/>
        </p:nvSpPr>
        <p:spPr>
          <a:xfrm>
            <a:off x="1022705" y="3561207"/>
            <a:ext cx="10134600" cy="1354217"/>
          </a:xfrm>
          <a:prstGeom prst="rect">
            <a:avLst/>
          </a:prstGeom>
        </p:spPr>
        <p:txBody>
          <a:bodyPr vert="horz" wrap="square" lIns="0" tIns="0" rIns="0" bIns="0" rtlCol="0">
            <a:spAutoFit/>
          </a:bodyPr>
          <a:lstStyle/>
          <a:p>
            <a:pPr marL="12700">
              <a:lnSpc>
                <a:spcPct val="100000"/>
              </a:lnSpc>
            </a:pPr>
            <a:r>
              <a:rPr lang="es-ES" sz="4400" b="1" spc="-20" dirty="0">
                <a:solidFill>
                  <a:srgbClr val="FFFFFF"/>
                </a:solidFill>
                <a:latin typeface="Arial Narrow"/>
                <a:cs typeface="Arial Narrow"/>
              </a:rPr>
              <a:t>RESUMEN DE LOS REQUISITOS DE LA APLICACIÓN</a:t>
            </a:r>
            <a:endParaRPr sz="4400" dirty="0">
              <a:latin typeface="Arial Narrow"/>
              <a:cs typeface="Arial Narrow"/>
            </a:endParaRPr>
          </a:p>
        </p:txBody>
      </p:sp>
    </p:spTree>
    <p:extLst>
      <p:ext uri="{BB962C8B-B14F-4D97-AF65-F5344CB8AC3E}">
        <p14:creationId xmlns:p14="http://schemas.microsoft.com/office/powerpoint/2010/main" val="23068575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7" y="360426"/>
            <a:ext cx="10326523" cy="430887"/>
          </a:xfrm>
          <a:prstGeom prst="rect">
            <a:avLst/>
          </a:prstGeom>
        </p:spPr>
        <p:txBody>
          <a:bodyPr vert="horz" wrap="square" lIns="0" tIns="0" rIns="0" bIns="0" rtlCol="0">
            <a:spAutoFit/>
          </a:bodyPr>
          <a:lstStyle/>
          <a:p>
            <a:pPr marL="12700">
              <a:lnSpc>
                <a:spcPct val="100000"/>
              </a:lnSpc>
            </a:pPr>
            <a:r>
              <a:rPr lang="es-ES" sz="2800" spc="-20" dirty="0"/>
              <a:t>RESUMEN DE LOS REQUISITOS DE LA APLICACIÓN (1 de 2)</a:t>
            </a:r>
            <a:endParaRPr sz="2800" dirty="0"/>
          </a:p>
        </p:txBody>
      </p:sp>
      <p:sp>
        <p:nvSpPr>
          <p:cNvPr id="3" name="object 3"/>
          <p:cNvSpPr/>
          <p:nvPr/>
        </p:nvSpPr>
        <p:spPr>
          <a:xfrm>
            <a:off x="2080260" y="1016508"/>
            <a:ext cx="3718560" cy="1560830"/>
          </a:xfrm>
          <a:custGeom>
            <a:avLst/>
            <a:gdLst/>
            <a:ahLst/>
            <a:cxnLst/>
            <a:rect l="l" t="t" r="r" b="b"/>
            <a:pathLst>
              <a:path w="3718560" h="1560830">
                <a:moveTo>
                  <a:pt x="0" y="1560576"/>
                </a:moveTo>
                <a:lnTo>
                  <a:pt x="3718560" y="1560576"/>
                </a:lnTo>
                <a:lnTo>
                  <a:pt x="3718560" y="0"/>
                </a:lnTo>
                <a:lnTo>
                  <a:pt x="0" y="0"/>
                </a:lnTo>
                <a:lnTo>
                  <a:pt x="0" y="1560576"/>
                </a:lnTo>
                <a:close/>
              </a:path>
            </a:pathLst>
          </a:custGeom>
          <a:solidFill>
            <a:srgbClr val="EBEBE4"/>
          </a:solidFill>
        </p:spPr>
        <p:txBody>
          <a:bodyPr wrap="square" lIns="0" tIns="0" rIns="0" bIns="0" rtlCol="0"/>
          <a:lstStyle/>
          <a:p>
            <a:endParaRPr dirty="0"/>
          </a:p>
        </p:txBody>
      </p:sp>
      <p:sp>
        <p:nvSpPr>
          <p:cNvPr id="4" name="object 4"/>
          <p:cNvSpPr txBox="1"/>
          <p:nvPr/>
        </p:nvSpPr>
        <p:spPr>
          <a:xfrm>
            <a:off x="3467226" y="1299209"/>
            <a:ext cx="2323973" cy="1231106"/>
          </a:xfrm>
          <a:prstGeom prst="rect">
            <a:avLst/>
          </a:prstGeom>
        </p:spPr>
        <p:txBody>
          <a:bodyPr vert="horz" wrap="square" lIns="0" tIns="0" rIns="0" bIns="0" rtlCol="0">
            <a:spAutoFit/>
          </a:bodyPr>
          <a:lstStyle/>
          <a:p>
            <a:pPr marL="12700" marR="5080">
              <a:lnSpc>
                <a:spcPct val="100000"/>
              </a:lnSpc>
            </a:pPr>
            <a:r>
              <a:rPr lang="es-ES" sz="1600" b="1" spc="-5" dirty="0">
                <a:latin typeface="Arial Narrow"/>
                <a:cs typeface="Arial Narrow"/>
              </a:rPr>
              <a:t>Entrenamiento obligatorio: antes de aplicar, el aplicador debe completar el entrenamiento específico de </a:t>
            </a:r>
            <a:r>
              <a:rPr lang="es-ES" sz="1600" b="1" spc="-5" dirty="0" err="1">
                <a:latin typeface="Arial Narrow"/>
                <a:cs typeface="Arial Narrow"/>
              </a:rPr>
              <a:t>dicamba</a:t>
            </a:r>
            <a:r>
              <a:rPr lang="es-ES" sz="1600" b="1" spc="-5" dirty="0">
                <a:latin typeface="Arial Narrow"/>
                <a:cs typeface="Arial Narrow"/>
              </a:rPr>
              <a:t> o auxina</a:t>
            </a:r>
            <a:endParaRPr sz="1600" dirty="0">
              <a:latin typeface="Arial Narrow"/>
              <a:cs typeface="Arial Narrow"/>
            </a:endParaRPr>
          </a:p>
        </p:txBody>
      </p:sp>
      <p:sp>
        <p:nvSpPr>
          <p:cNvPr id="5" name="object 5"/>
          <p:cNvSpPr/>
          <p:nvPr/>
        </p:nvSpPr>
        <p:spPr>
          <a:xfrm>
            <a:off x="1295400" y="609600"/>
            <a:ext cx="2446020" cy="244602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p:nvPr/>
        </p:nvSpPr>
        <p:spPr>
          <a:xfrm>
            <a:off x="5961888" y="1016508"/>
            <a:ext cx="3718560" cy="1560830"/>
          </a:xfrm>
          <a:custGeom>
            <a:avLst/>
            <a:gdLst/>
            <a:ahLst/>
            <a:cxnLst/>
            <a:rect l="l" t="t" r="r" b="b"/>
            <a:pathLst>
              <a:path w="3718559" h="1560830">
                <a:moveTo>
                  <a:pt x="0" y="1560576"/>
                </a:moveTo>
                <a:lnTo>
                  <a:pt x="3718560" y="1560576"/>
                </a:lnTo>
                <a:lnTo>
                  <a:pt x="3718560" y="0"/>
                </a:lnTo>
                <a:lnTo>
                  <a:pt x="0" y="0"/>
                </a:lnTo>
                <a:lnTo>
                  <a:pt x="0" y="1560576"/>
                </a:lnTo>
                <a:close/>
              </a:path>
            </a:pathLst>
          </a:custGeom>
          <a:solidFill>
            <a:srgbClr val="EBEBE4"/>
          </a:solidFill>
        </p:spPr>
        <p:txBody>
          <a:bodyPr wrap="square" lIns="0" tIns="0" rIns="0" bIns="0" rtlCol="0"/>
          <a:lstStyle/>
          <a:p>
            <a:endParaRPr dirty="0"/>
          </a:p>
        </p:txBody>
      </p:sp>
      <p:sp>
        <p:nvSpPr>
          <p:cNvPr id="7" name="object 7"/>
          <p:cNvSpPr txBox="1"/>
          <p:nvPr/>
        </p:nvSpPr>
        <p:spPr>
          <a:xfrm>
            <a:off x="7391400" y="1066800"/>
            <a:ext cx="1880870" cy="1231106"/>
          </a:xfrm>
          <a:prstGeom prst="rect">
            <a:avLst/>
          </a:prstGeom>
        </p:spPr>
        <p:txBody>
          <a:bodyPr vert="horz" wrap="square" lIns="0" tIns="0" rIns="0" bIns="0" rtlCol="0">
            <a:spAutoFit/>
          </a:bodyPr>
          <a:lstStyle/>
          <a:p>
            <a:pPr marL="12700" marR="5080">
              <a:lnSpc>
                <a:spcPct val="100000"/>
              </a:lnSpc>
            </a:pPr>
            <a:endParaRPr lang="es-ES" sz="1600" spc="-5" dirty="0">
              <a:latin typeface="Arial Narrow"/>
              <a:cs typeface="Arial Narrow"/>
            </a:endParaRPr>
          </a:p>
          <a:p>
            <a:pPr marL="12700" marR="5080">
              <a:lnSpc>
                <a:spcPct val="100000"/>
              </a:lnSpc>
            </a:pPr>
            <a:r>
              <a:rPr lang="es-ES" sz="1600" spc="-5" dirty="0">
                <a:latin typeface="Arial Narrow"/>
                <a:cs typeface="Arial Narrow"/>
              </a:rPr>
              <a:t>El aplicador certificado debe mantener los registros requeridos durante dos años</a:t>
            </a:r>
          </a:p>
        </p:txBody>
      </p:sp>
      <p:sp>
        <p:nvSpPr>
          <p:cNvPr id="8" name="object 8"/>
          <p:cNvSpPr/>
          <p:nvPr/>
        </p:nvSpPr>
        <p:spPr>
          <a:xfrm>
            <a:off x="5740908" y="877824"/>
            <a:ext cx="1853184" cy="185318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9" name="object 9"/>
          <p:cNvSpPr/>
          <p:nvPr/>
        </p:nvSpPr>
        <p:spPr>
          <a:xfrm>
            <a:off x="434340" y="2674620"/>
            <a:ext cx="3718560" cy="1560830"/>
          </a:xfrm>
          <a:custGeom>
            <a:avLst/>
            <a:gdLst/>
            <a:ahLst/>
            <a:cxnLst/>
            <a:rect l="l" t="t" r="r" b="b"/>
            <a:pathLst>
              <a:path w="3718560" h="1560829">
                <a:moveTo>
                  <a:pt x="0" y="1560575"/>
                </a:moveTo>
                <a:lnTo>
                  <a:pt x="3718560" y="1560575"/>
                </a:lnTo>
                <a:lnTo>
                  <a:pt x="3718560" y="0"/>
                </a:lnTo>
                <a:lnTo>
                  <a:pt x="0" y="0"/>
                </a:lnTo>
                <a:lnTo>
                  <a:pt x="0" y="1560575"/>
                </a:lnTo>
                <a:close/>
              </a:path>
            </a:pathLst>
          </a:custGeom>
          <a:solidFill>
            <a:srgbClr val="EBEBE4"/>
          </a:solidFill>
        </p:spPr>
        <p:txBody>
          <a:bodyPr wrap="square" lIns="0" tIns="0" rIns="0" bIns="0" rtlCol="0"/>
          <a:lstStyle/>
          <a:p>
            <a:endParaRPr dirty="0"/>
          </a:p>
        </p:txBody>
      </p:sp>
      <p:sp>
        <p:nvSpPr>
          <p:cNvPr id="10" name="object 10"/>
          <p:cNvSpPr/>
          <p:nvPr/>
        </p:nvSpPr>
        <p:spPr>
          <a:xfrm>
            <a:off x="775716" y="2916935"/>
            <a:ext cx="3035935" cy="1077595"/>
          </a:xfrm>
          <a:custGeom>
            <a:avLst/>
            <a:gdLst/>
            <a:ahLst/>
            <a:cxnLst/>
            <a:rect l="l" t="t" r="r" b="b"/>
            <a:pathLst>
              <a:path w="3035935" h="1077595">
                <a:moveTo>
                  <a:pt x="0" y="1077468"/>
                </a:moveTo>
                <a:lnTo>
                  <a:pt x="3035808" y="1077468"/>
                </a:lnTo>
                <a:lnTo>
                  <a:pt x="3035808" y="0"/>
                </a:lnTo>
                <a:lnTo>
                  <a:pt x="0" y="0"/>
                </a:lnTo>
                <a:lnTo>
                  <a:pt x="0" y="1077468"/>
                </a:lnTo>
                <a:close/>
              </a:path>
            </a:pathLst>
          </a:custGeom>
          <a:solidFill>
            <a:srgbClr val="EBEBE4"/>
          </a:solidFill>
        </p:spPr>
        <p:txBody>
          <a:bodyPr wrap="square" lIns="0" tIns="0" rIns="0" bIns="0" rtlCol="0"/>
          <a:lstStyle/>
          <a:p>
            <a:endParaRPr dirty="0"/>
          </a:p>
        </p:txBody>
      </p:sp>
      <p:sp>
        <p:nvSpPr>
          <p:cNvPr id="11" name="object 11"/>
          <p:cNvSpPr txBox="1"/>
          <p:nvPr/>
        </p:nvSpPr>
        <p:spPr>
          <a:xfrm>
            <a:off x="434340" y="2674620"/>
            <a:ext cx="3985260" cy="1283044"/>
          </a:xfrm>
          <a:prstGeom prst="rect">
            <a:avLst/>
          </a:prstGeom>
        </p:spPr>
        <p:txBody>
          <a:bodyPr vert="horz" wrap="square" lIns="0" tIns="5715" rIns="0" bIns="0" rtlCol="0">
            <a:spAutoFit/>
          </a:bodyPr>
          <a:lstStyle/>
          <a:p>
            <a:pPr>
              <a:lnSpc>
                <a:spcPct val="100000"/>
              </a:lnSpc>
              <a:spcBef>
                <a:spcPts val="45"/>
              </a:spcBef>
            </a:pPr>
            <a:endParaRPr sz="1900" dirty="0">
              <a:latin typeface="Times New Roman"/>
              <a:cs typeface="Times New Roman"/>
            </a:endParaRPr>
          </a:p>
          <a:p>
            <a:pPr marL="433070" marR="696595">
              <a:lnSpc>
                <a:spcPct val="100000"/>
              </a:lnSpc>
            </a:pPr>
            <a:r>
              <a:rPr lang="es-ES" sz="1600" spc="-5" dirty="0">
                <a:latin typeface="Arial Narrow"/>
                <a:cs typeface="Arial Narrow"/>
              </a:rPr>
              <a:t>Use solo formulaciones de baja volatilidad aprobadas de </a:t>
            </a:r>
            <a:r>
              <a:rPr lang="es-ES" sz="1600" spc="-5" dirty="0" err="1">
                <a:latin typeface="Arial Narrow"/>
                <a:cs typeface="Arial Narrow"/>
              </a:rPr>
              <a:t>dicamba</a:t>
            </a:r>
            <a:r>
              <a:rPr lang="es-ES" sz="1600" spc="-5" dirty="0">
                <a:latin typeface="Arial Narrow"/>
                <a:cs typeface="Arial Narrow"/>
              </a:rPr>
              <a:t> marcadas para su uso en el sistema </a:t>
            </a:r>
            <a:r>
              <a:rPr lang="es-ES" sz="1600" spc="-5" dirty="0" err="1">
                <a:latin typeface="Arial Narrow"/>
                <a:cs typeface="Arial Narrow"/>
              </a:rPr>
              <a:t>Roundup</a:t>
            </a:r>
            <a:r>
              <a:rPr lang="es-ES" sz="1600" spc="-5" dirty="0">
                <a:latin typeface="Arial Narrow"/>
                <a:cs typeface="Arial Narrow"/>
              </a:rPr>
              <a:t> </a:t>
            </a:r>
            <a:r>
              <a:rPr lang="es-ES" sz="1600" spc="-5" dirty="0" err="1">
                <a:latin typeface="Arial Narrow"/>
                <a:cs typeface="Arial Narrow"/>
              </a:rPr>
              <a:t>Ready</a:t>
            </a:r>
            <a:r>
              <a:rPr lang="es-ES" sz="1600" spc="-5" dirty="0">
                <a:latin typeface="Arial Narrow"/>
                <a:cs typeface="Arial Narrow"/>
              </a:rPr>
              <a:t>® </a:t>
            </a:r>
            <a:r>
              <a:rPr lang="es-ES" sz="1600" spc="-5" dirty="0" err="1">
                <a:latin typeface="Arial Narrow"/>
                <a:cs typeface="Arial Narrow"/>
              </a:rPr>
              <a:t>Xtend</a:t>
            </a:r>
            <a:r>
              <a:rPr lang="es-ES" sz="1600" spc="-5" dirty="0">
                <a:latin typeface="Arial Narrow"/>
                <a:cs typeface="Arial Narrow"/>
              </a:rPr>
              <a:t> </a:t>
            </a:r>
            <a:r>
              <a:rPr lang="es-ES" sz="1600" spc="-5" dirty="0" err="1">
                <a:latin typeface="Arial Narrow"/>
                <a:cs typeface="Arial Narrow"/>
              </a:rPr>
              <a:t>Crop</a:t>
            </a:r>
            <a:r>
              <a:rPr lang="es-ES" sz="1600" spc="-5" dirty="0">
                <a:latin typeface="Arial Narrow"/>
                <a:cs typeface="Arial Narrow"/>
              </a:rPr>
              <a:t>.</a:t>
            </a:r>
            <a:endParaRPr sz="1600" dirty="0">
              <a:latin typeface="Arial Narrow"/>
              <a:cs typeface="Arial Narrow"/>
            </a:endParaRPr>
          </a:p>
        </p:txBody>
      </p:sp>
      <p:sp>
        <p:nvSpPr>
          <p:cNvPr id="12" name="object 12"/>
          <p:cNvSpPr/>
          <p:nvPr/>
        </p:nvSpPr>
        <p:spPr>
          <a:xfrm>
            <a:off x="4288535" y="2674620"/>
            <a:ext cx="3718560" cy="1560830"/>
          </a:xfrm>
          <a:custGeom>
            <a:avLst/>
            <a:gdLst/>
            <a:ahLst/>
            <a:cxnLst/>
            <a:rect l="l" t="t" r="r" b="b"/>
            <a:pathLst>
              <a:path w="3718559" h="1560829">
                <a:moveTo>
                  <a:pt x="0" y="1560575"/>
                </a:moveTo>
                <a:lnTo>
                  <a:pt x="3718560" y="1560575"/>
                </a:lnTo>
                <a:lnTo>
                  <a:pt x="3718560" y="0"/>
                </a:lnTo>
                <a:lnTo>
                  <a:pt x="0" y="0"/>
                </a:lnTo>
                <a:lnTo>
                  <a:pt x="0" y="1560575"/>
                </a:lnTo>
                <a:close/>
              </a:path>
            </a:pathLst>
          </a:custGeom>
          <a:solidFill>
            <a:srgbClr val="EBEBE4"/>
          </a:solidFill>
        </p:spPr>
        <p:txBody>
          <a:bodyPr wrap="square" lIns="0" tIns="0" rIns="0" bIns="0" rtlCol="0"/>
          <a:lstStyle/>
          <a:p>
            <a:endParaRPr dirty="0"/>
          </a:p>
        </p:txBody>
      </p:sp>
      <p:sp>
        <p:nvSpPr>
          <p:cNvPr id="13" name="object 13"/>
          <p:cNvSpPr/>
          <p:nvPr/>
        </p:nvSpPr>
        <p:spPr>
          <a:xfrm>
            <a:off x="6454140" y="2833116"/>
            <a:ext cx="1553210" cy="1077595"/>
          </a:xfrm>
          <a:custGeom>
            <a:avLst/>
            <a:gdLst/>
            <a:ahLst/>
            <a:cxnLst/>
            <a:rect l="l" t="t" r="r" b="b"/>
            <a:pathLst>
              <a:path w="1553209" h="1077595">
                <a:moveTo>
                  <a:pt x="0" y="1077468"/>
                </a:moveTo>
                <a:lnTo>
                  <a:pt x="1552956" y="1077468"/>
                </a:lnTo>
                <a:lnTo>
                  <a:pt x="1552956" y="0"/>
                </a:lnTo>
                <a:lnTo>
                  <a:pt x="0" y="0"/>
                </a:lnTo>
                <a:lnTo>
                  <a:pt x="0" y="1077468"/>
                </a:lnTo>
                <a:close/>
              </a:path>
            </a:pathLst>
          </a:custGeom>
          <a:solidFill>
            <a:srgbClr val="EBEBE4"/>
          </a:solidFill>
        </p:spPr>
        <p:txBody>
          <a:bodyPr wrap="square" lIns="0" tIns="0" rIns="0" bIns="0" rtlCol="0"/>
          <a:lstStyle/>
          <a:p>
            <a:endParaRPr dirty="0"/>
          </a:p>
        </p:txBody>
      </p:sp>
      <p:sp>
        <p:nvSpPr>
          <p:cNvPr id="14" name="object 14"/>
          <p:cNvSpPr txBox="1"/>
          <p:nvPr/>
        </p:nvSpPr>
        <p:spPr>
          <a:xfrm>
            <a:off x="4288535" y="2674620"/>
            <a:ext cx="3718560" cy="1432443"/>
          </a:xfrm>
          <a:prstGeom prst="rect">
            <a:avLst/>
          </a:prstGeom>
        </p:spPr>
        <p:txBody>
          <a:bodyPr vert="horz" wrap="square" lIns="0" tIns="199390" rIns="0" bIns="0" rtlCol="0">
            <a:spAutoFit/>
          </a:bodyPr>
          <a:lstStyle/>
          <a:p>
            <a:pPr marL="2258060" marR="97155">
              <a:lnSpc>
                <a:spcPct val="100000"/>
              </a:lnSpc>
              <a:spcBef>
                <a:spcPts val="1570"/>
              </a:spcBef>
            </a:pPr>
            <a:r>
              <a:rPr lang="es-ES" sz="1600" spc="-5" dirty="0">
                <a:latin typeface="Arial Narrow"/>
                <a:cs typeface="Arial Narrow"/>
              </a:rPr>
              <a:t>Cumplir con la tasa de aplicación en la etiqueta específica del producto</a:t>
            </a:r>
            <a:endParaRPr sz="1600" dirty="0">
              <a:latin typeface="Arial Narrow"/>
              <a:cs typeface="Arial Narrow"/>
            </a:endParaRPr>
          </a:p>
        </p:txBody>
      </p:sp>
      <p:sp>
        <p:nvSpPr>
          <p:cNvPr id="15" name="object 15"/>
          <p:cNvSpPr/>
          <p:nvPr/>
        </p:nvSpPr>
        <p:spPr>
          <a:xfrm>
            <a:off x="8133588" y="2674620"/>
            <a:ext cx="3718560" cy="1560830"/>
          </a:xfrm>
          <a:custGeom>
            <a:avLst/>
            <a:gdLst/>
            <a:ahLst/>
            <a:cxnLst/>
            <a:rect l="l" t="t" r="r" b="b"/>
            <a:pathLst>
              <a:path w="3718559" h="1560829">
                <a:moveTo>
                  <a:pt x="0" y="1560575"/>
                </a:moveTo>
                <a:lnTo>
                  <a:pt x="3718559" y="1560575"/>
                </a:lnTo>
                <a:lnTo>
                  <a:pt x="3718559" y="0"/>
                </a:lnTo>
                <a:lnTo>
                  <a:pt x="0" y="0"/>
                </a:lnTo>
                <a:lnTo>
                  <a:pt x="0" y="1560575"/>
                </a:lnTo>
                <a:close/>
              </a:path>
            </a:pathLst>
          </a:custGeom>
          <a:solidFill>
            <a:srgbClr val="EBEBE4"/>
          </a:solidFill>
        </p:spPr>
        <p:txBody>
          <a:bodyPr wrap="square" lIns="0" tIns="0" rIns="0" bIns="0" rtlCol="0"/>
          <a:lstStyle/>
          <a:p>
            <a:endParaRPr dirty="0"/>
          </a:p>
        </p:txBody>
      </p:sp>
      <p:sp>
        <p:nvSpPr>
          <p:cNvPr id="16" name="object 16"/>
          <p:cNvSpPr txBox="1"/>
          <p:nvPr/>
        </p:nvSpPr>
        <p:spPr>
          <a:xfrm>
            <a:off x="8153400" y="2362200"/>
            <a:ext cx="3718560" cy="1700466"/>
          </a:xfrm>
          <a:prstGeom prst="rect">
            <a:avLst/>
          </a:prstGeom>
        </p:spPr>
        <p:txBody>
          <a:bodyPr vert="horz" wrap="square" lIns="0" tIns="0" rIns="0" bIns="0" rtlCol="0">
            <a:spAutoFit/>
          </a:bodyPr>
          <a:lstStyle/>
          <a:p>
            <a:pPr>
              <a:lnSpc>
                <a:spcPct val="100000"/>
              </a:lnSpc>
            </a:pPr>
            <a:endParaRPr sz="1800" dirty="0">
              <a:latin typeface="Times New Roman"/>
              <a:cs typeface="Times New Roman"/>
            </a:endParaRPr>
          </a:p>
          <a:p>
            <a:pPr marL="1400175" marR="428625">
              <a:lnSpc>
                <a:spcPct val="100000"/>
              </a:lnSpc>
              <a:spcBef>
                <a:spcPts val="1460"/>
              </a:spcBef>
            </a:pPr>
            <a:r>
              <a:rPr lang="es-ES" sz="1600" spc="-5" dirty="0">
                <a:latin typeface="Arial Narrow"/>
                <a:cs typeface="Arial Narrow"/>
              </a:rPr>
              <a:t>Aplicar cuando la velocidad del viento medida a la altura del aguilón </a:t>
            </a:r>
            <a:r>
              <a:rPr lang="es-ES" sz="1600" b="1" spc="-5" dirty="0">
                <a:solidFill>
                  <a:srgbClr val="FF0000"/>
                </a:solidFill>
                <a:latin typeface="Arial Narrow"/>
                <a:cs typeface="Arial Narrow"/>
              </a:rPr>
              <a:t>es entre 3-10 mph</a:t>
            </a:r>
            <a:endParaRPr sz="1600" b="1" dirty="0">
              <a:solidFill>
                <a:srgbClr val="FF0000"/>
              </a:solidFill>
              <a:latin typeface="Arial Narrow"/>
              <a:cs typeface="Arial Narrow"/>
            </a:endParaRPr>
          </a:p>
        </p:txBody>
      </p:sp>
      <p:sp>
        <p:nvSpPr>
          <p:cNvPr id="17" name="object 17"/>
          <p:cNvSpPr/>
          <p:nvPr/>
        </p:nvSpPr>
        <p:spPr>
          <a:xfrm>
            <a:off x="7898892" y="2528316"/>
            <a:ext cx="1901952" cy="1901951"/>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8" name="object 18"/>
          <p:cNvSpPr/>
          <p:nvPr/>
        </p:nvSpPr>
        <p:spPr>
          <a:xfrm>
            <a:off x="2080260" y="4334255"/>
            <a:ext cx="3718560" cy="1560830"/>
          </a:xfrm>
          <a:custGeom>
            <a:avLst/>
            <a:gdLst/>
            <a:ahLst/>
            <a:cxnLst/>
            <a:rect l="l" t="t" r="r" b="b"/>
            <a:pathLst>
              <a:path w="3718560" h="1560829">
                <a:moveTo>
                  <a:pt x="0" y="1560576"/>
                </a:moveTo>
                <a:lnTo>
                  <a:pt x="3718560" y="1560576"/>
                </a:lnTo>
                <a:lnTo>
                  <a:pt x="3718560" y="0"/>
                </a:lnTo>
                <a:lnTo>
                  <a:pt x="0" y="0"/>
                </a:lnTo>
                <a:lnTo>
                  <a:pt x="0" y="1560576"/>
                </a:lnTo>
                <a:close/>
              </a:path>
            </a:pathLst>
          </a:custGeom>
          <a:solidFill>
            <a:srgbClr val="EBEBE4"/>
          </a:solidFill>
        </p:spPr>
        <p:txBody>
          <a:bodyPr wrap="square" lIns="0" tIns="0" rIns="0" bIns="0" rtlCol="0"/>
          <a:lstStyle/>
          <a:p>
            <a:endParaRPr dirty="0"/>
          </a:p>
        </p:txBody>
      </p:sp>
      <p:sp>
        <p:nvSpPr>
          <p:cNvPr id="19" name="object 19"/>
          <p:cNvSpPr txBox="1"/>
          <p:nvPr/>
        </p:nvSpPr>
        <p:spPr>
          <a:xfrm>
            <a:off x="2133600" y="3733800"/>
            <a:ext cx="3718560" cy="1892826"/>
          </a:xfrm>
          <a:prstGeom prst="rect">
            <a:avLst/>
          </a:prstGeom>
        </p:spPr>
        <p:txBody>
          <a:bodyPr vert="horz" wrap="square" lIns="0" tIns="0" rIns="0" bIns="0" rtlCol="0">
            <a:spAutoFit/>
          </a:bodyPr>
          <a:lstStyle/>
          <a:p>
            <a:pPr>
              <a:lnSpc>
                <a:spcPct val="100000"/>
              </a:lnSpc>
            </a:pPr>
            <a:endParaRPr sz="1800" dirty="0">
              <a:latin typeface="Times New Roman"/>
              <a:cs typeface="Times New Roman"/>
            </a:endParaRPr>
          </a:p>
          <a:p>
            <a:pPr marL="1399540" marR="313690">
              <a:lnSpc>
                <a:spcPct val="100000"/>
              </a:lnSpc>
              <a:spcBef>
                <a:spcPts val="1465"/>
              </a:spcBef>
            </a:pPr>
            <a:endParaRPr lang="es-ES" sz="1600" spc="-5" dirty="0">
              <a:latin typeface="Arial Narrow"/>
              <a:cs typeface="Arial Narrow"/>
            </a:endParaRPr>
          </a:p>
          <a:p>
            <a:pPr marL="1399540" marR="313690">
              <a:lnSpc>
                <a:spcPct val="100000"/>
              </a:lnSpc>
              <a:spcBef>
                <a:spcPts val="1465"/>
              </a:spcBef>
            </a:pPr>
            <a:r>
              <a:rPr lang="es-ES" sz="1600" spc="-5" dirty="0">
                <a:latin typeface="Arial Narrow"/>
                <a:cs typeface="Arial Narrow"/>
              </a:rPr>
              <a:t>Use solo boquillas aprobadas dentro del rango de presión especificado</a:t>
            </a:r>
            <a:endParaRPr sz="1600" dirty="0">
              <a:latin typeface="Arial Narrow"/>
              <a:cs typeface="Arial Narrow"/>
            </a:endParaRPr>
          </a:p>
        </p:txBody>
      </p:sp>
      <p:sp>
        <p:nvSpPr>
          <p:cNvPr id="20" name="object 20"/>
          <p:cNvSpPr/>
          <p:nvPr/>
        </p:nvSpPr>
        <p:spPr>
          <a:xfrm>
            <a:off x="1560575" y="3910584"/>
            <a:ext cx="2446020" cy="244602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1" name="object 21"/>
          <p:cNvSpPr/>
          <p:nvPr/>
        </p:nvSpPr>
        <p:spPr>
          <a:xfrm>
            <a:off x="5961888" y="4334255"/>
            <a:ext cx="3718560" cy="1560830"/>
          </a:xfrm>
          <a:custGeom>
            <a:avLst/>
            <a:gdLst/>
            <a:ahLst/>
            <a:cxnLst/>
            <a:rect l="l" t="t" r="r" b="b"/>
            <a:pathLst>
              <a:path w="3718559" h="1560829">
                <a:moveTo>
                  <a:pt x="0" y="1560576"/>
                </a:moveTo>
                <a:lnTo>
                  <a:pt x="3718560" y="1560576"/>
                </a:lnTo>
                <a:lnTo>
                  <a:pt x="3718560" y="0"/>
                </a:lnTo>
                <a:lnTo>
                  <a:pt x="0" y="0"/>
                </a:lnTo>
                <a:lnTo>
                  <a:pt x="0" y="1560576"/>
                </a:lnTo>
                <a:close/>
              </a:path>
            </a:pathLst>
          </a:custGeom>
          <a:solidFill>
            <a:srgbClr val="EBEBE4"/>
          </a:solidFill>
        </p:spPr>
        <p:txBody>
          <a:bodyPr wrap="square" lIns="0" tIns="0" rIns="0" bIns="0" rtlCol="0"/>
          <a:lstStyle/>
          <a:p>
            <a:endParaRPr dirty="0"/>
          </a:p>
        </p:txBody>
      </p:sp>
      <p:sp>
        <p:nvSpPr>
          <p:cNvPr id="22" name="object 22"/>
          <p:cNvSpPr txBox="1"/>
          <p:nvPr/>
        </p:nvSpPr>
        <p:spPr>
          <a:xfrm>
            <a:off x="5867400" y="3886200"/>
            <a:ext cx="3718560" cy="1577355"/>
          </a:xfrm>
          <a:prstGeom prst="rect">
            <a:avLst/>
          </a:prstGeom>
        </p:spPr>
        <p:txBody>
          <a:bodyPr vert="horz" wrap="square" lIns="0" tIns="0" rIns="0" bIns="0" rtlCol="0">
            <a:spAutoFit/>
          </a:bodyPr>
          <a:lstStyle/>
          <a:p>
            <a:pPr>
              <a:lnSpc>
                <a:spcPct val="100000"/>
              </a:lnSpc>
            </a:pPr>
            <a:endParaRPr sz="1800" dirty="0">
              <a:latin typeface="Times New Roman"/>
              <a:cs typeface="Times New Roman"/>
            </a:endParaRPr>
          </a:p>
          <a:p>
            <a:pPr>
              <a:lnSpc>
                <a:spcPct val="100000"/>
              </a:lnSpc>
              <a:spcBef>
                <a:spcPts val="40"/>
              </a:spcBef>
            </a:pPr>
            <a:endParaRPr sz="2050" dirty="0">
              <a:latin typeface="Times New Roman"/>
              <a:cs typeface="Times New Roman"/>
            </a:endParaRPr>
          </a:p>
          <a:p>
            <a:pPr marL="1619250" marR="421005">
              <a:lnSpc>
                <a:spcPct val="100000"/>
              </a:lnSpc>
            </a:pPr>
            <a:endParaRPr lang="es-ES" sz="1600" spc="-5" dirty="0">
              <a:latin typeface="Arial Narrow"/>
              <a:cs typeface="Arial Narrow"/>
            </a:endParaRPr>
          </a:p>
          <a:p>
            <a:pPr marL="1619250" marR="421005">
              <a:lnSpc>
                <a:spcPct val="100000"/>
              </a:lnSpc>
            </a:pPr>
            <a:r>
              <a:rPr lang="es-ES" sz="1600" spc="-5" dirty="0">
                <a:latin typeface="Arial Narrow"/>
                <a:cs typeface="Arial Narrow"/>
              </a:rPr>
              <a:t>No exceda la velocidad de avance de 15 mph</a:t>
            </a:r>
            <a:endParaRPr sz="1600" dirty="0">
              <a:latin typeface="Arial Narrow"/>
              <a:cs typeface="Arial Narrow"/>
            </a:endParaRPr>
          </a:p>
        </p:txBody>
      </p:sp>
      <p:sp>
        <p:nvSpPr>
          <p:cNvPr id="23" name="object 23"/>
          <p:cNvSpPr/>
          <p:nvPr/>
        </p:nvSpPr>
        <p:spPr>
          <a:xfrm>
            <a:off x="5847588" y="4235196"/>
            <a:ext cx="1804415" cy="1804416"/>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4" name="object 24"/>
          <p:cNvSpPr/>
          <p:nvPr/>
        </p:nvSpPr>
        <p:spPr>
          <a:xfrm>
            <a:off x="5464428" y="2958096"/>
            <a:ext cx="903541" cy="1008913"/>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5" name="object 25"/>
          <p:cNvSpPr/>
          <p:nvPr/>
        </p:nvSpPr>
        <p:spPr>
          <a:xfrm>
            <a:off x="5458586" y="2952242"/>
            <a:ext cx="915669" cy="1021080"/>
          </a:xfrm>
          <a:custGeom>
            <a:avLst/>
            <a:gdLst/>
            <a:ahLst/>
            <a:cxnLst/>
            <a:rect l="l" t="t" r="r" b="b"/>
            <a:pathLst>
              <a:path w="915670" h="1021079">
                <a:moveTo>
                  <a:pt x="223900" y="0"/>
                </a:moveTo>
                <a:lnTo>
                  <a:pt x="915288" y="185293"/>
                </a:lnTo>
                <a:lnTo>
                  <a:pt x="691388" y="1020572"/>
                </a:lnTo>
                <a:lnTo>
                  <a:pt x="0" y="835279"/>
                </a:lnTo>
                <a:lnTo>
                  <a:pt x="223900" y="0"/>
                </a:lnTo>
                <a:close/>
              </a:path>
            </a:pathLst>
          </a:custGeom>
          <a:ln w="9525">
            <a:solidFill>
              <a:srgbClr val="BEC0BD"/>
            </a:solidFill>
          </a:ln>
        </p:spPr>
        <p:txBody>
          <a:bodyPr wrap="square" lIns="0" tIns="0" rIns="0" bIns="0" rtlCol="0"/>
          <a:lstStyle/>
          <a:p>
            <a:endParaRPr dirty="0"/>
          </a:p>
        </p:txBody>
      </p:sp>
      <p:sp>
        <p:nvSpPr>
          <p:cNvPr id="26" name="object 26"/>
          <p:cNvSpPr/>
          <p:nvPr/>
        </p:nvSpPr>
        <p:spPr>
          <a:xfrm>
            <a:off x="5010911" y="3002279"/>
            <a:ext cx="633984" cy="854964"/>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7" name="object 27"/>
          <p:cNvSpPr/>
          <p:nvPr/>
        </p:nvSpPr>
        <p:spPr>
          <a:xfrm>
            <a:off x="5006340" y="2997707"/>
            <a:ext cx="643255" cy="864235"/>
          </a:xfrm>
          <a:custGeom>
            <a:avLst/>
            <a:gdLst/>
            <a:ahLst/>
            <a:cxnLst/>
            <a:rect l="l" t="t" r="r" b="b"/>
            <a:pathLst>
              <a:path w="643254" h="864235">
                <a:moveTo>
                  <a:pt x="0" y="864107"/>
                </a:moveTo>
                <a:lnTo>
                  <a:pt x="643127" y="864107"/>
                </a:lnTo>
                <a:lnTo>
                  <a:pt x="643127" y="0"/>
                </a:lnTo>
                <a:lnTo>
                  <a:pt x="0" y="0"/>
                </a:lnTo>
                <a:lnTo>
                  <a:pt x="0" y="864107"/>
                </a:lnTo>
                <a:close/>
              </a:path>
            </a:pathLst>
          </a:custGeom>
          <a:ln w="9144">
            <a:solidFill>
              <a:srgbClr val="BEC0BD"/>
            </a:solidFill>
          </a:ln>
        </p:spPr>
        <p:txBody>
          <a:bodyPr wrap="square" lIns="0" tIns="0" rIns="0" bIns="0" rtlCol="0"/>
          <a:lstStyle/>
          <a:p>
            <a:endParaRPr dirty="0"/>
          </a:p>
        </p:txBody>
      </p:sp>
      <p:sp>
        <p:nvSpPr>
          <p:cNvPr id="28" name="object 28"/>
          <p:cNvSpPr/>
          <p:nvPr/>
        </p:nvSpPr>
        <p:spPr>
          <a:xfrm>
            <a:off x="4406353" y="3098203"/>
            <a:ext cx="791730" cy="792568"/>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9" name="object 29"/>
          <p:cNvSpPr/>
          <p:nvPr/>
        </p:nvSpPr>
        <p:spPr>
          <a:xfrm>
            <a:off x="4400550" y="3092323"/>
            <a:ext cx="803910" cy="804545"/>
          </a:xfrm>
          <a:custGeom>
            <a:avLst/>
            <a:gdLst/>
            <a:ahLst/>
            <a:cxnLst/>
            <a:rect l="l" t="t" r="r" b="b"/>
            <a:pathLst>
              <a:path w="803910" h="804545">
                <a:moveTo>
                  <a:pt x="0" y="169799"/>
                </a:moveTo>
                <a:lnTo>
                  <a:pt x="633349" y="0"/>
                </a:lnTo>
                <a:lnTo>
                  <a:pt x="803401" y="634619"/>
                </a:lnTo>
                <a:lnTo>
                  <a:pt x="170052" y="804290"/>
                </a:lnTo>
                <a:lnTo>
                  <a:pt x="0" y="169799"/>
                </a:lnTo>
                <a:close/>
              </a:path>
            </a:pathLst>
          </a:custGeom>
          <a:ln w="9525">
            <a:solidFill>
              <a:srgbClr val="BEC0BD"/>
            </a:solidFill>
          </a:ln>
        </p:spPr>
        <p:txBody>
          <a:bodyPr wrap="square" lIns="0" tIns="0" rIns="0" bIns="0" rtlCol="0"/>
          <a:lstStyle/>
          <a:p>
            <a:endParaRPr dirty="0"/>
          </a:p>
        </p:txBody>
      </p:sp>
      <p:sp>
        <p:nvSpPr>
          <p:cNvPr id="31" name="object 31"/>
          <p:cNvSpPr txBox="1"/>
          <p:nvPr/>
        </p:nvSpPr>
        <p:spPr>
          <a:xfrm>
            <a:off x="98652" y="6223383"/>
            <a:ext cx="208687" cy="129349"/>
          </a:xfrm>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sz="800" dirty="0">
                <a:solidFill>
                  <a:srgbClr val="575857"/>
                </a:solidFill>
                <a:latin typeface="Arial Narrow"/>
                <a:cs typeface="Arial Narrow"/>
              </a:rPr>
              <a:t>58</a:t>
            </a:fld>
            <a:endParaRPr sz="800" dirty="0">
              <a:latin typeface="Arial Narrow"/>
              <a:cs typeface="Arial Narrow"/>
            </a:endParaRPr>
          </a:p>
        </p:txBody>
      </p:sp>
      <p:sp>
        <p:nvSpPr>
          <p:cNvPr id="32" name="object 14">
            <a:extLst>
              <a:ext uri="{FF2B5EF4-FFF2-40B4-BE49-F238E27FC236}">
                <a16:creationId xmlns:a16="http://schemas.microsoft.com/office/drawing/2014/main" id="{F6348125-55A6-4FDE-B6E8-6985973F3233}"/>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7" y="360426"/>
            <a:ext cx="9412123" cy="430887"/>
          </a:xfrm>
          <a:prstGeom prst="rect">
            <a:avLst/>
          </a:prstGeom>
        </p:spPr>
        <p:txBody>
          <a:bodyPr vert="horz" wrap="square" lIns="0" tIns="0" rIns="0" bIns="0" rtlCol="0">
            <a:spAutoFit/>
          </a:bodyPr>
          <a:lstStyle/>
          <a:p>
            <a:pPr marL="12700">
              <a:lnSpc>
                <a:spcPct val="100000"/>
              </a:lnSpc>
            </a:pPr>
            <a:r>
              <a:rPr lang="es-ES" sz="2800" spc="-20" dirty="0"/>
              <a:t>RESUMEN DE LOS REQUISITOS DE LA APLICACIÓN (2 de 2</a:t>
            </a:r>
            <a:r>
              <a:rPr sz="2800" spc="-10" dirty="0" smtClean="0"/>
              <a:t>)</a:t>
            </a:r>
            <a:endParaRPr sz="2800" dirty="0"/>
          </a:p>
        </p:txBody>
      </p:sp>
      <p:sp>
        <p:nvSpPr>
          <p:cNvPr id="3" name="object 3"/>
          <p:cNvSpPr/>
          <p:nvPr/>
        </p:nvSpPr>
        <p:spPr>
          <a:xfrm>
            <a:off x="387095" y="1016508"/>
            <a:ext cx="3718560" cy="1560830"/>
          </a:xfrm>
          <a:custGeom>
            <a:avLst/>
            <a:gdLst/>
            <a:ahLst/>
            <a:cxnLst/>
            <a:rect l="l" t="t" r="r" b="b"/>
            <a:pathLst>
              <a:path w="3718560" h="1560830">
                <a:moveTo>
                  <a:pt x="0" y="1560576"/>
                </a:moveTo>
                <a:lnTo>
                  <a:pt x="3718560" y="1560576"/>
                </a:lnTo>
                <a:lnTo>
                  <a:pt x="3718560" y="0"/>
                </a:lnTo>
                <a:lnTo>
                  <a:pt x="0" y="0"/>
                </a:lnTo>
                <a:lnTo>
                  <a:pt x="0" y="1560576"/>
                </a:lnTo>
                <a:close/>
              </a:path>
            </a:pathLst>
          </a:custGeom>
          <a:solidFill>
            <a:srgbClr val="EBEBE4"/>
          </a:solidFill>
        </p:spPr>
        <p:txBody>
          <a:bodyPr wrap="square" lIns="0" tIns="0" rIns="0" bIns="0" rtlCol="0"/>
          <a:lstStyle/>
          <a:p>
            <a:endParaRPr dirty="0"/>
          </a:p>
        </p:txBody>
      </p:sp>
      <p:sp>
        <p:nvSpPr>
          <p:cNvPr id="4" name="object 4"/>
          <p:cNvSpPr/>
          <p:nvPr/>
        </p:nvSpPr>
        <p:spPr>
          <a:xfrm>
            <a:off x="1783079" y="1139952"/>
            <a:ext cx="2220595" cy="1323340"/>
          </a:xfrm>
          <a:custGeom>
            <a:avLst/>
            <a:gdLst/>
            <a:ahLst/>
            <a:cxnLst/>
            <a:rect l="l" t="t" r="r" b="b"/>
            <a:pathLst>
              <a:path w="2220595" h="1323339">
                <a:moveTo>
                  <a:pt x="0" y="1322832"/>
                </a:moveTo>
                <a:lnTo>
                  <a:pt x="2220468" y="1322832"/>
                </a:lnTo>
                <a:lnTo>
                  <a:pt x="2220468" y="0"/>
                </a:lnTo>
                <a:lnTo>
                  <a:pt x="0" y="0"/>
                </a:lnTo>
                <a:lnTo>
                  <a:pt x="0" y="1322832"/>
                </a:lnTo>
                <a:close/>
              </a:path>
            </a:pathLst>
          </a:custGeom>
          <a:solidFill>
            <a:srgbClr val="EBEBE4"/>
          </a:solidFill>
        </p:spPr>
        <p:txBody>
          <a:bodyPr wrap="square" lIns="0" tIns="0" rIns="0" bIns="0" rtlCol="0"/>
          <a:lstStyle/>
          <a:p>
            <a:endParaRPr dirty="0"/>
          </a:p>
        </p:txBody>
      </p:sp>
      <p:sp>
        <p:nvSpPr>
          <p:cNvPr id="5" name="object 5"/>
          <p:cNvSpPr txBox="1"/>
          <p:nvPr/>
        </p:nvSpPr>
        <p:spPr>
          <a:xfrm>
            <a:off x="533400" y="1219200"/>
            <a:ext cx="3429000" cy="1231106"/>
          </a:xfrm>
          <a:prstGeom prst="rect">
            <a:avLst/>
          </a:prstGeom>
        </p:spPr>
        <p:txBody>
          <a:bodyPr vert="horz" wrap="square" lIns="0" tIns="0" rIns="0" bIns="0" rtlCol="0">
            <a:spAutoFit/>
          </a:bodyPr>
          <a:lstStyle/>
          <a:p>
            <a:pPr marL="12700" marR="5080">
              <a:lnSpc>
                <a:spcPct val="99900"/>
              </a:lnSpc>
            </a:pPr>
            <a:r>
              <a:rPr lang="es-ES" sz="1600" b="1" spc="-5" dirty="0">
                <a:latin typeface="Arial Narrow"/>
                <a:cs typeface="Arial Narrow"/>
              </a:rPr>
              <a:t>Limpieza del equipo del sistema de pulverización: asegúrese de que todo el sistema de pulverización se haya limpiado adecuadamente antes Y después de usar el producto</a:t>
            </a:r>
            <a:endParaRPr sz="1600" dirty="0">
              <a:latin typeface="Arial Narrow"/>
              <a:cs typeface="Arial Narrow"/>
            </a:endParaRPr>
          </a:p>
        </p:txBody>
      </p:sp>
      <p:sp>
        <p:nvSpPr>
          <p:cNvPr id="6" name="object 6"/>
          <p:cNvSpPr/>
          <p:nvPr/>
        </p:nvSpPr>
        <p:spPr>
          <a:xfrm>
            <a:off x="152400" y="2514600"/>
            <a:ext cx="1066800" cy="8382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7" name="object 7"/>
          <p:cNvSpPr/>
          <p:nvPr/>
        </p:nvSpPr>
        <p:spPr>
          <a:xfrm>
            <a:off x="4245864" y="1016508"/>
            <a:ext cx="3718560" cy="1560830"/>
          </a:xfrm>
          <a:custGeom>
            <a:avLst/>
            <a:gdLst/>
            <a:ahLst/>
            <a:cxnLst/>
            <a:rect l="l" t="t" r="r" b="b"/>
            <a:pathLst>
              <a:path w="3718559" h="1560830">
                <a:moveTo>
                  <a:pt x="0" y="1560576"/>
                </a:moveTo>
                <a:lnTo>
                  <a:pt x="3718560" y="1560576"/>
                </a:lnTo>
                <a:lnTo>
                  <a:pt x="3718560" y="0"/>
                </a:lnTo>
                <a:lnTo>
                  <a:pt x="0" y="0"/>
                </a:lnTo>
                <a:lnTo>
                  <a:pt x="0" y="1560576"/>
                </a:lnTo>
                <a:close/>
              </a:path>
            </a:pathLst>
          </a:custGeom>
          <a:solidFill>
            <a:srgbClr val="EBEBE4"/>
          </a:solidFill>
        </p:spPr>
        <p:txBody>
          <a:bodyPr wrap="square" lIns="0" tIns="0" rIns="0" bIns="0" rtlCol="0"/>
          <a:lstStyle/>
          <a:p>
            <a:endParaRPr dirty="0"/>
          </a:p>
        </p:txBody>
      </p:sp>
      <p:sp>
        <p:nvSpPr>
          <p:cNvPr id="8" name="object 8"/>
          <p:cNvSpPr txBox="1"/>
          <p:nvPr/>
        </p:nvSpPr>
        <p:spPr>
          <a:xfrm>
            <a:off x="5334000" y="1143000"/>
            <a:ext cx="2595880" cy="984885"/>
          </a:xfrm>
          <a:prstGeom prst="rect">
            <a:avLst/>
          </a:prstGeom>
        </p:spPr>
        <p:txBody>
          <a:bodyPr vert="horz" wrap="square" lIns="0" tIns="0" rIns="0" bIns="0" rtlCol="0">
            <a:spAutoFit/>
          </a:bodyPr>
          <a:lstStyle/>
          <a:p>
            <a:pPr marL="12700" marR="5080">
              <a:lnSpc>
                <a:spcPct val="100000"/>
              </a:lnSpc>
            </a:pPr>
            <a:endParaRPr lang="es-ES" sz="1600" spc="-5" dirty="0">
              <a:latin typeface="Arial Narrow"/>
              <a:cs typeface="Arial Narrow"/>
            </a:endParaRPr>
          </a:p>
          <a:p>
            <a:pPr marL="12700" marR="5080">
              <a:lnSpc>
                <a:spcPct val="100000"/>
              </a:lnSpc>
            </a:pPr>
            <a:r>
              <a:rPr lang="es-ES" sz="1600" spc="-5" dirty="0">
                <a:latin typeface="Arial Narrow"/>
                <a:cs typeface="Arial Narrow"/>
              </a:rPr>
              <a:t>No exceda una altura de pluma de 24 pulgadas por encima de la plaga objetivo del dosel de cultivo</a:t>
            </a:r>
            <a:endParaRPr sz="1600" dirty="0">
              <a:latin typeface="Arial Narrow"/>
              <a:cs typeface="Arial Narrow"/>
            </a:endParaRPr>
          </a:p>
        </p:txBody>
      </p:sp>
      <p:sp>
        <p:nvSpPr>
          <p:cNvPr id="9" name="object 9"/>
          <p:cNvSpPr/>
          <p:nvPr/>
        </p:nvSpPr>
        <p:spPr>
          <a:xfrm>
            <a:off x="3726179" y="592836"/>
            <a:ext cx="2446020" cy="244602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0" name="object 10"/>
          <p:cNvSpPr/>
          <p:nvPr/>
        </p:nvSpPr>
        <p:spPr>
          <a:xfrm>
            <a:off x="2226564" y="2706623"/>
            <a:ext cx="3718560" cy="1560830"/>
          </a:xfrm>
          <a:custGeom>
            <a:avLst/>
            <a:gdLst/>
            <a:ahLst/>
            <a:cxnLst/>
            <a:rect l="l" t="t" r="r" b="b"/>
            <a:pathLst>
              <a:path w="3718560" h="1560829">
                <a:moveTo>
                  <a:pt x="0" y="1560576"/>
                </a:moveTo>
                <a:lnTo>
                  <a:pt x="3718560" y="1560576"/>
                </a:lnTo>
                <a:lnTo>
                  <a:pt x="3718560" y="0"/>
                </a:lnTo>
                <a:lnTo>
                  <a:pt x="0" y="0"/>
                </a:lnTo>
                <a:lnTo>
                  <a:pt x="0" y="1560576"/>
                </a:lnTo>
                <a:close/>
              </a:path>
            </a:pathLst>
          </a:custGeom>
          <a:solidFill>
            <a:srgbClr val="EBEBE4"/>
          </a:solidFill>
        </p:spPr>
        <p:txBody>
          <a:bodyPr wrap="square" lIns="0" tIns="0" rIns="0" bIns="0" rtlCol="0"/>
          <a:lstStyle/>
          <a:p>
            <a:endParaRPr dirty="0"/>
          </a:p>
        </p:txBody>
      </p:sp>
      <p:sp>
        <p:nvSpPr>
          <p:cNvPr id="11" name="object 11"/>
          <p:cNvSpPr txBox="1"/>
          <p:nvPr/>
        </p:nvSpPr>
        <p:spPr>
          <a:xfrm>
            <a:off x="3505200" y="2971800"/>
            <a:ext cx="2787016" cy="984885"/>
          </a:xfrm>
          <a:prstGeom prst="rect">
            <a:avLst/>
          </a:prstGeom>
        </p:spPr>
        <p:txBody>
          <a:bodyPr vert="horz" wrap="square" lIns="0" tIns="0" rIns="0" bIns="0" rtlCol="0">
            <a:spAutoFit/>
          </a:bodyPr>
          <a:lstStyle/>
          <a:p>
            <a:pPr marL="12700" marR="5080">
              <a:lnSpc>
                <a:spcPct val="100000"/>
              </a:lnSpc>
            </a:pPr>
            <a:r>
              <a:rPr lang="es-ES" sz="1600" spc="-5" dirty="0">
                <a:latin typeface="Arial Narrow"/>
                <a:cs typeface="Arial Narrow"/>
              </a:rPr>
              <a:t>Asegure un mínimo de galones por acre de volumen de pulverización (por ejemplo, 10 o 15 GPA,</a:t>
            </a:r>
          </a:p>
          <a:p>
            <a:pPr marL="12700" marR="5080">
              <a:lnSpc>
                <a:spcPct val="100000"/>
              </a:lnSpc>
            </a:pPr>
            <a:r>
              <a:rPr lang="es-ES" sz="1600" spc="-5" dirty="0">
                <a:latin typeface="Arial Narrow"/>
                <a:cs typeface="Arial Narrow"/>
              </a:rPr>
              <a:t>dependiendo del producto)</a:t>
            </a:r>
            <a:endParaRPr sz="1600" dirty="0">
              <a:latin typeface="Arial Narrow"/>
              <a:cs typeface="Arial Narrow"/>
            </a:endParaRPr>
          </a:p>
        </p:txBody>
      </p:sp>
      <p:sp>
        <p:nvSpPr>
          <p:cNvPr id="12" name="object 12"/>
          <p:cNvSpPr/>
          <p:nvPr/>
        </p:nvSpPr>
        <p:spPr>
          <a:xfrm>
            <a:off x="1935479" y="2540507"/>
            <a:ext cx="1993392" cy="199339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3" name="object 13"/>
          <p:cNvSpPr/>
          <p:nvPr/>
        </p:nvSpPr>
        <p:spPr>
          <a:xfrm>
            <a:off x="6108191" y="2706623"/>
            <a:ext cx="3718560" cy="1560830"/>
          </a:xfrm>
          <a:custGeom>
            <a:avLst/>
            <a:gdLst/>
            <a:ahLst/>
            <a:cxnLst/>
            <a:rect l="l" t="t" r="r" b="b"/>
            <a:pathLst>
              <a:path w="3718559" h="1560829">
                <a:moveTo>
                  <a:pt x="0" y="1560576"/>
                </a:moveTo>
                <a:lnTo>
                  <a:pt x="3718560" y="1560576"/>
                </a:lnTo>
                <a:lnTo>
                  <a:pt x="3718560" y="0"/>
                </a:lnTo>
                <a:lnTo>
                  <a:pt x="0" y="0"/>
                </a:lnTo>
                <a:lnTo>
                  <a:pt x="0" y="1560576"/>
                </a:lnTo>
                <a:close/>
              </a:path>
            </a:pathLst>
          </a:custGeom>
          <a:solidFill>
            <a:srgbClr val="EBEBE4"/>
          </a:solidFill>
        </p:spPr>
        <p:txBody>
          <a:bodyPr wrap="square" lIns="0" tIns="0" rIns="0" bIns="0" rtlCol="0"/>
          <a:lstStyle/>
          <a:p>
            <a:endParaRPr dirty="0"/>
          </a:p>
        </p:txBody>
      </p:sp>
      <p:sp>
        <p:nvSpPr>
          <p:cNvPr id="14" name="object 14"/>
          <p:cNvSpPr txBox="1"/>
          <p:nvPr/>
        </p:nvSpPr>
        <p:spPr>
          <a:xfrm>
            <a:off x="7495793" y="2989326"/>
            <a:ext cx="2867407" cy="984885"/>
          </a:xfrm>
          <a:prstGeom prst="rect">
            <a:avLst/>
          </a:prstGeom>
        </p:spPr>
        <p:txBody>
          <a:bodyPr vert="horz" wrap="square" lIns="0" tIns="0" rIns="0" bIns="0" rtlCol="0">
            <a:spAutoFit/>
          </a:bodyPr>
          <a:lstStyle/>
          <a:p>
            <a:pPr marL="12700" marR="5080">
              <a:lnSpc>
                <a:spcPct val="100000"/>
              </a:lnSpc>
            </a:pPr>
            <a:endParaRPr lang="es-ES" sz="1600" spc="-5" dirty="0">
              <a:latin typeface="Arial Narrow"/>
              <a:cs typeface="Arial Narrow"/>
            </a:endParaRPr>
          </a:p>
          <a:p>
            <a:pPr marL="12700" marR="5080">
              <a:lnSpc>
                <a:spcPct val="100000"/>
              </a:lnSpc>
            </a:pPr>
            <a:r>
              <a:rPr lang="es-ES" sz="1600" spc="-5" dirty="0">
                <a:latin typeface="Arial Narrow"/>
                <a:cs typeface="Arial Narrow"/>
              </a:rPr>
              <a:t>Los aditivos basados ​​en amonio y sulfato de amonio </a:t>
            </a:r>
            <a:r>
              <a:rPr lang="es-ES" sz="1600" b="1" spc="-5" dirty="0">
                <a:solidFill>
                  <a:srgbClr val="FF0000"/>
                </a:solidFill>
                <a:latin typeface="Arial Narrow"/>
                <a:cs typeface="Arial Narrow"/>
              </a:rPr>
              <a:t>están prohibidos </a:t>
            </a:r>
            <a:r>
              <a:rPr lang="es-ES" sz="1600" spc="-5" dirty="0">
                <a:latin typeface="Arial Narrow"/>
                <a:cs typeface="Arial Narrow"/>
              </a:rPr>
              <a:t>en aplicaciones</a:t>
            </a:r>
            <a:r>
              <a:rPr sz="1600" spc="-5" dirty="0" smtClean="0">
                <a:latin typeface="Arial Narrow"/>
                <a:cs typeface="Arial Narrow"/>
              </a:rPr>
              <a:t>.</a:t>
            </a:r>
            <a:endParaRPr sz="1600" dirty="0">
              <a:latin typeface="Arial Narrow"/>
              <a:cs typeface="Arial Narrow"/>
            </a:endParaRPr>
          </a:p>
        </p:txBody>
      </p:sp>
      <p:sp>
        <p:nvSpPr>
          <p:cNvPr id="15" name="object 15"/>
          <p:cNvSpPr/>
          <p:nvPr/>
        </p:nvSpPr>
        <p:spPr>
          <a:xfrm>
            <a:off x="5920740" y="2563367"/>
            <a:ext cx="1831848" cy="183337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6" name="object 16"/>
          <p:cNvSpPr/>
          <p:nvPr/>
        </p:nvSpPr>
        <p:spPr>
          <a:xfrm>
            <a:off x="8078723" y="1016508"/>
            <a:ext cx="3718560" cy="1560830"/>
          </a:xfrm>
          <a:custGeom>
            <a:avLst/>
            <a:gdLst/>
            <a:ahLst/>
            <a:cxnLst/>
            <a:rect l="l" t="t" r="r" b="b"/>
            <a:pathLst>
              <a:path w="3718559" h="1560830">
                <a:moveTo>
                  <a:pt x="0" y="1560576"/>
                </a:moveTo>
                <a:lnTo>
                  <a:pt x="3718560" y="1560576"/>
                </a:lnTo>
                <a:lnTo>
                  <a:pt x="3718560" y="0"/>
                </a:lnTo>
                <a:lnTo>
                  <a:pt x="0" y="0"/>
                </a:lnTo>
                <a:lnTo>
                  <a:pt x="0" y="1560576"/>
                </a:lnTo>
                <a:close/>
              </a:path>
            </a:pathLst>
          </a:custGeom>
          <a:solidFill>
            <a:srgbClr val="EBEBE4"/>
          </a:solidFill>
        </p:spPr>
        <p:txBody>
          <a:bodyPr wrap="square" lIns="0" tIns="0" rIns="0" bIns="0" rtlCol="0"/>
          <a:lstStyle/>
          <a:p>
            <a:endParaRPr dirty="0"/>
          </a:p>
        </p:txBody>
      </p:sp>
      <p:sp>
        <p:nvSpPr>
          <p:cNvPr id="17" name="object 17"/>
          <p:cNvSpPr/>
          <p:nvPr/>
        </p:nvSpPr>
        <p:spPr>
          <a:xfrm>
            <a:off x="9317735" y="1176527"/>
            <a:ext cx="2479675" cy="1815464"/>
          </a:xfrm>
          <a:custGeom>
            <a:avLst/>
            <a:gdLst/>
            <a:ahLst/>
            <a:cxnLst/>
            <a:rect l="l" t="t" r="r" b="b"/>
            <a:pathLst>
              <a:path w="2479675" h="1815464">
                <a:moveTo>
                  <a:pt x="0" y="1815084"/>
                </a:moveTo>
                <a:lnTo>
                  <a:pt x="2479548" y="1815084"/>
                </a:lnTo>
                <a:lnTo>
                  <a:pt x="2479548" y="0"/>
                </a:lnTo>
                <a:lnTo>
                  <a:pt x="0" y="0"/>
                </a:lnTo>
                <a:lnTo>
                  <a:pt x="0" y="1815084"/>
                </a:lnTo>
                <a:close/>
              </a:path>
            </a:pathLst>
          </a:custGeom>
          <a:solidFill>
            <a:srgbClr val="EBEBE4"/>
          </a:solidFill>
        </p:spPr>
        <p:txBody>
          <a:bodyPr wrap="square" lIns="0" tIns="0" rIns="0" bIns="0" rtlCol="0"/>
          <a:lstStyle/>
          <a:p>
            <a:endParaRPr dirty="0"/>
          </a:p>
        </p:txBody>
      </p:sp>
      <p:sp>
        <p:nvSpPr>
          <p:cNvPr id="18" name="object 18"/>
          <p:cNvSpPr txBox="1"/>
          <p:nvPr/>
        </p:nvSpPr>
        <p:spPr>
          <a:xfrm>
            <a:off x="9448800" y="457200"/>
            <a:ext cx="2514600" cy="2215991"/>
          </a:xfrm>
          <a:prstGeom prst="rect">
            <a:avLst/>
          </a:prstGeom>
        </p:spPr>
        <p:txBody>
          <a:bodyPr vert="horz" wrap="square" lIns="0" tIns="0" rIns="0" bIns="0" rtlCol="0">
            <a:spAutoFit/>
          </a:bodyPr>
          <a:lstStyle/>
          <a:p>
            <a:pPr marL="12700" marR="5080">
              <a:lnSpc>
                <a:spcPct val="100000"/>
              </a:lnSpc>
            </a:pPr>
            <a:r>
              <a:rPr lang="es-ES" sz="1600" b="1" spc="-5" dirty="0" smtClean="0">
                <a:latin typeface="Arial Narrow"/>
                <a:cs typeface="Arial Narrow"/>
              </a:rPr>
              <a:t>Socios </a:t>
            </a:r>
            <a:r>
              <a:rPr lang="es-ES" sz="1600" b="1" spc="-5" dirty="0">
                <a:latin typeface="Arial Narrow"/>
                <a:cs typeface="Arial Narrow"/>
              </a:rPr>
              <a:t>de mezcla de tanques: use solo socios autorizados de mezcla de tanques confirmados en cada sitio web de producto. Consulte todas las etiquetas de los productos para determinar el orden de las mezclas o realizar una prueba de compatibilidad de </a:t>
            </a:r>
            <a:r>
              <a:rPr lang="es-ES" sz="1600" b="1" spc="-5" dirty="0" smtClean="0">
                <a:latin typeface="Arial Narrow"/>
                <a:cs typeface="Arial Narrow"/>
              </a:rPr>
              <a:t>mezclas</a:t>
            </a:r>
            <a:endParaRPr sz="1600" dirty="0">
              <a:latin typeface="Arial Narrow"/>
              <a:cs typeface="Arial Narrow"/>
            </a:endParaRPr>
          </a:p>
        </p:txBody>
      </p:sp>
      <p:sp>
        <p:nvSpPr>
          <p:cNvPr id="19" name="object 19"/>
          <p:cNvSpPr/>
          <p:nvPr/>
        </p:nvSpPr>
        <p:spPr>
          <a:xfrm>
            <a:off x="8119871" y="1229867"/>
            <a:ext cx="1229868" cy="1229867"/>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0" name="object 20"/>
          <p:cNvSpPr/>
          <p:nvPr/>
        </p:nvSpPr>
        <p:spPr>
          <a:xfrm>
            <a:off x="361188" y="4378452"/>
            <a:ext cx="3718560" cy="1560830"/>
          </a:xfrm>
          <a:custGeom>
            <a:avLst/>
            <a:gdLst/>
            <a:ahLst/>
            <a:cxnLst/>
            <a:rect l="l" t="t" r="r" b="b"/>
            <a:pathLst>
              <a:path w="3718560" h="1560829">
                <a:moveTo>
                  <a:pt x="0" y="1560576"/>
                </a:moveTo>
                <a:lnTo>
                  <a:pt x="3718560" y="1560576"/>
                </a:lnTo>
                <a:lnTo>
                  <a:pt x="3718560" y="0"/>
                </a:lnTo>
                <a:lnTo>
                  <a:pt x="0" y="0"/>
                </a:lnTo>
                <a:lnTo>
                  <a:pt x="0" y="1560576"/>
                </a:lnTo>
                <a:close/>
              </a:path>
            </a:pathLst>
          </a:custGeom>
          <a:solidFill>
            <a:srgbClr val="EBEBE4"/>
          </a:solidFill>
        </p:spPr>
        <p:txBody>
          <a:bodyPr wrap="square" lIns="0" tIns="0" rIns="0" bIns="0" rtlCol="0"/>
          <a:lstStyle/>
          <a:p>
            <a:endParaRPr dirty="0"/>
          </a:p>
        </p:txBody>
      </p:sp>
      <p:sp>
        <p:nvSpPr>
          <p:cNvPr id="21" name="object 21"/>
          <p:cNvSpPr txBox="1"/>
          <p:nvPr/>
        </p:nvSpPr>
        <p:spPr>
          <a:xfrm>
            <a:off x="361188" y="4378452"/>
            <a:ext cx="4363212" cy="1149674"/>
          </a:xfrm>
          <a:prstGeom prst="rect">
            <a:avLst/>
          </a:prstGeom>
        </p:spPr>
        <p:txBody>
          <a:bodyPr vert="horz" wrap="square" lIns="0" tIns="163195" rIns="0" bIns="0" rtlCol="0">
            <a:spAutoFit/>
          </a:bodyPr>
          <a:lstStyle/>
          <a:p>
            <a:pPr marL="1595755" marR="447675">
              <a:lnSpc>
                <a:spcPct val="99900"/>
              </a:lnSpc>
              <a:spcBef>
                <a:spcPts val="1285"/>
              </a:spcBef>
            </a:pPr>
            <a:r>
              <a:rPr lang="es-ES" sz="1600" b="1" spc="-5" dirty="0" smtClean="0">
                <a:latin typeface="Arial Narrow"/>
                <a:cs typeface="Arial Narrow"/>
              </a:rPr>
              <a:t>Tiempo </a:t>
            </a:r>
            <a:r>
              <a:rPr lang="es-ES" sz="1600" b="1" spc="-5" dirty="0">
                <a:latin typeface="Arial Narrow"/>
                <a:cs typeface="Arial Narrow"/>
              </a:rPr>
              <a:t>de aplicación: solo rocíe entre el amanecer y el atardecer (NO rocíe durante la inversión de temperatura)</a:t>
            </a:r>
            <a:endParaRPr sz="1600" dirty="0">
              <a:latin typeface="Arial Narrow"/>
              <a:cs typeface="Arial Narrow"/>
            </a:endParaRPr>
          </a:p>
        </p:txBody>
      </p:sp>
      <p:sp>
        <p:nvSpPr>
          <p:cNvPr id="22" name="object 22"/>
          <p:cNvSpPr/>
          <p:nvPr/>
        </p:nvSpPr>
        <p:spPr>
          <a:xfrm>
            <a:off x="4215384" y="4378452"/>
            <a:ext cx="3718560" cy="1560830"/>
          </a:xfrm>
          <a:custGeom>
            <a:avLst/>
            <a:gdLst/>
            <a:ahLst/>
            <a:cxnLst/>
            <a:rect l="l" t="t" r="r" b="b"/>
            <a:pathLst>
              <a:path w="3718559" h="1560829">
                <a:moveTo>
                  <a:pt x="0" y="1560576"/>
                </a:moveTo>
                <a:lnTo>
                  <a:pt x="3718560" y="1560576"/>
                </a:lnTo>
                <a:lnTo>
                  <a:pt x="3718560" y="0"/>
                </a:lnTo>
                <a:lnTo>
                  <a:pt x="0" y="0"/>
                </a:lnTo>
                <a:lnTo>
                  <a:pt x="0" y="1560576"/>
                </a:lnTo>
                <a:close/>
              </a:path>
            </a:pathLst>
          </a:custGeom>
          <a:solidFill>
            <a:srgbClr val="EBEBE4"/>
          </a:solidFill>
        </p:spPr>
        <p:txBody>
          <a:bodyPr wrap="square" lIns="0" tIns="0" rIns="0" bIns="0" rtlCol="0"/>
          <a:lstStyle/>
          <a:p>
            <a:endParaRPr dirty="0"/>
          </a:p>
        </p:txBody>
      </p:sp>
      <p:sp>
        <p:nvSpPr>
          <p:cNvPr id="23" name="object 23"/>
          <p:cNvSpPr txBox="1"/>
          <p:nvPr/>
        </p:nvSpPr>
        <p:spPr>
          <a:xfrm>
            <a:off x="4215384" y="4378452"/>
            <a:ext cx="3938016" cy="1377941"/>
          </a:xfrm>
          <a:prstGeom prst="rect">
            <a:avLst/>
          </a:prstGeom>
        </p:spPr>
        <p:txBody>
          <a:bodyPr vert="horz" wrap="square" lIns="0" tIns="145415" rIns="0" bIns="0" rtlCol="0">
            <a:spAutoFit/>
          </a:bodyPr>
          <a:lstStyle/>
          <a:p>
            <a:pPr marL="1538605" marR="128270">
              <a:lnSpc>
                <a:spcPct val="100000"/>
              </a:lnSpc>
              <a:spcBef>
                <a:spcPts val="1145"/>
              </a:spcBef>
            </a:pPr>
            <a:r>
              <a:rPr lang="es-ES" sz="1600" spc="-5" dirty="0">
                <a:latin typeface="Arial Narrow"/>
                <a:cs typeface="Arial Narrow"/>
              </a:rPr>
              <a:t>NO aplicar cuando el viento esté soplando hacia cultivos susceptibles adyacentes (incluyendo soja tolerante a </a:t>
            </a:r>
            <a:r>
              <a:rPr lang="es-ES" sz="1600" spc="-5" dirty="0" err="1">
                <a:latin typeface="Arial Narrow"/>
                <a:cs typeface="Arial Narrow"/>
              </a:rPr>
              <a:t>dicamba</a:t>
            </a:r>
            <a:r>
              <a:rPr lang="es-ES" sz="1600" spc="-5" dirty="0">
                <a:latin typeface="Arial Narrow"/>
                <a:cs typeface="Arial Narrow"/>
              </a:rPr>
              <a:t> y algodón)</a:t>
            </a:r>
            <a:endParaRPr sz="1600" dirty="0">
              <a:latin typeface="Arial Narrow"/>
              <a:cs typeface="Arial Narrow"/>
            </a:endParaRPr>
          </a:p>
        </p:txBody>
      </p:sp>
      <p:sp>
        <p:nvSpPr>
          <p:cNvPr id="24" name="object 24"/>
          <p:cNvSpPr/>
          <p:nvPr/>
        </p:nvSpPr>
        <p:spPr>
          <a:xfrm>
            <a:off x="8060435" y="4378452"/>
            <a:ext cx="3718560" cy="1560830"/>
          </a:xfrm>
          <a:custGeom>
            <a:avLst/>
            <a:gdLst/>
            <a:ahLst/>
            <a:cxnLst/>
            <a:rect l="l" t="t" r="r" b="b"/>
            <a:pathLst>
              <a:path w="3718559" h="1560829">
                <a:moveTo>
                  <a:pt x="0" y="1560576"/>
                </a:moveTo>
                <a:lnTo>
                  <a:pt x="3718560" y="1560576"/>
                </a:lnTo>
                <a:lnTo>
                  <a:pt x="3718560" y="0"/>
                </a:lnTo>
                <a:lnTo>
                  <a:pt x="0" y="0"/>
                </a:lnTo>
                <a:lnTo>
                  <a:pt x="0" y="1560576"/>
                </a:lnTo>
                <a:close/>
              </a:path>
            </a:pathLst>
          </a:custGeom>
          <a:solidFill>
            <a:srgbClr val="EBEBE4"/>
          </a:solidFill>
        </p:spPr>
        <p:txBody>
          <a:bodyPr wrap="square" lIns="0" tIns="0" rIns="0" bIns="0" rtlCol="0"/>
          <a:lstStyle/>
          <a:p>
            <a:endParaRPr dirty="0"/>
          </a:p>
        </p:txBody>
      </p:sp>
      <p:sp>
        <p:nvSpPr>
          <p:cNvPr id="25" name="object 25"/>
          <p:cNvSpPr txBox="1"/>
          <p:nvPr/>
        </p:nvSpPr>
        <p:spPr>
          <a:xfrm>
            <a:off x="8077200" y="3657600"/>
            <a:ext cx="3718560" cy="2113399"/>
          </a:xfrm>
          <a:prstGeom prst="rect">
            <a:avLst/>
          </a:prstGeom>
        </p:spPr>
        <p:txBody>
          <a:bodyPr vert="horz" wrap="square" lIns="0" tIns="0" rIns="0" bIns="0" rtlCol="0">
            <a:spAutoFit/>
          </a:bodyPr>
          <a:lstStyle/>
          <a:p>
            <a:pPr>
              <a:lnSpc>
                <a:spcPct val="100000"/>
              </a:lnSpc>
            </a:pPr>
            <a:endParaRPr sz="1800" dirty="0">
              <a:latin typeface="Times New Roman"/>
              <a:cs typeface="Times New Roman"/>
            </a:endParaRPr>
          </a:p>
          <a:p>
            <a:pPr marL="1619885" marR="238760">
              <a:lnSpc>
                <a:spcPct val="100000"/>
              </a:lnSpc>
              <a:spcBef>
                <a:spcPts val="1380"/>
              </a:spcBef>
            </a:pPr>
            <a:endParaRPr lang="es-ES" sz="1600" spc="-10" dirty="0">
              <a:latin typeface="Arial Narrow"/>
              <a:cs typeface="Arial Narrow"/>
            </a:endParaRPr>
          </a:p>
          <a:p>
            <a:pPr marL="1619885" marR="238760">
              <a:lnSpc>
                <a:spcPct val="100000"/>
              </a:lnSpc>
              <a:spcBef>
                <a:spcPts val="1380"/>
              </a:spcBef>
            </a:pPr>
            <a:r>
              <a:rPr lang="es-ES" sz="1600" spc="-10" dirty="0">
                <a:latin typeface="Arial Narrow"/>
                <a:cs typeface="Arial Narrow"/>
              </a:rPr>
              <a:t>Mantenga un mínimo de 110 pies de amortiguación a favor del viento para todas las aplicaciones</a:t>
            </a:r>
            <a:r>
              <a:rPr sz="1600" spc="-5" dirty="0" smtClean="0">
                <a:latin typeface="Arial Narrow"/>
                <a:cs typeface="Arial Narrow"/>
              </a:rPr>
              <a:t>.</a:t>
            </a:r>
            <a:endParaRPr sz="1600" dirty="0">
              <a:latin typeface="Arial Narrow"/>
              <a:cs typeface="Arial Narrow"/>
            </a:endParaRPr>
          </a:p>
        </p:txBody>
      </p:sp>
      <p:sp>
        <p:nvSpPr>
          <p:cNvPr id="26" name="object 26"/>
          <p:cNvSpPr/>
          <p:nvPr/>
        </p:nvSpPr>
        <p:spPr>
          <a:xfrm>
            <a:off x="8115300" y="4553711"/>
            <a:ext cx="1463040" cy="146304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7" name="object 27"/>
          <p:cNvSpPr/>
          <p:nvPr/>
        </p:nvSpPr>
        <p:spPr>
          <a:xfrm>
            <a:off x="265175" y="4290059"/>
            <a:ext cx="1744980" cy="1744979"/>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8" name="object 28"/>
          <p:cNvSpPr/>
          <p:nvPr/>
        </p:nvSpPr>
        <p:spPr>
          <a:xfrm>
            <a:off x="4245864" y="4636008"/>
            <a:ext cx="1380743" cy="1380743"/>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0" name="object 30"/>
          <p:cNvSpPr txBox="1"/>
          <p:nvPr/>
        </p:nvSpPr>
        <p:spPr>
          <a:xfrm>
            <a:off x="98653" y="6223383"/>
            <a:ext cx="166522" cy="129349"/>
          </a:xfrm>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sz="800" dirty="0">
                <a:solidFill>
                  <a:srgbClr val="575857"/>
                </a:solidFill>
                <a:latin typeface="Arial Narrow"/>
                <a:cs typeface="Arial Narrow"/>
              </a:rPr>
              <a:t>59</a:t>
            </a:fld>
            <a:endParaRPr sz="800" dirty="0">
              <a:latin typeface="Arial Narrow"/>
              <a:cs typeface="Arial Narrow"/>
            </a:endParaRPr>
          </a:p>
        </p:txBody>
      </p:sp>
      <p:sp>
        <p:nvSpPr>
          <p:cNvPr id="31" name="object 14">
            <a:extLst>
              <a:ext uri="{FF2B5EF4-FFF2-40B4-BE49-F238E27FC236}">
                <a16:creationId xmlns:a16="http://schemas.microsoft.com/office/drawing/2014/main" id="{4D38FCC5-40D5-42FC-86B0-9E269CB49AB4}"/>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799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4" name="object 2">
            <a:extLst>
              <a:ext uri="{FF2B5EF4-FFF2-40B4-BE49-F238E27FC236}">
                <a16:creationId xmlns:a16="http://schemas.microsoft.com/office/drawing/2014/main" id="{32BE83EF-2A84-44F1-B7C4-CEB157389031}"/>
              </a:ext>
            </a:extLst>
          </p:cNvPr>
          <p:cNvSpPr txBox="1"/>
          <p:nvPr/>
        </p:nvSpPr>
        <p:spPr>
          <a:xfrm>
            <a:off x="1022705" y="3561207"/>
            <a:ext cx="10134600" cy="2031325"/>
          </a:xfrm>
          <a:prstGeom prst="rect">
            <a:avLst/>
          </a:prstGeom>
        </p:spPr>
        <p:txBody>
          <a:bodyPr vert="horz" wrap="square" lIns="0" tIns="0" rIns="0" bIns="0" rtlCol="0">
            <a:spAutoFit/>
          </a:bodyPr>
          <a:lstStyle/>
          <a:p>
            <a:pPr marL="12700" algn="ctr">
              <a:lnSpc>
                <a:spcPct val="100000"/>
              </a:lnSpc>
            </a:pPr>
            <a:endParaRPr lang="es-ES" sz="4400" dirty="0">
              <a:solidFill>
                <a:schemeClr val="bg1"/>
              </a:solidFill>
              <a:latin typeface="Arial Narrow"/>
              <a:cs typeface="Arial Narrow"/>
            </a:endParaRPr>
          </a:p>
          <a:p>
            <a:pPr marL="12700" algn="ctr">
              <a:lnSpc>
                <a:spcPct val="100000"/>
              </a:lnSpc>
            </a:pPr>
            <a:r>
              <a:rPr lang="es-ES" sz="4400" dirty="0">
                <a:solidFill>
                  <a:schemeClr val="bg1"/>
                </a:solidFill>
                <a:latin typeface="Arial Narrow"/>
                <a:cs typeface="Arial Narrow"/>
              </a:rPr>
              <a:t>POR QUÉ ES IMPORTANTE ESTE ENTRENAMIENTO</a:t>
            </a:r>
            <a:endParaRPr sz="4400" dirty="0">
              <a:solidFill>
                <a:schemeClr val="bg1"/>
              </a:solidFill>
              <a:latin typeface="Arial Narrow"/>
              <a:cs typeface="Arial Narrow"/>
            </a:endParaRPr>
          </a:p>
        </p:txBody>
      </p:sp>
    </p:spTree>
    <p:extLst>
      <p:ext uri="{BB962C8B-B14F-4D97-AF65-F5344CB8AC3E}">
        <p14:creationId xmlns:p14="http://schemas.microsoft.com/office/powerpoint/2010/main" val="7176176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6" y="418591"/>
            <a:ext cx="11393323" cy="369332"/>
          </a:xfrm>
          <a:prstGeom prst="rect">
            <a:avLst/>
          </a:prstGeom>
        </p:spPr>
        <p:txBody>
          <a:bodyPr vert="horz" wrap="square" lIns="0" tIns="0" rIns="0" bIns="0" rtlCol="0">
            <a:spAutoFit/>
          </a:bodyPr>
          <a:lstStyle/>
          <a:p>
            <a:pPr marL="12700">
              <a:lnSpc>
                <a:spcPct val="100000"/>
              </a:lnSpc>
            </a:pPr>
            <a:r>
              <a:rPr lang="en-US" sz="2400" spc="-40" dirty="0" err="1" smtClean="0"/>
              <a:t>Resumen</a:t>
            </a:r>
            <a:r>
              <a:rPr sz="2400" spc="-40" dirty="0" smtClean="0"/>
              <a:t>: </a:t>
            </a:r>
            <a:r>
              <a:rPr lang="es-ES" sz="2400" b="0" spc="-80" dirty="0"/>
              <a:t>SIEMPRE SIGA TODOS LOS ETIQUETAS PARA EL PRODUCTO QUE SE APLICA</a:t>
            </a:r>
            <a:endParaRPr sz="2400" dirty="0"/>
          </a:p>
        </p:txBody>
      </p:sp>
      <p:sp>
        <p:nvSpPr>
          <p:cNvPr id="3" name="object 3"/>
          <p:cNvSpPr txBox="1">
            <a:spLocks noGrp="1"/>
          </p:cNvSpPr>
          <p:nvPr>
            <p:ph type="body" idx="1"/>
          </p:nvPr>
        </p:nvSpPr>
        <p:spPr>
          <a:xfrm>
            <a:off x="493877" y="1171066"/>
            <a:ext cx="9736455" cy="3408625"/>
          </a:xfrm>
          <a:prstGeom prst="rect">
            <a:avLst/>
          </a:prstGeom>
        </p:spPr>
        <p:txBody>
          <a:bodyPr vert="horz" wrap="square" lIns="0" tIns="0" rIns="0" bIns="0" rtlCol="0">
            <a:spAutoFit/>
          </a:bodyPr>
          <a:lstStyle/>
          <a:p>
            <a:pPr marL="241300" indent="-228600">
              <a:lnSpc>
                <a:spcPts val="2780"/>
              </a:lnSpc>
              <a:buClr>
                <a:srgbClr val="868755"/>
              </a:buClr>
              <a:buFont typeface="Arial"/>
              <a:buChar char="•"/>
              <a:tabLst>
                <a:tab pos="241935" algn="l"/>
              </a:tabLst>
            </a:pPr>
            <a:r>
              <a:rPr spc="-5" dirty="0"/>
              <a:t>XtendiMax</a:t>
            </a:r>
            <a:r>
              <a:rPr sz="2400" spc="-7" baseline="24305" dirty="0"/>
              <a:t>®  </a:t>
            </a:r>
            <a:r>
              <a:rPr sz="2400" spc="-5" dirty="0"/>
              <a:t>with </a:t>
            </a:r>
            <a:r>
              <a:rPr sz="2400" spc="-20" dirty="0"/>
              <a:t>VaporGrip</a:t>
            </a:r>
            <a:r>
              <a:rPr sz="2400" spc="-30" baseline="24305" dirty="0"/>
              <a:t>®  </a:t>
            </a:r>
            <a:r>
              <a:rPr sz="2400" spc="-30" dirty="0"/>
              <a:t>Technology</a:t>
            </a:r>
            <a:r>
              <a:rPr sz="2400" spc="-195" dirty="0"/>
              <a:t> </a:t>
            </a:r>
            <a:r>
              <a:rPr sz="2400" spc="-5" dirty="0"/>
              <a:t>(Monsanto)</a:t>
            </a:r>
            <a:endParaRPr sz="2400" dirty="0"/>
          </a:p>
          <a:p>
            <a:pPr marL="241300">
              <a:lnSpc>
                <a:spcPts val="2060"/>
              </a:lnSpc>
            </a:pPr>
            <a:r>
              <a:rPr sz="1800" i="1" u="heavy" spc="-5" dirty="0">
                <a:solidFill>
                  <a:srgbClr val="162C58"/>
                </a:solidFill>
                <a:latin typeface="Arial Narrow"/>
                <a:cs typeface="Arial Narrow"/>
                <a:hlinkClick r:id="rId2"/>
              </a:rPr>
              <a:t>xtendimaxapplicationrequirements.com</a:t>
            </a:r>
            <a:endParaRPr sz="1800" dirty="0">
              <a:latin typeface="Arial Narrow"/>
              <a:cs typeface="Arial Narrow"/>
            </a:endParaRPr>
          </a:p>
          <a:p>
            <a:pPr>
              <a:lnSpc>
                <a:spcPct val="100000"/>
              </a:lnSpc>
            </a:pPr>
            <a:endParaRPr sz="2000" dirty="0">
              <a:latin typeface="Times New Roman"/>
              <a:cs typeface="Times New Roman"/>
            </a:endParaRPr>
          </a:p>
          <a:p>
            <a:pPr>
              <a:lnSpc>
                <a:spcPct val="100000"/>
              </a:lnSpc>
              <a:spcBef>
                <a:spcPts val="40"/>
              </a:spcBef>
            </a:pPr>
            <a:endParaRPr sz="1700" dirty="0">
              <a:latin typeface="Times New Roman"/>
              <a:cs typeface="Times New Roman"/>
            </a:endParaRPr>
          </a:p>
          <a:p>
            <a:pPr marL="241300" indent="-228600">
              <a:lnSpc>
                <a:spcPts val="2780"/>
              </a:lnSpc>
              <a:buClr>
                <a:srgbClr val="868755"/>
              </a:buClr>
              <a:buFont typeface="Arial"/>
              <a:buChar char="•"/>
              <a:tabLst>
                <a:tab pos="241935" algn="l"/>
              </a:tabLst>
            </a:pPr>
            <a:r>
              <a:rPr spc="-5" dirty="0"/>
              <a:t>DuPont</a:t>
            </a:r>
            <a:r>
              <a:rPr sz="2400" spc="-7" baseline="24305" dirty="0"/>
              <a:t>® </a:t>
            </a:r>
            <a:r>
              <a:rPr sz="2400" spc="-5" dirty="0"/>
              <a:t>FeXapan</a:t>
            </a:r>
            <a:r>
              <a:rPr sz="2400" spc="-7" baseline="24305" dirty="0"/>
              <a:t>® </a:t>
            </a:r>
            <a:r>
              <a:rPr sz="2400" spc="-10" dirty="0"/>
              <a:t>herbicide </a:t>
            </a:r>
            <a:r>
              <a:rPr sz="2400" spc="-5" dirty="0"/>
              <a:t>Plus </a:t>
            </a:r>
            <a:r>
              <a:rPr sz="2400" spc="-20" dirty="0"/>
              <a:t>VaporGrip</a:t>
            </a:r>
            <a:r>
              <a:rPr sz="2400" spc="-7" baseline="24305" dirty="0"/>
              <a:t>® </a:t>
            </a:r>
            <a:r>
              <a:rPr sz="2400" spc="240" baseline="24305" dirty="0"/>
              <a:t> </a:t>
            </a:r>
            <a:r>
              <a:rPr sz="2400" spc="-30" dirty="0"/>
              <a:t>Technology</a:t>
            </a:r>
            <a:endParaRPr sz="2400" dirty="0"/>
          </a:p>
          <a:p>
            <a:pPr marL="241300">
              <a:lnSpc>
                <a:spcPct val="100000"/>
              </a:lnSpc>
              <a:spcBef>
                <a:spcPts val="5"/>
              </a:spcBef>
            </a:pPr>
            <a:r>
              <a:rPr lang="en-US" sz="1800" i="1" u="heavy" spc="-5" dirty="0">
                <a:solidFill>
                  <a:srgbClr val="162C58"/>
                </a:solidFill>
                <a:hlinkClick r:id="rId3"/>
              </a:rPr>
              <a:t>www.fexapanapplicationrequirements.dupont.com</a:t>
            </a:r>
            <a:endParaRPr lang="en-US" sz="1800" dirty="0"/>
          </a:p>
          <a:p>
            <a:pPr>
              <a:lnSpc>
                <a:spcPct val="100000"/>
              </a:lnSpc>
            </a:pPr>
            <a:endParaRPr sz="2000" dirty="0">
              <a:latin typeface="Times New Roman"/>
              <a:cs typeface="Times New Roman"/>
            </a:endParaRPr>
          </a:p>
          <a:p>
            <a:pPr>
              <a:lnSpc>
                <a:spcPct val="100000"/>
              </a:lnSpc>
              <a:spcBef>
                <a:spcPts val="50"/>
              </a:spcBef>
            </a:pPr>
            <a:endParaRPr sz="1950" dirty="0">
              <a:latin typeface="Times New Roman"/>
              <a:cs typeface="Times New Roman"/>
            </a:endParaRPr>
          </a:p>
          <a:p>
            <a:pPr marL="241300" indent="-228600">
              <a:lnSpc>
                <a:spcPct val="100000"/>
              </a:lnSpc>
              <a:buClr>
                <a:srgbClr val="868755"/>
              </a:buClr>
              <a:buFont typeface="Arial"/>
              <a:buChar char="•"/>
              <a:tabLst>
                <a:tab pos="241300" algn="l"/>
                <a:tab pos="241935" algn="l"/>
              </a:tabLst>
            </a:pPr>
            <a:r>
              <a:rPr spc="-5" dirty="0">
                <a:solidFill>
                  <a:srgbClr val="575857"/>
                </a:solidFill>
              </a:rPr>
              <a:t>Engenia</a:t>
            </a:r>
            <a:r>
              <a:rPr sz="2000" spc="-7" baseline="25641" dirty="0">
                <a:solidFill>
                  <a:srgbClr val="575857"/>
                </a:solidFill>
              </a:rPr>
              <a:t>® </a:t>
            </a:r>
            <a:r>
              <a:rPr spc="-5" dirty="0">
                <a:solidFill>
                  <a:srgbClr val="575857"/>
                </a:solidFill>
              </a:rPr>
              <a:t>Herbicide</a:t>
            </a:r>
            <a:r>
              <a:rPr spc="120" dirty="0">
                <a:solidFill>
                  <a:srgbClr val="575857"/>
                </a:solidFill>
              </a:rPr>
              <a:t> </a:t>
            </a:r>
            <a:r>
              <a:rPr dirty="0">
                <a:solidFill>
                  <a:srgbClr val="575857"/>
                </a:solidFill>
              </a:rPr>
              <a:t>(BASF)</a:t>
            </a:r>
            <a:endParaRPr dirty="0"/>
          </a:p>
          <a:p>
            <a:pPr marL="241300">
              <a:lnSpc>
                <a:spcPct val="100000"/>
              </a:lnSpc>
              <a:spcBef>
                <a:spcPts val="5"/>
              </a:spcBef>
            </a:pPr>
            <a:r>
              <a:rPr sz="1800" spc="-5" dirty="0">
                <a:solidFill>
                  <a:srgbClr val="575857"/>
                </a:solidFill>
              </a:rPr>
              <a:t>Stewardship:</a:t>
            </a:r>
            <a:r>
              <a:rPr sz="1800" spc="85" dirty="0">
                <a:solidFill>
                  <a:srgbClr val="575857"/>
                </a:solidFill>
              </a:rPr>
              <a:t> </a:t>
            </a:r>
            <a:r>
              <a:rPr sz="1800" i="1" u="heavy" spc="-5" dirty="0">
                <a:solidFill>
                  <a:srgbClr val="162C58"/>
                </a:solidFill>
                <a:latin typeface="Arial Narrow"/>
                <a:cs typeface="Arial Narrow"/>
                <a:hlinkClick r:id="rId4"/>
              </a:rPr>
              <a:t>http://agproducts.basf.us/campaigns/engenia/#stewardship</a:t>
            </a:r>
            <a:endParaRPr sz="1800" dirty="0">
              <a:latin typeface="Arial Narrow"/>
              <a:cs typeface="Arial Narrow"/>
            </a:endParaRPr>
          </a:p>
          <a:p>
            <a:pPr marL="241300">
              <a:lnSpc>
                <a:spcPct val="100000"/>
              </a:lnSpc>
            </a:pPr>
            <a:r>
              <a:rPr sz="1800" spc="-45" dirty="0">
                <a:solidFill>
                  <a:srgbClr val="575857"/>
                </a:solidFill>
              </a:rPr>
              <a:t>Tank </a:t>
            </a:r>
            <a:r>
              <a:rPr sz="1800" spc="-5" dirty="0">
                <a:solidFill>
                  <a:srgbClr val="575857"/>
                </a:solidFill>
              </a:rPr>
              <a:t>Mix:</a:t>
            </a:r>
            <a:r>
              <a:rPr sz="1800" spc="30" dirty="0">
                <a:solidFill>
                  <a:srgbClr val="575857"/>
                </a:solidFill>
              </a:rPr>
              <a:t> </a:t>
            </a:r>
            <a:r>
              <a:rPr sz="1800" i="1" u="heavy" spc="-10" dirty="0">
                <a:solidFill>
                  <a:srgbClr val="162C58"/>
                </a:solidFill>
                <a:latin typeface="Arial Narrow"/>
                <a:cs typeface="Arial Narrow"/>
                <a:hlinkClick r:id="rId5"/>
              </a:rPr>
              <a:t>www.engeniatankmix.com</a:t>
            </a:r>
            <a:endParaRPr sz="1800" dirty="0">
              <a:latin typeface="Arial Narrow"/>
              <a:cs typeface="Arial Narrow"/>
            </a:endParaRPr>
          </a:p>
        </p:txBody>
      </p:sp>
      <p:sp>
        <p:nvSpPr>
          <p:cNvPr id="10" name="object 10"/>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60</a:t>
            </a:fld>
            <a:endParaRPr dirty="0"/>
          </a:p>
        </p:txBody>
      </p:sp>
      <p:sp>
        <p:nvSpPr>
          <p:cNvPr id="11" name="object 14">
            <a:extLst>
              <a:ext uri="{FF2B5EF4-FFF2-40B4-BE49-F238E27FC236}">
                <a16:creationId xmlns:a16="http://schemas.microsoft.com/office/drawing/2014/main" id="{2097F1D8-4380-43E9-881F-35F20FCED874}"/>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
        <p:nvSpPr>
          <p:cNvPr id="4" name="TextBox 3"/>
          <p:cNvSpPr txBox="1"/>
          <p:nvPr/>
        </p:nvSpPr>
        <p:spPr>
          <a:xfrm>
            <a:off x="3276600" y="5105400"/>
            <a:ext cx="4953000" cy="369332"/>
          </a:xfrm>
          <a:prstGeom prst="rect">
            <a:avLst/>
          </a:prstGeom>
          <a:solidFill>
            <a:schemeClr val="accent3">
              <a:lumMod val="40000"/>
              <a:lumOff val="60000"/>
            </a:schemeClr>
          </a:solidFill>
        </p:spPr>
        <p:txBody>
          <a:bodyPr wrap="square" rtlCol="0">
            <a:spAutoFit/>
          </a:bodyPr>
          <a:lstStyle/>
          <a:p>
            <a:r>
              <a:rPr lang="en-US" dirty="0" err="1" smtClean="0"/>
              <a:t>Siempre</a:t>
            </a:r>
            <a:r>
              <a:rPr lang="en-US" dirty="0" smtClean="0"/>
              <a:t> hay que </a:t>
            </a:r>
            <a:r>
              <a:rPr lang="en-US" dirty="0" err="1" smtClean="0"/>
              <a:t>utilizar</a:t>
            </a:r>
            <a:r>
              <a:rPr lang="en-US" dirty="0" smtClean="0"/>
              <a:t> las </a:t>
            </a:r>
            <a:r>
              <a:rPr lang="en-US" dirty="0" err="1" smtClean="0"/>
              <a:t>boquillas</a:t>
            </a:r>
            <a:r>
              <a:rPr lang="en-US" dirty="0" smtClean="0"/>
              <a:t> </a:t>
            </a:r>
            <a:r>
              <a:rPr lang="en-US" dirty="0" err="1" smtClean="0"/>
              <a:t>aprobadas</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7" y="418591"/>
            <a:ext cx="10737850" cy="738664"/>
          </a:xfrm>
          <a:prstGeom prst="rect">
            <a:avLst/>
          </a:prstGeom>
        </p:spPr>
        <p:txBody>
          <a:bodyPr vert="horz" wrap="square" lIns="0" tIns="0" rIns="0" bIns="0" rtlCol="0">
            <a:spAutoFit/>
          </a:bodyPr>
          <a:lstStyle/>
          <a:p>
            <a:pPr marL="12700">
              <a:lnSpc>
                <a:spcPct val="100000"/>
              </a:lnSpc>
            </a:pPr>
            <a:r>
              <a:rPr lang="en-US" sz="4800" spc="-40" dirty="0" err="1" smtClean="0"/>
              <a:t>Contactos</a:t>
            </a:r>
            <a:endParaRPr sz="2800" dirty="0">
              <a:latin typeface="Arial Narrow"/>
              <a:cs typeface="Arial Narrow"/>
            </a:endParaRPr>
          </a:p>
        </p:txBody>
      </p:sp>
      <p:sp>
        <p:nvSpPr>
          <p:cNvPr id="10" name="object 10"/>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61</a:t>
            </a:fld>
            <a:endParaRPr dirty="0"/>
          </a:p>
        </p:txBody>
      </p:sp>
      <p:sp>
        <p:nvSpPr>
          <p:cNvPr id="11" name="object 14">
            <a:extLst>
              <a:ext uri="{FF2B5EF4-FFF2-40B4-BE49-F238E27FC236}">
                <a16:creationId xmlns:a16="http://schemas.microsoft.com/office/drawing/2014/main" id="{2097F1D8-4380-43E9-881F-35F20FCED874}"/>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
        <p:nvSpPr>
          <p:cNvPr id="5" name="Text Placeholder 4">
            <a:extLst>
              <a:ext uri="{FF2B5EF4-FFF2-40B4-BE49-F238E27FC236}">
                <a16:creationId xmlns:a16="http://schemas.microsoft.com/office/drawing/2014/main" id="{2D02F66A-9A05-49C3-9A4C-9461BB9EEC9C}"/>
              </a:ext>
            </a:extLst>
          </p:cNvPr>
          <p:cNvSpPr>
            <a:spLocks noGrp="1"/>
          </p:cNvSpPr>
          <p:nvPr>
            <p:ph type="body" idx="1"/>
          </p:nvPr>
        </p:nvSpPr>
        <p:spPr>
          <a:xfrm>
            <a:off x="493877" y="1640681"/>
            <a:ext cx="9736455" cy="2585323"/>
          </a:xfrm>
        </p:spPr>
        <p:txBody>
          <a:bodyPr/>
          <a:lstStyle/>
          <a:p>
            <a:r>
              <a:rPr lang="es-ES" b="1" dirty="0"/>
              <a:t>Departamento de agricultura y alimentación de Oklahoma</a:t>
            </a:r>
            <a:endParaRPr lang="en-US" dirty="0"/>
          </a:p>
          <a:p>
            <a:r>
              <a:rPr lang="en-US" dirty="0"/>
              <a:t>Debbie Mandrell – 405.522.5949 – Debbie.Mandrell@ag.ok.gov</a:t>
            </a:r>
          </a:p>
          <a:p>
            <a:endParaRPr lang="en-US" dirty="0"/>
          </a:p>
          <a:p>
            <a:endParaRPr lang="en-US" dirty="0"/>
          </a:p>
          <a:p>
            <a:r>
              <a:rPr lang="es-ES" b="1" dirty="0"/>
              <a:t>Servicio de Extensión Cooperativa de Oklahoma</a:t>
            </a:r>
            <a:endParaRPr lang="en-US" dirty="0"/>
          </a:p>
          <a:p>
            <a:r>
              <a:rPr lang="es-ES" dirty="0"/>
              <a:t>Oficina del condado de servicio de extensión cooperativa local de Oklahoma</a:t>
            </a:r>
            <a:endParaRPr lang="en-US" dirty="0"/>
          </a:p>
          <a:p>
            <a:r>
              <a:rPr lang="en-US" dirty="0"/>
              <a:t>Todd Baughman - 580.224.0623 – todd.baughman@okstate.edu</a:t>
            </a:r>
          </a:p>
        </p:txBody>
      </p:sp>
    </p:spTree>
    <p:extLst>
      <p:ext uri="{BB962C8B-B14F-4D97-AF65-F5344CB8AC3E}">
        <p14:creationId xmlns:p14="http://schemas.microsoft.com/office/powerpoint/2010/main" val="19292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877" y="418591"/>
            <a:ext cx="10737850" cy="738664"/>
          </a:xfrm>
          <a:prstGeom prst="rect">
            <a:avLst/>
          </a:prstGeom>
        </p:spPr>
        <p:txBody>
          <a:bodyPr vert="horz" wrap="square" lIns="0" tIns="0" rIns="0" bIns="0" rtlCol="0">
            <a:spAutoFit/>
          </a:bodyPr>
          <a:lstStyle/>
          <a:p>
            <a:pPr marL="12700">
              <a:lnSpc>
                <a:spcPct val="100000"/>
              </a:lnSpc>
            </a:pPr>
            <a:r>
              <a:rPr lang="en-US" sz="4800" spc="-40" dirty="0" err="1" smtClean="0"/>
              <a:t>Preguntas</a:t>
            </a:r>
            <a:r>
              <a:rPr lang="en-US" sz="4800" spc="-40" dirty="0" smtClean="0"/>
              <a:t>?</a:t>
            </a:r>
            <a:endParaRPr sz="2800" dirty="0">
              <a:latin typeface="Arial Narrow"/>
              <a:cs typeface="Arial Narrow"/>
            </a:endParaRPr>
          </a:p>
        </p:txBody>
      </p:sp>
      <p:sp>
        <p:nvSpPr>
          <p:cNvPr id="10" name="object 10"/>
          <p:cNvSpPr txBox="1">
            <a:spLocks noGrp="1"/>
          </p:cNvSpPr>
          <p:nvPr>
            <p:ph type="sldNum" sz="quarter" idx="7"/>
          </p:nvPr>
        </p:nvSpPr>
        <p:spPr>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dirty="0"/>
              <a:t>62</a:t>
            </a:fld>
            <a:endParaRPr dirty="0"/>
          </a:p>
        </p:txBody>
      </p:sp>
      <p:sp>
        <p:nvSpPr>
          <p:cNvPr id="11" name="object 14">
            <a:extLst>
              <a:ext uri="{FF2B5EF4-FFF2-40B4-BE49-F238E27FC236}">
                <a16:creationId xmlns:a16="http://schemas.microsoft.com/office/drawing/2014/main" id="{2097F1D8-4380-43E9-881F-35F20FCED874}"/>
              </a:ext>
            </a:extLst>
          </p:cNvPr>
          <p:cNvSpPr txBox="1">
            <a:spLocks noGrp="1"/>
          </p:cNvSpPr>
          <p:nvPr>
            <p:ph type="ftr" sz="quarter" idx="5"/>
          </p:nvPr>
        </p:nvSpPr>
        <p:spPr>
          <a:xfrm>
            <a:off x="307340" y="6216156"/>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
        <p:nvSpPr>
          <p:cNvPr id="5" name="Text Placeholder 4">
            <a:extLst>
              <a:ext uri="{FF2B5EF4-FFF2-40B4-BE49-F238E27FC236}">
                <a16:creationId xmlns:a16="http://schemas.microsoft.com/office/drawing/2014/main" id="{2D02F66A-9A05-49C3-9A4C-9461BB9EEC9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8437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object 15"/>
          <p:cNvSpPr txBox="1"/>
          <p:nvPr/>
        </p:nvSpPr>
        <p:spPr>
          <a:xfrm>
            <a:off x="98653" y="6636627"/>
            <a:ext cx="97790" cy="142875"/>
          </a:xfrm>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sz="800" dirty="0">
                <a:solidFill>
                  <a:srgbClr val="575857"/>
                </a:solidFill>
                <a:latin typeface="Arial Narrow"/>
                <a:cs typeface="Arial Narrow"/>
              </a:rPr>
              <a:t>7</a:t>
            </a:fld>
            <a:endParaRPr sz="800" dirty="0">
              <a:latin typeface="Arial Narrow"/>
              <a:cs typeface="Arial Narrow"/>
            </a:endParaRPr>
          </a:p>
        </p:txBody>
      </p:sp>
      <p:sp>
        <p:nvSpPr>
          <p:cNvPr id="9" name="object 3">
            <a:extLst>
              <a:ext uri="{FF2B5EF4-FFF2-40B4-BE49-F238E27FC236}">
                <a16:creationId xmlns:a16="http://schemas.microsoft.com/office/drawing/2014/main" id="{2E05041B-D065-4B22-B6EE-535D36F6899E}"/>
              </a:ext>
            </a:extLst>
          </p:cNvPr>
          <p:cNvSpPr txBox="1"/>
          <p:nvPr/>
        </p:nvSpPr>
        <p:spPr>
          <a:xfrm>
            <a:off x="990600" y="1295400"/>
            <a:ext cx="7848600" cy="738664"/>
          </a:xfrm>
          <a:prstGeom prst="rect">
            <a:avLst/>
          </a:prstGeom>
        </p:spPr>
        <p:txBody>
          <a:bodyPr vert="horz" wrap="square" lIns="0" tIns="0" rIns="0" bIns="0" rtlCol="0">
            <a:spAutoFit/>
          </a:bodyPr>
          <a:lstStyle/>
          <a:p>
            <a:pPr marL="355600" marR="5080" indent="-342900">
              <a:lnSpc>
                <a:spcPct val="100000"/>
              </a:lnSpc>
              <a:buClr>
                <a:srgbClr val="018349"/>
              </a:buClr>
              <a:buFont typeface="Wingdings" panose="05000000000000000000" pitchFamily="2" charset="2"/>
              <a:buChar char="§"/>
              <a:tabLst>
                <a:tab pos="355600" algn="l"/>
              </a:tabLst>
            </a:pPr>
            <a:r>
              <a:rPr lang="es-ES" sz="2400" dirty="0">
                <a:latin typeface="Arial Narrow" panose="020B0606020202030204" pitchFamily="34" charset="0"/>
                <a:cs typeface="Arial"/>
              </a:rPr>
              <a:t>Las auxinas sintéticas </a:t>
            </a:r>
            <a:r>
              <a:rPr lang="es-ES" sz="2400" dirty="0" smtClean="0">
                <a:latin typeface="Arial Narrow" panose="020B0606020202030204" pitchFamily="34" charset="0"/>
                <a:cs typeface="Arial"/>
              </a:rPr>
              <a:t>tienen </a:t>
            </a:r>
            <a:r>
              <a:rPr lang="es-ES" sz="2400" dirty="0">
                <a:latin typeface="Arial Narrow" panose="020B0606020202030204" pitchFamily="34" charset="0"/>
                <a:cs typeface="Arial"/>
              </a:rPr>
              <a:t>sitio de acción de herbicida muy efectivo</a:t>
            </a:r>
            <a:endParaRPr sz="2400" dirty="0">
              <a:latin typeface="Arial Narrow" panose="020B0606020202030204" pitchFamily="34" charset="0"/>
              <a:cs typeface="Arial"/>
            </a:endParaRPr>
          </a:p>
        </p:txBody>
      </p:sp>
      <p:sp>
        <p:nvSpPr>
          <p:cNvPr id="10" name="object 4">
            <a:extLst>
              <a:ext uri="{FF2B5EF4-FFF2-40B4-BE49-F238E27FC236}">
                <a16:creationId xmlns:a16="http://schemas.microsoft.com/office/drawing/2014/main" id="{358D0E42-A365-491D-9279-CCB1710852AC}"/>
              </a:ext>
            </a:extLst>
          </p:cNvPr>
          <p:cNvSpPr txBox="1"/>
          <p:nvPr/>
        </p:nvSpPr>
        <p:spPr>
          <a:xfrm>
            <a:off x="1143000" y="1600200"/>
            <a:ext cx="7122413" cy="1231106"/>
          </a:xfrm>
          <a:prstGeom prst="rect">
            <a:avLst/>
          </a:prstGeom>
        </p:spPr>
        <p:txBody>
          <a:bodyPr vert="horz" wrap="square" lIns="0" tIns="0" rIns="0" bIns="0" rtlCol="0">
            <a:spAutoFit/>
          </a:bodyPr>
          <a:lstStyle/>
          <a:p>
            <a:pPr marL="355600" indent="-342900">
              <a:lnSpc>
                <a:spcPct val="100000"/>
              </a:lnSpc>
              <a:spcBef>
                <a:spcPts val="1200"/>
              </a:spcBef>
              <a:buClr>
                <a:srgbClr val="018349"/>
              </a:buClr>
              <a:buFont typeface="Wingdings" panose="05000000000000000000" pitchFamily="2" charset="2"/>
              <a:buChar char="§"/>
              <a:tabLst>
                <a:tab pos="297815" algn="l"/>
                <a:tab pos="298450" algn="l"/>
              </a:tabLst>
            </a:pPr>
            <a:endParaRPr lang="es-ES" sz="2000" dirty="0">
              <a:latin typeface="Arial Narrow" panose="020B0606020202030204" pitchFamily="34" charset="0"/>
              <a:cs typeface="Arial"/>
            </a:endParaRPr>
          </a:p>
          <a:p>
            <a:pPr marL="355600" indent="-342900">
              <a:lnSpc>
                <a:spcPct val="100000"/>
              </a:lnSpc>
              <a:spcBef>
                <a:spcPts val="1200"/>
              </a:spcBef>
              <a:buClr>
                <a:srgbClr val="018349"/>
              </a:buClr>
              <a:buFont typeface="Wingdings" panose="05000000000000000000" pitchFamily="2" charset="2"/>
              <a:buChar char="§"/>
              <a:tabLst>
                <a:tab pos="297815" algn="l"/>
                <a:tab pos="298450" algn="l"/>
              </a:tabLst>
            </a:pPr>
            <a:r>
              <a:rPr lang="es-ES" sz="2000" dirty="0">
                <a:latin typeface="Arial Narrow" panose="020B0606020202030204" pitchFamily="34" charset="0"/>
                <a:cs typeface="Arial"/>
              </a:rPr>
              <a:t>Las plantas </a:t>
            </a:r>
            <a:r>
              <a:rPr lang="es-ES" sz="2000" dirty="0" smtClean="0">
                <a:latin typeface="Arial Narrow" panose="020B0606020202030204" pitchFamily="34" charset="0"/>
                <a:cs typeface="Arial"/>
              </a:rPr>
              <a:t>de </a:t>
            </a:r>
            <a:r>
              <a:rPr lang="es-ES" sz="2000" dirty="0" smtClean="0">
                <a:solidFill>
                  <a:srgbClr val="FF0000"/>
                </a:solidFill>
                <a:latin typeface="Arial Narrow" panose="020B0606020202030204" pitchFamily="34" charset="0"/>
                <a:cs typeface="Arial"/>
              </a:rPr>
              <a:t>hoja ancha </a:t>
            </a:r>
            <a:r>
              <a:rPr lang="es-ES" sz="2000" dirty="0" smtClean="0">
                <a:latin typeface="Arial Narrow" panose="020B0606020202030204" pitchFamily="34" charset="0"/>
                <a:cs typeface="Arial"/>
              </a:rPr>
              <a:t>(</a:t>
            </a:r>
            <a:r>
              <a:rPr lang="es-ES" sz="2000" dirty="0">
                <a:latin typeface="Arial Narrow" panose="020B0606020202030204" pitchFamily="34" charset="0"/>
                <a:cs typeface="Arial"/>
              </a:rPr>
              <a:t>dicotiledóneas) son muy susceptibles</a:t>
            </a:r>
          </a:p>
          <a:p>
            <a:pPr marL="355600" indent="-342900">
              <a:lnSpc>
                <a:spcPct val="100000"/>
              </a:lnSpc>
              <a:spcBef>
                <a:spcPts val="1200"/>
              </a:spcBef>
              <a:buClr>
                <a:srgbClr val="018349"/>
              </a:buClr>
              <a:buFont typeface="Wingdings" panose="05000000000000000000" pitchFamily="2" charset="2"/>
              <a:buChar char="§"/>
              <a:tabLst>
                <a:tab pos="297815" algn="l"/>
                <a:tab pos="298450" algn="l"/>
              </a:tabLst>
            </a:pPr>
            <a:r>
              <a:rPr lang="es-ES" sz="2000" dirty="0">
                <a:latin typeface="Arial Narrow" panose="020B0606020202030204" pitchFamily="34" charset="0"/>
                <a:cs typeface="Arial"/>
              </a:rPr>
              <a:t>Las plantas de </a:t>
            </a:r>
            <a:r>
              <a:rPr lang="es-ES" sz="2000" dirty="0" smtClean="0">
                <a:latin typeface="Arial Narrow" panose="020B0606020202030204" pitchFamily="34" charset="0"/>
                <a:cs typeface="Arial"/>
              </a:rPr>
              <a:t>hierba </a:t>
            </a:r>
            <a:r>
              <a:rPr lang="es-ES" sz="2000" dirty="0">
                <a:latin typeface="Arial Narrow" panose="020B0606020202030204" pitchFamily="34" charset="0"/>
                <a:cs typeface="Arial"/>
              </a:rPr>
              <a:t>(monocotiledóneas) son generalmente tolerante</a:t>
            </a:r>
            <a:endParaRPr sz="2000" dirty="0">
              <a:latin typeface="Arial Narrow" panose="020B0606020202030204" pitchFamily="34" charset="0"/>
              <a:cs typeface="Arial"/>
            </a:endParaRPr>
          </a:p>
        </p:txBody>
      </p:sp>
      <p:sp>
        <p:nvSpPr>
          <p:cNvPr id="11" name="object 5">
            <a:extLst>
              <a:ext uri="{FF2B5EF4-FFF2-40B4-BE49-F238E27FC236}">
                <a16:creationId xmlns:a16="http://schemas.microsoft.com/office/drawing/2014/main" id="{B74E52B0-52EE-4FD2-82D4-B60D6462F44B}"/>
              </a:ext>
            </a:extLst>
          </p:cNvPr>
          <p:cNvSpPr txBox="1"/>
          <p:nvPr/>
        </p:nvSpPr>
        <p:spPr>
          <a:xfrm>
            <a:off x="990600" y="2985135"/>
            <a:ext cx="7696200" cy="738664"/>
          </a:xfrm>
          <a:prstGeom prst="rect">
            <a:avLst/>
          </a:prstGeom>
        </p:spPr>
        <p:txBody>
          <a:bodyPr vert="horz" wrap="square" lIns="0" tIns="0" rIns="0" bIns="0" rtlCol="0">
            <a:spAutoFit/>
          </a:bodyPr>
          <a:lstStyle/>
          <a:p>
            <a:pPr marL="355600" indent="-342900">
              <a:lnSpc>
                <a:spcPct val="100000"/>
              </a:lnSpc>
              <a:buClr>
                <a:srgbClr val="018349"/>
              </a:buClr>
              <a:buFont typeface="Wingdings" panose="05000000000000000000" pitchFamily="2" charset="2"/>
              <a:buChar char="§"/>
              <a:tabLst>
                <a:tab pos="355600" algn="l"/>
              </a:tabLst>
            </a:pPr>
            <a:r>
              <a:rPr lang="es-ES" sz="2400" spc="-15" dirty="0">
                <a:latin typeface="Arial Narrow" panose="020B0606020202030204" pitchFamily="34" charset="0"/>
                <a:cs typeface="Arial"/>
              </a:rPr>
              <a:t>El efecto sobre el crecimiento de la planta es "sistémico"</a:t>
            </a:r>
          </a:p>
          <a:p>
            <a:pPr marL="355600" indent="-342900">
              <a:lnSpc>
                <a:spcPct val="100000"/>
              </a:lnSpc>
              <a:buClr>
                <a:srgbClr val="018349"/>
              </a:buClr>
              <a:buFont typeface="Wingdings" panose="05000000000000000000" pitchFamily="2" charset="2"/>
              <a:buChar char="§"/>
              <a:tabLst>
                <a:tab pos="355600" algn="l"/>
              </a:tabLst>
            </a:pPr>
            <a:r>
              <a:rPr lang="es-ES" sz="2400" spc="-15" dirty="0">
                <a:latin typeface="Arial Narrow" panose="020B0606020202030204" pitchFamily="34" charset="0"/>
                <a:cs typeface="Arial"/>
              </a:rPr>
              <a:t>La </a:t>
            </a:r>
            <a:r>
              <a:rPr lang="es-ES" sz="2400" spc="-15" dirty="0" err="1">
                <a:latin typeface="Arial Narrow" panose="020B0606020202030204" pitchFamily="34" charset="0"/>
                <a:cs typeface="Arial"/>
              </a:rPr>
              <a:t>sintomología</a:t>
            </a:r>
            <a:r>
              <a:rPr lang="es-ES" sz="2400" spc="-15" dirty="0">
                <a:latin typeface="Arial Narrow" panose="020B0606020202030204" pitchFamily="34" charset="0"/>
                <a:cs typeface="Arial"/>
              </a:rPr>
              <a:t> puede desarrollarse a </a:t>
            </a:r>
            <a:r>
              <a:rPr lang="es-ES" sz="2400" spc="-15" dirty="0" smtClean="0">
                <a:latin typeface="Arial Narrow" panose="020B0606020202030204" pitchFamily="34" charset="0"/>
                <a:cs typeface="Arial"/>
              </a:rPr>
              <a:t>dosis </a:t>
            </a:r>
            <a:r>
              <a:rPr lang="es-ES" sz="2400" spc="-15" dirty="0">
                <a:latin typeface="Arial Narrow" panose="020B0606020202030204" pitchFamily="34" charset="0"/>
                <a:cs typeface="Arial"/>
              </a:rPr>
              <a:t>muy </a:t>
            </a:r>
            <a:r>
              <a:rPr lang="es-ES" sz="2400" spc="-15" dirty="0" smtClean="0">
                <a:latin typeface="Arial Narrow" panose="020B0606020202030204" pitchFamily="34" charset="0"/>
                <a:cs typeface="Arial"/>
              </a:rPr>
              <a:t>bajas</a:t>
            </a:r>
            <a:endParaRPr sz="2400" dirty="0">
              <a:latin typeface="Arial Narrow" panose="020B0606020202030204" pitchFamily="34" charset="0"/>
              <a:cs typeface="Arial"/>
            </a:endParaRPr>
          </a:p>
        </p:txBody>
      </p:sp>
      <p:sp>
        <p:nvSpPr>
          <p:cNvPr id="12" name="object 6">
            <a:extLst>
              <a:ext uri="{FF2B5EF4-FFF2-40B4-BE49-F238E27FC236}">
                <a16:creationId xmlns:a16="http://schemas.microsoft.com/office/drawing/2014/main" id="{D6A317CA-CB73-4244-B865-A1542FCD5933}"/>
              </a:ext>
            </a:extLst>
          </p:cNvPr>
          <p:cNvSpPr txBox="1"/>
          <p:nvPr/>
        </p:nvSpPr>
        <p:spPr>
          <a:xfrm>
            <a:off x="1335787" y="4022725"/>
            <a:ext cx="3960088" cy="1077218"/>
          </a:xfrm>
          <a:prstGeom prst="rect">
            <a:avLst/>
          </a:prstGeom>
        </p:spPr>
        <p:txBody>
          <a:bodyPr vert="horz" wrap="square" lIns="0" tIns="0" rIns="0" bIns="0" rtlCol="0">
            <a:spAutoFit/>
          </a:bodyPr>
          <a:lstStyle/>
          <a:p>
            <a:pPr marL="355600" indent="-342900">
              <a:lnSpc>
                <a:spcPct val="100000"/>
              </a:lnSpc>
              <a:spcBef>
                <a:spcPts val="1200"/>
              </a:spcBef>
              <a:buClr>
                <a:srgbClr val="018349"/>
              </a:buClr>
              <a:buFont typeface="Wingdings" panose="05000000000000000000" pitchFamily="2" charset="2"/>
              <a:buChar char="§"/>
              <a:tabLst>
                <a:tab pos="297815" algn="l"/>
                <a:tab pos="298450" algn="l"/>
              </a:tabLst>
            </a:pPr>
            <a:r>
              <a:rPr lang="es-ES" sz="2000" dirty="0">
                <a:latin typeface="Arial Narrow" panose="020B0606020202030204" pitchFamily="34" charset="0"/>
                <a:cs typeface="Arial"/>
              </a:rPr>
              <a:t>Solo afecta el nuevo crecimiento</a:t>
            </a:r>
          </a:p>
          <a:p>
            <a:pPr marL="355600" indent="-342900">
              <a:lnSpc>
                <a:spcPct val="100000"/>
              </a:lnSpc>
              <a:spcBef>
                <a:spcPts val="1200"/>
              </a:spcBef>
              <a:buClr>
                <a:srgbClr val="018349"/>
              </a:buClr>
              <a:buFont typeface="Wingdings" panose="05000000000000000000" pitchFamily="2" charset="2"/>
              <a:buChar char="§"/>
              <a:tabLst>
                <a:tab pos="297815" algn="l"/>
                <a:tab pos="298450" algn="l"/>
              </a:tabLst>
            </a:pPr>
            <a:r>
              <a:rPr lang="es-ES" sz="2000" dirty="0">
                <a:latin typeface="Arial Narrow" panose="020B0606020202030204" pitchFamily="34" charset="0"/>
                <a:cs typeface="Arial"/>
              </a:rPr>
              <a:t>Los síntomas visuales están retrasados</a:t>
            </a:r>
            <a:endParaRPr sz="2000" dirty="0">
              <a:latin typeface="Arial Narrow" panose="020B0606020202030204" pitchFamily="34" charset="0"/>
              <a:cs typeface="Arial"/>
            </a:endParaRPr>
          </a:p>
        </p:txBody>
      </p:sp>
      <p:sp>
        <p:nvSpPr>
          <p:cNvPr id="13" name="object 2">
            <a:extLst>
              <a:ext uri="{FF2B5EF4-FFF2-40B4-BE49-F238E27FC236}">
                <a16:creationId xmlns:a16="http://schemas.microsoft.com/office/drawing/2014/main" id="{B9D87918-5E3C-4736-A6E9-6C9E14E046E5}"/>
              </a:ext>
            </a:extLst>
          </p:cNvPr>
          <p:cNvSpPr txBox="1">
            <a:spLocks noGrp="1"/>
          </p:cNvSpPr>
          <p:nvPr>
            <p:ph type="title"/>
          </p:nvPr>
        </p:nvSpPr>
        <p:spPr>
          <a:xfrm>
            <a:off x="533400" y="457200"/>
            <a:ext cx="6563995" cy="430887"/>
          </a:xfrm>
          <a:prstGeom prst="rect">
            <a:avLst/>
          </a:prstGeom>
        </p:spPr>
        <p:txBody>
          <a:bodyPr vert="horz" wrap="square" lIns="0" tIns="0" rIns="0" bIns="0" rtlCol="0">
            <a:spAutoFit/>
          </a:bodyPr>
          <a:lstStyle/>
          <a:p>
            <a:pPr marL="12700">
              <a:lnSpc>
                <a:spcPct val="100000"/>
              </a:lnSpc>
            </a:pPr>
            <a:r>
              <a:rPr lang="en-US" sz="2800" b="0" dirty="0" err="1" smtClean="0"/>
              <a:t>Herbicidas</a:t>
            </a:r>
            <a:r>
              <a:rPr lang="en-US" sz="2800" b="0" dirty="0" smtClean="0"/>
              <a:t> </a:t>
            </a:r>
            <a:r>
              <a:rPr lang="en-US" sz="2800" b="0" dirty="0" err="1"/>
              <a:t>sintéticos</a:t>
            </a:r>
            <a:r>
              <a:rPr lang="en-US" sz="2800" b="0" dirty="0"/>
              <a:t> Auxin</a:t>
            </a:r>
            <a:endParaRPr sz="3600" b="0" dirty="0"/>
          </a:p>
        </p:txBody>
      </p:sp>
      <p:grpSp>
        <p:nvGrpSpPr>
          <p:cNvPr id="2" name="Group 1">
            <a:extLst>
              <a:ext uri="{FF2B5EF4-FFF2-40B4-BE49-F238E27FC236}">
                <a16:creationId xmlns:a16="http://schemas.microsoft.com/office/drawing/2014/main" id="{9AC025DD-9B42-458A-B17C-B9333A42F848}"/>
              </a:ext>
            </a:extLst>
          </p:cNvPr>
          <p:cNvGrpSpPr/>
          <p:nvPr/>
        </p:nvGrpSpPr>
        <p:grpSpPr>
          <a:xfrm>
            <a:off x="2057400" y="5562600"/>
            <a:ext cx="8459470" cy="583715"/>
            <a:chOff x="2057400" y="5638800"/>
            <a:chExt cx="8459470" cy="583715"/>
          </a:xfrm>
        </p:grpSpPr>
        <p:sp>
          <p:nvSpPr>
            <p:cNvPr id="16" name="object 21">
              <a:extLst>
                <a:ext uri="{FF2B5EF4-FFF2-40B4-BE49-F238E27FC236}">
                  <a16:creationId xmlns:a16="http://schemas.microsoft.com/office/drawing/2014/main" id="{FF5C7163-5AFB-4162-AE2E-703FBDE43B09}"/>
                </a:ext>
              </a:extLst>
            </p:cNvPr>
            <p:cNvSpPr/>
            <p:nvPr/>
          </p:nvSpPr>
          <p:spPr>
            <a:xfrm>
              <a:off x="2057400" y="5638800"/>
              <a:ext cx="8459470" cy="346710"/>
            </a:xfrm>
            <a:custGeom>
              <a:avLst/>
              <a:gdLst/>
              <a:ahLst/>
              <a:cxnLst/>
              <a:rect l="l" t="t" r="r" b="b"/>
              <a:pathLst>
                <a:path w="8459470" h="346709">
                  <a:moveTo>
                    <a:pt x="8458962" y="342137"/>
                  </a:moveTo>
                  <a:lnTo>
                    <a:pt x="8458962" y="0"/>
                  </a:lnTo>
                  <a:lnTo>
                    <a:pt x="4572" y="0"/>
                  </a:lnTo>
                  <a:lnTo>
                    <a:pt x="0" y="5334"/>
                  </a:lnTo>
                  <a:lnTo>
                    <a:pt x="0" y="346710"/>
                  </a:lnTo>
                  <a:lnTo>
                    <a:pt x="8454390" y="346709"/>
                  </a:lnTo>
                  <a:lnTo>
                    <a:pt x="8458962" y="342137"/>
                  </a:lnTo>
                  <a:close/>
                </a:path>
              </a:pathLst>
            </a:custGeom>
            <a:solidFill>
              <a:srgbClr val="018249"/>
            </a:solidFill>
          </p:spPr>
          <p:txBody>
            <a:bodyPr wrap="square" lIns="0" tIns="0" rIns="0" bIns="0" rtlCol="0"/>
            <a:lstStyle/>
            <a:p>
              <a:endParaRPr dirty="0"/>
            </a:p>
          </p:txBody>
        </p:sp>
        <p:sp>
          <p:nvSpPr>
            <p:cNvPr id="17" name="object 22">
              <a:extLst>
                <a:ext uri="{FF2B5EF4-FFF2-40B4-BE49-F238E27FC236}">
                  <a16:creationId xmlns:a16="http://schemas.microsoft.com/office/drawing/2014/main" id="{A8B08C6B-1AA0-4B97-9C81-F11B0FCE52CE}"/>
                </a:ext>
              </a:extLst>
            </p:cNvPr>
            <p:cNvSpPr txBox="1"/>
            <p:nvPr/>
          </p:nvSpPr>
          <p:spPr>
            <a:xfrm>
              <a:off x="2743200" y="5668517"/>
              <a:ext cx="7467600" cy="553998"/>
            </a:xfrm>
            <a:prstGeom prst="rect">
              <a:avLst/>
            </a:prstGeom>
          </p:spPr>
          <p:txBody>
            <a:bodyPr vert="horz" wrap="square" lIns="0" tIns="0" rIns="0" bIns="0" rtlCol="0">
              <a:spAutoFit/>
            </a:bodyPr>
            <a:lstStyle/>
            <a:p>
              <a:pPr marL="12700">
                <a:lnSpc>
                  <a:spcPct val="100000"/>
                </a:lnSpc>
              </a:pPr>
              <a:r>
                <a:rPr lang="es-ES" dirty="0">
                  <a:solidFill>
                    <a:schemeClr val="bg1"/>
                  </a:solidFill>
                  <a:latin typeface="Arial"/>
                  <a:cs typeface="Arial"/>
                </a:rPr>
                <a:t>Las tasas </a:t>
              </a:r>
              <a:r>
                <a:rPr lang="es-ES" dirty="0" smtClean="0">
                  <a:solidFill>
                    <a:schemeClr val="bg1"/>
                  </a:solidFill>
                  <a:latin typeface="Arial"/>
                  <a:cs typeface="Arial"/>
                </a:rPr>
                <a:t>(dosis) muy </a:t>
              </a:r>
              <a:r>
                <a:rPr lang="es-ES" dirty="0">
                  <a:solidFill>
                    <a:schemeClr val="bg1"/>
                  </a:solidFill>
                  <a:latin typeface="Arial"/>
                  <a:cs typeface="Arial"/>
                </a:rPr>
                <a:t>bajas pueden causar sintomatología en el nuevo crecimiento</a:t>
              </a:r>
              <a:endParaRPr sz="1800" dirty="0">
                <a:solidFill>
                  <a:schemeClr val="bg1"/>
                </a:solidFill>
                <a:latin typeface="Arial"/>
                <a:cs typeface="Arial"/>
              </a:endParaRPr>
            </a:p>
          </p:txBody>
        </p:sp>
      </p:grpSp>
      <p:grpSp>
        <p:nvGrpSpPr>
          <p:cNvPr id="18" name="Group 17">
            <a:extLst>
              <a:ext uri="{FF2B5EF4-FFF2-40B4-BE49-F238E27FC236}">
                <a16:creationId xmlns:a16="http://schemas.microsoft.com/office/drawing/2014/main" id="{D51289F8-73F9-4DEF-B4CE-6D88979246B9}"/>
              </a:ext>
            </a:extLst>
          </p:cNvPr>
          <p:cNvGrpSpPr/>
          <p:nvPr/>
        </p:nvGrpSpPr>
        <p:grpSpPr>
          <a:xfrm>
            <a:off x="8967979" y="909624"/>
            <a:ext cx="1793366" cy="4229862"/>
            <a:chOff x="7037831" y="1658873"/>
            <a:chExt cx="1793366" cy="4229862"/>
          </a:xfrm>
        </p:grpSpPr>
        <p:sp>
          <p:nvSpPr>
            <p:cNvPr id="19" name="object 7">
              <a:extLst>
                <a:ext uri="{FF2B5EF4-FFF2-40B4-BE49-F238E27FC236}">
                  <a16:creationId xmlns:a16="http://schemas.microsoft.com/office/drawing/2014/main" id="{480610A8-5B36-4AA6-9366-E5868BA8EC41}"/>
                </a:ext>
              </a:extLst>
            </p:cNvPr>
            <p:cNvSpPr/>
            <p:nvPr/>
          </p:nvSpPr>
          <p:spPr>
            <a:xfrm>
              <a:off x="7037831" y="4515611"/>
              <a:ext cx="1792224" cy="1373124"/>
            </a:xfrm>
            <a:prstGeom prst="rect">
              <a:avLst/>
            </a:prstGeom>
            <a:blipFill>
              <a:blip r:embed="rId2" cstate="print"/>
              <a:stretch>
                <a:fillRect/>
              </a:stretch>
            </a:blipFill>
          </p:spPr>
          <p:txBody>
            <a:bodyPr wrap="square" lIns="0" tIns="0" rIns="0" bIns="0" rtlCol="0"/>
            <a:lstStyle/>
            <a:p>
              <a:endParaRPr dirty="0"/>
            </a:p>
          </p:txBody>
        </p:sp>
        <p:sp>
          <p:nvSpPr>
            <p:cNvPr id="20" name="object 8">
              <a:extLst>
                <a:ext uri="{FF2B5EF4-FFF2-40B4-BE49-F238E27FC236}">
                  <a16:creationId xmlns:a16="http://schemas.microsoft.com/office/drawing/2014/main" id="{1D60B9C8-AC91-4994-B9B3-C4590AF46710}"/>
                </a:ext>
              </a:extLst>
            </p:cNvPr>
            <p:cNvSpPr/>
            <p:nvPr/>
          </p:nvSpPr>
          <p:spPr>
            <a:xfrm>
              <a:off x="7091933" y="4569714"/>
              <a:ext cx="1739264" cy="1228725"/>
            </a:xfrm>
            <a:custGeom>
              <a:avLst/>
              <a:gdLst/>
              <a:ahLst/>
              <a:cxnLst/>
              <a:rect l="l" t="t" r="r" b="b"/>
              <a:pathLst>
                <a:path w="1739265" h="1228725">
                  <a:moveTo>
                    <a:pt x="1534160" y="0"/>
                  </a:moveTo>
                  <a:lnTo>
                    <a:pt x="204724" y="0"/>
                  </a:lnTo>
                  <a:lnTo>
                    <a:pt x="157793" y="5408"/>
                  </a:lnTo>
                  <a:lnTo>
                    <a:pt x="114707" y="20814"/>
                  </a:lnTo>
                  <a:lnTo>
                    <a:pt x="76694" y="44986"/>
                  </a:lnTo>
                  <a:lnTo>
                    <a:pt x="44986" y="76694"/>
                  </a:lnTo>
                  <a:lnTo>
                    <a:pt x="20814" y="114707"/>
                  </a:lnTo>
                  <a:lnTo>
                    <a:pt x="5408" y="157793"/>
                  </a:lnTo>
                  <a:lnTo>
                    <a:pt x="0" y="204724"/>
                  </a:lnTo>
                  <a:lnTo>
                    <a:pt x="0" y="1023620"/>
                  </a:lnTo>
                  <a:lnTo>
                    <a:pt x="5408" y="1070562"/>
                  </a:lnTo>
                  <a:lnTo>
                    <a:pt x="20814" y="1113653"/>
                  </a:lnTo>
                  <a:lnTo>
                    <a:pt x="44986" y="1151665"/>
                  </a:lnTo>
                  <a:lnTo>
                    <a:pt x="76694" y="1183369"/>
                  </a:lnTo>
                  <a:lnTo>
                    <a:pt x="114707" y="1207535"/>
                  </a:lnTo>
                  <a:lnTo>
                    <a:pt x="157793" y="1222937"/>
                  </a:lnTo>
                  <a:lnTo>
                    <a:pt x="204724" y="1228344"/>
                  </a:lnTo>
                  <a:lnTo>
                    <a:pt x="1534160" y="1228344"/>
                  </a:lnTo>
                  <a:lnTo>
                    <a:pt x="1581090" y="1222937"/>
                  </a:lnTo>
                  <a:lnTo>
                    <a:pt x="1624176" y="1207535"/>
                  </a:lnTo>
                  <a:lnTo>
                    <a:pt x="1662189" y="1183369"/>
                  </a:lnTo>
                  <a:lnTo>
                    <a:pt x="1693897" y="1151665"/>
                  </a:lnTo>
                  <a:lnTo>
                    <a:pt x="1718069" y="1113653"/>
                  </a:lnTo>
                  <a:lnTo>
                    <a:pt x="1733475" y="1070562"/>
                  </a:lnTo>
                  <a:lnTo>
                    <a:pt x="1738884" y="1023620"/>
                  </a:lnTo>
                  <a:lnTo>
                    <a:pt x="1738884" y="204724"/>
                  </a:lnTo>
                  <a:lnTo>
                    <a:pt x="1733475" y="157793"/>
                  </a:lnTo>
                  <a:lnTo>
                    <a:pt x="1718069" y="114707"/>
                  </a:lnTo>
                  <a:lnTo>
                    <a:pt x="1693897" y="76694"/>
                  </a:lnTo>
                  <a:lnTo>
                    <a:pt x="1662189" y="44986"/>
                  </a:lnTo>
                  <a:lnTo>
                    <a:pt x="1624176" y="20814"/>
                  </a:lnTo>
                  <a:lnTo>
                    <a:pt x="1581090" y="5408"/>
                  </a:lnTo>
                  <a:lnTo>
                    <a:pt x="1534160" y="0"/>
                  </a:lnTo>
                  <a:close/>
                </a:path>
              </a:pathLst>
            </a:custGeom>
            <a:solidFill>
              <a:srgbClr val="5B9BD4">
                <a:alpha val="19999"/>
              </a:srgbClr>
            </a:solidFill>
          </p:spPr>
          <p:txBody>
            <a:bodyPr wrap="square" lIns="0" tIns="0" rIns="0" bIns="0" rtlCol="0"/>
            <a:lstStyle/>
            <a:p>
              <a:endParaRPr dirty="0"/>
            </a:p>
          </p:txBody>
        </p:sp>
        <p:sp>
          <p:nvSpPr>
            <p:cNvPr id="21" name="object 9">
              <a:extLst>
                <a:ext uri="{FF2B5EF4-FFF2-40B4-BE49-F238E27FC236}">
                  <a16:creationId xmlns:a16="http://schemas.microsoft.com/office/drawing/2014/main" id="{39251E95-605A-40CF-AB7A-25FEB457DD4A}"/>
                </a:ext>
              </a:extLst>
            </p:cNvPr>
            <p:cNvSpPr/>
            <p:nvPr/>
          </p:nvSpPr>
          <p:spPr>
            <a:xfrm>
              <a:off x="7091933" y="4569714"/>
              <a:ext cx="1739264" cy="1228725"/>
            </a:xfrm>
            <a:custGeom>
              <a:avLst/>
              <a:gdLst/>
              <a:ahLst/>
              <a:cxnLst/>
              <a:rect l="l" t="t" r="r" b="b"/>
              <a:pathLst>
                <a:path w="1739265" h="1228725">
                  <a:moveTo>
                    <a:pt x="0" y="204724"/>
                  </a:moveTo>
                  <a:lnTo>
                    <a:pt x="5408" y="157793"/>
                  </a:lnTo>
                  <a:lnTo>
                    <a:pt x="20814" y="114707"/>
                  </a:lnTo>
                  <a:lnTo>
                    <a:pt x="44986" y="76694"/>
                  </a:lnTo>
                  <a:lnTo>
                    <a:pt x="76694" y="44986"/>
                  </a:lnTo>
                  <a:lnTo>
                    <a:pt x="114707" y="20814"/>
                  </a:lnTo>
                  <a:lnTo>
                    <a:pt x="157793" y="5408"/>
                  </a:lnTo>
                  <a:lnTo>
                    <a:pt x="204724" y="0"/>
                  </a:lnTo>
                  <a:lnTo>
                    <a:pt x="1534160" y="0"/>
                  </a:lnTo>
                  <a:lnTo>
                    <a:pt x="1581090" y="5408"/>
                  </a:lnTo>
                  <a:lnTo>
                    <a:pt x="1624176" y="20814"/>
                  </a:lnTo>
                  <a:lnTo>
                    <a:pt x="1662189" y="44986"/>
                  </a:lnTo>
                  <a:lnTo>
                    <a:pt x="1693897" y="76694"/>
                  </a:lnTo>
                  <a:lnTo>
                    <a:pt x="1718069" y="114707"/>
                  </a:lnTo>
                  <a:lnTo>
                    <a:pt x="1733475" y="157793"/>
                  </a:lnTo>
                  <a:lnTo>
                    <a:pt x="1738884" y="204724"/>
                  </a:lnTo>
                  <a:lnTo>
                    <a:pt x="1738884" y="1023620"/>
                  </a:lnTo>
                  <a:lnTo>
                    <a:pt x="1733475" y="1070562"/>
                  </a:lnTo>
                  <a:lnTo>
                    <a:pt x="1718069" y="1113653"/>
                  </a:lnTo>
                  <a:lnTo>
                    <a:pt x="1693897" y="1151665"/>
                  </a:lnTo>
                  <a:lnTo>
                    <a:pt x="1662189" y="1183369"/>
                  </a:lnTo>
                  <a:lnTo>
                    <a:pt x="1624176" y="1207535"/>
                  </a:lnTo>
                  <a:lnTo>
                    <a:pt x="1581090" y="1222937"/>
                  </a:lnTo>
                  <a:lnTo>
                    <a:pt x="1534160" y="1228344"/>
                  </a:lnTo>
                  <a:lnTo>
                    <a:pt x="204724" y="1228344"/>
                  </a:lnTo>
                  <a:lnTo>
                    <a:pt x="157793" y="1222937"/>
                  </a:lnTo>
                  <a:lnTo>
                    <a:pt x="114707" y="1207535"/>
                  </a:lnTo>
                  <a:lnTo>
                    <a:pt x="76694" y="1183369"/>
                  </a:lnTo>
                  <a:lnTo>
                    <a:pt x="44986" y="1151665"/>
                  </a:lnTo>
                  <a:lnTo>
                    <a:pt x="20814" y="1113653"/>
                  </a:lnTo>
                  <a:lnTo>
                    <a:pt x="5408" y="1070562"/>
                  </a:lnTo>
                  <a:lnTo>
                    <a:pt x="0" y="1023620"/>
                  </a:lnTo>
                  <a:lnTo>
                    <a:pt x="0" y="204724"/>
                  </a:lnTo>
                  <a:close/>
                </a:path>
              </a:pathLst>
            </a:custGeom>
            <a:ln w="25908">
              <a:solidFill>
                <a:srgbClr val="41709C"/>
              </a:solidFill>
            </a:ln>
          </p:spPr>
          <p:txBody>
            <a:bodyPr wrap="square" lIns="0" tIns="0" rIns="0" bIns="0" rtlCol="0"/>
            <a:lstStyle/>
            <a:p>
              <a:endParaRPr dirty="0"/>
            </a:p>
          </p:txBody>
        </p:sp>
        <p:sp>
          <p:nvSpPr>
            <p:cNvPr id="22" name="object 10">
              <a:extLst>
                <a:ext uri="{FF2B5EF4-FFF2-40B4-BE49-F238E27FC236}">
                  <a16:creationId xmlns:a16="http://schemas.microsoft.com/office/drawing/2014/main" id="{1760B379-529D-418C-8301-E40DD971418E}"/>
                </a:ext>
              </a:extLst>
            </p:cNvPr>
            <p:cNvSpPr txBox="1"/>
            <p:nvPr/>
          </p:nvSpPr>
          <p:spPr>
            <a:xfrm>
              <a:off x="7752080" y="4605528"/>
              <a:ext cx="449580" cy="212725"/>
            </a:xfrm>
            <a:prstGeom prst="rect">
              <a:avLst/>
            </a:prstGeom>
          </p:spPr>
          <p:txBody>
            <a:bodyPr vert="horz" wrap="square" lIns="0" tIns="0" rIns="0" bIns="0" rtlCol="0">
              <a:spAutoFit/>
            </a:bodyPr>
            <a:lstStyle/>
            <a:p>
              <a:pPr marL="12700">
                <a:lnSpc>
                  <a:spcPct val="100000"/>
                </a:lnSpc>
              </a:pPr>
              <a:r>
                <a:rPr sz="1200" b="1" dirty="0">
                  <a:latin typeface="Arial Black"/>
                  <a:cs typeface="Arial Black"/>
                </a:rPr>
                <a:t>2,4</a:t>
              </a:r>
              <a:r>
                <a:rPr sz="1200" b="1" spc="-5" dirty="0">
                  <a:latin typeface="Arial Black"/>
                  <a:cs typeface="Arial Black"/>
                </a:rPr>
                <a:t>-</a:t>
              </a:r>
              <a:r>
                <a:rPr sz="1200" b="1" dirty="0">
                  <a:latin typeface="Arial Black"/>
                  <a:cs typeface="Arial Black"/>
                </a:rPr>
                <a:t>D</a:t>
              </a:r>
              <a:endParaRPr sz="1200" dirty="0">
                <a:latin typeface="Arial Black"/>
                <a:cs typeface="Arial Black"/>
              </a:endParaRPr>
            </a:p>
          </p:txBody>
        </p:sp>
        <p:sp>
          <p:nvSpPr>
            <p:cNvPr id="23" name="object 11">
              <a:extLst>
                <a:ext uri="{FF2B5EF4-FFF2-40B4-BE49-F238E27FC236}">
                  <a16:creationId xmlns:a16="http://schemas.microsoft.com/office/drawing/2014/main" id="{BB76D76C-ACA6-430E-A1D1-DE646668FA75}"/>
                </a:ext>
              </a:extLst>
            </p:cNvPr>
            <p:cNvSpPr/>
            <p:nvPr/>
          </p:nvSpPr>
          <p:spPr>
            <a:xfrm>
              <a:off x="7390003" y="1716023"/>
              <a:ext cx="1424812" cy="1251203"/>
            </a:xfrm>
            <a:prstGeom prst="rect">
              <a:avLst/>
            </a:prstGeom>
            <a:blipFill>
              <a:blip r:embed="rId3" cstate="print"/>
              <a:stretch>
                <a:fillRect/>
              </a:stretch>
            </a:blipFill>
          </p:spPr>
          <p:txBody>
            <a:bodyPr wrap="square" lIns="0" tIns="0" rIns="0" bIns="0" rtlCol="0"/>
            <a:lstStyle/>
            <a:p>
              <a:endParaRPr dirty="0"/>
            </a:p>
          </p:txBody>
        </p:sp>
        <p:sp>
          <p:nvSpPr>
            <p:cNvPr id="24" name="object 12">
              <a:extLst>
                <a:ext uri="{FF2B5EF4-FFF2-40B4-BE49-F238E27FC236}">
                  <a16:creationId xmlns:a16="http://schemas.microsoft.com/office/drawing/2014/main" id="{3C9AA75D-869B-4EB0-B037-BA0F0D420480}"/>
                </a:ext>
              </a:extLst>
            </p:cNvPr>
            <p:cNvSpPr/>
            <p:nvPr/>
          </p:nvSpPr>
          <p:spPr>
            <a:xfrm>
              <a:off x="7090409" y="1661922"/>
              <a:ext cx="538480" cy="472440"/>
            </a:xfrm>
            <a:custGeom>
              <a:avLst/>
              <a:gdLst/>
              <a:ahLst/>
              <a:cxnLst/>
              <a:rect l="l" t="t" r="r" b="b"/>
              <a:pathLst>
                <a:path w="538479" h="472439">
                  <a:moveTo>
                    <a:pt x="0" y="472439"/>
                  </a:moveTo>
                  <a:lnTo>
                    <a:pt x="537972" y="472439"/>
                  </a:lnTo>
                  <a:lnTo>
                    <a:pt x="537972" y="0"/>
                  </a:lnTo>
                  <a:lnTo>
                    <a:pt x="0" y="0"/>
                  </a:lnTo>
                  <a:lnTo>
                    <a:pt x="0" y="472439"/>
                  </a:lnTo>
                  <a:close/>
                </a:path>
              </a:pathLst>
            </a:custGeom>
            <a:solidFill>
              <a:srgbClr val="FFFFFF"/>
            </a:solidFill>
          </p:spPr>
          <p:txBody>
            <a:bodyPr wrap="square" lIns="0" tIns="0" rIns="0" bIns="0" rtlCol="0"/>
            <a:lstStyle/>
            <a:p>
              <a:endParaRPr dirty="0"/>
            </a:p>
          </p:txBody>
        </p:sp>
        <p:sp>
          <p:nvSpPr>
            <p:cNvPr id="25" name="object 13">
              <a:extLst>
                <a:ext uri="{FF2B5EF4-FFF2-40B4-BE49-F238E27FC236}">
                  <a16:creationId xmlns:a16="http://schemas.microsoft.com/office/drawing/2014/main" id="{CB086DEA-C7BD-451E-A4FC-5EC0DAB8804D}"/>
                </a:ext>
              </a:extLst>
            </p:cNvPr>
            <p:cNvSpPr/>
            <p:nvPr/>
          </p:nvSpPr>
          <p:spPr>
            <a:xfrm>
              <a:off x="7090409" y="1661922"/>
              <a:ext cx="538480" cy="472440"/>
            </a:xfrm>
            <a:custGeom>
              <a:avLst/>
              <a:gdLst/>
              <a:ahLst/>
              <a:cxnLst/>
              <a:rect l="l" t="t" r="r" b="b"/>
              <a:pathLst>
                <a:path w="538479" h="472439">
                  <a:moveTo>
                    <a:pt x="0" y="472439"/>
                  </a:moveTo>
                  <a:lnTo>
                    <a:pt x="537972" y="472439"/>
                  </a:lnTo>
                  <a:lnTo>
                    <a:pt x="537972" y="0"/>
                  </a:lnTo>
                  <a:lnTo>
                    <a:pt x="0" y="0"/>
                  </a:lnTo>
                  <a:lnTo>
                    <a:pt x="0" y="472439"/>
                  </a:lnTo>
                  <a:close/>
                </a:path>
              </a:pathLst>
            </a:custGeom>
            <a:ln w="25908">
              <a:solidFill>
                <a:srgbClr val="FFFFFF"/>
              </a:solidFill>
            </a:ln>
          </p:spPr>
          <p:txBody>
            <a:bodyPr wrap="square" lIns="0" tIns="0" rIns="0" bIns="0" rtlCol="0"/>
            <a:lstStyle/>
            <a:p>
              <a:endParaRPr dirty="0"/>
            </a:p>
          </p:txBody>
        </p:sp>
        <p:sp>
          <p:nvSpPr>
            <p:cNvPr id="26" name="object 14">
              <a:extLst>
                <a:ext uri="{FF2B5EF4-FFF2-40B4-BE49-F238E27FC236}">
                  <a16:creationId xmlns:a16="http://schemas.microsoft.com/office/drawing/2014/main" id="{B2061AB7-F39F-42B5-96D2-EF0FF6EE05DE}"/>
                </a:ext>
              </a:extLst>
            </p:cNvPr>
            <p:cNvSpPr/>
            <p:nvPr/>
          </p:nvSpPr>
          <p:spPr>
            <a:xfrm>
              <a:off x="7090409" y="1658873"/>
              <a:ext cx="1725295" cy="1211580"/>
            </a:xfrm>
            <a:custGeom>
              <a:avLst/>
              <a:gdLst/>
              <a:ahLst/>
              <a:cxnLst/>
              <a:rect l="l" t="t" r="r" b="b"/>
              <a:pathLst>
                <a:path w="1725295" h="1211580">
                  <a:moveTo>
                    <a:pt x="1523238" y="0"/>
                  </a:moveTo>
                  <a:lnTo>
                    <a:pt x="201930" y="0"/>
                  </a:lnTo>
                  <a:lnTo>
                    <a:pt x="155634" y="5333"/>
                  </a:lnTo>
                  <a:lnTo>
                    <a:pt x="113133" y="20527"/>
                  </a:lnTo>
                  <a:lnTo>
                    <a:pt x="75640" y="44367"/>
                  </a:lnTo>
                  <a:lnTo>
                    <a:pt x="44367" y="75640"/>
                  </a:lnTo>
                  <a:lnTo>
                    <a:pt x="20527" y="113133"/>
                  </a:lnTo>
                  <a:lnTo>
                    <a:pt x="5333" y="155634"/>
                  </a:lnTo>
                  <a:lnTo>
                    <a:pt x="0" y="201929"/>
                  </a:lnTo>
                  <a:lnTo>
                    <a:pt x="0" y="1009650"/>
                  </a:lnTo>
                  <a:lnTo>
                    <a:pt x="5333" y="1055945"/>
                  </a:lnTo>
                  <a:lnTo>
                    <a:pt x="20527" y="1098446"/>
                  </a:lnTo>
                  <a:lnTo>
                    <a:pt x="44367" y="1135939"/>
                  </a:lnTo>
                  <a:lnTo>
                    <a:pt x="75640" y="1167212"/>
                  </a:lnTo>
                  <a:lnTo>
                    <a:pt x="113133" y="1191052"/>
                  </a:lnTo>
                  <a:lnTo>
                    <a:pt x="155634" y="1206245"/>
                  </a:lnTo>
                  <a:lnTo>
                    <a:pt x="201930" y="1211579"/>
                  </a:lnTo>
                  <a:lnTo>
                    <a:pt x="1523238" y="1211579"/>
                  </a:lnTo>
                  <a:lnTo>
                    <a:pt x="1569533" y="1206246"/>
                  </a:lnTo>
                  <a:lnTo>
                    <a:pt x="1612034" y="1191052"/>
                  </a:lnTo>
                  <a:lnTo>
                    <a:pt x="1649527" y="1167212"/>
                  </a:lnTo>
                  <a:lnTo>
                    <a:pt x="1680800" y="1135939"/>
                  </a:lnTo>
                  <a:lnTo>
                    <a:pt x="1704640" y="1098446"/>
                  </a:lnTo>
                  <a:lnTo>
                    <a:pt x="1719834" y="1055945"/>
                  </a:lnTo>
                  <a:lnTo>
                    <a:pt x="1725168" y="1009650"/>
                  </a:lnTo>
                  <a:lnTo>
                    <a:pt x="1725168" y="201929"/>
                  </a:lnTo>
                  <a:lnTo>
                    <a:pt x="1719834" y="155634"/>
                  </a:lnTo>
                  <a:lnTo>
                    <a:pt x="1704640" y="113133"/>
                  </a:lnTo>
                  <a:lnTo>
                    <a:pt x="1680800" y="75640"/>
                  </a:lnTo>
                  <a:lnTo>
                    <a:pt x="1649527" y="44367"/>
                  </a:lnTo>
                  <a:lnTo>
                    <a:pt x="1612034" y="20527"/>
                  </a:lnTo>
                  <a:lnTo>
                    <a:pt x="1569533" y="5334"/>
                  </a:lnTo>
                  <a:lnTo>
                    <a:pt x="1523238" y="0"/>
                  </a:lnTo>
                  <a:close/>
                </a:path>
              </a:pathLst>
            </a:custGeom>
            <a:solidFill>
              <a:srgbClr val="FFFF00">
                <a:alpha val="14901"/>
              </a:srgbClr>
            </a:solidFill>
          </p:spPr>
          <p:txBody>
            <a:bodyPr wrap="square" lIns="0" tIns="0" rIns="0" bIns="0" rtlCol="0"/>
            <a:lstStyle/>
            <a:p>
              <a:endParaRPr dirty="0"/>
            </a:p>
          </p:txBody>
        </p:sp>
        <p:sp>
          <p:nvSpPr>
            <p:cNvPr id="27" name="object 15">
              <a:extLst>
                <a:ext uri="{FF2B5EF4-FFF2-40B4-BE49-F238E27FC236}">
                  <a16:creationId xmlns:a16="http://schemas.microsoft.com/office/drawing/2014/main" id="{0E996C3B-1A3F-49A4-AF60-8FE8B6238BC1}"/>
                </a:ext>
              </a:extLst>
            </p:cNvPr>
            <p:cNvSpPr/>
            <p:nvPr/>
          </p:nvSpPr>
          <p:spPr>
            <a:xfrm>
              <a:off x="7090409" y="1658873"/>
              <a:ext cx="1725295" cy="1211580"/>
            </a:xfrm>
            <a:custGeom>
              <a:avLst/>
              <a:gdLst/>
              <a:ahLst/>
              <a:cxnLst/>
              <a:rect l="l" t="t" r="r" b="b"/>
              <a:pathLst>
                <a:path w="1725295" h="1211580">
                  <a:moveTo>
                    <a:pt x="0" y="201929"/>
                  </a:moveTo>
                  <a:lnTo>
                    <a:pt x="5333" y="155634"/>
                  </a:lnTo>
                  <a:lnTo>
                    <a:pt x="20527" y="113133"/>
                  </a:lnTo>
                  <a:lnTo>
                    <a:pt x="44367" y="75640"/>
                  </a:lnTo>
                  <a:lnTo>
                    <a:pt x="75640" y="44367"/>
                  </a:lnTo>
                  <a:lnTo>
                    <a:pt x="113133" y="20527"/>
                  </a:lnTo>
                  <a:lnTo>
                    <a:pt x="155634" y="5333"/>
                  </a:lnTo>
                  <a:lnTo>
                    <a:pt x="201930" y="0"/>
                  </a:lnTo>
                  <a:lnTo>
                    <a:pt x="1523238" y="0"/>
                  </a:lnTo>
                  <a:lnTo>
                    <a:pt x="1569533" y="5334"/>
                  </a:lnTo>
                  <a:lnTo>
                    <a:pt x="1612034" y="20527"/>
                  </a:lnTo>
                  <a:lnTo>
                    <a:pt x="1649527" y="44367"/>
                  </a:lnTo>
                  <a:lnTo>
                    <a:pt x="1680800" y="75640"/>
                  </a:lnTo>
                  <a:lnTo>
                    <a:pt x="1704640" y="113133"/>
                  </a:lnTo>
                  <a:lnTo>
                    <a:pt x="1719834" y="155634"/>
                  </a:lnTo>
                  <a:lnTo>
                    <a:pt x="1725168" y="201929"/>
                  </a:lnTo>
                  <a:lnTo>
                    <a:pt x="1725168" y="1009650"/>
                  </a:lnTo>
                  <a:lnTo>
                    <a:pt x="1719834" y="1055945"/>
                  </a:lnTo>
                  <a:lnTo>
                    <a:pt x="1704640" y="1098446"/>
                  </a:lnTo>
                  <a:lnTo>
                    <a:pt x="1680800" y="1135939"/>
                  </a:lnTo>
                  <a:lnTo>
                    <a:pt x="1649527" y="1167212"/>
                  </a:lnTo>
                  <a:lnTo>
                    <a:pt x="1612034" y="1191052"/>
                  </a:lnTo>
                  <a:lnTo>
                    <a:pt x="1569533" y="1206246"/>
                  </a:lnTo>
                  <a:lnTo>
                    <a:pt x="1523238" y="1211579"/>
                  </a:lnTo>
                  <a:lnTo>
                    <a:pt x="201930" y="1211579"/>
                  </a:lnTo>
                  <a:lnTo>
                    <a:pt x="155634" y="1206245"/>
                  </a:lnTo>
                  <a:lnTo>
                    <a:pt x="113133" y="1191052"/>
                  </a:lnTo>
                  <a:lnTo>
                    <a:pt x="75640" y="1167212"/>
                  </a:lnTo>
                  <a:lnTo>
                    <a:pt x="44367" y="1135939"/>
                  </a:lnTo>
                  <a:lnTo>
                    <a:pt x="20527" y="1098446"/>
                  </a:lnTo>
                  <a:lnTo>
                    <a:pt x="5333" y="1055945"/>
                  </a:lnTo>
                  <a:lnTo>
                    <a:pt x="0" y="1009650"/>
                  </a:lnTo>
                  <a:lnTo>
                    <a:pt x="0" y="201929"/>
                  </a:lnTo>
                  <a:close/>
                </a:path>
              </a:pathLst>
            </a:custGeom>
            <a:ln w="25908">
              <a:solidFill>
                <a:srgbClr val="FFFF00"/>
              </a:solidFill>
            </a:ln>
          </p:spPr>
          <p:txBody>
            <a:bodyPr wrap="square" lIns="0" tIns="0" rIns="0" bIns="0" rtlCol="0"/>
            <a:lstStyle/>
            <a:p>
              <a:endParaRPr dirty="0"/>
            </a:p>
          </p:txBody>
        </p:sp>
        <p:sp>
          <p:nvSpPr>
            <p:cNvPr id="28" name="object 16">
              <a:extLst>
                <a:ext uri="{FF2B5EF4-FFF2-40B4-BE49-F238E27FC236}">
                  <a16:creationId xmlns:a16="http://schemas.microsoft.com/office/drawing/2014/main" id="{F1EB7A42-A697-4073-BB34-C2954896593C}"/>
                </a:ext>
              </a:extLst>
            </p:cNvPr>
            <p:cNvSpPr txBox="1"/>
            <p:nvPr/>
          </p:nvSpPr>
          <p:spPr>
            <a:xfrm>
              <a:off x="7421626" y="1687321"/>
              <a:ext cx="949960" cy="212725"/>
            </a:xfrm>
            <a:prstGeom prst="rect">
              <a:avLst/>
            </a:prstGeom>
          </p:spPr>
          <p:txBody>
            <a:bodyPr vert="horz" wrap="square" lIns="0" tIns="0" rIns="0" bIns="0" rtlCol="0">
              <a:spAutoFit/>
            </a:bodyPr>
            <a:lstStyle/>
            <a:p>
              <a:pPr marL="12700">
                <a:lnSpc>
                  <a:spcPct val="100000"/>
                </a:lnSpc>
              </a:pPr>
              <a:r>
                <a:rPr sz="1200" b="1" spc="-5" dirty="0">
                  <a:latin typeface="Arial Black"/>
                  <a:cs typeface="Arial Black"/>
                </a:rPr>
                <a:t>IAA</a:t>
              </a:r>
              <a:r>
                <a:rPr sz="1200" b="1" spc="-70" dirty="0">
                  <a:latin typeface="Arial Black"/>
                  <a:cs typeface="Arial Black"/>
                </a:rPr>
                <a:t> </a:t>
              </a:r>
              <a:r>
                <a:rPr sz="1200" b="1" spc="-5" dirty="0">
                  <a:latin typeface="Arial Black"/>
                  <a:cs typeface="Arial Black"/>
                </a:rPr>
                <a:t>(auxin)</a:t>
              </a:r>
              <a:endParaRPr sz="1200" dirty="0">
                <a:latin typeface="Arial Black"/>
                <a:cs typeface="Arial Black"/>
              </a:endParaRPr>
            </a:p>
          </p:txBody>
        </p:sp>
        <p:sp>
          <p:nvSpPr>
            <p:cNvPr id="29" name="object 17">
              <a:extLst>
                <a:ext uri="{FF2B5EF4-FFF2-40B4-BE49-F238E27FC236}">
                  <a16:creationId xmlns:a16="http://schemas.microsoft.com/office/drawing/2014/main" id="{ED40BEC5-F9E0-4D34-B23C-9BFF402BC763}"/>
                </a:ext>
              </a:extLst>
            </p:cNvPr>
            <p:cNvSpPr/>
            <p:nvPr/>
          </p:nvSpPr>
          <p:spPr>
            <a:xfrm>
              <a:off x="7090409" y="3105150"/>
              <a:ext cx="1740535" cy="1231900"/>
            </a:xfrm>
            <a:custGeom>
              <a:avLst/>
              <a:gdLst/>
              <a:ahLst/>
              <a:cxnLst/>
              <a:rect l="l" t="t" r="r" b="b"/>
              <a:pathLst>
                <a:path w="1740534" h="1231900">
                  <a:moveTo>
                    <a:pt x="1535176" y="0"/>
                  </a:moveTo>
                  <a:lnTo>
                    <a:pt x="205232" y="0"/>
                  </a:lnTo>
                  <a:lnTo>
                    <a:pt x="158193" y="5423"/>
                  </a:lnTo>
                  <a:lnTo>
                    <a:pt x="115003" y="20870"/>
                  </a:lnTo>
                  <a:lnTo>
                    <a:pt x="76896" y="45106"/>
                  </a:lnTo>
                  <a:lnTo>
                    <a:pt x="45106" y="76896"/>
                  </a:lnTo>
                  <a:lnTo>
                    <a:pt x="20870" y="115003"/>
                  </a:lnTo>
                  <a:lnTo>
                    <a:pt x="5423" y="158193"/>
                  </a:lnTo>
                  <a:lnTo>
                    <a:pt x="0" y="205232"/>
                  </a:lnTo>
                  <a:lnTo>
                    <a:pt x="0" y="1026160"/>
                  </a:lnTo>
                  <a:lnTo>
                    <a:pt x="5423" y="1073198"/>
                  </a:lnTo>
                  <a:lnTo>
                    <a:pt x="20870" y="1116388"/>
                  </a:lnTo>
                  <a:lnTo>
                    <a:pt x="45106" y="1154495"/>
                  </a:lnTo>
                  <a:lnTo>
                    <a:pt x="76896" y="1186285"/>
                  </a:lnTo>
                  <a:lnTo>
                    <a:pt x="115003" y="1210521"/>
                  </a:lnTo>
                  <a:lnTo>
                    <a:pt x="158193" y="1225968"/>
                  </a:lnTo>
                  <a:lnTo>
                    <a:pt x="205232" y="1231392"/>
                  </a:lnTo>
                  <a:lnTo>
                    <a:pt x="1535176" y="1231392"/>
                  </a:lnTo>
                  <a:lnTo>
                    <a:pt x="1582214" y="1225968"/>
                  </a:lnTo>
                  <a:lnTo>
                    <a:pt x="1625404" y="1210521"/>
                  </a:lnTo>
                  <a:lnTo>
                    <a:pt x="1663511" y="1186285"/>
                  </a:lnTo>
                  <a:lnTo>
                    <a:pt x="1695301" y="1154495"/>
                  </a:lnTo>
                  <a:lnTo>
                    <a:pt x="1719537" y="1116388"/>
                  </a:lnTo>
                  <a:lnTo>
                    <a:pt x="1734984" y="1073198"/>
                  </a:lnTo>
                  <a:lnTo>
                    <a:pt x="1740408" y="1026160"/>
                  </a:lnTo>
                  <a:lnTo>
                    <a:pt x="1740408" y="205232"/>
                  </a:lnTo>
                  <a:lnTo>
                    <a:pt x="1734984" y="158193"/>
                  </a:lnTo>
                  <a:lnTo>
                    <a:pt x="1719537" y="115003"/>
                  </a:lnTo>
                  <a:lnTo>
                    <a:pt x="1695301" y="76896"/>
                  </a:lnTo>
                  <a:lnTo>
                    <a:pt x="1663511" y="45106"/>
                  </a:lnTo>
                  <a:lnTo>
                    <a:pt x="1625404" y="20870"/>
                  </a:lnTo>
                  <a:lnTo>
                    <a:pt x="1582214" y="5423"/>
                  </a:lnTo>
                  <a:lnTo>
                    <a:pt x="1535176" y="0"/>
                  </a:lnTo>
                  <a:close/>
                </a:path>
              </a:pathLst>
            </a:custGeom>
            <a:solidFill>
              <a:srgbClr val="006FC0">
                <a:alpha val="19999"/>
              </a:srgbClr>
            </a:solidFill>
          </p:spPr>
          <p:txBody>
            <a:bodyPr wrap="square" lIns="0" tIns="0" rIns="0" bIns="0" rtlCol="0"/>
            <a:lstStyle/>
            <a:p>
              <a:endParaRPr dirty="0"/>
            </a:p>
          </p:txBody>
        </p:sp>
        <p:sp>
          <p:nvSpPr>
            <p:cNvPr id="30" name="object 18">
              <a:extLst>
                <a:ext uri="{FF2B5EF4-FFF2-40B4-BE49-F238E27FC236}">
                  <a16:creationId xmlns:a16="http://schemas.microsoft.com/office/drawing/2014/main" id="{BA7CFA8D-A6E4-4AA0-8934-B2B5359F5A95}"/>
                </a:ext>
              </a:extLst>
            </p:cNvPr>
            <p:cNvSpPr/>
            <p:nvPr/>
          </p:nvSpPr>
          <p:spPr>
            <a:xfrm>
              <a:off x="7090409" y="3105150"/>
              <a:ext cx="1740535" cy="1231900"/>
            </a:xfrm>
            <a:custGeom>
              <a:avLst/>
              <a:gdLst/>
              <a:ahLst/>
              <a:cxnLst/>
              <a:rect l="l" t="t" r="r" b="b"/>
              <a:pathLst>
                <a:path w="1740534" h="1231900">
                  <a:moveTo>
                    <a:pt x="0" y="205232"/>
                  </a:moveTo>
                  <a:lnTo>
                    <a:pt x="5423" y="158193"/>
                  </a:lnTo>
                  <a:lnTo>
                    <a:pt x="20870" y="115003"/>
                  </a:lnTo>
                  <a:lnTo>
                    <a:pt x="45106" y="76896"/>
                  </a:lnTo>
                  <a:lnTo>
                    <a:pt x="76896" y="45106"/>
                  </a:lnTo>
                  <a:lnTo>
                    <a:pt x="115003" y="20870"/>
                  </a:lnTo>
                  <a:lnTo>
                    <a:pt x="158193" y="5423"/>
                  </a:lnTo>
                  <a:lnTo>
                    <a:pt x="205232" y="0"/>
                  </a:lnTo>
                  <a:lnTo>
                    <a:pt x="1535176" y="0"/>
                  </a:lnTo>
                  <a:lnTo>
                    <a:pt x="1582214" y="5423"/>
                  </a:lnTo>
                  <a:lnTo>
                    <a:pt x="1625404" y="20870"/>
                  </a:lnTo>
                  <a:lnTo>
                    <a:pt x="1663511" y="45106"/>
                  </a:lnTo>
                  <a:lnTo>
                    <a:pt x="1695301" y="76896"/>
                  </a:lnTo>
                  <a:lnTo>
                    <a:pt x="1719537" y="115003"/>
                  </a:lnTo>
                  <a:lnTo>
                    <a:pt x="1734984" y="158193"/>
                  </a:lnTo>
                  <a:lnTo>
                    <a:pt x="1740408" y="205232"/>
                  </a:lnTo>
                  <a:lnTo>
                    <a:pt x="1740408" y="1026160"/>
                  </a:lnTo>
                  <a:lnTo>
                    <a:pt x="1734984" y="1073198"/>
                  </a:lnTo>
                  <a:lnTo>
                    <a:pt x="1719537" y="1116388"/>
                  </a:lnTo>
                  <a:lnTo>
                    <a:pt x="1695301" y="1154495"/>
                  </a:lnTo>
                  <a:lnTo>
                    <a:pt x="1663511" y="1186285"/>
                  </a:lnTo>
                  <a:lnTo>
                    <a:pt x="1625404" y="1210521"/>
                  </a:lnTo>
                  <a:lnTo>
                    <a:pt x="1582214" y="1225968"/>
                  </a:lnTo>
                  <a:lnTo>
                    <a:pt x="1535176" y="1231392"/>
                  </a:lnTo>
                  <a:lnTo>
                    <a:pt x="205232" y="1231392"/>
                  </a:lnTo>
                  <a:lnTo>
                    <a:pt x="158193" y="1225968"/>
                  </a:lnTo>
                  <a:lnTo>
                    <a:pt x="115003" y="1210521"/>
                  </a:lnTo>
                  <a:lnTo>
                    <a:pt x="76896" y="1186285"/>
                  </a:lnTo>
                  <a:lnTo>
                    <a:pt x="45106" y="1154495"/>
                  </a:lnTo>
                  <a:lnTo>
                    <a:pt x="20870" y="1116388"/>
                  </a:lnTo>
                  <a:lnTo>
                    <a:pt x="5423" y="1073198"/>
                  </a:lnTo>
                  <a:lnTo>
                    <a:pt x="0" y="1026160"/>
                  </a:lnTo>
                  <a:lnTo>
                    <a:pt x="0" y="205232"/>
                  </a:lnTo>
                  <a:close/>
                </a:path>
              </a:pathLst>
            </a:custGeom>
            <a:ln w="25908">
              <a:solidFill>
                <a:srgbClr val="006FC0"/>
              </a:solidFill>
            </a:ln>
          </p:spPr>
          <p:txBody>
            <a:bodyPr wrap="square" lIns="0" tIns="0" rIns="0" bIns="0" rtlCol="0"/>
            <a:lstStyle/>
            <a:p>
              <a:endParaRPr dirty="0"/>
            </a:p>
          </p:txBody>
        </p:sp>
        <p:sp>
          <p:nvSpPr>
            <p:cNvPr id="31" name="object 19">
              <a:extLst>
                <a:ext uri="{FF2B5EF4-FFF2-40B4-BE49-F238E27FC236}">
                  <a16:creationId xmlns:a16="http://schemas.microsoft.com/office/drawing/2014/main" id="{8E8B45BD-DC85-4C6A-B676-3AC731360A23}"/>
                </a:ext>
              </a:extLst>
            </p:cNvPr>
            <p:cNvSpPr/>
            <p:nvPr/>
          </p:nvSpPr>
          <p:spPr>
            <a:xfrm>
              <a:off x="7456931" y="3371088"/>
              <a:ext cx="1033272" cy="922019"/>
            </a:xfrm>
            <a:prstGeom prst="rect">
              <a:avLst/>
            </a:prstGeom>
            <a:blipFill>
              <a:blip r:embed="rId4" cstate="print"/>
              <a:stretch>
                <a:fillRect/>
              </a:stretch>
            </a:blipFill>
          </p:spPr>
          <p:txBody>
            <a:bodyPr wrap="square" lIns="0" tIns="0" rIns="0" bIns="0" rtlCol="0"/>
            <a:lstStyle/>
            <a:p>
              <a:endParaRPr dirty="0"/>
            </a:p>
          </p:txBody>
        </p:sp>
        <p:sp>
          <p:nvSpPr>
            <p:cNvPr id="32" name="object 20">
              <a:extLst>
                <a:ext uri="{FF2B5EF4-FFF2-40B4-BE49-F238E27FC236}">
                  <a16:creationId xmlns:a16="http://schemas.microsoft.com/office/drawing/2014/main" id="{08EC2DD2-6E55-40D6-8EF1-1B16A162AC12}"/>
                </a:ext>
              </a:extLst>
            </p:cNvPr>
            <p:cNvSpPr txBox="1"/>
            <p:nvPr/>
          </p:nvSpPr>
          <p:spPr>
            <a:xfrm>
              <a:off x="7535418" y="3113785"/>
              <a:ext cx="755015" cy="212725"/>
            </a:xfrm>
            <a:prstGeom prst="rect">
              <a:avLst/>
            </a:prstGeom>
          </p:spPr>
          <p:txBody>
            <a:bodyPr vert="horz" wrap="square" lIns="0" tIns="0" rIns="0" bIns="0" rtlCol="0">
              <a:spAutoFit/>
            </a:bodyPr>
            <a:lstStyle/>
            <a:p>
              <a:pPr marL="12700">
                <a:lnSpc>
                  <a:spcPct val="100000"/>
                </a:lnSpc>
              </a:pPr>
              <a:r>
                <a:rPr sz="1200" b="1" dirty="0">
                  <a:latin typeface="Arial Black"/>
                  <a:cs typeface="Arial Black"/>
                </a:rPr>
                <a:t>Dicamba</a:t>
              </a:r>
              <a:endParaRPr sz="1200" dirty="0">
                <a:latin typeface="Arial Black"/>
                <a:cs typeface="Arial Black"/>
              </a:endParaRPr>
            </a:p>
          </p:txBody>
        </p:sp>
      </p:grpSp>
      <p:sp>
        <p:nvSpPr>
          <p:cNvPr id="33" name="object 14">
            <a:extLst>
              <a:ext uri="{FF2B5EF4-FFF2-40B4-BE49-F238E27FC236}">
                <a16:creationId xmlns:a16="http://schemas.microsoft.com/office/drawing/2014/main" id="{6AE63480-730A-451A-94FE-340C34923C7B}"/>
              </a:ext>
            </a:extLst>
          </p:cNvPr>
          <p:cNvSpPr txBox="1">
            <a:spLocks/>
          </p:cNvSpPr>
          <p:nvPr/>
        </p:nvSpPr>
        <p:spPr>
          <a:xfrm>
            <a:off x="293306" y="6172200"/>
            <a:ext cx="11758295" cy="136576"/>
          </a:xfrm>
          <a:prstGeom prst="rect">
            <a:avLst/>
          </a:prstGeom>
        </p:spPr>
        <p:txBody>
          <a:bodyPr vert="horz" wrap="square" lIns="0" tIns="5715" rIns="0" bIns="0" rtlCol="0">
            <a:spAutoFit/>
          </a:bodyPr>
          <a:lstStyle>
            <a:defPPr>
              <a:defRPr lang="en-US"/>
            </a:defPPr>
            <a:lvl1pPr marL="0" algn="l" defTabSz="914400" rtl="0" eaLnBrk="1" latinLnBrk="0" hangingPunct="1">
              <a:defRPr sz="850" b="1" i="0" kern="1200">
                <a:solidFill>
                  <a:srgbClr val="575857"/>
                </a:solidFill>
                <a:latin typeface="Arial Narrow"/>
                <a:ea typeface="+mn-ea"/>
                <a:cs typeface="Arial Narrow"/>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45"/>
              </a:spcBef>
            </a:pPr>
            <a:r>
              <a:rPr lang="en-US" dirty="0"/>
              <a:t>THESE </a:t>
            </a:r>
            <a:r>
              <a:rPr lang="en-US" spc="-5" dirty="0"/>
              <a:t>TRAINING </a:t>
            </a:r>
            <a:r>
              <a:rPr lang="en-US" dirty="0"/>
              <a:t>MATERIALS ARE DESIGNED TO SATISFY FEDERAL </a:t>
            </a:r>
            <a:r>
              <a:rPr lang="en-US" spc="-5" dirty="0"/>
              <a:t>TRAINING REQUIREMENTS AND THE TRAINING AND APPLICATION </a:t>
            </a:r>
            <a:r>
              <a:rPr lang="en-US" dirty="0"/>
              <a:t>REQUIREMENTS </a:t>
            </a:r>
            <a:r>
              <a:rPr lang="en-US" spc="-5" dirty="0"/>
              <a:t>IMPOSED </a:t>
            </a:r>
            <a:r>
              <a:rPr lang="en-US" dirty="0"/>
              <a:t>BY THE OKLAHOMA DEPARTMENT OF AGRICULTURE, FOOD, and FORESTRY.  </a:t>
            </a:r>
            <a:r>
              <a:rPr lang="en-US" spc="15" dirty="0"/>
              <a:t> </a:t>
            </a:r>
            <a:r>
              <a:rPr lang="en-US" sz="800" b="0" dirty="0"/>
              <a:t>V1-12/20</a:t>
            </a:r>
            <a:endParaRPr lang="en-US" sz="800" dirty="0"/>
          </a:p>
        </p:txBody>
      </p:sp>
      <p:sp>
        <p:nvSpPr>
          <p:cNvPr id="34" name="object 15">
            <a:extLst>
              <a:ext uri="{FF2B5EF4-FFF2-40B4-BE49-F238E27FC236}">
                <a16:creationId xmlns:a16="http://schemas.microsoft.com/office/drawing/2014/main" id="{08193B1F-FEDB-4816-A4D5-9CA797A86AEE}"/>
              </a:ext>
            </a:extLst>
          </p:cNvPr>
          <p:cNvSpPr txBox="1"/>
          <p:nvPr/>
        </p:nvSpPr>
        <p:spPr>
          <a:xfrm>
            <a:off x="84619" y="6179427"/>
            <a:ext cx="97790" cy="142875"/>
          </a:xfrm>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sz="800" dirty="0">
                <a:solidFill>
                  <a:srgbClr val="575857"/>
                </a:solidFill>
                <a:latin typeface="Arial Narrow"/>
                <a:cs typeface="Arial Narrow"/>
              </a:rPr>
              <a:t>7</a:t>
            </a:fld>
            <a:endParaRPr sz="800" dirty="0">
              <a:latin typeface="Arial Narrow"/>
              <a:cs typeface="Arial Narro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object 14"/>
          <p:cNvSpPr txBox="1">
            <a:spLocks noGrp="1"/>
          </p:cNvSpPr>
          <p:nvPr>
            <p:ph type="ftr" sz="quarter" idx="5"/>
          </p:nvPr>
        </p:nvSpPr>
        <p:spPr>
          <a:xfrm>
            <a:off x="293306" y="6172200"/>
            <a:ext cx="11758295" cy="136576"/>
          </a:xfrm>
          <a:prstGeom prst="rect">
            <a:avLst/>
          </a:prstGeom>
        </p:spPr>
        <p:txBody>
          <a:bodyPr vert="horz" wrap="square" lIns="0" tIns="5715" rIns="0" bIns="0" rtlCol="0">
            <a:spAutoFit/>
          </a:bodyPr>
          <a:lstStyle/>
          <a:p>
            <a:pPr marL="12700">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
        <p:nvSpPr>
          <p:cNvPr id="15" name="object 15"/>
          <p:cNvSpPr txBox="1"/>
          <p:nvPr/>
        </p:nvSpPr>
        <p:spPr>
          <a:xfrm>
            <a:off x="84619" y="6179427"/>
            <a:ext cx="97790" cy="142875"/>
          </a:xfrm>
          <a:prstGeom prst="rect">
            <a:avLst/>
          </a:prstGeom>
        </p:spPr>
        <p:txBody>
          <a:bodyPr vert="horz" wrap="square" lIns="0" tIns="6350" rIns="0" bIns="0" rtlCol="0">
            <a:spAutoFit/>
          </a:bodyPr>
          <a:lstStyle/>
          <a:p>
            <a:pPr marL="25400">
              <a:lnSpc>
                <a:spcPct val="100000"/>
              </a:lnSpc>
              <a:spcBef>
                <a:spcPts val="50"/>
              </a:spcBef>
            </a:pPr>
            <a:fld id="{81D60167-4931-47E6-BA6A-407CBD079E47}" type="slidenum">
              <a:rPr sz="800" dirty="0">
                <a:solidFill>
                  <a:srgbClr val="575857"/>
                </a:solidFill>
                <a:latin typeface="Arial Narrow"/>
                <a:cs typeface="Arial Narrow"/>
              </a:rPr>
              <a:t>8</a:t>
            </a:fld>
            <a:endParaRPr sz="800" dirty="0">
              <a:latin typeface="Arial Narrow"/>
              <a:cs typeface="Arial Narrow"/>
            </a:endParaRPr>
          </a:p>
        </p:txBody>
      </p:sp>
      <p:sp>
        <p:nvSpPr>
          <p:cNvPr id="18" name="object 2">
            <a:extLst>
              <a:ext uri="{FF2B5EF4-FFF2-40B4-BE49-F238E27FC236}">
                <a16:creationId xmlns:a16="http://schemas.microsoft.com/office/drawing/2014/main" id="{C36AB3B6-7228-484B-B472-66EB0F401868}"/>
              </a:ext>
            </a:extLst>
          </p:cNvPr>
          <p:cNvSpPr txBox="1">
            <a:spLocks noGrp="1"/>
          </p:cNvSpPr>
          <p:nvPr>
            <p:ph type="title"/>
          </p:nvPr>
        </p:nvSpPr>
        <p:spPr>
          <a:xfrm>
            <a:off x="792978" y="234157"/>
            <a:ext cx="5929630" cy="738664"/>
          </a:xfrm>
          <a:prstGeom prst="rect">
            <a:avLst/>
          </a:prstGeom>
        </p:spPr>
        <p:txBody>
          <a:bodyPr vert="horz" wrap="square" lIns="0" tIns="0" rIns="0" bIns="0" rtlCol="0">
            <a:spAutoFit/>
          </a:bodyPr>
          <a:lstStyle/>
          <a:p>
            <a:pPr marL="12700">
              <a:lnSpc>
                <a:spcPct val="100000"/>
              </a:lnSpc>
            </a:pPr>
            <a:r>
              <a:rPr lang="en-US" sz="2800" b="0" dirty="0" err="1"/>
              <a:t>Herbicidas</a:t>
            </a:r>
            <a:r>
              <a:rPr lang="en-US" sz="2800" b="0" dirty="0"/>
              <a:t> </a:t>
            </a:r>
            <a:r>
              <a:rPr lang="en-US" sz="2800" b="0" dirty="0" err="1"/>
              <a:t>sintéticos</a:t>
            </a:r>
            <a:r>
              <a:rPr lang="en-US" sz="2800" b="0" dirty="0"/>
              <a:t> Auxin</a:t>
            </a:r>
            <a:endParaRPr sz="2800" dirty="0"/>
          </a:p>
          <a:p>
            <a:pPr marL="12700">
              <a:lnSpc>
                <a:spcPct val="100000"/>
              </a:lnSpc>
              <a:spcBef>
                <a:spcPts val="25"/>
              </a:spcBef>
            </a:pPr>
            <a:r>
              <a:rPr lang="en-US" b="0" dirty="0" err="1" smtClean="0">
                <a:latin typeface="Arial"/>
                <a:cs typeface="Arial"/>
              </a:rPr>
              <a:t>Escala</a:t>
            </a:r>
            <a:r>
              <a:rPr lang="en-US" b="0" dirty="0" smtClean="0">
                <a:latin typeface="Arial"/>
                <a:cs typeface="Arial"/>
              </a:rPr>
              <a:t> de </a:t>
            </a:r>
            <a:r>
              <a:rPr lang="en-US" b="0" dirty="0" err="1" smtClean="0">
                <a:latin typeface="Arial"/>
                <a:cs typeface="Arial"/>
              </a:rPr>
              <a:t>sensitividad</a:t>
            </a:r>
            <a:r>
              <a:rPr lang="en-US" b="0" dirty="0" smtClean="0">
                <a:latin typeface="Arial"/>
                <a:cs typeface="Arial"/>
              </a:rPr>
              <a:t> para </a:t>
            </a:r>
            <a:r>
              <a:rPr lang="en-US" b="0" dirty="0" err="1" smtClean="0">
                <a:latin typeface="Arial"/>
                <a:cs typeface="Arial"/>
              </a:rPr>
              <a:t>D</a:t>
            </a:r>
            <a:r>
              <a:rPr b="0" dirty="0" err="1" smtClean="0">
                <a:latin typeface="Arial"/>
                <a:cs typeface="Arial"/>
              </a:rPr>
              <a:t>icamba</a:t>
            </a:r>
            <a:endParaRPr dirty="0">
              <a:latin typeface="Arial"/>
              <a:cs typeface="Arial"/>
            </a:endParaRPr>
          </a:p>
        </p:txBody>
      </p:sp>
      <p:grpSp>
        <p:nvGrpSpPr>
          <p:cNvPr id="4" name="Group 3">
            <a:extLst>
              <a:ext uri="{FF2B5EF4-FFF2-40B4-BE49-F238E27FC236}">
                <a16:creationId xmlns:a16="http://schemas.microsoft.com/office/drawing/2014/main" id="{460223B5-3D68-47CE-A1B5-2DA249AAEA1E}"/>
              </a:ext>
            </a:extLst>
          </p:cNvPr>
          <p:cNvGrpSpPr/>
          <p:nvPr/>
        </p:nvGrpSpPr>
        <p:grpSpPr>
          <a:xfrm>
            <a:off x="685800" y="1219200"/>
            <a:ext cx="9716389" cy="4774282"/>
            <a:chOff x="651130" y="1511046"/>
            <a:chExt cx="9716389" cy="4774282"/>
          </a:xfrm>
        </p:grpSpPr>
        <p:sp>
          <p:nvSpPr>
            <p:cNvPr id="19" name="object 3">
              <a:extLst>
                <a:ext uri="{FF2B5EF4-FFF2-40B4-BE49-F238E27FC236}">
                  <a16:creationId xmlns:a16="http://schemas.microsoft.com/office/drawing/2014/main" id="{9401AC96-B62B-4579-B4D8-268383D75423}"/>
                </a:ext>
              </a:extLst>
            </p:cNvPr>
            <p:cNvSpPr/>
            <p:nvPr/>
          </p:nvSpPr>
          <p:spPr>
            <a:xfrm>
              <a:off x="8346186" y="1524000"/>
              <a:ext cx="1828800" cy="3178810"/>
            </a:xfrm>
            <a:custGeom>
              <a:avLst/>
              <a:gdLst/>
              <a:ahLst/>
              <a:cxnLst/>
              <a:rect l="l" t="t" r="r" b="b"/>
              <a:pathLst>
                <a:path w="1828800" h="3178810">
                  <a:moveTo>
                    <a:pt x="0" y="0"/>
                  </a:moveTo>
                  <a:lnTo>
                    <a:pt x="0" y="3178302"/>
                  </a:lnTo>
                  <a:lnTo>
                    <a:pt x="1828800" y="3178302"/>
                  </a:lnTo>
                  <a:lnTo>
                    <a:pt x="1828800" y="0"/>
                  </a:lnTo>
                  <a:lnTo>
                    <a:pt x="0" y="0"/>
                  </a:lnTo>
                  <a:close/>
                </a:path>
              </a:pathLst>
            </a:custGeom>
            <a:solidFill>
              <a:srgbClr val="FF0000"/>
            </a:solidFill>
          </p:spPr>
          <p:txBody>
            <a:bodyPr wrap="square" lIns="0" tIns="0" rIns="0" bIns="0" rtlCol="0"/>
            <a:lstStyle/>
            <a:p>
              <a:endParaRPr dirty="0"/>
            </a:p>
          </p:txBody>
        </p:sp>
        <p:sp>
          <p:nvSpPr>
            <p:cNvPr id="20" name="object 4">
              <a:extLst>
                <a:ext uri="{FF2B5EF4-FFF2-40B4-BE49-F238E27FC236}">
                  <a16:creationId xmlns:a16="http://schemas.microsoft.com/office/drawing/2014/main" id="{500688D7-5112-45D5-B4DD-7A1AD5CD1E6E}"/>
                </a:ext>
              </a:extLst>
            </p:cNvPr>
            <p:cNvSpPr/>
            <p:nvPr/>
          </p:nvSpPr>
          <p:spPr>
            <a:xfrm>
              <a:off x="6248400" y="1524000"/>
              <a:ext cx="1828800" cy="3178810"/>
            </a:xfrm>
            <a:custGeom>
              <a:avLst/>
              <a:gdLst/>
              <a:ahLst/>
              <a:cxnLst/>
              <a:rect l="l" t="t" r="r" b="b"/>
              <a:pathLst>
                <a:path w="1828800" h="3178810">
                  <a:moveTo>
                    <a:pt x="0" y="0"/>
                  </a:moveTo>
                  <a:lnTo>
                    <a:pt x="0" y="3178302"/>
                  </a:lnTo>
                  <a:lnTo>
                    <a:pt x="1828799" y="3178302"/>
                  </a:lnTo>
                  <a:lnTo>
                    <a:pt x="1828799" y="0"/>
                  </a:lnTo>
                  <a:lnTo>
                    <a:pt x="0" y="0"/>
                  </a:lnTo>
                  <a:close/>
                </a:path>
              </a:pathLst>
            </a:custGeom>
            <a:solidFill>
              <a:srgbClr val="ED7D31"/>
            </a:solidFill>
          </p:spPr>
          <p:txBody>
            <a:bodyPr wrap="square" lIns="0" tIns="0" rIns="0" bIns="0" rtlCol="0"/>
            <a:lstStyle/>
            <a:p>
              <a:endParaRPr dirty="0"/>
            </a:p>
          </p:txBody>
        </p:sp>
        <p:sp>
          <p:nvSpPr>
            <p:cNvPr id="21" name="object 5">
              <a:extLst>
                <a:ext uri="{FF2B5EF4-FFF2-40B4-BE49-F238E27FC236}">
                  <a16:creationId xmlns:a16="http://schemas.microsoft.com/office/drawing/2014/main" id="{1012EEAB-3F59-47EF-8E20-6CD9CA89AE85}"/>
                </a:ext>
              </a:extLst>
            </p:cNvPr>
            <p:cNvSpPr/>
            <p:nvPr/>
          </p:nvSpPr>
          <p:spPr>
            <a:xfrm>
              <a:off x="6236208" y="1511046"/>
              <a:ext cx="1854200" cy="3203575"/>
            </a:xfrm>
            <a:custGeom>
              <a:avLst/>
              <a:gdLst/>
              <a:ahLst/>
              <a:cxnLst/>
              <a:rect l="l" t="t" r="r" b="b"/>
              <a:pathLst>
                <a:path w="1854200" h="3203575">
                  <a:moveTo>
                    <a:pt x="1853946" y="3198114"/>
                  </a:moveTo>
                  <a:lnTo>
                    <a:pt x="1853945" y="5333"/>
                  </a:lnTo>
                  <a:lnTo>
                    <a:pt x="1848612" y="0"/>
                  </a:lnTo>
                  <a:lnTo>
                    <a:pt x="5333" y="0"/>
                  </a:lnTo>
                  <a:lnTo>
                    <a:pt x="0" y="5333"/>
                  </a:lnTo>
                  <a:lnTo>
                    <a:pt x="0" y="3198114"/>
                  </a:lnTo>
                  <a:lnTo>
                    <a:pt x="5334" y="3203447"/>
                  </a:lnTo>
                  <a:lnTo>
                    <a:pt x="12192" y="3203447"/>
                  </a:lnTo>
                  <a:lnTo>
                    <a:pt x="12192" y="25145"/>
                  </a:lnTo>
                  <a:lnTo>
                    <a:pt x="25146" y="12953"/>
                  </a:lnTo>
                  <a:lnTo>
                    <a:pt x="25146" y="25145"/>
                  </a:lnTo>
                  <a:lnTo>
                    <a:pt x="1828800" y="25145"/>
                  </a:lnTo>
                  <a:lnTo>
                    <a:pt x="1828800" y="12953"/>
                  </a:lnTo>
                  <a:lnTo>
                    <a:pt x="1840992" y="25145"/>
                  </a:lnTo>
                  <a:lnTo>
                    <a:pt x="1840992" y="3203447"/>
                  </a:lnTo>
                  <a:lnTo>
                    <a:pt x="1848612" y="3203447"/>
                  </a:lnTo>
                  <a:lnTo>
                    <a:pt x="1853946" y="3198114"/>
                  </a:lnTo>
                  <a:close/>
                </a:path>
                <a:path w="1854200" h="3203575">
                  <a:moveTo>
                    <a:pt x="25146" y="25145"/>
                  </a:moveTo>
                  <a:lnTo>
                    <a:pt x="25146" y="12953"/>
                  </a:lnTo>
                  <a:lnTo>
                    <a:pt x="12192" y="25145"/>
                  </a:lnTo>
                  <a:lnTo>
                    <a:pt x="25146" y="25145"/>
                  </a:lnTo>
                  <a:close/>
                </a:path>
                <a:path w="1854200" h="3203575">
                  <a:moveTo>
                    <a:pt x="25146" y="3178302"/>
                  </a:moveTo>
                  <a:lnTo>
                    <a:pt x="25146" y="25145"/>
                  </a:lnTo>
                  <a:lnTo>
                    <a:pt x="12192" y="25145"/>
                  </a:lnTo>
                  <a:lnTo>
                    <a:pt x="12192" y="3178302"/>
                  </a:lnTo>
                  <a:lnTo>
                    <a:pt x="25146" y="3178302"/>
                  </a:lnTo>
                  <a:close/>
                </a:path>
                <a:path w="1854200" h="3203575">
                  <a:moveTo>
                    <a:pt x="1840992" y="3178302"/>
                  </a:moveTo>
                  <a:lnTo>
                    <a:pt x="12192" y="3178302"/>
                  </a:lnTo>
                  <a:lnTo>
                    <a:pt x="25146" y="3191255"/>
                  </a:lnTo>
                  <a:lnTo>
                    <a:pt x="25146" y="3203447"/>
                  </a:lnTo>
                  <a:lnTo>
                    <a:pt x="1828800" y="3203447"/>
                  </a:lnTo>
                  <a:lnTo>
                    <a:pt x="1828800" y="3191255"/>
                  </a:lnTo>
                  <a:lnTo>
                    <a:pt x="1840992" y="3178302"/>
                  </a:lnTo>
                  <a:close/>
                </a:path>
                <a:path w="1854200" h="3203575">
                  <a:moveTo>
                    <a:pt x="25146" y="3203447"/>
                  </a:moveTo>
                  <a:lnTo>
                    <a:pt x="25146" y="3191255"/>
                  </a:lnTo>
                  <a:lnTo>
                    <a:pt x="12192" y="3178302"/>
                  </a:lnTo>
                  <a:lnTo>
                    <a:pt x="12192" y="3203447"/>
                  </a:lnTo>
                  <a:lnTo>
                    <a:pt x="25146" y="3203447"/>
                  </a:lnTo>
                  <a:close/>
                </a:path>
                <a:path w="1854200" h="3203575">
                  <a:moveTo>
                    <a:pt x="1840992" y="25145"/>
                  </a:moveTo>
                  <a:lnTo>
                    <a:pt x="1828800" y="12953"/>
                  </a:lnTo>
                  <a:lnTo>
                    <a:pt x="1828800" y="25145"/>
                  </a:lnTo>
                  <a:lnTo>
                    <a:pt x="1840992" y="25145"/>
                  </a:lnTo>
                  <a:close/>
                </a:path>
                <a:path w="1854200" h="3203575">
                  <a:moveTo>
                    <a:pt x="1840992" y="3178302"/>
                  </a:moveTo>
                  <a:lnTo>
                    <a:pt x="1840992" y="25145"/>
                  </a:lnTo>
                  <a:lnTo>
                    <a:pt x="1828800" y="25145"/>
                  </a:lnTo>
                  <a:lnTo>
                    <a:pt x="1828800" y="3178302"/>
                  </a:lnTo>
                  <a:lnTo>
                    <a:pt x="1840992" y="3178302"/>
                  </a:lnTo>
                  <a:close/>
                </a:path>
                <a:path w="1854200" h="3203575">
                  <a:moveTo>
                    <a:pt x="1840992" y="3203447"/>
                  </a:moveTo>
                  <a:lnTo>
                    <a:pt x="1840992" y="3178302"/>
                  </a:lnTo>
                  <a:lnTo>
                    <a:pt x="1828800" y="3191255"/>
                  </a:lnTo>
                  <a:lnTo>
                    <a:pt x="1828800" y="3203447"/>
                  </a:lnTo>
                  <a:lnTo>
                    <a:pt x="1840992" y="3203447"/>
                  </a:lnTo>
                  <a:close/>
                </a:path>
              </a:pathLst>
            </a:custGeom>
            <a:solidFill>
              <a:srgbClr val="ED7D31"/>
            </a:solidFill>
          </p:spPr>
          <p:txBody>
            <a:bodyPr wrap="square" lIns="0" tIns="0" rIns="0" bIns="0" rtlCol="0"/>
            <a:lstStyle/>
            <a:p>
              <a:endParaRPr dirty="0"/>
            </a:p>
          </p:txBody>
        </p:sp>
        <p:sp>
          <p:nvSpPr>
            <p:cNvPr id="22" name="object 6">
              <a:extLst>
                <a:ext uri="{FF2B5EF4-FFF2-40B4-BE49-F238E27FC236}">
                  <a16:creationId xmlns:a16="http://schemas.microsoft.com/office/drawing/2014/main" id="{C22D2DA8-9059-4B81-A505-4E3BED829E1F}"/>
                </a:ext>
              </a:extLst>
            </p:cNvPr>
            <p:cNvSpPr/>
            <p:nvPr/>
          </p:nvSpPr>
          <p:spPr>
            <a:xfrm>
              <a:off x="4110229" y="1524000"/>
              <a:ext cx="1828800" cy="3178810"/>
            </a:xfrm>
            <a:custGeom>
              <a:avLst/>
              <a:gdLst/>
              <a:ahLst/>
              <a:cxnLst/>
              <a:rect l="l" t="t" r="r" b="b"/>
              <a:pathLst>
                <a:path w="1828800" h="3178810">
                  <a:moveTo>
                    <a:pt x="0" y="0"/>
                  </a:moveTo>
                  <a:lnTo>
                    <a:pt x="0" y="3178302"/>
                  </a:lnTo>
                  <a:lnTo>
                    <a:pt x="1828800" y="3178302"/>
                  </a:lnTo>
                  <a:lnTo>
                    <a:pt x="1828800" y="0"/>
                  </a:lnTo>
                  <a:lnTo>
                    <a:pt x="0" y="0"/>
                  </a:lnTo>
                  <a:close/>
                </a:path>
              </a:pathLst>
            </a:custGeom>
            <a:solidFill>
              <a:srgbClr val="FFC000"/>
            </a:solidFill>
          </p:spPr>
          <p:txBody>
            <a:bodyPr wrap="square" lIns="0" tIns="0" rIns="0" bIns="0" rtlCol="0"/>
            <a:lstStyle/>
            <a:p>
              <a:endParaRPr dirty="0"/>
            </a:p>
          </p:txBody>
        </p:sp>
        <p:sp>
          <p:nvSpPr>
            <p:cNvPr id="23" name="object 7">
              <a:extLst>
                <a:ext uri="{FF2B5EF4-FFF2-40B4-BE49-F238E27FC236}">
                  <a16:creationId xmlns:a16="http://schemas.microsoft.com/office/drawing/2014/main" id="{B8D63570-86E9-4AFD-B90D-DB9695EF6AFC}"/>
                </a:ext>
              </a:extLst>
            </p:cNvPr>
            <p:cNvSpPr/>
            <p:nvPr/>
          </p:nvSpPr>
          <p:spPr>
            <a:xfrm>
              <a:off x="1908049" y="5644134"/>
              <a:ext cx="8459470" cy="346710"/>
            </a:xfrm>
            <a:custGeom>
              <a:avLst/>
              <a:gdLst/>
              <a:ahLst/>
              <a:cxnLst/>
              <a:rect l="l" t="t" r="r" b="b"/>
              <a:pathLst>
                <a:path w="8459470" h="346709">
                  <a:moveTo>
                    <a:pt x="8458962" y="342137"/>
                  </a:moveTo>
                  <a:lnTo>
                    <a:pt x="8458962" y="0"/>
                  </a:lnTo>
                  <a:lnTo>
                    <a:pt x="4572" y="0"/>
                  </a:lnTo>
                  <a:lnTo>
                    <a:pt x="0" y="5334"/>
                  </a:lnTo>
                  <a:lnTo>
                    <a:pt x="0" y="346710"/>
                  </a:lnTo>
                  <a:lnTo>
                    <a:pt x="8454390" y="346709"/>
                  </a:lnTo>
                  <a:lnTo>
                    <a:pt x="8458962" y="342137"/>
                  </a:lnTo>
                  <a:close/>
                </a:path>
              </a:pathLst>
            </a:custGeom>
            <a:solidFill>
              <a:srgbClr val="018249"/>
            </a:solidFill>
          </p:spPr>
          <p:txBody>
            <a:bodyPr wrap="square" lIns="0" tIns="0" rIns="0" bIns="0" rtlCol="0"/>
            <a:lstStyle/>
            <a:p>
              <a:endParaRPr dirty="0"/>
            </a:p>
          </p:txBody>
        </p:sp>
        <p:sp>
          <p:nvSpPr>
            <p:cNvPr id="24" name="object 8">
              <a:extLst>
                <a:ext uri="{FF2B5EF4-FFF2-40B4-BE49-F238E27FC236}">
                  <a16:creationId xmlns:a16="http://schemas.microsoft.com/office/drawing/2014/main" id="{1F0C9272-5358-4EAF-8D0E-3B18FCC03DE1}"/>
                </a:ext>
              </a:extLst>
            </p:cNvPr>
            <p:cNvSpPr/>
            <p:nvPr/>
          </p:nvSpPr>
          <p:spPr>
            <a:xfrm>
              <a:off x="1969771" y="1524000"/>
              <a:ext cx="1828800" cy="3178810"/>
            </a:xfrm>
            <a:custGeom>
              <a:avLst/>
              <a:gdLst/>
              <a:ahLst/>
              <a:cxnLst/>
              <a:rect l="l" t="t" r="r" b="b"/>
              <a:pathLst>
                <a:path w="1828800" h="3178810">
                  <a:moveTo>
                    <a:pt x="0" y="0"/>
                  </a:moveTo>
                  <a:lnTo>
                    <a:pt x="0" y="3178302"/>
                  </a:lnTo>
                  <a:lnTo>
                    <a:pt x="1828800" y="3178302"/>
                  </a:lnTo>
                  <a:lnTo>
                    <a:pt x="1828800" y="0"/>
                  </a:lnTo>
                  <a:lnTo>
                    <a:pt x="0" y="0"/>
                  </a:lnTo>
                  <a:close/>
                </a:path>
              </a:pathLst>
            </a:custGeom>
            <a:solidFill>
              <a:srgbClr val="2E75B6"/>
            </a:solidFill>
          </p:spPr>
          <p:txBody>
            <a:bodyPr wrap="square" lIns="0" tIns="0" rIns="0" bIns="0" rtlCol="0"/>
            <a:lstStyle/>
            <a:p>
              <a:endParaRPr dirty="0"/>
            </a:p>
          </p:txBody>
        </p:sp>
        <p:sp>
          <p:nvSpPr>
            <p:cNvPr id="25" name="object 9">
              <a:extLst>
                <a:ext uri="{FF2B5EF4-FFF2-40B4-BE49-F238E27FC236}">
                  <a16:creationId xmlns:a16="http://schemas.microsoft.com/office/drawing/2014/main" id="{8FF9785B-4926-40A6-9E23-9AF1F4AEA834}"/>
                </a:ext>
              </a:extLst>
            </p:cNvPr>
            <p:cNvSpPr txBox="1"/>
            <p:nvPr/>
          </p:nvSpPr>
          <p:spPr>
            <a:xfrm>
              <a:off x="2453894" y="1601470"/>
              <a:ext cx="772160" cy="307777"/>
            </a:xfrm>
            <a:prstGeom prst="rect">
              <a:avLst/>
            </a:prstGeom>
          </p:spPr>
          <p:txBody>
            <a:bodyPr vert="horz" wrap="square" lIns="0" tIns="0" rIns="0" bIns="0" rtlCol="0">
              <a:spAutoFit/>
            </a:bodyPr>
            <a:lstStyle/>
            <a:p>
              <a:pPr marL="12700">
                <a:lnSpc>
                  <a:spcPct val="100000"/>
                </a:lnSpc>
              </a:pPr>
              <a:r>
                <a:rPr lang="en-US" sz="2000" b="1" spc="-10" dirty="0" err="1" smtClean="0">
                  <a:solidFill>
                    <a:srgbClr val="FFFFFF"/>
                  </a:solidFill>
                  <a:latin typeface="Arial"/>
                  <a:cs typeface="Arial"/>
                </a:rPr>
                <a:t>Bajo</a:t>
              </a:r>
              <a:endParaRPr sz="2000" dirty="0">
                <a:latin typeface="Arial"/>
                <a:cs typeface="Arial"/>
              </a:endParaRPr>
            </a:p>
          </p:txBody>
        </p:sp>
        <p:sp>
          <p:nvSpPr>
            <p:cNvPr id="26" name="object 10">
              <a:extLst>
                <a:ext uri="{FF2B5EF4-FFF2-40B4-BE49-F238E27FC236}">
                  <a16:creationId xmlns:a16="http://schemas.microsoft.com/office/drawing/2014/main" id="{DFD2A48A-61F0-43BD-8339-5D05C3097F8F}"/>
                </a:ext>
              </a:extLst>
            </p:cNvPr>
            <p:cNvSpPr txBox="1"/>
            <p:nvPr/>
          </p:nvSpPr>
          <p:spPr>
            <a:xfrm>
              <a:off x="2312939" y="1932177"/>
              <a:ext cx="1054100" cy="2301875"/>
            </a:xfrm>
            <a:prstGeom prst="rect">
              <a:avLst/>
            </a:prstGeom>
          </p:spPr>
          <p:txBody>
            <a:bodyPr vert="horz" wrap="square" lIns="0" tIns="0" rIns="0" bIns="0" rtlCol="0">
              <a:spAutoFit/>
            </a:bodyPr>
            <a:lstStyle/>
            <a:p>
              <a:pPr marL="12065" marR="5080" indent="635" algn="ctr">
                <a:lnSpc>
                  <a:spcPct val="125000"/>
                </a:lnSpc>
              </a:pPr>
              <a:r>
                <a:rPr sz="2000" spc="-5" dirty="0">
                  <a:solidFill>
                    <a:srgbClr val="FFFFFF"/>
                  </a:solidFill>
                  <a:latin typeface="Arial"/>
                  <a:cs typeface="Arial"/>
                </a:rPr>
                <a:t>Broccoli  </a:t>
              </a:r>
              <a:r>
                <a:rPr sz="2000" spc="-10" dirty="0">
                  <a:solidFill>
                    <a:srgbClr val="FFFFFF"/>
                  </a:solidFill>
                  <a:latin typeface="Arial"/>
                  <a:cs typeface="Arial"/>
                </a:rPr>
                <a:t>Cabbage  Kale  </a:t>
              </a:r>
              <a:r>
                <a:rPr sz="2000" spc="-5" dirty="0">
                  <a:solidFill>
                    <a:srgbClr val="FFFFFF"/>
                  </a:solidFill>
                  <a:latin typeface="Arial"/>
                  <a:cs typeface="Arial"/>
                </a:rPr>
                <a:t>Mustard  Pecan  </a:t>
              </a:r>
              <a:r>
                <a:rPr sz="2000" spc="-20" dirty="0">
                  <a:solidFill>
                    <a:srgbClr val="FFFFFF"/>
                  </a:solidFill>
                  <a:latin typeface="Arial"/>
                  <a:cs typeface="Arial"/>
                </a:rPr>
                <a:t>Turnip</a:t>
              </a:r>
              <a:endParaRPr sz="2000" dirty="0">
                <a:latin typeface="Arial"/>
                <a:cs typeface="Arial"/>
              </a:endParaRPr>
            </a:p>
          </p:txBody>
        </p:sp>
        <p:sp>
          <p:nvSpPr>
            <p:cNvPr id="27" name="object 11">
              <a:extLst>
                <a:ext uri="{FF2B5EF4-FFF2-40B4-BE49-F238E27FC236}">
                  <a16:creationId xmlns:a16="http://schemas.microsoft.com/office/drawing/2014/main" id="{CCCC421A-2E7F-4E41-8DA7-EA86819EF7D7}"/>
                </a:ext>
              </a:extLst>
            </p:cNvPr>
            <p:cNvSpPr txBox="1"/>
            <p:nvPr/>
          </p:nvSpPr>
          <p:spPr>
            <a:xfrm>
              <a:off x="4457955" y="1601470"/>
              <a:ext cx="1152525" cy="307777"/>
            </a:xfrm>
            <a:prstGeom prst="rect">
              <a:avLst/>
            </a:prstGeom>
          </p:spPr>
          <p:txBody>
            <a:bodyPr vert="horz" wrap="square" lIns="0" tIns="0" rIns="0" bIns="0" rtlCol="0">
              <a:spAutoFit/>
            </a:bodyPr>
            <a:lstStyle/>
            <a:p>
              <a:pPr marL="12700">
                <a:lnSpc>
                  <a:spcPct val="100000"/>
                </a:lnSpc>
              </a:pPr>
              <a:r>
                <a:rPr lang="en-US" sz="2000" b="1" spc="-10" dirty="0" err="1" smtClean="0">
                  <a:solidFill>
                    <a:srgbClr val="FFFFFF"/>
                  </a:solidFill>
                  <a:latin typeface="Arial"/>
                  <a:cs typeface="Arial"/>
                </a:rPr>
                <a:t>Mediana</a:t>
              </a:r>
              <a:endParaRPr sz="2000" dirty="0">
                <a:latin typeface="Arial"/>
                <a:cs typeface="Arial"/>
              </a:endParaRPr>
            </a:p>
          </p:txBody>
        </p:sp>
        <p:sp>
          <p:nvSpPr>
            <p:cNvPr id="28" name="object 12">
              <a:extLst>
                <a:ext uri="{FF2B5EF4-FFF2-40B4-BE49-F238E27FC236}">
                  <a16:creationId xmlns:a16="http://schemas.microsoft.com/office/drawing/2014/main" id="{DC4FCFE7-2844-4387-AC63-E82239FB267E}"/>
                </a:ext>
              </a:extLst>
            </p:cNvPr>
            <p:cNvSpPr txBox="1"/>
            <p:nvPr/>
          </p:nvSpPr>
          <p:spPr>
            <a:xfrm>
              <a:off x="4372620" y="1932177"/>
              <a:ext cx="1536310" cy="2693045"/>
            </a:xfrm>
            <a:prstGeom prst="rect">
              <a:avLst/>
            </a:prstGeom>
          </p:spPr>
          <p:txBody>
            <a:bodyPr vert="horz" wrap="square" lIns="0" tIns="0" rIns="0" bIns="0" rtlCol="0">
              <a:spAutoFit/>
            </a:bodyPr>
            <a:lstStyle/>
            <a:p>
              <a:pPr marL="12700" marR="5080" algn="ctr">
                <a:lnSpc>
                  <a:spcPct val="125000"/>
                </a:lnSpc>
              </a:pPr>
              <a:r>
                <a:rPr sz="2000" spc="-10" dirty="0">
                  <a:solidFill>
                    <a:srgbClr val="FFFFFF"/>
                  </a:solidFill>
                  <a:latin typeface="Arial"/>
                  <a:cs typeface="Arial"/>
                </a:rPr>
                <a:t>Cantaloupe  Cucumber  </a:t>
              </a:r>
              <a:r>
                <a:rPr sz="2000" spc="-5" dirty="0" smtClean="0">
                  <a:solidFill>
                    <a:srgbClr val="FFFFFF"/>
                  </a:solidFill>
                  <a:latin typeface="Arial"/>
                  <a:cs typeface="Arial"/>
                </a:rPr>
                <a:t>Peach</a:t>
              </a:r>
              <a:r>
                <a:rPr lang="en-US" sz="2000" spc="-5" dirty="0">
                  <a:solidFill>
                    <a:srgbClr val="FFFFFF"/>
                  </a:solidFill>
                  <a:latin typeface="Arial"/>
                  <a:cs typeface="Arial"/>
                </a:rPr>
                <a:t> </a:t>
              </a:r>
              <a:r>
                <a:rPr lang="en-US" sz="2000" spc="-5" dirty="0" smtClean="0">
                  <a:solidFill>
                    <a:srgbClr val="FFFFFF"/>
                  </a:solidFill>
                  <a:latin typeface="Arial"/>
                  <a:cs typeface="Arial"/>
                </a:rPr>
                <a:t>(</a:t>
              </a:r>
              <a:r>
                <a:rPr lang="en-US" sz="2000" spc="-5" dirty="0" err="1" smtClean="0">
                  <a:solidFill>
                    <a:srgbClr val="FFFFFF"/>
                  </a:solidFill>
                  <a:latin typeface="Arial"/>
                  <a:cs typeface="Arial"/>
                </a:rPr>
                <a:t>melocoton</a:t>
              </a:r>
              <a:r>
                <a:rPr lang="en-US" sz="2000" spc="-5" dirty="0">
                  <a:solidFill>
                    <a:srgbClr val="FFFFFF"/>
                  </a:solidFill>
                  <a:latin typeface="Arial"/>
                  <a:cs typeface="Arial"/>
                </a:rPr>
                <a:t>)</a:t>
              </a:r>
              <a:r>
                <a:rPr sz="2000" spc="-5" dirty="0" smtClean="0">
                  <a:solidFill>
                    <a:srgbClr val="FFFFFF"/>
                  </a:solidFill>
                  <a:latin typeface="Arial"/>
                  <a:cs typeface="Arial"/>
                </a:rPr>
                <a:t>  </a:t>
              </a:r>
              <a:r>
                <a:rPr sz="2000" spc="-10" dirty="0" smtClean="0">
                  <a:solidFill>
                    <a:srgbClr val="FFFFFF"/>
                  </a:solidFill>
                  <a:latin typeface="Arial"/>
                  <a:cs typeface="Arial"/>
                </a:rPr>
                <a:t>Peanut</a:t>
              </a:r>
              <a:r>
                <a:rPr lang="en-US" sz="2000" spc="-10" dirty="0" smtClean="0">
                  <a:solidFill>
                    <a:srgbClr val="FFFFFF"/>
                  </a:solidFill>
                  <a:latin typeface="Arial"/>
                  <a:cs typeface="Arial"/>
                </a:rPr>
                <a:t> (</a:t>
              </a:r>
              <a:r>
                <a:rPr lang="en-US" sz="2000" spc="-10" dirty="0" err="1" smtClean="0">
                  <a:solidFill>
                    <a:srgbClr val="FFFFFF"/>
                  </a:solidFill>
                  <a:latin typeface="Arial"/>
                  <a:cs typeface="Arial"/>
                </a:rPr>
                <a:t>mani</a:t>
              </a:r>
              <a:r>
                <a:rPr lang="en-US" sz="2000" spc="-10" dirty="0" smtClean="0">
                  <a:solidFill>
                    <a:srgbClr val="FFFFFF"/>
                  </a:solidFill>
                  <a:latin typeface="Arial"/>
                  <a:cs typeface="Arial"/>
                </a:rPr>
                <a:t>)</a:t>
              </a:r>
              <a:r>
                <a:rPr sz="2000" spc="-10" dirty="0" smtClean="0">
                  <a:solidFill>
                    <a:srgbClr val="FFFFFF"/>
                  </a:solidFill>
                  <a:latin typeface="Arial"/>
                  <a:cs typeface="Arial"/>
                </a:rPr>
                <a:t>  </a:t>
              </a:r>
              <a:r>
                <a:rPr sz="2000" spc="-10" dirty="0">
                  <a:solidFill>
                    <a:srgbClr val="FFFFFF"/>
                  </a:solidFill>
                  <a:latin typeface="Arial"/>
                  <a:cs typeface="Arial"/>
                </a:rPr>
                <a:t>Squash</a:t>
              </a:r>
              <a:endParaRPr sz="2000" dirty="0">
                <a:latin typeface="Arial"/>
                <a:cs typeface="Arial"/>
              </a:endParaRPr>
            </a:p>
          </p:txBody>
        </p:sp>
        <p:sp>
          <p:nvSpPr>
            <p:cNvPr id="29" name="object 13">
              <a:extLst>
                <a:ext uri="{FF2B5EF4-FFF2-40B4-BE49-F238E27FC236}">
                  <a16:creationId xmlns:a16="http://schemas.microsoft.com/office/drawing/2014/main" id="{3B004DCF-B36A-4FF1-8706-E9FBD5BCD8CD}"/>
                </a:ext>
              </a:extLst>
            </p:cNvPr>
            <p:cNvSpPr txBox="1"/>
            <p:nvPr/>
          </p:nvSpPr>
          <p:spPr>
            <a:xfrm>
              <a:off x="6689118" y="1601470"/>
              <a:ext cx="857885" cy="307777"/>
            </a:xfrm>
            <a:prstGeom prst="rect">
              <a:avLst/>
            </a:prstGeom>
          </p:spPr>
          <p:txBody>
            <a:bodyPr vert="horz" wrap="square" lIns="0" tIns="0" rIns="0" bIns="0" rtlCol="0">
              <a:spAutoFit/>
            </a:bodyPr>
            <a:lstStyle/>
            <a:p>
              <a:pPr marL="12700">
                <a:lnSpc>
                  <a:spcPct val="100000"/>
                </a:lnSpc>
              </a:pPr>
              <a:r>
                <a:rPr lang="en-US" sz="2000" dirty="0" smtClean="0">
                  <a:latin typeface="Arial"/>
                  <a:cs typeface="Arial"/>
                </a:rPr>
                <a:t>Grave</a:t>
              </a:r>
              <a:endParaRPr sz="2000" dirty="0">
                <a:latin typeface="Arial"/>
                <a:cs typeface="Arial"/>
              </a:endParaRPr>
            </a:p>
          </p:txBody>
        </p:sp>
        <p:sp>
          <p:nvSpPr>
            <p:cNvPr id="30" name="object 14">
              <a:extLst>
                <a:ext uri="{FF2B5EF4-FFF2-40B4-BE49-F238E27FC236}">
                  <a16:creationId xmlns:a16="http://schemas.microsoft.com/office/drawing/2014/main" id="{84712CEC-2E3D-40BF-B039-2EC42E073415}"/>
                </a:ext>
              </a:extLst>
            </p:cNvPr>
            <p:cNvSpPr txBox="1"/>
            <p:nvPr/>
          </p:nvSpPr>
          <p:spPr>
            <a:xfrm>
              <a:off x="6426263" y="1932177"/>
              <a:ext cx="1692467" cy="1923604"/>
            </a:xfrm>
            <a:prstGeom prst="rect">
              <a:avLst/>
            </a:prstGeom>
          </p:spPr>
          <p:txBody>
            <a:bodyPr vert="horz" wrap="square" lIns="0" tIns="0" rIns="0" bIns="0" rtlCol="0">
              <a:spAutoFit/>
            </a:bodyPr>
            <a:lstStyle/>
            <a:p>
              <a:pPr marL="276225" marR="267335" indent="41275" algn="just">
                <a:lnSpc>
                  <a:spcPct val="125000"/>
                </a:lnSpc>
              </a:pPr>
              <a:r>
                <a:rPr sz="2000" spc="-5" dirty="0" smtClean="0">
                  <a:solidFill>
                    <a:srgbClr val="FFFFFF"/>
                  </a:solidFill>
                  <a:latin typeface="Arial"/>
                  <a:cs typeface="Arial"/>
                </a:rPr>
                <a:t>Cotton</a:t>
              </a:r>
              <a:r>
                <a:rPr lang="en-US" sz="2000" spc="-5" dirty="0" smtClean="0">
                  <a:solidFill>
                    <a:srgbClr val="FFFFFF"/>
                  </a:solidFill>
                  <a:latin typeface="Arial"/>
                  <a:cs typeface="Arial"/>
                </a:rPr>
                <a:t> (</a:t>
              </a:r>
              <a:r>
                <a:rPr lang="en-US" sz="2000" spc="-5" dirty="0" err="1" smtClean="0">
                  <a:solidFill>
                    <a:srgbClr val="FFFFFF"/>
                  </a:solidFill>
                  <a:latin typeface="Arial"/>
                  <a:cs typeface="Arial"/>
                </a:rPr>
                <a:t>algodon</a:t>
              </a:r>
              <a:r>
                <a:rPr lang="en-US" sz="2000" spc="-5" dirty="0" smtClean="0">
                  <a:solidFill>
                    <a:srgbClr val="FFFFFF"/>
                  </a:solidFill>
                  <a:latin typeface="Arial"/>
                  <a:cs typeface="Arial"/>
                </a:rPr>
                <a:t>)</a:t>
              </a:r>
              <a:r>
                <a:rPr sz="2000" spc="-5" dirty="0" smtClean="0">
                  <a:solidFill>
                    <a:srgbClr val="FFFFFF"/>
                  </a:solidFill>
                  <a:latin typeface="Arial"/>
                  <a:cs typeface="Arial"/>
                </a:rPr>
                <a:t>  </a:t>
              </a:r>
              <a:r>
                <a:rPr sz="2000" spc="-10" dirty="0">
                  <a:solidFill>
                    <a:srgbClr val="FFFFFF"/>
                  </a:solidFill>
                  <a:latin typeface="Arial"/>
                  <a:cs typeface="Arial"/>
                </a:rPr>
                <a:t>Pepper  </a:t>
              </a:r>
              <a:r>
                <a:rPr sz="2000" spc="-229" dirty="0">
                  <a:solidFill>
                    <a:srgbClr val="FFFFFF"/>
                  </a:solidFill>
                  <a:latin typeface="Arial"/>
                  <a:cs typeface="Arial"/>
                </a:rPr>
                <a:t>T</a:t>
              </a:r>
              <a:r>
                <a:rPr sz="2000" spc="-10" dirty="0">
                  <a:solidFill>
                    <a:srgbClr val="FFFFFF"/>
                  </a:solidFill>
                  <a:latin typeface="Arial"/>
                  <a:cs typeface="Arial"/>
                </a:rPr>
                <a:t>oma</a:t>
              </a:r>
              <a:r>
                <a:rPr sz="2000" spc="-5" dirty="0">
                  <a:solidFill>
                    <a:srgbClr val="FFFFFF"/>
                  </a:solidFill>
                  <a:latin typeface="Arial"/>
                  <a:cs typeface="Arial"/>
                </a:rPr>
                <a:t>to</a:t>
              </a:r>
              <a:endParaRPr sz="2000" dirty="0">
                <a:latin typeface="Arial"/>
                <a:cs typeface="Arial"/>
              </a:endParaRPr>
            </a:p>
            <a:p>
              <a:pPr marL="12700">
                <a:lnSpc>
                  <a:spcPct val="100000"/>
                </a:lnSpc>
                <a:spcBef>
                  <a:spcPts val="600"/>
                </a:spcBef>
              </a:pPr>
              <a:r>
                <a:rPr sz="2000" spc="-15" dirty="0">
                  <a:solidFill>
                    <a:srgbClr val="FFFFFF"/>
                  </a:solidFill>
                  <a:latin typeface="Arial"/>
                  <a:cs typeface="Arial"/>
                </a:rPr>
                <a:t>Watermelon</a:t>
              </a:r>
              <a:endParaRPr sz="2000" dirty="0">
                <a:latin typeface="Arial"/>
                <a:cs typeface="Arial"/>
              </a:endParaRPr>
            </a:p>
          </p:txBody>
        </p:sp>
        <p:sp>
          <p:nvSpPr>
            <p:cNvPr id="31" name="object 15">
              <a:extLst>
                <a:ext uri="{FF2B5EF4-FFF2-40B4-BE49-F238E27FC236}">
                  <a16:creationId xmlns:a16="http://schemas.microsoft.com/office/drawing/2014/main" id="{75502657-67FC-4881-9A46-7D8B0DE2B31F}"/>
                </a:ext>
              </a:extLst>
            </p:cNvPr>
            <p:cNvSpPr txBox="1"/>
            <p:nvPr/>
          </p:nvSpPr>
          <p:spPr>
            <a:xfrm>
              <a:off x="8804471" y="1601470"/>
              <a:ext cx="1026794" cy="307777"/>
            </a:xfrm>
            <a:prstGeom prst="rect">
              <a:avLst/>
            </a:prstGeom>
          </p:spPr>
          <p:txBody>
            <a:bodyPr vert="horz" wrap="square" lIns="0" tIns="0" rIns="0" bIns="0" rtlCol="0">
              <a:spAutoFit/>
            </a:bodyPr>
            <a:lstStyle/>
            <a:p>
              <a:pPr marL="12700">
                <a:lnSpc>
                  <a:spcPct val="100000"/>
                </a:lnSpc>
              </a:pPr>
              <a:r>
                <a:rPr lang="en-US" sz="2000" b="1" spc="-10" dirty="0" err="1" smtClean="0">
                  <a:solidFill>
                    <a:srgbClr val="FFFFFF"/>
                  </a:solidFill>
                  <a:latin typeface="Arial"/>
                  <a:cs typeface="Arial"/>
                </a:rPr>
                <a:t>Extremo</a:t>
              </a:r>
              <a:endParaRPr sz="2000" dirty="0">
                <a:latin typeface="Arial"/>
                <a:cs typeface="Arial"/>
              </a:endParaRPr>
            </a:p>
          </p:txBody>
        </p:sp>
        <p:sp>
          <p:nvSpPr>
            <p:cNvPr id="32" name="object 16">
              <a:extLst>
                <a:ext uri="{FF2B5EF4-FFF2-40B4-BE49-F238E27FC236}">
                  <a16:creationId xmlns:a16="http://schemas.microsoft.com/office/drawing/2014/main" id="{983734D9-E663-41F7-8F15-DA223C227DE3}"/>
                </a:ext>
              </a:extLst>
            </p:cNvPr>
            <p:cNvSpPr txBox="1"/>
            <p:nvPr/>
          </p:nvSpPr>
          <p:spPr>
            <a:xfrm>
              <a:off x="8514897" y="1932177"/>
              <a:ext cx="1605915" cy="2736005"/>
            </a:xfrm>
            <a:prstGeom prst="rect">
              <a:avLst/>
            </a:prstGeom>
          </p:spPr>
          <p:txBody>
            <a:bodyPr vert="horz" wrap="square" lIns="0" tIns="0" rIns="0" bIns="0" rtlCol="0">
              <a:spAutoFit/>
            </a:bodyPr>
            <a:lstStyle/>
            <a:p>
              <a:pPr marL="41275" marR="33655" indent="-1270" algn="ctr">
                <a:lnSpc>
                  <a:spcPct val="125000"/>
                </a:lnSpc>
              </a:pPr>
              <a:r>
                <a:rPr spc="-5" dirty="0" smtClean="0">
                  <a:solidFill>
                    <a:srgbClr val="FFFFFF"/>
                  </a:solidFill>
                  <a:latin typeface="Arial"/>
                  <a:cs typeface="Arial"/>
                </a:rPr>
                <a:t>Grapes</a:t>
              </a:r>
              <a:r>
                <a:rPr lang="en-US" spc="-5" dirty="0" smtClean="0">
                  <a:solidFill>
                    <a:srgbClr val="FFFFFF"/>
                  </a:solidFill>
                  <a:latin typeface="Arial"/>
                  <a:cs typeface="Arial"/>
                </a:rPr>
                <a:t> (</a:t>
              </a:r>
              <a:r>
                <a:rPr lang="en-US" spc="-5" dirty="0" err="1" smtClean="0">
                  <a:solidFill>
                    <a:srgbClr val="FFFFFF"/>
                  </a:solidFill>
                  <a:latin typeface="Arial"/>
                  <a:cs typeface="Arial"/>
                </a:rPr>
                <a:t>uvas</a:t>
              </a:r>
              <a:r>
                <a:rPr lang="en-US" spc="-5" dirty="0" smtClean="0">
                  <a:solidFill>
                    <a:srgbClr val="FFFFFF"/>
                  </a:solidFill>
                  <a:latin typeface="Arial"/>
                  <a:cs typeface="Arial"/>
                </a:rPr>
                <a:t>)</a:t>
              </a:r>
              <a:br>
                <a:rPr lang="en-US" spc="-5" dirty="0" smtClean="0">
                  <a:solidFill>
                    <a:srgbClr val="FFFFFF"/>
                  </a:solidFill>
                  <a:latin typeface="Arial"/>
                  <a:cs typeface="Arial"/>
                </a:rPr>
              </a:br>
              <a:r>
                <a:rPr spc="-5" dirty="0" smtClean="0">
                  <a:solidFill>
                    <a:srgbClr val="FFFFFF"/>
                  </a:solidFill>
                  <a:latin typeface="Arial"/>
                  <a:cs typeface="Arial"/>
                </a:rPr>
                <a:t>*  </a:t>
              </a:r>
              <a:r>
                <a:rPr spc="-5" dirty="0">
                  <a:solidFill>
                    <a:srgbClr val="FFFFFF"/>
                  </a:solidFill>
                  <a:latin typeface="Arial"/>
                  <a:cs typeface="Arial"/>
                </a:rPr>
                <a:t>Lima </a:t>
              </a:r>
              <a:r>
                <a:rPr spc="-10" dirty="0">
                  <a:solidFill>
                    <a:srgbClr val="FFFFFF"/>
                  </a:solidFill>
                  <a:latin typeface="Arial"/>
                  <a:cs typeface="Arial"/>
                </a:rPr>
                <a:t>bean  Southern</a:t>
              </a:r>
              <a:r>
                <a:rPr spc="-60" dirty="0">
                  <a:solidFill>
                    <a:srgbClr val="FFFFFF"/>
                  </a:solidFill>
                  <a:latin typeface="Arial"/>
                  <a:cs typeface="Arial"/>
                </a:rPr>
                <a:t> </a:t>
              </a:r>
              <a:r>
                <a:rPr spc="-10" dirty="0">
                  <a:solidFill>
                    <a:srgbClr val="FFFFFF"/>
                  </a:solidFill>
                  <a:latin typeface="Arial"/>
                  <a:cs typeface="Arial"/>
                </a:rPr>
                <a:t>pea  Snap bean  </a:t>
              </a:r>
              <a:r>
                <a:rPr spc="-10" dirty="0" smtClean="0">
                  <a:solidFill>
                    <a:srgbClr val="FFFFFF"/>
                  </a:solidFill>
                  <a:latin typeface="Arial"/>
                  <a:cs typeface="Arial"/>
                </a:rPr>
                <a:t>Soybean</a:t>
              </a:r>
              <a:r>
                <a:rPr lang="en-US" spc="-10" dirty="0" smtClean="0">
                  <a:solidFill>
                    <a:srgbClr val="FFFFFF"/>
                  </a:solidFill>
                  <a:latin typeface="Arial"/>
                  <a:cs typeface="Arial"/>
                </a:rPr>
                <a:t> (soya)</a:t>
              </a:r>
              <a:endParaRPr dirty="0">
                <a:latin typeface="Arial"/>
                <a:cs typeface="Arial"/>
              </a:endParaRPr>
            </a:p>
            <a:p>
              <a:pPr marL="12700" marR="5080" algn="ctr">
                <a:lnSpc>
                  <a:spcPct val="125000"/>
                </a:lnSpc>
              </a:pPr>
              <a:r>
                <a:rPr spc="-5" dirty="0">
                  <a:solidFill>
                    <a:srgbClr val="FFFFFF"/>
                  </a:solidFill>
                  <a:latin typeface="Arial"/>
                  <a:cs typeface="Arial"/>
                </a:rPr>
                <a:t>Sweet</a:t>
              </a:r>
              <a:r>
                <a:rPr spc="-55" dirty="0">
                  <a:solidFill>
                    <a:srgbClr val="FFFFFF"/>
                  </a:solidFill>
                  <a:latin typeface="Arial"/>
                  <a:cs typeface="Arial"/>
                </a:rPr>
                <a:t> </a:t>
              </a:r>
              <a:r>
                <a:rPr spc="-5" dirty="0">
                  <a:solidFill>
                    <a:srgbClr val="FFFFFF"/>
                  </a:solidFill>
                  <a:latin typeface="Arial"/>
                  <a:cs typeface="Arial"/>
                </a:rPr>
                <a:t>potato*  </a:t>
              </a:r>
              <a:r>
                <a:rPr spc="-30" dirty="0">
                  <a:solidFill>
                    <a:srgbClr val="FFFFFF"/>
                  </a:solidFill>
                  <a:latin typeface="Arial"/>
                  <a:cs typeface="Arial"/>
                </a:rPr>
                <a:t>Tobacco*</a:t>
              </a:r>
              <a:endParaRPr dirty="0">
                <a:latin typeface="Arial"/>
                <a:cs typeface="Arial"/>
              </a:endParaRPr>
            </a:p>
          </p:txBody>
        </p:sp>
        <p:sp>
          <p:nvSpPr>
            <p:cNvPr id="33" name="object 17">
              <a:extLst>
                <a:ext uri="{FF2B5EF4-FFF2-40B4-BE49-F238E27FC236}">
                  <a16:creationId xmlns:a16="http://schemas.microsoft.com/office/drawing/2014/main" id="{28E162F5-CDBE-4E60-8B14-1AC5EEC169A8}"/>
                </a:ext>
              </a:extLst>
            </p:cNvPr>
            <p:cNvSpPr/>
            <p:nvPr/>
          </p:nvSpPr>
          <p:spPr>
            <a:xfrm>
              <a:off x="1799845" y="1971675"/>
              <a:ext cx="8567420" cy="0"/>
            </a:xfrm>
            <a:custGeom>
              <a:avLst/>
              <a:gdLst/>
              <a:ahLst/>
              <a:cxnLst/>
              <a:rect l="l" t="t" r="r" b="b"/>
              <a:pathLst>
                <a:path w="8567420">
                  <a:moveTo>
                    <a:pt x="0" y="0"/>
                  </a:moveTo>
                  <a:lnTo>
                    <a:pt x="8567166" y="0"/>
                  </a:lnTo>
                </a:path>
              </a:pathLst>
            </a:custGeom>
            <a:ln w="25146">
              <a:solidFill>
                <a:srgbClr val="FFFFFF"/>
              </a:solidFill>
            </a:ln>
          </p:spPr>
          <p:txBody>
            <a:bodyPr wrap="square" lIns="0" tIns="0" rIns="0" bIns="0" rtlCol="0"/>
            <a:lstStyle/>
            <a:p>
              <a:endParaRPr dirty="0"/>
            </a:p>
          </p:txBody>
        </p:sp>
        <p:sp>
          <p:nvSpPr>
            <p:cNvPr id="34" name="object 18">
              <a:extLst>
                <a:ext uri="{FF2B5EF4-FFF2-40B4-BE49-F238E27FC236}">
                  <a16:creationId xmlns:a16="http://schemas.microsoft.com/office/drawing/2014/main" id="{5D1BDFFC-7501-4680-A68A-2364A9828A4D}"/>
                </a:ext>
              </a:extLst>
            </p:cNvPr>
            <p:cNvSpPr txBox="1"/>
            <p:nvPr/>
          </p:nvSpPr>
          <p:spPr>
            <a:xfrm>
              <a:off x="2424177" y="4751832"/>
              <a:ext cx="819785" cy="290195"/>
            </a:xfrm>
            <a:prstGeom prst="rect">
              <a:avLst/>
            </a:prstGeom>
          </p:spPr>
          <p:txBody>
            <a:bodyPr vert="horz" wrap="square" lIns="0" tIns="0" rIns="0" bIns="0" rtlCol="0">
              <a:spAutoFit/>
            </a:bodyPr>
            <a:lstStyle/>
            <a:p>
              <a:pPr marL="12700">
                <a:lnSpc>
                  <a:spcPct val="100000"/>
                </a:lnSpc>
              </a:pPr>
              <a:r>
                <a:rPr sz="1800" b="1" dirty="0">
                  <a:latin typeface="Arial"/>
                  <a:cs typeface="Arial"/>
                </a:rPr>
                <a:t>&gt;</a:t>
              </a:r>
              <a:r>
                <a:rPr sz="1800" b="1" spc="-85" dirty="0">
                  <a:latin typeface="Arial"/>
                  <a:cs typeface="Arial"/>
                </a:rPr>
                <a:t> </a:t>
              </a:r>
              <a:r>
                <a:rPr sz="1800" b="1" spc="-10" dirty="0">
                  <a:latin typeface="Arial"/>
                  <a:cs typeface="Arial"/>
                </a:rPr>
                <a:t>1/75X</a:t>
              </a:r>
              <a:endParaRPr sz="1800" dirty="0">
                <a:latin typeface="Arial"/>
                <a:cs typeface="Arial"/>
              </a:endParaRPr>
            </a:p>
          </p:txBody>
        </p:sp>
        <p:sp>
          <p:nvSpPr>
            <p:cNvPr id="35" name="object 19">
              <a:extLst>
                <a:ext uri="{FF2B5EF4-FFF2-40B4-BE49-F238E27FC236}">
                  <a16:creationId xmlns:a16="http://schemas.microsoft.com/office/drawing/2014/main" id="{220E59B3-60F5-49D8-ADBF-FA7A3B7F8481}"/>
                </a:ext>
              </a:extLst>
            </p:cNvPr>
            <p:cNvSpPr txBox="1"/>
            <p:nvPr/>
          </p:nvSpPr>
          <p:spPr>
            <a:xfrm>
              <a:off x="4430530" y="4739647"/>
              <a:ext cx="1271905" cy="290195"/>
            </a:xfrm>
            <a:prstGeom prst="rect">
              <a:avLst/>
            </a:prstGeom>
          </p:spPr>
          <p:txBody>
            <a:bodyPr vert="horz" wrap="square" lIns="0" tIns="0" rIns="0" bIns="0" rtlCol="0">
              <a:spAutoFit/>
            </a:bodyPr>
            <a:lstStyle/>
            <a:p>
              <a:pPr marL="12700">
                <a:lnSpc>
                  <a:spcPct val="100000"/>
                </a:lnSpc>
              </a:pPr>
              <a:r>
                <a:rPr sz="1800" b="1" spc="-5" dirty="0">
                  <a:latin typeface="Arial"/>
                  <a:cs typeface="Arial"/>
                </a:rPr>
                <a:t>1/75-1/300X</a:t>
              </a:r>
              <a:endParaRPr sz="1800" dirty="0">
                <a:latin typeface="Arial"/>
                <a:cs typeface="Arial"/>
              </a:endParaRPr>
            </a:p>
          </p:txBody>
        </p:sp>
        <p:sp>
          <p:nvSpPr>
            <p:cNvPr id="36" name="object 20">
              <a:extLst>
                <a:ext uri="{FF2B5EF4-FFF2-40B4-BE49-F238E27FC236}">
                  <a16:creationId xmlns:a16="http://schemas.microsoft.com/office/drawing/2014/main" id="{CCF14322-9909-4264-BC75-848F893FE108}"/>
                </a:ext>
              </a:extLst>
            </p:cNvPr>
            <p:cNvSpPr txBox="1"/>
            <p:nvPr/>
          </p:nvSpPr>
          <p:spPr>
            <a:xfrm>
              <a:off x="6494788" y="4756403"/>
              <a:ext cx="1398905" cy="290195"/>
            </a:xfrm>
            <a:prstGeom prst="rect">
              <a:avLst/>
            </a:prstGeom>
          </p:spPr>
          <p:txBody>
            <a:bodyPr vert="horz" wrap="square" lIns="0" tIns="0" rIns="0" bIns="0" rtlCol="0">
              <a:spAutoFit/>
            </a:bodyPr>
            <a:lstStyle/>
            <a:p>
              <a:pPr marL="12700">
                <a:lnSpc>
                  <a:spcPct val="100000"/>
                </a:lnSpc>
              </a:pPr>
              <a:r>
                <a:rPr sz="1800" b="1" spc="-5" dirty="0">
                  <a:latin typeface="Arial"/>
                  <a:cs typeface="Arial"/>
                </a:rPr>
                <a:t>1/300-1/800X</a:t>
              </a:r>
              <a:endParaRPr sz="1800" dirty="0">
                <a:latin typeface="Arial"/>
                <a:cs typeface="Arial"/>
              </a:endParaRPr>
            </a:p>
          </p:txBody>
        </p:sp>
        <p:sp>
          <p:nvSpPr>
            <p:cNvPr id="37" name="object 21">
              <a:extLst>
                <a:ext uri="{FF2B5EF4-FFF2-40B4-BE49-F238E27FC236}">
                  <a16:creationId xmlns:a16="http://schemas.microsoft.com/office/drawing/2014/main" id="{F7B79073-555F-4799-B6A7-197638E31D4E}"/>
                </a:ext>
              </a:extLst>
            </p:cNvPr>
            <p:cNvSpPr txBox="1"/>
            <p:nvPr/>
          </p:nvSpPr>
          <p:spPr>
            <a:xfrm>
              <a:off x="8841756" y="4751832"/>
              <a:ext cx="946785" cy="290195"/>
            </a:xfrm>
            <a:prstGeom prst="rect">
              <a:avLst/>
            </a:prstGeom>
          </p:spPr>
          <p:txBody>
            <a:bodyPr vert="horz" wrap="square" lIns="0" tIns="0" rIns="0" bIns="0" rtlCol="0">
              <a:spAutoFit/>
            </a:bodyPr>
            <a:lstStyle/>
            <a:p>
              <a:pPr marL="12700">
                <a:lnSpc>
                  <a:spcPct val="100000"/>
                </a:lnSpc>
              </a:pPr>
              <a:r>
                <a:rPr sz="1800" b="1" dirty="0">
                  <a:latin typeface="Arial"/>
                  <a:cs typeface="Arial"/>
                </a:rPr>
                <a:t>&lt;</a:t>
              </a:r>
              <a:r>
                <a:rPr sz="1800" b="1" spc="-75" dirty="0">
                  <a:latin typeface="Arial"/>
                  <a:cs typeface="Arial"/>
                </a:rPr>
                <a:t> </a:t>
              </a:r>
              <a:r>
                <a:rPr sz="1800" b="1" spc="-10" dirty="0">
                  <a:latin typeface="Arial"/>
                  <a:cs typeface="Arial"/>
                </a:rPr>
                <a:t>1/800X</a:t>
              </a:r>
              <a:endParaRPr sz="1800" dirty="0">
                <a:latin typeface="Arial"/>
                <a:cs typeface="Arial"/>
              </a:endParaRPr>
            </a:p>
          </p:txBody>
        </p:sp>
        <p:sp>
          <p:nvSpPr>
            <p:cNvPr id="38" name="object 22">
              <a:extLst>
                <a:ext uri="{FF2B5EF4-FFF2-40B4-BE49-F238E27FC236}">
                  <a16:creationId xmlns:a16="http://schemas.microsoft.com/office/drawing/2014/main" id="{343E2E2B-765E-4609-A1A8-FE72C3361187}"/>
                </a:ext>
              </a:extLst>
            </p:cNvPr>
            <p:cNvSpPr txBox="1"/>
            <p:nvPr/>
          </p:nvSpPr>
          <p:spPr>
            <a:xfrm>
              <a:off x="651130" y="5146555"/>
              <a:ext cx="9677399" cy="1138773"/>
            </a:xfrm>
            <a:prstGeom prst="rect">
              <a:avLst/>
            </a:prstGeom>
          </p:spPr>
          <p:txBody>
            <a:bodyPr vert="horz" wrap="square" lIns="0" tIns="0" rIns="0" bIns="0" rtlCol="0">
              <a:spAutoFit/>
            </a:bodyPr>
            <a:lstStyle/>
            <a:p>
              <a:pPr marL="1587500" algn="ctr">
                <a:lnSpc>
                  <a:spcPct val="100000"/>
                </a:lnSpc>
              </a:pPr>
              <a:r>
                <a:rPr lang="es-ES" b="1" spc="-5" dirty="0">
                  <a:latin typeface="Arial"/>
                  <a:cs typeface="Arial"/>
                </a:rPr>
                <a:t>Tasa de herbicida de respuesta detectable visualmente</a:t>
              </a:r>
            </a:p>
            <a:p>
              <a:pPr marL="1587500" algn="ctr">
                <a:lnSpc>
                  <a:spcPct val="100000"/>
                </a:lnSpc>
              </a:pPr>
              <a:endParaRPr lang="es-ES" b="1" spc="-5" dirty="0">
                <a:latin typeface="Arial"/>
                <a:cs typeface="Arial"/>
              </a:endParaRPr>
            </a:p>
            <a:p>
              <a:pPr marL="1587500" algn="ctr">
                <a:lnSpc>
                  <a:spcPct val="100000"/>
                </a:lnSpc>
              </a:pPr>
              <a:r>
                <a:rPr lang="es-ES" b="1" spc="-5" dirty="0">
                  <a:solidFill>
                    <a:schemeClr val="bg1"/>
                  </a:solidFill>
                  <a:latin typeface="Arial"/>
                  <a:cs typeface="Arial"/>
                </a:rPr>
                <a:t>La mayoría de los cultivos de hoja ancha son muy </a:t>
              </a:r>
              <a:r>
                <a:rPr lang="es-ES" b="1" spc="-5" dirty="0" smtClean="0">
                  <a:solidFill>
                    <a:schemeClr val="bg1"/>
                  </a:solidFill>
                  <a:latin typeface="Arial"/>
                  <a:cs typeface="Arial"/>
                </a:rPr>
                <a:t>sensitivos </a:t>
              </a:r>
              <a:r>
                <a:rPr lang="es-ES" b="1" spc="-5" dirty="0">
                  <a:solidFill>
                    <a:schemeClr val="bg1"/>
                  </a:solidFill>
                  <a:latin typeface="Arial"/>
                  <a:cs typeface="Arial"/>
                </a:rPr>
                <a:t>a </a:t>
              </a:r>
              <a:r>
                <a:rPr lang="es-ES" b="1" spc="-5" dirty="0" err="1" smtClean="0">
                  <a:solidFill>
                    <a:schemeClr val="bg1"/>
                  </a:solidFill>
                  <a:latin typeface="Arial"/>
                  <a:cs typeface="Arial"/>
                </a:rPr>
                <a:t>Dicamba</a:t>
              </a:r>
              <a:endParaRPr lang="es-ES" b="1" spc="-5" dirty="0" smtClean="0">
                <a:solidFill>
                  <a:schemeClr val="bg1"/>
                </a:solidFill>
                <a:latin typeface="Arial"/>
                <a:cs typeface="Arial"/>
              </a:endParaRPr>
            </a:p>
            <a:p>
              <a:pPr marL="1587500" algn="ctr">
                <a:lnSpc>
                  <a:spcPct val="100000"/>
                </a:lnSpc>
              </a:pPr>
              <a:r>
                <a:rPr lang="en-US" sz="1000" dirty="0" smtClean="0">
                  <a:latin typeface="Arial"/>
                  <a:cs typeface="Arial"/>
                </a:rPr>
                <a:t/>
              </a:r>
              <a:br>
                <a:rPr lang="en-US" sz="1000" dirty="0" smtClean="0">
                  <a:latin typeface="Arial"/>
                  <a:cs typeface="Arial"/>
                </a:rPr>
              </a:br>
              <a:r>
                <a:rPr lang="en-US" sz="1000" dirty="0" smtClean="0">
                  <a:latin typeface="Arial"/>
                  <a:cs typeface="Arial"/>
                </a:rPr>
                <a:t>de, </a:t>
              </a:r>
              <a:r>
                <a:rPr sz="1000" dirty="0" smtClean="0">
                  <a:latin typeface="Arial"/>
                  <a:cs typeface="Arial"/>
                </a:rPr>
                <a:t>Dr</a:t>
              </a:r>
              <a:r>
                <a:rPr sz="1000" dirty="0">
                  <a:latin typeface="Arial"/>
                  <a:cs typeface="Arial"/>
                </a:rPr>
                <a:t>. </a:t>
              </a:r>
              <a:r>
                <a:rPr sz="1000" spc="-5" dirty="0">
                  <a:latin typeface="Arial"/>
                  <a:cs typeface="Arial"/>
                </a:rPr>
                <a:t>Stanley Culpepper, </a:t>
              </a:r>
              <a:r>
                <a:rPr sz="1000" dirty="0">
                  <a:latin typeface="Arial"/>
                  <a:cs typeface="Arial"/>
                </a:rPr>
                <a:t>UGA </a:t>
              </a:r>
              <a:r>
                <a:rPr sz="1000" spc="-5" dirty="0">
                  <a:latin typeface="Arial"/>
                  <a:cs typeface="Arial"/>
                </a:rPr>
                <a:t>Cooperative. </a:t>
              </a:r>
              <a:r>
                <a:rPr sz="1000" dirty="0">
                  <a:latin typeface="Arial"/>
                  <a:cs typeface="Arial"/>
                </a:rPr>
                <a:t>*Data </a:t>
              </a:r>
              <a:r>
                <a:rPr sz="1000" spc="-5" dirty="0">
                  <a:latin typeface="Arial"/>
                  <a:cs typeface="Arial"/>
                </a:rPr>
                <a:t>from literature; all other data </a:t>
              </a:r>
              <a:r>
                <a:rPr sz="1000" spc="-10" dirty="0">
                  <a:latin typeface="Arial"/>
                  <a:cs typeface="Arial"/>
                </a:rPr>
                <a:t>generated </a:t>
              </a:r>
              <a:r>
                <a:rPr sz="1000" spc="-5" dirty="0">
                  <a:latin typeface="Arial"/>
                  <a:cs typeface="Arial"/>
                </a:rPr>
                <a:t>in </a:t>
              </a:r>
              <a:r>
                <a:rPr sz="1000" dirty="0">
                  <a:latin typeface="Arial"/>
                  <a:cs typeface="Arial"/>
                </a:rPr>
                <a:t>GA </a:t>
              </a:r>
              <a:r>
                <a:rPr sz="1000" spc="-5" dirty="0">
                  <a:latin typeface="Arial"/>
                  <a:cs typeface="Arial"/>
                </a:rPr>
                <a:t>field</a:t>
              </a:r>
              <a:r>
                <a:rPr sz="1000" spc="-130" dirty="0">
                  <a:latin typeface="Arial"/>
                  <a:cs typeface="Arial"/>
                </a:rPr>
                <a:t> </a:t>
              </a:r>
              <a:r>
                <a:rPr sz="1000" spc="-5" dirty="0">
                  <a:latin typeface="Arial"/>
                  <a:cs typeface="Arial"/>
                </a:rPr>
                <a:t>studies.</a:t>
              </a:r>
              <a:endParaRPr sz="1000" dirty="0">
                <a:latin typeface="Arial"/>
                <a:cs typeface="Arial"/>
              </a:endParaRPr>
            </a:p>
          </p:txBody>
        </p:sp>
      </p:grpSp>
    </p:spTree>
    <p:extLst>
      <p:ext uri="{BB962C8B-B14F-4D97-AF65-F5344CB8AC3E}">
        <p14:creationId xmlns:p14="http://schemas.microsoft.com/office/powerpoint/2010/main" val="352237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52900" y="2002103"/>
            <a:ext cx="1688464" cy="1247140"/>
          </a:xfrm>
          <a:custGeom>
            <a:avLst/>
            <a:gdLst/>
            <a:ahLst/>
            <a:cxnLst/>
            <a:rect l="l" t="t" r="r" b="b"/>
            <a:pathLst>
              <a:path w="1688464" h="1247139">
                <a:moveTo>
                  <a:pt x="0" y="1246682"/>
                </a:moveTo>
                <a:lnTo>
                  <a:pt x="1688083" y="1246682"/>
                </a:lnTo>
                <a:lnTo>
                  <a:pt x="1688083" y="0"/>
                </a:lnTo>
                <a:lnTo>
                  <a:pt x="0" y="0"/>
                </a:lnTo>
                <a:lnTo>
                  <a:pt x="0" y="1246682"/>
                </a:lnTo>
                <a:close/>
              </a:path>
            </a:pathLst>
          </a:custGeom>
          <a:solidFill>
            <a:srgbClr val="D2DEEE"/>
          </a:solidFill>
        </p:spPr>
        <p:txBody>
          <a:bodyPr wrap="square" lIns="0" tIns="0" rIns="0" bIns="0" rtlCol="0"/>
          <a:lstStyle/>
          <a:p>
            <a:endParaRPr dirty="0"/>
          </a:p>
        </p:txBody>
      </p:sp>
      <p:sp>
        <p:nvSpPr>
          <p:cNvPr id="3" name="object 3"/>
          <p:cNvSpPr/>
          <p:nvPr/>
        </p:nvSpPr>
        <p:spPr>
          <a:xfrm>
            <a:off x="4152900" y="3248812"/>
            <a:ext cx="1688464" cy="1249045"/>
          </a:xfrm>
          <a:custGeom>
            <a:avLst/>
            <a:gdLst/>
            <a:ahLst/>
            <a:cxnLst/>
            <a:rect l="l" t="t" r="r" b="b"/>
            <a:pathLst>
              <a:path w="1688464" h="1249045">
                <a:moveTo>
                  <a:pt x="0" y="1248511"/>
                </a:moveTo>
                <a:lnTo>
                  <a:pt x="1688083" y="1248511"/>
                </a:lnTo>
                <a:lnTo>
                  <a:pt x="1688083" y="0"/>
                </a:lnTo>
                <a:lnTo>
                  <a:pt x="0" y="0"/>
                </a:lnTo>
                <a:lnTo>
                  <a:pt x="0" y="1248511"/>
                </a:lnTo>
                <a:close/>
              </a:path>
            </a:pathLst>
          </a:custGeom>
          <a:solidFill>
            <a:srgbClr val="EAEEF7"/>
          </a:solidFill>
        </p:spPr>
        <p:txBody>
          <a:bodyPr wrap="square" lIns="0" tIns="0" rIns="0" bIns="0" rtlCol="0"/>
          <a:lstStyle/>
          <a:p>
            <a:endParaRPr dirty="0"/>
          </a:p>
        </p:txBody>
      </p:sp>
      <p:sp>
        <p:nvSpPr>
          <p:cNvPr id="4" name="object 4"/>
          <p:cNvSpPr/>
          <p:nvPr/>
        </p:nvSpPr>
        <p:spPr>
          <a:xfrm>
            <a:off x="7203822" y="2002103"/>
            <a:ext cx="1679575" cy="1247140"/>
          </a:xfrm>
          <a:custGeom>
            <a:avLst/>
            <a:gdLst/>
            <a:ahLst/>
            <a:cxnLst/>
            <a:rect l="l" t="t" r="r" b="b"/>
            <a:pathLst>
              <a:path w="1679575" h="1247139">
                <a:moveTo>
                  <a:pt x="0" y="1246682"/>
                </a:moveTo>
                <a:lnTo>
                  <a:pt x="1679321" y="1246682"/>
                </a:lnTo>
                <a:lnTo>
                  <a:pt x="1679321" y="0"/>
                </a:lnTo>
                <a:lnTo>
                  <a:pt x="0" y="0"/>
                </a:lnTo>
                <a:lnTo>
                  <a:pt x="0" y="1246682"/>
                </a:lnTo>
                <a:close/>
              </a:path>
            </a:pathLst>
          </a:custGeom>
          <a:solidFill>
            <a:srgbClr val="0099FF">
              <a:alpha val="25097"/>
            </a:srgbClr>
          </a:solidFill>
        </p:spPr>
        <p:txBody>
          <a:bodyPr wrap="square" lIns="0" tIns="0" rIns="0" bIns="0" rtlCol="0"/>
          <a:lstStyle/>
          <a:p>
            <a:endParaRPr dirty="0"/>
          </a:p>
        </p:txBody>
      </p:sp>
      <p:sp>
        <p:nvSpPr>
          <p:cNvPr id="5" name="object 5"/>
          <p:cNvSpPr/>
          <p:nvPr/>
        </p:nvSpPr>
        <p:spPr>
          <a:xfrm>
            <a:off x="8883143" y="2002103"/>
            <a:ext cx="1661795" cy="1247140"/>
          </a:xfrm>
          <a:custGeom>
            <a:avLst/>
            <a:gdLst/>
            <a:ahLst/>
            <a:cxnLst/>
            <a:rect l="l" t="t" r="r" b="b"/>
            <a:pathLst>
              <a:path w="1661795" h="1247139">
                <a:moveTo>
                  <a:pt x="0" y="1246682"/>
                </a:moveTo>
                <a:lnTo>
                  <a:pt x="1661795" y="1246682"/>
                </a:lnTo>
                <a:lnTo>
                  <a:pt x="1661795" y="0"/>
                </a:lnTo>
                <a:lnTo>
                  <a:pt x="0" y="0"/>
                </a:lnTo>
                <a:lnTo>
                  <a:pt x="0" y="1246682"/>
                </a:lnTo>
                <a:close/>
              </a:path>
            </a:pathLst>
          </a:custGeom>
          <a:solidFill>
            <a:srgbClr val="0099FF">
              <a:alpha val="25097"/>
            </a:srgbClr>
          </a:solidFill>
        </p:spPr>
        <p:txBody>
          <a:bodyPr wrap="square" lIns="0" tIns="0" rIns="0" bIns="0" rtlCol="0"/>
          <a:lstStyle/>
          <a:p>
            <a:endParaRPr dirty="0"/>
          </a:p>
        </p:txBody>
      </p:sp>
      <p:sp>
        <p:nvSpPr>
          <p:cNvPr id="6" name="object 6"/>
          <p:cNvSpPr/>
          <p:nvPr/>
        </p:nvSpPr>
        <p:spPr>
          <a:xfrm>
            <a:off x="7203822" y="3248812"/>
            <a:ext cx="1679575" cy="1249045"/>
          </a:xfrm>
          <a:custGeom>
            <a:avLst/>
            <a:gdLst/>
            <a:ahLst/>
            <a:cxnLst/>
            <a:rect l="l" t="t" r="r" b="b"/>
            <a:pathLst>
              <a:path w="1679575" h="1249045">
                <a:moveTo>
                  <a:pt x="0" y="1248511"/>
                </a:moveTo>
                <a:lnTo>
                  <a:pt x="1679321" y="1248511"/>
                </a:lnTo>
                <a:lnTo>
                  <a:pt x="1679321" y="0"/>
                </a:lnTo>
                <a:lnTo>
                  <a:pt x="0" y="0"/>
                </a:lnTo>
                <a:lnTo>
                  <a:pt x="0" y="1248511"/>
                </a:lnTo>
                <a:close/>
              </a:path>
            </a:pathLst>
          </a:custGeom>
          <a:solidFill>
            <a:srgbClr val="0099FF">
              <a:alpha val="5097"/>
            </a:srgbClr>
          </a:solidFill>
        </p:spPr>
        <p:txBody>
          <a:bodyPr wrap="square" lIns="0" tIns="0" rIns="0" bIns="0" rtlCol="0"/>
          <a:lstStyle/>
          <a:p>
            <a:endParaRPr dirty="0"/>
          </a:p>
        </p:txBody>
      </p:sp>
      <p:sp>
        <p:nvSpPr>
          <p:cNvPr id="7" name="object 7"/>
          <p:cNvSpPr/>
          <p:nvPr/>
        </p:nvSpPr>
        <p:spPr>
          <a:xfrm>
            <a:off x="8883143" y="3248812"/>
            <a:ext cx="1661795" cy="1249045"/>
          </a:xfrm>
          <a:custGeom>
            <a:avLst/>
            <a:gdLst/>
            <a:ahLst/>
            <a:cxnLst/>
            <a:rect l="l" t="t" r="r" b="b"/>
            <a:pathLst>
              <a:path w="1661795" h="1249045">
                <a:moveTo>
                  <a:pt x="0" y="1248511"/>
                </a:moveTo>
                <a:lnTo>
                  <a:pt x="1661795" y="1248511"/>
                </a:lnTo>
                <a:lnTo>
                  <a:pt x="1661795" y="0"/>
                </a:lnTo>
                <a:lnTo>
                  <a:pt x="0" y="0"/>
                </a:lnTo>
                <a:lnTo>
                  <a:pt x="0" y="1248511"/>
                </a:lnTo>
                <a:close/>
              </a:path>
            </a:pathLst>
          </a:custGeom>
          <a:solidFill>
            <a:srgbClr val="0099FF">
              <a:alpha val="5097"/>
            </a:srgbClr>
          </a:solidFill>
        </p:spPr>
        <p:txBody>
          <a:bodyPr wrap="square" lIns="0" tIns="0" rIns="0" bIns="0" rtlCol="0"/>
          <a:lstStyle/>
          <a:p>
            <a:endParaRPr dirty="0"/>
          </a:p>
        </p:txBody>
      </p:sp>
      <p:graphicFrame>
        <p:nvGraphicFramePr>
          <p:cNvPr id="8" name="object 8"/>
          <p:cNvGraphicFramePr>
            <a:graphicFrameLocks noGrp="1"/>
          </p:cNvGraphicFramePr>
          <p:nvPr>
            <p:extLst>
              <p:ext uri="{D42A27DB-BD31-4B8C-83A1-F6EECF244321}">
                <p14:modId xmlns:p14="http://schemas.microsoft.com/office/powerpoint/2010/main" val="4243287415"/>
              </p:ext>
            </p:extLst>
          </p:nvPr>
        </p:nvGraphicFramePr>
        <p:xfrm>
          <a:off x="1649540" y="1219200"/>
          <a:ext cx="8888091" cy="3618230"/>
        </p:xfrm>
        <a:graphic>
          <a:graphicData uri="http://schemas.openxmlformats.org/drawingml/2006/table">
            <a:tbl>
              <a:tblPr firstRow="1" bandRow="1">
                <a:tableStyleId>{2D5ABB26-0587-4C30-8999-92F81FD0307C}</a:tableStyleId>
              </a:tblPr>
              <a:tblGrid>
                <a:gridCol w="1231265">
                  <a:extLst>
                    <a:ext uri="{9D8B030D-6E8A-4147-A177-3AD203B41FA5}">
                      <a16:colId xmlns:a16="http://schemas.microsoft.com/office/drawing/2014/main" val="20000"/>
                    </a:ext>
                  </a:extLst>
                </a:gridCol>
                <a:gridCol w="1266190">
                  <a:extLst>
                    <a:ext uri="{9D8B030D-6E8A-4147-A177-3AD203B41FA5}">
                      <a16:colId xmlns:a16="http://schemas.microsoft.com/office/drawing/2014/main" val="20001"/>
                    </a:ext>
                  </a:extLst>
                </a:gridCol>
                <a:gridCol w="1692274">
                  <a:extLst>
                    <a:ext uri="{9D8B030D-6E8A-4147-A177-3AD203B41FA5}">
                      <a16:colId xmlns:a16="http://schemas.microsoft.com/office/drawing/2014/main" val="20002"/>
                    </a:ext>
                  </a:extLst>
                </a:gridCol>
                <a:gridCol w="1358264">
                  <a:extLst>
                    <a:ext uri="{9D8B030D-6E8A-4147-A177-3AD203B41FA5}">
                      <a16:colId xmlns:a16="http://schemas.microsoft.com/office/drawing/2014/main" val="20003"/>
                    </a:ext>
                  </a:extLst>
                </a:gridCol>
                <a:gridCol w="1678939">
                  <a:extLst>
                    <a:ext uri="{9D8B030D-6E8A-4147-A177-3AD203B41FA5}">
                      <a16:colId xmlns:a16="http://schemas.microsoft.com/office/drawing/2014/main" val="20004"/>
                    </a:ext>
                  </a:extLst>
                </a:gridCol>
                <a:gridCol w="1661159">
                  <a:extLst>
                    <a:ext uri="{9D8B030D-6E8A-4147-A177-3AD203B41FA5}">
                      <a16:colId xmlns:a16="http://schemas.microsoft.com/office/drawing/2014/main" val="20005"/>
                    </a:ext>
                  </a:extLst>
                </a:gridCol>
              </a:tblGrid>
              <a:tr h="775970">
                <a:tc>
                  <a:txBody>
                    <a:bodyPr/>
                    <a:lstStyle/>
                    <a:p>
                      <a:pPr>
                        <a:lnSpc>
                          <a:spcPct val="100000"/>
                        </a:lnSpc>
                        <a:spcBef>
                          <a:spcPts val="35"/>
                        </a:spcBef>
                      </a:pPr>
                      <a:endParaRPr sz="1650" dirty="0">
                        <a:latin typeface="Times New Roman"/>
                        <a:cs typeface="Times New Roman"/>
                      </a:endParaRPr>
                    </a:p>
                    <a:p>
                      <a:pPr marL="208915">
                        <a:lnSpc>
                          <a:spcPct val="100000"/>
                        </a:lnSpc>
                      </a:pPr>
                      <a:r>
                        <a:rPr sz="1800" b="1" spc="-5" dirty="0" err="1" smtClean="0">
                          <a:solidFill>
                            <a:srgbClr val="FFFFFF"/>
                          </a:solidFill>
                          <a:latin typeface="Arial"/>
                          <a:cs typeface="Arial"/>
                        </a:rPr>
                        <a:t>Dos</a:t>
                      </a:r>
                      <a:r>
                        <a:rPr lang="en-US" sz="1800" b="1" spc="-5" dirty="0" err="1" smtClean="0">
                          <a:solidFill>
                            <a:srgbClr val="FFFFFF"/>
                          </a:solidFill>
                          <a:latin typeface="Arial"/>
                          <a:cs typeface="Arial"/>
                        </a:rPr>
                        <a:t>is</a:t>
                      </a:r>
                      <a:endParaRPr sz="1800" dirty="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248"/>
                    </a:solidFill>
                  </a:tcPr>
                </a:tc>
                <a:tc gridSpan="2">
                  <a:txBody>
                    <a:bodyPr/>
                    <a:lstStyle/>
                    <a:p>
                      <a:pPr>
                        <a:lnSpc>
                          <a:spcPct val="100000"/>
                        </a:lnSpc>
                        <a:spcBef>
                          <a:spcPts val="35"/>
                        </a:spcBef>
                      </a:pPr>
                      <a:endParaRPr sz="1650" dirty="0">
                        <a:latin typeface="Times New Roman"/>
                        <a:cs typeface="Times New Roman"/>
                      </a:endParaRPr>
                    </a:p>
                    <a:p>
                      <a:pPr marL="9525" algn="ctr">
                        <a:lnSpc>
                          <a:spcPct val="100000"/>
                        </a:lnSpc>
                      </a:pPr>
                      <a:r>
                        <a:rPr sz="1800" b="1" spc="-5" dirty="0">
                          <a:solidFill>
                            <a:srgbClr val="FFFFFF"/>
                          </a:solidFill>
                          <a:latin typeface="Arial"/>
                          <a:cs typeface="Arial"/>
                        </a:rPr>
                        <a:t>Dicamba</a:t>
                      </a:r>
                      <a:endParaRPr sz="1800" dirty="0">
                        <a:latin typeface="Arial"/>
                        <a:cs typeface="Arial"/>
                      </a:endParaRPr>
                    </a:p>
                  </a:txBody>
                  <a:tcPr marL="0" marR="0" marT="4445" marB="0">
                    <a:lnL w="12700">
                      <a:solidFill>
                        <a:srgbClr val="FFFFFF"/>
                      </a:solidFill>
                      <a:prstDash val="solid"/>
                    </a:lnL>
                    <a:lnR w="28575">
                      <a:solidFill>
                        <a:srgbClr val="FFFFFF"/>
                      </a:solidFill>
                      <a:prstDash val="solid"/>
                    </a:lnR>
                    <a:lnT w="12700">
                      <a:solidFill>
                        <a:srgbClr val="FFFFFF"/>
                      </a:solidFill>
                      <a:prstDash val="solid"/>
                    </a:lnT>
                    <a:lnB w="38100">
                      <a:solidFill>
                        <a:srgbClr val="FFFFFF"/>
                      </a:solidFill>
                      <a:prstDash val="solid"/>
                    </a:lnB>
                    <a:solidFill>
                      <a:srgbClr val="008248"/>
                    </a:solidFill>
                  </a:tcPr>
                </a:tc>
                <a:tc hMerge="1">
                  <a:txBody>
                    <a:bodyPr/>
                    <a:lstStyle/>
                    <a:p>
                      <a:endParaRPr/>
                    </a:p>
                  </a:txBody>
                  <a:tcPr marL="0" marR="0" marT="0" marB="0"/>
                </a:tc>
                <a:tc>
                  <a:txBody>
                    <a:bodyPr/>
                    <a:lstStyle/>
                    <a:p>
                      <a:pPr marL="104139" marR="76835" indent="278765">
                        <a:lnSpc>
                          <a:spcPct val="100000"/>
                        </a:lnSpc>
                        <a:spcBef>
                          <a:spcPts val="850"/>
                        </a:spcBef>
                      </a:pPr>
                      <a:r>
                        <a:rPr lang="en-US" sz="1800" b="1" dirty="0" err="1" smtClean="0">
                          <a:solidFill>
                            <a:srgbClr val="FFFFFF"/>
                          </a:solidFill>
                          <a:latin typeface="Arial"/>
                          <a:cs typeface="Arial"/>
                        </a:rPr>
                        <a:t>Otras</a:t>
                      </a:r>
                      <a:r>
                        <a:rPr sz="1800" b="1" dirty="0" smtClean="0">
                          <a:solidFill>
                            <a:srgbClr val="FFFFFF"/>
                          </a:solidFill>
                          <a:latin typeface="Arial"/>
                          <a:cs typeface="Arial"/>
                        </a:rPr>
                        <a:t>  </a:t>
                      </a:r>
                      <a:r>
                        <a:rPr sz="1800" b="1" dirty="0" err="1" smtClean="0">
                          <a:solidFill>
                            <a:srgbClr val="FFFFFF"/>
                          </a:solidFill>
                          <a:latin typeface="Arial"/>
                          <a:cs typeface="Arial"/>
                        </a:rPr>
                        <a:t>H</a:t>
                      </a:r>
                      <a:r>
                        <a:rPr sz="1800" b="1" spc="-10" dirty="0" err="1" smtClean="0">
                          <a:solidFill>
                            <a:srgbClr val="FFFFFF"/>
                          </a:solidFill>
                          <a:latin typeface="Arial"/>
                          <a:cs typeface="Arial"/>
                        </a:rPr>
                        <a:t>e</a:t>
                      </a:r>
                      <a:r>
                        <a:rPr sz="1800" b="1" dirty="0" err="1" smtClean="0">
                          <a:solidFill>
                            <a:srgbClr val="FFFFFF"/>
                          </a:solidFill>
                          <a:latin typeface="Arial"/>
                          <a:cs typeface="Arial"/>
                        </a:rPr>
                        <a:t>rbicid</a:t>
                      </a:r>
                      <a:r>
                        <a:rPr lang="en-US" sz="1800" b="1" dirty="0" err="1" smtClean="0">
                          <a:solidFill>
                            <a:srgbClr val="FFFFFF"/>
                          </a:solidFill>
                          <a:latin typeface="Arial"/>
                          <a:cs typeface="Arial"/>
                        </a:rPr>
                        <a:t>a</a:t>
                      </a:r>
                      <a:r>
                        <a:rPr sz="1800" b="1" dirty="0" err="1" smtClean="0">
                          <a:solidFill>
                            <a:srgbClr val="FFFFFF"/>
                          </a:solidFill>
                          <a:latin typeface="Arial"/>
                          <a:cs typeface="Arial"/>
                        </a:rPr>
                        <a:t>s</a:t>
                      </a:r>
                      <a:endParaRPr sz="1800" dirty="0">
                        <a:latin typeface="Arial"/>
                        <a:cs typeface="Arial"/>
                      </a:endParaRPr>
                    </a:p>
                  </a:txBody>
                  <a:tcPr marL="0" marR="0" marT="107950" marB="0">
                    <a:lnL w="28575">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6FC0"/>
                    </a:solidFill>
                  </a:tcPr>
                </a:tc>
                <a:tc>
                  <a:txBody>
                    <a:bodyPr/>
                    <a:lstStyle/>
                    <a:p>
                      <a:pPr>
                        <a:lnSpc>
                          <a:spcPct val="100000"/>
                        </a:lnSpc>
                        <a:spcBef>
                          <a:spcPts val="35"/>
                        </a:spcBef>
                      </a:pPr>
                      <a:endParaRPr sz="1650" dirty="0">
                        <a:latin typeface="Times New Roman"/>
                        <a:cs typeface="Times New Roman"/>
                      </a:endParaRPr>
                    </a:p>
                    <a:p>
                      <a:pPr marL="215900">
                        <a:lnSpc>
                          <a:spcPct val="100000"/>
                        </a:lnSpc>
                      </a:pPr>
                      <a:r>
                        <a:rPr sz="1800" b="1" dirty="0">
                          <a:solidFill>
                            <a:srgbClr val="FFFFFF"/>
                          </a:solidFill>
                          <a:latin typeface="Arial"/>
                          <a:cs typeface="Arial"/>
                        </a:rPr>
                        <a:t>Glufosinate</a:t>
                      </a:r>
                      <a:endParaRPr sz="1800" dirty="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6FC0"/>
                    </a:solidFill>
                  </a:tcPr>
                </a:tc>
                <a:tc>
                  <a:txBody>
                    <a:bodyPr/>
                    <a:lstStyle/>
                    <a:p>
                      <a:pPr>
                        <a:lnSpc>
                          <a:spcPct val="100000"/>
                        </a:lnSpc>
                        <a:spcBef>
                          <a:spcPts val="35"/>
                        </a:spcBef>
                      </a:pPr>
                      <a:endParaRPr sz="1650" dirty="0">
                        <a:latin typeface="Times New Roman"/>
                        <a:cs typeface="Times New Roman"/>
                      </a:endParaRPr>
                    </a:p>
                    <a:p>
                      <a:pPr marL="217170">
                        <a:lnSpc>
                          <a:spcPct val="100000"/>
                        </a:lnSpc>
                      </a:pPr>
                      <a:r>
                        <a:rPr sz="1800" b="1" spc="-5" dirty="0">
                          <a:solidFill>
                            <a:srgbClr val="FFFFFF"/>
                          </a:solidFill>
                          <a:latin typeface="Arial"/>
                          <a:cs typeface="Arial"/>
                        </a:rPr>
                        <a:t>Glyphosate</a:t>
                      </a:r>
                      <a:endParaRPr sz="1800" dirty="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6FC0"/>
                    </a:solidFill>
                  </a:tcPr>
                </a:tc>
                <a:extLst>
                  <a:ext uri="{0D108BD9-81ED-4DB2-BD59-A6C34878D82A}">
                    <a16:rowId xmlns:a16="http://schemas.microsoft.com/office/drawing/2014/main" val="10000"/>
                  </a:ext>
                </a:extLst>
              </a:tr>
              <a:tr h="1246505">
                <a:tc>
                  <a:txBody>
                    <a:bodyPr/>
                    <a:lstStyle/>
                    <a:p>
                      <a:pPr>
                        <a:lnSpc>
                          <a:spcPct val="100000"/>
                        </a:lnSpc>
                      </a:pPr>
                      <a:endParaRPr sz="2350" dirty="0">
                        <a:latin typeface="Times New Roman"/>
                        <a:cs typeface="Times New Roman"/>
                      </a:endParaRPr>
                    </a:p>
                    <a:p>
                      <a:pPr marL="194945">
                        <a:lnSpc>
                          <a:spcPct val="100000"/>
                        </a:lnSpc>
                      </a:pPr>
                      <a:r>
                        <a:rPr sz="1800" b="1" spc="-5" dirty="0">
                          <a:latin typeface="Arial"/>
                          <a:cs typeface="Arial"/>
                        </a:rPr>
                        <a:t>1/100</a:t>
                      </a:r>
                      <a:r>
                        <a:rPr sz="1800" b="1" spc="-20" dirty="0">
                          <a:latin typeface="Arial"/>
                          <a:cs typeface="Arial"/>
                        </a:rPr>
                        <a:t> </a:t>
                      </a:r>
                      <a:r>
                        <a:rPr lang="en-US" sz="1800" b="1" spc="-20" dirty="0" err="1" smtClean="0">
                          <a:latin typeface="Arial"/>
                          <a:cs typeface="Arial"/>
                        </a:rPr>
                        <a:t>dosis</a:t>
                      </a:r>
                      <a:r>
                        <a:rPr lang="en-US" sz="1800" b="1" spc="-20" dirty="0" smtClean="0">
                          <a:latin typeface="Arial"/>
                          <a:cs typeface="Arial"/>
                        </a:rPr>
                        <a:t> de campo</a:t>
                      </a:r>
                      <a:endParaRPr sz="1800" dirty="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8248">
                        <a:alpha val="50195"/>
                      </a:srgbClr>
                    </a:solidFill>
                  </a:tcPr>
                </a:tc>
                <a:tc>
                  <a:txBody>
                    <a:bodyPr/>
                    <a:lstStyle/>
                    <a:p>
                      <a:pPr marL="198120" marR="180340" indent="1270" algn="ctr">
                        <a:lnSpc>
                          <a:spcPct val="100000"/>
                        </a:lnSpc>
                        <a:spcBef>
                          <a:spcPts val="1030"/>
                        </a:spcBef>
                      </a:pPr>
                      <a:r>
                        <a:rPr lang="es-ES" sz="1600" dirty="0" smtClean="0">
                          <a:latin typeface="Arial"/>
                          <a:cs typeface="Arial"/>
                        </a:rPr>
                        <a:t>Efecto del regulador de crecimiento severo</a:t>
                      </a:r>
                      <a:endParaRPr sz="1600" dirty="0">
                        <a:latin typeface="Arial"/>
                        <a:cs typeface="Arial"/>
                      </a:endParaRPr>
                    </a:p>
                  </a:txBody>
                  <a:tcPr marL="0" marR="0" marT="1308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8248">
                        <a:alpha val="50195"/>
                      </a:srgbClr>
                    </a:solidFill>
                  </a:tcPr>
                </a:tc>
                <a:tc>
                  <a:txBody>
                    <a:bodyPr/>
                    <a:lstStyle/>
                    <a:p>
                      <a:pPr>
                        <a:lnSpc>
                          <a:spcPct val="100000"/>
                        </a:lnSpc>
                      </a:pPr>
                      <a:endParaRPr sz="1400" dirty="0">
                        <a:latin typeface="Times New Roman"/>
                        <a:cs typeface="Times New Roman"/>
                      </a:endParaRPr>
                    </a:p>
                  </a:txBody>
                  <a:tcPr marL="0" marR="0" marT="0" marB="0">
                    <a:lnL w="12700">
                      <a:solidFill>
                        <a:srgbClr val="FFFFFF"/>
                      </a:solidFill>
                      <a:prstDash val="solid"/>
                    </a:lnL>
                    <a:lnR w="28575">
                      <a:solidFill>
                        <a:srgbClr val="FFFFFF"/>
                      </a:solidFill>
                      <a:prstDash val="solid"/>
                    </a:lnR>
                    <a:lnT w="38100">
                      <a:solidFill>
                        <a:srgbClr val="FFFFFF"/>
                      </a:solidFill>
                      <a:prstDash val="solid"/>
                    </a:lnT>
                    <a:lnB w="12700">
                      <a:solidFill>
                        <a:srgbClr val="FFFFFF"/>
                      </a:solidFill>
                      <a:prstDash val="solid"/>
                    </a:lnB>
                  </a:tcPr>
                </a:tc>
                <a:tc>
                  <a:txBody>
                    <a:bodyPr/>
                    <a:lstStyle/>
                    <a:p>
                      <a:pPr>
                        <a:lnSpc>
                          <a:spcPct val="100000"/>
                        </a:lnSpc>
                        <a:spcBef>
                          <a:spcPts val="15"/>
                        </a:spcBef>
                      </a:pPr>
                      <a:endParaRPr sz="2550" dirty="0">
                        <a:latin typeface="Times New Roman"/>
                        <a:cs typeface="Times New Roman"/>
                      </a:endParaRPr>
                    </a:p>
                    <a:p>
                      <a:pPr marL="15875" algn="ctr">
                        <a:lnSpc>
                          <a:spcPct val="100000"/>
                        </a:lnSpc>
                        <a:spcBef>
                          <a:spcPts val="5"/>
                        </a:spcBef>
                      </a:pPr>
                      <a:r>
                        <a:rPr lang="en-US" sz="1600" spc="-5" dirty="0" err="1" smtClean="0">
                          <a:latin typeface="Arial"/>
                          <a:cs typeface="Arial"/>
                        </a:rPr>
                        <a:t>Ligero</a:t>
                      </a:r>
                      <a:r>
                        <a:rPr lang="en-US" sz="1600" spc="-5" dirty="0" smtClean="0">
                          <a:latin typeface="Arial"/>
                          <a:cs typeface="Arial"/>
                        </a:rPr>
                        <a:t> a No</a:t>
                      </a:r>
                    </a:p>
                    <a:p>
                      <a:pPr marL="15875" algn="ctr">
                        <a:lnSpc>
                          <a:spcPct val="100000"/>
                        </a:lnSpc>
                        <a:spcBef>
                          <a:spcPts val="5"/>
                        </a:spcBef>
                      </a:pPr>
                      <a:r>
                        <a:rPr lang="en-US" sz="1600" spc="-5" dirty="0" err="1" smtClean="0">
                          <a:latin typeface="Arial"/>
                          <a:cs typeface="Arial"/>
                        </a:rPr>
                        <a:t>Efecto</a:t>
                      </a:r>
                      <a:endParaRPr sz="1600" dirty="0">
                        <a:latin typeface="Arial"/>
                        <a:cs typeface="Arial"/>
                      </a:endParaRPr>
                    </a:p>
                  </a:txBody>
                  <a:tcPr marL="0" marR="0" marT="1905" marB="0">
                    <a:lnL w="28575">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99FF">
                        <a:alpha val="25097"/>
                      </a:srgbClr>
                    </a:solidFill>
                  </a:tcPr>
                </a:tc>
                <a:tc>
                  <a:txBody>
                    <a:bodyPr/>
                    <a:lstStyle/>
                    <a:p>
                      <a:pPr>
                        <a:lnSpc>
                          <a:spcPct val="100000"/>
                        </a:lnSpc>
                      </a:pPr>
                      <a:endParaRPr sz="1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a:lnSpc>
                          <a:spcPct val="100000"/>
                        </a:lnSpc>
                      </a:pPr>
                      <a:endParaRPr sz="1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extLst>
                  <a:ext uri="{0D108BD9-81ED-4DB2-BD59-A6C34878D82A}">
                    <a16:rowId xmlns:a16="http://schemas.microsoft.com/office/drawing/2014/main" val="10001"/>
                  </a:ext>
                </a:extLst>
              </a:tr>
              <a:tr h="1248410">
                <a:tc>
                  <a:txBody>
                    <a:bodyPr/>
                    <a:lstStyle/>
                    <a:p>
                      <a:pPr>
                        <a:lnSpc>
                          <a:spcPct val="100000"/>
                        </a:lnSpc>
                        <a:spcBef>
                          <a:spcPts val="10"/>
                        </a:spcBef>
                      </a:pPr>
                      <a:endParaRPr sz="2350" dirty="0">
                        <a:latin typeface="Times New Roman"/>
                        <a:cs typeface="Times New Roman"/>
                      </a:endParaRPr>
                    </a:p>
                    <a:p>
                      <a:pPr marL="132715">
                        <a:lnSpc>
                          <a:spcPct val="100000"/>
                        </a:lnSpc>
                      </a:pPr>
                      <a:r>
                        <a:rPr sz="1800" b="1" spc="-5" dirty="0">
                          <a:latin typeface="Arial"/>
                          <a:cs typeface="Arial"/>
                        </a:rPr>
                        <a:t>1/1000</a:t>
                      </a:r>
                      <a:r>
                        <a:rPr sz="1800" b="1" spc="-90" dirty="0">
                          <a:latin typeface="Arial"/>
                          <a:cs typeface="Arial"/>
                        </a:rPr>
                        <a:t> </a:t>
                      </a:r>
                      <a:r>
                        <a:rPr lang="en-US" sz="1800" b="1" spc="-90" dirty="0" err="1" smtClean="0">
                          <a:latin typeface="Arial"/>
                          <a:cs typeface="Arial"/>
                        </a:rPr>
                        <a:t>dosis</a:t>
                      </a:r>
                      <a:r>
                        <a:rPr lang="en-US" sz="1800" b="1" spc="-90" dirty="0" smtClean="0">
                          <a:latin typeface="Arial"/>
                          <a:cs typeface="Arial"/>
                        </a:rPr>
                        <a:t> de campo</a:t>
                      </a:r>
                      <a:endParaRPr sz="1800" dirty="0">
                        <a:latin typeface="Arial"/>
                        <a:cs typeface="Arial"/>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248">
                        <a:alpha val="50195"/>
                      </a:srgbClr>
                    </a:solidFill>
                  </a:tcPr>
                </a:tc>
                <a:tc>
                  <a:txBody>
                    <a:bodyPr/>
                    <a:lstStyle/>
                    <a:p>
                      <a:pPr marL="131445" marR="113030" algn="ctr">
                        <a:lnSpc>
                          <a:spcPct val="100000"/>
                        </a:lnSpc>
                        <a:spcBef>
                          <a:spcPts val="1040"/>
                        </a:spcBef>
                      </a:pPr>
                      <a:r>
                        <a:rPr lang="es-ES" sz="1400" dirty="0" smtClean="0">
                          <a:latin typeface="Arial"/>
                          <a:cs typeface="Arial"/>
                        </a:rPr>
                        <a:t>Efecto del regulador del crecimiento muy visual</a:t>
                      </a:r>
                      <a:endParaRPr sz="1400" dirty="0">
                        <a:latin typeface="Arial"/>
                        <a:cs typeface="Arial"/>
                      </a:endParaRPr>
                    </a:p>
                  </a:txBody>
                  <a:tcPr marL="0" marR="0" marT="132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248">
                        <a:alpha val="50195"/>
                      </a:srgbClr>
                    </a:solidFill>
                  </a:tcPr>
                </a:tc>
                <a:tc>
                  <a:txBody>
                    <a:bodyPr/>
                    <a:lstStyle/>
                    <a:p>
                      <a:pPr>
                        <a:lnSpc>
                          <a:spcPct val="100000"/>
                        </a:lnSpc>
                      </a:pPr>
                      <a:endParaRPr sz="1200" dirty="0">
                        <a:latin typeface="Times New Roman"/>
                        <a:cs typeface="Times New Roman"/>
                      </a:endParaRPr>
                    </a:p>
                  </a:txBody>
                  <a:tcPr marL="0" marR="0" marT="0" marB="0">
                    <a:lnL w="12700">
                      <a:solidFill>
                        <a:srgbClr val="FFFFFF"/>
                      </a:solidFill>
                      <a:prstDash val="solid"/>
                    </a:lnL>
                    <a:lnR w="28575">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800" dirty="0">
                        <a:latin typeface="Times New Roman"/>
                        <a:cs typeface="Times New Roman"/>
                      </a:endParaRPr>
                    </a:p>
                    <a:p>
                      <a:pPr>
                        <a:lnSpc>
                          <a:spcPct val="100000"/>
                        </a:lnSpc>
                        <a:spcBef>
                          <a:spcPts val="10"/>
                        </a:spcBef>
                      </a:pPr>
                      <a:endParaRPr sz="1600" dirty="0">
                        <a:latin typeface="Times New Roman"/>
                        <a:cs typeface="Times New Roman"/>
                      </a:endParaRPr>
                    </a:p>
                    <a:p>
                      <a:pPr marL="271780">
                        <a:lnSpc>
                          <a:spcPct val="100000"/>
                        </a:lnSpc>
                        <a:spcBef>
                          <a:spcPts val="5"/>
                        </a:spcBef>
                      </a:pPr>
                      <a:r>
                        <a:rPr lang="en-US" sz="1600" spc="-5" dirty="0" smtClean="0">
                          <a:latin typeface="Arial"/>
                          <a:cs typeface="Arial"/>
                        </a:rPr>
                        <a:t>Sin </a:t>
                      </a:r>
                      <a:r>
                        <a:rPr lang="en-US" sz="1600" spc="-5" dirty="0" err="1" smtClean="0">
                          <a:latin typeface="Arial"/>
                          <a:cs typeface="Arial"/>
                        </a:rPr>
                        <a:t>Efecto</a:t>
                      </a:r>
                      <a:endParaRPr sz="1600" dirty="0">
                        <a:latin typeface="Arial"/>
                        <a:cs typeface="Arial"/>
                      </a:endParaRPr>
                    </a:p>
                  </a:txBody>
                  <a:tcPr marL="0" marR="0" marT="0" marB="0">
                    <a:lnL w="28575">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alpha val="14901"/>
                      </a:srgbClr>
                    </a:solidFill>
                  </a:tcPr>
                </a:tc>
                <a:tc>
                  <a:txBody>
                    <a:bodyPr/>
                    <a:lstStyle/>
                    <a:p>
                      <a:pPr>
                        <a:lnSpc>
                          <a:spcPct val="100000"/>
                        </a:lnSpc>
                      </a:pPr>
                      <a:endParaRPr sz="1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2"/>
                  </a:ext>
                </a:extLst>
              </a:tr>
            </a:tbl>
          </a:graphicData>
        </a:graphic>
      </p:graphicFrame>
      <p:sp>
        <p:nvSpPr>
          <p:cNvPr id="9" name="object 9"/>
          <p:cNvSpPr txBox="1"/>
          <p:nvPr/>
        </p:nvSpPr>
        <p:spPr>
          <a:xfrm>
            <a:off x="7874508" y="3766842"/>
            <a:ext cx="337820" cy="230832"/>
          </a:xfrm>
          <a:prstGeom prst="rect">
            <a:avLst/>
          </a:prstGeom>
        </p:spPr>
        <p:txBody>
          <a:bodyPr vert="horz" wrap="square" lIns="0" tIns="0" rIns="0" bIns="0" rtlCol="0">
            <a:spAutoFit/>
          </a:bodyPr>
          <a:lstStyle/>
          <a:p>
            <a:pPr>
              <a:lnSpc>
                <a:spcPts val="1764"/>
              </a:lnSpc>
            </a:pPr>
            <a:r>
              <a:rPr sz="1600" spc="-10" dirty="0">
                <a:latin typeface="Arial"/>
                <a:cs typeface="Arial"/>
              </a:rPr>
              <a:t>N/A</a:t>
            </a:r>
            <a:endParaRPr sz="1600" dirty="0">
              <a:latin typeface="Arial"/>
              <a:cs typeface="Arial"/>
            </a:endParaRPr>
          </a:p>
        </p:txBody>
      </p:sp>
      <p:sp>
        <p:nvSpPr>
          <p:cNvPr id="10" name="object 10"/>
          <p:cNvSpPr txBox="1"/>
          <p:nvPr/>
        </p:nvSpPr>
        <p:spPr>
          <a:xfrm>
            <a:off x="9546335" y="3766842"/>
            <a:ext cx="337820" cy="230832"/>
          </a:xfrm>
          <a:prstGeom prst="rect">
            <a:avLst/>
          </a:prstGeom>
        </p:spPr>
        <p:txBody>
          <a:bodyPr vert="horz" wrap="square" lIns="0" tIns="0" rIns="0" bIns="0" rtlCol="0">
            <a:spAutoFit/>
          </a:bodyPr>
          <a:lstStyle/>
          <a:p>
            <a:pPr>
              <a:lnSpc>
                <a:spcPts val="1764"/>
              </a:lnSpc>
            </a:pPr>
            <a:r>
              <a:rPr sz="1600" spc="-10" dirty="0">
                <a:latin typeface="Arial"/>
                <a:cs typeface="Arial"/>
              </a:rPr>
              <a:t>N/A</a:t>
            </a:r>
            <a:endParaRPr sz="1600" dirty="0">
              <a:latin typeface="Arial"/>
              <a:cs typeface="Arial"/>
            </a:endParaRPr>
          </a:p>
        </p:txBody>
      </p:sp>
      <p:sp>
        <p:nvSpPr>
          <p:cNvPr id="11" name="object 11"/>
          <p:cNvSpPr/>
          <p:nvPr/>
        </p:nvSpPr>
        <p:spPr>
          <a:xfrm>
            <a:off x="4177283" y="3287394"/>
            <a:ext cx="1645920" cy="1211580"/>
          </a:xfrm>
          <a:prstGeom prst="rect">
            <a:avLst/>
          </a:prstGeom>
          <a:blipFill>
            <a:blip r:embed="rId3" cstate="print"/>
            <a:stretch>
              <a:fillRect/>
            </a:stretch>
          </a:blipFill>
        </p:spPr>
        <p:txBody>
          <a:bodyPr wrap="square" lIns="0" tIns="0" rIns="0" bIns="0" rtlCol="0"/>
          <a:lstStyle/>
          <a:p>
            <a:endParaRPr dirty="0"/>
          </a:p>
        </p:txBody>
      </p:sp>
      <p:sp>
        <p:nvSpPr>
          <p:cNvPr id="12" name="object 12"/>
          <p:cNvSpPr/>
          <p:nvPr/>
        </p:nvSpPr>
        <p:spPr>
          <a:xfrm>
            <a:off x="4177283" y="2040762"/>
            <a:ext cx="1645920" cy="1220724"/>
          </a:xfrm>
          <a:prstGeom prst="rect">
            <a:avLst/>
          </a:prstGeom>
          <a:blipFill>
            <a:blip r:embed="rId4" cstate="print"/>
            <a:stretch>
              <a:fillRect/>
            </a:stretch>
          </a:blipFill>
        </p:spPr>
        <p:txBody>
          <a:bodyPr wrap="square" lIns="0" tIns="0" rIns="0" bIns="0" rtlCol="0"/>
          <a:lstStyle/>
          <a:p>
            <a:endParaRPr dirty="0"/>
          </a:p>
        </p:txBody>
      </p:sp>
      <p:sp>
        <p:nvSpPr>
          <p:cNvPr id="13" name="object 13"/>
          <p:cNvSpPr/>
          <p:nvPr/>
        </p:nvSpPr>
        <p:spPr>
          <a:xfrm>
            <a:off x="7208520" y="2036190"/>
            <a:ext cx="1645920" cy="1213104"/>
          </a:xfrm>
          <a:prstGeom prst="rect">
            <a:avLst/>
          </a:prstGeom>
          <a:blipFill>
            <a:blip r:embed="rId5" cstate="print"/>
            <a:stretch>
              <a:fillRect/>
            </a:stretch>
          </a:blipFill>
        </p:spPr>
        <p:txBody>
          <a:bodyPr wrap="square" lIns="0" tIns="0" rIns="0" bIns="0" rtlCol="0"/>
          <a:lstStyle/>
          <a:p>
            <a:endParaRPr dirty="0"/>
          </a:p>
        </p:txBody>
      </p:sp>
      <p:sp>
        <p:nvSpPr>
          <p:cNvPr id="14" name="object 14"/>
          <p:cNvSpPr/>
          <p:nvPr/>
        </p:nvSpPr>
        <p:spPr>
          <a:xfrm>
            <a:off x="8889492" y="3267582"/>
            <a:ext cx="1645920" cy="1220724"/>
          </a:xfrm>
          <a:prstGeom prst="rect">
            <a:avLst/>
          </a:prstGeom>
          <a:blipFill>
            <a:blip r:embed="rId6" cstate="print"/>
            <a:stretch>
              <a:fillRect/>
            </a:stretch>
          </a:blipFill>
        </p:spPr>
        <p:txBody>
          <a:bodyPr wrap="square" lIns="0" tIns="0" rIns="0" bIns="0" rtlCol="0"/>
          <a:lstStyle/>
          <a:p>
            <a:endParaRPr dirty="0"/>
          </a:p>
        </p:txBody>
      </p:sp>
      <p:sp>
        <p:nvSpPr>
          <p:cNvPr id="15" name="object 15"/>
          <p:cNvSpPr/>
          <p:nvPr/>
        </p:nvSpPr>
        <p:spPr>
          <a:xfrm>
            <a:off x="8889492" y="2017901"/>
            <a:ext cx="1645920" cy="1226820"/>
          </a:xfrm>
          <a:prstGeom prst="rect">
            <a:avLst/>
          </a:prstGeom>
          <a:blipFill>
            <a:blip r:embed="rId7" cstate="print"/>
            <a:stretch>
              <a:fillRect/>
            </a:stretch>
          </a:blipFill>
        </p:spPr>
        <p:txBody>
          <a:bodyPr wrap="square" lIns="0" tIns="0" rIns="0" bIns="0" rtlCol="0"/>
          <a:lstStyle/>
          <a:p>
            <a:endParaRPr dirty="0"/>
          </a:p>
        </p:txBody>
      </p:sp>
      <p:sp>
        <p:nvSpPr>
          <p:cNvPr id="16" name="object 16"/>
          <p:cNvSpPr/>
          <p:nvPr/>
        </p:nvSpPr>
        <p:spPr>
          <a:xfrm>
            <a:off x="7208520" y="3279774"/>
            <a:ext cx="1645920" cy="1208532"/>
          </a:xfrm>
          <a:prstGeom prst="rect">
            <a:avLst/>
          </a:prstGeom>
          <a:blipFill>
            <a:blip r:embed="rId8" cstate="print"/>
            <a:stretch>
              <a:fillRect/>
            </a:stretch>
          </a:blipFill>
        </p:spPr>
        <p:txBody>
          <a:bodyPr wrap="square" lIns="0" tIns="0" rIns="0" bIns="0" rtlCol="0"/>
          <a:lstStyle/>
          <a:p>
            <a:endParaRPr dirty="0"/>
          </a:p>
        </p:txBody>
      </p:sp>
      <p:sp>
        <p:nvSpPr>
          <p:cNvPr id="17" name="object 17"/>
          <p:cNvSpPr txBox="1">
            <a:spLocks noGrp="1"/>
          </p:cNvSpPr>
          <p:nvPr>
            <p:ph type="title"/>
          </p:nvPr>
        </p:nvSpPr>
        <p:spPr>
          <a:xfrm>
            <a:off x="1770685" y="273178"/>
            <a:ext cx="7459345" cy="320601"/>
          </a:xfrm>
          <a:prstGeom prst="rect">
            <a:avLst/>
          </a:prstGeom>
        </p:spPr>
        <p:txBody>
          <a:bodyPr vert="horz" wrap="square" lIns="0" tIns="12700" rIns="0" bIns="0" rtlCol="0">
            <a:spAutoFit/>
          </a:bodyPr>
          <a:lstStyle/>
          <a:p>
            <a:pPr marL="12700">
              <a:spcBef>
                <a:spcPts val="100"/>
              </a:spcBef>
            </a:pPr>
            <a:r>
              <a:rPr lang="es-ES" spc="-5" dirty="0"/>
              <a:t>Sensibilidad a la soja a los herbicidas</a:t>
            </a:r>
            <a:endParaRPr spc="-5" dirty="0"/>
          </a:p>
        </p:txBody>
      </p:sp>
      <p:sp>
        <p:nvSpPr>
          <p:cNvPr id="18" name="object 18"/>
          <p:cNvSpPr txBox="1"/>
          <p:nvPr/>
        </p:nvSpPr>
        <p:spPr>
          <a:xfrm>
            <a:off x="1524000" y="4879974"/>
            <a:ext cx="9753600" cy="317395"/>
          </a:xfrm>
          <a:prstGeom prst="rect">
            <a:avLst/>
          </a:prstGeom>
          <a:solidFill>
            <a:srgbClr val="008248"/>
          </a:solidFill>
        </p:spPr>
        <p:txBody>
          <a:bodyPr vert="horz" wrap="square" lIns="0" tIns="40005" rIns="0" bIns="0" rtlCol="0">
            <a:spAutoFit/>
          </a:bodyPr>
          <a:lstStyle/>
          <a:p>
            <a:pPr marL="196215">
              <a:spcBef>
                <a:spcPts val="315"/>
              </a:spcBef>
            </a:pPr>
            <a:r>
              <a:rPr lang="es-ES" b="1" spc="-5" dirty="0">
                <a:solidFill>
                  <a:srgbClr val="FFFFFF"/>
                </a:solidFill>
                <a:latin typeface="Arial"/>
                <a:cs typeface="Arial"/>
              </a:rPr>
              <a:t>La soja es extremadamente sensible a </a:t>
            </a:r>
            <a:r>
              <a:rPr lang="es-ES" b="1" spc="-5" dirty="0" err="1">
                <a:solidFill>
                  <a:srgbClr val="FFFFFF"/>
                </a:solidFill>
                <a:latin typeface="Arial"/>
                <a:cs typeface="Arial"/>
              </a:rPr>
              <a:t>dicamba</a:t>
            </a:r>
            <a:r>
              <a:rPr lang="es-ES" b="1" spc="-5" dirty="0">
                <a:solidFill>
                  <a:srgbClr val="FFFFFF"/>
                </a:solidFill>
                <a:latin typeface="Arial"/>
                <a:cs typeface="Arial"/>
              </a:rPr>
              <a:t> en comparación con otros </a:t>
            </a:r>
            <a:r>
              <a:rPr lang="es-ES" b="1" spc="-5" dirty="0" smtClean="0">
                <a:solidFill>
                  <a:srgbClr val="FFFFFF"/>
                </a:solidFill>
                <a:latin typeface="Arial"/>
                <a:cs typeface="Arial"/>
              </a:rPr>
              <a:t>herbicidas</a:t>
            </a:r>
            <a:endParaRPr dirty="0">
              <a:latin typeface="Arial"/>
              <a:cs typeface="Arial"/>
            </a:endParaRPr>
          </a:p>
        </p:txBody>
      </p:sp>
      <p:sp>
        <p:nvSpPr>
          <p:cNvPr id="20" name="object 14">
            <a:extLst>
              <a:ext uri="{FF2B5EF4-FFF2-40B4-BE49-F238E27FC236}">
                <a16:creationId xmlns:a16="http://schemas.microsoft.com/office/drawing/2014/main" id="{54059689-8980-491C-A457-717F23B22C09}"/>
              </a:ext>
            </a:extLst>
          </p:cNvPr>
          <p:cNvSpPr txBox="1">
            <a:spLocks noGrp="1"/>
          </p:cNvSpPr>
          <p:nvPr>
            <p:ph type="ftr" sz="quarter" idx="5"/>
          </p:nvPr>
        </p:nvSpPr>
        <p:spPr>
          <a:xfrm>
            <a:off x="293306" y="6248400"/>
            <a:ext cx="11758295" cy="136576"/>
          </a:xfrm>
          <a:prstGeom prst="rect">
            <a:avLst/>
          </a:prstGeom>
        </p:spPr>
        <p:txBody>
          <a:bodyPr vert="horz" wrap="square" lIns="0" tIns="5715" rIns="0" bIns="0" rtlCol="0">
            <a:spAutoFit/>
          </a:bodyPr>
          <a:lstStyle/>
          <a:p>
            <a:pPr marL="12700" algn="ctr">
              <a:lnSpc>
                <a:spcPct val="100000"/>
              </a:lnSpc>
              <a:spcBef>
                <a:spcPts val="45"/>
              </a:spcBef>
            </a:pPr>
            <a:r>
              <a:rPr dirty="0"/>
              <a:t>THESE </a:t>
            </a:r>
            <a:r>
              <a:rPr spc="-5" dirty="0"/>
              <a:t>TRAINING </a:t>
            </a:r>
            <a:r>
              <a:rPr dirty="0"/>
              <a:t>MATERIALS ARE DESIGNED TO SATISFY FEDERAL </a:t>
            </a:r>
            <a:r>
              <a:rPr spc="-5" dirty="0"/>
              <a:t>TRAINING REQUIREMENTS</a:t>
            </a:r>
            <a:r>
              <a:rPr lang="en-US" spc="-5" dirty="0"/>
              <a:t> AND THE </a:t>
            </a:r>
            <a:r>
              <a:rPr spc="-5" dirty="0"/>
              <a:t>TRAINING AND APPLICATION </a:t>
            </a:r>
            <a:r>
              <a:rPr dirty="0"/>
              <a:t>REQUIREMENTS </a:t>
            </a:r>
            <a:r>
              <a:rPr spc="-5" dirty="0"/>
              <a:t>IMPOSED </a:t>
            </a:r>
            <a:r>
              <a:rPr dirty="0"/>
              <a:t>BY </a:t>
            </a:r>
            <a:r>
              <a:rPr lang="en-US" dirty="0"/>
              <a:t>THE OKLAHOMA DEPARTMENT OF AGRICULTURE, FOOD, and FORESTRY</a:t>
            </a:r>
            <a:r>
              <a:rPr dirty="0"/>
              <a:t>.  </a:t>
            </a:r>
            <a:r>
              <a:rPr spc="15" dirty="0"/>
              <a:t> </a:t>
            </a:r>
            <a:r>
              <a:rPr lang="en-US" sz="800" b="0" dirty="0">
                <a:latin typeface="Arial Narrow"/>
                <a:cs typeface="Arial Narrow"/>
              </a:rPr>
              <a:t>V1-12/20</a:t>
            </a:r>
            <a:endParaRPr sz="800" dirty="0">
              <a:latin typeface="Arial Narrow"/>
              <a:cs typeface="Arial Narrow"/>
            </a:endParaRPr>
          </a:p>
        </p:txBody>
      </p:sp>
    </p:spTree>
    <p:extLst>
      <p:ext uri="{BB962C8B-B14F-4D97-AF65-F5344CB8AC3E}">
        <p14:creationId xmlns:p14="http://schemas.microsoft.com/office/powerpoint/2010/main" val="1838171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F Design 1">
    <a:dk1>
      <a:srgbClr val="000000"/>
    </a:dk1>
    <a:lt1>
      <a:srgbClr val="FFFFFF"/>
    </a:lt1>
    <a:dk2>
      <a:srgbClr val="000000"/>
    </a:dk2>
    <a:lt2>
      <a:srgbClr val="969696"/>
    </a:lt2>
    <a:accent1>
      <a:srgbClr val="F39500"/>
    </a:accent1>
    <a:accent2>
      <a:srgbClr val="F8BF66"/>
    </a:accent2>
    <a:accent3>
      <a:srgbClr val="FFFFFF"/>
    </a:accent3>
    <a:accent4>
      <a:srgbClr val="000000"/>
    </a:accent4>
    <a:accent5>
      <a:srgbClr val="F8C8AA"/>
    </a:accent5>
    <a:accent6>
      <a:srgbClr val="E1AD5C"/>
    </a:accent6>
    <a:hlink>
      <a:srgbClr val="F8BF66"/>
    </a:hlink>
    <a:folHlink>
      <a:srgbClr val="FACE8F"/>
    </a:folHlink>
  </a:clrScheme>
  <a:fontScheme name="BASF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7015</TotalTime>
  <Words>5786</Words>
  <Application>Microsoft Office PowerPoint</Application>
  <PresentationFormat>Widescreen</PresentationFormat>
  <Paragraphs>668</Paragraphs>
  <Slides>62</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Arial</vt:lpstr>
      <vt:lpstr>Arial Black</vt:lpstr>
      <vt:lpstr>Arial Narrow</vt:lpstr>
      <vt:lpstr>Calibri</vt:lpstr>
      <vt:lpstr>Calibri Light</vt:lpstr>
      <vt:lpstr>Helvetica Neue</vt:lpstr>
      <vt:lpstr>inherit</vt:lpstr>
      <vt:lpstr>Times New Roman</vt:lpstr>
      <vt:lpstr>Wingdings</vt:lpstr>
      <vt:lpstr>Office Theme</vt:lpstr>
      <vt:lpstr>PowerPoint Presentation</vt:lpstr>
      <vt:lpstr>Formulaciones aprobados de DICAMBA </vt:lpstr>
      <vt:lpstr>SIEMPRE SIGA EL ETIQUETADO INDIVIDUAL DEL PRODUCTO DISPONIBLE</vt:lpstr>
      <vt:lpstr>Entrenamiento Obligatorio ( uso de DICAMBA ) para aplicadores</vt:lpstr>
      <vt:lpstr>AGENDA</vt:lpstr>
      <vt:lpstr>PowerPoint Presentation</vt:lpstr>
      <vt:lpstr>Herbicidas sintéticos Auxin</vt:lpstr>
      <vt:lpstr>Herbicidas sintéticos Auxin Escala de sensitividad para Dicamba</vt:lpstr>
      <vt:lpstr>Sensibilidad a la soja a los herbicidas</vt:lpstr>
      <vt:lpstr>Dicamba Sintomatología Otros cultivos</vt:lpstr>
      <vt:lpstr>Herbicidas sintéticos Auxin Resumen</vt:lpstr>
      <vt:lpstr> ¿POR QUÉ ESTA FORMACIÓN ES OBLIGATORIA E IMPORTANTE</vt:lpstr>
      <vt:lpstr>PowerPoint Presentation</vt:lpstr>
      <vt:lpstr>REQUISITOS DE MANTENIMIENTO DE REGISTROS</vt:lpstr>
      <vt:lpstr> REQUISITOS DE REGISTRO DE ARCHIVOS - PARA CADA APLICACIÓN DE PRODUCTOS DICAMBA</vt:lpstr>
      <vt:lpstr> REQUISITOS DE REGISTRO DE ARCHIVOS - PARA CADA APLICACIÓN DE PRODUCTOS DICAMBA</vt:lpstr>
      <vt:lpstr>REQUISITOS DE REGISTRO DE ARCHIVOS - PARA CADA APLICACIÓN DE PRODUCTOS DICAMBA</vt:lpstr>
      <vt:lpstr>PowerPoint Presentation</vt:lpstr>
      <vt:lpstr>Áreas y cultivos sensitivos Conozca su entorno antes de la aplicación</vt:lpstr>
      <vt:lpstr>PROTECCIÓN DE CULTIVOS sensitivos / SUSCEPTIBLES ADYACENTES:</vt:lpstr>
      <vt:lpstr> EJEMPLO DE CAMPO ADYACENTE - NO PULVERIZAR</vt:lpstr>
      <vt:lpstr>EJEMPLO DE CAMPO ADYACENTE - NO PULVERIZAR</vt:lpstr>
      <vt:lpstr>REQUERIMIENTO DE BUFFER</vt:lpstr>
      <vt:lpstr>BUFFER Requerido</vt:lpstr>
      <vt:lpstr>BUFFER situacion – dentro del campo</vt:lpstr>
      <vt:lpstr>SITUACIÓN DEL BÚFER - CAMPO AGRÍCOLA PREPARADO PARA LA PLANTACIÓN (siembra)</vt:lpstr>
      <vt:lpstr>SITUACIÓN DEL BÚFER - CAMPO DE CULTIVO TOLERANTE a DICAMBA (MAÍZ)</vt:lpstr>
      <vt:lpstr>BUFFER DOWNWIND (sotavento) Y CULTIVOS SUSCEPTIBLES</vt:lpstr>
      <vt:lpstr>PowerPoint Presentation</vt:lpstr>
      <vt:lpstr> QUÍMICA, MEZCLA Y MANEJO</vt:lpstr>
      <vt:lpstr>PowerPoint Presentation</vt:lpstr>
      <vt:lpstr>PowerPoint Presentation</vt:lpstr>
      <vt:lpstr>PREPARACIÓN DEL EQUIPO - SELECCIÓN DE BOQUILLAS</vt:lpstr>
      <vt:lpstr>PowerPoint Presentation</vt:lpstr>
      <vt:lpstr>EFECTO DEL TAMAÑO DE LA GOTA (MICRON) - EL TIEMPO PARA CAER 10 PIES Adaptado de: Ross y Lembi, 1985. Solo con fines ilustrativos.</vt:lpstr>
      <vt:lpstr>ENTENDIENDO LA GESTIÓN REQUERIDA DE BOQUILLAS</vt:lpstr>
      <vt:lpstr>PowerPoint Presentation</vt:lpstr>
      <vt:lpstr>PowerPoint Presentation</vt:lpstr>
      <vt:lpstr>TTI 11004 BOQUILLA EN LA GAMA DE PRESIÓN DE OPERACIÓN VARIABLE</vt:lpstr>
      <vt:lpstr>PowerPoint Presentation</vt:lpstr>
      <vt:lpstr>Aplicacion</vt:lpstr>
      <vt:lpstr>Velocidad del viento Influencia en deriva de pulverización física</vt:lpstr>
      <vt:lpstr>PowerPoint Presentation</vt:lpstr>
      <vt:lpstr>Ventana de aplicacion</vt:lpstr>
      <vt:lpstr>APLICACION</vt:lpstr>
      <vt:lpstr>INVERSIONES DE TEMPERATURA Una capa de aire frío atrapado debajo de una capa de aire más caliente</vt:lpstr>
      <vt:lpstr>MEZCLA VERTICAL DE AIRE</vt:lpstr>
      <vt:lpstr>Inversiones de temperatura Impacto en la deriva de pulverización física</vt:lpstr>
      <vt:lpstr>PowerPoint Presentation</vt:lpstr>
      <vt:lpstr>EQUIPO DEL SISTEMA DE PULVERIZACIÓN ‘CLEANOUT o limpieza</vt:lpstr>
      <vt:lpstr> ¿Por qué enfocarse en la higiene de todo el proceso de manipulación de pesticidas?</vt:lpstr>
      <vt:lpstr>Modelo complejo de manipulación y mezcla Múltiples puntos de contaminación potencial</vt:lpstr>
      <vt:lpstr> LIMPIEZA DEL PULVERIZADOR: ¿QUÉ COMPONENTES??</vt:lpstr>
      <vt:lpstr>Solo toma 1 / 20,000 de la tasa de uso 1x (0.000025 lb ae / A dicamba) - 14 días después de la aplicación de etapas vegetativas (V3) en soja tolerante a la dicamba</vt:lpstr>
      <vt:lpstr>PowerPoint Presentation</vt:lpstr>
      <vt:lpstr>DESPUÉS DE PULVERIZAR: TENER EN CUENTA LOS CULTIVOS SUSCEPTIBLES DE DICAMBA</vt:lpstr>
      <vt:lpstr>PowerPoint Presentation</vt:lpstr>
      <vt:lpstr>RESUMEN DE LOS REQUISITOS DE LA APLICACIÓN (1 de 2)</vt:lpstr>
      <vt:lpstr>RESUMEN DE LOS REQUISITOS DE LA APLICACIÓN (2 de 2)</vt:lpstr>
      <vt:lpstr>Resumen: SIEMPRE SIGA TODOS LOS ETIQUETAS PARA EL PRODUCTO QUE SE APLICA</vt:lpstr>
      <vt:lpstr>Contactos</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Auxin Specific Application Training and Education</dc:title>
  <dc:creator>Nolte, Scott A;Morgan, Gaylon D</dc:creator>
  <cp:lastModifiedBy>william raun</cp:lastModifiedBy>
  <cp:revision>162</cp:revision>
  <dcterms:created xsi:type="dcterms:W3CDTF">2017-11-16T15:04:40Z</dcterms:created>
  <dcterms:modified xsi:type="dcterms:W3CDTF">2018-01-19T17:53:20Z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2017-11-09T00:00:00Z</vt:filetime>
  </property>
  <property fmtid="{D5CDD505-2E9C-101B-9397-08002B2CF9AE}" pid="3" name="Creator">
    <vt:lpwstr>Microsoft® PowerPoint® 2016</vt:lpwstr>
  </property>
  <property fmtid="{D5CDD505-2E9C-101B-9397-08002B2CF9AE}" pid="4" name="LastSaved">
    <vt:filetime>2017-11-16T00:00:00Z</vt:filetime>
  </property>
</Properties>
</file>