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90" d="100"/>
          <a:sy n="90" d="100"/>
        </p:scale>
        <p:origin x="18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117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230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445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8210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028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289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6209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905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706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22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51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775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052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58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21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33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721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3780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707" y="1562986"/>
            <a:ext cx="8312888" cy="4763386"/>
          </a:xfr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1. </a:t>
            </a:r>
            <a:r>
              <a:rPr lang="en-US" sz="2400" dirty="0" smtClean="0">
                <a:solidFill>
                  <a:schemeClr val="tx1"/>
                </a:solidFill>
              </a:rPr>
              <a:t>Undergraduate </a:t>
            </a:r>
            <a:r>
              <a:rPr lang="en-US" sz="2400" dirty="0">
                <a:solidFill>
                  <a:schemeClr val="tx1"/>
                </a:solidFill>
              </a:rPr>
              <a:t>degree requirements, course offering concerns, degree options in soils (Abit)</a:t>
            </a:r>
          </a:p>
          <a:p>
            <a:r>
              <a:rPr lang="en-US" sz="2400" dirty="0">
                <a:solidFill>
                  <a:schemeClr val="tx1"/>
                </a:solidFill>
              </a:rPr>
              <a:t>2. </a:t>
            </a:r>
            <a:r>
              <a:rPr lang="en-US" sz="2400" dirty="0" smtClean="0">
                <a:solidFill>
                  <a:schemeClr val="tx1"/>
                </a:solidFill>
              </a:rPr>
              <a:t>(corrections </a:t>
            </a:r>
            <a:r>
              <a:rPr lang="en-US" sz="2400" dirty="0">
                <a:solidFill>
                  <a:schemeClr val="tx1"/>
                </a:solidFill>
              </a:rPr>
              <a:t>to our web page) (Deng)</a:t>
            </a:r>
          </a:p>
          <a:p>
            <a:r>
              <a:rPr lang="en-US" sz="2400" dirty="0">
                <a:solidFill>
                  <a:schemeClr val="tx1"/>
                </a:solidFill>
              </a:rPr>
              <a:t>3. </a:t>
            </a:r>
            <a:r>
              <a:rPr lang="en-US" sz="2400" dirty="0" smtClean="0">
                <a:solidFill>
                  <a:schemeClr val="tx1"/>
                </a:solidFill>
              </a:rPr>
              <a:t>Plan </a:t>
            </a:r>
            <a:r>
              <a:rPr lang="en-US" sz="2400" dirty="0">
                <a:solidFill>
                  <a:schemeClr val="tx1"/>
                </a:solidFill>
              </a:rPr>
              <a:t>for the future, curriculum requirements.  </a:t>
            </a:r>
          </a:p>
          <a:p>
            <a:r>
              <a:rPr lang="en-US" sz="2400" dirty="0">
                <a:solidFill>
                  <a:schemeClr val="tx1"/>
                </a:solidFill>
              </a:rPr>
              <a:t>4. </a:t>
            </a:r>
            <a:r>
              <a:rPr lang="en-US" sz="2400" dirty="0" smtClean="0">
                <a:solidFill>
                  <a:schemeClr val="tx1"/>
                </a:solidFill>
              </a:rPr>
              <a:t>Faculty </a:t>
            </a:r>
            <a:r>
              <a:rPr lang="en-US" sz="2400" dirty="0">
                <a:solidFill>
                  <a:schemeClr val="tx1"/>
                </a:solidFill>
              </a:rPr>
              <a:t>inventory/disciplines and curriculum to meet the needs of our </a:t>
            </a:r>
            <a:r>
              <a:rPr lang="en-US" sz="2400" u="sng" dirty="0">
                <a:solidFill>
                  <a:schemeClr val="tx1"/>
                </a:solidFill>
              </a:rPr>
              <a:t>soil science</a:t>
            </a:r>
            <a:r>
              <a:rPr lang="en-US" sz="2400" dirty="0">
                <a:solidFill>
                  <a:schemeClr val="tx1"/>
                </a:solidFill>
              </a:rPr>
              <a:t> degree programs </a:t>
            </a:r>
          </a:p>
          <a:p>
            <a:r>
              <a:rPr lang="en-US" sz="2400" dirty="0">
                <a:solidFill>
                  <a:schemeClr val="tx1"/>
                </a:solidFill>
              </a:rPr>
              <a:t>5. </a:t>
            </a:r>
            <a:r>
              <a:rPr lang="en-US" sz="2400" dirty="0" smtClean="0">
                <a:solidFill>
                  <a:schemeClr val="tx1"/>
                </a:solidFill>
              </a:rPr>
              <a:t>Personnel </a:t>
            </a:r>
            <a:r>
              <a:rPr lang="en-US" sz="2400" dirty="0">
                <a:solidFill>
                  <a:schemeClr val="tx1"/>
                </a:solidFill>
              </a:rPr>
              <a:t>that could potentially fill voids in soil chemistry, soil morphology, soil genesis (permanent/temporary) 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90308" y="244548"/>
            <a:ext cx="4710222" cy="954107"/>
          </a:xfrm>
          <a:prstGeom prst="rect">
            <a:avLst/>
          </a:prstGeom>
          <a:solidFill>
            <a:srgbClr val="3366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Soils Faculty</a:t>
            </a:r>
            <a:br>
              <a:rPr lang="en-US" sz="2800" b="1" dirty="0" smtClean="0"/>
            </a:br>
            <a:r>
              <a:rPr lang="en-US" sz="2800" b="1" dirty="0" smtClean="0"/>
              <a:t>August 7, 2018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63751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if you want to go fast go alone if you want to go far go together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423144"/>
          </a:xfrm>
          <a:prstGeom prst="rect">
            <a:avLst/>
          </a:prstGeom>
          <a:noFill/>
          <a:ln w="28575">
            <a:solidFill>
              <a:schemeClr val="bg2">
                <a:lumMod val="60000"/>
                <a:lumOff val="40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797441" y="5465135"/>
            <a:ext cx="78999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“If you want to go fast, go alone.  If you want to go far, go together”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9609" y="159488"/>
            <a:ext cx="3327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August 6, 2018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373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852" y="5007935"/>
            <a:ext cx="8376684" cy="990599"/>
          </a:xfrm>
        </p:spPr>
        <p:txBody>
          <a:bodyPr>
            <a:normAutofit fontScale="90000"/>
          </a:bodyPr>
          <a:lstStyle/>
          <a:p>
            <a:r>
              <a:rPr lang="en-US" sz="2800" cap="none" dirty="0" smtClean="0"/>
              <a:t>SBNRC, winter wheat OK, winter wheat KS, corn, great plains</a:t>
            </a:r>
            <a:br>
              <a:rPr lang="en-US" sz="2800" cap="none" dirty="0" smtClean="0"/>
            </a:br>
            <a:r>
              <a:rPr lang="en-US" sz="2800" cap="none" dirty="0" smtClean="0"/>
              <a:t/>
            </a:r>
            <a:br>
              <a:rPr lang="en-US" sz="2800" cap="none" dirty="0" smtClean="0"/>
            </a:br>
            <a:r>
              <a:rPr lang="en-US" sz="2800" cap="none" dirty="0" smtClean="0"/>
              <a:t>Submitted KUE</a:t>
            </a:r>
            <a:br>
              <a:rPr lang="en-US" sz="2800" cap="none" dirty="0" smtClean="0"/>
            </a:br>
            <a:r>
              <a:rPr lang="en-US" sz="2800" cap="none" dirty="0"/>
              <a:t/>
            </a:r>
            <a:br>
              <a:rPr lang="en-US" sz="2800" cap="none" dirty="0"/>
            </a:br>
            <a:r>
              <a:rPr lang="en-US" sz="2800" cap="none" dirty="0" smtClean="0"/>
              <a:t>SURVEY: World Use Efficiency</a:t>
            </a:r>
            <a:br>
              <a:rPr lang="en-US" sz="2800" cap="none" dirty="0" smtClean="0"/>
            </a:br>
            <a:r>
              <a:rPr lang="en-US" sz="2800" cap="none" dirty="0"/>
              <a:t/>
            </a:r>
            <a:br>
              <a:rPr lang="en-US" sz="2800" cap="none" dirty="0"/>
            </a:br>
            <a:r>
              <a:rPr lang="en-US" sz="2800" cap="none" dirty="0" smtClean="0"/>
              <a:t/>
            </a:r>
            <a:br>
              <a:rPr lang="en-US" sz="2800" cap="none" dirty="0" smtClean="0"/>
            </a:br>
            <a:endParaRPr lang="en-US" sz="28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503" y="182526"/>
            <a:ext cx="8429846" cy="3767670"/>
          </a:xfrm>
        </p:spPr>
        <p:txBody>
          <a:bodyPr>
            <a:normAutofit fontScale="55000" lnSpcReduction="20000"/>
          </a:bodyPr>
          <a:lstStyle/>
          <a:p>
            <a:r>
              <a:rPr lang="en-US" sz="2900" b="1" dirty="0">
                <a:solidFill>
                  <a:schemeClr val="bg1"/>
                </a:solidFill>
              </a:rPr>
              <a:t>PUBLISHED </a:t>
            </a:r>
          </a:p>
          <a:p>
            <a:r>
              <a:rPr lang="en-US" sz="2900" b="1" dirty="0">
                <a:solidFill>
                  <a:schemeClr val="bg1"/>
                </a:solidFill>
              </a:rPr>
              <a:t>Hand Planter for the Developing World, Factor Testing and Refinement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Dhillon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Jagmandeep</a:t>
            </a:r>
            <a:r>
              <a:rPr lang="en-US" dirty="0">
                <a:solidFill>
                  <a:schemeClr val="bg1"/>
                </a:solidFill>
              </a:rPr>
              <a:t>;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Plant and Soil </a:t>
            </a:r>
            <a:r>
              <a:rPr lang="en-US" dirty="0" smtClean="0">
                <a:solidFill>
                  <a:schemeClr val="bg1"/>
                </a:solidFill>
              </a:rPr>
              <a:t>Sciences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Omara, Peter; Oklahoma State University, Plant and Soil </a:t>
            </a:r>
            <a:r>
              <a:rPr lang="en-US" dirty="0" smtClean="0">
                <a:solidFill>
                  <a:schemeClr val="bg1"/>
                </a:solidFill>
              </a:rPr>
              <a:t>Sciences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Nambi, Eva; Oklahoma State University, Plant and Soil </a:t>
            </a:r>
            <a:r>
              <a:rPr lang="en-US" dirty="0" smtClean="0">
                <a:solidFill>
                  <a:schemeClr val="bg1"/>
                </a:solidFill>
              </a:rPr>
              <a:t>Sciences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Eickhoff</a:t>
            </a:r>
            <a:r>
              <a:rPr lang="en-US" dirty="0">
                <a:solidFill>
                  <a:schemeClr val="bg1"/>
                </a:solidFill>
              </a:rPr>
              <a:t>, Elizabeth; Oklahoma State University, Plant and Soil </a:t>
            </a:r>
            <a:r>
              <a:rPr lang="en-US" dirty="0" smtClean="0">
                <a:solidFill>
                  <a:schemeClr val="bg1"/>
                </a:solidFill>
              </a:rPr>
              <a:t>Sciences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Oyebiyi, Fikayo; Oklahoma State University, Plant and Soil </a:t>
            </a:r>
            <a:r>
              <a:rPr lang="en-US" dirty="0" smtClean="0">
                <a:solidFill>
                  <a:schemeClr val="bg1"/>
                </a:solidFill>
              </a:rPr>
              <a:t>Sciences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Fornah, Alimamy; Oklahoma State University, Plant and Soil </a:t>
            </a:r>
            <a:r>
              <a:rPr lang="en-US" dirty="0" smtClean="0">
                <a:solidFill>
                  <a:schemeClr val="bg1"/>
                </a:solidFill>
              </a:rPr>
              <a:t>Sciences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Ascencio, Edgar; Consultant</a:t>
            </a:r>
          </a:p>
          <a:p>
            <a:r>
              <a:rPr lang="en-US" dirty="0">
                <a:solidFill>
                  <a:schemeClr val="bg1"/>
                </a:solidFill>
              </a:rPr>
              <a:t>Figueiredo, Bruno; Oklahoma State University, Plant and Soil </a:t>
            </a:r>
            <a:r>
              <a:rPr lang="en-US" dirty="0" smtClean="0">
                <a:solidFill>
                  <a:schemeClr val="bg1"/>
                </a:solidFill>
              </a:rPr>
              <a:t>Sciences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Lynch, Tyler; Oklahoma State University, Plant and Soil </a:t>
            </a:r>
            <a:r>
              <a:rPr lang="en-US" dirty="0" smtClean="0">
                <a:solidFill>
                  <a:schemeClr val="bg1"/>
                </a:solidFill>
              </a:rPr>
              <a:t>Sciences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Ringer, Joshua; </a:t>
            </a:r>
            <a:r>
              <a:rPr lang="en-US" dirty="0" smtClean="0">
                <a:solidFill>
                  <a:schemeClr val="bg1"/>
                </a:solidFill>
              </a:rPr>
              <a:t>Horticulture </a:t>
            </a:r>
            <a:r>
              <a:rPr lang="en-US" dirty="0">
                <a:solidFill>
                  <a:schemeClr val="bg1"/>
                </a:solidFill>
              </a:rPr>
              <a:t>and </a:t>
            </a:r>
            <a:r>
              <a:rPr lang="en-US" dirty="0" smtClean="0">
                <a:solidFill>
                  <a:schemeClr val="bg1"/>
                </a:solidFill>
              </a:rPr>
              <a:t>Landscape Architecture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Taylor, Randy; </a:t>
            </a:r>
            <a:r>
              <a:rPr lang="en-US" dirty="0" smtClean="0">
                <a:solidFill>
                  <a:schemeClr val="bg1"/>
                </a:solidFill>
              </a:rPr>
              <a:t>Engineering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Raun, William; </a:t>
            </a:r>
            <a:r>
              <a:rPr lang="en-US" dirty="0" smtClean="0">
                <a:solidFill>
                  <a:schemeClr val="bg1"/>
                </a:solidFill>
              </a:rPr>
              <a:t>Plant </a:t>
            </a:r>
            <a:r>
              <a:rPr lang="en-US" dirty="0">
                <a:solidFill>
                  <a:schemeClr val="bg1"/>
                </a:solidFill>
              </a:rPr>
              <a:t>and Soil </a:t>
            </a:r>
            <a:r>
              <a:rPr lang="en-US" dirty="0" smtClean="0">
                <a:solidFill>
                  <a:schemeClr val="bg1"/>
                </a:solidFill>
              </a:rPr>
              <a:t>Sciences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657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40242" y="436329"/>
            <a:ext cx="8591107" cy="5273355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2800" b="1" dirty="0"/>
              <a:t>Graduate School:  </a:t>
            </a:r>
          </a:p>
          <a:p>
            <a:r>
              <a:rPr lang="en-US" sz="2800" dirty="0"/>
              <a:t>You will never have another opportunity be in graduate school again</a:t>
            </a:r>
          </a:p>
          <a:p>
            <a:r>
              <a:rPr lang="en-US" sz="2800" dirty="0"/>
              <a:t>You will never have another opportunity to excel and put yourself to the test like this ever again</a:t>
            </a:r>
          </a:p>
          <a:p>
            <a:r>
              <a:rPr lang="en-US" sz="2800" dirty="0"/>
              <a:t>Have to take advantage of the opportunities we are given</a:t>
            </a:r>
          </a:p>
          <a:p>
            <a:r>
              <a:rPr lang="en-US" sz="2800" dirty="0"/>
              <a:t>Must work together</a:t>
            </a:r>
          </a:p>
          <a:p>
            <a:r>
              <a:rPr lang="en-US" sz="2800" dirty="0"/>
              <a:t>Only one chance to work cooperatively </a:t>
            </a:r>
            <a:r>
              <a:rPr lang="en-US" sz="2800" dirty="0" smtClean="0"/>
              <a:t>together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23365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76447"/>
            <a:ext cx="8376684" cy="4401879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en-US" sz="2000" dirty="0">
                <a:solidFill>
                  <a:schemeClr val="bg1"/>
                </a:solidFill>
              </a:rPr>
              <a:t>Alimamy, Quick Fill system for the Hand Planter (1 liter coke bottles modified</a:t>
            </a:r>
            <a:r>
              <a:rPr lang="en-US" sz="2000" dirty="0" smtClean="0">
                <a:solidFill>
                  <a:schemeClr val="bg1"/>
                </a:solidFill>
              </a:rPr>
              <a:t>)?  VIDEO</a:t>
            </a:r>
            <a:endParaRPr lang="en-US" sz="2000" dirty="0">
              <a:solidFill>
                <a:schemeClr val="bg1"/>
              </a:solidFill>
            </a:endParaRPr>
          </a:p>
          <a:p>
            <a:pPr lvl="0"/>
            <a:r>
              <a:rPr lang="en-US" sz="2000" dirty="0" smtClean="0">
                <a:solidFill>
                  <a:schemeClr val="bg1"/>
                </a:solidFill>
              </a:rPr>
              <a:t>Eva/Peter</a:t>
            </a:r>
            <a:r>
              <a:rPr lang="en-US" sz="2000" dirty="0">
                <a:solidFill>
                  <a:schemeClr val="bg1"/>
                </a:solidFill>
              </a:rPr>
              <a:t>, Flat versus Round, same number of seeds per kg?</a:t>
            </a:r>
          </a:p>
          <a:p>
            <a:pPr lvl="0"/>
            <a:r>
              <a:rPr lang="en-US" sz="2000" dirty="0" smtClean="0">
                <a:solidFill>
                  <a:schemeClr val="bg1"/>
                </a:solidFill>
              </a:rPr>
              <a:t>Peter/Alimamy</a:t>
            </a:r>
            <a:r>
              <a:rPr lang="en-US" sz="2000" dirty="0">
                <a:solidFill>
                  <a:schemeClr val="bg1"/>
                </a:solidFill>
              </a:rPr>
              <a:t>, Did his results get better over time (singulation)?</a:t>
            </a:r>
          </a:p>
          <a:p>
            <a:pPr lvl="0"/>
            <a:r>
              <a:rPr lang="en-US" sz="2000" dirty="0" smtClean="0">
                <a:solidFill>
                  <a:schemeClr val="bg1"/>
                </a:solidFill>
              </a:rPr>
              <a:t>Fikayo/Peter/Eva/Alimamy</a:t>
            </a:r>
            <a:r>
              <a:rPr lang="en-US" sz="2000" dirty="0">
                <a:solidFill>
                  <a:schemeClr val="bg1"/>
                </a:solidFill>
              </a:rPr>
              <a:t>, What are the consequence of misses?  2 to 3 per hole versus 5, 10, and 20% misses, Please set up this treatment </a:t>
            </a:r>
            <a:r>
              <a:rPr lang="en-US" sz="2000" dirty="0" smtClean="0">
                <a:solidFill>
                  <a:schemeClr val="bg1"/>
                </a:solidFill>
              </a:rPr>
              <a:t>structure.  Where does this trial stand?</a:t>
            </a:r>
            <a:endParaRPr lang="en-US" sz="2000" dirty="0">
              <a:solidFill>
                <a:schemeClr val="bg1"/>
              </a:solidFill>
            </a:endParaRPr>
          </a:p>
          <a:p>
            <a:pPr lvl="0"/>
            <a:r>
              <a:rPr lang="en-US" sz="2000" dirty="0" smtClean="0">
                <a:solidFill>
                  <a:schemeClr val="bg1"/>
                </a:solidFill>
              </a:rPr>
              <a:t>Tyler/Michael/Bruno</a:t>
            </a:r>
            <a:r>
              <a:rPr lang="en-US" sz="2000" dirty="0">
                <a:solidFill>
                  <a:schemeClr val="bg1"/>
                </a:solidFill>
              </a:rPr>
              <a:t>, Early Season NDVI (two sites, where are these graphs)</a:t>
            </a:r>
          </a:p>
          <a:p>
            <a:pPr lvl="0"/>
            <a:r>
              <a:rPr lang="en-US" sz="2000" dirty="0">
                <a:solidFill>
                  <a:schemeClr val="bg1"/>
                </a:solidFill>
              </a:rPr>
              <a:t>Everett, as a part of sending him as an undergraduate to Mexico, he was supposed to put together a picture log?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25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76447"/>
            <a:ext cx="8376684" cy="4401879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chemeClr val="bg1"/>
                </a:solidFill>
              </a:rPr>
              <a:t>Data/results/that have not been completely analyzed and written up</a:t>
            </a:r>
            <a:endParaRPr lang="en-US" b="1" dirty="0">
              <a:solidFill>
                <a:schemeClr val="bg1"/>
              </a:solidFill>
            </a:endParaRP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Experiment 601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Perkins N&amp;P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Regional Wheat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Regional Corn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World NUE over time (5813)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Board example N uptake 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Early season NDVI (updated graphs)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Work with Lollato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783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76447"/>
            <a:ext cx="8376684" cy="4401879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499508"/>
              </p:ext>
            </p:extLst>
          </p:nvPr>
        </p:nvGraphicFramePr>
        <p:xfrm>
          <a:off x="978195" y="660978"/>
          <a:ext cx="7240771" cy="16799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28391">
                  <a:extLst>
                    <a:ext uri="{9D8B030D-6E8A-4147-A177-3AD203B41FA5}">
                      <a16:colId xmlns:a16="http://schemas.microsoft.com/office/drawing/2014/main" val="2518113355"/>
                    </a:ext>
                  </a:extLst>
                </a:gridCol>
                <a:gridCol w="1112380">
                  <a:extLst>
                    <a:ext uri="{9D8B030D-6E8A-4147-A177-3AD203B41FA5}">
                      <a16:colId xmlns:a16="http://schemas.microsoft.com/office/drawing/2014/main" val="1105441382"/>
                    </a:ext>
                  </a:extLst>
                </a:gridCol>
              </a:tblGrid>
              <a:tr h="48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Green Use Efficiency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GRUE Factor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3218192220"/>
                  </a:ext>
                </a:extLst>
              </a:tr>
              <a:tr h="40653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558237985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What is your main mode of transportation? (select one)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4071386547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*reduce your carbon footprint by 1 lb for every mile you do not drive</a:t>
                      </a:r>
                      <a:endParaRPr lang="en-US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1459732827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4 door compact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1081676773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4 door car sedan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606217243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2 door truck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-5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108831024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4 door truck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-5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4290037856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motorcyle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4246195193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bicycle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3744521631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electric vehicle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3629805023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public transportation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6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2524425942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3813357909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Do you carpool?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3511714266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*for each gallon of gas saved your carbon footprint is reduced by 20 lbs</a:t>
                      </a:r>
                      <a:endParaRPr lang="en-US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3716062232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Yes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2856678321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No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1456854934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3714451233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Do you use renewable sources of energy to power your home?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2339806902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solar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6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3924715224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geothermal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1770986073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none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548066799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699105622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Do you use reusable shopping bags at the grocery store?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1744853252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*buying a set of bags and using them evertime could elimate the waste of 20,000 plastic bags</a:t>
                      </a:r>
                      <a:endParaRPr lang="en-US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1602662856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yes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3060349413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no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-2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2150425598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3846487018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Do you recycle?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1489098599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everything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3315069978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plastics, tin cans, glass, cardboard, engine oil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6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567266785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plastics, tin cans, glass, cardboard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2700264721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no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-8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3991905909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3308478116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Do you conserve water/energy? (select all that apply)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3195892243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turn of tap water while brushing teeth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1765361401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only running a dishwasher when it is full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112520875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washing clothes only when needed and air dry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708904130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water the lawn in early morning or late evening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809515244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1938328326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Do you turn off lights and other electronics when not using them?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696195859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Yes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2971222531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No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-4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2174551824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1680083215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Do you smoke?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1048072546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*one tree is destroyed for every 300 cigarettes</a:t>
                      </a:r>
                      <a:endParaRPr lang="en-US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1194623049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Yes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-8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4228307548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No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97079762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1838329898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Do you often drink alcohol?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3151290138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Yes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-4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368321302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No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1855811468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2783407951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Do you use energy efficient appliances in your home?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549462764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Yes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2034130100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No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-2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3235812996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2944243899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Do you use effiencient lighting in your home such as LEDs or CFLs?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3525416837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Yes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1653471875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No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-2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408773537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2955373501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Do you garden or produce some food of your own?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2113453879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Yes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2860386747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No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259244673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1125107508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Do you take home or donate leftovers from your order at a restaurant?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864621562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Yes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2623155643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No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-4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2031711734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1862277514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How much food do you waste daily? (i.e. throwing out leftovers ect.)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400697378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*around one third of food produces in the worldwide for human use is wasted</a:t>
                      </a:r>
                      <a:endParaRPr lang="en-US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579728980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one pound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-2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545202739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two pounds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-4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1370165432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a lot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-6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1610192834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none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822347513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2988086793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Do you create a compost pile at home from leftovers?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2763100172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Yes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2361957040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No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106794501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2720083188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Do you often use paper or plastic cups, plates, and silverware instead of reusable materials?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1947441622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Yes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-4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1756912050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No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2756480100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2149580858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Do you often sign up for paperless billing or the use of digital paper?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4007456139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* to print a Sunday edition of the New York Times requires 75,000 trees!</a:t>
                      </a:r>
                      <a:endParaRPr lang="en-US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2968132357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Yes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2296839048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No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-4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3077408568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1165596942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Do you use natural cleaning and/or cosmetic supplies?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3014581506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Yes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3892652930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No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-2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2671926872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3872882453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3587383035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Do you use cloth towels or paper towels for cleaning?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3226854617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Cloth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1555851279"/>
                  </a:ext>
                </a:extLst>
              </a:tr>
              <a:tr h="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Paper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-2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6" marR="1936" marT="1936" marB="0" anchor="b"/>
                </a:tc>
                <a:extLst>
                  <a:ext uri="{0D108BD9-81ED-4DB2-BD59-A6C34878D82A}">
                    <a16:rowId xmlns:a16="http://schemas.microsoft.com/office/drawing/2014/main" val="128450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7797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41</TotalTime>
  <Words>827</Words>
  <Application>Microsoft Office PowerPoint</Application>
  <PresentationFormat>On-screen Show (4:3)</PresentationFormat>
  <Paragraphs>173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Century Gothic</vt:lpstr>
      <vt:lpstr>Wingdings 3</vt:lpstr>
      <vt:lpstr>Slice</vt:lpstr>
      <vt:lpstr>PowerPoint Presentation</vt:lpstr>
      <vt:lpstr>PowerPoint Presentation</vt:lpstr>
      <vt:lpstr>SBNRC, winter wheat OK, winter wheat KS, corn, great plains  Submitted KUE  SURVEY: World Use Efficiency   </vt:lpstr>
      <vt:lpstr>PowerPoint Presentation</vt:lpstr>
      <vt:lpstr>PowerPoint Presentation</vt:lpstr>
      <vt:lpstr>PowerPoint Presentation</vt:lpstr>
      <vt:lpstr>PowerPoint Presentation</vt:lpstr>
    </vt:vector>
  </TitlesOfParts>
  <Company>Oklahoma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raun</dc:creator>
  <cp:lastModifiedBy>william raun</cp:lastModifiedBy>
  <cp:revision>10</cp:revision>
  <dcterms:created xsi:type="dcterms:W3CDTF">2018-08-06T12:17:30Z</dcterms:created>
  <dcterms:modified xsi:type="dcterms:W3CDTF">2018-08-07T13:01:38Z</dcterms:modified>
</cp:coreProperties>
</file>