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8404800" cy="38404800"/>
  <p:notesSz cx="6858000" cy="9144000"/>
  <p:defaultTextStyle>
    <a:defPPr>
      <a:defRPr lang="en-US"/>
    </a:defPPr>
    <a:lvl1pPr marL="0" algn="l" defTabSz="5250936" rtl="0" eaLnBrk="1" latinLnBrk="0" hangingPunct="1">
      <a:defRPr sz="10300" kern="1200">
        <a:solidFill>
          <a:schemeClr val="tx1"/>
        </a:solidFill>
        <a:latin typeface="+mn-lt"/>
        <a:ea typeface="+mn-ea"/>
        <a:cs typeface="+mn-cs"/>
      </a:defRPr>
    </a:lvl1pPr>
    <a:lvl2pPr marL="2625468" algn="l" defTabSz="5250936" rtl="0" eaLnBrk="1" latinLnBrk="0" hangingPunct="1">
      <a:defRPr sz="10300" kern="1200">
        <a:solidFill>
          <a:schemeClr val="tx1"/>
        </a:solidFill>
        <a:latin typeface="+mn-lt"/>
        <a:ea typeface="+mn-ea"/>
        <a:cs typeface="+mn-cs"/>
      </a:defRPr>
    </a:lvl2pPr>
    <a:lvl3pPr marL="5250936" algn="l" defTabSz="5250936" rtl="0" eaLnBrk="1" latinLnBrk="0" hangingPunct="1">
      <a:defRPr sz="10300" kern="1200">
        <a:solidFill>
          <a:schemeClr val="tx1"/>
        </a:solidFill>
        <a:latin typeface="+mn-lt"/>
        <a:ea typeface="+mn-ea"/>
        <a:cs typeface="+mn-cs"/>
      </a:defRPr>
    </a:lvl3pPr>
    <a:lvl4pPr marL="7876404" algn="l" defTabSz="5250936" rtl="0" eaLnBrk="1" latinLnBrk="0" hangingPunct="1">
      <a:defRPr sz="10300" kern="1200">
        <a:solidFill>
          <a:schemeClr val="tx1"/>
        </a:solidFill>
        <a:latin typeface="+mn-lt"/>
        <a:ea typeface="+mn-ea"/>
        <a:cs typeface="+mn-cs"/>
      </a:defRPr>
    </a:lvl4pPr>
    <a:lvl5pPr marL="10501871" algn="l" defTabSz="5250936" rtl="0" eaLnBrk="1" latinLnBrk="0" hangingPunct="1">
      <a:defRPr sz="10300" kern="1200">
        <a:solidFill>
          <a:schemeClr val="tx1"/>
        </a:solidFill>
        <a:latin typeface="+mn-lt"/>
        <a:ea typeface="+mn-ea"/>
        <a:cs typeface="+mn-cs"/>
      </a:defRPr>
    </a:lvl5pPr>
    <a:lvl6pPr marL="13127339" algn="l" defTabSz="5250936" rtl="0" eaLnBrk="1" latinLnBrk="0" hangingPunct="1">
      <a:defRPr sz="10300" kern="1200">
        <a:solidFill>
          <a:schemeClr val="tx1"/>
        </a:solidFill>
        <a:latin typeface="+mn-lt"/>
        <a:ea typeface="+mn-ea"/>
        <a:cs typeface="+mn-cs"/>
      </a:defRPr>
    </a:lvl6pPr>
    <a:lvl7pPr marL="15752807" algn="l" defTabSz="5250936" rtl="0" eaLnBrk="1" latinLnBrk="0" hangingPunct="1">
      <a:defRPr sz="10300" kern="1200">
        <a:solidFill>
          <a:schemeClr val="tx1"/>
        </a:solidFill>
        <a:latin typeface="+mn-lt"/>
        <a:ea typeface="+mn-ea"/>
        <a:cs typeface="+mn-cs"/>
      </a:defRPr>
    </a:lvl7pPr>
    <a:lvl8pPr marL="18378275" algn="l" defTabSz="5250936" rtl="0" eaLnBrk="1" latinLnBrk="0" hangingPunct="1">
      <a:defRPr sz="10300" kern="1200">
        <a:solidFill>
          <a:schemeClr val="tx1"/>
        </a:solidFill>
        <a:latin typeface="+mn-lt"/>
        <a:ea typeface="+mn-ea"/>
        <a:cs typeface="+mn-cs"/>
      </a:defRPr>
    </a:lvl8pPr>
    <a:lvl9pPr marL="21003743" algn="l" defTabSz="5250936" rtl="0" eaLnBrk="1" latinLnBrk="0" hangingPunct="1">
      <a:defRPr sz="10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096">
          <p15:clr>
            <a:srgbClr val="A4A3A4"/>
          </p15:clr>
        </p15:guide>
        <p15:guide id="2" pos="1612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SS-052" initials="P" lastIdx="23" clrIdx="0"/>
  <p:cmAuthor id="1" name="Sulochana" initials="S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20" d="100"/>
          <a:sy n="20" d="100"/>
        </p:scale>
        <p:origin x="-1638" y="-96"/>
      </p:cViewPr>
      <p:guideLst>
        <p:guide orient="horz" pos="12096"/>
        <p:guide pos="12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361" y="11930383"/>
            <a:ext cx="32644080" cy="8232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720" y="21762721"/>
            <a:ext cx="26883360" cy="98145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625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250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876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50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127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752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37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0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0CBB-8977-4410-A7BE-B556C93C1631}" type="datetimeFigureOut">
              <a:rPr lang="en-US" smtClean="0"/>
              <a:pPr/>
              <a:t>7/30/2014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D431-6C92-46A5-9ABB-8C9E87198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906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0CBB-8977-4410-A7BE-B556C93C1631}" type="datetimeFigureOut">
              <a:rPr lang="en-US" smtClean="0"/>
              <a:pPr/>
              <a:t>7/30/2014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D431-6C92-46A5-9ABB-8C9E87198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310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843482" y="1537976"/>
            <a:ext cx="8641081" cy="327685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20243" y="1537976"/>
            <a:ext cx="25283161" cy="327685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0CBB-8977-4410-A7BE-B556C93C1631}" type="datetimeFigureOut">
              <a:rPr lang="en-US" smtClean="0"/>
              <a:pPr/>
              <a:t>7/30/2014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D431-6C92-46A5-9ABB-8C9E87198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475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0CBB-8977-4410-A7BE-B556C93C1631}" type="datetimeFigureOut">
              <a:rPr lang="en-US" smtClean="0"/>
              <a:pPr/>
              <a:t>7/30/2014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D431-6C92-46A5-9ABB-8C9E87198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6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715" y="24678644"/>
            <a:ext cx="32644080" cy="7627620"/>
          </a:xfrm>
        </p:spPr>
        <p:txBody>
          <a:bodyPr anchor="t"/>
          <a:lstStyle>
            <a:lvl1pPr algn="l">
              <a:defRPr sz="2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3715" y="16277599"/>
            <a:ext cx="32644080" cy="8401047"/>
          </a:xfrm>
        </p:spPr>
        <p:txBody>
          <a:bodyPr anchor="b"/>
          <a:lstStyle>
            <a:lvl1pPr marL="0" indent="0">
              <a:buNone/>
              <a:defRPr sz="11500">
                <a:solidFill>
                  <a:schemeClr val="tx1">
                    <a:tint val="75000"/>
                  </a:schemeClr>
                </a:solidFill>
              </a:defRPr>
            </a:lvl1pPr>
            <a:lvl2pPr marL="2625468" indent="0">
              <a:buNone/>
              <a:defRPr sz="10300">
                <a:solidFill>
                  <a:schemeClr val="tx1">
                    <a:tint val="75000"/>
                  </a:schemeClr>
                </a:solidFill>
              </a:defRPr>
            </a:lvl2pPr>
            <a:lvl3pPr marL="5250936" indent="0">
              <a:buNone/>
              <a:defRPr sz="9200">
                <a:solidFill>
                  <a:schemeClr val="tx1">
                    <a:tint val="75000"/>
                  </a:schemeClr>
                </a:solidFill>
              </a:defRPr>
            </a:lvl3pPr>
            <a:lvl4pPr marL="7876404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4pPr>
            <a:lvl5pPr marL="10501871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5pPr>
            <a:lvl6pPr marL="13127339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6pPr>
            <a:lvl7pPr marL="15752807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7pPr>
            <a:lvl8pPr marL="18378275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8pPr>
            <a:lvl9pPr marL="21003743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0CBB-8977-4410-A7BE-B556C93C1631}" type="datetimeFigureOut">
              <a:rPr lang="en-US" smtClean="0"/>
              <a:pPr/>
              <a:t>7/30/2014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D431-6C92-46A5-9ABB-8C9E87198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67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3" y="8961131"/>
            <a:ext cx="16962121" cy="25345393"/>
          </a:xfrm>
        </p:spPr>
        <p:txBody>
          <a:bodyPr/>
          <a:lstStyle>
            <a:lvl1pPr>
              <a:defRPr sz="16000"/>
            </a:lvl1pPr>
            <a:lvl2pPr>
              <a:defRPr sz="13800"/>
            </a:lvl2pPr>
            <a:lvl3pPr>
              <a:defRPr sz="11500"/>
            </a:lvl3pPr>
            <a:lvl4pPr>
              <a:defRPr sz="10300"/>
            </a:lvl4pPr>
            <a:lvl5pPr>
              <a:defRPr sz="10300"/>
            </a:lvl5pPr>
            <a:lvl6pPr>
              <a:defRPr sz="10300"/>
            </a:lvl6pPr>
            <a:lvl7pPr>
              <a:defRPr sz="10300"/>
            </a:lvl7pPr>
            <a:lvl8pPr>
              <a:defRPr sz="10300"/>
            </a:lvl8pPr>
            <a:lvl9pPr>
              <a:defRPr sz="10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22443" y="8961131"/>
            <a:ext cx="16962121" cy="25345393"/>
          </a:xfrm>
        </p:spPr>
        <p:txBody>
          <a:bodyPr/>
          <a:lstStyle>
            <a:lvl1pPr>
              <a:defRPr sz="16000"/>
            </a:lvl1pPr>
            <a:lvl2pPr>
              <a:defRPr sz="13800"/>
            </a:lvl2pPr>
            <a:lvl3pPr>
              <a:defRPr sz="11500"/>
            </a:lvl3pPr>
            <a:lvl4pPr>
              <a:defRPr sz="10300"/>
            </a:lvl4pPr>
            <a:lvl5pPr>
              <a:defRPr sz="10300"/>
            </a:lvl5pPr>
            <a:lvl6pPr>
              <a:defRPr sz="10300"/>
            </a:lvl6pPr>
            <a:lvl7pPr>
              <a:defRPr sz="10300"/>
            </a:lvl7pPr>
            <a:lvl8pPr>
              <a:defRPr sz="10300"/>
            </a:lvl8pPr>
            <a:lvl9pPr>
              <a:defRPr sz="10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0CBB-8977-4410-A7BE-B556C93C1631}" type="datetimeFigureOut">
              <a:rPr lang="en-US" smtClean="0"/>
              <a:pPr/>
              <a:t>7/30/2014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D431-6C92-46A5-9ABB-8C9E87198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45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2" y="8596639"/>
            <a:ext cx="16968789" cy="3582667"/>
          </a:xfrm>
        </p:spPr>
        <p:txBody>
          <a:bodyPr anchor="b"/>
          <a:lstStyle>
            <a:lvl1pPr marL="0" indent="0">
              <a:buNone/>
              <a:defRPr sz="13800" b="1"/>
            </a:lvl1pPr>
            <a:lvl2pPr marL="2625468" indent="0">
              <a:buNone/>
              <a:defRPr sz="11500" b="1"/>
            </a:lvl2pPr>
            <a:lvl3pPr marL="5250936" indent="0">
              <a:buNone/>
              <a:defRPr sz="10300" b="1"/>
            </a:lvl3pPr>
            <a:lvl4pPr marL="7876404" indent="0">
              <a:buNone/>
              <a:defRPr sz="9200" b="1"/>
            </a:lvl4pPr>
            <a:lvl5pPr marL="10501871" indent="0">
              <a:buNone/>
              <a:defRPr sz="9200" b="1"/>
            </a:lvl5pPr>
            <a:lvl6pPr marL="13127339" indent="0">
              <a:buNone/>
              <a:defRPr sz="9200" b="1"/>
            </a:lvl6pPr>
            <a:lvl7pPr marL="15752807" indent="0">
              <a:buNone/>
              <a:defRPr sz="9200" b="1"/>
            </a:lvl7pPr>
            <a:lvl8pPr marL="18378275" indent="0">
              <a:buNone/>
              <a:defRPr sz="9200" b="1"/>
            </a:lvl8pPr>
            <a:lvl9pPr marL="21003743" indent="0">
              <a:buNone/>
              <a:defRPr sz="9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2" y="12179305"/>
            <a:ext cx="16968789" cy="22127213"/>
          </a:xfrm>
        </p:spPr>
        <p:txBody>
          <a:bodyPr/>
          <a:lstStyle>
            <a:lvl1pPr>
              <a:defRPr sz="13800"/>
            </a:lvl1pPr>
            <a:lvl2pPr>
              <a:defRPr sz="11500"/>
            </a:lvl2pPr>
            <a:lvl3pPr>
              <a:defRPr sz="10300"/>
            </a:lvl3pPr>
            <a:lvl4pPr>
              <a:defRPr sz="9200"/>
            </a:lvl4pPr>
            <a:lvl5pPr>
              <a:defRPr sz="9200"/>
            </a:lvl5pPr>
            <a:lvl6pPr>
              <a:defRPr sz="9200"/>
            </a:lvl6pPr>
            <a:lvl7pPr>
              <a:defRPr sz="9200"/>
            </a:lvl7pPr>
            <a:lvl8pPr>
              <a:defRPr sz="9200"/>
            </a:lvl8pPr>
            <a:lvl9pPr>
              <a:defRPr sz="9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9109" y="8596639"/>
            <a:ext cx="16975455" cy="3582667"/>
          </a:xfrm>
        </p:spPr>
        <p:txBody>
          <a:bodyPr anchor="b"/>
          <a:lstStyle>
            <a:lvl1pPr marL="0" indent="0">
              <a:buNone/>
              <a:defRPr sz="13800" b="1"/>
            </a:lvl1pPr>
            <a:lvl2pPr marL="2625468" indent="0">
              <a:buNone/>
              <a:defRPr sz="11500" b="1"/>
            </a:lvl2pPr>
            <a:lvl3pPr marL="5250936" indent="0">
              <a:buNone/>
              <a:defRPr sz="10300" b="1"/>
            </a:lvl3pPr>
            <a:lvl4pPr marL="7876404" indent="0">
              <a:buNone/>
              <a:defRPr sz="9200" b="1"/>
            </a:lvl4pPr>
            <a:lvl5pPr marL="10501871" indent="0">
              <a:buNone/>
              <a:defRPr sz="9200" b="1"/>
            </a:lvl5pPr>
            <a:lvl6pPr marL="13127339" indent="0">
              <a:buNone/>
              <a:defRPr sz="9200" b="1"/>
            </a:lvl6pPr>
            <a:lvl7pPr marL="15752807" indent="0">
              <a:buNone/>
              <a:defRPr sz="9200" b="1"/>
            </a:lvl7pPr>
            <a:lvl8pPr marL="18378275" indent="0">
              <a:buNone/>
              <a:defRPr sz="9200" b="1"/>
            </a:lvl8pPr>
            <a:lvl9pPr marL="21003743" indent="0">
              <a:buNone/>
              <a:defRPr sz="9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09109" y="12179305"/>
            <a:ext cx="16975455" cy="22127213"/>
          </a:xfrm>
        </p:spPr>
        <p:txBody>
          <a:bodyPr/>
          <a:lstStyle>
            <a:lvl1pPr>
              <a:defRPr sz="13800"/>
            </a:lvl1pPr>
            <a:lvl2pPr>
              <a:defRPr sz="11500"/>
            </a:lvl2pPr>
            <a:lvl3pPr>
              <a:defRPr sz="10300"/>
            </a:lvl3pPr>
            <a:lvl4pPr>
              <a:defRPr sz="9200"/>
            </a:lvl4pPr>
            <a:lvl5pPr>
              <a:defRPr sz="9200"/>
            </a:lvl5pPr>
            <a:lvl6pPr>
              <a:defRPr sz="9200"/>
            </a:lvl6pPr>
            <a:lvl7pPr>
              <a:defRPr sz="9200"/>
            </a:lvl7pPr>
            <a:lvl8pPr>
              <a:defRPr sz="9200"/>
            </a:lvl8pPr>
            <a:lvl9pPr>
              <a:defRPr sz="9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0CBB-8977-4410-A7BE-B556C93C1631}" type="datetimeFigureOut">
              <a:rPr lang="en-US" smtClean="0"/>
              <a:pPr/>
              <a:t>7/30/2014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D431-6C92-46A5-9ABB-8C9E87198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778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0CBB-8977-4410-A7BE-B556C93C1631}" type="datetimeFigureOut">
              <a:rPr lang="en-US" smtClean="0"/>
              <a:pPr/>
              <a:t>7/30/2014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D431-6C92-46A5-9ABB-8C9E87198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692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0CBB-8977-4410-A7BE-B556C93C1631}" type="datetimeFigureOut">
              <a:rPr lang="en-US" smtClean="0"/>
              <a:pPr/>
              <a:t>7/30/2014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D431-6C92-46A5-9ABB-8C9E87198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073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5" y="1529080"/>
            <a:ext cx="12634915" cy="6507480"/>
          </a:xfrm>
        </p:spPr>
        <p:txBody>
          <a:bodyPr anchor="b"/>
          <a:lstStyle>
            <a:lvl1pPr algn="l">
              <a:defRPr sz="1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5210" y="1529092"/>
            <a:ext cx="21469350" cy="32777433"/>
          </a:xfrm>
        </p:spPr>
        <p:txBody>
          <a:bodyPr/>
          <a:lstStyle>
            <a:lvl1pPr>
              <a:defRPr sz="18400"/>
            </a:lvl1pPr>
            <a:lvl2pPr>
              <a:defRPr sz="16000"/>
            </a:lvl2pPr>
            <a:lvl3pPr>
              <a:defRPr sz="13800"/>
            </a:lvl3pPr>
            <a:lvl4pPr>
              <a:defRPr sz="11500"/>
            </a:lvl4pPr>
            <a:lvl5pPr>
              <a:defRPr sz="11500"/>
            </a:lvl5pPr>
            <a:lvl6pPr>
              <a:defRPr sz="11500"/>
            </a:lvl6pPr>
            <a:lvl7pPr>
              <a:defRPr sz="11500"/>
            </a:lvl7pPr>
            <a:lvl8pPr>
              <a:defRPr sz="11500"/>
            </a:lvl8pPr>
            <a:lvl9pPr>
              <a:defRPr sz="1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5" y="8036572"/>
            <a:ext cx="12634915" cy="26269953"/>
          </a:xfrm>
        </p:spPr>
        <p:txBody>
          <a:bodyPr/>
          <a:lstStyle>
            <a:lvl1pPr marL="0" indent="0">
              <a:buNone/>
              <a:defRPr sz="8100"/>
            </a:lvl1pPr>
            <a:lvl2pPr marL="2625468" indent="0">
              <a:buNone/>
              <a:defRPr sz="6900"/>
            </a:lvl2pPr>
            <a:lvl3pPr marL="5250936" indent="0">
              <a:buNone/>
              <a:defRPr sz="5800"/>
            </a:lvl3pPr>
            <a:lvl4pPr marL="7876404" indent="0">
              <a:buNone/>
              <a:defRPr sz="5100"/>
            </a:lvl4pPr>
            <a:lvl5pPr marL="10501871" indent="0">
              <a:buNone/>
              <a:defRPr sz="5100"/>
            </a:lvl5pPr>
            <a:lvl6pPr marL="13127339" indent="0">
              <a:buNone/>
              <a:defRPr sz="5100"/>
            </a:lvl6pPr>
            <a:lvl7pPr marL="15752807" indent="0">
              <a:buNone/>
              <a:defRPr sz="5100"/>
            </a:lvl7pPr>
            <a:lvl8pPr marL="18378275" indent="0">
              <a:buNone/>
              <a:defRPr sz="5100"/>
            </a:lvl8pPr>
            <a:lvl9pPr marL="21003743" indent="0">
              <a:buNone/>
              <a:defRPr sz="5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0CBB-8977-4410-A7BE-B556C93C1631}" type="datetimeFigureOut">
              <a:rPr lang="en-US" smtClean="0"/>
              <a:pPr/>
              <a:t>7/30/2014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D431-6C92-46A5-9ABB-8C9E87198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625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610" y="26883368"/>
            <a:ext cx="23042880" cy="3173733"/>
          </a:xfrm>
        </p:spPr>
        <p:txBody>
          <a:bodyPr anchor="b"/>
          <a:lstStyle>
            <a:lvl1pPr algn="l">
              <a:defRPr sz="1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27610" y="3431540"/>
            <a:ext cx="23042880" cy="23042880"/>
          </a:xfrm>
        </p:spPr>
        <p:txBody>
          <a:bodyPr/>
          <a:lstStyle>
            <a:lvl1pPr marL="0" indent="0">
              <a:buNone/>
              <a:defRPr sz="18400"/>
            </a:lvl1pPr>
            <a:lvl2pPr marL="2625468" indent="0">
              <a:buNone/>
              <a:defRPr sz="16000"/>
            </a:lvl2pPr>
            <a:lvl3pPr marL="5250936" indent="0">
              <a:buNone/>
              <a:defRPr sz="13800"/>
            </a:lvl3pPr>
            <a:lvl4pPr marL="7876404" indent="0">
              <a:buNone/>
              <a:defRPr sz="11500"/>
            </a:lvl4pPr>
            <a:lvl5pPr marL="10501871" indent="0">
              <a:buNone/>
              <a:defRPr sz="11500"/>
            </a:lvl5pPr>
            <a:lvl6pPr marL="13127339" indent="0">
              <a:buNone/>
              <a:defRPr sz="11500"/>
            </a:lvl6pPr>
            <a:lvl7pPr marL="15752807" indent="0">
              <a:buNone/>
              <a:defRPr sz="11500"/>
            </a:lvl7pPr>
            <a:lvl8pPr marL="18378275" indent="0">
              <a:buNone/>
              <a:defRPr sz="11500"/>
            </a:lvl8pPr>
            <a:lvl9pPr marL="21003743" indent="0">
              <a:buNone/>
              <a:defRPr sz="1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7610" y="30057101"/>
            <a:ext cx="23042880" cy="4507227"/>
          </a:xfrm>
        </p:spPr>
        <p:txBody>
          <a:bodyPr/>
          <a:lstStyle>
            <a:lvl1pPr marL="0" indent="0">
              <a:buNone/>
              <a:defRPr sz="8100"/>
            </a:lvl1pPr>
            <a:lvl2pPr marL="2625468" indent="0">
              <a:buNone/>
              <a:defRPr sz="6900"/>
            </a:lvl2pPr>
            <a:lvl3pPr marL="5250936" indent="0">
              <a:buNone/>
              <a:defRPr sz="5800"/>
            </a:lvl3pPr>
            <a:lvl4pPr marL="7876404" indent="0">
              <a:buNone/>
              <a:defRPr sz="5100"/>
            </a:lvl4pPr>
            <a:lvl5pPr marL="10501871" indent="0">
              <a:buNone/>
              <a:defRPr sz="5100"/>
            </a:lvl5pPr>
            <a:lvl6pPr marL="13127339" indent="0">
              <a:buNone/>
              <a:defRPr sz="5100"/>
            </a:lvl6pPr>
            <a:lvl7pPr marL="15752807" indent="0">
              <a:buNone/>
              <a:defRPr sz="5100"/>
            </a:lvl7pPr>
            <a:lvl8pPr marL="18378275" indent="0">
              <a:buNone/>
              <a:defRPr sz="5100"/>
            </a:lvl8pPr>
            <a:lvl9pPr marL="21003743" indent="0">
              <a:buNone/>
              <a:defRPr sz="5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0CBB-8977-4410-A7BE-B556C93C1631}" type="datetimeFigureOut">
              <a:rPr lang="en-US" smtClean="0"/>
              <a:pPr/>
              <a:t>7/30/2014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D431-6C92-46A5-9ABB-8C9E87198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97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1537972"/>
            <a:ext cx="34564320" cy="6400800"/>
          </a:xfrm>
          <a:prstGeom prst="rect">
            <a:avLst/>
          </a:prstGeom>
        </p:spPr>
        <p:txBody>
          <a:bodyPr vert="horz" lIns="525094" tIns="262547" rIns="525094" bIns="26254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8961131"/>
            <a:ext cx="34564320" cy="25345393"/>
          </a:xfrm>
          <a:prstGeom prst="rect">
            <a:avLst/>
          </a:prstGeom>
        </p:spPr>
        <p:txBody>
          <a:bodyPr vert="horz" lIns="525094" tIns="262547" rIns="525094" bIns="26254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20240" y="35595563"/>
            <a:ext cx="8961120" cy="2044700"/>
          </a:xfrm>
          <a:prstGeom prst="rect">
            <a:avLst/>
          </a:prstGeom>
        </p:spPr>
        <p:txBody>
          <a:bodyPr vert="horz" lIns="525094" tIns="262547" rIns="525094" bIns="262547" rtlCol="0" anchor="ctr"/>
          <a:lstStyle>
            <a:lvl1pPr algn="l">
              <a:defRPr sz="6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90CBB-8977-4410-A7BE-B556C93C1631}" type="datetimeFigureOut">
              <a:rPr lang="en-US" smtClean="0"/>
              <a:pPr/>
              <a:t>7/30/2014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21641" y="35595563"/>
            <a:ext cx="12161520" cy="2044700"/>
          </a:xfrm>
          <a:prstGeom prst="rect">
            <a:avLst/>
          </a:prstGeom>
        </p:spPr>
        <p:txBody>
          <a:bodyPr vert="horz" lIns="525094" tIns="262547" rIns="525094" bIns="262547" rtlCol="0" anchor="ctr"/>
          <a:lstStyle>
            <a:lvl1pPr algn="ctr">
              <a:defRPr sz="6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523440" y="35595563"/>
            <a:ext cx="8961120" cy="2044700"/>
          </a:xfrm>
          <a:prstGeom prst="rect">
            <a:avLst/>
          </a:prstGeom>
        </p:spPr>
        <p:txBody>
          <a:bodyPr vert="horz" lIns="525094" tIns="262547" rIns="525094" bIns="262547" rtlCol="0" anchor="ctr"/>
          <a:lstStyle>
            <a:lvl1pPr algn="r">
              <a:defRPr sz="6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AD431-6C92-46A5-9ABB-8C9E87198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27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50936" rtl="0" eaLnBrk="1" latinLnBrk="0" hangingPunct="1">
        <a:spcBef>
          <a:spcPct val="0"/>
        </a:spcBef>
        <a:buNone/>
        <a:defRPr sz="2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69101" indent="-1969101" algn="l" defTabSz="5250936" rtl="0" eaLnBrk="1" latinLnBrk="0" hangingPunct="1">
        <a:spcBef>
          <a:spcPct val="20000"/>
        </a:spcBef>
        <a:buFont typeface="Arial" pitchFamily="34" charset="0"/>
        <a:buChar char="•"/>
        <a:defRPr sz="18400" kern="1200">
          <a:solidFill>
            <a:schemeClr val="tx1"/>
          </a:solidFill>
          <a:latin typeface="+mn-lt"/>
          <a:ea typeface="+mn-ea"/>
          <a:cs typeface="+mn-cs"/>
        </a:defRPr>
      </a:lvl1pPr>
      <a:lvl2pPr marL="4266386" indent="-1640917" algn="l" defTabSz="5250936" rtl="0" eaLnBrk="1" latinLnBrk="0" hangingPunct="1">
        <a:spcBef>
          <a:spcPct val="20000"/>
        </a:spcBef>
        <a:buFont typeface="Arial" pitchFamily="34" charset="0"/>
        <a:buChar char="–"/>
        <a:defRPr sz="16000" kern="1200">
          <a:solidFill>
            <a:schemeClr val="tx1"/>
          </a:solidFill>
          <a:latin typeface="+mn-lt"/>
          <a:ea typeface="+mn-ea"/>
          <a:cs typeface="+mn-cs"/>
        </a:defRPr>
      </a:lvl2pPr>
      <a:lvl3pPr marL="6563669" indent="-1312734" algn="l" defTabSz="5250936" rtl="0" eaLnBrk="1" latinLnBrk="0" hangingPunct="1">
        <a:spcBef>
          <a:spcPct val="20000"/>
        </a:spcBef>
        <a:buFont typeface="Arial" pitchFamily="34" charset="0"/>
        <a:buChar char="•"/>
        <a:defRPr sz="13800" kern="1200">
          <a:solidFill>
            <a:schemeClr val="tx1"/>
          </a:solidFill>
          <a:latin typeface="+mn-lt"/>
          <a:ea typeface="+mn-ea"/>
          <a:cs typeface="+mn-cs"/>
        </a:defRPr>
      </a:lvl3pPr>
      <a:lvl4pPr marL="9189137" indent="-1312734" algn="l" defTabSz="5250936" rtl="0" eaLnBrk="1" latinLnBrk="0" hangingPunct="1">
        <a:spcBef>
          <a:spcPct val="20000"/>
        </a:spcBef>
        <a:buFont typeface="Arial" pitchFamily="34" charset="0"/>
        <a:buChar char="–"/>
        <a:defRPr sz="1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814606" indent="-1312734" algn="l" defTabSz="5250936" rtl="0" eaLnBrk="1" latinLnBrk="0" hangingPunct="1">
        <a:spcBef>
          <a:spcPct val="20000"/>
        </a:spcBef>
        <a:buFont typeface="Arial" pitchFamily="34" charset="0"/>
        <a:buChar char="»"/>
        <a:defRPr sz="115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0073" indent="-1312734" algn="l" defTabSz="5250936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6pPr>
      <a:lvl7pPr marL="17065541" indent="-1312734" algn="l" defTabSz="5250936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691009" indent="-1312734" algn="l" defTabSz="5250936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6477" indent="-1312734" algn="l" defTabSz="5250936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50936" rtl="0" eaLnBrk="1" latinLnBrk="0" hangingPunct="1"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625468" algn="l" defTabSz="5250936" rtl="0" eaLnBrk="1" latinLnBrk="0" hangingPunct="1">
        <a:defRPr sz="10300" kern="1200">
          <a:solidFill>
            <a:schemeClr val="tx1"/>
          </a:solidFill>
          <a:latin typeface="+mn-lt"/>
          <a:ea typeface="+mn-ea"/>
          <a:cs typeface="+mn-cs"/>
        </a:defRPr>
      </a:lvl2pPr>
      <a:lvl3pPr marL="5250936" algn="l" defTabSz="5250936" rtl="0" eaLnBrk="1" latinLnBrk="0" hangingPunct="1">
        <a:defRPr sz="10300" kern="1200">
          <a:solidFill>
            <a:schemeClr val="tx1"/>
          </a:solidFill>
          <a:latin typeface="+mn-lt"/>
          <a:ea typeface="+mn-ea"/>
          <a:cs typeface="+mn-cs"/>
        </a:defRPr>
      </a:lvl3pPr>
      <a:lvl4pPr marL="7876404" algn="l" defTabSz="5250936" rtl="0" eaLnBrk="1" latinLnBrk="0" hangingPunct="1">
        <a:defRPr sz="10300" kern="1200">
          <a:solidFill>
            <a:schemeClr val="tx1"/>
          </a:solidFill>
          <a:latin typeface="+mn-lt"/>
          <a:ea typeface="+mn-ea"/>
          <a:cs typeface="+mn-cs"/>
        </a:defRPr>
      </a:lvl4pPr>
      <a:lvl5pPr marL="10501871" algn="l" defTabSz="5250936" rtl="0" eaLnBrk="1" latinLnBrk="0" hangingPunct="1">
        <a:defRPr sz="10300" kern="1200">
          <a:solidFill>
            <a:schemeClr val="tx1"/>
          </a:solidFill>
          <a:latin typeface="+mn-lt"/>
          <a:ea typeface="+mn-ea"/>
          <a:cs typeface="+mn-cs"/>
        </a:defRPr>
      </a:lvl5pPr>
      <a:lvl6pPr marL="13127339" algn="l" defTabSz="5250936" rtl="0" eaLnBrk="1" latinLnBrk="0" hangingPunct="1">
        <a:defRPr sz="10300" kern="1200">
          <a:solidFill>
            <a:schemeClr val="tx1"/>
          </a:solidFill>
          <a:latin typeface="+mn-lt"/>
          <a:ea typeface="+mn-ea"/>
          <a:cs typeface="+mn-cs"/>
        </a:defRPr>
      </a:lvl6pPr>
      <a:lvl7pPr marL="15752807" algn="l" defTabSz="5250936" rtl="0" eaLnBrk="1" latinLnBrk="0" hangingPunct="1">
        <a:defRPr sz="10300" kern="1200">
          <a:solidFill>
            <a:schemeClr val="tx1"/>
          </a:solidFill>
          <a:latin typeface="+mn-lt"/>
          <a:ea typeface="+mn-ea"/>
          <a:cs typeface="+mn-cs"/>
        </a:defRPr>
      </a:lvl7pPr>
      <a:lvl8pPr marL="18378275" algn="l" defTabSz="5250936" rtl="0" eaLnBrk="1" latinLnBrk="0" hangingPunct="1">
        <a:defRPr sz="10300" kern="1200">
          <a:solidFill>
            <a:schemeClr val="tx1"/>
          </a:solidFill>
          <a:latin typeface="+mn-lt"/>
          <a:ea typeface="+mn-ea"/>
          <a:cs typeface="+mn-cs"/>
        </a:defRPr>
      </a:lvl8pPr>
      <a:lvl9pPr marL="21003743" algn="l" defTabSz="5250936" rtl="0" eaLnBrk="1" latinLnBrk="0" hangingPunct="1">
        <a:defRPr sz="10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85802" y="0"/>
            <a:ext cx="37033200" cy="3506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CH" sz="9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Variability in Optimum N Rates for Maize in the Midwest</a:t>
            </a:r>
          </a:p>
          <a:p>
            <a:pPr algn="ctr"/>
            <a:r>
              <a:rPr lang="de-CH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Sulochana Dhital, Natasha Macnack, and William Raun</a:t>
            </a:r>
            <a:r>
              <a:rPr lang="de-CH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de-CH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CH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Plant and Soil Sciences </a:t>
            </a:r>
            <a:r>
              <a:rPr lang="de-CH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Department, Oklahoma State University</a:t>
            </a:r>
            <a:endParaRPr lang="de-CH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de-CH" sz="54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699231" y="3883640"/>
                <a:ext cx="13188009" cy="342294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de-CH" sz="6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Introduction</a:t>
                </a:r>
                <a:endParaRPr lang="en-US" sz="6000" dirty="0" smtClean="0">
                  <a:solidFill>
                    <a:schemeClr val="tx1"/>
                  </a:solidFill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  <a:p>
                <a:pPr marL="685800" indent="-6858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4400" dirty="0">
                    <a:solidFill>
                      <a:schemeClr val="tx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US maize consumes 37-51% of total annual Nitrogen (N) fertilizer  (Snyder, 2012).</a:t>
                </a:r>
              </a:p>
              <a:p>
                <a:pPr marL="685800" indent="-6858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4400" dirty="0" smtClean="0">
                    <a:solidFill>
                      <a:schemeClr val="tx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In 2013, 354 million MT were produced on 38.6 million hectares,  (USDA</a:t>
                </a:r>
                <a:r>
                  <a:rPr lang="en-US" sz="4400" dirty="0">
                    <a:solidFill>
                      <a:schemeClr val="tx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, 2014</a:t>
                </a:r>
                <a:r>
                  <a:rPr lang="en-US" sz="4400" dirty="0" smtClean="0">
                    <a:solidFill>
                      <a:schemeClr val="tx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).</a:t>
                </a:r>
              </a:p>
              <a:p>
                <a:pPr marL="685800" indent="-6858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4400" dirty="0" smtClean="0">
                    <a:solidFill>
                      <a:schemeClr val="tx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Midwest sub-surface drainage assists with production of  poorly drained soils.</a:t>
                </a:r>
              </a:p>
              <a:p>
                <a:pPr marL="685800" indent="-6858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4400" dirty="0" smtClean="0">
                    <a:solidFill>
                      <a:schemeClr val="tx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Drainage system allows nitrate deposition to water bodies (Cooper, 1993).</a:t>
                </a:r>
              </a:p>
              <a:p>
                <a:pPr marL="685800" indent="-6858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4400" dirty="0" smtClean="0">
                    <a:solidFill>
                      <a:schemeClr val="tx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Runoff of nutrients from agriculture have contributed to the hypoxic zone in the Gulf of Mexico. (</a:t>
                </a:r>
                <a:r>
                  <a:rPr lang="en-US" sz="4400" dirty="0" err="1" smtClean="0">
                    <a:solidFill>
                      <a:schemeClr val="tx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Rabalais</a:t>
                </a:r>
                <a:r>
                  <a:rPr lang="en-US" sz="4400" dirty="0" smtClean="0">
                    <a:solidFill>
                      <a:schemeClr val="tx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 et al ., 1999)</a:t>
                </a:r>
              </a:p>
              <a:p>
                <a:pPr marL="685800" indent="-6858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4400" dirty="0" smtClean="0">
                    <a:solidFill>
                      <a:schemeClr val="tx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Illinois, Iowa and Indiana produce15% of the world’s maize and have impacted N and Phosphorus (P) loading in the Gulf of Mexico (Dale et al., 2010). </a:t>
                </a:r>
              </a:p>
              <a:p>
                <a:pPr marL="685800" indent="-6858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4400" dirty="0" smtClean="0">
                    <a:solidFill>
                      <a:schemeClr val="tx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The inability to accurately estimate optimum N rates that  account for year to year and field to field variations has decreased nitrogen use efficiency (Shanahan, 2011). </a:t>
                </a:r>
              </a:p>
              <a:p>
                <a:pPr marL="685800" indent="-6858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4400" dirty="0" smtClean="0">
                    <a:solidFill>
                      <a:schemeClr val="tx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Use of Static </a:t>
                </a:r>
                <a:r>
                  <a:rPr lang="en-US" sz="4400" dirty="0">
                    <a:solidFill>
                      <a:schemeClr val="tx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N </a:t>
                </a:r>
                <a:r>
                  <a:rPr lang="en-US" sz="4400" dirty="0" smtClean="0">
                    <a:solidFill>
                      <a:schemeClr val="tx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rates over time in the ‘Corn Belt’ has led to N loss via various pathways.</a:t>
                </a:r>
                <a:endParaRPr lang="en-US" sz="4800" dirty="0" smtClean="0">
                  <a:solidFill>
                    <a:schemeClr val="tx1"/>
                  </a:solidFill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  <a:p>
                <a:pPr indent="-457200" algn="just">
                  <a:spcAft>
                    <a:spcPts val="1200"/>
                  </a:spcAft>
                </a:pPr>
                <a:r>
                  <a:rPr lang="en-US" sz="6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Objective</a:t>
                </a:r>
              </a:p>
              <a:p>
                <a:pPr indent="-457200" algn="just">
                  <a:spcAft>
                    <a:spcPts val="1200"/>
                  </a:spcAft>
                </a:pPr>
                <a:r>
                  <a:rPr lang="en-US" sz="4400" dirty="0" smtClean="0">
                    <a:solidFill>
                      <a:schemeClr val="tx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The objective of this work was to document location specific variability in maize grain yields and optimum N rates from published data.</a:t>
                </a:r>
                <a:endParaRPr lang="en-US" sz="4400" dirty="0">
                  <a:solidFill>
                    <a:schemeClr val="tx1"/>
                  </a:solidFill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  <a:p>
                <a:pPr indent="-457200" algn="just">
                  <a:spcAft>
                    <a:spcPts val="1200"/>
                  </a:spcAft>
                </a:pPr>
                <a:r>
                  <a:rPr lang="en-US" sz="6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Materials and Methods</a:t>
                </a:r>
              </a:p>
              <a:p>
                <a:pPr marL="685800" indent="-6858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4400" dirty="0" smtClean="0">
                    <a:solidFill>
                      <a:schemeClr val="tx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Data included grain yield over different fertilizer N rates from published data in the Central Great Plains region of the United States.</a:t>
                </a:r>
              </a:p>
              <a:p>
                <a:pPr marL="685800" indent="-6858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4400" dirty="0" smtClean="0">
                    <a:solidFill>
                      <a:schemeClr val="tx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Optimum N rate was calculated as:</a:t>
                </a:r>
                <a:endParaRPr lang="en-US" sz="4800" dirty="0" smtClean="0">
                  <a:solidFill>
                    <a:schemeClr val="tx1"/>
                  </a:solidFill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  <a:p>
                <a:pPr algn="just">
                  <a:spcAft>
                    <a:spcPts val="1200"/>
                  </a:spcAft>
                </a:pPr>
                <a:r>
                  <a:rPr lang="en-US" sz="4400" dirty="0">
                    <a:solidFill>
                      <a:schemeClr val="tx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 </a:t>
                </a:r>
                <a:r>
                  <a:rPr lang="en-US" sz="4400" dirty="0" smtClean="0">
                    <a:solidFill>
                      <a:schemeClr val="tx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    Opt. N rate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4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Yield</m:t>
                            </m:r>
                            <m:r>
                              <a:rPr lang="en-US" sz="4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, </m:t>
                            </m:r>
                            <m:d>
                              <m:dPr>
                                <m:ctrlPr>
                                  <a:rPr lang="en-US" sz="4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44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high</m:t>
                                </m:r>
                                <m:r>
                                  <a:rPr lang="en-US" sz="44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44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N</m:t>
                                </m:r>
                                <m:r>
                                  <a:rPr lang="en-US" sz="44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44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rate</m:t>
                                </m:r>
                              </m:e>
                            </m:d>
                            <m:r>
                              <a:rPr lang="en-US" sz="4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4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Yield</m:t>
                            </m:r>
                            <m:r>
                              <a:rPr lang="en-US" sz="4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, (</m:t>
                            </m:r>
                            <m:r>
                              <m:rPr>
                                <m:sty m:val="p"/>
                              </m:rPr>
                              <a:rPr lang="en-US" sz="4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check</m:t>
                            </m:r>
                            <m:r>
                              <a:rPr lang="en-US" sz="4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 0 </m:t>
                            </m:r>
                            <m:r>
                              <m:rPr>
                                <m:sty m:val="p"/>
                              </m:rPr>
                              <a:rPr lang="en-US" sz="4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N</m:t>
                            </m:r>
                            <m:r>
                              <a:rPr lang="en-US" sz="4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  <m:r>
                          <a:rPr lang="en-US" sz="4400" b="0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%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𝑔𝑟𝑎𝑖𝑛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𝑁</m:t>
                        </m:r>
                      </m:num>
                      <m:den>
                        <m:r>
                          <a:rPr lang="en-US" sz="4400" b="0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4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0.33</m:t>
                        </m:r>
                        <m:r>
                          <a:rPr lang="en-US" sz="4400" b="0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avg</m:t>
                        </m:r>
                        <m:r>
                          <a:rPr lang="en-US" sz="4400" b="0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NUE</m:t>
                        </m:r>
                        <m:r>
                          <a:rPr lang="en-US" sz="4400" b="0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de-CH" sz="60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indent="-457200">
                  <a:spcAft>
                    <a:spcPts val="1800"/>
                  </a:spcAft>
                </a:pPr>
                <a:r>
                  <a:rPr lang="de-CH" sz="6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Results</a:t>
                </a:r>
              </a:p>
              <a:p>
                <a:pPr marL="685800" lvl="0" indent="-685800" algn="just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de-CH" sz="4400" dirty="0" smtClean="0">
                    <a:solidFill>
                      <a:schemeClr val="tx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Optimum N rates changed </a:t>
                </a:r>
                <a:r>
                  <a:rPr lang="de-CH" sz="4400" dirty="0">
                    <a:solidFill>
                      <a:schemeClr val="tx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drastically </a:t>
                </a:r>
                <a:r>
                  <a:rPr lang="de-CH" sz="4400" dirty="0" smtClean="0">
                    <a:solidFill>
                      <a:schemeClr val="tx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and were unpredictable </a:t>
                </a:r>
                <a:r>
                  <a:rPr lang="de-CH" sz="4400" dirty="0">
                    <a:solidFill>
                      <a:schemeClr val="tx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over years and </a:t>
                </a:r>
                <a:r>
                  <a:rPr lang="de-CH" sz="4400" dirty="0" smtClean="0">
                    <a:solidFill>
                      <a:schemeClr val="tx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locations</a:t>
                </a:r>
                <a:r>
                  <a:rPr lang="de-CH" sz="4800" dirty="0" smtClean="0">
                    <a:solidFill>
                      <a:schemeClr val="tx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.</a:t>
                </a:r>
                <a:endParaRPr lang="de-CH" sz="4800" b="1" dirty="0">
                  <a:solidFill>
                    <a:srgbClr val="0070C0"/>
                  </a:solidFill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  <a:p>
                <a:pPr lvl="0">
                  <a:spcBef>
                    <a:spcPts val="600"/>
                  </a:spcBef>
                </a:pPr>
                <a:r>
                  <a:rPr lang="de-CH" sz="6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Discussion</a:t>
                </a:r>
              </a:p>
              <a:p>
                <a:pPr marL="857250" indent="-8572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4400" dirty="0">
                    <a:solidFill>
                      <a:schemeClr val="tx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N demand was variable </a:t>
                </a:r>
                <a:r>
                  <a:rPr lang="en-US" sz="4400" dirty="0" smtClean="0">
                    <a:solidFill>
                      <a:schemeClr val="tx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over years and sites.  </a:t>
                </a:r>
                <a:endParaRPr lang="en-US" sz="4400" dirty="0">
                  <a:solidFill>
                    <a:schemeClr val="tx1"/>
                  </a:solidFill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  <a:p>
                <a:pPr marL="857250" indent="-8572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4400" dirty="0" smtClean="0">
                    <a:solidFill>
                      <a:schemeClr val="tx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Year </a:t>
                </a:r>
                <a:r>
                  <a:rPr lang="en-US" sz="4400" dirty="0">
                    <a:solidFill>
                      <a:schemeClr val="tx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to </a:t>
                </a:r>
                <a:r>
                  <a:rPr lang="en-US" sz="4400" dirty="0" smtClean="0">
                    <a:solidFill>
                      <a:schemeClr val="tx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year yield </a:t>
                </a:r>
                <a:r>
                  <a:rPr lang="en-US" sz="4400" dirty="0">
                    <a:solidFill>
                      <a:schemeClr val="tx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variation </a:t>
                </a:r>
                <a:r>
                  <a:rPr lang="en-US" sz="4400" dirty="0" smtClean="0">
                    <a:solidFill>
                      <a:schemeClr val="tx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found in the check and high N rate plots. </a:t>
                </a:r>
                <a:endParaRPr lang="en-US" sz="4400" dirty="0">
                  <a:solidFill>
                    <a:schemeClr val="tx1"/>
                  </a:solidFill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  <a:p>
                <a:pPr marL="857250" indent="-8572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4400" dirty="0">
                    <a:solidFill>
                      <a:schemeClr val="tx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Factors affecting  N demand </a:t>
                </a:r>
                <a:r>
                  <a:rPr lang="en-US" sz="4400" dirty="0" smtClean="0">
                    <a:solidFill>
                      <a:schemeClr val="tx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are indirectly </a:t>
                </a:r>
                <a:r>
                  <a:rPr lang="en-US" sz="4400" dirty="0">
                    <a:solidFill>
                      <a:schemeClr val="tx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linked to yield variability</a:t>
                </a:r>
                <a:r>
                  <a:rPr lang="en-US" sz="4400" dirty="0" smtClean="0">
                    <a:solidFill>
                      <a:schemeClr val="tx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.</a:t>
                </a:r>
              </a:p>
              <a:p>
                <a:pPr marL="857250" indent="-8572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4400" dirty="0">
                    <a:solidFill>
                      <a:schemeClr val="tx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Optimum N demand </a:t>
                </a:r>
                <a:r>
                  <a:rPr lang="en-US" sz="4400" dirty="0" smtClean="0">
                    <a:solidFill>
                      <a:schemeClr val="tx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changed </a:t>
                </a:r>
                <a:r>
                  <a:rPr lang="en-US" sz="4400" dirty="0">
                    <a:solidFill>
                      <a:schemeClr val="tx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radically </a:t>
                </a:r>
                <a:r>
                  <a:rPr lang="en-US" sz="4400" dirty="0" smtClean="0">
                    <a:solidFill>
                      <a:schemeClr val="tx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over years and </a:t>
                </a:r>
                <a:r>
                  <a:rPr lang="en-US" sz="4400" dirty="0">
                    <a:solidFill>
                      <a:schemeClr val="tx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locations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4400" dirty="0" smtClean="0">
                    <a:solidFill>
                      <a:schemeClr val="tx1"/>
                    </a:solidFill>
                    <a:latin typeface="Andalus" panose="02020603050405020304" pitchFamily="18" charset="-78"/>
                    <a:cs typeface="Andalus" panose="02020603050405020304" pitchFamily="18" charset="-78"/>
                  </a:rPr>
                  <a:t> </a:t>
                </a:r>
                <a:endParaRPr lang="de-CH" sz="4400" b="1" dirty="0">
                  <a:solidFill>
                    <a:schemeClr val="tx1"/>
                  </a:solidFill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  <a:p>
                <a:pPr marL="857250" indent="-8572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endParaRPr lang="en-US" sz="4800" dirty="0">
                  <a:solidFill>
                    <a:schemeClr val="tx1"/>
                  </a:solidFill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  <a:p>
                <a:pPr algn="just">
                  <a:spcAft>
                    <a:spcPts val="1200"/>
                  </a:spcAft>
                </a:pPr>
                <a:endParaRPr lang="en-US" sz="4800" dirty="0" smtClean="0">
                  <a:solidFill>
                    <a:schemeClr val="tx1"/>
                  </a:solidFill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31" y="3883640"/>
                <a:ext cx="13188009" cy="34229432"/>
              </a:xfrm>
              <a:prstGeom prst="rect">
                <a:avLst/>
              </a:prstGeom>
              <a:blipFill rotWithShape="1">
                <a:blip r:embed="rId3"/>
                <a:stretch>
                  <a:fillRect l="-2820" r="-1849" b="-7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15330079" y="23234848"/>
            <a:ext cx="22527378" cy="14689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685800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At some sites the 0-N check plot yielded almost the same  as the high N rate plot after years of continuous maize production. </a:t>
            </a:r>
            <a:endParaRPr lang="en-US" sz="44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685800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Ideally</a:t>
            </a:r>
            <a:r>
              <a:rPr lang="en-US" sz="44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N rates should change from year to year.</a:t>
            </a:r>
          </a:p>
          <a:p>
            <a:pPr marL="685800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</a:t>
            </a:r>
            <a:r>
              <a:rPr lang="en-US" sz="44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rowers </a:t>
            </a:r>
            <a:r>
              <a:rPr lang="en-US" sz="44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need to consider </a:t>
            </a:r>
            <a:r>
              <a:rPr lang="en-US" sz="44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that the demand for fertilizer N should change from year to year.</a:t>
            </a:r>
          </a:p>
          <a:p>
            <a:pPr algn="just">
              <a:spcAft>
                <a:spcPts val="1800"/>
              </a:spcAft>
            </a:pPr>
            <a:r>
              <a:rPr lang="de-CH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</a:p>
          <a:p>
            <a:pPr marL="685800" indent="-6858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Static N recommendations do not </a:t>
            </a:r>
            <a:r>
              <a:rPr lang="en-US" sz="44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account </a:t>
            </a:r>
            <a:r>
              <a:rPr lang="en-US" sz="44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for the variability in soil </a:t>
            </a:r>
            <a:r>
              <a:rPr lang="en-US" sz="44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available N and maize N </a:t>
            </a:r>
            <a:r>
              <a:rPr lang="en-US" sz="44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uptake </a:t>
            </a:r>
            <a:r>
              <a:rPr lang="en-US" sz="44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as influenced by weather.</a:t>
            </a:r>
            <a:endParaRPr lang="en-US" sz="4400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685800" indent="-6858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Need to reconsider </a:t>
            </a:r>
            <a:r>
              <a:rPr lang="en-US" sz="44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common practice of applying </a:t>
            </a:r>
            <a:r>
              <a:rPr lang="en-US" sz="44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same N </a:t>
            </a:r>
            <a:r>
              <a:rPr lang="en-US" sz="44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fertilizer </a:t>
            </a:r>
            <a:r>
              <a:rPr lang="en-US" sz="44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rates over time.</a:t>
            </a:r>
            <a:endParaRPr lang="en-US" sz="4400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indent="-457200">
              <a:spcAft>
                <a:spcPts val="1800"/>
              </a:spcAft>
            </a:pPr>
            <a:r>
              <a:rPr lang="de-CH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/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Al-</a:t>
            </a:r>
            <a:r>
              <a:rPr lang="en-US" sz="2200" dirty="0" err="1" smtClean="0">
                <a:solidFill>
                  <a:schemeClr val="tx1"/>
                </a:solidFill>
              </a:rPr>
              <a:t>Kaisi</a:t>
            </a:r>
            <a:r>
              <a:rPr lang="en-US" sz="2200" dirty="0">
                <a:solidFill>
                  <a:schemeClr val="tx1"/>
                </a:solidFill>
              </a:rPr>
              <a:t>, M. M., and </a:t>
            </a:r>
            <a:r>
              <a:rPr lang="en-US" sz="2200" dirty="0" err="1">
                <a:solidFill>
                  <a:schemeClr val="tx1"/>
                </a:solidFill>
              </a:rPr>
              <a:t>X.Yin</a:t>
            </a:r>
            <a:r>
              <a:rPr lang="en-US" sz="2200" dirty="0">
                <a:solidFill>
                  <a:schemeClr val="tx1"/>
                </a:solidFill>
              </a:rPr>
              <a:t>. 2003. Effects of nitrogen rate, irrigation rate, and plant population </a:t>
            </a:r>
            <a:r>
              <a:rPr lang="en-US" sz="2200" dirty="0" smtClean="0">
                <a:solidFill>
                  <a:schemeClr val="tx1"/>
                </a:solidFill>
              </a:rPr>
              <a:t>on corn </a:t>
            </a:r>
            <a:r>
              <a:rPr lang="en-US" sz="2200" dirty="0">
                <a:solidFill>
                  <a:schemeClr val="tx1"/>
                </a:solidFill>
              </a:rPr>
              <a:t>yield and water use efficiency. </a:t>
            </a:r>
            <a:r>
              <a:rPr lang="en-US" sz="2200" dirty="0" err="1">
                <a:solidFill>
                  <a:schemeClr val="tx1"/>
                </a:solidFill>
              </a:rPr>
              <a:t>Agron</a:t>
            </a:r>
            <a:r>
              <a:rPr lang="en-US" sz="2200" dirty="0">
                <a:solidFill>
                  <a:schemeClr val="tx1"/>
                </a:solidFill>
              </a:rPr>
              <a:t>. J. 95(6), </a:t>
            </a:r>
            <a:r>
              <a:rPr lang="en-US" sz="2200" dirty="0" smtClean="0">
                <a:solidFill>
                  <a:schemeClr val="tx1"/>
                </a:solidFill>
              </a:rPr>
              <a:t>1475-1482.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Bundy</a:t>
            </a:r>
            <a:r>
              <a:rPr lang="en-US" sz="2200" dirty="0">
                <a:solidFill>
                  <a:schemeClr val="tx1"/>
                </a:solidFill>
              </a:rPr>
              <a:t>, L.G., T.W. </a:t>
            </a:r>
            <a:r>
              <a:rPr lang="en-US" sz="2200" dirty="0" err="1">
                <a:solidFill>
                  <a:schemeClr val="tx1"/>
                </a:solidFill>
              </a:rPr>
              <a:t>Andraski</a:t>
            </a:r>
            <a:r>
              <a:rPr lang="en-US" sz="2200" dirty="0">
                <a:solidFill>
                  <a:schemeClr val="tx1"/>
                </a:solidFill>
              </a:rPr>
              <a:t>, M.D. </a:t>
            </a:r>
            <a:r>
              <a:rPr lang="en-US" sz="2200" dirty="0" err="1">
                <a:solidFill>
                  <a:schemeClr val="tx1"/>
                </a:solidFill>
              </a:rPr>
              <a:t>Ruark</a:t>
            </a:r>
            <a:r>
              <a:rPr lang="en-US" sz="2200" dirty="0">
                <a:solidFill>
                  <a:schemeClr val="tx1"/>
                </a:solidFill>
              </a:rPr>
              <a:t>, and A.E. Peterson. 2011. Long-term continuous corn and nitrogen fertilizer effects on productivity and soil properties. </a:t>
            </a:r>
            <a:r>
              <a:rPr lang="en-US" sz="2200" dirty="0" err="1">
                <a:solidFill>
                  <a:schemeClr val="tx1"/>
                </a:solidFill>
              </a:rPr>
              <a:t>Agron</a:t>
            </a:r>
            <a:r>
              <a:rPr lang="en-US" sz="2200" dirty="0">
                <a:solidFill>
                  <a:schemeClr val="tx1"/>
                </a:solidFill>
              </a:rPr>
              <a:t>. J. </a:t>
            </a:r>
            <a:r>
              <a:rPr lang="en-US" sz="2200" dirty="0" smtClean="0">
                <a:solidFill>
                  <a:schemeClr val="tx1"/>
                </a:solidFill>
              </a:rPr>
              <a:t>103:1346–1351.</a:t>
            </a:r>
            <a:r>
              <a:rPr lang="de-CH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de-CH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solidFill>
                  <a:schemeClr val="tx1"/>
                </a:solidFill>
              </a:rPr>
              <a:t>Cooper</a:t>
            </a:r>
            <a:r>
              <a:rPr lang="en-US" sz="2200" dirty="0">
                <a:solidFill>
                  <a:schemeClr val="tx1"/>
                </a:solidFill>
              </a:rPr>
              <a:t>, C.M. 1993. Biological effects of agriculturally derived surface water pollutants on aquatic systems—A review. J. Environ. </a:t>
            </a:r>
            <a:r>
              <a:rPr lang="en-US" sz="2200" dirty="0" smtClean="0">
                <a:solidFill>
                  <a:schemeClr val="tx1"/>
                </a:solidFill>
              </a:rPr>
              <a:t>Qual.22:402–408.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Eck</a:t>
            </a:r>
            <a:r>
              <a:rPr lang="en-US" sz="2200" dirty="0">
                <a:solidFill>
                  <a:schemeClr val="tx1"/>
                </a:solidFill>
              </a:rPr>
              <a:t>, H. V. (1984). Irrigated corn yield response to nitrogen and water. </a:t>
            </a:r>
            <a:r>
              <a:rPr lang="en-US" sz="2200" dirty="0" err="1">
                <a:solidFill>
                  <a:schemeClr val="tx1"/>
                </a:solidFill>
              </a:rPr>
              <a:t>Agron</a:t>
            </a:r>
            <a:r>
              <a:rPr lang="en-US" sz="2200" dirty="0">
                <a:solidFill>
                  <a:schemeClr val="tx1"/>
                </a:solidFill>
              </a:rPr>
              <a:t>. J. 76(3), </a:t>
            </a:r>
            <a:r>
              <a:rPr lang="en-US" sz="2200" dirty="0" smtClean="0">
                <a:solidFill>
                  <a:schemeClr val="tx1"/>
                </a:solidFill>
              </a:rPr>
              <a:t>421-428.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err="1" smtClean="0">
                <a:solidFill>
                  <a:schemeClr val="tx1"/>
                </a:solidFill>
              </a:rPr>
              <a:t>Fenster</a:t>
            </a:r>
            <a:r>
              <a:rPr lang="en-US" sz="2200" dirty="0">
                <a:solidFill>
                  <a:schemeClr val="tx1"/>
                </a:solidFill>
              </a:rPr>
              <a:t>, W. E., C. J. </a:t>
            </a:r>
            <a:r>
              <a:rPr lang="en-US" sz="2200" dirty="0" err="1">
                <a:solidFill>
                  <a:schemeClr val="tx1"/>
                </a:solidFill>
              </a:rPr>
              <a:t>Overdahl</a:t>
            </a:r>
            <a:r>
              <a:rPr lang="en-US" sz="2200" dirty="0">
                <a:solidFill>
                  <a:schemeClr val="tx1"/>
                </a:solidFill>
              </a:rPr>
              <a:t>, G.W. Randall, and R. P.  Schoper.1978. Effect of nitrogen fertilizer on </a:t>
            </a:r>
            <a:r>
              <a:rPr lang="en-US" sz="2200" dirty="0" smtClean="0">
                <a:solidFill>
                  <a:schemeClr val="tx1"/>
                </a:solidFill>
              </a:rPr>
              <a:t>corn </a:t>
            </a:r>
            <a:r>
              <a:rPr lang="en-US" sz="2200" dirty="0">
                <a:solidFill>
                  <a:schemeClr val="tx1"/>
                </a:solidFill>
              </a:rPr>
              <a:t>yield and soil nitrates . (Vol. 153) Misc. </a:t>
            </a:r>
            <a:r>
              <a:rPr lang="en-US" sz="2200" dirty="0" err="1">
                <a:solidFill>
                  <a:schemeClr val="tx1"/>
                </a:solidFill>
              </a:rPr>
              <a:t>Rept</a:t>
            </a:r>
            <a:r>
              <a:rPr lang="en-US" sz="2200" dirty="0">
                <a:solidFill>
                  <a:schemeClr val="tx1"/>
                </a:solidFill>
              </a:rPr>
              <a:t> 153-1978. </a:t>
            </a:r>
            <a:r>
              <a:rPr lang="en-US" sz="2200" dirty="0" err="1">
                <a:solidFill>
                  <a:schemeClr val="tx1"/>
                </a:solidFill>
              </a:rPr>
              <a:t>Agr</a:t>
            </a:r>
            <a:r>
              <a:rPr lang="en-US" sz="2200" dirty="0">
                <a:solidFill>
                  <a:schemeClr val="tx1"/>
                </a:solidFill>
              </a:rPr>
              <a:t>. Exp. Station. U. of Minnesota, St. Paul. </a:t>
            </a:r>
            <a:r>
              <a:rPr lang="en-US" sz="2200" dirty="0" smtClean="0">
                <a:solidFill>
                  <a:schemeClr val="tx1"/>
                </a:solidFill>
              </a:rPr>
              <a:t/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Ismail</a:t>
            </a:r>
            <a:r>
              <a:rPr lang="en-US" sz="2200" dirty="0">
                <a:solidFill>
                  <a:schemeClr val="tx1"/>
                </a:solidFill>
              </a:rPr>
              <a:t>, I., R.L. Blevins, and W. W. Frye. 1994. Long-term no-tillage effects on soil properties and </a:t>
            </a:r>
            <a:r>
              <a:rPr lang="en-US" sz="2200" dirty="0" smtClean="0">
                <a:solidFill>
                  <a:schemeClr val="tx1"/>
                </a:solidFill>
              </a:rPr>
              <a:t>continuous corn yields</a:t>
            </a:r>
            <a:r>
              <a:rPr lang="en-US" sz="2200" dirty="0">
                <a:solidFill>
                  <a:schemeClr val="tx1"/>
                </a:solidFill>
              </a:rPr>
              <a:t>. Soil Sc. Soc.  Am. J. 58(1), </a:t>
            </a:r>
            <a:r>
              <a:rPr lang="en-US" sz="2200" dirty="0" smtClean="0">
                <a:solidFill>
                  <a:schemeClr val="tx1"/>
                </a:solidFill>
              </a:rPr>
              <a:t>193-198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err="1" smtClean="0">
                <a:solidFill>
                  <a:schemeClr val="tx1"/>
                </a:solidFill>
              </a:rPr>
              <a:t>Jokela</a:t>
            </a:r>
            <a:r>
              <a:rPr lang="en-US" sz="2200" dirty="0">
                <a:solidFill>
                  <a:schemeClr val="tx1"/>
                </a:solidFill>
              </a:rPr>
              <a:t>, W. E., and G. W. Randall. 1989. </a:t>
            </a:r>
            <a:r>
              <a:rPr lang="en-US" sz="2200" dirty="0" smtClean="0">
                <a:solidFill>
                  <a:schemeClr val="tx1"/>
                </a:solidFill>
              </a:rPr>
              <a:t>Corn  yield </a:t>
            </a:r>
            <a:r>
              <a:rPr lang="en-US" sz="2200" dirty="0">
                <a:solidFill>
                  <a:schemeClr val="tx1"/>
                </a:solidFill>
              </a:rPr>
              <a:t>and residual soil nitrate as affected by time and rate of nitrogen application. </a:t>
            </a:r>
            <a:r>
              <a:rPr lang="en-US" sz="2200" dirty="0" err="1">
                <a:solidFill>
                  <a:schemeClr val="tx1"/>
                </a:solidFill>
              </a:rPr>
              <a:t>Agron</a:t>
            </a:r>
            <a:r>
              <a:rPr lang="en-US" sz="2200" dirty="0">
                <a:solidFill>
                  <a:schemeClr val="tx1"/>
                </a:solidFill>
              </a:rPr>
              <a:t>. J. 81(5), </a:t>
            </a:r>
            <a:r>
              <a:rPr lang="en-US" sz="2200" dirty="0" smtClean="0">
                <a:solidFill>
                  <a:schemeClr val="tx1"/>
                </a:solidFill>
              </a:rPr>
              <a:t>720-726.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err="1" smtClean="0">
                <a:solidFill>
                  <a:schemeClr val="tx1"/>
                </a:solidFill>
              </a:rPr>
              <a:t>Mallarino</a:t>
            </a:r>
            <a:r>
              <a:rPr lang="en-US" sz="2200" dirty="0">
                <a:solidFill>
                  <a:schemeClr val="tx1"/>
                </a:solidFill>
              </a:rPr>
              <a:t>, A.P., and E. Ortiz-Torres. 2006. A long-term look at crop rotation effects on </a:t>
            </a:r>
            <a:r>
              <a:rPr lang="en-US" sz="2200" dirty="0" smtClean="0">
                <a:solidFill>
                  <a:schemeClr val="tx1"/>
                </a:solidFill>
              </a:rPr>
              <a:t>corn </a:t>
            </a:r>
            <a:r>
              <a:rPr lang="en-US" sz="2200" dirty="0">
                <a:solidFill>
                  <a:schemeClr val="tx1"/>
                </a:solidFill>
              </a:rPr>
              <a:t>yield and response to N fertilization. In: The Integrated Crop Management Conference Proceedings, Ames, IA. 29–30 Nov. 2006. Iowa State Univ. Ext. Ames. p. </a:t>
            </a:r>
            <a:r>
              <a:rPr lang="en-US" sz="2200" dirty="0" smtClean="0">
                <a:solidFill>
                  <a:schemeClr val="tx1"/>
                </a:solidFill>
              </a:rPr>
              <a:t>209–213.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Peterson</a:t>
            </a:r>
            <a:r>
              <a:rPr lang="en-US" sz="2200" dirty="0">
                <a:solidFill>
                  <a:schemeClr val="tx1"/>
                </a:solidFill>
              </a:rPr>
              <a:t>, T. A., and G. E. </a:t>
            </a:r>
            <a:r>
              <a:rPr lang="en-US" sz="2200" dirty="0" err="1">
                <a:solidFill>
                  <a:schemeClr val="tx1"/>
                </a:solidFill>
              </a:rPr>
              <a:t>Varvel</a:t>
            </a:r>
            <a:r>
              <a:rPr lang="en-US" sz="2200" dirty="0">
                <a:solidFill>
                  <a:schemeClr val="tx1"/>
                </a:solidFill>
              </a:rPr>
              <a:t>. 1989. Crop yield as affected by rotation and nitrogen rate. III. </a:t>
            </a:r>
            <a:r>
              <a:rPr lang="en-US" sz="2200" dirty="0" smtClean="0">
                <a:solidFill>
                  <a:schemeClr val="tx1"/>
                </a:solidFill>
              </a:rPr>
              <a:t>Corn. </a:t>
            </a:r>
            <a:r>
              <a:rPr lang="en-US" sz="2200" dirty="0" err="1">
                <a:solidFill>
                  <a:schemeClr val="tx1"/>
                </a:solidFill>
              </a:rPr>
              <a:t>Agron</a:t>
            </a:r>
            <a:r>
              <a:rPr lang="en-US" sz="2200" dirty="0">
                <a:solidFill>
                  <a:schemeClr val="tx1"/>
                </a:solidFill>
              </a:rPr>
              <a:t>. J. 81:735-738</a:t>
            </a:r>
            <a:r>
              <a:rPr lang="en-US" sz="2200" dirty="0" smtClean="0">
                <a:solidFill>
                  <a:schemeClr val="tx1"/>
                </a:solidFill>
              </a:rPr>
              <a:t>..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err="1" smtClean="0">
                <a:solidFill>
                  <a:schemeClr val="tx1"/>
                </a:solidFill>
              </a:rPr>
              <a:t>Rabalais</a:t>
            </a:r>
            <a:r>
              <a:rPr lang="en-US" sz="2200" dirty="0">
                <a:solidFill>
                  <a:schemeClr val="tx1"/>
                </a:solidFill>
              </a:rPr>
              <a:t>, N. N., R. E. Turner, D. </a:t>
            </a:r>
            <a:r>
              <a:rPr lang="en-US" sz="2200" dirty="0" err="1">
                <a:solidFill>
                  <a:schemeClr val="tx1"/>
                </a:solidFill>
              </a:rPr>
              <a:t>Justic</a:t>
            </a:r>
            <a:r>
              <a:rPr lang="en-US" sz="2200" dirty="0">
                <a:solidFill>
                  <a:schemeClr val="tx1"/>
                </a:solidFill>
              </a:rPr>
              <a:t>, Q. Dortch, and W. J. Wiseman. 1999. Characterization of hypoxia. </a:t>
            </a:r>
            <a:r>
              <a:rPr lang="en-US" sz="2200" dirty="0" err="1" smtClean="0">
                <a:solidFill>
                  <a:schemeClr val="tx1"/>
                </a:solidFill>
              </a:rPr>
              <a:t>Rep.for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the integrated assessment of hypoxia in the northern Gulf of Mexico. NOAA Coastal Ocean Program Decision Analysis </a:t>
            </a:r>
            <a:r>
              <a:rPr lang="en-US" sz="2200" dirty="0" err="1">
                <a:solidFill>
                  <a:schemeClr val="tx1"/>
                </a:solidFill>
              </a:rPr>
              <a:t>Ser.No</a:t>
            </a:r>
            <a:r>
              <a:rPr lang="en-US" sz="2200" dirty="0">
                <a:solidFill>
                  <a:schemeClr val="tx1"/>
                </a:solidFill>
              </a:rPr>
              <a:t>. 18. NOAA Coastal Ocean Program, Silver Spring, </a:t>
            </a:r>
            <a:r>
              <a:rPr lang="en-US" sz="2200" dirty="0" smtClean="0">
                <a:solidFill>
                  <a:schemeClr val="tx1"/>
                </a:solidFill>
              </a:rPr>
              <a:t>Md.</a:t>
            </a:r>
            <a:r>
              <a:rPr lang="de-CH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de-CH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solidFill>
                  <a:schemeClr val="tx1"/>
                </a:solidFill>
              </a:rPr>
              <a:t>Randall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Gyles</a:t>
            </a:r>
            <a:r>
              <a:rPr lang="en-US" sz="2200" dirty="0">
                <a:solidFill>
                  <a:schemeClr val="tx1"/>
                </a:solidFill>
              </a:rPr>
              <a:t> W., Jeffrey A. </a:t>
            </a:r>
            <a:r>
              <a:rPr lang="en-US" sz="2200" dirty="0" err="1">
                <a:solidFill>
                  <a:schemeClr val="tx1"/>
                </a:solidFill>
              </a:rPr>
              <a:t>Vetsch</a:t>
            </a:r>
            <a:r>
              <a:rPr lang="en-US" sz="2200" dirty="0">
                <a:solidFill>
                  <a:schemeClr val="tx1"/>
                </a:solidFill>
              </a:rPr>
              <a:t>, and Jerald R. Huffman. 2003. </a:t>
            </a:r>
            <a:r>
              <a:rPr lang="en-US" sz="2200" dirty="0" smtClean="0">
                <a:solidFill>
                  <a:schemeClr val="tx1"/>
                </a:solidFill>
              </a:rPr>
              <a:t>Corn </a:t>
            </a:r>
            <a:r>
              <a:rPr lang="en-US" sz="2200" dirty="0">
                <a:solidFill>
                  <a:schemeClr val="tx1"/>
                </a:solidFill>
              </a:rPr>
              <a:t>production on a subsurface-drained </a:t>
            </a:r>
            <a:r>
              <a:rPr lang="en-US" sz="2200" dirty="0" err="1">
                <a:solidFill>
                  <a:schemeClr val="tx1"/>
                </a:solidFill>
              </a:rPr>
              <a:t>mollisol</a:t>
            </a:r>
            <a:r>
              <a:rPr lang="en-US" sz="2200" dirty="0">
                <a:solidFill>
                  <a:schemeClr val="tx1"/>
                </a:solidFill>
              </a:rPr>
              <a:t> as affected by time of nitrogen application and </a:t>
            </a:r>
            <a:r>
              <a:rPr lang="en-US" sz="2200" dirty="0" err="1">
                <a:solidFill>
                  <a:schemeClr val="tx1"/>
                </a:solidFill>
              </a:rPr>
              <a:t>nitrapyrin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  <a:r>
              <a:rPr lang="en-US" sz="2200" dirty="0" err="1">
                <a:solidFill>
                  <a:schemeClr val="tx1"/>
                </a:solidFill>
              </a:rPr>
              <a:t>Agron</a:t>
            </a:r>
            <a:r>
              <a:rPr lang="en-US" sz="2200" dirty="0">
                <a:solidFill>
                  <a:schemeClr val="tx1"/>
                </a:solidFill>
              </a:rPr>
              <a:t>. J. </a:t>
            </a:r>
            <a:r>
              <a:rPr lang="en-US" sz="2200" dirty="0" smtClean="0">
                <a:solidFill>
                  <a:schemeClr val="tx1"/>
                </a:solidFill>
              </a:rPr>
              <a:t>95:1213-1219.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Rice</a:t>
            </a:r>
            <a:r>
              <a:rPr lang="en-US" sz="2200" dirty="0">
                <a:solidFill>
                  <a:schemeClr val="tx1"/>
                </a:solidFill>
              </a:rPr>
              <a:t>, C. W., M.S. Smith, and R.L. Blevins. 1986. Soil nitrogen availability after long-term continuous no-tillage and conventional tillage </a:t>
            </a:r>
            <a:r>
              <a:rPr lang="en-US" sz="2200" dirty="0" smtClean="0">
                <a:solidFill>
                  <a:schemeClr val="tx1"/>
                </a:solidFill>
              </a:rPr>
              <a:t>corn production</a:t>
            </a:r>
            <a:r>
              <a:rPr lang="en-US" sz="2200" dirty="0">
                <a:solidFill>
                  <a:schemeClr val="tx1"/>
                </a:solidFill>
              </a:rPr>
              <a:t>. Soil Sc. Soc. </a:t>
            </a:r>
            <a:r>
              <a:rPr lang="en-US" sz="2200" dirty="0" smtClean="0">
                <a:solidFill>
                  <a:schemeClr val="tx1"/>
                </a:solidFill>
              </a:rPr>
              <a:t>Am. J</a:t>
            </a:r>
            <a:r>
              <a:rPr lang="en-US" sz="2200" dirty="0">
                <a:solidFill>
                  <a:schemeClr val="tx1"/>
                </a:solidFill>
              </a:rPr>
              <a:t>. 50 (5), </a:t>
            </a:r>
            <a:r>
              <a:rPr lang="en-US" sz="2200" dirty="0" smtClean="0">
                <a:solidFill>
                  <a:schemeClr val="tx1"/>
                </a:solidFill>
              </a:rPr>
              <a:t>1206-1210.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err="1" smtClean="0">
                <a:solidFill>
                  <a:schemeClr val="tx1"/>
                </a:solidFill>
              </a:rPr>
              <a:t>Stecker</a:t>
            </a:r>
            <a:r>
              <a:rPr lang="en-US" sz="2200" dirty="0">
                <a:solidFill>
                  <a:schemeClr val="tx1"/>
                </a:solidFill>
              </a:rPr>
              <a:t>, J. A., D. D. Buchholz, R.G. Hanson, N.C. </a:t>
            </a:r>
            <a:r>
              <a:rPr lang="en-US" sz="2200" dirty="0" err="1">
                <a:solidFill>
                  <a:schemeClr val="tx1"/>
                </a:solidFill>
              </a:rPr>
              <a:t>Wollenhaupt</a:t>
            </a:r>
            <a:r>
              <a:rPr lang="en-US" sz="2200" dirty="0">
                <a:solidFill>
                  <a:schemeClr val="tx1"/>
                </a:solidFill>
              </a:rPr>
              <a:t> and K. A. </a:t>
            </a:r>
            <a:r>
              <a:rPr lang="en-US" sz="2200" dirty="0" err="1">
                <a:solidFill>
                  <a:schemeClr val="tx1"/>
                </a:solidFill>
              </a:rPr>
              <a:t>McVay</a:t>
            </a:r>
            <a:r>
              <a:rPr lang="en-US" sz="2200" dirty="0">
                <a:solidFill>
                  <a:schemeClr val="tx1"/>
                </a:solidFill>
              </a:rPr>
              <a:t>. 1993. Broadcast nitrogen sources for no-till continuous </a:t>
            </a:r>
            <a:r>
              <a:rPr lang="en-US" sz="2200" dirty="0" smtClean="0">
                <a:solidFill>
                  <a:schemeClr val="tx1"/>
                </a:solidFill>
              </a:rPr>
              <a:t>corn </a:t>
            </a:r>
            <a:r>
              <a:rPr lang="en-US" sz="2200" dirty="0">
                <a:solidFill>
                  <a:schemeClr val="tx1"/>
                </a:solidFill>
              </a:rPr>
              <a:t>and </a:t>
            </a:r>
            <a:r>
              <a:rPr lang="en-US" sz="2200" dirty="0" smtClean="0">
                <a:solidFill>
                  <a:schemeClr val="tx1"/>
                </a:solidFill>
              </a:rPr>
              <a:t>corn </a:t>
            </a:r>
            <a:r>
              <a:rPr lang="en-US" sz="2200" dirty="0">
                <a:solidFill>
                  <a:schemeClr val="tx1"/>
                </a:solidFill>
              </a:rPr>
              <a:t>following soybean. </a:t>
            </a:r>
            <a:r>
              <a:rPr lang="en-US" sz="2200" dirty="0" err="1">
                <a:solidFill>
                  <a:schemeClr val="tx1"/>
                </a:solidFill>
              </a:rPr>
              <a:t>Agron</a:t>
            </a:r>
            <a:r>
              <a:rPr lang="en-US" sz="2200" dirty="0" smtClean="0">
                <a:solidFill>
                  <a:schemeClr val="tx1"/>
                </a:solidFill>
              </a:rPr>
              <a:t>. J</a:t>
            </a:r>
            <a:r>
              <a:rPr lang="en-US" sz="2200" dirty="0">
                <a:solidFill>
                  <a:schemeClr val="tx1"/>
                </a:solidFill>
              </a:rPr>
              <a:t>. 85(4), </a:t>
            </a:r>
            <a:r>
              <a:rPr lang="en-US" sz="2200" dirty="0" smtClean="0">
                <a:solidFill>
                  <a:schemeClr val="tx1"/>
                </a:solidFill>
              </a:rPr>
              <a:t>893-897.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Shanahan</a:t>
            </a:r>
            <a:r>
              <a:rPr lang="en-US" sz="2200" dirty="0">
                <a:solidFill>
                  <a:schemeClr val="tx1"/>
                </a:solidFill>
              </a:rPr>
              <a:t>, J. 2011. Determining Optimum Nitrogen Rates for </a:t>
            </a:r>
            <a:r>
              <a:rPr lang="en-US" sz="2200" dirty="0" smtClean="0">
                <a:solidFill>
                  <a:schemeClr val="tx1"/>
                </a:solidFill>
              </a:rPr>
              <a:t>corn. </a:t>
            </a:r>
            <a:r>
              <a:rPr lang="en-US" sz="2200" dirty="0">
                <a:solidFill>
                  <a:schemeClr val="tx1"/>
                </a:solidFill>
              </a:rPr>
              <a:t>Crops Insights, Vol. 20, No. 6 Pioneer Hi-Bred, Johnston, IA. </a:t>
            </a:r>
            <a:r>
              <a:rPr lang="en-US" sz="2200" dirty="0" smtClean="0">
                <a:solidFill>
                  <a:schemeClr val="tx1"/>
                </a:solidFill>
              </a:rPr>
              <a:t/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  <a:cs typeface="Andalus" panose="02020603050405020304" pitchFamily="18" charset="-78"/>
              </a:rPr>
              <a:t>United </a:t>
            </a:r>
            <a:r>
              <a:rPr lang="en-US" sz="2200" dirty="0">
                <a:solidFill>
                  <a:schemeClr val="tx1"/>
                </a:solidFill>
                <a:cs typeface="Andalus" panose="02020603050405020304" pitchFamily="18" charset="-78"/>
              </a:rPr>
              <a:t>States Department of Agriculture. 2014. Crop Production 2013 Summary. National Agricultural Statistics Service. Jan. </a:t>
            </a:r>
            <a:r>
              <a:rPr lang="en-US" sz="2200" dirty="0" smtClean="0">
                <a:solidFill>
                  <a:schemeClr val="tx1"/>
                </a:solidFill>
                <a:cs typeface="Andalus" panose="02020603050405020304" pitchFamily="18" charset="-78"/>
              </a:rPr>
              <a:t>ISSN:1057-7823</a:t>
            </a:r>
            <a:r>
              <a:rPr lang="en-US" sz="22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r>
              <a:rPr lang="en-US" sz="2200" dirty="0" smtClean="0">
                <a:solidFill>
                  <a:schemeClr val="tx1"/>
                </a:solidFill>
              </a:rPr>
              <a:t/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err="1" smtClean="0">
                <a:solidFill>
                  <a:schemeClr val="tx1"/>
                </a:solidFill>
              </a:rPr>
              <a:t>Varvel</a:t>
            </a:r>
            <a:r>
              <a:rPr lang="en-US" sz="2200" dirty="0">
                <a:solidFill>
                  <a:schemeClr val="tx1"/>
                </a:solidFill>
              </a:rPr>
              <a:t>, G.E., W.W. Wilhelm, J.F. Shanahan, and J.S. </a:t>
            </a:r>
            <a:r>
              <a:rPr lang="en-US" sz="2200" dirty="0" err="1">
                <a:solidFill>
                  <a:schemeClr val="tx1"/>
                </a:solidFill>
              </a:rPr>
              <a:t>Schepers</a:t>
            </a:r>
            <a:r>
              <a:rPr lang="en-US" sz="2200" dirty="0">
                <a:solidFill>
                  <a:schemeClr val="tx1"/>
                </a:solidFill>
              </a:rPr>
              <a:t>. 2007. An algorithm for </a:t>
            </a:r>
            <a:r>
              <a:rPr lang="en-US" sz="2200" dirty="0" smtClean="0">
                <a:solidFill>
                  <a:schemeClr val="tx1"/>
                </a:solidFill>
              </a:rPr>
              <a:t>corn </a:t>
            </a:r>
            <a:r>
              <a:rPr lang="en-US" sz="2200" dirty="0">
                <a:solidFill>
                  <a:schemeClr val="tx1"/>
                </a:solidFill>
              </a:rPr>
              <a:t>nitrogen recommendations using a chlorophyll meter based sufficiency index.  </a:t>
            </a:r>
            <a:r>
              <a:rPr lang="en-US" sz="2200" dirty="0" err="1">
                <a:solidFill>
                  <a:schemeClr val="tx1"/>
                </a:solidFill>
              </a:rPr>
              <a:t>Agron</a:t>
            </a:r>
            <a:r>
              <a:rPr lang="en-US" sz="2200" dirty="0">
                <a:solidFill>
                  <a:schemeClr val="tx1"/>
                </a:solidFill>
              </a:rPr>
              <a:t>. J. </a:t>
            </a:r>
            <a:r>
              <a:rPr lang="en-US" sz="2200" dirty="0" smtClean="0">
                <a:solidFill>
                  <a:schemeClr val="tx1"/>
                </a:solidFill>
              </a:rPr>
              <a:t>99:701-706.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err="1" smtClean="0">
                <a:solidFill>
                  <a:schemeClr val="tx1"/>
                </a:solidFill>
              </a:rPr>
              <a:t>Vetsch</a:t>
            </a:r>
            <a:r>
              <a:rPr lang="en-US" sz="2200" dirty="0">
                <a:solidFill>
                  <a:schemeClr val="tx1"/>
                </a:solidFill>
              </a:rPr>
              <a:t>, J. A., and G. W. Randall. 2004. </a:t>
            </a:r>
            <a:r>
              <a:rPr lang="en-US" sz="2200" dirty="0" smtClean="0">
                <a:solidFill>
                  <a:schemeClr val="tx1"/>
                </a:solidFill>
              </a:rPr>
              <a:t>Corn </a:t>
            </a:r>
            <a:r>
              <a:rPr lang="en-US" sz="2200" dirty="0">
                <a:solidFill>
                  <a:schemeClr val="tx1"/>
                </a:solidFill>
              </a:rPr>
              <a:t>production as affected by nitrogen application timing and tillage. </a:t>
            </a:r>
            <a:r>
              <a:rPr lang="en-US" sz="2200" dirty="0" err="1">
                <a:solidFill>
                  <a:schemeClr val="tx1"/>
                </a:solidFill>
              </a:rPr>
              <a:t>Agron</a:t>
            </a:r>
            <a:r>
              <a:rPr lang="en-US" sz="2200" dirty="0">
                <a:solidFill>
                  <a:schemeClr val="tx1"/>
                </a:solidFill>
              </a:rPr>
              <a:t>. J. 96(2), </a:t>
            </a:r>
            <a:r>
              <a:rPr lang="en-US" sz="2200" dirty="0" smtClean="0">
                <a:solidFill>
                  <a:schemeClr val="tx1"/>
                </a:solidFill>
              </a:rPr>
              <a:t>502-509.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Woodruff</a:t>
            </a:r>
            <a:r>
              <a:rPr lang="en-US" sz="2200" dirty="0">
                <a:solidFill>
                  <a:schemeClr val="tx1"/>
                </a:solidFill>
              </a:rPr>
              <a:t>, J. R., J.T. </a:t>
            </a:r>
            <a:r>
              <a:rPr lang="en-US" sz="2200" dirty="0" err="1">
                <a:solidFill>
                  <a:schemeClr val="tx1"/>
                </a:solidFill>
              </a:rPr>
              <a:t>Ligon</a:t>
            </a:r>
            <a:r>
              <a:rPr lang="en-US" sz="2200" dirty="0">
                <a:solidFill>
                  <a:schemeClr val="tx1"/>
                </a:solidFill>
              </a:rPr>
              <a:t>, and B. R. Smith. 1984. Water table depth interaction with nitrogen rates on sub-irrigated corn. </a:t>
            </a:r>
            <a:r>
              <a:rPr lang="en-US" sz="2200" dirty="0" err="1">
                <a:solidFill>
                  <a:schemeClr val="tx1"/>
                </a:solidFill>
              </a:rPr>
              <a:t>Agron</a:t>
            </a:r>
            <a:r>
              <a:rPr lang="en-US" sz="2200" dirty="0">
                <a:solidFill>
                  <a:schemeClr val="tx1"/>
                </a:solidFill>
              </a:rPr>
              <a:t>. J. 76(2), 280-283.</a:t>
            </a:r>
          </a:p>
          <a:p>
            <a:pPr marL="685800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48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9" name="Picture 2" descr="C:\Users\akoller\Desktop\Research logo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5804" y="431523"/>
            <a:ext cx="2857500" cy="345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koller\Desktop\Agriculture logo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514560"/>
            <a:ext cx="2951900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0" y="3792688"/>
            <a:ext cx="384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9159539" y="19094450"/>
          <a:ext cx="85726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59539" y="19094450"/>
                        <a:ext cx="85726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5324562" y="3883640"/>
            <a:ext cx="2250322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Calibri" pitchFamily="34" charset="0"/>
                <a:cs typeface="Andalus" pitchFamily="18" charset="-78"/>
              </a:rPr>
              <a:t>Table 1. Maize grain yield for the high N rate and optimum N rate from 233 site years of published data in the 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Calibri" pitchFamily="34" charset="0"/>
                <a:cs typeface="Andalus" pitchFamily="18" charset="-78"/>
              </a:rPr>
              <a:t>Central 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Calibri" pitchFamily="34" charset="0"/>
                <a:cs typeface="Andalus" pitchFamily="18" charset="-78"/>
              </a:rPr>
              <a:t>Great Plains, United </a:t>
            </a:r>
            <a:r>
              <a:rPr lang="en-US" altLang="en-US" sz="4400" dirty="0">
                <a:latin typeface="Andalus" pitchFamily="18" charset="-78"/>
                <a:ea typeface="Calibri" pitchFamily="34" charset="0"/>
                <a:cs typeface="Andalus" pitchFamily="18" charset="-78"/>
              </a:rPr>
              <a:t> 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Calibri" pitchFamily="34" charset="0"/>
                <a:cs typeface="Andalus" pitchFamily="18" charset="-78"/>
              </a:rPr>
              <a:t>States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Calibri" pitchFamily="34" charset="0"/>
                <a:cs typeface="Andalus" pitchFamily="18" charset="-78"/>
              </a:rPr>
              <a:t>, 1958-2010.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880311"/>
              </p:ext>
            </p:extLst>
          </p:nvPr>
        </p:nvGraphicFramePr>
        <p:xfrm>
          <a:off x="15835835" y="5330190"/>
          <a:ext cx="21480677" cy="1767268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560617"/>
                <a:gridCol w="1421017"/>
                <a:gridCol w="3744416"/>
                <a:gridCol w="2664296"/>
                <a:gridCol w="3053360"/>
                <a:gridCol w="1461662"/>
                <a:gridCol w="1252853"/>
                <a:gridCol w="1322456"/>
              </a:tblGrid>
              <a:tr h="1283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Source</a:t>
                      </a:r>
                      <a:endParaRPr lang="en-US" sz="4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 smtClean="0">
                          <a:effectLst/>
                        </a:rPr>
                        <a:t>Loc.</a:t>
                      </a:r>
                      <a:endParaRPr lang="en-US" sz="4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Years</a:t>
                      </a:r>
                      <a:endParaRPr lang="en-US" sz="4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High N Yield Range</a:t>
                      </a:r>
                      <a:endParaRPr lang="en-US" sz="4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Check plot Yield Range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Optimum N rate</a:t>
                      </a:r>
                      <a:endParaRPr lang="en-US" sz="4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7795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u="none" strike="noStrike" dirty="0">
                          <a:effectLst/>
                        </a:rPr>
                        <a:t> 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 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u="none" strike="noStrike" dirty="0">
                          <a:effectLst/>
                        </a:rPr>
                        <a:t> 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Mg ha</a:t>
                      </a:r>
                      <a:r>
                        <a:rPr lang="en-US" sz="4400" u="none" strike="noStrike" baseline="30000" dirty="0">
                          <a:effectLst/>
                        </a:rPr>
                        <a:t>-1</a:t>
                      </a:r>
                      <a:endParaRPr lang="en-US" sz="4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525093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4400" u="none" strike="noStrike" dirty="0" smtClean="0">
                          <a:effectLst/>
                        </a:rPr>
                        <a:t>Mg ha</a:t>
                      </a:r>
                      <a:r>
                        <a:rPr lang="en-US" sz="4400" u="none" strike="noStrike" baseline="30000" dirty="0" smtClean="0">
                          <a:effectLst/>
                        </a:rPr>
                        <a:t>-1</a:t>
                      </a:r>
                      <a:endParaRPr lang="en-US" sz="4400" b="0" i="0" u="none" strike="noStrike" baseline="3000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Min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Max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Avg.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47795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u="none" strike="noStrike" dirty="0">
                          <a:effectLst/>
                        </a:rPr>
                        <a:t>Bundy et al. (2011)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WI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 smtClean="0">
                          <a:effectLst/>
                        </a:rPr>
                        <a:t>21(1958-1983) 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4.3-8.8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1.57-7.59</a:t>
                      </a: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46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213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119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</a:tr>
              <a:tr h="647795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u="none" strike="noStrike" dirty="0">
                          <a:effectLst/>
                        </a:rPr>
                        <a:t>Bundy et al. (2011)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WI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 smtClean="0">
                          <a:effectLst/>
                        </a:rPr>
                        <a:t>24(1984-2007)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>
                          <a:effectLst/>
                        </a:rPr>
                        <a:t>5.7-14.1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1.67-5.58</a:t>
                      </a: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143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334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238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</a:tr>
              <a:tr h="647795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u="none" strike="noStrike" dirty="0" err="1">
                          <a:effectLst/>
                        </a:rPr>
                        <a:t>Mallarino</a:t>
                      </a:r>
                      <a:r>
                        <a:rPr lang="en-US" sz="4400" u="none" strike="noStrike" dirty="0">
                          <a:effectLst/>
                        </a:rPr>
                        <a:t> and Torres (2006)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IA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 smtClean="0">
                          <a:effectLst/>
                        </a:rPr>
                        <a:t>32(1979-2010)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>
                          <a:effectLst/>
                        </a:rPr>
                        <a:t>5.1-12.5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0.75-5.91</a:t>
                      </a: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75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>
                          <a:effectLst/>
                        </a:rPr>
                        <a:t>314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>
                          <a:effectLst/>
                        </a:rPr>
                        <a:t>193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</a:tr>
              <a:tr h="647795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u="none" strike="noStrike" dirty="0" err="1">
                          <a:effectLst/>
                        </a:rPr>
                        <a:t>Mallarino</a:t>
                      </a:r>
                      <a:r>
                        <a:rPr lang="en-US" sz="4400" u="none" strike="noStrike" dirty="0">
                          <a:effectLst/>
                        </a:rPr>
                        <a:t> and Torres (2006)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IA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 smtClean="0">
                          <a:effectLst/>
                        </a:rPr>
                        <a:t>26(1985-2010)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>
                          <a:effectLst/>
                        </a:rPr>
                        <a:t>5.3-12.8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1.4-6.3</a:t>
                      </a: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>
                          <a:effectLst/>
                        </a:rPr>
                        <a:t>123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>
                          <a:effectLst/>
                        </a:rPr>
                        <a:t>332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>
                          <a:effectLst/>
                        </a:rPr>
                        <a:t>214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</a:tr>
              <a:tr h="647795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u="none" strike="noStrike" dirty="0" err="1">
                          <a:effectLst/>
                        </a:rPr>
                        <a:t>Varvel</a:t>
                      </a:r>
                      <a:r>
                        <a:rPr lang="en-US" sz="4400" u="none" strike="noStrike" dirty="0">
                          <a:effectLst/>
                        </a:rPr>
                        <a:t> et al. (2007)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NE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 smtClean="0">
                          <a:effectLst/>
                        </a:rPr>
                        <a:t>11(1995-2005)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10.4-13.6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3.5-10.9</a:t>
                      </a: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67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>
                          <a:effectLst/>
                        </a:rPr>
                        <a:t>280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>
                          <a:effectLst/>
                        </a:rPr>
                        <a:t>191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</a:tr>
              <a:tr h="647795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u="none" strike="noStrike" dirty="0" err="1">
                          <a:effectLst/>
                        </a:rPr>
                        <a:t>Jokela</a:t>
                      </a:r>
                      <a:r>
                        <a:rPr lang="en-US" sz="4400" u="none" strike="noStrike" dirty="0">
                          <a:effectLst/>
                        </a:rPr>
                        <a:t> et al.(1989) Carroll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MN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 smtClean="0">
                          <a:effectLst/>
                        </a:rPr>
                        <a:t>3(1982-1984)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>
                          <a:effectLst/>
                        </a:rPr>
                        <a:t>7.1-9.1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5-7.3</a:t>
                      </a: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5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>
                          <a:effectLst/>
                        </a:rPr>
                        <a:t>120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>
                          <a:effectLst/>
                        </a:rPr>
                        <a:t>77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</a:tr>
              <a:tr h="647795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u="none" strike="noStrike" dirty="0" err="1">
                          <a:effectLst/>
                        </a:rPr>
                        <a:t>Jokela</a:t>
                      </a:r>
                      <a:r>
                        <a:rPr lang="en-US" sz="4400" u="none" strike="noStrike" dirty="0">
                          <a:effectLst/>
                        </a:rPr>
                        <a:t> et al.(1989) Webster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MN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 smtClean="0">
                          <a:effectLst/>
                        </a:rPr>
                        <a:t>3(1982-1984)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>
                          <a:effectLst/>
                        </a:rPr>
                        <a:t>1.8-8.7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1.7-5.6</a:t>
                      </a: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64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103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>
                          <a:effectLst/>
                        </a:rPr>
                        <a:t>84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</a:tr>
              <a:tr h="666772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u="none" strike="noStrike" dirty="0" err="1">
                          <a:effectLst/>
                        </a:rPr>
                        <a:t>Fenster</a:t>
                      </a:r>
                      <a:r>
                        <a:rPr lang="en-US" sz="4400" u="none" strike="noStrike" dirty="0">
                          <a:effectLst/>
                        </a:rPr>
                        <a:t> et al. (</a:t>
                      </a:r>
                      <a:r>
                        <a:rPr lang="en-US" sz="4400" u="none" strike="noStrike" dirty="0" smtClean="0">
                          <a:effectLst/>
                        </a:rPr>
                        <a:t>1978) </a:t>
                      </a:r>
                      <a:r>
                        <a:rPr lang="en-US" sz="4400" u="none" strike="noStrike" dirty="0">
                          <a:effectLst/>
                        </a:rPr>
                        <a:t>Waseca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MN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 smtClean="0">
                          <a:effectLst/>
                        </a:rPr>
                        <a:t>7(1970-1976)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7.12-10.65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2.71-7.43</a:t>
                      </a: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55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227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140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</a:tr>
              <a:tr h="647795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u="none" strike="noStrike" dirty="0" err="1">
                          <a:effectLst/>
                        </a:rPr>
                        <a:t>Fenster</a:t>
                      </a:r>
                      <a:r>
                        <a:rPr lang="en-US" sz="4400" u="none" strike="noStrike" dirty="0">
                          <a:effectLst/>
                        </a:rPr>
                        <a:t> et al. (</a:t>
                      </a:r>
                      <a:r>
                        <a:rPr lang="en-US" sz="4400" u="none" strike="noStrike" dirty="0" smtClean="0">
                          <a:effectLst/>
                        </a:rPr>
                        <a:t>1978) </a:t>
                      </a:r>
                      <a:r>
                        <a:rPr lang="en-US" sz="4400" u="none" strike="noStrike" dirty="0">
                          <a:effectLst/>
                        </a:rPr>
                        <a:t>Martin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MN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 smtClean="0">
                          <a:effectLst/>
                        </a:rPr>
                        <a:t>7(1970-1976)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>
                          <a:effectLst/>
                        </a:rPr>
                        <a:t>4-9.6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3.8-8.2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21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>
                          <a:effectLst/>
                        </a:rPr>
                        <a:t>116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 smtClean="0">
                          <a:effectLst/>
                        </a:rPr>
                        <a:t>62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</a:tr>
              <a:tr h="647795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u="none" strike="noStrike" dirty="0" err="1">
                          <a:effectLst/>
                        </a:rPr>
                        <a:t>Fenster</a:t>
                      </a:r>
                      <a:r>
                        <a:rPr lang="en-US" sz="4400" u="none" strike="noStrike" dirty="0">
                          <a:effectLst/>
                        </a:rPr>
                        <a:t> et al. (</a:t>
                      </a:r>
                      <a:r>
                        <a:rPr lang="en-US" sz="4400" u="none" strike="noStrike" dirty="0" smtClean="0">
                          <a:effectLst/>
                        </a:rPr>
                        <a:t>1978) </a:t>
                      </a:r>
                      <a:r>
                        <a:rPr lang="en-US" sz="4400" u="none" strike="noStrike" dirty="0">
                          <a:effectLst/>
                        </a:rPr>
                        <a:t>Martin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MN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 smtClean="0">
                          <a:effectLst/>
                        </a:rPr>
                        <a:t>6(1971-1976)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>
                          <a:effectLst/>
                        </a:rPr>
                        <a:t>6.2-12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6.2-11.3</a:t>
                      </a: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0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>
                          <a:effectLst/>
                        </a:rPr>
                        <a:t>34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>
                          <a:effectLst/>
                        </a:rPr>
                        <a:t>15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</a:tr>
              <a:tr h="647795">
                <a:tc>
                  <a:txBody>
                    <a:bodyPr/>
                    <a:lstStyle/>
                    <a:p>
                      <a:pPr algn="l" fontAlgn="b"/>
                      <a:r>
                        <a:rPr lang="da-DK" sz="4400" u="none" strike="noStrike">
                          <a:effectLst/>
                        </a:rPr>
                        <a:t>Al Kaisi et al.(2003)</a:t>
                      </a:r>
                      <a:endParaRPr lang="da-DK" sz="4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CO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 smtClean="0">
                          <a:effectLst/>
                        </a:rPr>
                        <a:t>3(1998-2000)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>
                          <a:effectLst/>
                        </a:rPr>
                        <a:t>5-14.1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3.53-12.57</a:t>
                      </a: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24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>
                          <a:effectLst/>
                        </a:rPr>
                        <a:t>126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>
                          <a:effectLst/>
                        </a:rPr>
                        <a:t>84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</a:tr>
              <a:tr h="647795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u="none" strike="noStrike" dirty="0">
                          <a:effectLst/>
                        </a:rPr>
                        <a:t>Ismail et al.(1994</a:t>
                      </a:r>
                      <a:r>
                        <a:rPr lang="en-US" sz="4400" u="none" strike="noStrike" dirty="0" smtClean="0">
                          <a:effectLst/>
                        </a:rPr>
                        <a:t>) NT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KY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 smtClean="0">
                          <a:effectLst/>
                        </a:rPr>
                        <a:t>20(1970-1990)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5.2-10.9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2.1-7.4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31.7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211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117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</a:tr>
              <a:tr h="647795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Ismail </a:t>
                      </a:r>
                      <a:r>
                        <a:rPr lang="en-US" sz="4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 al.(1994) CT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KY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20(1970-1990)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3.5-10.4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1.9-9.5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</a:tr>
              <a:tr h="647795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u="none" strike="noStrike" dirty="0">
                          <a:effectLst/>
                        </a:rPr>
                        <a:t>Rice et al.(1986</a:t>
                      </a:r>
                      <a:r>
                        <a:rPr lang="en-US" sz="4400" u="none" strike="noStrike" dirty="0" smtClean="0">
                          <a:effectLst/>
                        </a:rPr>
                        <a:t>) NT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KY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 smtClean="0">
                          <a:effectLst/>
                        </a:rPr>
                        <a:t>16(1970-1985)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5.7-9.2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3.1-4.9</a:t>
                      </a: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93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163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>
                          <a:effectLst/>
                        </a:rPr>
                        <a:t>132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</a:tr>
              <a:tr h="647795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u="none" strike="noStrike" dirty="0">
                          <a:effectLst/>
                        </a:rPr>
                        <a:t>Rice et al.(</a:t>
                      </a:r>
                      <a:r>
                        <a:rPr lang="en-US" sz="4400" u="none" strike="noStrike" dirty="0" smtClean="0">
                          <a:effectLst/>
                        </a:rPr>
                        <a:t>1986) CT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KY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 smtClean="0">
                          <a:effectLst/>
                        </a:rPr>
                        <a:t>16(1970-1985)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5-8.8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1.9-6.1</a:t>
                      </a: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63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187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114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</a:tr>
              <a:tr h="647795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u="none" strike="noStrike">
                          <a:effectLst/>
                        </a:rPr>
                        <a:t>Stecker et al.(1993)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MO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 smtClean="0">
                          <a:effectLst/>
                        </a:rPr>
                        <a:t>3(1988-1990)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6.04-10.13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3.32-5.59</a:t>
                      </a: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>
                          <a:effectLst/>
                        </a:rPr>
                        <a:t>91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>
                          <a:effectLst/>
                        </a:rPr>
                        <a:t>178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>
                          <a:effectLst/>
                        </a:rPr>
                        <a:t>140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</a:tr>
              <a:tr h="647795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u="none" strike="noStrike">
                          <a:effectLst/>
                        </a:rPr>
                        <a:t>Stecker et al.(1993)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MO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 smtClean="0">
                          <a:effectLst/>
                        </a:rPr>
                        <a:t>3(1988-1990)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6.7-9.9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4.54-7.2</a:t>
                      </a: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>
                          <a:effectLst/>
                        </a:rPr>
                        <a:t>42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>
                          <a:effectLst/>
                        </a:rPr>
                        <a:t>167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94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</a:tr>
              <a:tr h="647795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u="none" strike="noStrike">
                          <a:effectLst/>
                        </a:rPr>
                        <a:t>Stecker et al.(1993)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MO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 smtClean="0">
                          <a:effectLst/>
                        </a:rPr>
                        <a:t>2(1989-1990)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8.2-8.5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4.95-5.98</a:t>
                      </a: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>
                          <a:effectLst/>
                        </a:rPr>
                        <a:t>82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>
                          <a:effectLst/>
                        </a:rPr>
                        <a:t>108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95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</a:tr>
              <a:tr h="647795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u="none" strike="noStrike">
                          <a:effectLst/>
                        </a:rPr>
                        <a:t>Peterson et al.(1989)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NE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 smtClean="0">
                          <a:effectLst/>
                        </a:rPr>
                        <a:t>4(1983-1986)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3.9-10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2.1-6.4</a:t>
                      </a: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10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>
                          <a:effectLst/>
                        </a:rPr>
                        <a:t>200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96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</a:tr>
              <a:tr h="647795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u="none" strike="noStrike" dirty="0">
                          <a:effectLst/>
                        </a:rPr>
                        <a:t>Woodruff et al.(</a:t>
                      </a:r>
                      <a:r>
                        <a:rPr lang="en-US" sz="4400" u="none" strike="noStrike" dirty="0" smtClean="0">
                          <a:effectLst/>
                        </a:rPr>
                        <a:t>1984)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SC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 smtClean="0">
                          <a:effectLst/>
                        </a:rPr>
                        <a:t>3(1974-1976)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13-20.2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1.04-15.6</a:t>
                      </a: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0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>
                          <a:effectLst/>
                        </a:rPr>
                        <a:t>639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302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</a:tr>
              <a:tr h="647795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u="none" strike="noStrike" dirty="0">
                          <a:effectLst/>
                        </a:rPr>
                        <a:t>Eck (</a:t>
                      </a:r>
                      <a:r>
                        <a:rPr lang="en-US" sz="4400" u="none" strike="noStrike" dirty="0" smtClean="0">
                          <a:effectLst/>
                        </a:rPr>
                        <a:t>1984)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TX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 smtClean="0">
                          <a:effectLst/>
                        </a:rPr>
                        <a:t>3(1977-1979)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>
                          <a:effectLst/>
                        </a:rPr>
                        <a:t>3.41-13.21</a:t>
                      </a:r>
                      <a:endParaRPr lang="en-US" sz="4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1.79-5.03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 smtClean="0">
                          <a:effectLst/>
                        </a:rPr>
                        <a:t>13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300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146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</a:tr>
              <a:tr h="647795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u="none" strike="noStrike" dirty="0">
                          <a:effectLst/>
                        </a:rPr>
                        <a:t>Total</a:t>
                      </a:r>
                      <a:endParaRPr lang="en-US" sz="4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 </a:t>
                      </a:r>
                      <a:endParaRPr lang="en-US" sz="4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 </a:t>
                      </a:r>
                      <a:r>
                        <a:rPr lang="en-US" sz="4400" u="none" strike="noStrike" dirty="0" smtClean="0">
                          <a:effectLst/>
                        </a:rPr>
                        <a:t>233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4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average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 smtClean="0">
                          <a:effectLst/>
                        </a:rPr>
                        <a:t>50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 smtClean="0">
                          <a:effectLst/>
                        </a:rPr>
                        <a:t>216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131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/>
                </a:tc>
              </a:tr>
              <a:tr h="647795"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u="none" strike="noStrike" dirty="0">
                          <a:effectLst/>
                        </a:rPr>
                        <a:t> 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400" u="none" strike="noStrike" dirty="0">
                          <a:effectLst/>
                        </a:rPr>
                        <a:t> 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 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4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stdev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5" marR="714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 smtClean="0">
                          <a:effectLst/>
                        </a:rPr>
                        <a:t>41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 smtClean="0">
                          <a:effectLst/>
                        </a:rPr>
                        <a:t>127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66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5" marR="714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14521880" y="3792688"/>
            <a:ext cx="0" cy="34612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34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TC103457496[[fn=Parallax]]</Template>
  <TotalTime>18248</TotalTime>
  <Words>805</Words>
  <Application>Microsoft Office PowerPoint</Application>
  <PresentationFormat>Custom</PresentationFormat>
  <Paragraphs>229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Equation</vt:lpstr>
      <vt:lpstr>PowerPoint Presentation</vt:lpstr>
    </vt:vector>
  </TitlesOfParts>
  <Company>Oklahoma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 Koller</dc:creator>
  <cp:lastModifiedBy>Sulochana</cp:lastModifiedBy>
  <cp:revision>182</cp:revision>
  <dcterms:created xsi:type="dcterms:W3CDTF">2011-02-17T22:48:53Z</dcterms:created>
  <dcterms:modified xsi:type="dcterms:W3CDTF">2014-07-30T19:31:53Z</dcterms:modified>
</cp:coreProperties>
</file>