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F729-559E-4609-9C97-C44C9F29D3E6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19B7-1531-4B57-8F42-6794489C5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68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F729-559E-4609-9C97-C44C9F29D3E6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19B7-1531-4B57-8F42-6794489C5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1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F729-559E-4609-9C97-C44C9F29D3E6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19B7-1531-4B57-8F42-6794489C5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6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F729-559E-4609-9C97-C44C9F29D3E6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19B7-1531-4B57-8F42-6794489C5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F729-559E-4609-9C97-C44C9F29D3E6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19B7-1531-4B57-8F42-6794489C5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32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F729-559E-4609-9C97-C44C9F29D3E6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19B7-1531-4B57-8F42-6794489C5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5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F729-559E-4609-9C97-C44C9F29D3E6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19B7-1531-4B57-8F42-6794489C5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3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F729-559E-4609-9C97-C44C9F29D3E6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19B7-1531-4B57-8F42-6794489C5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6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F729-559E-4609-9C97-C44C9F29D3E6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19B7-1531-4B57-8F42-6794489C5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9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F729-559E-4609-9C97-C44C9F29D3E6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19B7-1531-4B57-8F42-6794489C5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F729-559E-4609-9C97-C44C9F29D3E6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19B7-1531-4B57-8F42-6794489C5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9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DF729-559E-4609-9C97-C44C9F29D3E6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819B7-1531-4B57-8F42-6794489C5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4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tjudefamilyprojects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67591"/>
            <a:ext cx="9144000" cy="519545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400" b="1" dirty="0" smtClean="0">
                <a:solidFill>
                  <a:srgbClr val="0070C0"/>
                </a:solidFill>
              </a:rPr>
              <a:t>                        </a:t>
            </a:r>
            <a:r>
              <a:rPr lang="en-US" sz="3200" b="1" dirty="0" smtClean="0">
                <a:solidFill>
                  <a:srgbClr val="0070C0"/>
                </a:solidFill>
              </a:rPr>
              <a:t>HAND SEED PLANTERS FOR AFRICA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2323" y="1101436"/>
            <a:ext cx="9144000" cy="543444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INCREASING USE-ABILITY, MAINTENANCE, YIELD AND REDUCING COST   OF THE HAND SEED PLANTER IN RURAL AREAS OF UGANDA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                                                                                                </a:t>
            </a:r>
            <a:endParaRPr lang="en-US" dirty="0" smtClean="0"/>
          </a:p>
          <a:p>
            <a:pPr algn="just"/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                                                                        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23" y="2260703"/>
            <a:ext cx="2947939" cy="3901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08" y="2260703"/>
            <a:ext cx="3370286" cy="39011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369" y="2282104"/>
            <a:ext cx="2309031" cy="1536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01" y="4070746"/>
            <a:ext cx="2307299" cy="17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1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7263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Facts about Uganda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4791"/>
            <a:ext cx="10515600" cy="5694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-85 fresh water lakes, Lake </a:t>
            </a:r>
            <a:r>
              <a:rPr lang="en-US" dirty="0" err="1" smtClean="0"/>
              <a:t>Nalubaale</a:t>
            </a:r>
            <a:r>
              <a:rPr lang="en-US" dirty="0" smtClean="0"/>
              <a:t> (Victoria) the world’s second largest fresh water lake after lake Superior in the USA, 222 rivers.</a:t>
            </a:r>
          </a:p>
          <a:p>
            <a:pPr marL="0" indent="0">
              <a:buNone/>
            </a:pPr>
            <a:r>
              <a:rPr lang="en-US" dirty="0" smtClean="0"/>
              <a:t>-Source of the River Nile (World’s longest river) and a lifeline for six countries, on its banks fertile alluvial soils for agriculture to flourish.</a:t>
            </a:r>
          </a:p>
          <a:p>
            <a:pPr marL="0" indent="0">
              <a:buNone/>
            </a:pPr>
            <a:r>
              <a:rPr lang="en-US" dirty="0" smtClean="0"/>
              <a:t>-Has 30% of forest cover contributing in rainfall formation.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Equatorial tropical climate with heavy rains at least 3 times a week.</a:t>
            </a:r>
          </a:p>
          <a:p>
            <a:pPr marL="0" indent="0">
              <a:buNone/>
            </a:pPr>
            <a:r>
              <a:rPr lang="en-US" dirty="0" smtClean="0"/>
              <a:t>-Soils are Clay silt loams with high percentages of humus and nitrogen content in soils.</a:t>
            </a:r>
          </a:p>
          <a:p>
            <a:pPr marL="0" indent="0">
              <a:buNone/>
            </a:pPr>
            <a:r>
              <a:rPr lang="en-US" dirty="0" smtClean="0"/>
              <a:t>-Fertility has been decreasing over time due to a number of factors, deforestation, use of poor farming methods etc.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stellar" panose="020A0402060406010301" pitchFamily="18" charset="0"/>
              </a:rPr>
              <a:t>Serve the land feed the hungry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astellar" panose="020A0402060406010301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973" y="5059834"/>
            <a:ext cx="1492827" cy="15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1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9381"/>
            <a:ext cx="9144000" cy="426027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>
                <a:solidFill>
                  <a:srgbClr val="0070C0"/>
                </a:solidFill>
              </a:rPr>
              <a:t>Uganda’s Agriculture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75408"/>
            <a:ext cx="9144000" cy="5860474"/>
          </a:xfrm>
        </p:spPr>
        <p:txBody>
          <a:bodyPr/>
          <a:lstStyle/>
          <a:p>
            <a:pPr algn="just"/>
            <a:r>
              <a:rPr lang="en-US" dirty="0" smtClean="0"/>
              <a:t>-Agriculture contributes 48% to the Ugandan economy.</a:t>
            </a:r>
          </a:p>
          <a:p>
            <a:pPr algn="just"/>
            <a:r>
              <a:rPr lang="en-US" dirty="0" smtClean="0"/>
              <a:t>-Employs 80% of the people directly or indirectly (US less than 3%)</a:t>
            </a:r>
          </a:p>
          <a:p>
            <a:pPr algn="just"/>
            <a:r>
              <a:rPr lang="en-US" dirty="0" smtClean="0"/>
              <a:t>-65% women and youths who contribute 75% overall agriculture production, these live in rural areas.</a:t>
            </a:r>
          </a:p>
          <a:p>
            <a:pPr algn="just"/>
            <a:r>
              <a:rPr lang="en-US" dirty="0" smtClean="0"/>
              <a:t>-Farm small acreages of land (1-3 acres on average)</a:t>
            </a:r>
          </a:p>
          <a:p>
            <a:pPr algn="just"/>
            <a:r>
              <a:rPr lang="en-US" dirty="0" smtClean="0"/>
              <a:t>-Growing cereals, legumes and starchy foods.</a:t>
            </a:r>
          </a:p>
          <a:p>
            <a:pPr algn="just"/>
            <a:r>
              <a:rPr lang="en-US" dirty="0" smtClean="0"/>
              <a:t>-In many cases chemically treated seed is used posing a carcinogenic threat.</a:t>
            </a:r>
          </a:p>
          <a:p>
            <a:pPr algn="just"/>
            <a:r>
              <a:rPr lang="en-US" dirty="0" smtClean="0"/>
              <a:t>-Working long hours in the sun bending while planting seed.</a:t>
            </a:r>
          </a:p>
          <a:p>
            <a:pPr algn="just"/>
            <a:r>
              <a:rPr lang="en-US" dirty="0" smtClean="0"/>
              <a:t>-Use of heavy cast iron hoes and agricultural equipment.</a:t>
            </a:r>
          </a:p>
          <a:p>
            <a:pPr algn="just"/>
            <a:r>
              <a:rPr lang="en-US" dirty="0" smtClean="0"/>
              <a:t>-farming sloping lands, in central and south, this is tedious.</a:t>
            </a:r>
          </a:p>
          <a:p>
            <a:pPr algn="just"/>
            <a:endParaRPr lang="en-US" dirty="0" smtClean="0"/>
          </a:p>
          <a:p>
            <a:pPr algn="just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FIAT PANIS (LET THERE BE BREAD)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356" y="5216236"/>
            <a:ext cx="1861644" cy="131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84319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>
                <a:solidFill>
                  <a:srgbClr val="0070C0"/>
                </a:solidFill>
              </a:rPr>
              <a:t>St Jude Family Projects and Rural Training Center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35281"/>
            <a:ext cx="9144000" cy="4862945"/>
          </a:xfrm>
        </p:spPr>
        <p:txBody>
          <a:bodyPr/>
          <a:lstStyle/>
          <a:p>
            <a:pPr algn="just"/>
            <a:r>
              <a:rPr lang="en-US" dirty="0" smtClean="0"/>
              <a:t>-NGO started in 1986 as a peasantry farm.</a:t>
            </a:r>
          </a:p>
          <a:p>
            <a:pPr algn="just"/>
            <a:r>
              <a:rPr lang="en-US" dirty="0" smtClean="0"/>
              <a:t>-Has worked with 186,000 rural farmers since 1993.</a:t>
            </a:r>
          </a:p>
          <a:p>
            <a:pPr algn="just"/>
            <a:r>
              <a:rPr lang="en-US" dirty="0" smtClean="0"/>
              <a:t>-Work revolves around teaching of better life long practical agricultural skills, and environmental protection in rural areas.</a:t>
            </a:r>
          </a:p>
          <a:p>
            <a:pPr algn="just"/>
            <a:r>
              <a:rPr lang="en-US" dirty="0" smtClean="0"/>
              <a:t>-Has an agricultural schools program targeting school children.</a:t>
            </a:r>
          </a:p>
          <a:p>
            <a:pPr algn="just"/>
            <a:r>
              <a:rPr lang="en-US" dirty="0" smtClean="0"/>
              <a:t>-Consortium of companies, </a:t>
            </a:r>
            <a:r>
              <a:rPr lang="en-US" dirty="0" err="1" smtClean="0"/>
              <a:t>eg</a:t>
            </a:r>
            <a:r>
              <a:rPr lang="en-US" dirty="0" smtClean="0"/>
              <a:t>, MOP, SCOA, SCOPE, DEMO FARM etc….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  <a:hlinkClick r:id="rId2"/>
              </a:rPr>
              <a:t>www.stjudefamilyprojects.org</a:t>
            </a:r>
            <a:endParaRPr lang="en-US" dirty="0" smtClean="0">
              <a:solidFill>
                <a:srgbClr val="0070C0"/>
              </a:solidFill>
            </a:endParaRPr>
          </a:p>
          <a:p>
            <a:pPr algn="just"/>
            <a:endParaRPr lang="en-US" dirty="0">
              <a:solidFill>
                <a:srgbClr val="0070C0"/>
              </a:solidFill>
            </a:endParaRPr>
          </a:p>
          <a:p>
            <a:pPr algn="just"/>
            <a:r>
              <a:rPr lang="en-US" dirty="0" smtClean="0">
                <a:solidFill>
                  <a:srgbClr val="0070C0"/>
                </a:solidFill>
              </a:rPr>
              <a:t>                               </a:t>
            </a:r>
            <a:r>
              <a:rPr lang="en-US" dirty="0" err="1" smtClean="0">
                <a:solidFill>
                  <a:srgbClr val="0070C0"/>
                </a:solidFill>
              </a:rPr>
              <a:t>ff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FEED THE SOIL SO THAT IT FEEDS YOU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4731326"/>
            <a:ext cx="1866900" cy="186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77" y="4849247"/>
            <a:ext cx="2306782" cy="163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1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22119"/>
            <a:ext cx="9144000" cy="613064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solidFill>
                  <a:srgbClr val="0070C0"/>
                </a:solidFill>
              </a:rPr>
              <a:t>Our work in Communities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143000"/>
            <a:ext cx="9144000" cy="5465619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solidFill>
                  <a:srgbClr val="FF0000"/>
                </a:solidFill>
              </a:rPr>
              <a:t>Some of our Work in rural communities of Uganda over the years</a:t>
            </a:r>
            <a:r>
              <a:rPr lang="en-US" sz="1200" dirty="0" smtClean="0">
                <a:solidFill>
                  <a:srgbClr val="FF0000"/>
                </a:solidFill>
              </a:rPr>
              <a:t>.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225" y="1422692"/>
            <a:ext cx="3409366" cy="25570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653" y="1422693"/>
            <a:ext cx="4909530" cy="25468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225" y="4060248"/>
            <a:ext cx="3409366" cy="2557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83" y="4074098"/>
            <a:ext cx="3390900" cy="25431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587" y="4498395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3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1336"/>
            <a:ext cx="9144000" cy="6234546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Hand Seed Planter Vs Hand Hoe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291" y="665017"/>
            <a:ext cx="3599709" cy="20158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27" y="669634"/>
            <a:ext cx="1508415" cy="2011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65017"/>
            <a:ext cx="2258291" cy="202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290" y="3157518"/>
            <a:ext cx="3599709" cy="20239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56" y="2943227"/>
            <a:ext cx="3383835" cy="20910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59" y="4582391"/>
            <a:ext cx="2757728" cy="20682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62" y="2868561"/>
            <a:ext cx="1526122" cy="152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6809"/>
            <a:ext cx="9144000" cy="6037118"/>
          </a:xfrm>
        </p:spPr>
        <p:txBody>
          <a:bodyPr/>
          <a:lstStyle/>
          <a:p>
            <a:pPr algn="just"/>
            <a:r>
              <a:rPr lang="en-US" dirty="0" smtClean="0"/>
              <a:t>                                       </a:t>
            </a:r>
            <a:r>
              <a:rPr lang="en-US" sz="2000" dirty="0" smtClean="0">
                <a:solidFill>
                  <a:srgbClr val="FF0000"/>
                </a:solidFill>
              </a:rPr>
              <a:t>Ag. Knowledge dissemination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458764"/>
            <a:ext cx="2673927" cy="40149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473670"/>
            <a:ext cx="3598718" cy="2010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853" y="458764"/>
            <a:ext cx="3020147" cy="4026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07330" y="4740705"/>
            <a:ext cx="2015749" cy="1505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48" y="965882"/>
            <a:ext cx="2793651" cy="10793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747" y="4497581"/>
            <a:ext cx="2007721" cy="20077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555" y="2317029"/>
            <a:ext cx="1870506" cy="187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0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7036"/>
            <a:ext cx="9144000" cy="436419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>
                <a:solidFill>
                  <a:srgbClr val="0070C0"/>
                </a:solidFill>
              </a:rPr>
              <a:t>Modifications and Benefits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737755"/>
            <a:ext cx="9144000" cy="5829300"/>
          </a:xfrm>
        </p:spPr>
        <p:txBody>
          <a:bodyPr/>
          <a:lstStyle/>
          <a:p>
            <a:pPr algn="just"/>
            <a:r>
              <a:rPr lang="en-US" dirty="0" smtClean="0"/>
              <a:t>-Removal of chemically treated seeds from the hands of the farmer.</a:t>
            </a:r>
          </a:p>
          <a:p>
            <a:pPr algn="just"/>
            <a:r>
              <a:rPr lang="en-US" dirty="0" smtClean="0"/>
              <a:t>-Deduction in soil erosion through improved plant spacing.</a:t>
            </a:r>
          </a:p>
          <a:p>
            <a:pPr algn="just"/>
            <a:r>
              <a:rPr lang="en-US" dirty="0" smtClean="0"/>
              <a:t>-Accommodate mid season Urea and Nitrogen Fertilizer application.</a:t>
            </a:r>
          </a:p>
          <a:p>
            <a:pPr algn="just"/>
            <a:r>
              <a:rPr lang="en-US" dirty="0" smtClean="0"/>
              <a:t>-Place Urea below the surface reducing NH3 losses to the environment.</a:t>
            </a:r>
          </a:p>
          <a:p>
            <a:pPr algn="just"/>
            <a:r>
              <a:rPr lang="en-US" dirty="0" smtClean="0"/>
              <a:t>-Diversification of the Hand seed planter to suit all kinds of seed through doctoring of drums to suit various sizes of seeds.</a:t>
            </a:r>
          </a:p>
          <a:p>
            <a:pPr algn="just"/>
            <a:r>
              <a:rPr lang="en-US" dirty="0" smtClean="0"/>
              <a:t>-Reduce purchases and maintenance costs of the hand seed planter by using locally available materials like bamboo etc..</a:t>
            </a:r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936" y="4262202"/>
            <a:ext cx="2137064" cy="21734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482986"/>
            <a:ext cx="571500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8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492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Agency FB</vt:lpstr>
      <vt:lpstr>Algerian</vt:lpstr>
      <vt:lpstr>Arial</vt:lpstr>
      <vt:lpstr>Calibri</vt:lpstr>
      <vt:lpstr>Calibri Light</vt:lpstr>
      <vt:lpstr>Castellar</vt:lpstr>
      <vt:lpstr>Office Theme</vt:lpstr>
      <vt:lpstr>                        HAND SEED PLANTERS FOR AFRICA</vt:lpstr>
      <vt:lpstr>Facts about Uganda</vt:lpstr>
      <vt:lpstr>Uganda’s Agriculture</vt:lpstr>
      <vt:lpstr>St Jude Family Projects and Rural Training Center</vt:lpstr>
      <vt:lpstr>Our work in Communities </vt:lpstr>
      <vt:lpstr>PowerPoint Presentation</vt:lpstr>
      <vt:lpstr>PowerPoint Presentation</vt:lpstr>
      <vt:lpstr>Modifications and Benefits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SEED PLANTERS FOR AFRICA</dc:title>
  <dc:creator>Soil Fertility</dc:creator>
  <cp:lastModifiedBy>Soil Fertility</cp:lastModifiedBy>
  <cp:revision>31</cp:revision>
  <dcterms:created xsi:type="dcterms:W3CDTF">2015-04-15T17:52:50Z</dcterms:created>
  <dcterms:modified xsi:type="dcterms:W3CDTF">2015-04-15T23:23:15Z</dcterms:modified>
</cp:coreProperties>
</file>