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57" r:id="rId3"/>
    <p:sldId id="258" r:id="rId4"/>
    <p:sldId id="259" r:id="rId5"/>
    <p:sldId id="260" r:id="rId6"/>
    <p:sldId id="268" r:id="rId7"/>
    <p:sldId id="261" r:id="rId8"/>
    <p:sldId id="262" r:id="rId9"/>
    <p:sldId id="266" r:id="rId10"/>
    <p:sldId id="263" r:id="rId11"/>
    <p:sldId id="264" r:id="rId12"/>
    <p:sldId id="265" r:id="rId13"/>
    <p:sldId id="267" r:id="rId1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7" d="100"/>
          <a:sy n="87" d="100"/>
        </p:scale>
        <p:origin x="149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20EA057-B699-4429-A807-4943C1FBB108}" type="datetimeFigureOut">
              <a:rPr lang="en-US" smtClean="0"/>
              <a:t>4/27/2015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75C120C-5F74-4F19-A475-C561BC9464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0858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D1376DA-3A26-4D06-9D17-69915D779949}" type="datetimeFigureOut">
              <a:rPr lang="en-US" smtClean="0"/>
              <a:t>4/27/2015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D7D389C-924A-4E98-8461-F41726C81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0260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7D389C-924A-4E98-8461-F41726C8100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6946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7D389C-924A-4E98-8461-F41726C8100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6145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7D389C-924A-4E98-8461-F41726C8100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1648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How water is important for you</a:t>
            </a:r>
          </a:p>
          <a:p>
            <a:r>
              <a:rPr lang="en-US" dirty="0" err="1" smtClean="0"/>
              <a:t>Imagion</a:t>
            </a:r>
            <a:r>
              <a:rPr lang="en-US" dirty="0" smtClean="0"/>
              <a:t> all these people without water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7D389C-924A-4E98-8461-F41726C8100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1822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Sp</a:t>
            </a:r>
            <a:r>
              <a:rPr lang="en-US" dirty="0" smtClean="0"/>
              <a:t> used to be known as rainy land</a:t>
            </a:r>
          </a:p>
          <a:p>
            <a:r>
              <a:rPr lang="en-US" dirty="0" smtClean="0"/>
              <a:t>This</a:t>
            </a:r>
            <a:r>
              <a:rPr lang="en-US" baseline="0" dirty="0" smtClean="0"/>
              <a:t> photo is the representation of the drought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7D389C-924A-4E98-8461-F41726C8100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4803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7D389C-924A-4E98-8461-F41726C8100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3333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7D389C-924A-4E98-8461-F41726C8100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8668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7D389C-924A-4E98-8461-F41726C8100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7451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C5678-EE20-4FA5-88E2-6E0BD67A2E26}" type="datetime1">
              <a:rPr lang="en-US" smtClean="0"/>
              <a:t>4/27/2015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51B39-B140-43FE-96DB-472A2B59CE7C}" type="datetime1">
              <a:rPr lang="en-US" smtClean="0"/>
              <a:t>4/27/2015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00BB2-27C5-458B-ABCE-839C88CF47CE}" type="datetime1">
              <a:rPr lang="en-US" smtClean="0"/>
              <a:t>4/27/2015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4/27/2015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AEA93-55E7-4DA9-90C2-089A26EEFEC4}" type="datetime1">
              <a:rPr lang="en-US" smtClean="0"/>
              <a:t>4/27/2015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CF3C7-6809-4F39-BD67-A75817BDDE0A}" type="datetime1">
              <a:rPr lang="en-US" smtClean="0"/>
              <a:t>4/27/2015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AEB24-CE78-465C-A726-91D0868FA48F}" type="datetime1">
              <a:rPr lang="en-US" smtClean="0"/>
              <a:t>4/27/2015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AADF0-1749-4E8B-9691-B44A5F8C0895}" type="datetime1">
              <a:rPr lang="en-US" smtClean="0"/>
              <a:t>4/27/2015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F628A-A867-4937-BBE5-207DB6F9C51A}" type="datetime1">
              <a:rPr lang="en-US" smtClean="0"/>
              <a:t>4/27/2015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BBB94-68E6-4675-A946-F1C5994EDBD7}" type="datetime1">
              <a:rPr lang="en-US" smtClean="0"/>
              <a:t>4/27/2015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B8377-21E3-4835-B75D-4E2847E2750F}" type="datetime1">
              <a:rPr lang="en-US" smtClean="0"/>
              <a:t>4/27/2015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0C4986D-6BE9-4264-908F-02DB36FD8D6C}" type="datetime1">
              <a:rPr lang="en-US" smtClean="0"/>
              <a:t>4/27/2015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en-US" smtClean="0"/>
              <a:t>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600" dirty="0" smtClean="0"/>
              <a:t>The severe drought in Sao Paulo, Brazil</a:t>
            </a:r>
            <a:endParaRPr lang="en-US" sz="6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en-US" dirty="0" smtClean="0"/>
              <a:t>Mariana Ramos Del </a:t>
            </a:r>
            <a:r>
              <a:rPr lang="en-US" dirty="0" err="1" smtClean="0"/>
              <a:t>Corso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3268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Deforestation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Decrease the quality of water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In a vegetation canopy: water is slowly filtered and then reaches underground  and form rivers’ sources</a:t>
            </a:r>
          </a:p>
          <a:p>
            <a:endParaRPr lang="en-US" dirty="0"/>
          </a:p>
          <a:p>
            <a:r>
              <a:rPr lang="en-US" dirty="0" smtClean="0"/>
              <a:t>Deforestation area: water leaches, carrying soil particles and silt rivers.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8293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4800" dirty="0" smtClean="0"/>
              <a:t>How agriculture can help…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r>
              <a:rPr lang="en-US" dirty="0" smtClean="0"/>
              <a:t>We have to fight to increase the production without the cropland devastation.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70% of all the water is designated to agriculture industry.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5963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err="1" smtClean="0"/>
              <a:t>Unesp</a:t>
            </a:r>
            <a:r>
              <a:rPr lang="en-US" dirty="0" smtClean="0"/>
              <a:t> </a:t>
            </a:r>
            <a:r>
              <a:rPr lang="en-US" dirty="0" err="1" smtClean="0"/>
              <a:t>Botucatu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 anchor="ctr"/>
          <a:lstStyle/>
          <a:p>
            <a:r>
              <a:rPr lang="en-US" dirty="0" smtClean="0"/>
              <a:t>Application of </a:t>
            </a:r>
            <a:r>
              <a:rPr lang="en-US" dirty="0"/>
              <a:t>composted sewage sludge and residuary water </a:t>
            </a:r>
            <a:r>
              <a:rPr lang="en-US" dirty="0" smtClean="0"/>
              <a:t> in orange and tomatoes</a:t>
            </a:r>
            <a:endParaRPr lang="en-US" dirty="0"/>
          </a:p>
        </p:txBody>
      </p:sp>
      <p:pic>
        <p:nvPicPr>
          <p:cNvPr id="8" name="Content Placeholder 7" descr="14_15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12" r="1201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09377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573296"/>
            <a:ext cx="8229600" cy="1600200"/>
          </a:xfrm>
        </p:spPr>
        <p:txBody>
          <a:bodyPr/>
          <a:lstStyle/>
          <a:p>
            <a:r>
              <a:rPr lang="en-US" dirty="0" smtClean="0"/>
              <a:t>Thank you, questions?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8817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99962" y="188511"/>
            <a:ext cx="8229600" cy="941125"/>
          </a:xfrm>
        </p:spPr>
        <p:txBody>
          <a:bodyPr/>
          <a:lstStyle/>
          <a:p>
            <a:pPr algn="l"/>
            <a:r>
              <a:rPr lang="en-US" dirty="0" smtClean="0"/>
              <a:t>Brazil</a:t>
            </a:r>
            <a:endParaRPr lang="en-US" dirty="0"/>
          </a:p>
        </p:txBody>
      </p:sp>
      <p:pic>
        <p:nvPicPr>
          <p:cNvPr id="1026" name="Picture 2" descr="http://img2.wikia.nocookie.net/__cb20131015055101/marveldatabase/images/thumb/1/17/Brazil_Map_Of_5-Five_Regions.jpg/500px-Brazil_Map_Of_5-Five_Regions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7293" y="1160010"/>
            <a:ext cx="6549414" cy="56979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148962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35653" y="212625"/>
            <a:ext cx="8229600" cy="925050"/>
          </a:xfrm>
        </p:spPr>
        <p:txBody>
          <a:bodyPr/>
          <a:lstStyle/>
          <a:p>
            <a:pPr algn="l"/>
            <a:r>
              <a:rPr lang="en-US" dirty="0" smtClean="0"/>
              <a:t>Sao Paulo</a:t>
            </a:r>
            <a:endParaRPr lang="en-US" dirty="0"/>
          </a:p>
        </p:txBody>
      </p:sp>
      <p:pic>
        <p:nvPicPr>
          <p:cNvPr id="7" name="Content Placeholder 6" descr="sao-paulo.gif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316" r="6316"/>
          <a:stretch>
            <a:fillRect/>
          </a:stretch>
        </p:blipFill>
        <p:spPr>
          <a:xfrm>
            <a:off x="1" y="1250202"/>
            <a:ext cx="5112600" cy="5203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5112602" y="1501090"/>
            <a:ext cx="4031398" cy="4635232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r>
              <a:rPr lang="en-US" dirty="0" smtClean="0"/>
              <a:t>It is one of the most important states in the country</a:t>
            </a:r>
          </a:p>
          <a:p>
            <a:endParaRPr lang="en-US" dirty="0" smtClean="0"/>
          </a:p>
          <a:p>
            <a:r>
              <a:rPr lang="en-US" dirty="0" smtClean="0"/>
              <a:t>One of the most productive economies in the country – 33% GDP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It is the richest state</a:t>
            </a:r>
          </a:p>
          <a:p>
            <a:endParaRPr lang="en-US" dirty="0" smtClean="0"/>
          </a:p>
          <a:p>
            <a:r>
              <a:rPr lang="en-US" dirty="0" smtClean="0"/>
              <a:t>40 million inhabitants in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3231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Water</a:t>
            </a:r>
            <a:endParaRPr lang="en-US" dirty="0"/>
          </a:p>
        </p:txBody>
      </p:sp>
      <p:pic>
        <p:nvPicPr>
          <p:cNvPr id="15" name="Content Placeholder 14" descr="507_aga.jpg"/>
          <p:cNvPicPr>
            <a:picLocks noGrp="1" noChangeAspect="1"/>
          </p:cNvPicPr>
          <p:nvPr>
            <p:ph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00"/>
          <a:stretch/>
        </p:blipFill>
        <p:spPr>
          <a:xfrm>
            <a:off x="131954" y="2061936"/>
            <a:ext cx="4356675" cy="3639285"/>
          </a:xfrm>
        </p:spPr>
      </p:pic>
      <p:pic>
        <p:nvPicPr>
          <p:cNvPr id="16" name="Picture 15" descr="613445810_2249c2d193_b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286" y="2276379"/>
            <a:ext cx="4132855" cy="3018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222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High temperatures and no rainfall</a:t>
            </a:r>
            <a:endParaRPr lang="en-US" dirty="0"/>
          </a:p>
        </p:txBody>
      </p:sp>
      <p:pic>
        <p:nvPicPr>
          <p:cNvPr id="16" name="Content Placeholder 15" descr="hot-weather-1.jpg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5" r="3055"/>
          <a:stretch/>
        </p:blipFill>
        <p:spPr>
          <a:xfrm>
            <a:off x="719137" y="0"/>
            <a:ext cx="4995863" cy="3546529"/>
          </a:xfrm>
        </p:spPr>
      </p:pic>
      <p:sp>
        <p:nvSpPr>
          <p:cNvPr id="15" name="Text Placeholder 1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l"/>
            <a:r>
              <a:rPr lang="en-US" dirty="0" smtClean="0"/>
              <a:t>It is the worst drought in 80 years. </a:t>
            </a:r>
          </a:p>
          <a:p>
            <a:pPr algn="l"/>
            <a:endParaRPr lang="en-US" dirty="0" smtClean="0"/>
          </a:p>
          <a:p>
            <a:pPr algn="l"/>
            <a:r>
              <a:rPr lang="en-US" dirty="0" smtClean="0"/>
              <a:t>The southeast had the lowest indices of precipitation of the country. </a:t>
            </a:r>
            <a:endParaRPr lang="en-US" dirty="0"/>
          </a:p>
          <a:p>
            <a:pPr algn="l"/>
            <a:endParaRPr lang="en-US" dirty="0" smtClean="0"/>
          </a:p>
          <a:p>
            <a:pPr algn="l"/>
            <a:r>
              <a:rPr lang="en-US" dirty="0" smtClean="0"/>
              <a:t>In some regions the precipitation was 80% less than the historical average</a:t>
            </a:r>
          </a:p>
          <a:p>
            <a:pPr algn="l"/>
            <a:endParaRPr lang="en-US" dirty="0"/>
          </a:p>
          <a:p>
            <a:pPr algn="l"/>
            <a:endParaRPr lang="en-US" dirty="0"/>
          </a:p>
        </p:txBody>
      </p:sp>
      <p:pic>
        <p:nvPicPr>
          <p:cNvPr id="17" name="Picture 16" descr="dry-cracked-land-no-rainfall-image-effect-absence-39010415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37" y="3546529"/>
            <a:ext cx="4995863" cy="3673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564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Before and after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ttp://imgsapp2.correiobraziliense.com.br/app/noticia_127983242361/2014/10/21/453565/20141021145632751461e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604" y="-5850"/>
            <a:ext cx="5430199" cy="686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68933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istock_sugarcane1.jpg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99" r="38115"/>
          <a:stretch/>
        </p:blipFill>
        <p:spPr>
          <a:xfrm>
            <a:off x="2861734" y="0"/>
            <a:ext cx="3064934" cy="6858000"/>
          </a:xfrm>
        </p:spPr>
      </p:pic>
      <p:pic>
        <p:nvPicPr>
          <p:cNvPr id="5" name="Content Placeholder 4" descr="Beautiful-New-Coffee-Crop-in-Zambia2.jpg"/>
          <p:cNvPicPr>
            <a:picLocks noGrp="1" noChangeAspect="1"/>
          </p:cNvPicPr>
          <p:nvPr>
            <p:ph sz="quarter" idx="13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70" r="37328"/>
          <a:stretch/>
        </p:blipFill>
        <p:spPr>
          <a:xfrm>
            <a:off x="0" y="0"/>
            <a:ext cx="2861733" cy="6858000"/>
          </a:xfrm>
        </p:spPr>
      </p:pic>
      <p:pic>
        <p:nvPicPr>
          <p:cNvPr id="7" name="Picture 6" descr="oranges.jp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30" r="36794"/>
          <a:stretch/>
        </p:blipFill>
        <p:spPr>
          <a:xfrm>
            <a:off x="5926668" y="0"/>
            <a:ext cx="3217332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20133" y="2928707"/>
            <a:ext cx="252306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smtClean="0">
                <a:solidFill>
                  <a:schemeClr val="bg1"/>
                </a:solidFill>
              </a:rPr>
              <a:t>Grains were small and dried up.</a:t>
            </a: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r>
              <a:rPr lang="en-US" sz="2400" b="1" dirty="0" smtClean="0">
                <a:solidFill>
                  <a:schemeClr val="bg1"/>
                </a:solidFill>
              </a:rPr>
              <a:t>The expectation return was 32 million of coffee bags, but they got only 28 million.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98801" y="4036703"/>
            <a:ext cx="26924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FFFF"/>
                </a:solidFill>
              </a:rPr>
              <a:t>Decrease in 9.4% in 2014/2015, when compared to 2013/2014</a:t>
            </a:r>
            <a:endParaRPr lang="en-US" sz="2400" b="1" dirty="0">
              <a:solidFill>
                <a:srgbClr val="FFFF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33070" y="4036703"/>
            <a:ext cx="252306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smtClean="0">
                <a:solidFill>
                  <a:srgbClr val="FFFFFF"/>
                </a:solidFill>
              </a:rPr>
              <a:t>The production might decrease of 15-20% in the production this year.</a:t>
            </a:r>
            <a:endParaRPr lang="en-US" sz="24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1953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The root of the problem: Deforestation</a:t>
            </a:r>
            <a:endParaRPr lang="en-US" dirty="0"/>
          </a:p>
        </p:txBody>
      </p:sp>
      <p:pic>
        <p:nvPicPr>
          <p:cNvPr id="7" name="Content Placeholder 6" descr="Deforest.pn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52" r="20652"/>
          <a:stretch>
            <a:fillRect/>
          </a:stretch>
        </p:blipFill>
        <p:spPr>
          <a:xfrm>
            <a:off x="457200" y="1600517"/>
            <a:ext cx="4038600" cy="4525963"/>
          </a:xfrm>
        </p:spPr>
      </p:pic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4645152" y="1600200"/>
            <a:ext cx="4041648" cy="4526280"/>
          </a:xfrm>
        </p:spPr>
        <p:txBody>
          <a:bodyPr/>
          <a:lstStyle/>
          <a:p>
            <a:r>
              <a:rPr lang="en-US" dirty="0" smtClean="0"/>
              <a:t>In the last decade, 20% of the Amazon forest has been deforested</a:t>
            </a:r>
          </a:p>
          <a:p>
            <a:endParaRPr lang="en-US" dirty="0"/>
          </a:p>
          <a:p>
            <a:r>
              <a:rPr lang="en-US" dirty="0" smtClean="0"/>
              <a:t>2 thousand trees are lost in 1 minutes</a:t>
            </a:r>
          </a:p>
          <a:p>
            <a:endParaRPr lang="en-US" dirty="0"/>
          </a:p>
          <a:p>
            <a:r>
              <a:rPr lang="en-US" dirty="0" smtClean="0"/>
              <a:t>Almost 88% of Atlantic Forest was lost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3656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Deforestation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7</a:t>
            </a:r>
            <a:r>
              <a:rPr lang="en-US" dirty="0" smtClean="0"/>
              <a:t>0% of the precipitation in Sao Paulo depends on the Amazon forest</a:t>
            </a:r>
          </a:p>
          <a:p>
            <a:endParaRPr lang="en-US" dirty="0"/>
          </a:p>
          <a:p>
            <a:r>
              <a:rPr lang="en-US" dirty="0" smtClean="0"/>
              <a:t>Atlantic Forest: protects rivers’ spring and help to maintain the local clime </a:t>
            </a:r>
          </a:p>
          <a:p>
            <a:endParaRPr lang="en-US" dirty="0"/>
          </a:p>
          <a:p>
            <a:r>
              <a:rPr lang="en-US" dirty="0" smtClean="0"/>
              <a:t>Both </a:t>
            </a:r>
            <a:r>
              <a:rPr lang="en-US" dirty="0"/>
              <a:t>forest maintain the hydrographic cycle of water</a:t>
            </a:r>
          </a:p>
          <a:p>
            <a:endParaRPr lang="en-US" dirty="0"/>
          </a:p>
        </p:txBody>
      </p:sp>
      <p:pic>
        <p:nvPicPr>
          <p:cNvPr id="5" name="Content Placeholder 4" descr="amazonic atlantic.gif"/>
          <p:cNvPicPr>
            <a:picLocks noGrp="1" noChangeAspect="1"/>
          </p:cNvPicPr>
          <p:nvPr>
            <p:ph sz="quarter" idx="13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557" b="-7557"/>
          <a:stretch>
            <a:fillRect/>
          </a:stretch>
        </p:blipFill>
        <p:spPr>
          <a:xfrm>
            <a:off x="610287" y="1874731"/>
            <a:ext cx="3796613" cy="4251432"/>
          </a:xfrm>
        </p:spPr>
      </p:pic>
    </p:spTree>
    <p:extLst>
      <p:ext uri="{BB962C8B-B14F-4D97-AF65-F5344CB8AC3E}">
        <p14:creationId xmlns:p14="http://schemas.microsoft.com/office/powerpoint/2010/main" val="2787349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Executive.thmx</Template>
  <TotalTime>206</TotalTime>
  <Words>335</Words>
  <Application>Microsoft Office PowerPoint</Application>
  <PresentationFormat>On-screen Show (4:3)</PresentationFormat>
  <Paragraphs>63</Paragraphs>
  <Slides>13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Century Gothic</vt:lpstr>
      <vt:lpstr>Courier New</vt:lpstr>
      <vt:lpstr>Palatino Linotype</vt:lpstr>
      <vt:lpstr>Executive</vt:lpstr>
      <vt:lpstr>The severe drought in Sao Paulo, Brazil</vt:lpstr>
      <vt:lpstr>Brazil</vt:lpstr>
      <vt:lpstr>Sao Paulo</vt:lpstr>
      <vt:lpstr>Water</vt:lpstr>
      <vt:lpstr>High temperatures and no rainfall</vt:lpstr>
      <vt:lpstr>Before and after</vt:lpstr>
      <vt:lpstr>PowerPoint Presentation</vt:lpstr>
      <vt:lpstr>The root of the problem: Deforestation</vt:lpstr>
      <vt:lpstr>Deforestation</vt:lpstr>
      <vt:lpstr>Deforestation</vt:lpstr>
      <vt:lpstr>How agriculture can help…</vt:lpstr>
      <vt:lpstr>Unesp Botucatu</vt:lpstr>
      <vt:lpstr>Thank you, questions?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severe drought in Sao Paulo, Brazil</dc:title>
  <dc:creator>Owner</dc:creator>
  <cp:lastModifiedBy>Ramos Del corso, Mariana</cp:lastModifiedBy>
  <cp:revision>24</cp:revision>
  <cp:lastPrinted>2015-04-27T15:16:17Z</cp:lastPrinted>
  <dcterms:created xsi:type="dcterms:W3CDTF">2015-04-27T02:59:18Z</dcterms:created>
  <dcterms:modified xsi:type="dcterms:W3CDTF">2015-04-27T19:18:17Z</dcterms:modified>
</cp:coreProperties>
</file>