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1" r:id="rId2"/>
    <p:sldMasterId id="2147483749" r:id="rId3"/>
  </p:sldMasterIdLst>
  <p:notesMasterIdLst>
    <p:notesMasterId r:id="rId22"/>
  </p:notesMasterIdLst>
  <p:handoutMasterIdLst>
    <p:handoutMasterId r:id="rId23"/>
  </p:handoutMasterIdLst>
  <p:sldIdLst>
    <p:sldId id="257" r:id="rId4"/>
    <p:sldId id="401" r:id="rId5"/>
    <p:sldId id="473" r:id="rId6"/>
    <p:sldId id="474" r:id="rId7"/>
    <p:sldId id="475" r:id="rId8"/>
    <p:sldId id="476" r:id="rId9"/>
    <p:sldId id="477" r:id="rId10"/>
    <p:sldId id="478" r:id="rId11"/>
    <p:sldId id="488" r:id="rId12"/>
    <p:sldId id="489" r:id="rId13"/>
    <p:sldId id="490" r:id="rId14"/>
    <p:sldId id="492" r:id="rId15"/>
    <p:sldId id="493" r:id="rId16"/>
    <p:sldId id="483" r:id="rId17"/>
    <p:sldId id="486" r:id="rId18"/>
    <p:sldId id="487" r:id="rId19"/>
    <p:sldId id="484" r:id="rId20"/>
    <p:sldId id="485" r:id="rId21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34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3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1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D2DEA186-851A-47B1-862E-A7D3DD955DC8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9960A83-ADA4-42AF-9EE4-70A7B0896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58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1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AE28C91-4A24-4BDB-A787-1792B97549FC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79"/>
            <a:ext cx="5661660" cy="3686712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BD821BB-F725-453E-9B0F-613EB214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3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821BB-F725-453E-9B0F-613EB2148C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5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84EB5-3135-4B9E-8DD1-80C04D1F5D0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2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84EB5-3135-4B9E-8DD1-80C04D1F5D0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1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84EB5-3135-4B9E-8DD1-80C04D1F5D0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5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84EB5-3135-4B9E-8DD1-80C04D1F5D0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7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1749" y="835494"/>
            <a:ext cx="214313" cy="4239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 defTabSz="914354"/>
            <a:endParaRPr lang="en-US" sz="1400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357563" y="1785523"/>
            <a:ext cx="4402931" cy="305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3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FD8C4-C5B5-466F-B01D-C754893D1FFE}" type="datetimeFigureOut">
              <a:rPr lang="en-IE">
                <a:solidFill>
                  <a:srgbClr val="1F497D"/>
                </a:solidFill>
              </a:rPr>
              <a:pPr>
                <a:defRPr/>
              </a:pPr>
              <a:t>08/08/2016</a:t>
            </a:fld>
            <a:endParaRPr lang="en-IE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1F497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366C-59BA-4859-9158-7437119D892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544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4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09B28-DF64-417E-9CE5-6A8DCF956B09}" type="datetimeFigureOut">
              <a:rPr lang="en-IE">
                <a:solidFill>
                  <a:srgbClr val="1F497D"/>
                </a:solidFill>
              </a:rPr>
              <a:pPr>
                <a:defRPr/>
              </a:pPr>
              <a:t>08/08/2016</a:t>
            </a:fld>
            <a:endParaRPr lang="en-IE">
              <a:solidFill>
                <a:srgbClr val="1F497D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1F497D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5B0FA-7B7E-4CCA-B4F0-F3CA13EDA6C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316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6" y="4683133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6" y="4649796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6" y="4773621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2" y="66683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41B25-6504-4240-8A04-D0CA63D12F60}" type="datetimeFigureOut">
              <a:rPr lang="en-IE">
                <a:solidFill>
                  <a:srgbClr val="1F497D"/>
                </a:solidFill>
              </a:rPr>
              <a:pPr>
                <a:defRPr/>
              </a:pPr>
              <a:t>08/08/2016</a:t>
            </a:fld>
            <a:endParaRPr lang="en-IE">
              <a:solidFill>
                <a:srgbClr val="1F497D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1F497D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B491A-10C3-4475-9850-BCADF533BDE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25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8238-1F7C-4754-B419-44EA6323F2EF}" type="datetimeFigureOut">
              <a:rPr lang="en-IE">
                <a:solidFill>
                  <a:srgbClr val="1F497D"/>
                </a:solidFill>
              </a:rPr>
              <a:pPr>
                <a:defRPr/>
              </a:pPr>
              <a:t>08/08/2016</a:t>
            </a:fld>
            <a:endParaRPr lang="en-IE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1F497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7AD7-EB11-42D2-91D7-3A06E7ADC21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025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8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A5F84-70B5-4EBC-A6D8-1480673A6465}" type="datetimeFigureOut">
              <a:rPr lang="en-IE">
                <a:solidFill>
                  <a:srgbClr val="1F497D"/>
                </a:solidFill>
              </a:rPr>
              <a:pPr>
                <a:defRPr/>
              </a:pPr>
              <a:t>08/08/2016</a:t>
            </a:fld>
            <a:endParaRPr lang="en-IE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1F497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997D-0709-49F5-B54E-BDD24CF8518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187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4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8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2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2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473023"/>
            <a:ext cx="214313" cy="7863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 defTabSz="914354"/>
            <a:endParaRPr 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7763" y="390168"/>
            <a:ext cx="3324225" cy="373112"/>
          </a:xfrm>
        </p:spPr>
        <p:txBody>
          <a:bodyPr lIns="0"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357563" y="1785523"/>
            <a:ext cx="4402931" cy="305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1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6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7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72201" y="6191257"/>
            <a:ext cx="24765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54">
              <a:defRPr/>
            </a:pPr>
            <a:fld id="{BC787371-E872-4A80-B679-76E0089836B7}" type="datetimeFigureOut">
              <a:rPr lang="en-IE" sz="1867" smtClean="0">
                <a:solidFill>
                  <a:prstClr val="black"/>
                </a:solidFill>
              </a:rPr>
              <a:pPr defTabSz="914354">
                <a:defRPr/>
              </a:pPr>
              <a:t>08/08/2016</a:t>
            </a:fld>
            <a:endParaRPr lang="en-IE" sz="1867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54">
              <a:defRPr/>
            </a:pPr>
            <a:endParaRPr lang="en-IE" sz="1867">
              <a:solidFill>
                <a:prstClr val="black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46051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54">
              <a:defRPr/>
            </a:pPr>
            <a:fld id="{2FF43E82-3F53-46C5-8CF9-B56DA0E9DBD1}" type="slidenum">
              <a:rPr lang="en-IE" sz="1867" smtClean="0">
                <a:solidFill>
                  <a:prstClr val="black"/>
                </a:solidFill>
              </a:rPr>
              <a:pPr defTabSz="914354">
                <a:defRPr/>
              </a:pPr>
              <a:t>‹#›</a:t>
            </a:fld>
            <a:endParaRPr lang="en-IE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6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92" y="69858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96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71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8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6E2D-8116-4D17-A779-0103B477108A}" type="datetimeFigureOut">
              <a:rPr lang="en-IE">
                <a:solidFill>
                  <a:srgbClr val="1F497D"/>
                </a:solidFill>
              </a:rPr>
              <a:pPr>
                <a:defRPr/>
              </a:pPr>
              <a:t>08/08/2016</a:t>
            </a:fld>
            <a:endParaRPr lang="en-IE">
              <a:solidFill>
                <a:srgbClr val="1F497D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1F497D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8F76-4F7E-4789-8672-55C04B313F8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903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87371-E872-4A80-B679-76E0089836B7}" type="datetimeFigureOut">
              <a:rPr lang="en-IE">
                <a:solidFill>
                  <a:srgbClr val="1F497D"/>
                </a:solidFill>
              </a:rPr>
              <a:pPr>
                <a:defRPr/>
              </a:pPr>
              <a:t>08/08/2016</a:t>
            </a:fld>
            <a:endParaRPr lang="en-IE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1F497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3E82-3F53-46C5-8CF9-B56DA0E9DBD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042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63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4" y="2376496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4" y="2341571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5" y="2468571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8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91A47-F1FA-4E6A-9E7E-E96A1CD253EF}" type="datetimeFigureOut">
              <a:rPr lang="en-IE">
                <a:solidFill>
                  <a:srgbClr val="1F497D"/>
                </a:solidFill>
              </a:rPr>
              <a:pPr>
                <a:defRPr/>
              </a:pPr>
              <a:t>08/08/2016</a:t>
            </a:fld>
            <a:endParaRPr lang="en-IE">
              <a:solidFill>
                <a:srgbClr val="1F497D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1F497D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5E077-3D27-4CFF-8D0D-A6FDFC29385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442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FDA2D-774E-420D-BAAA-E33AFCF2BEF5}" type="datetimeFigureOut">
              <a:rPr lang="en-IE">
                <a:solidFill>
                  <a:srgbClr val="1F497D"/>
                </a:solidFill>
              </a:rPr>
              <a:pPr>
                <a:defRPr/>
              </a:pPr>
              <a:t>08/08/2016</a:t>
            </a:fld>
            <a:endParaRPr lang="en-IE">
              <a:solidFill>
                <a:srgbClr val="1F497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1F497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828A0-C0EB-48B4-B756-8C066E22146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924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95B6-B71E-49CC-BDBE-F72B4F40CB2F}" type="datetimeFigureOut">
              <a:rPr lang="en-IE">
                <a:solidFill>
                  <a:srgbClr val="1F497D"/>
                </a:solidFill>
              </a:rPr>
              <a:pPr>
                <a:defRPr/>
              </a:pPr>
              <a:t>08/08/2016</a:t>
            </a:fld>
            <a:endParaRPr lang="en-IE">
              <a:solidFill>
                <a:srgbClr val="1F497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1F497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8A860-A044-4420-BF1F-36818E3FE7A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16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52A6C-32FF-4408-8FAF-1CD416A6343D}" type="datetimeFigureOut">
              <a:rPr lang="en-IE">
                <a:solidFill>
                  <a:srgbClr val="1F497D"/>
                </a:solidFill>
              </a:rPr>
              <a:pPr>
                <a:defRPr/>
              </a:pPr>
              <a:t>08/08/2016</a:t>
            </a:fld>
            <a:endParaRPr lang="en-IE">
              <a:solidFill>
                <a:srgbClr val="1F497D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1F497D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2BDA-84CE-44AB-8911-F9B7C913E45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81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359154" y="1787849"/>
            <a:ext cx="4635149" cy="30379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 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5852594"/>
            <a:ext cx="9144000" cy="1005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 defTabSz="914354"/>
            <a:endParaRPr lang="en-US" sz="14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7225" y="5099571"/>
            <a:ext cx="579961" cy="1483863"/>
          </a:xfrm>
          <a:prstGeom prst="rect">
            <a:avLst/>
          </a:prstGeom>
        </p:spPr>
      </p:pic>
      <p:sp>
        <p:nvSpPr>
          <p:cNvPr id="19" name="Title Placeholder 16"/>
          <p:cNvSpPr>
            <a:spLocks noGrp="1"/>
          </p:cNvSpPr>
          <p:nvPr>
            <p:ph type="title"/>
          </p:nvPr>
        </p:nvSpPr>
        <p:spPr>
          <a:xfrm>
            <a:off x="330851" y="656946"/>
            <a:ext cx="8229600" cy="7621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7" y="5159039"/>
            <a:ext cx="3742256" cy="249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7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342882" rtl="0" eaLnBrk="1" latinLnBrk="0" hangingPunct="1">
        <a:spcBef>
          <a:spcPct val="0"/>
        </a:spcBef>
        <a:buNone/>
        <a:defRPr sz="3600" b="0" i="0" kern="1200" cap="all">
          <a:solidFill>
            <a:srgbClr val="A27E55"/>
          </a:solidFill>
          <a:latin typeface="Rockwell"/>
          <a:ea typeface="+mj-ea"/>
          <a:cs typeface="+mj-cs"/>
        </a:defRPr>
      </a:lvl1pPr>
    </p:titleStyle>
    <p:bodyStyle>
      <a:lvl1pPr marL="0" indent="0" algn="l" defTabSz="342882" rtl="0" eaLnBrk="1" latinLnBrk="0" hangingPunct="1">
        <a:lnSpc>
          <a:spcPts val="2160"/>
        </a:lnSpc>
        <a:spcBef>
          <a:spcPts val="0"/>
        </a:spcBef>
        <a:spcAft>
          <a:spcPts val="900"/>
        </a:spcAft>
        <a:buClr>
          <a:srgbClr val="A27E55"/>
        </a:buClr>
        <a:buFont typeface="Wingdings" charset="2"/>
        <a:buNone/>
        <a:defRPr sz="1800" kern="1200">
          <a:solidFill>
            <a:srgbClr val="6E6E6E"/>
          </a:solidFill>
          <a:latin typeface="Helvetica"/>
          <a:ea typeface="+mn-ea"/>
          <a:cs typeface="Helvetica"/>
        </a:defRPr>
      </a:lvl1pPr>
      <a:lvl2pPr marL="377172" indent="-171442" algn="l" defTabSz="342882" rtl="0" eaLnBrk="1" latinLnBrk="0" hangingPunct="1">
        <a:lnSpc>
          <a:spcPts val="1711"/>
        </a:lnSpc>
        <a:spcBef>
          <a:spcPts val="0"/>
        </a:spcBef>
        <a:spcAft>
          <a:spcPts val="900"/>
        </a:spcAft>
        <a:buClr>
          <a:srgbClr val="A27E55"/>
        </a:buClr>
        <a:buFont typeface="Wingdings" charset="2"/>
        <a:buChar char="§"/>
        <a:defRPr sz="1500" kern="1200">
          <a:solidFill>
            <a:srgbClr val="6E6E6E"/>
          </a:solidFill>
          <a:latin typeface="Helvetica"/>
          <a:ea typeface="+mn-ea"/>
          <a:cs typeface="Helvetica"/>
        </a:defRPr>
      </a:lvl2pPr>
      <a:lvl3pPr marL="514326" indent="-123438" algn="l" defTabSz="342882" rtl="0" eaLnBrk="1" latinLnBrk="0" hangingPunct="1">
        <a:lnSpc>
          <a:spcPts val="1560"/>
        </a:lnSpc>
        <a:spcBef>
          <a:spcPts val="0"/>
        </a:spcBef>
        <a:spcAft>
          <a:spcPts val="451"/>
        </a:spcAft>
        <a:buClr>
          <a:srgbClr val="A27E55"/>
        </a:buClr>
        <a:buFont typeface="Wingdings" charset="2"/>
        <a:buChar char="§"/>
        <a:defRPr sz="1400" kern="1200" baseline="0">
          <a:solidFill>
            <a:srgbClr val="6E6E6E"/>
          </a:solidFill>
          <a:latin typeface="Helvetica"/>
          <a:ea typeface="+mn-ea"/>
          <a:cs typeface="Helvetica"/>
        </a:defRPr>
      </a:lvl3pPr>
      <a:lvl4pPr marL="692624" indent="-144011" algn="l" defTabSz="342882" rtl="0" eaLnBrk="1" latinLnBrk="0" hangingPunct="1">
        <a:lnSpc>
          <a:spcPts val="1485"/>
        </a:lnSpc>
        <a:spcBef>
          <a:spcPts val="0"/>
        </a:spcBef>
        <a:spcAft>
          <a:spcPts val="451"/>
        </a:spcAft>
        <a:buClr>
          <a:srgbClr val="A27E55"/>
        </a:buClr>
        <a:buFont typeface="Wingdings" charset="2"/>
        <a:buChar char="§"/>
        <a:defRPr sz="1200" kern="1200" baseline="0">
          <a:solidFill>
            <a:srgbClr val="6E6E6E"/>
          </a:solidFill>
          <a:latin typeface="Helvetica"/>
          <a:ea typeface="+mn-ea"/>
          <a:cs typeface="Helvetica"/>
        </a:defRPr>
      </a:lvl4pPr>
      <a:lvl5pPr marL="898354" indent="-116581" algn="l" defTabSz="342882" rtl="0" eaLnBrk="1" latinLnBrk="0" hangingPunct="1">
        <a:lnSpc>
          <a:spcPts val="1260"/>
        </a:lnSpc>
        <a:spcBef>
          <a:spcPts val="0"/>
        </a:spcBef>
        <a:spcAft>
          <a:spcPts val="0"/>
        </a:spcAft>
        <a:buClr>
          <a:srgbClr val="A27E55"/>
        </a:buClr>
        <a:buFont typeface="Wingdings" charset="2"/>
        <a:buChar char="§"/>
        <a:defRPr sz="1100" kern="1200">
          <a:solidFill>
            <a:srgbClr val="6E6E6E"/>
          </a:solidFill>
          <a:latin typeface="Helvetica"/>
          <a:ea typeface="+mn-ea"/>
          <a:cs typeface="Helvetica"/>
        </a:defRPr>
      </a:lvl5pPr>
      <a:lvl6pPr marL="1714414" indent="0" algn="l" defTabSz="342882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3428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3428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3428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3428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4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B9953-77C7-481A-8BA2-29353E92EFF6}" type="datetimeFigureOut">
              <a:rPr lang="en-IE">
                <a:solidFill>
                  <a:srgbClr val="1F497D"/>
                </a:solidFill>
              </a:rPr>
              <a:pPr>
                <a:defRPr/>
              </a:pPr>
              <a:t>08/08/2016</a:t>
            </a:fld>
            <a:endParaRPr lang="en-IE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>
              <a:solidFill>
                <a:srgbClr val="1F497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849A26-B6BD-4C42-A699-9BF350602D35}" type="slidenum">
              <a:rPr lang="en-IE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I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1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44" indent="-273044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74" indent="-228594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05" indent="-228594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35" indent="-228594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228594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879" indent="-228594" algn="l" rtl="0" eaLnBrk="1" latinLnBrk="0" hangingPunct="1">
        <a:spcBef>
          <a:spcPts val="371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228594" algn="l" rtl="0" eaLnBrk="1" latinLnBrk="0" hangingPunct="1">
        <a:spcBef>
          <a:spcPts val="371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05" indent="-228594" algn="l" rtl="0" eaLnBrk="1" latinLnBrk="0" hangingPunct="1">
        <a:spcBef>
          <a:spcPts val="371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18" indent="-228594" algn="l" rtl="0" eaLnBrk="1" latinLnBrk="0" hangingPunct="1">
        <a:spcBef>
          <a:spcPts val="371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7" y="5159038"/>
            <a:ext cx="3742256" cy="249483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"/>
            <a:ext cx="9144000" cy="5847644"/>
          </a:xfrm>
          <a:prstGeom prst="rect">
            <a:avLst/>
          </a:prstGeom>
          <a:solidFill>
            <a:srgbClr val="2728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0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97220" y="5099572"/>
            <a:ext cx="579962" cy="1483863"/>
          </a:xfrm>
          <a:prstGeom prst="rect">
            <a:avLst/>
          </a:prstGeom>
        </p:spPr>
      </p:pic>
      <p:pic>
        <p:nvPicPr>
          <p:cNvPr id="10" name="Picture 9" descr="UI_Seal_white.png"/>
          <p:cNvPicPr>
            <a:picLocks noChangeAspect="1"/>
          </p:cNvPicPr>
          <p:nvPr userDrawn="1"/>
        </p:nvPicPr>
        <p:blipFill rotWithShape="1">
          <a:blip r:embed="rId16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 r="4445" b="5350"/>
          <a:stretch/>
        </p:blipFill>
        <p:spPr>
          <a:xfrm>
            <a:off x="4229101" y="-1"/>
            <a:ext cx="4914900" cy="585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3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9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0483" y="752554"/>
            <a:ext cx="7901940" cy="3494987"/>
          </a:xfrm>
        </p:spPr>
        <p:txBody>
          <a:bodyPr anchor="t"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Welcome to 14</a:t>
            </a:r>
            <a:r>
              <a:rPr lang="en-US" sz="4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th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Annual Nitrogen Use Efficiency meeting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/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/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</a:b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August 8-10, 2016</a:t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University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of Idaho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</a:b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/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67447" y="4458096"/>
            <a:ext cx="7634869" cy="1018472"/>
          </a:xfrm>
        </p:spPr>
        <p:txBody>
          <a:bodyPr>
            <a:noAutofit/>
          </a:bodyPr>
          <a:lstStyle/>
          <a:p>
            <a:endParaRPr lang="en-US" sz="2800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Olga </a:t>
            </a:r>
            <a:r>
              <a:rPr lang="en-US" sz="2800" dirty="0">
                <a:solidFill>
                  <a:schemeClr val="bg1"/>
                </a:solidFill>
                <a:latin typeface="Rockwell" panose="02060603020205020403" pitchFamily="18" charset="0"/>
              </a:rPr>
              <a:t>Walsh</a:t>
            </a:r>
            <a:r>
              <a:rPr lang="en-US" sz="1800" dirty="0">
                <a:solidFill>
                  <a:schemeClr val="bg1"/>
                </a:solidFill>
                <a:latin typeface="Rockwell" panose="02060603020205020403" pitchFamily="18" charset="0"/>
              </a:rPr>
              <a:t>, </a:t>
            </a:r>
            <a:r>
              <a:rPr lang="en-US" sz="2000" dirty="0">
                <a:solidFill>
                  <a:schemeClr val="bg1"/>
                </a:solidFill>
                <a:latin typeface="Rockwell" panose="02060603020205020403" pitchFamily="18" charset="0"/>
              </a:rPr>
              <a:t>Cropping Systems Agronomist &amp; Extension 		Specialist, UI Parma R&amp;E Center</a:t>
            </a:r>
          </a:p>
          <a:p>
            <a:endParaRPr lang="en-US" sz="16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endParaRPr lang="en-US" sz="16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l"/>
            <a:endParaRPr lang="en-US" sz="16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l"/>
            <a:endParaRPr lang="en-US" sz="14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l"/>
            <a:endParaRPr lang="en-US" sz="1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fade/>
      </p:transition>
    </mc:Choice>
    <mc:Fallback xmlns="">
      <p:transition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72229" y="152797"/>
            <a:ext cx="4825397" cy="6349206"/>
            <a:chOff x="2470150" y="254397"/>
            <a:chExt cx="4825397" cy="6349206"/>
          </a:xfrm>
        </p:grpSpPr>
        <p:pic>
          <p:nvPicPr>
            <p:cNvPr id="1026" name="Picture 2" descr="http://web.cals.uidaho.edu/idahogardens/files/2012/09/map_climat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150" y="254397"/>
              <a:ext cx="4825397" cy="6349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2555875" y="2095500"/>
              <a:ext cx="3244850" cy="866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555875" y="3943350"/>
              <a:ext cx="3644900" cy="9810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283200" y="4172021"/>
              <a:ext cx="0" cy="23013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22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orldatlas.com/webimage/countrys/namerica/usstates/weathermaps/i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432911"/>
            <a:ext cx="5572125" cy="599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6371771" y="2222192"/>
            <a:ext cx="2467427" cy="171118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From under 10 in to over 60 in/year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8069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3038"/>
            <a:ext cx="7772400" cy="1143000"/>
          </a:xfrm>
        </p:spPr>
        <p:txBody>
          <a:bodyPr anchor="ctr"/>
          <a:lstStyle/>
          <a:p>
            <a:r>
              <a:rPr lang="en-US" dirty="0"/>
              <a:t>4</a:t>
            </a:r>
            <a:r>
              <a:rPr lang="en-US" dirty="0" smtClean="0"/>
              <a:t> ID growing regions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015625"/>
            <a:ext cx="824411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Northern/Central ID</a:t>
            </a:r>
            <a:r>
              <a:rPr lang="en-US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mountains, forests, grasslands, extensive </a:t>
            </a: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grain fields</a:t>
            </a:r>
            <a:r>
              <a:rPr lang="en-US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 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Slightly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very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acid, sandy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heavy clay soils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South East ID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plains and desert to the west, leading to foothills and high mountains to the east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Desert and lowland soils are often </a:t>
            </a:r>
            <a:r>
              <a:rPr lang="en-US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alkaline.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Mountain soils are generally acidic. Soils range from sand to heavy clay,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mostly - light-textured soils.</a:t>
            </a:r>
          </a:p>
          <a:p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and SE ID: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cold hardy, early ripening fruit and cool season vegetable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varieties; cereal production.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4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3038"/>
            <a:ext cx="7772400" cy="1143000"/>
          </a:xfrm>
        </p:spPr>
        <p:txBody>
          <a:bodyPr anchor="ctr"/>
          <a:lstStyle/>
          <a:p>
            <a:r>
              <a:rPr lang="en-US" dirty="0"/>
              <a:t>4</a:t>
            </a:r>
            <a:r>
              <a:rPr lang="en-US" dirty="0" smtClean="0"/>
              <a:t> ID growing regions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705451"/>
            <a:ext cx="82441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South West ID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around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Boise and Payette is ideal for growing many fruit and vegetable crops. The winter climate is relatively mild and the growing season long and warm, with frost-free periods of 120 to more than 150 days common.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crop variation, potatoes,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sugarbeets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beans, specialty crops, seed production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9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http://www.idahostockimages.com/wp-content/uploads/2013/05/038-1304-0072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r="16800" b="7164"/>
          <a:stretch>
            <a:fillRect/>
          </a:stretch>
        </p:blipFill>
        <p:spPr bwMode="auto">
          <a:xfrm>
            <a:off x="0" y="-6"/>
            <a:ext cx="9192768" cy="687249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066799"/>
            <a:ext cx="8534400" cy="4954859"/>
          </a:xfrm>
        </p:spPr>
        <p:txBody>
          <a:bodyPr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Tx/>
              <a:buSzPct val="100000"/>
              <a:buNone/>
            </a:pPr>
            <a:endParaRPr lang="en-IE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Tx/>
              <a:buSzPct val="100000"/>
              <a:buNone/>
            </a:pPr>
            <a:endParaRPr lang="en-IE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06" name="AutoShape 10" descr="&amp;Vcy;&amp;acy;&amp;scy;&amp;icy;&amp;lcy;&amp;icy;&amp;jcy; &amp;Vcy;&amp;acy;&amp;scy;&amp;icy;&amp;lcy;&amp;softcy;&amp;iecy;&amp;vcy;&amp;icy;&amp;chcy; &amp;Dcy;&amp;ocy;&amp;kcy;&amp;ucy;&amp;chcy;&amp;acy;&amp;iecy;&amp;vcy;"/>
          <p:cNvSpPr>
            <a:spLocks noChangeAspect="1" noChangeArrowheads="1"/>
          </p:cNvSpPr>
          <p:nvPr/>
        </p:nvSpPr>
        <p:spPr bwMode="auto">
          <a:xfrm>
            <a:off x="155575" y="-1165225"/>
            <a:ext cx="190500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AutoShape 12" descr="&amp;Vcy;&amp;acy;&amp;scy;&amp;icy;&amp;lcy;&amp;icy;&amp;jcy; &amp;Vcy;&amp;acy;&amp;scy;&amp;icy;&amp;lcy;&amp;softcy;&amp;iecy;&amp;vcy;&amp;icy;&amp;chcy; &amp;Dcy;&amp;ocy;&amp;kcy;&amp;ucy;&amp;chcy;&amp;acy;&amp;iecy;&amp;vcy;"/>
          <p:cNvSpPr>
            <a:spLocks noChangeAspect="1" noChangeArrowheads="1"/>
          </p:cNvSpPr>
          <p:nvPr/>
        </p:nvSpPr>
        <p:spPr bwMode="auto">
          <a:xfrm>
            <a:off x="155575" y="-1165225"/>
            <a:ext cx="190500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0" name="AutoShape 14" descr="&amp;Vcy;&amp;acy;&amp;scy;&amp;icy;&amp;lcy;&amp;icy;&amp;jcy; &amp;Vcy;&amp;acy;&amp;scy;&amp;icy;&amp;lcy;&amp;softcy;&amp;iecy;&amp;vcy;&amp;icy;&amp;chcy; &amp;Dcy;&amp;ocy;&amp;kcy;&amp;ucy;&amp;chcy;&amp;acy;&amp;iecy;&amp;vcy;"/>
          <p:cNvSpPr>
            <a:spLocks noChangeAspect="1" noChangeArrowheads="1"/>
          </p:cNvSpPr>
          <p:nvPr/>
        </p:nvSpPr>
        <p:spPr bwMode="auto">
          <a:xfrm>
            <a:off x="155575" y="-1165225"/>
            <a:ext cx="190500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AutoShape 16" descr="&amp;Vcy;&amp;acy;&amp;scy;&amp;icy;&amp;lcy;&amp;icy;&amp;jcy; &amp;Vcy;&amp;acy;&amp;scy;&amp;icy;&amp;lcy;&amp;softcy;&amp;iecy;&amp;vcy;&amp;icy;&amp;chcy; &amp;Dcy;&amp;ocy;&amp;kcy;&amp;ucy;&amp;chcy;&amp;acy;&amp;iecy;&amp;vcy;"/>
          <p:cNvSpPr>
            <a:spLocks noChangeAspect="1" noChangeArrowheads="1"/>
          </p:cNvSpPr>
          <p:nvPr/>
        </p:nvSpPr>
        <p:spPr bwMode="auto">
          <a:xfrm>
            <a:off x="155575" y="-1165225"/>
            <a:ext cx="190500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4" name="AutoShape 18" descr="http://&amp;mcy;&amp;ucy;&amp;zcy;&amp;iecy;&amp;jcy;-&amp;pcy;&amp;ocy;&amp;chcy;&amp;vcy;&amp;ocy;&amp;vcy;&amp;iecy;&amp;dcy;&amp;iecy;&amp;ncy;&amp;icy;&amp;yacy;.&amp;rcy;&amp;fcy;/images/photos/dokuchae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534400" cy="1143000"/>
          </a:xfrm>
          <a:prstGeom prst="roundRect">
            <a:avLst/>
          </a:prstGeom>
          <a:noFill/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ID Cropping systems overview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59160" y="1054098"/>
            <a:ext cx="8435280" cy="570865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580"/>
              </a:spcBef>
              <a:buSzPct val="85000"/>
              <a:buFont typeface="Wingdings 2"/>
              <a:buChar char="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Idaho has one of the nation's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most diverse agricultural economies</a:t>
            </a:r>
          </a:p>
          <a:p>
            <a:pPr marL="274320" lvl="0" indent="-274320">
              <a:spcBef>
                <a:spcPts val="580"/>
              </a:spcBef>
              <a:buSzPct val="85000"/>
              <a:buFont typeface="Wingdings 2"/>
              <a:buChar char=""/>
              <a:defRPr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lvl="0" indent="-274320">
              <a:spcBef>
                <a:spcPts val="580"/>
              </a:spcBef>
              <a:buSzPct val="85000"/>
              <a:buFont typeface="Wingdings 2"/>
              <a:buChar char=""/>
              <a:defRPr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Potatoes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wheat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are known world wide</a:t>
            </a:r>
          </a:p>
          <a:p>
            <a:pPr marL="274320" lvl="0" indent="-274320">
              <a:spcBef>
                <a:spcPts val="580"/>
              </a:spcBef>
              <a:buSzPct val="85000"/>
              <a:buFont typeface="Wingdings 2"/>
              <a:buChar char=""/>
              <a:defRPr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lvl="0" indent="-274320">
              <a:spcBef>
                <a:spcPts val="580"/>
              </a:spcBef>
              <a:buSzPct val="85000"/>
              <a:buFont typeface="Wingdings 2"/>
              <a:buChar char=""/>
              <a:defRPr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2015 cash receipts from ID agriculture broke all previous records at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$7.9 billion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9% decrease from 2014 (&lt;&lt;&lt;wheat, barley, milk)</a:t>
            </a:r>
          </a:p>
          <a:p>
            <a:pPr marL="274320" lvl="0" indent="-274320">
              <a:spcBef>
                <a:spcPts val="580"/>
              </a:spcBef>
              <a:buSzPct val="85000"/>
              <a:buFont typeface="Wingdings 2"/>
              <a:buChar char=""/>
              <a:defRPr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85000"/>
              <a:buFont typeface="Wingdings 2"/>
              <a:buChar char=""/>
              <a:tabLst/>
              <a:defRPr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 =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20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rd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largest Ag. state in the west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after CA and WA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85000"/>
              <a:buFont typeface="Wingdings 2"/>
              <a:buChar char=""/>
              <a:tabLst/>
              <a:defRPr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85000"/>
              <a:buFont typeface="Wingdings 2"/>
              <a:buChar char=""/>
              <a:tabLst/>
              <a:defRPr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 measured by sales –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Agriculture is #1 business in ID = $24 billion in sales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(directly and indirectly) = 20% of total economic input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85000"/>
              <a:buFont typeface="Wingdings 2"/>
              <a:buChar char=""/>
              <a:tabLst/>
              <a:defRPr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lvl="0" indent="-274320">
              <a:spcBef>
                <a:spcPts val="580"/>
              </a:spcBef>
              <a:buSzPct val="85000"/>
              <a:buFont typeface="Wingdings 2"/>
              <a:buChar char=""/>
              <a:defRPr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 Agriculture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&gt;120,000 jobs ~15% of ID employment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18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http://www.idahostockimages.com/wp-content/uploads/2013/05/038-1304-0072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r="16800" b="7164"/>
          <a:stretch>
            <a:fillRect/>
          </a:stretch>
        </p:blipFill>
        <p:spPr bwMode="auto">
          <a:xfrm>
            <a:off x="0" y="-6"/>
            <a:ext cx="9192768" cy="687249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066800"/>
            <a:ext cx="8534400" cy="3429000"/>
          </a:xfrm>
        </p:spPr>
        <p:txBody>
          <a:bodyPr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Tx/>
              <a:buSzPct val="100000"/>
              <a:buNone/>
            </a:pPr>
            <a:endParaRPr lang="en-IE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06" name="AutoShape 10" descr="&amp;Vcy;&amp;acy;&amp;scy;&amp;icy;&amp;lcy;&amp;icy;&amp;jcy; &amp;Vcy;&amp;acy;&amp;scy;&amp;icy;&amp;lcy;&amp;softcy;&amp;iecy;&amp;vcy;&amp;icy;&amp;chcy; &amp;Dcy;&amp;ocy;&amp;kcy;&amp;ucy;&amp;chcy;&amp;acy;&amp;iecy;&amp;vcy;"/>
          <p:cNvSpPr>
            <a:spLocks noChangeAspect="1" noChangeArrowheads="1"/>
          </p:cNvSpPr>
          <p:nvPr/>
        </p:nvSpPr>
        <p:spPr bwMode="auto">
          <a:xfrm>
            <a:off x="155575" y="-1165225"/>
            <a:ext cx="190500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AutoShape 12" descr="&amp;Vcy;&amp;acy;&amp;scy;&amp;icy;&amp;lcy;&amp;icy;&amp;jcy; &amp;Vcy;&amp;acy;&amp;scy;&amp;icy;&amp;lcy;&amp;softcy;&amp;iecy;&amp;vcy;&amp;icy;&amp;chcy; &amp;Dcy;&amp;ocy;&amp;kcy;&amp;ucy;&amp;chcy;&amp;acy;&amp;iecy;&amp;vcy;"/>
          <p:cNvSpPr>
            <a:spLocks noChangeAspect="1" noChangeArrowheads="1"/>
          </p:cNvSpPr>
          <p:nvPr/>
        </p:nvSpPr>
        <p:spPr bwMode="auto">
          <a:xfrm>
            <a:off x="155575" y="-1165225"/>
            <a:ext cx="190500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0" name="AutoShape 14" descr="&amp;Vcy;&amp;acy;&amp;scy;&amp;icy;&amp;lcy;&amp;icy;&amp;jcy; &amp;Vcy;&amp;acy;&amp;scy;&amp;icy;&amp;lcy;&amp;softcy;&amp;iecy;&amp;vcy;&amp;icy;&amp;chcy; &amp;Dcy;&amp;ocy;&amp;kcy;&amp;ucy;&amp;chcy;&amp;acy;&amp;iecy;&amp;vcy;"/>
          <p:cNvSpPr>
            <a:spLocks noChangeAspect="1" noChangeArrowheads="1"/>
          </p:cNvSpPr>
          <p:nvPr/>
        </p:nvSpPr>
        <p:spPr bwMode="auto">
          <a:xfrm>
            <a:off x="155575" y="-1165225"/>
            <a:ext cx="190500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AutoShape 16" descr="&amp;Vcy;&amp;acy;&amp;scy;&amp;icy;&amp;lcy;&amp;icy;&amp;jcy; &amp;Vcy;&amp;acy;&amp;scy;&amp;icy;&amp;lcy;&amp;softcy;&amp;iecy;&amp;vcy;&amp;icy;&amp;chcy; &amp;Dcy;&amp;ocy;&amp;kcy;&amp;ucy;&amp;chcy;&amp;acy;&amp;iecy;&amp;vcy;"/>
          <p:cNvSpPr>
            <a:spLocks noChangeAspect="1" noChangeArrowheads="1"/>
          </p:cNvSpPr>
          <p:nvPr/>
        </p:nvSpPr>
        <p:spPr bwMode="auto">
          <a:xfrm>
            <a:off x="155575" y="-1165225"/>
            <a:ext cx="190500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4" name="AutoShape 18" descr="http://&amp;mcy;&amp;ucy;&amp;zcy;&amp;iecy;&amp;jcy;-&amp;pcy;&amp;ocy;&amp;chcy;&amp;vcy;&amp;ocy;&amp;vcy;&amp;iecy;&amp;dcy;&amp;iecy;&amp;ncy;&amp;icy;&amp;yacy;.&amp;rcy;&amp;fcy;/images/photos/dokuchae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534400" cy="1143000"/>
          </a:xfrm>
          <a:prstGeom prst="roundRect">
            <a:avLst/>
          </a:prstGeom>
          <a:noFill/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ID Cropping systems overview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59160" y="1168400"/>
            <a:ext cx="8435280" cy="479697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580"/>
              </a:spcBef>
              <a:buSzPct val="85000"/>
              <a:buFont typeface="Wingdings 2"/>
              <a:buChar char=""/>
              <a:defRPr/>
            </a:pP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Idaho crop production –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ationwide placement</a:t>
            </a:r>
          </a:p>
          <a:p>
            <a:pPr marL="731520" lvl="1" indent="-274320">
              <a:spcBef>
                <a:spcPts val="580"/>
              </a:spcBef>
              <a:buSzPct val="85000"/>
              <a:buFont typeface="Wingdings 2"/>
              <a:buChar char=""/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Potatoes, #1</a:t>
            </a:r>
          </a:p>
          <a:p>
            <a:pPr marL="731520" lvl="1" indent="-274320">
              <a:spcBef>
                <a:spcPts val="580"/>
              </a:spcBef>
              <a:buSzPct val="85000"/>
              <a:buFont typeface="Wingdings 2"/>
              <a:buChar char=""/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Barley, #2</a:t>
            </a:r>
          </a:p>
          <a:p>
            <a:pPr marL="731520" lvl="1" indent="-274320">
              <a:spcBef>
                <a:spcPts val="580"/>
              </a:spcBef>
              <a:buSzPct val="85000"/>
              <a:buFont typeface="Wingdings 2"/>
              <a:buChar char=""/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Sugar beets, #2</a:t>
            </a:r>
          </a:p>
          <a:p>
            <a:pPr marL="731520" lvl="1" indent="-274320">
              <a:spcBef>
                <a:spcPts val="580"/>
              </a:spcBef>
              <a:buSzPct val="85000"/>
              <a:buFont typeface="Wingdings 2"/>
              <a:buChar char=""/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Alfalfa, #4</a:t>
            </a:r>
          </a:p>
          <a:p>
            <a:pPr marL="731520" lvl="1" indent="-274320">
              <a:spcBef>
                <a:spcPts val="580"/>
              </a:spcBef>
              <a:buSzPct val="85000"/>
              <a:buFont typeface="Wingdings 2"/>
              <a:buChar char=""/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Lentils, #4</a:t>
            </a:r>
          </a:p>
          <a:p>
            <a:pPr marL="731520" lvl="1" indent="-274320">
              <a:spcBef>
                <a:spcPts val="580"/>
              </a:spcBef>
              <a:buSzPct val="85000"/>
              <a:buFont typeface="Wingdings 2"/>
              <a:buChar char=""/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Wheat, #5</a:t>
            </a:r>
          </a:p>
          <a:p>
            <a:pPr marL="274320" lvl="0" indent="-274320">
              <a:spcBef>
                <a:spcPts val="580"/>
              </a:spcBef>
              <a:buSzPct val="85000"/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7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idahostockimages.com/wp-content/uploads/2013/05/038-1304-007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16800" b="7164"/>
          <a:stretch>
            <a:fillRect/>
          </a:stretch>
        </p:blipFill>
        <p:spPr bwMode="auto">
          <a:xfrm>
            <a:off x="0" y="-6"/>
            <a:ext cx="9192768" cy="68724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Idaho cash receipts – 2015 crops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5714" y="1447800"/>
            <a:ext cx="7961086" cy="4572000"/>
          </a:xfrm>
        </p:spPr>
        <p:txBody>
          <a:bodyPr/>
          <a:lstStyle/>
          <a:p>
            <a:r>
              <a:rPr lang="en-US" sz="2800" b="1" dirty="0" smtClean="0"/>
              <a:t>Potatoes</a:t>
            </a:r>
            <a:r>
              <a:rPr lang="en-US" sz="2800" dirty="0" smtClean="0"/>
              <a:t> - $</a:t>
            </a:r>
            <a:r>
              <a:rPr lang="en-US" sz="2800" dirty="0"/>
              <a:t>871 </a:t>
            </a:r>
            <a:r>
              <a:rPr lang="en-US" sz="2800" dirty="0" smtClean="0"/>
              <a:t>million - Idaho’s </a:t>
            </a:r>
            <a:r>
              <a:rPr lang="en-US" sz="2800" dirty="0"/>
              <a:t>highest-value crop</a:t>
            </a:r>
          </a:p>
          <a:p>
            <a:r>
              <a:rPr lang="en-US" sz="2800" b="1" dirty="0" smtClean="0"/>
              <a:t>Wheat</a:t>
            </a:r>
            <a:r>
              <a:rPr lang="en-US" sz="2800" dirty="0" smtClean="0"/>
              <a:t> - $506 million</a:t>
            </a:r>
          </a:p>
          <a:p>
            <a:r>
              <a:rPr lang="en-US" sz="2800" b="1" dirty="0" smtClean="0"/>
              <a:t>Hay </a:t>
            </a:r>
            <a:r>
              <a:rPr lang="en-US" sz="2800" dirty="0" smtClean="0"/>
              <a:t>- $485 million</a:t>
            </a:r>
          </a:p>
          <a:p>
            <a:r>
              <a:rPr lang="en-US" sz="2800" b="1" dirty="0" err="1" smtClean="0"/>
              <a:t>Sugarbeets</a:t>
            </a:r>
            <a:r>
              <a:rPr lang="en-US" sz="2800" dirty="0" smtClean="0"/>
              <a:t> - $300 million</a:t>
            </a:r>
          </a:p>
          <a:p>
            <a:r>
              <a:rPr lang="en-US" sz="2800" b="1" dirty="0" smtClean="0"/>
              <a:t>Barley</a:t>
            </a:r>
            <a:r>
              <a:rPr lang="en-US" sz="2800" dirty="0" smtClean="0"/>
              <a:t> </a:t>
            </a:r>
            <a:r>
              <a:rPr lang="en-US" sz="2800" dirty="0"/>
              <a:t>- $286 </a:t>
            </a:r>
            <a:r>
              <a:rPr lang="en-US" sz="2800" dirty="0" smtClean="0"/>
              <a:t>million</a:t>
            </a:r>
          </a:p>
          <a:p>
            <a:r>
              <a:rPr lang="en-US" sz="2800" b="1" dirty="0" smtClean="0"/>
              <a:t>Dry Beans </a:t>
            </a:r>
            <a:r>
              <a:rPr lang="en-US" sz="2800" dirty="0" smtClean="0"/>
              <a:t>- $71 million</a:t>
            </a:r>
          </a:p>
          <a:p>
            <a:endParaRPr lang="en-US" sz="2800" dirty="0" smtClean="0"/>
          </a:p>
          <a:p>
            <a:r>
              <a:rPr lang="en-US" sz="2800" dirty="0" smtClean="0"/>
              <a:t>Idaho’s </a:t>
            </a:r>
            <a:r>
              <a:rPr lang="en-US" sz="2800" b="1" dirty="0"/>
              <a:t>net farm income </a:t>
            </a:r>
            <a:r>
              <a:rPr lang="en-US" sz="2800" dirty="0"/>
              <a:t>is second-largest of the western states, </a:t>
            </a:r>
            <a:r>
              <a:rPr lang="en-US" sz="2800" dirty="0" smtClean="0"/>
              <a:t>after California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06" name="AutoShape 10" descr="&amp;Vcy;&amp;acy;&amp;scy;&amp;icy;&amp;lcy;&amp;icy;&amp;jcy; &amp;Vcy;&amp;acy;&amp;scy;&amp;icy;&amp;lcy;&amp;softcy;&amp;iecy;&amp;vcy;&amp;icy;&amp;chcy; &amp;Dcy;&amp;ocy;&amp;kcy;&amp;ucy;&amp;chcy;&amp;acy;&amp;iecy;&amp;vcy;"/>
          <p:cNvSpPr>
            <a:spLocks noChangeAspect="1" noChangeArrowheads="1"/>
          </p:cNvSpPr>
          <p:nvPr/>
        </p:nvSpPr>
        <p:spPr bwMode="auto">
          <a:xfrm>
            <a:off x="155575" y="-1165225"/>
            <a:ext cx="190500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AutoShape 12" descr="&amp;Vcy;&amp;acy;&amp;scy;&amp;icy;&amp;lcy;&amp;icy;&amp;jcy; &amp;Vcy;&amp;acy;&amp;scy;&amp;icy;&amp;lcy;&amp;softcy;&amp;iecy;&amp;vcy;&amp;icy;&amp;chcy; &amp;Dcy;&amp;ocy;&amp;kcy;&amp;ucy;&amp;chcy;&amp;acy;&amp;iecy;&amp;vcy;"/>
          <p:cNvSpPr>
            <a:spLocks noChangeAspect="1" noChangeArrowheads="1"/>
          </p:cNvSpPr>
          <p:nvPr/>
        </p:nvSpPr>
        <p:spPr bwMode="auto">
          <a:xfrm>
            <a:off x="155575" y="-1165225"/>
            <a:ext cx="190500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4" name="AutoShape 18" descr="http://&amp;mcy;&amp;ucy;&amp;zcy;&amp;iecy;&amp;jcy;-&amp;pcy;&amp;ocy;&amp;chcy;&amp;vcy;&amp;ocy;&amp;vcy;&amp;iecy;&amp;dcy;&amp;iecy;&amp;ncy;&amp;icy;&amp;yacy;.&amp;rcy;&amp;fcy;/images/photos/dokuchae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534400" cy="1143000"/>
          </a:xfrm>
          <a:prstGeom prst="roundRect">
            <a:avLst/>
          </a:prstGeom>
          <a:noFill/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ID Cropping systems overview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324600" y="4953000"/>
            <a:ext cx="2587752" cy="1618488"/>
            <a:chOff x="3276600" y="5105400"/>
            <a:chExt cx="2587752" cy="1618488"/>
          </a:xfrm>
        </p:grpSpPr>
        <p:pic>
          <p:nvPicPr>
            <p:cNvPr id="31758" name="Picture 14" descr="http://2.bp.blogspot.com/_FQlMKJUv0Co/TOWkcyELkjI/AAAAAAAAAVs/B3_fh43dnY8/s1600/christmas%2Bcard%2Bgreen%2Bwheat%2Bfield.jpg"/>
            <p:cNvPicPr>
              <a:picLocks noChangeArrowheads="1"/>
            </p:cNvPicPr>
            <p:nvPr/>
          </p:nvPicPr>
          <p:blipFill>
            <a:blip r:embed="rId4" cstate="print"/>
            <a:srcRect l="49753"/>
            <a:stretch>
              <a:fillRect/>
            </a:stretch>
          </p:blipFill>
          <p:spPr bwMode="auto">
            <a:xfrm>
              <a:off x="3276600" y="5105400"/>
              <a:ext cx="1216152" cy="16184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1772" name="Picture 28" descr="http://www.matara.cz/wp-content/uploads/2014/03/barley1.jpg"/>
            <p:cNvPicPr>
              <a:picLocks noChangeArrowheads="1"/>
            </p:cNvPicPr>
            <p:nvPr/>
          </p:nvPicPr>
          <p:blipFill>
            <a:blip r:embed="rId5" cstate="print"/>
            <a:srcRect l="13200" r="33600"/>
            <a:stretch>
              <a:fillRect/>
            </a:stretch>
          </p:blipFill>
          <p:spPr bwMode="auto">
            <a:xfrm>
              <a:off x="4648200" y="5105400"/>
              <a:ext cx="1216152" cy="16184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43" name="Content Placeholder 4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8382000" cy="4724400"/>
          </a:xfrm>
        </p:spPr>
        <p:txBody>
          <a:bodyPr>
            <a:normAutofit/>
          </a:bodyPr>
          <a:lstStyle/>
          <a:p>
            <a:pPr lvl="0">
              <a:buClrTx/>
              <a:defRPr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Potatoes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“warm days and cool nights, ample mountain-fed irrigation and rich volcanic soil, give Idaho Potatoes their unique texture, taste and dependable performance” </a:t>
            </a:r>
            <a:r>
              <a:rPr lang="en-US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(www.idahopotato.com, 2014)</a:t>
            </a:r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ClrTx/>
              <a:defRPr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&gt;400,000 acres are planted annually</a:t>
            </a:r>
          </a:p>
          <a:p>
            <a:pPr lvl="1">
              <a:buClrTx/>
              <a:defRPr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~ 34% of the nation's fall harvested acreage</a:t>
            </a:r>
          </a:p>
          <a:p>
            <a:pPr lvl="1">
              <a:buClrTx/>
              <a:defRPr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French fries market ~ 60%</a:t>
            </a:r>
          </a:p>
          <a:p>
            <a:pPr lvl="0">
              <a:buClrTx/>
              <a:defRPr/>
            </a:pPr>
            <a:endParaRPr lang="en-US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ClrTx/>
              <a:defRPr/>
            </a:pPr>
            <a:endParaRPr lang="en-US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ClrTx/>
              <a:defRPr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Small grain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(wheat and barley, some oats) grown in diverse production systems ranging from fully irrigated to low rainfall wheat-fallow</a:t>
            </a:r>
          </a:p>
          <a:p>
            <a:pPr>
              <a:buClrTx/>
              <a:defRPr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Wheat: soft white winter (SWW) and spring (SWS), hard red winter (HRW) and spring (HRS), and hard white winter (HWW) and spring (HWW), club (CW)  and durum (DW), some feed wheat</a:t>
            </a:r>
          </a:p>
          <a:p>
            <a:pPr>
              <a:buClrTx/>
              <a:defRPr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Barley is grown for malt,  animal feed, and human food</a:t>
            </a:r>
          </a:p>
          <a:p>
            <a:pPr>
              <a:buClrTx/>
              <a:defRPr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Valuable for the receipts to farms</a:t>
            </a:r>
          </a:p>
          <a:p>
            <a:pPr>
              <a:buClrTx/>
              <a:defRPr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Excellent rotation crops for other crops</a:t>
            </a:r>
          </a:p>
        </p:txBody>
      </p:sp>
      <p:pic>
        <p:nvPicPr>
          <p:cNvPr id="31774" name="Picture 30" descr="http://www.potatopro.com/sites/default/files/field/image/idaho-potato-mixture-5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1962912"/>
            <a:ext cx="2514600" cy="1389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9" name="Rectangle 48"/>
          <p:cNvSpPr/>
          <p:nvPr/>
        </p:nvSpPr>
        <p:spPr>
          <a:xfrm>
            <a:off x="6172200" y="6553200"/>
            <a:ext cx="28520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www.idahowheatcommission, 2010; www.matara.cz,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6933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06" name="AutoShape 10" descr="&amp;Vcy;&amp;acy;&amp;scy;&amp;icy;&amp;lcy;&amp;icy;&amp;jcy; &amp;Vcy;&amp;acy;&amp;scy;&amp;icy;&amp;lcy;&amp;softcy;&amp;iecy;&amp;vcy;&amp;icy;&amp;chcy; &amp;Dcy;&amp;ocy;&amp;kcy;&amp;ucy;&amp;chcy;&amp;acy;&amp;iecy;&amp;vcy;"/>
          <p:cNvSpPr>
            <a:spLocks noChangeAspect="1" noChangeArrowheads="1"/>
          </p:cNvSpPr>
          <p:nvPr/>
        </p:nvSpPr>
        <p:spPr bwMode="auto">
          <a:xfrm>
            <a:off x="155575" y="-1165225"/>
            <a:ext cx="190500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AutoShape 12" descr="&amp;Vcy;&amp;acy;&amp;scy;&amp;icy;&amp;lcy;&amp;icy;&amp;jcy; &amp;Vcy;&amp;acy;&amp;scy;&amp;icy;&amp;lcy;&amp;softcy;&amp;iecy;&amp;vcy;&amp;icy;&amp;chcy; &amp;Dcy;&amp;ocy;&amp;kcy;&amp;ucy;&amp;chcy;&amp;acy;&amp;iecy;&amp;vcy;"/>
          <p:cNvSpPr>
            <a:spLocks noChangeAspect="1" noChangeArrowheads="1"/>
          </p:cNvSpPr>
          <p:nvPr/>
        </p:nvSpPr>
        <p:spPr bwMode="auto">
          <a:xfrm>
            <a:off x="155575" y="-1165225"/>
            <a:ext cx="190500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0" name="AutoShape 14" descr="&amp;Vcy;&amp;acy;&amp;scy;&amp;icy;&amp;lcy;&amp;icy;&amp;jcy; &amp;Vcy;&amp;acy;&amp;scy;&amp;icy;&amp;lcy;&amp;softcy;&amp;iecy;&amp;vcy;&amp;icy;&amp;chcy; &amp;Dcy;&amp;ocy;&amp;kcy;&amp;ucy;&amp;chcy;&amp;acy;&amp;iecy;&amp;vcy;"/>
          <p:cNvSpPr>
            <a:spLocks noChangeAspect="1" noChangeArrowheads="1"/>
          </p:cNvSpPr>
          <p:nvPr/>
        </p:nvSpPr>
        <p:spPr bwMode="auto">
          <a:xfrm>
            <a:off x="155575" y="-1165225"/>
            <a:ext cx="190500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AutoShape 16" descr="&amp;Vcy;&amp;acy;&amp;scy;&amp;icy;&amp;lcy;&amp;icy;&amp;jcy; &amp;Vcy;&amp;acy;&amp;scy;&amp;icy;&amp;lcy;&amp;softcy;&amp;iecy;&amp;vcy;&amp;icy;&amp;chcy; &amp;Dcy;&amp;ocy;&amp;kcy;&amp;ucy;&amp;chcy;&amp;acy;&amp;iecy;&amp;vcy;"/>
          <p:cNvSpPr>
            <a:spLocks noChangeAspect="1" noChangeArrowheads="1"/>
          </p:cNvSpPr>
          <p:nvPr/>
        </p:nvSpPr>
        <p:spPr bwMode="auto">
          <a:xfrm>
            <a:off x="155575" y="-1165225"/>
            <a:ext cx="190500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4" name="AutoShape 18" descr="http://&amp;mcy;&amp;ucy;&amp;zcy;&amp;iecy;&amp;jcy;-&amp;pcy;&amp;ocy;&amp;chcy;&amp;vcy;&amp;ocy;&amp;vcy;&amp;iecy;&amp;dcy;&amp;iecy;&amp;ncy;&amp;icy;&amp;yacy;.&amp;rcy;&amp;fcy;/images/photos/dokuchae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534400" cy="1143000"/>
          </a:xfrm>
          <a:prstGeom prst="roundRect">
            <a:avLst/>
          </a:prstGeom>
          <a:noFill/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ID Cropping systems overview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85800" y="4724400"/>
            <a:ext cx="3962400" cy="1618488"/>
            <a:chOff x="3429000" y="5105400"/>
            <a:chExt cx="3962400" cy="1618488"/>
          </a:xfrm>
        </p:grpSpPr>
        <p:pic>
          <p:nvPicPr>
            <p:cNvPr id="31764" name="Picture 20" descr="http://4.bp.blogspot.com/_PuoJ2BG8mkc/S8lq_5c9HZI/AAAAAAAACMk/_asKeh7ey18/s400/onion+be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0" y="5105400"/>
              <a:ext cx="1213866" cy="16184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1768" name="Picture 24" descr="http://www.danish-schnapps-recipes.com/images/peppermint-plant-01.jpg"/>
            <p:cNvPicPr>
              <a:picLocks noChangeArrowheads="1"/>
            </p:cNvPicPr>
            <p:nvPr/>
          </p:nvPicPr>
          <p:blipFill>
            <a:blip r:embed="rId5" cstate="print"/>
            <a:srcRect l="21000" r="28000"/>
            <a:stretch>
              <a:fillRect/>
            </a:stretch>
          </p:blipFill>
          <p:spPr bwMode="auto">
            <a:xfrm>
              <a:off x="4803648" y="5105400"/>
              <a:ext cx="1216152" cy="16184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1770" name="Picture 26" descr="http://www.buyidahorealestate.com/images/grapes_on_the_vine_sm_300.jpg"/>
            <p:cNvPicPr>
              <a:picLocks noChangeArrowheads="1"/>
            </p:cNvPicPr>
            <p:nvPr/>
          </p:nvPicPr>
          <p:blipFill>
            <a:blip r:embed="rId6" cstate="print"/>
            <a:srcRect l="38400" r="12000"/>
            <a:stretch>
              <a:fillRect/>
            </a:stretch>
          </p:blipFill>
          <p:spPr bwMode="auto">
            <a:xfrm>
              <a:off x="6175248" y="5105400"/>
              <a:ext cx="1216152" cy="16184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5" name="Group 34"/>
          <p:cNvGrpSpPr/>
          <p:nvPr/>
        </p:nvGrpSpPr>
        <p:grpSpPr>
          <a:xfrm>
            <a:off x="4956048" y="990600"/>
            <a:ext cx="4035552" cy="1815882"/>
            <a:chOff x="4956048" y="990600"/>
            <a:chExt cx="4035552" cy="1815882"/>
          </a:xfrm>
        </p:grpSpPr>
        <p:pic>
          <p:nvPicPr>
            <p:cNvPr id="84994" name="Picture 2" descr="http://media.nwcn.com/images/470*264/sugar+beets1.jpg"/>
            <p:cNvPicPr>
              <a:picLocks noChangeArrowheads="1"/>
            </p:cNvPicPr>
            <p:nvPr/>
          </p:nvPicPr>
          <p:blipFill>
            <a:blip r:embed="rId7" cstate="print"/>
            <a:srcRect l="19149" r="38298"/>
            <a:stretch>
              <a:fillRect/>
            </a:stretch>
          </p:blipFill>
          <p:spPr bwMode="auto">
            <a:xfrm>
              <a:off x="4956048" y="990600"/>
              <a:ext cx="1216152" cy="16184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2" name="Rectangle 31"/>
            <p:cNvSpPr/>
            <p:nvPr/>
          </p:nvSpPr>
          <p:spPr>
            <a:xfrm>
              <a:off x="6248400" y="990600"/>
              <a:ext cx="27432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Sugar beets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Industry employ about 4,000, plus 1,500 in processing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Amalgamated plants in Nampa, Paul and Twin Falls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Processed into white, refined sugar, molasses, beet pulp, beet pellets and a animal feed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85800" y="990600"/>
            <a:ext cx="4114800" cy="1618488"/>
            <a:chOff x="685800" y="990600"/>
            <a:chExt cx="4114800" cy="1618488"/>
          </a:xfrm>
        </p:grpSpPr>
        <p:pic>
          <p:nvPicPr>
            <p:cNvPr id="31762" name="Picture 18" descr="http://upload.wikimedia.org/wikipedia/commons/thumb/c/ca/Snijboon_peulen_Phaseolus_vulgaris.jpg/220px-Snijboon_peulen_Phaseolus_vulgaris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5800" y="990600"/>
              <a:ext cx="1215247" cy="16184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3" name="Rectangle 32"/>
            <p:cNvSpPr/>
            <p:nvPr/>
          </p:nvSpPr>
          <p:spPr>
            <a:xfrm>
              <a:off x="1981200" y="990600"/>
              <a:ext cx="2819400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Dry beans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Long growing season, rich volcanic soil, clear mountain water and a vigorous quality control program = highest quality, disease-free beans for food and seed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4767424" y="3090993"/>
            <a:ext cx="426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Peas, lentils and chickpeas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Cool season food legumes, important for </a:t>
            </a:r>
            <a:r>
              <a:rPr lang="en-US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dryland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Northern ID – one of two principal growing regions in US (Northern Plains and the Palouse)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85800" y="2819400"/>
            <a:ext cx="3962400" cy="1620000"/>
            <a:chOff x="685800" y="2971800"/>
            <a:chExt cx="3962400" cy="1620000"/>
          </a:xfrm>
        </p:grpSpPr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5800" y="2971800"/>
              <a:ext cx="1219200" cy="162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 r="48425"/>
            <a:stretch>
              <a:fillRect/>
            </a:stretch>
          </p:blipFill>
          <p:spPr bwMode="auto">
            <a:xfrm>
              <a:off x="2057400" y="2971800"/>
              <a:ext cx="1255176" cy="162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4996" name="Picture 4" descr="http://pr50.files.wordpress.com/2010/08/chickpeas1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31800" y="2971800"/>
              <a:ext cx="1216400" cy="16184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39" name="Rectangle 38"/>
          <p:cNvSpPr/>
          <p:nvPr/>
        </p:nvSpPr>
        <p:spPr>
          <a:xfrm>
            <a:off x="4724400" y="4724400"/>
            <a:ext cx="426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Onions: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almost 20,000 acres in Idaho/Oregon border = 1,415,500,000 pounds harvested annually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Mint: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~13,000 acres, ID is 3</a:t>
            </a:r>
            <a:r>
              <a:rPr lang="en-US" sz="1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rd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producer in the U.S; multiple uses – candy, toothpaste, gum, oil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Grape and wine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one of the fastest growing in the U.S. Account for 1,000 acres, 10-12 wineries, ~ 165,000 cases of wine annually (2002) Important for agricultural tourism.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5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153" y="726123"/>
            <a:ext cx="9042400" cy="6131877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0374" y="101600"/>
            <a:ext cx="8733873" cy="743840"/>
          </a:xfrm>
        </p:spPr>
        <p:txBody>
          <a:bodyPr anchor="t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Jordan Mc-</a:t>
            </a:r>
            <a:r>
              <a:rPr lang="en-US" sz="3600" dirty="0" err="1" smtClean="0">
                <a:solidFill>
                  <a:srgbClr val="FF0000"/>
                </a:solidFill>
              </a:rPr>
              <a:t>Clintick</a:t>
            </a:r>
            <a:r>
              <a:rPr lang="en-US" sz="3600" dirty="0" smtClean="0">
                <a:solidFill>
                  <a:srgbClr val="FF0000"/>
                </a:solidFill>
              </a:rPr>
              <a:t>-Chess (on left)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 Agricultural Technician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0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5288" y="-1155029"/>
            <a:ext cx="6294924" cy="895149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8958" y="298302"/>
            <a:ext cx="5177872" cy="743840"/>
          </a:xfrm>
        </p:spPr>
        <p:txBody>
          <a:bodyPr anchor="t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Steven </a:t>
            </a:r>
            <a:r>
              <a:rPr lang="en-US" sz="3600" dirty="0" err="1" smtClean="0">
                <a:solidFill>
                  <a:srgbClr val="FF0000"/>
                </a:solidFill>
              </a:rPr>
              <a:t>Blanscet</a:t>
            </a:r>
            <a:r>
              <a:rPr lang="en-US" sz="3600" dirty="0" smtClean="0">
                <a:solidFill>
                  <a:srgbClr val="FF0000"/>
                </a:solidFill>
              </a:rPr>
              <a:t>,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 Research Technician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4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0465" y="1417638"/>
            <a:ext cx="7772400" cy="4910073"/>
          </a:xfrm>
        </p:spPr>
        <p:txBody>
          <a:bodyPr/>
          <a:lstStyle/>
          <a:p>
            <a:r>
              <a:rPr lang="en-US" sz="3200" b="1" dirty="0" smtClean="0"/>
              <a:t>60 </a:t>
            </a:r>
            <a:r>
              <a:rPr lang="en-US" sz="3200" dirty="0" smtClean="0"/>
              <a:t>registered attendees from</a:t>
            </a:r>
          </a:p>
          <a:p>
            <a:r>
              <a:rPr lang="en-US" sz="3200" b="1" dirty="0" smtClean="0"/>
              <a:t>3</a:t>
            </a:r>
            <a:r>
              <a:rPr lang="en-US" sz="3200" dirty="0" smtClean="0"/>
              <a:t> countries</a:t>
            </a:r>
          </a:p>
          <a:p>
            <a:r>
              <a:rPr lang="en-US" sz="3200" b="1" dirty="0" smtClean="0"/>
              <a:t>12</a:t>
            </a:r>
            <a:r>
              <a:rPr lang="en-US" sz="3200" dirty="0" smtClean="0"/>
              <a:t> US states </a:t>
            </a:r>
          </a:p>
          <a:p>
            <a:r>
              <a:rPr lang="en-US" sz="3200" b="1" dirty="0" smtClean="0"/>
              <a:t>21</a:t>
            </a:r>
            <a:r>
              <a:rPr lang="en-US" sz="3200" dirty="0" smtClean="0"/>
              <a:t> institutions</a:t>
            </a:r>
          </a:p>
          <a:p>
            <a:r>
              <a:rPr lang="en-US" sz="3200" dirty="0" smtClean="0"/>
              <a:t>Almost </a:t>
            </a:r>
            <a:r>
              <a:rPr lang="en-US" sz="3200" b="1" dirty="0" smtClean="0"/>
              <a:t>30</a:t>
            </a:r>
            <a:r>
              <a:rPr lang="en-US" sz="3200" dirty="0" smtClean="0"/>
              <a:t> posters – most are student competition</a:t>
            </a:r>
          </a:p>
          <a:p>
            <a:r>
              <a:rPr lang="en-US" sz="4000" b="1" dirty="0" smtClean="0"/>
              <a:t>My cell: (208) 590-69-39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878"/>
            <a:ext cx="7772400" cy="1143000"/>
          </a:xfrm>
        </p:spPr>
        <p:txBody>
          <a:bodyPr anchor="ctr"/>
          <a:lstStyle/>
          <a:p>
            <a:r>
              <a:rPr lang="en-US" dirty="0" smtClean="0"/>
              <a:t>Day 1 – August 9,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02432" y="1143000"/>
            <a:ext cx="7772400" cy="4572000"/>
          </a:xfrm>
        </p:spPr>
        <p:txBody>
          <a:bodyPr/>
          <a:lstStyle/>
          <a:p>
            <a:r>
              <a:rPr lang="en-US" sz="2800" dirty="0" smtClean="0"/>
              <a:t>Start at 8:30 with coffee/poster set-up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8:50 – 10:30 – </a:t>
            </a:r>
            <a:r>
              <a:rPr lang="en-US" sz="2800" b="1" dirty="0" smtClean="0"/>
              <a:t>4 oral presentations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Break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10:45 – 12:15 – </a:t>
            </a:r>
            <a:r>
              <a:rPr lang="en-US" sz="2800" b="1" dirty="0" smtClean="0"/>
              <a:t>3 oral presentations</a:t>
            </a:r>
          </a:p>
          <a:p>
            <a:r>
              <a:rPr lang="en-US" sz="2800" b="1" dirty="0"/>
              <a:t> </a:t>
            </a:r>
            <a:r>
              <a:rPr lang="en-US" sz="2800" dirty="0" smtClean="0"/>
              <a:t>Lunch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2:15 – </a:t>
            </a:r>
            <a:r>
              <a:rPr lang="en-US" sz="2800" b="1" dirty="0" smtClean="0"/>
              <a:t>Load bus, travel to Parma for field tour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3:10 – 5:20 – </a:t>
            </a:r>
            <a:r>
              <a:rPr lang="en-US" sz="2800" b="1" dirty="0" smtClean="0"/>
              <a:t>Field tour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5:30 – 7:30 – </a:t>
            </a:r>
            <a:r>
              <a:rPr lang="en-US" sz="2800" b="1" dirty="0" smtClean="0"/>
              <a:t>Dinner at Parma Ridge winery</a:t>
            </a:r>
          </a:p>
          <a:p>
            <a:r>
              <a:rPr lang="en-US" sz="2800" b="1" dirty="0"/>
              <a:t> </a:t>
            </a:r>
            <a:r>
              <a:rPr lang="en-US" sz="2800" dirty="0" smtClean="0"/>
              <a:t>7:30 – 8:15 – </a:t>
            </a:r>
            <a:r>
              <a:rPr lang="en-US" sz="2800" b="1" dirty="0" smtClean="0"/>
              <a:t>Load bus/Back to hotel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878"/>
            <a:ext cx="7772400" cy="1143000"/>
          </a:xfrm>
        </p:spPr>
        <p:txBody>
          <a:bodyPr anchor="ctr"/>
          <a:lstStyle/>
          <a:p>
            <a:r>
              <a:rPr lang="en-US" dirty="0" smtClean="0"/>
              <a:t>Day 2 – August 10,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02432" y="1394927"/>
            <a:ext cx="7772400" cy="4572000"/>
          </a:xfrm>
        </p:spPr>
        <p:txBody>
          <a:bodyPr/>
          <a:lstStyle/>
          <a:p>
            <a:r>
              <a:rPr lang="en-US" sz="2800" dirty="0" smtClean="0"/>
              <a:t>Start at 8:45 with coffee/poster viewing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9:15 – 10:30 – </a:t>
            </a:r>
            <a:r>
              <a:rPr lang="en-US" sz="2800" b="1" dirty="0"/>
              <a:t>3</a:t>
            </a:r>
            <a:r>
              <a:rPr lang="en-US" sz="2800" b="1" dirty="0" smtClean="0"/>
              <a:t> oral presentations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Break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10:45 – 11:45 – </a:t>
            </a:r>
            <a:r>
              <a:rPr lang="en-US" sz="2800" b="1" dirty="0"/>
              <a:t>2</a:t>
            </a:r>
            <a:r>
              <a:rPr lang="en-US" sz="2800" b="1" dirty="0" smtClean="0"/>
              <a:t> oral presentations</a:t>
            </a:r>
          </a:p>
          <a:p>
            <a:r>
              <a:rPr lang="en-US" sz="2800" b="1" dirty="0"/>
              <a:t> </a:t>
            </a:r>
            <a:r>
              <a:rPr lang="en-US" sz="2800" dirty="0" smtClean="0"/>
              <a:t>11:45 – 12:00 – </a:t>
            </a:r>
            <a:r>
              <a:rPr lang="en-US" sz="2800" b="1" dirty="0" smtClean="0"/>
              <a:t>Discuss NUE 2017</a:t>
            </a:r>
          </a:p>
          <a:p>
            <a:r>
              <a:rPr lang="en-US" sz="2800" b="1" dirty="0"/>
              <a:t> </a:t>
            </a:r>
            <a:r>
              <a:rPr lang="en-US" sz="2800" dirty="0" smtClean="0"/>
              <a:t>12:00 – 12:15 – </a:t>
            </a:r>
            <a:r>
              <a:rPr lang="en-US" sz="2800" b="1" dirty="0" smtClean="0"/>
              <a:t>Dr. Marvin Stone Memorial poster competition for graduate students</a:t>
            </a:r>
          </a:p>
          <a:p>
            <a:r>
              <a:rPr lang="en-US" sz="2800" b="1" dirty="0"/>
              <a:t> </a:t>
            </a:r>
            <a:r>
              <a:rPr lang="en-US" sz="2800" dirty="0" smtClean="0"/>
              <a:t>Lunch to-go</a:t>
            </a:r>
          </a:p>
          <a:p>
            <a:r>
              <a:rPr lang="en-US" sz="2800" dirty="0" smtClean="0"/>
              <a:t>1:00 - </a:t>
            </a:r>
            <a:r>
              <a:rPr lang="en-US" sz="2800" b="1" dirty="0" smtClean="0"/>
              <a:t>Adjourn</a:t>
            </a:r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7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763" y="116018"/>
            <a:ext cx="7772400" cy="1143000"/>
          </a:xfrm>
        </p:spPr>
        <p:txBody>
          <a:bodyPr anchor="ctr"/>
          <a:lstStyle/>
          <a:p>
            <a:r>
              <a:rPr lang="en-US" dirty="0" smtClean="0"/>
              <a:t>Poster set-up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9126" y="1143000"/>
            <a:ext cx="7977673" cy="4572000"/>
          </a:xfrm>
        </p:spPr>
        <p:txBody>
          <a:bodyPr/>
          <a:lstStyle/>
          <a:p>
            <a:r>
              <a:rPr lang="en-US" sz="2800" dirty="0" smtClean="0"/>
              <a:t>Displayed on the wall</a:t>
            </a:r>
          </a:p>
          <a:p>
            <a:endParaRPr lang="en-US" sz="2800" dirty="0" smtClean="0"/>
          </a:p>
          <a:p>
            <a:r>
              <a:rPr lang="en-US" sz="2800" dirty="0" smtClean="0"/>
              <a:t>Use blue painters tape (provided at reception)</a:t>
            </a:r>
          </a:p>
          <a:p>
            <a:endParaRPr lang="en-US" sz="2800" dirty="0" smtClean="0"/>
          </a:p>
          <a:p>
            <a:r>
              <a:rPr lang="en-US" sz="2800" dirty="0" smtClean="0"/>
              <a:t>Poster competition – 3 volunteer judges needed</a:t>
            </a:r>
          </a:p>
          <a:p>
            <a:endParaRPr lang="en-US" sz="2800" dirty="0" smtClean="0"/>
          </a:p>
          <a:p>
            <a:r>
              <a:rPr lang="en-US" sz="2800" dirty="0" smtClean="0"/>
              <a:t>Poster judging – Wednesday, 10:30 – 10:45</a:t>
            </a:r>
          </a:p>
          <a:p>
            <a:endParaRPr lang="en-US" sz="2800" dirty="0" smtClean="0"/>
          </a:p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place = $500;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= $300;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= $200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788" y="-115077"/>
            <a:ext cx="7772400" cy="1143000"/>
          </a:xfrm>
        </p:spPr>
        <p:txBody>
          <a:bodyPr anchor="ctr"/>
          <a:lstStyle/>
          <a:p>
            <a:r>
              <a:rPr lang="en-US" dirty="0" smtClean="0"/>
              <a:t>UI Parma field 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7788" y="887964"/>
            <a:ext cx="7772400" cy="5634134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UI FARM</a:t>
            </a:r>
          </a:p>
          <a:p>
            <a:r>
              <a:rPr lang="en-US" b="1" dirty="0" smtClean="0"/>
              <a:t>Jim Barbour</a:t>
            </a:r>
            <a:r>
              <a:rPr lang="en-US" dirty="0" smtClean="0"/>
              <a:t>, Superintendent</a:t>
            </a:r>
          </a:p>
          <a:p>
            <a:pPr lvl="1"/>
            <a:r>
              <a:rPr lang="en-US" dirty="0" smtClean="0"/>
              <a:t>Overview of Ag Research at UI Parma</a:t>
            </a:r>
          </a:p>
          <a:p>
            <a:pPr lvl="1"/>
            <a:r>
              <a:rPr lang="en-US" dirty="0" smtClean="0"/>
              <a:t>Specialty crops: Mint and Hops</a:t>
            </a:r>
          </a:p>
          <a:p>
            <a:r>
              <a:rPr lang="en-US" dirty="0"/>
              <a:t> </a:t>
            </a:r>
            <a:r>
              <a:rPr lang="en-US" b="1" dirty="0" smtClean="0"/>
              <a:t>Jacob </a:t>
            </a:r>
            <a:r>
              <a:rPr lang="en-US" b="1" dirty="0" err="1" smtClean="0"/>
              <a:t>Blauer</a:t>
            </a:r>
            <a:r>
              <a:rPr lang="en-US" dirty="0" smtClean="0"/>
              <a:t>, Simplot - Phenotyping, potatoes</a:t>
            </a:r>
          </a:p>
          <a:p>
            <a:r>
              <a:rPr lang="en-US" b="1" dirty="0" smtClean="0"/>
              <a:t>Olga Walsh</a:t>
            </a:r>
          </a:p>
          <a:p>
            <a:pPr lvl="1"/>
            <a:r>
              <a:rPr lang="en-US" dirty="0" smtClean="0"/>
              <a:t>Nitrogen &amp; Water study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UAV study</a:t>
            </a:r>
          </a:p>
          <a:p>
            <a:r>
              <a:rPr lang="en-US" b="1" dirty="0" smtClean="0"/>
              <a:t>Robert Blair/Robert </a:t>
            </a:r>
            <a:r>
              <a:rPr lang="en-US" b="1" dirty="0" err="1" smtClean="0"/>
              <a:t>Schoepflin</a:t>
            </a:r>
            <a:r>
              <a:rPr lang="en-US" b="1" dirty="0" smtClean="0"/>
              <a:t> </a:t>
            </a:r>
            <a:r>
              <a:rPr lang="en-US" dirty="0" smtClean="0"/>
              <a:t>– UAV demo</a:t>
            </a:r>
          </a:p>
          <a:p>
            <a:pPr marL="0" indent="0">
              <a:buNone/>
            </a:pPr>
            <a:r>
              <a:rPr lang="en-US" b="1" u="sng" dirty="0" smtClean="0"/>
              <a:t>UI ORCHARD</a:t>
            </a:r>
          </a:p>
          <a:p>
            <a:r>
              <a:rPr lang="en-US" b="1" dirty="0" smtClean="0"/>
              <a:t>Mike </a:t>
            </a:r>
            <a:r>
              <a:rPr lang="en-US" b="1" dirty="0" err="1" smtClean="0"/>
              <a:t>Kiester</a:t>
            </a:r>
            <a:r>
              <a:rPr lang="en-US" b="1" dirty="0" smtClean="0"/>
              <a:t> </a:t>
            </a:r>
            <a:r>
              <a:rPr lang="en-US" dirty="0" smtClean="0"/>
              <a:t>– Fruit research</a:t>
            </a:r>
          </a:p>
          <a:p>
            <a:r>
              <a:rPr lang="en-US" b="1" dirty="0" smtClean="0"/>
              <a:t>Duke </a:t>
            </a:r>
            <a:r>
              <a:rPr lang="en-US" b="1" dirty="0" err="1" smtClean="0"/>
              <a:t>Bulanon</a:t>
            </a:r>
            <a:r>
              <a:rPr lang="en-US" b="1" dirty="0" smtClean="0"/>
              <a:t> </a:t>
            </a:r>
            <a:r>
              <a:rPr lang="en-US" dirty="0" smtClean="0"/>
              <a:t>– UAV/software demo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4825" y="772176"/>
            <a:ext cx="8134350" cy="55619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4825" y="910709"/>
            <a:ext cx="46057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Area: 83,574 </a:t>
            </a:r>
            <a:r>
              <a:rPr lang="en-US" sz="20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</a:t>
            </a:r>
            <a:r>
              <a:rPr lang="en-US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mi, 14</a:t>
            </a:r>
            <a:r>
              <a:rPr lang="en-US" sz="2000" b="1" baseline="30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US</a:t>
            </a:r>
            <a:endParaRPr lang="en-US" sz="2000" b="1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7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me Pa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4741</TotalTime>
  <Words>897</Words>
  <Application>Microsoft Office PowerPoint</Application>
  <PresentationFormat>On-screen Show (4:3)</PresentationFormat>
  <Paragraphs>129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Franklin Gothic Book</vt:lpstr>
      <vt:lpstr>Helvetica</vt:lpstr>
      <vt:lpstr>Perpetua</vt:lpstr>
      <vt:lpstr>Rockwell</vt:lpstr>
      <vt:lpstr>Tahoma</vt:lpstr>
      <vt:lpstr>Wingdings</vt:lpstr>
      <vt:lpstr>Wingdings 2</vt:lpstr>
      <vt:lpstr>Title</vt:lpstr>
      <vt:lpstr>Equity</vt:lpstr>
      <vt:lpstr>Home Page</vt:lpstr>
      <vt:lpstr>Welcome to 14th Annual Nitrogen Use Efficiency meeting  August 8-10, 2016 University of Idaho    </vt:lpstr>
      <vt:lpstr>Jordan Mc-Clintick-Chess (on left)  Agricultural Technician</vt:lpstr>
      <vt:lpstr>Steven Blanscet,  Research Technician</vt:lpstr>
      <vt:lpstr>2016 meeting</vt:lpstr>
      <vt:lpstr>Day 1 – August 9, 2016</vt:lpstr>
      <vt:lpstr>Day 2 – August 10, 2016</vt:lpstr>
      <vt:lpstr>Poster set-up</vt:lpstr>
      <vt:lpstr>UI Parma field tour</vt:lpstr>
      <vt:lpstr>PowerPoint Presentation</vt:lpstr>
      <vt:lpstr>PowerPoint Presentation</vt:lpstr>
      <vt:lpstr>PowerPoint Presentation</vt:lpstr>
      <vt:lpstr>4 ID growing regions</vt:lpstr>
      <vt:lpstr>4 ID growing regions</vt:lpstr>
      <vt:lpstr>ID Cropping systems overview</vt:lpstr>
      <vt:lpstr>ID Cropping systems overview</vt:lpstr>
      <vt:lpstr>Idaho cash receipts – 2015 crops</vt:lpstr>
      <vt:lpstr>ID Cropping systems overview</vt:lpstr>
      <vt:lpstr>ID Cropping systems overview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Reviewer</cp:lastModifiedBy>
  <cp:revision>553</cp:revision>
  <cp:lastPrinted>2016-02-12T19:29:16Z</cp:lastPrinted>
  <dcterms:created xsi:type="dcterms:W3CDTF">2015-11-20T17:45:42Z</dcterms:created>
  <dcterms:modified xsi:type="dcterms:W3CDTF">2016-08-08T19:17:43Z</dcterms:modified>
</cp:coreProperties>
</file>