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8"/>
  </p:notesMasterIdLst>
  <p:handoutMasterIdLst>
    <p:handoutMasterId r:id="rId39"/>
  </p:handoutMasterIdLst>
  <p:sldIdLst>
    <p:sldId id="256" r:id="rId2"/>
    <p:sldId id="320" r:id="rId3"/>
    <p:sldId id="333" r:id="rId4"/>
    <p:sldId id="322" r:id="rId5"/>
    <p:sldId id="332" r:id="rId6"/>
    <p:sldId id="329" r:id="rId7"/>
    <p:sldId id="318" r:id="rId8"/>
    <p:sldId id="330" r:id="rId9"/>
    <p:sldId id="335" r:id="rId10"/>
    <p:sldId id="278" r:id="rId11"/>
    <p:sldId id="336" r:id="rId12"/>
    <p:sldId id="338" r:id="rId13"/>
    <p:sldId id="281" r:id="rId14"/>
    <p:sldId id="351" r:id="rId15"/>
    <p:sldId id="303" r:id="rId16"/>
    <p:sldId id="339" r:id="rId17"/>
    <p:sldId id="340" r:id="rId18"/>
    <p:sldId id="342" r:id="rId19"/>
    <p:sldId id="306" r:id="rId20"/>
    <p:sldId id="309" r:id="rId21"/>
    <p:sldId id="287" r:id="rId22"/>
    <p:sldId id="275" r:id="rId23"/>
    <p:sldId id="276" r:id="rId24"/>
    <p:sldId id="283" r:id="rId25"/>
    <p:sldId id="284" r:id="rId26"/>
    <p:sldId id="289" r:id="rId27"/>
    <p:sldId id="290" r:id="rId28"/>
    <p:sldId id="304" r:id="rId29"/>
    <p:sldId id="311" r:id="rId30"/>
    <p:sldId id="347" r:id="rId31"/>
    <p:sldId id="348" r:id="rId32"/>
    <p:sldId id="350" r:id="rId33"/>
    <p:sldId id="349" r:id="rId34"/>
    <p:sldId id="296" r:id="rId35"/>
    <p:sldId id="297" r:id="rId36"/>
    <p:sldId id="343" r:id="rId37"/>
  </p:sldIdLst>
  <p:sldSz cx="11430000" cy="6858000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1799" autoAdjust="0"/>
  </p:normalViewPr>
  <p:slideViewPr>
    <p:cSldViewPr showGuides="1">
      <p:cViewPr>
        <p:scale>
          <a:sx n="70" d="100"/>
          <a:sy n="70" d="100"/>
        </p:scale>
        <p:origin x="-1614" y="-324"/>
      </p:cViewPr>
      <p:guideLst>
        <p:guide orient="horz" pos="2160"/>
        <p:guide pos="36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6F2C3F2E-C8F3-49AF-A4F8-2D84F8069C6E}" type="datetimeFigureOut">
              <a:rPr lang="en-US" smtClean="0"/>
              <a:t>8/8/2016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A09D29A6-8C71-4F4D-9689-D3097F0C0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761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E8F5B59A-859E-4497-9519-2EEA40D3BCBB}" type="datetimeFigureOut">
              <a:rPr lang="en-US" smtClean="0"/>
              <a:t>8/8/2016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17538" y="698500"/>
            <a:ext cx="5818187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21823"/>
            <a:ext cx="5642610" cy="4189095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795D646E-2D54-4684-A452-C503A7C4E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5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36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19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19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19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17538" y="698500"/>
            <a:ext cx="581818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17538" y="698500"/>
            <a:ext cx="581818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29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71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716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716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54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407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828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216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784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949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712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17538" y="698500"/>
            <a:ext cx="581818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038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38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17538" y="698500"/>
            <a:ext cx="581818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038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17538" y="698500"/>
            <a:ext cx="581818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49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220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17538" y="698500"/>
            <a:ext cx="581818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49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22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407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17538" y="698500"/>
            <a:ext cx="581818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Its difficult to validate whether these </a:t>
            </a:r>
            <a:r>
              <a:rPr lang="en-US" dirty="0" err="1" smtClean="0"/>
              <a:t>indicies</a:t>
            </a:r>
            <a:r>
              <a:rPr lang="en-US" dirty="0" smtClean="0"/>
              <a:t> might work… or which is most related to potential variation.</a:t>
            </a:r>
          </a:p>
          <a:p>
            <a:r>
              <a:rPr lang="en-US" dirty="0" smtClean="0"/>
              <a:t>For an initial evaluation, we examined the relationship between the soil variability indices and partial profits from using canopy sensors in 55 fields across Missouri from Scharf et al., 2011. </a:t>
            </a:r>
          </a:p>
          <a:p>
            <a:pPr defTabSz="9349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220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17538" y="698500"/>
            <a:ext cx="581818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49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220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17538" y="698500"/>
            <a:ext cx="581818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49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220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17538" y="698500"/>
            <a:ext cx="581818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49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220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17538" y="698500"/>
            <a:ext cx="581818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allows individual producers to assemble a package of technologies specifically tailored to their operation</a:t>
            </a:r>
          </a:p>
          <a:p>
            <a:r>
              <a:rPr lang="en-US" dirty="0"/>
              <a:t>soils with greater variability tend to be more responsive to precision farming practices. </a:t>
            </a:r>
          </a:p>
          <a:p>
            <a:r>
              <a:rPr lang="en-US" dirty="0"/>
              <a:t>Most soils that are fairly homogeneous often reflect conservative estimates of monetary gains from using precision farming technology.</a:t>
            </a:r>
          </a:p>
          <a:p>
            <a:r>
              <a:rPr lang="en-US" dirty="0" smtClean="0"/>
              <a:t>Fields generally exhibit yield variability; however, not all fields warrant VRT from an economic standpoint. </a:t>
            </a:r>
          </a:p>
          <a:p>
            <a:r>
              <a:rPr lang="en-US" dirty="0" smtClean="0"/>
              <a:t>What researchers can do, however, is provide agribusiness firms, extension personnel, and farmers with a consistent means for evaluating this decision based on </a:t>
            </a:r>
            <a:r>
              <a:rPr lang="en-US" dirty="0" err="1" smtClean="0"/>
              <a:t>braod</a:t>
            </a:r>
            <a:r>
              <a:rPr lang="en-US" dirty="0" smtClean="0"/>
              <a:t> scale maps</a:t>
            </a:r>
            <a:r>
              <a:rPr lang="en-US" baseline="0" dirty="0" smtClean="0"/>
              <a:t> exhibiting groupings of soil variability. </a:t>
            </a:r>
            <a:endParaRPr lang="en-US" dirty="0"/>
          </a:p>
          <a:p>
            <a:r>
              <a:rPr lang="en-US" dirty="0"/>
              <a:t>What characteristics of clay affect NUE?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513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12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54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40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40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40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40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40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646E-2D54-4684-A452-C503A7C4E5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40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34"/>
            <a:ext cx="97155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6AF5-E4B6-42C8-A90F-40E17A216D01}" type="datetime1">
              <a:rPr lang="en-US" smtClean="0"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BD43B-97A6-4AE1-9383-733080B73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97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2A8E4-DFD1-4BDF-9744-F2B26B9F91C5}" type="datetime1">
              <a:rPr lang="en-US" smtClean="0"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BD43B-97A6-4AE1-9383-733080B73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257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47"/>
            <a:ext cx="25717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47"/>
            <a:ext cx="75247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5C73-829A-4766-A37C-403E2C76B23F}" type="datetime1">
              <a:rPr lang="en-US" smtClean="0"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BD43B-97A6-4AE1-9383-733080B73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42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CC48C-E21B-4005-99DB-EA45B6D54EA3}" type="datetime1">
              <a:rPr lang="en-US" smtClean="0"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BD43B-97A6-4AE1-9383-733080B73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03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9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0456-F6C0-4889-8CA3-5AE0BCCA0FCF}" type="datetime1">
              <a:rPr lang="en-US" smtClean="0"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BD43B-97A6-4AE1-9383-733080B73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3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6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6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0C48-16BA-495A-802B-E100DE62DCD5}" type="datetime1">
              <a:rPr lang="en-US" smtClean="0"/>
              <a:t>8/8/2016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BD43B-97A6-4AE1-9383-733080B73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25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3E17-B599-46E7-94AE-0CD83F6F30D4}" type="datetime1">
              <a:rPr lang="en-US" smtClean="0"/>
              <a:t>8/8/2016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BD43B-97A6-4AE1-9383-733080B73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44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54EB0-E3F9-4AF9-97A6-1869B6E8DE13}" type="datetime1">
              <a:rPr lang="en-US" smtClean="0"/>
              <a:t>8/8/2016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BD43B-97A6-4AE1-9383-733080B73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56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E56A5-0EAB-400F-9875-F9A330E71474}" type="datetime1">
              <a:rPr lang="en-US" smtClean="0"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BD43B-97A6-4AE1-9383-733080B73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36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4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3" y="273059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4" y="1435103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C95FE-6D7B-4A94-ABE5-3DE0954D9982}" type="datetime1">
              <a:rPr lang="en-US" smtClean="0"/>
              <a:t>8/8/2016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BD43B-97A6-4AE1-9383-733080B73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62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2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2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2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FD15D-2F8D-4951-9E1F-3D10EDEB2E83}" type="datetime1">
              <a:rPr lang="en-US" smtClean="0"/>
              <a:t>8/8/2016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BD43B-97A6-4AE1-9383-733080B73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677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600206"/>
            <a:ext cx="1028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356359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0630C-BB14-4BB1-9A51-EB73A953EE78}" type="datetime1">
              <a:rPr lang="en-US" smtClean="0"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6356359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1" y="6356359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BD43B-97A6-4AE1-9383-733080B73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10" Type="http://schemas.openxmlformats.org/officeDocument/2006/relationships/image" Target="../media/image25.jpeg"/><Relationship Id="rId4" Type="http://schemas.openxmlformats.org/officeDocument/2006/relationships/image" Target="../media/image19.tiff"/><Relationship Id="rId9" Type="http://schemas.openxmlformats.org/officeDocument/2006/relationships/image" Target="../media/image24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13" Type="http://schemas.openxmlformats.org/officeDocument/2006/relationships/image" Target="../media/image34.tiff"/><Relationship Id="rId3" Type="http://schemas.openxmlformats.org/officeDocument/2006/relationships/image" Target="../media/image16.png"/><Relationship Id="rId7" Type="http://schemas.openxmlformats.org/officeDocument/2006/relationships/image" Target="../media/image28.tiff"/><Relationship Id="rId12" Type="http://schemas.openxmlformats.org/officeDocument/2006/relationships/image" Target="../media/image33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tiff"/><Relationship Id="rId11" Type="http://schemas.openxmlformats.org/officeDocument/2006/relationships/image" Target="../media/image32.tiff"/><Relationship Id="rId5" Type="http://schemas.openxmlformats.org/officeDocument/2006/relationships/image" Target="../media/image26.png"/><Relationship Id="rId10" Type="http://schemas.openxmlformats.org/officeDocument/2006/relationships/image" Target="../media/image31.tiff"/><Relationship Id="rId4" Type="http://schemas.openxmlformats.org/officeDocument/2006/relationships/image" Target="../media/image17.png"/><Relationship Id="rId9" Type="http://schemas.openxmlformats.org/officeDocument/2006/relationships/image" Target="../media/image3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emf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emf"/><Relationship Id="rId4" Type="http://schemas.openxmlformats.org/officeDocument/2006/relationships/image" Target="../media/image4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t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emf"/><Relationship Id="rId5" Type="http://schemas.openxmlformats.org/officeDocument/2006/relationships/image" Target="../media/image55.emf"/><Relationship Id="rId4" Type="http://schemas.openxmlformats.org/officeDocument/2006/relationships/image" Target="../media/image57.t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5301" y="306050"/>
            <a:ext cx="104393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Which Fields Need Precision Nitrogen Management the Most?</a:t>
            </a:r>
            <a:endParaRPr lang="en-US" sz="4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907" y="2133600"/>
            <a:ext cx="11418093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Matt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Yost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Christopher Bobryk, and Newell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Kitchen</a:t>
            </a:r>
          </a:p>
          <a:p>
            <a:pPr algn="ctr"/>
            <a:r>
              <a:rPr lang="en-US" sz="19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USDA–Agricultural </a:t>
            </a:r>
            <a:r>
              <a:rPr lang="en-US" sz="19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 Service, Cropping Systems and Water Quality Research </a:t>
            </a:r>
            <a:r>
              <a:rPr lang="en-US" sz="19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</a:t>
            </a:r>
            <a:endParaRPr lang="en-US" sz="1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8" y="4058548"/>
            <a:ext cx="11437398" cy="279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2971800"/>
            <a:ext cx="11430000" cy="1228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6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2" y="76200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Which fields need precision N the most?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9444176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677" y="955343"/>
            <a:ext cx="9525015" cy="5715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62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2" y="76200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Which fields need precision N the most?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9444176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677" y="955343"/>
            <a:ext cx="9525015" cy="5715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3352800" y="2133600"/>
            <a:ext cx="5486400" cy="2819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Those with the most variation in N supply, and the most vulnerable to N loss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65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2" y="76200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influences soil N supply?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9444176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50891"/>
            <a:ext cx="6504421" cy="401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743" y="822960"/>
            <a:ext cx="3574109" cy="283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 bwMode="auto">
          <a:xfrm>
            <a:off x="7010400" y="3738562"/>
            <a:ext cx="3876032" cy="310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35997" y="3856924"/>
            <a:ext cx="4652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65910" y="5710535"/>
            <a:ext cx="3596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Tremblay et al., 2012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895786" y="1676400"/>
            <a:ext cx="26960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SOIL TEXTURE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7848600" y="4648200"/>
            <a:ext cx="26960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PRECIPITATION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5132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2" y="76200"/>
            <a:ext cx="8991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Objective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ight Triangle 11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9492809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Methods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268431"/>
            <a:ext cx="10134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4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public data to c</a:t>
            </a:r>
            <a:r>
              <a:rPr lang="en-US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reate an index for identifying </a:t>
            </a:r>
            <a:r>
              <a:rPr lang="en-US" sz="3600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fields or clusters of fields</a:t>
            </a:r>
            <a:r>
              <a:rPr lang="en-US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that need precise N manageme</a:t>
            </a:r>
            <a:r>
              <a:rPr lang="en-US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 the most:</a:t>
            </a:r>
          </a:p>
          <a:p>
            <a:pPr>
              <a:buClr>
                <a:schemeClr val="accent3">
                  <a:lumMod val="50000"/>
                </a:schemeClr>
              </a:buClr>
              <a:buSzPct val="75000"/>
            </a:pPr>
            <a:r>
              <a:rPr lang="en-US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pPr>
              <a:buClr>
                <a:schemeClr val="accent3">
                  <a:lumMod val="50000"/>
                </a:schemeClr>
              </a:buClr>
              <a:buSzPct val="75000"/>
            </a:pPr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Fields </a:t>
            </a:r>
            <a:r>
              <a:rPr lang="en-US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the most variation in soil 	texture, organic matter, and 	precipitation</a:t>
            </a:r>
            <a:endParaRPr lang="en-US" sz="3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chemeClr val="accent3">
                  <a:lumMod val="50000"/>
                </a:schemeClr>
              </a:buClr>
              <a:buSzPct val="75000"/>
            </a:pPr>
            <a:endParaRPr lang="en-US" sz="4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24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2" y="76200"/>
            <a:ext cx="8991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Outline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ight Triangle 11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9492809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Methods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1366421"/>
            <a:ext cx="9982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Topsoil and profile clay and OM indices</a:t>
            </a:r>
          </a:p>
          <a:p>
            <a:pPr marL="342900" indent="-3429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Clustering of soil indices</a:t>
            </a:r>
          </a:p>
          <a:p>
            <a:pPr marL="342900" indent="-3429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 hoc validation of soil indices</a:t>
            </a:r>
          </a:p>
          <a:p>
            <a:pPr marL="342900" indent="-3429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Precipitation index</a:t>
            </a:r>
          </a:p>
          <a:p>
            <a:pPr marL="342900" indent="-3429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Clustering of precipitation index</a:t>
            </a:r>
          </a:p>
          <a:p>
            <a:pPr marL="342900" indent="-3429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Combined soil and precipitation index</a:t>
            </a:r>
          </a:p>
        </p:txBody>
      </p:sp>
    </p:spTree>
    <p:extLst>
      <p:ext uri="{BB962C8B-B14F-4D97-AF65-F5344CB8AC3E}">
        <p14:creationId xmlns:p14="http://schemas.microsoft.com/office/powerpoint/2010/main" val="328441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3" y="76200"/>
            <a:ext cx="7471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Field boundaries – Missour</a:t>
            </a:r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as pilot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2087" y="6417446"/>
            <a:ext cx="39318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Yan, L., &amp; Roy, D. P. (2016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 rot="19492809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Methods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156004" y="812400"/>
            <a:ext cx="2259997" cy="5943600"/>
            <a:chOff x="12151054" y="-486574"/>
            <a:chExt cx="4686404" cy="1232487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51054" y="6809096"/>
              <a:ext cx="4686404" cy="502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4400" y="-486574"/>
              <a:ext cx="4484076" cy="735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4114800" y="1842920"/>
            <a:ext cx="6038488" cy="3749040"/>
            <a:chOff x="818509" y="2880360"/>
            <a:chExt cx="6038488" cy="37490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8" t="17500" b="16250"/>
            <a:stretch/>
          </p:blipFill>
          <p:spPr>
            <a:xfrm>
              <a:off x="818509" y="2880360"/>
              <a:ext cx="4663599" cy="374904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12" t="56581"/>
            <a:stretch/>
          </p:blipFill>
          <p:spPr>
            <a:xfrm>
              <a:off x="4107218" y="3258696"/>
              <a:ext cx="2749779" cy="22643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3657600" y="3352800"/>
              <a:ext cx="533400" cy="53340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657600" y="4038600"/>
              <a:ext cx="533400" cy="129540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7930352" y="1447266"/>
            <a:ext cx="1696091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&gt; 5 ha</a:t>
            </a:r>
            <a:endParaRPr lang="en-US" sz="4400" dirty="0"/>
          </a:p>
        </p:txBody>
      </p:sp>
      <p:sp>
        <p:nvSpPr>
          <p:cNvPr id="21" name="TextBox 20"/>
          <p:cNvSpPr txBox="1"/>
          <p:nvPr/>
        </p:nvSpPr>
        <p:spPr>
          <a:xfrm>
            <a:off x="8930797" y="4495800"/>
            <a:ext cx="2042003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 </a:t>
            </a:r>
            <a:r>
              <a:rPr lang="en-US" sz="4400" i="1" dirty="0" smtClean="0"/>
              <a:t>N</a:t>
            </a:r>
            <a:r>
              <a:rPr lang="en-US" sz="4400" dirty="0" smtClean="0"/>
              <a:t> = 176,000 fields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4691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3" y="76200"/>
            <a:ext cx="7471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Soil data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3400" y="1366421"/>
            <a:ext cx="5638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SSURGO dataset</a:t>
            </a:r>
          </a:p>
          <a:p>
            <a:pPr>
              <a:buClr>
                <a:schemeClr val="accent3">
                  <a:lumMod val="50000"/>
                </a:schemeClr>
              </a:buClr>
              <a:buSzPct val="75000"/>
            </a:pP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Clr>
                <a:schemeClr val="accent3">
                  <a:lumMod val="50000"/>
                </a:schemeClr>
              </a:buClr>
              <a:buSzPct val="65000"/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Soil parameters</a:t>
            </a:r>
          </a:p>
          <a:p>
            <a:pPr marL="1257300" lvl="2" indent="-3429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Clay content</a:t>
            </a:r>
          </a:p>
          <a:p>
            <a:pPr marL="1257300" lvl="2" indent="-3429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 content</a:t>
            </a: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57300" lvl="2" indent="-3429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§"/>
            </a:pP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Clr>
                <a:schemeClr val="accent3">
                  <a:lumMod val="50000"/>
                </a:schemeClr>
              </a:buClr>
              <a:buSzPct val="65000"/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Depth increments</a:t>
            </a:r>
          </a:p>
          <a:p>
            <a:pPr marL="1257300" lvl="2" indent="-342900">
              <a:buClr>
                <a:schemeClr val="accent3">
                  <a:lumMod val="50000"/>
                </a:schemeClr>
              </a:buClr>
              <a:buSzPct val="65000"/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 – 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cm </a:t>
            </a:r>
          </a:p>
          <a:p>
            <a:pPr marL="1257300" lvl="2" indent="-342900">
              <a:buClr>
                <a:schemeClr val="accent3">
                  <a:lumMod val="50000"/>
                </a:schemeClr>
              </a:buClr>
              <a:buSzPct val="65000"/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 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 cm</a:t>
            </a: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57300" lvl="2" indent="-342900">
              <a:buClr>
                <a:schemeClr val="accent3">
                  <a:lumMod val="50000"/>
                </a:schemeClr>
              </a:buClr>
              <a:buSzPct val="65000"/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 – 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 cm</a:t>
            </a: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57300" lvl="2" indent="-342900">
              <a:buClr>
                <a:schemeClr val="accent3">
                  <a:lumMod val="50000"/>
                </a:schemeClr>
              </a:buClr>
              <a:buSzPct val="65000"/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 – 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120 cm</a:t>
            </a: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9492809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Methods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Picture 2" descr="H:\DuPONT_PIONEER\VARIANCE_INDEX\MO_FIELDS\VAR_INDEX_OUTPUT\Soil_Fields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770" y="1366421"/>
            <a:ext cx="5029200" cy="5206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94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3" y="76200"/>
            <a:ext cx="7471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Soil data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3400" y="1366421"/>
            <a:ext cx="5638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SSURGO dataset</a:t>
            </a:r>
          </a:p>
          <a:p>
            <a:pPr>
              <a:buClr>
                <a:schemeClr val="accent3">
                  <a:lumMod val="50000"/>
                </a:schemeClr>
              </a:buClr>
              <a:buSzPct val="75000"/>
            </a:pP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Clr>
                <a:schemeClr val="accent3">
                  <a:lumMod val="50000"/>
                </a:schemeClr>
              </a:buClr>
              <a:buSzPct val="65000"/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Soil parameters</a:t>
            </a:r>
          </a:p>
          <a:p>
            <a:pPr marL="1257300" lvl="2" indent="-3429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Clay content</a:t>
            </a:r>
          </a:p>
          <a:p>
            <a:pPr marL="1257300" lvl="2" indent="-3429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 content</a:t>
            </a: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57300" lvl="2" indent="-3429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§"/>
            </a:pP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Clr>
                <a:schemeClr val="accent3">
                  <a:lumMod val="50000"/>
                </a:schemeClr>
              </a:buClr>
              <a:buSzPct val="65000"/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Depth increments</a:t>
            </a:r>
          </a:p>
          <a:p>
            <a:pPr marL="1257300" lvl="2" indent="-342900">
              <a:buClr>
                <a:schemeClr val="accent3">
                  <a:lumMod val="50000"/>
                </a:schemeClr>
              </a:buClr>
              <a:buSzPct val="65000"/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 – </a:t>
            </a:r>
            <a:r>
              <a:rPr lang="en-US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cm (topsoil)</a:t>
            </a:r>
            <a:endParaRPr lang="en-US" sz="28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57300" lvl="2" indent="-342900">
              <a:buClr>
                <a:schemeClr val="accent3">
                  <a:lumMod val="50000"/>
                </a:schemeClr>
              </a:buClr>
              <a:buSzPct val="65000"/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 – 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 cm</a:t>
            </a: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57300" lvl="2" indent="-342900">
              <a:buClr>
                <a:schemeClr val="accent3">
                  <a:lumMod val="50000"/>
                </a:schemeClr>
              </a:buClr>
              <a:buSzPct val="65000"/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 – 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 cm</a:t>
            </a: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57300" lvl="2" indent="-342900">
              <a:buClr>
                <a:schemeClr val="accent3">
                  <a:lumMod val="50000"/>
                </a:schemeClr>
              </a:buClr>
              <a:buSzPct val="65000"/>
              <a:buFont typeface="Wingdings" panose="05000000000000000000" pitchFamily="2" charset="2"/>
              <a:buChar char="q"/>
            </a:pPr>
            <a:r>
              <a:rPr lang="en-US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 – </a:t>
            </a:r>
            <a:r>
              <a:rPr lang="en-US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120 cm (Profile)</a:t>
            </a:r>
            <a:endParaRPr lang="en-US" sz="28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9492809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Methods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Picture 2" descr="H:\DuPONT_PIONEER\VARIANCE_INDEX\MO_FIELDS\VAR_INDEX_OUTPUT\Soil_Fields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770" y="1366421"/>
            <a:ext cx="5029200" cy="5206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77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3" y="76200"/>
            <a:ext cx="7471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Weather data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3400" y="1366421"/>
            <a:ext cx="563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PRISM climate data</a:t>
            </a:r>
            <a:endParaRPr lang="en-US" sz="3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Clr>
                <a:schemeClr val="accent3">
                  <a:lumMod val="50000"/>
                </a:schemeClr>
              </a:buClr>
              <a:buSzPct val="65000"/>
              <a:buFont typeface="Wingdings" panose="05000000000000000000" pitchFamily="2" charset="2"/>
              <a:buChar char="q"/>
            </a:pP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Clr>
                <a:schemeClr val="accent3">
                  <a:lumMod val="50000"/>
                </a:schemeClr>
              </a:buClr>
              <a:buSzPct val="65000"/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Annual total precipitation</a:t>
            </a:r>
          </a:p>
          <a:p>
            <a:pPr marL="800100" lvl="1" indent="-342900">
              <a:buClr>
                <a:schemeClr val="accent3">
                  <a:lumMod val="50000"/>
                </a:schemeClr>
              </a:buClr>
              <a:buSzPct val="65000"/>
              <a:buFont typeface="Wingdings" panose="05000000000000000000" pitchFamily="2" charset="2"/>
              <a:buChar char="q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Clr>
                <a:schemeClr val="accent3">
                  <a:lumMod val="50000"/>
                </a:schemeClr>
              </a:buClr>
              <a:buSzPct val="65000"/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km</a:t>
            </a: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9492809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Methods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210300" y="712642"/>
            <a:ext cx="5251342" cy="5992958"/>
            <a:chOff x="5454758" y="712642"/>
            <a:chExt cx="5251342" cy="59929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7" t="31941" r="31989" b="35140"/>
            <a:stretch/>
          </p:blipFill>
          <p:spPr>
            <a:xfrm>
              <a:off x="5867400" y="4188001"/>
              <a:ext cx="1302188" cy="1143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35" t="32726" r="31884" b="36528"/>
            <a:stretch/>
          </p:blipFill>
          <p:spPr>
            <a:xfrm>
              <a:off x="8925922" y="4188001"/>
              <a:ext cx="1361078" cy="1143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92" t="32198" r="31404" b="36451"/>
            <a:stretch/>
          </p:blipFill>
          <p:spPr>
            <a:xfrm>
              <a:off x="5829377" y="5562600"/>
              <a:ext cx="1400298" cy="1143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66" t="31999" r="32075" b="36451"/>
            <a:stretch/>
          </p:blipFill>
          <p:spPr>
            <a:xfrm>
              <a:off x="7375875" y="4188001"/>
              <a:ext cx="1348207" cy="1143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35" t="32726" r="31884" b="36528"/>
            <a:stretch/>
          </p:blipFill>
          <p:spPr>
            <a:xfrm>
              <a:off x="8925922" y="2652214"/>
              <a:ext cx="1361078" cy="1143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7" t="32405" r="32869" b="36186"/>
            <a:stretch/>
          </p:blipFill>
          <p:spPr>
            <a:xfrm>
              <a:off x="5830345" y="2667000"/>
              <a:ext cx="1339771" cy="1143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59" t="32429" r="31884" b="36128"/>
            <a:stretch/>
          </p:blipFill>
          <p:spPr>
            <a:xfrm>
              <a:off x="7375875" y="2661313"/>
              <a:ext cx="1352723" cy="1143000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5454758" y="712642"/>
              <a:ext cx="5251342" cy="1573358"/>
              <a:chOff x="5165483" y="599420"/>
              <a:chExt cx="5251342" cy="157335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448" t="32637" r="31908" b="36119"/>
              <a:stretch/>
            </p:blipFill>
            <p:spPr>
              <a:xfrm>
                <a:off x="5498776" y="1029778"/>
                <a:ext cx="1346847" cy="1143000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20" t="32330" r="31307" b="36252"/>
              <a:stretch/>
            </p:blipFill>
            <p:spPr>
              <a:xfrm>
                <a:off x="7086600" y="1029778"/>
                <a:ext cx="1342998" cy="114300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66" t="31999" r="32075" b="36451"/>
              <a:stretch/>
            </p:blipFill>
            <p:spPr>
              <a:xfrm>
                <a:off x="8636647" y="1029778"/>
                <a:ext cx="1348207" cy="1143000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5165483" y="599420"/>
                <a:ext cx="207333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buClr>
                    <a:schemeClr val="accent3">
                      <a:lumMod val="50000"/>
                    </a:schemeClr>
                  </a:buClr>
                  <a:buSzPct val="65000"/>
                </a:pPr>
                <a:r>
                  <a:rPr lang="en-US" sz="28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2006</a:t>
                </a:r>
                <a:endParaRPr lang="en-US" sz="2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743700" y="599420"/>
                <a:ext cx="207333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buClr>
                    <a:schemeClr val="accent3">
                      <a:lumMod val="50000"/>
                    </a:schemeClr>
                  </a:buClr>
                  <a:buSzPct val="65000"/>
                </a:pPr>
                <a:r>
                  <a:rPr lang="en-US" sz="28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2007</a:t>
                </a:r>
                <a:endParaRPr lang="en-US" sz="2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343489" y="599420"/>
                <a:ext cx="207333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buClr>
                    <a:schemeClr val="accent3">
                      <a:lumMod val="50000"/>
                    </a:schemeClr>
                  </a:buClr>
                  <a:buSzPct val="65000"/>
                </a:pPr>
                <a:r>
                  <a:rPr lang="en-US" sz="28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2008</a:t>
                </a:r>
                <a:endParaRPr lang="en-US" sz="2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5454758" y="2219980"/>
              <a:ext cx="20733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buClr>
                  <a:schemeClr val="accent3">
                    <a:lumMod val="50000"/>
                  </a:schemeClr>
                </a:buClr>
                <a:buSzPct val="65000"/>
              </a:pPr>
              <a:r>
                <a:rPr lang="en-US" sz="28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2009</a:t>
              </a:r>
              <a:endPara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032975" y="2219980"/>
              <a:ext cx="20733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buClr>
                  <a:schemeClr val="accent3">
                    <a:lumMod val="50000"/>
                  </a:schemeClr>
                </a:buClr>
                <a:buSzPct val="65000"/>
              </a:pPr>
              <a:r>
                <a:rPr lang="en-US" sz="28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2010</a:t>
              </a:r>
              <a:endPara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632764" y="2219980"/>
              <a:ext cx="20733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buClr>
                  <a:schemeClr val="accent3">
                    <a:lumMod val="50000"/>
                  </a:schemeClr>
                </a:buClr>
                <a:buSzPct val="65000"/>
              </a:pPr>
              <a:r>
                <a:rPr lang="en-US" sz="28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2011</a:t>
              </a:r>
              <a:endPara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454758" y="3733800"/>
              <a:ext cx="20733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buClr>
                  <a:schemeClr val="accent3">
                    <a:lumMod val="50000"/>
                  </a:schemeClr>
                </a:buClr>
                <a:buSzPct val="65000"/>
              </a:pPr>
              <a:r>
                <a:rPr lang="en-US" sz="28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2012</a:t>
              </a:r>
              <a:endPara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032975" y="3733800"/>
              <a:ext cx="20733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buClr>
                  <a:schemeClr val="accent3">
                    <a:lumMod val="50000"/>
                  </a:schemeClr>
                </a:buClr>
                <a:buSzPct val="65000"/>
              </a:pPr>
              <a:r>
                <a:rPr lang="en-US" sz="28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2013</a:t>
              </a:r>
              <a:endPara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632764" y="3733800"/>
              <a:ext cx="20733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buClr>
                  <a:schemeClr val="accent3">
                    <a:lumMod val="50000"/>
                  </a:schemeClr>
                </a:buClr>
                <a:buSzPct val="65000"/>
              </a:pPr>
              <a:r>
                <a:rPr lang="en-US" sz="28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2014</a:t>
              </a:r>
              <a:endPara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858000" y="5735416"/>
              <a:ext cx="20733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>
                <a:buClr>
                  <a:schemeClr val="accent3">
                    <a:lumMod val="50000"/>
                  </a:schemeClr>
                </a:buClr>
                <a:buSzPct val="65000"/>
              </a:pPr>
              <a:r>
                <a:rPr lang="en-US" sz="28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2015</a:t>
              </a:r>
              <a:endPara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300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Triangle 49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3" y="76200"/>
            <a:ext cx="7471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Calculating variability indices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9492809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Methods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6" t="4238" r="1" b="44743"/>
          <a:stretch/>
        </p:blipFill>
        <p:spPr>
          <a:xfrm>
            <a:off x="315053" y="1913214"/>
            <a:ext cx="3184312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Picture 2" descr="H:\DuPONT_PIONEER\VARIANCE_INDEX\MO_FIELDS\VAR_INDEX_OUTPUT\Soil_Fields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36559"/>
            <a:ext cx="3002973" cy="310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ross 4"/>
          <p:cNvSpPr/>
          <p:nvPr/>
        </p:nvSpPr>
        <p:spPr>
          <a:xfrm>
            <a:off x="3534622" y="2971800"/>
            <a:ext cx="731520" cy="731520"/>
          </a:xfrm>
          <a:prstGeom prst="plus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5053" y="1295400"/>
            <a:ext cx="3184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3">
                  <a:lumMod val="50000"/>
                </a:schemeClr>
              </a:buClr>
              <a:buSzPct val="75000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Field boundaries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886200" y="1295400"/>
            <a:ext cx="3915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3">
                  <a:lumMod val="50000"/>
                </a:schemeClr>
              </a:buClr>
              <a:buSzPct val="75000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Clay and OM content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9" name="Cross 58"/>
          <p:cNvSpPr/>
          <p:nvPr/>
        </p:nvSpPr>
        <p:spPr>
          <a:xfrm>
            <a:off x="7543800" y="3010494"/>
            <a:ext cx="731520" cy="731520"/>
          </a:xfrm>
          <a:prstGeom prst="plus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724400" y="5370493"/>
            <a:ext cx="6303902" cy="1335107"/>
            <a:chOff x="838200" y="5016083"/>
            <a:chExt cx="6303902" cy="1335107"/>
          </a:xfrm>
        </p:grpSpPr>
        <p:sp>
          <p:nvSpPr>
            <p:cNvPr id="60" name="Rectangle 59"/>
            <p:cNvSpPr/>
            <p:nvPr/>
          </p:nvSpPr>
          <p:spPr>
            <a:xfrm>
              <a:off x="838200" y="5016083"/>
              <a:ext cx="444854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accent3">
                    <a:lumMod val="50000"/>
                  </a:schemeClr>
                </a:buClr>
                <a:buSzPct val="75000"/>
              </a:pPr>
              <a:r>
                <a:rPr lang="en-US" sz="28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Soil / precipitation Variability index (VI) =</a:t>
              </a:r>
              <a:endPara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Rectangle 6"/>
                <p:cNvSpPr/>
                <p:nvPr/>
              </p:nvSpPr>
              <p:spPr>
                <a:xfrm>
                  <a:off x="5105400" y="5105400"/>
                  <a:ext cx="2036702" cy="124579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600" b="1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600" b="1">
                                    <a:latin typeface="Cambria Math"/>
                                  </a:rPr>
                                  <m:t>𝐦𝐚𝐱</m:t>
                                </m:r>
                                <m:r>
                                  <a:rPr lang="en-US" sz="3600" b="1" i="1">
                                    <a:latin typeface="Cambria Math"/>
                                  </a:rPr>
                                  <m:t>⁡(</m:t>
                                </m:r>
                                <m:r>
                                  <a:rPr lang="en-US" sz="3600" b="1" i="1">
                                    <a:latin typeface="Cambria Math"/>
                                  </a:rPr>
                                  <m:t>𝒁</m:t>
                                </m:r>
                              </m:e>
                              <m:sub>
                                <m:r>
                                  <a:rPr lang="en-US" sz="3600" b="1" i="1">
                                    <a:latin typeface="Cambria Math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sz="3600" b="1" i="1">
                                <a:latin typeface="Cambria Math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3600" b="1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600" b="1" i="1">
                                    <a:latin typeface="Cambria Math"/>
                                  </a:rPr>
                                  <m:t>𝐦</m:t>
                                </m:r>
                                <m:r>
                                  <a:rPr lang="en-US" sz="3600" b="1">
                                    <a:latin typeface="Cambria Math"/>
                                  </a:rPr>
                                  <m:t>𝐢𝐧</m:t>
                                </m:r>
                                <m:r>
                                  <a:rPr lang="en-US" sz="3600" b="1" i="1">
                                    <a:latin typeface="Cambria Math"/>
                                  </a:rPr>
                                  <m:t>⁡(</m:t>
                                </m:r>
                                <m:r>
                                  <a:rPr lang="en-US" sz="3600" b="1" i="1">
                                    <a:latin typeface="Cambria Math"/>
                                  </a:rPr>
                                  <m:t>𝒁</m:t>
                                </m:r>
                              </m:e>
                              <m:sub>
                                <m:r>
                                  <a:rPr lang="en-US" sz="3600" b="1" i="1">
                                    <a:latin typeface="Cambria Math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sz="3600" b="1" i="1">
                                <a:latin typeface="Cambria Math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lang="en-US" sz="3600" b="1" dirty="0"/>
                </a:p>
              </p:txBody>
            </p:sp>
          </mc:Choice>
          <mc:Fallback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5400" y="5105400"/>
                  <a:ext cx="2036702" cy="124579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1" name="Rectangle 60"/>
          <p:cNvSpPr/>
          <p:nvPr/>
        </p:nvSpPr>
        <p:spPr>
          <a:xfrm>
            <a:off x="8686800" y="1295400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3">
                  <a:lumMod val="50000"/>
                </a:schemeClr>
              </a:buClr>
              <a:buSzPct val="75000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Precipitation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458200" y="1836102"/>
            <a:ext cx="2799207" cy="3413760"/>
            <a:chOff x="8282684" y="1904342"/>
            <a:chExt cx="2799207" cy="3413760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7" t="31941" r="31989" b="35140"/>
            <a:stretch/>
          </p:blipFill>
          <p:spPr>
            <a:xfrm>
              <a:off x="8362035" y="3730143"/>
              <a:ext cx="833400" cy="73152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35" t="32726" r="31884" b="36528"/>
            <a:stretch/>
          </p:blipFill>
          <p:spPr>
            <a:xfrm>
              <a:off x="10210800" y="3730143"/>
              <a:ext cx="871091" cy="73152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92" t="32198" r="31404" b="36451"/>
            <a:stretch/>
          </p:blipFill>
          <p:spPr>
            <a:xfrm>
              <a:off x="8324010" y="4586582"/>
              <a:ext cx="896190" cy="731520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66" t="31999" r="32075" b="36451"/>
            <a:stretch/>
          </p:blipFill>
          <p:spPr>
            <a:xfrm>
              <a:off x="9268858" y="3730143"/>
              <a:ext cx="862852" cy="731520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35" t="32726" r="31884" b="36528"/>
            <a:stretch/>
          </p:blipFill>
          <p:spPr>
            <a:xfrm>
              <a:off x="10210800" y="2803956"/>
              <a:ext cx="871091" cy="73152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7" t="32405" r="32869" b="36186"/>
            <a:stretch/>
          </p:blipFill>
          <p:spPr>
            <a:xfrm>
              <a:off x="8324978" y="2818742"/>
              <a:ext cx="857452" cy="73152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59" t="32429" r="31884" b="36128"/>
            <a:stretch/>
          </p:blipFill>
          <p:spPr>
            <a:xfrm>
              <a:off x="9268858" y="2813055"/>
              <a:ext cx="865742" cy="731520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48" t="32637" r="31908" b="36119"/>
            <a:stretch/>
          </p:blipFill>
          <p:spPr>
            <a:xfrm>
              <a:off x="8282684" y="1904342"/>
              <a:ext cx="861981" cy="731520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20" t="32330" r="31307" b="36252"/>
            <a:stretch/>
          </p:blipFill>
          <p:spPr>
            <a:xfrm>
              <a:off x="9268858" y="1904342"/>
              <a:ext cx="859518" cy="731520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66" t="31999" r="32075" b="36451"/>
            <a:stretch/>
          </p:blipFill>
          <p:spPr>
            <a:xfrm>
              <a:off x="10210800" y="1904342"/>
              <a:ext cx="862852" cy="731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043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Triangle 19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2" y="76200"/>
            <a:ext cx="9070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Precision Agriculture Adoption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9444176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0"/>
          <a:stretch/>
        </p:blipFill>
        <p:spPr bwMode="auto">
          <a:xfrm>
            <a:off x="1490664" y="914400"/>
            <a:ext cx="8448673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 rot="16200000">
            <a:off x="-914401" y="2971799"/>
            <a:ext cx="3581401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261 dealers in 2015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543800" y="6248400"/>
            <a:ext cx="39624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Erickson and </a:t>
            </a:r>
            <a:r>
              <a:rPr lang="en-US" sz="2400" dirty="0" err="1" smtClean="0">
                <a:solidFill>
                  <a:schemeClr val="tx1"/>
                </a:solidFill>
              </a:rPr>
              <a:t>Widmar</a:t>
            </a:r>
            <a:r>
              <a:rPr lang="en-US" sz="2400" dirty="0" smtClean="0">
                <a:solidFill>
                  <a:schemeClr val="tx1"/>
                </a:solidFill>
              </a:rPr>
              <a:t>, 2015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6172200"/>
            <a:ext cx="4648199" cy="65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31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74"/>
          <a:stretch/>
        </p:blipFill>
        <p:spPr>
          <a:xfrm>
            <a:off x="996133" y="762000"/>
            <a:ext cx="5125682" cy="4572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Triangle 16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3" y="76200"/>
            <a:ext cx="7471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Soil </a:t>
            </a:r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variability index </a:t>
            </a:r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(Clay)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9894" y="5257800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0-30 cm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72400" y="5257800"/>
            <a:ext cx="253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0-120 cm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9492809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6"/>
          <a:stretch/>
        </p:blipFill>
        <p:spPr>
          <a:xfrm>
            <a:off x="6121814" y="698508"/>
            <a:ext cx="5216960" cy="466344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6"/>
          <a:stretch/>
        </p:blipFill>
        <p:spPr bwMode="auto">
          <a:xfrm>
            <a:off x="469900" y="2397752"/>
            <a:ext cx="1346199" cy="286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83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3" y="76200"/>
            <a:ext cx="7471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Soil variability index (Clay)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89242" y="1051580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0-30 cm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77814" y="1051580"/>
            <a:ext cx="253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0-120 cm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9492809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029" y="1638301"/>
            <a:ext cx="5112371" cy="241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317"/>
          <a:stretch/>
        </p:blipFill>
        <p:spPr bwMode="auto">
          <a:xfrm>
            <a:off x="228600" y="1638460"/>
            <a:ext cx="5112034" cy="259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6"/>
          <a:stretch/>
        </p:blipFill>
        <p:spPr bwMode="auto">
          <a:xfrm>
            <a:off x="5486400" y="2622452"/>
            <a:ext cx="1346199" cy="286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5334000" y="1638460"/>
            <a:ext cx="0" cy="240014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8600" y="4038600"/>
            <a:ext cx="511203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1201400" y="1638460"/>
            <a:ext cx="0" cy="240014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089029" y="4038600"/>
            <a:ext cx="511237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75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5"/>
          <a:stretch/>
        </p:blipFill>
        <p:spPr>
          <a:xfrm>
            <a:off x="996133" y="763607"/>
            <a:ext cx="5299363" cy="456021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Triangle 19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0" y="76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Soil </a:t>
            </a:r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variability index </a:t>
            </a:r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(Organic </a:t>
            </a:r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matter</a:t>
            </a:r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9492809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9894" y="5257800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0-30 cm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72400" y="5257800"/>
            <a:ext cx="253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0-120 cm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6"/>
          <a:stretch/>
        </p:blipFill>
        <p:spPr bwMode="auto">
          <a:xfrm>
            <a:off x="469900" y="2397752"/>
            <a:ext cx="1346199" cy="286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48"/>
          <a:stretch/>
        </p:blipFill>
        <p:spPr>
          <a:xfrm>
            <a:off x="6123418" y="698500"/>
            <a:ext cx="5299363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Triangle 15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9492809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61" y="1637625"/>
            <a:ext cx="5112239" cy="241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50325"/>
            <a:ext cx="5112239" cy="241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689242" y="1051580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0-30 cm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77814" y="1051580"/>
            <a:ext cx="253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0-120 cm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6"/>
          <a:stretch/>
        </p:blipFill>
        <p:spPr bwMode="auto">
          <a:xfrm>
            <a:off x="5486400" y="2622452"/>
            <a:ext cx="1346199" cy="286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9" name="Straight Connector 28"/>
          <p:cNvCxnSpPr/>
          <p:nvPr/>
        </p:nvCxnSpPr>
        <p:spPr>
          <a:xfrm>
            <a:off x="5334000" y="1650325"/>
            <a:ext cx="0" cy="238827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28600" y="4038600"/>
            <a:ext cx="511203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1191875" y="1638460"/>
            <a:ext cx="0" cy="240014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089029" y="4038600"/>
            <a:ext cx="511237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86000" y="76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Soil </a:t>
            </a:r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variability index </a:t>
            </a:r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(Organic </a:t>
            </a:r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matter</a:t>
            </a:r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3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" b="33086"/>
          <a:stretch/>
        </p:blipFill>
        <p:spPr>
          <a:xfrm>
            <a:off x="1078255" y="784276"/>
            <a:ext cx="5011600" cy="42953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" b="32963"/>
          <a:stretch/>
        </p:blipFill>
        <p:spPr>
          <a:xfrm>
            <a:off x="6197601" y="723191"/>
            <a:ext cx="4916351" cy="429768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Triangle 16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3" y="76200"/>
            <a:ext cx="7471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Index Clustering (Clay)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9492809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5996519" y="4937218"/>
            <a:ext cx="2571680" cy="1733129"/>
            <a:chOff x="33" y="1824"/>
            <a:chExt cx="1423" cy="959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33" y="1824"/>
              <a:ext cx="1423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33" y="1861"/>
              <a:ext cx="185" cy="93"/>
            </a:xfrm>
            <a:prstGeom prst="rect">
              <a:avLst/>
            </a:prstGeom>
            <a:solidFill>
              <a:srgbClr val="38A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251" y="1825"/>
              <a:ext cx="1069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Not Significant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33" y="2060"/>
              <a:ext cx="185" cy="92"/>
            </a:xfrm>
            <a:prstGeom prst="rect">
              <a:avLst/>
            </a:prstGeom>
            <a:solidFill>
              <a:srgbClr val="E600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251" y="2023"/>
              <a:ext cx="68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High-High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33" y="2258"/>
              <a:ext cx="185" cy="9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251" y="2221"/>
              <a:ext cx="648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High-Low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33" y="2456"/>
              <a:ext cx="185" cy="9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12"/>
            <p:cNvSpPr>
              <a:spLocks noChangeArrowheads="1"/>
            </p:cNvSpPr>
            <p:nvPr/>
          </p:nvSpPr>
          <p:spPr bwMode="auto">
            <a:xfrm>
              <a:off x="251" y="2419"/>
              <a:ext cx="64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Low-High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13"/>
            <p:cNvSpPr>
              <a:spLocks noChangeArrowheads="1"/>
            </p:cNvSpPr>
            <p:nvPr/>
          </p:nvSpPr>
          <p:spPr bwMode="auto">
            <a:xfrm>
              <a:off x="33" y="2654"/>
              <a:ext cx="185" cy="9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14"/>
            <p:cNvSpPr>
              <a:spLocks noChangeArrowheads="1"/>
            </p:cNvSpPr>
            <p:nvPr/>
          </p:nvSpPr>
          <p:spPr bwMode="auto">
            <a:xfrm>
              <a:off x="251" y="2618"/>
              <a:ext cx="60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Low-Low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006080" y="5061648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0-30 cm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067800" y="5035246"/>
            <a:ext cx="2046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0-120 cm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8375" y="5867400"/>
            <a:ext cx="49028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Anselin</a:t>
            </a:r>
            <a:r>
              <a:rPr lang="en-US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Local Moran’s I cluster and outlier analysis </a:t>
            </a:r>
          </a:p>
        </p:txBody>
      </p:sp>
    </p:spTree>
    <p:extLst>
      <p:ext uri="{BB962C8B-B14F-4D97-AF65-F5344CB8AC3E}">
        <p14:creationId xmlns:p14="http://schemas.microsoft.com/office/powerpoint/2010/main" val="414450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0" y="76200"/>
            <a:ext cx="809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Index Clustering (Clay)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0" t="68642" r="1591" b="1111"/>
          <a:stretch/>
        </p:blipFill>
        <p:spPr>
          <a:xfrm>
            <a:off x="333378" y="1619250"/>
            <a:ext cx="5357813" cy="2057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0" t="68889" r="1591" b="988"/>
          <a:stretch/>
        </p:blipFill>
        <p:spPr>
          <a:xfrm>
            <a:off x="6006458" y="1619250"/>
            <a:ext cx="5323763" cy="2057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50404" y="1045230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0-30 cm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18283" y="1051580"/>
            <a:ext cx="253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0-120 cm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9492809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7" name="Group 4"/>
          <p:cNvGrpSpPr>
            <a:grpSpLocks noChangeAspect="1"/>
          </p:cNvGrpSpPr>
          <p:nvPr/>
        </p:nvGrpSpPr>
        <p:grpSpPr bwMode="auto">
          <a:xfrm>
            <a:off x="4835376" y="3882677"/>
            <a:ext cx="2860823" cy="1927991"/>
            <a:chOff x="33" y="1824"/>
            <a:chExt cx="1423" cy="959"/>
          </a:xfrm>
        </p:grpSpPr>
        <p:sp>
          <p:nvSpPr>
            <p:cNvPr id="28" name="AutoShape 3"/>
            <p:cNvSpPr>
              <a:spLocks noChangeAspect="1" noChangeArrowheads="1" noTextEdit="1"/>
            </p:cNvSpPr>
            <p:nvPr/>
          </p:nvSpPr>
          <p:spPr bwMode="auto">
            <a:xfrm>
              <a:off x="33" y="1824"/>
              <a:ext cx="1423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33" y="1861"/>
              <a:ext cx="185" cy="93"/>
            </a:xfrm>
            <a:prstGeom prst="rect">
              <a:avLst/>
            </a:prstGeom>
            <a:solidFill>
              <a:srgbClr val="38A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6"/>
            <p:cNvSpPr>
              <a:spLocks noChangeArrowheads="1"/>
            </p:cNvSpPr>
            <p:nvPr/>
          </p:nvSpPr>
          <p:spPr bwMode="auto">
            <a:xfrm>
              <a:off x="251" y="1825"/>
              <a:ext cx="1069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Not Significant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7"/>
            <p:cNvSpPr>
              <a:spLocks noChangeArrowheads="1"/>
            </p:cNvSpPr>
            <p:nvPr/>
          </p:nvSpPr>
          <p:spPr bwMode="auto">
            <a:xfrm>
              <a:off x="33" y="2060"/>
              <a:ext cx="185" cy="92"/>
            </a:xfrm>
            <a:prstGeom prst="rect">
              <a:avLst/>
            </a:prstGeom>
            <a:solidFill>
              <a:srgbClr val="E600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251" y="2023"/>
              <a:ext cx="68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High-High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9"/>
            <p:cNvSpPr>
              <a:spLocks noChangeArrowheads="1"/>
            </p:cNvSpPr>
            <p:nvPr/>
          </p:nvSpPr>
          <p:spPr bwMode="auto">
            <a:xfrm>
              <a:off x="33" y="2258"/>
              <a:ext cx="185" cy="9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10"/>
            <p:cNvSpPr>
              <a:spLocks noChangeArrowheads="1"/>
            </p:cNvSpPr>
            <p:nvPr/>
          </p:nvSpPr>
          <p:spPr bwMode="auto">
            <a:xfrm>
              <a:off x="251" y="2221"/>
              <a:ext cx="648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High-Low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Rectangle 11"/>
            <p:cNvSpPr>
              <a:spLocks noChangeArrowheads="1"/>
            </p:cNvSpPr>
            <p:nvPr/>
          </p:nvSpPr>
          <p:spPr bwMode="auto">
            <a:xfrm>
              <a:off x="33" y="2456"/>
              <a:ext cx="185" cy="9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/>
            <p:cNvSpPr>
              <a:spLocks noChangeArrowheads="1"/>
            </p:cNvSpPr>
            <p:nvPr/>
          </p:nvSpPr>
          <p:spPr bwMode="auto">
            <a:xfrm>
              <a:off x="251" y="2419"/>
              <a:ext cx="64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Low-High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ectangle 13"/>
            <p:cNvSpPr>
              <a:spLocks noChangeArrowheads="1"/>
            </p:cNvSpPr>
            <p:nvPr/>
          </p:nvSpPr>
          <p:spPr bwMode="auto">
            <a:xfrm>
              <a:off x="33" y="2654"/>
              <a:ext cx="185" cy="9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14"/>
            <p:cNvSpPr>
              <a:spLocks noChangeArrowheads="1"/>
            </p:cNvSpPr>
            <p:nvPr/>
          </p:nvSpPr>
          <p:spPr bwMode="auto">
            <a:xfrm>
              <a:off x="251" y="2618"/>
              <a:ext cx="60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Low-Low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595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:\DuPONT_PIONEER\VARIANCE_INDEX\MO_FIELDS\VAR_INDEX_OUTPUT\Cluster_OM3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372" r="3333" b="34600"/>
          <a:stretch/>
        </p:blipFill>
        <p:spPr bwMode="auto">
          <a:xfrm>
            <a:off x="1038147" y="768175"/>
            <a:ext cx="5134054" cy="42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H:\DuPONT_PIONEER\VARIANCE_INDEX\MO_FIELDS\VAR_INDEX_OUTPUT\Cluster_OM12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" t="2778" r="3878" b="34335"/>
          <a:stretch/>
        </p:blipFill>
        <p:spPr bwMode="auto">
          <a:xfrm>
            <a:off x="6173019" y="814583"/>
            <a:ext cx="4952181" cy="42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0" y="76200"/>
            <a:ext cx="9136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Index Clustering (Organic Matter)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9492809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99895" y="4953000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0-30 cm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77700" y="5112263"/>
            <a:ext cx="253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0-120 cm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5" name="Group 4"/>
          <p:cNvGrpSpPr>
            <a:grpSpLocks noChangeAspect="1"/>
          </p:cNvGrpSpPr>
          <p:nvPr/>
        </p:nvGrpSpPr>
        <p:grpSpPr bwMode="auto">
          <a:xfrm>
            <a:off x="5996519" y="4937218"/>
            <a:ext cx="2571680" cy="1733129"/>
            <a:chOff x="33" y="1824"/>
            <a:chExt cx="1423" cy="959"/>
          </a:xfrm>
        </p:grpSpPr>
        <p:sp>
          <p:nvSpPr>
            <p:cNvPr id="31" name="AutoShape 3"/>
            <p:cNvSpPr>
              <a:spLocks noChangeAspect="1" noChangeArrowheads="1" noTextEdit="1"/>
            </p:cNvSpPr>
            <p:nvPr/>
          </p:nvSpPr>
          <p:spPr bwMode="auto">
            <a:xfrm>
              <a:off x="33" y="1824"/>
              <a:ext cx="1423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5"/>
            <p:cNvSpPr>
              <a:spLocks noChangeArrowheads="1"/>
            </p:cNvSpPr>
            <p:nvPr/>
          </p:nvSpPr>
          <p:spPr bwMode="auto">
            <a:xfrm>
              <a:off x="33" y="1861"/>
              <a:ext cx="185" cy="93"/>
            </a:xfrm>
            <a:prstGeom prst="rect">
              <a:avLst/>
            </a:prstGeom>
            <a:solidFill>
              <a:srgbClr val="38A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6"/>
            <p:cNvSpPr>
              <a:spLocks noChangeArrowheads="1"/>
            </p:cNvSpPr>
            <p:nvPr/>
          </p:nvSpPr>
          <p:spPr bwMode="auto">
            <a:xfrm>
              <a:off x="251" y="1825"/>
              <a:ext cx="1069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Not Significant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7"/>
            <p:cNvSpPr>
              <a:spLocks noChangeArrowheads="1"/>
            </p:cNvSpPr>
            <p:nvPr/>
          </p:nvSpPr>
          <p:spPr bwMode="auto">
            <a:xfrm>
              <a:off x="33" y="2060"/>
              <a:ext cx="185" cy="92"/>
            </a:xfrm>
            <a:prstGeom prst="rect">
              <a:avLst/>
            </a:prstGeom>
            <a:solidFill>
              <a:srgbClr val="E600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8"/>
            <p:cNvSpPr>
              <a:spLocks noChangeArrowheads="1"/>
            </p:cNvSpPr>
            <p:nvPr/>
          </p:nvSpPr>
          <p:spPr bwMode="auto">
            <a:xfrm>
              <a:off x="251" y="2023"/>
              <a:ext cx="68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High-High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tangle 9"/>
            <p:cNvSpPr>
              <a:spLocks noChangeArrowheads="1"/>
            </p:cNvSpPr>
            <p:nvPr/>
          </p:nvSpPr>
          <p:spPr bwMode="auto">
            <a:xfrm>
              <a:off x="33" y="2258"/>
              <a:ext cx="185" cy="9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10"/>
            <p:cNvSpPr>
              <a:spLocks noChangeArrowheads="1"/>
            </p:cNvSpPr>
            <p:nvPr/>
          </p:nvSpPr>
          <p:spPr bwMode="auto">
            <a:xfrm>
              <a:off x="251" y="2221"/>
              <a:ext cx="648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High-Low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 11"/>
            <p:cNvSpPr>
              <a:spLocks noChangeArrowheads="1"/>
            </p:cNvSpPr>
            <p:nvPr/>
          </p:nvSpPr>
          <p:spPr bwMode="auto">
            <a:xfrm>
              <a:off x="33" y="2456"/>
              <a:ext cx="185" cy="9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12"/>
            <p:cNvSpPr>
              <a:spLocks noChangeArrowheads="1"/>
            </p:cNvSpPr>
            <p:nvPr/>
          </p:nvSpPr>
          <p:spPr bwMode="auto">
            <a:xfrm>
              <a:off x="251" y="2419"/>
              <a:ext cx="64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Low-High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13"/>
            <p:cNvSpPr>
              <a:spLocks noChangeArrowheads="1"/>
            </p:cNvSpPr>
            <p:nvPr/>
          </p:nvSpPr>
          <p:spPr bwMode="auto">
            <a:xfrm>
              <a:off x="33" y="2654"/>
              <a:ext cx="185" cy="9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14"/>
            <p:cNvSpPr>
              <a:spLocks noChangeArrowheads="1"/>
            </p:cNvSpPr>
            <p:nvPr/>
          </p:nvSpPr>
          <p:spPr bwMode="auto">
            <a:xfrm>
              <a:off x="251" y="2618"/>
              <a:ext cx="60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Low-Low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138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Triangle 15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0" y="76200"/>
            <a:ext cx="809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Index Clustering (Organic Matter)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6322" y="1551381"/>
            <a:ext cx="10910557" cy="2159493"/>
            <a:chOff x="277056" y="1551372"/>
            <a:chExt cx="8728445" cy="2159493"/>
          </a:xfrm>
        </p:grpSpPr>
        <p:pic>
          <p:nvPicPr>
            <p:cNvPr id="18" name="Picture 2" descr="H:\DuPONT_PIONEER\VARIANCE_INDEX\MO_FIELDS\VAR_INDEX_OUTPUT\Cluster_OM30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3" t="66505" b="2800"/>
            <a:stretch/>
          </p:blipFill>
          <p:spPr bwMode="auto">
            <a:xfrm>
              <a:off x="277056" y="1619249"/>
              <a:ext cx="4291715" cy="2064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 descr="H:\DuPONT_PIONEER\VARIANCE_INDEX\MO_FIELDS\VAR_INDEX_OUTPUT\Cluster_OM120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6" t="65665" b="2345"/>
            <a:stretch/>
          </p:blipFill>
          <p:spPr bwMode="auto">
            <a:xfrm>
              <a:off x="4749553" y="1551372"/>
              <a:ext cx="4255948" cy="2159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1850404" y="1045230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0-30 cm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18283" y="1051580"/>
            <a:ext cx="253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0-120 cm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9492809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9" name="Group 4"/>
          <p:cNvGrpSpPr>
            <a:grpSpLocks noChangeAspect="1"/>
          </p:cNvGrpSpPr>
          <p:nvPr/>
        </p:nvGrpSpPr>
        <p:grpSpPr bwMode="auto">
          <a:xfrm>
            <a:off x="4835376" y="3882677"/>
            <a:ext cx="2860823" cy="1927991"/>
            <a:chOff x="33" y="1824"/>
            <a:chExt cx="1423" cy="959"/>
          </a:xfrm>
        </p:grpSpPr>
        <p:sp>
          <p:nvSpPr>
            <p:cNvPr id="4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3" y="1824"/>
              <a:ext cx="1423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5"/>
            <p:cNvSpPr>
              <a:spLocks noChangeArrowheads="1"/>
            </p:cNvSpPr>
            <p:nvPr/>
          </p:nvSpPr>
          <p:spPr bwMode="auto">
            <a:xfrm>
              <a:off x="33" y="1861"/>
              <a:ext cx="185" cy="93"/>
            </a:xfrm>
            <a:prstGeom prst="rect">
              <a:avLst/>
            </a:prstGeom>
            <a:solidFill>
              <a:srgbClr val="38A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6"/>
            <p:cNvSpPr>
              <a:spLocks noChangeArrowheads="1"/>
            </p:cNvSpPr>
            <p:nvPr/>
          </p:nvSpPr>
          <p:spPr bwMode="auto">
            <a:xfrm>
              <a:off x="251" y="1825"/>
              <a:ext cx="1069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Not Significant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Rectangle 7"/>
            <p:cNvSpPr>
              <a:spLocks noChangeArrowheads="1"/>
            </p:cNvSpPr>
            <p:nvPr/>
          </p:nvSpPr>
          <p:spPr bwMode="auto">
            <a:xfrm>
              <a:off x="33" y="2060"/>
              <a:ext cx="185" cy="92"/>
            </a:xfrm>
            <a:prstGeom prst="rect">
              <a:avLst/>
            </a:prstGeom>
            <a:solidFill>
              <a:srgbClr val="E600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8"/>
            <p:cNvSpPr>
              <a:spLocks noChangeArrowheads="1"/>
            </p:cNvSpPr>
            <p:nvPr/>
          </p:nvSpPr>
          <p:spPr bwMode="auto">
            <a:xfrm>
              <a:off x="251" y="2023"/>
              <a:ext cx="68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High-High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ectangle 9"/>
            <p:cNvSpPr>
              <a:spLocks noChangeArrowheads="1"/>
            </p:cNvSpPr>
            <p:nvPr/>
          </p:nvSpPr>
          <p:spPr bwMode="auto">
            <a:xfrm>
              <a:off x="33" y="2258"/>
              <a:ext cx="185" cy="9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10"/>
            <p:cNvSpPr>
              <a:spLocks noChangeArrowheads="1"/>
            </p:cNvSpPr>
            <p:nvPr/>
          </p:nvSpPr>
          <p:spPr bwMode="auto">
            <a:xfrm>
              <a:off x="251" y="2221"/>
              <a:ext cx="648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High-Low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11"/>
            <p:cNvSpPr>
              <a:spLocks noChangeArrowheads="1"/>
            </p:cNvSpPr>
            <p:nvPr/>
          </p:nvSpPr>
          <p:spPr bwMode="auto">
            <a:xfrm>
              <a:off x="33" y="2456"/>
              <a:ext cx="185" cy="9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12"/>
            <p:cNvSpPr>
              <a:spLocks noChangeArrowheads="1"/>
            </p:cNvSpPr>
            <p:nvPr/>
          </p:nvSpPr>
          <p:spPr bwMode="auto">
            <a:xfrm>
              <a:off x="251" y="2419"/>
              <a:ext cx="64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Low-High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Rectangle 13"/>
            <p:cNvSpPr>
              <a:spLocks noChangeArrowheads="1"/>
            </p:cNvSpPr>
            <p:nvPr/>
          </p:nvSpPr>
          <p:spPr bwMode="auto">
            <a:xfrm>
              <a:off x="33" y="2654"/>
              <a:ext cx="185" cy="9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14"/>
            <p:cNvSpPr>
              <a:spLocks noChangeArrowheads="1"/>
            </p:cNvSpPr>
            <p:nvPr/>
          </p:nvSpPr>
          <p:spPr bwMode="auto">
            <a:xfrm>
              <a:off x="251" y="2618"/>
              <a:ext cx="60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Low-Low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846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0" y="76200"/>
            <a:ext cx="809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Soil variability patterns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1371600"/>
            <a:ext cx="6400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Similarities in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variability</a:t>
            </a:r>
            <a:endParaRPr lang="en-US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>
              <a:buClr>
                <a:schemeClr val="accent3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Expansive distribution with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minimal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variation</a:t>
            </a:r>
          </a:p>
          <a:p>
            <a:pPr lvl="1">
              <a:buClr>
                <a:schemeClr val="accent3">
                  <a:lumMod val="50000"/>
                </a:schemeClr>
              </a:buClr>
              <a:buSzPct val="90000"/>
            </a:pPr>
            <a:endParaRPr lang="en-US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Clr>
                <a:schemeClr val="accent3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Greatest diversity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VI values found along major river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systems</a:t>
            </a:r>
            <a:endParaRPr lang="en-US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>
              <a:buClr>
                <a:schemeClr val="accent3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values delineated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well by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MLRA:</a:t>
            </a:r>
          </a:p>
          <a:p>
            <a:pPr marL="1371600" lvl="2" indent="-457200">
              <a:buClr>
                <a:schemeClr val="accent3">
                  <a:lumMod val="50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Deep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Loess Hills of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 MO</a:t>
            </a:r>
          </a:p>
          <a:p>
            <a:pPr marL="1371600" lvl="2" indent="-457200">
              <a:buClr>
                <a:schemeClr val="accent3">
                  <a:lumMod val="50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Central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Mississippi Valley Wooded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Slope</a:t>
            </a:r>
          </a:p>
          <a:p>
            <a:pPr marL="1371600" lvl="2" indent="-457200">
              <a:buClr>
                <a:schemeClr val="accent3">
                  <a:lumMod val="50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Mississippi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River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Alluvium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9492809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Discussion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t="18570" r="3872" b="19958"/>
          <a:stretch/>
        </p:blipFill>
        <p:spPr bwMode="auto">
          <a:xfrm>
            <a:off x="6789325" y="1746855"/>
            <a:ext cx="4412075" cy="389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578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0" y="76200"/>
            <a:ext cx="809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Soil variability </a:t>
            </a:r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patterns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7224" y="800101"/>
            <a:ext cx="104452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Majority of clustering was </a:t>
            </a:r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High-High</a:t>
            </a:r>
            <a:endParaRPr lang="en-US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Clr>
                <a:schemeClr val="accent3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Clr>
                <a:schemeClr val="accent3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</a:t>
            </a:r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Low-Low </a:t>
            </a:r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clustering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</a:t>
            </a:r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organic matter</a:t>
            </a:r>
          </a:p>
          <a:p>
            <a:pPr marL="914400" lvl="1" indent="-457200">
              <a:buClr>
                <a:schemeClr val="accent3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 extreme case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laypan region</a:t>
            </a:r>
          </a:p>
          <a:p>
            <a:pPr marL="1371600" lvl="2" indent="-457200">
              <a:buClr>
                <a:schemeClr val="accent3">
                  <a:lumMod val="50000"/>
                </a:schemeClr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Possibly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due to variable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topsoil depth above claypan</a:t>
            </a:r>
          </a:p>
        </p:txBody>
      </p:sp>
      <p:sp>
        <p:nvSpPr>
          <p:cNvPr id="9" name="TextBox 8"/>
          <p:cNvSpPr txBox="1"/>
          <p:nvPr/>
        </p:nvSpPr>
        <p:spPr>
          <a:xfrm rot="19492809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Discussion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792665" y="2575560"/>
            <a:ext cx="10548825" cy="4206240"/>
            <a:chOff x="792664" y="2438400"/>
            <a:chExt cx="10865936" cy="433268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7" t="19718" r="4222" b="19572"/>
            <a:stretch/>
          </p:blipFill>
          <p:spPr bwMode="auto">
            <a:xfrm>
              <a:off x="2133600" y="3009345"/>
              <a:ext cx="4244388" cy="3746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1" t="19886" r="4004" b="19908"/>
            <a:stretch/>
          </p:blipFill>
          <p:spPr bwMode="auto">
            <a:xfrm>
              <a:off x="6616700" y="3022045"/>
              <a:ext cx="4314539" cy="3749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792664" y="4318575"/>
              <a:ext cx="19505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3">
                    <a:lumMod val="50000"/>
                  </a:schemeClr>
                </a:buClr>
                <a:buSzPct val="90000"/>
              </a:pPr>
              <a:r>
                <a:rPr lang="en-US" sz="2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High to High </a:t>
              </a:r>
            </a:p>
            <a:p>
              <a:pPr>
                <a:buClr>
                  <a:schemeClr val="accent3">
                    <a:lumMod val="50000"/>
                  </a:schemeClr>
                </a:buClr>
                <a:buSzPct val="90000"/>
              </a:pPr>
              <a:r>
                <a:rPr lang="en-US" sz="2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Clustering</a:t>
              </a:r>
              <a:endPara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71800" y="2438400"/>
              <a:ext cx="152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3">
                    <a:lumMod val="50000"/>
                  </a:schemeClr>
                </a:buClr>
                <a:buSzPct val="90000"/>
              </a:pPr>
              <a:r>
                <a:rPr lang="en-US" sz="320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Clay</a:t>
              </a:r>
              <a:endParaRPr lang="en-US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82737" y="2438400"/>
              <a:ext cx="3851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3">
                    <a:lumMod val="50000"/>
                  </a:schemeClr>
                </a:buClr>
                <a:buSzPct val="90000"/>
              </a:pPr>
              <a:r>
                <a:rPr lang="en-US" sz="320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Organic matter</a:t>
              </a:r>
              <a:endParaRPr lang="en-US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708064" y="3175575"/>
              <a:ext cx="19505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3">
                    <a:lumMod val="50000"/>
                  </a:schemeClr>
                </a:buClr>
                <a:buSzPct val="90000"/>
              </a:pPr>
              <a:r>
                <a:rPr lang="en-US" sz="2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Low to Low</a:t>
              </a:r>
            </a:p>
            <a:p>
              <a:pPr>
                <a:buClr>
                  <a:schemeClr val="accent3">
                    <a:lumMod val="50000"/>
                  </a:schemeClr>
                </a:buClr>
                <a:buSzPct val="90000"/>
              </a:pPr>
              <a:r>
                <a:rPr lang="en-US" sz="2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Clustering</a:t>
              </a:r>
              <a:endPara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8839201" y="3556575"/>
              <a:ext cx="778553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179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Triangle 19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2" y="76200"/>
            <a:ext cx="9070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 adoption of canopy sensors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9444176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0"/>
          <a:stretch/>
        </p:blipFill>
        <p:spPr bwMode="auto">
          <a:xfrm>
            <a:off x="1490664" y="914400"/>
            <a:ext cx="8448673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 rot="16200000">
            <a:off x="-914401" y="2971799"/>
            <a:ext cx="3581401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261 dealers in 2015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543800" y="6248400"/>
            <a:ext cx="39624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Erickson and </a:t>
            </a:r>
            <a:r>
              <a:rPr lang="en-US" sz="2400" dirty="0" err="1" smtClean="0">
                <a:solidFill>
                  <a:schemeClr val="tx1"/>
                </a:solidFill>
              </a:rPr>
              <a:t>Widmar</a:t>
            </a:r>
            <a:r>
              <a:rPr lang="en-US" sz="2400" dirty="0" smtClean="0">
                <a:solidFill>
                  <a:schemeClr val="tx1"/>
                </a:solidFill>
              </a:rPr>
              <a:t>, 2015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6172200"/>
            <a:ext cx="4648199" cy="65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71663" y="5257800"/>
            <a:ext cx="7881937" cy="457200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9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r="4729" b="7960"/>
          <a:stretch/>
        </p:blipFill>
        <p:spPr bwMode="auto">
          <a:xfrm>
            <a:off x="206973" y="1942784"/>
            <a:ext cx="3292954" cy="24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0" y="76200"/>
            <a:ext cx="809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Soil variability validation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9492809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476221"/>
            <a:ext cx="2813591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dirty="0" smtClean="0"/>
              <a:t>45 </a:t>
            </a:r>
            <a:r>
              <a:rPr lang="en-US" sz="6000" dirty="0" smtClean="0"/>
              <a:t>fields</a:t>
            </a:r>
            <a:endParaRPr lang="en-US" sz="6000" dirty="0"/>
          </a:p>
        </p:txBody>
      </p:sp>
      <p:sp>
        <p:nvSpPr>
          <p:cNvPr id="10" name="TextBox 9"/>
          <p:cNvSpPr txBox="1"/>
          <p:nvPr/>
        </p:nvSpPr>
        <p:spPr>
          <a:xfrm>
            <a:off x="206972" y="6332405"/>
            <a:ext cx="268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3">
                  <a:lumMod val="50000"/>
                </a:schemeClr>
              </a:buClr>
              <a:buSzPct val="90000"/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Scharf et al. 2011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r="3221"/>
          <a:stretch/>
        </p:blipFill>
        <p:spPr bwMode="auto">
          <a:xfrm>
            <a:off x="3657600" y="1066800"/>
            <a:ext cx="7640205" cy="557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75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0" t="27898" r="19031" b="28557"/>
          <a:stretch/>
        </p:blipFill>
        <p:spPr>
          <a:xfrm>
            <a:off x="5497508" y="2057400"/>
            <a:ext cx="5476000" cy="47548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t="28252" r="18061" b="28458"/>
          <a:stretch/>
        </p:blipFill>
        <p:spPr>
          <a:xfrm>
            <a:off x="0" y="2057400"/>
            <a:ext cx="5530004" cy="475488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2" r="17198"/>
          <a:stretch/>
        </p:blipFill>
        <p:spPr bwMode="auto">
          <a:xfrm>
            <a:off x="3662623" y="936286"/>
            <a:ext cx="1489075" cy="172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0" y="76200"/>
            <a:ext cx="809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Precip</a:t>
            </a:r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itation</a:t>
            </a:r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variability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9492809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2"/>
          <a:stretch/>
        </p:blipFill>
        <p:spPr bwMode="auto">
          <a:xfrm>
            <a:off x="9289940" y="990600"/>
            <a:ext cx="2063860" cy="192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95400" y="12954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Index</a:t>
            </a:r>
            <a:endParaRPr lang="en-US" sz="4000" dirty="0"/>
          </a:p>
        </p:txBody>
      </p:sp>
      <p:sp>
        <p:nvSpPr>
          <p:cNvPr id="17" name="TextBox 16"/>
          <p:cNvSpPr txBox="1"/>
          <p:nvPr/>
        </p:nvSpPr>
        <p:spPr>
          <a:xfrm>
            <a:off x="5497508" y="1295400"/>
            <a:ext cx="3792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Index clustering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6659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7" t="27898" r="18516" b="27778"/>
          <a:stretch/>
        </p:blipFill>
        <p:spPr>
          <a:xfrm>
            <a:off x="5486400" y="2011680"/>
            <a:ext cx="5486454" cy="47548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0" y="76200"/>
            <a:ext cx="809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Clay + OM + precipitation variability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9492809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8" t="27897" r="19020" b="28919"/>
          <a:stretch/>
        </p:blipFill>
        <p:spPr>
          <a:xfrm>
            <a:off x="0" y="2011680"/>
            <a:ext cx="5412227" cy="475488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2"/>
          <a:stretch/>
        </p:blipFill>
        <p:spPr bwMode="auto">
          <a:xfrm>
            <a:off x="9289940" y="990600"/>
            <a:ext cx="2063860" cy="192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7"/>
          <a:stretch/>
        </p:blipFill>
        <p:spPr bwMode="auto">
          <a:xfrm>
            <a:off x="3657600" y="906464"/>
            <a:ext cx="186614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95400" y="12954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Index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5497508" y="1295400"/>
            <a:ext cx="3792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Index clustering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9583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9492809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0" t="27898" r="12292" b="28756"/>
          <a:stretch/>
        </p:blipFill>
        <p:spPr>
          <a:xfrm>
            <a:off x="1676400" y="746760"/>
            <a:ext cx="7818068" cy="60350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0" y="76200"/>
            <a:ext cx="809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Clay + OM + precipitation variability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57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Triangle 25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286003" y="76200"/>
            <a:ext cx="7471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Summary and next steps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762000"/>
            <a:ext cx="102794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Combined soil and precipitation indices may help target precision N management (sensors, models, etc.)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</a:pPr>
            <a:endParaRPr lang="en-US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Clr>
                <a:schemeClr val="accent3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Further validation is needed to determine whether indices relate to return to N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</a:pPr>
            <a:endParaRPr lang="en-US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Clr>
                <a:schemeClr val="accent3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Vulnerability layers (runoff and leaching potential) need to be added to further target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</a:pPr>
            <a:endParaRPr lang="en-US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Clr>
                <a:schemeClr val="accent3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Same approach could be used with more precise private soil and weather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294370"/>
            <a:ext cx="6504512" cy="148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W:\CSWQR Public\Photos and Videos\Centralia Field and Plot Reseach\Matt and Lance consulting about EC and MZ\IMGP45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67" y="5410200"/>
            <a:ext cx="2099733" cy="132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 rot="19492809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26"/>
          <a:stretch/>
        </p:blipFill>
        <p:spPr>
          <a:xfrm>
            <a:off x="7467600" y="5210123"/>
            <a:ext cx="3810015" cy="152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686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Triangle 25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286003" y="76200"/>
            <a:ext cx="7471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Acknowledgements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9492809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1" y="1219200"/>
            <a:ext cx="82295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Clr>
                <a:schemeClr val="accent3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Chris Bobryk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Newell Kitchen</a:t>
            </a:r>
          </a:p>
          <a:p>
            <a:pPr marL="1257300" lvl="2" indent="-342900">
              <a:buClr>
                <a:schemeClr val="accent3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USDA – Agricultural Research Service</a:t>
            </a:r>
          </a:p>
          <a:p>
            <a:pPr lvl="1">
              <a:buClr>
                <a:schemeClr val="accent3">
                  <a:lumMod val="50000"/>
                </a:schemeClr>
              </a:buClr>
              <a:buSzPct val="90000"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Clr>
                <a:schemeClr val="accent3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Peter Scharf</a:t>
            </a:r>
          </a:p>
          <a:p>
            <a:pPr marL="1257300" lvl="2" indent="-342900">
              <a:buClr>
                <a:schemeClr val="accent3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University of Missouri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>
              <a:buClr>
                <a:schemeClr val="accent3">
                  <a:lumMod val="50000"/>
                </a:schemeClr>
              </a:buClr>
              <a:buSzPct val="90000"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Clr>
                <a:schemeClr val="accent3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Yan and David Roy</a:t>
            </a:r>
          </a:p>
          <a:p>
            <a:pPr marL="1257300" lvl="2" indent="-342900">
              <a:buClr>
                <a:schemeClr val="accent3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Geospatial Sciences Center of Excellence, South Dakota State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University</a:t>
            </a:r>
          </a:p>
          <a:p>
            <a:pPr lvl="2">
              <a:buClr>
                <a:schemeClr val="accent3">
                  <a:lumMod val="50000"/>
                </a:schemeClr>
              </a:buClr>
              <a:buSzPct val="90000"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7521" y="4992469"/>
            <a:ext cx="114299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buClr>
                <a:schemeClr val="accent3">
                  <a:lumMod val="50000"/>
                </a:schemeClr>
              </a:buClr>
              <a:buSzPct val="90000"/>
            </a:pPr>
            <a:r>
              <a:rPr lang="en-US" sz="4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1455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Right Triangle 49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9" name="Elbow Connector 108"/>
          <p:cNvCxnSpPr/>
          <p:nvPr/>
        </p:nvCxnSpPr>
        <p:spPr>
          <a:xfrm rot="5400000">
            <a:off x="8072812" y="2713919"/>
            <a:ext cx="465929" cy="394233"/>
          </a:xfrm>
          <a:prstGeom prst="bentConnector3">
            <a:avLst>
              <a:gd name="adj1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Elbow Connector 110"/>
          <p:cNvCxnSpPr/>
          <p:nvPr/>
        </p:nvCxnSpPr>
        <p:spPr>
          <a:xfrm>
            <a:off x="6380922" y="1635256"/>
            <a:ext cx="1502858" cy="718960"/>
          </a:xfrm>
          <a:prstGeom prst="bentConnector3">
            <a:avLst>
              <a:gd name="adj1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Elbow Connector 94"/>
          <p:cNvCxnSpPr/>
          <p:nvPr/>
        </p:nvCxnSpPr>
        <p:spPr>
          <a:xfrm rot="10800000" flipV="1">
            <a:off x="9048751" y="1522663"/>
            <a:ext cx="1101283" cy="836349"/>
          </a:xfrm>
          <a:prstGeom prst="bentConnector3">
            <a:avLst>
              <a:gd name="adj1" fmla="val 24053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0" name="Rounded Rectangle 129"/>
          <p:cNvSpPr/>
          <p:nvPr/>
        </p:nvSpPr>
        <p:spPr>
          <a:xfrm>
            <a:off x="7706761" y="2023888"/>
            <a:ext cx="1592254" cy="687777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3" y="76200"/>
            <a:ext cx="7471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Processes</a:t>
            </a:r>
            <a:endParaRPr lang="en-US" sz="28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Flowchart: Data 17"/>
          <p:cNvSpPr/>
          <p:nvPr/>
        </p:nvSpPr>
        <p:spPr>
          <a:xfrm>
            <a:off x="1932313" y="907982"/>
            <a:ext cx="1809750" cy="713601"/>
          </a:xfrm>
          <a:prstGeom prst="flowChartInputOutput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2218479" y="2083352"/>
            <a:ext cx="1878541" cy="635430"/>
          </a:xfrm>
          <a:prstGeom prst="flowChartProcess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75507" y="907973"/>
            <a:ext cx="1879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Field</a:t>
            </a:r>
          </a:p>
          <a:p>
            <a:pPr algn="ctr"/>
            <a:r>
              <a:rPr lang="en-US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Boundaries</a:t>
            </a:r>
            <a:endParaRPr lang="en-US" sz="1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18479" y="2124068"/>
            <a:ext cx="1879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Convert Data to polygons</a:t>
            </a:r>
            <a:endParaRPr lang="en-US" sz="1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2599480" y="3156859"/>
            <a:ext cx="1878541" cy="635430"/>
          </a:xfrm>
          <a:prstGeom prst="flowChartProcess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99479" y="3197575"/>
            <a:ext cx="1879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Intersect with SSURGO</a:t>
            </a:r>
            <a:endParaRPr lang="en-US" sz="1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Flowchart: Process 37"/>
          <p:cNvSpPr/>
          <p:nvPr/>
        </p:nvSpPr>
        <p:spPr>
          <a:xfrm>
            <a:off x="6380924" y="5332022"/>
            <a:ext cx="1878541" cy="635430"/>
          </a:xfrm>
          <a:prstGeom prst="flowChartProcess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380922" y="5372738"/>
            <a:ext cx="1879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Soil Property Extraction</a:t>
            </a:r>
            <a:endParaRPr lang="en-US" sz="1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Flowchart: Process 39"/>
          <p:cNvSpPr/>
          <p:nvPr/>
        </p:nvSpPr>
        <p:spPr>
          <a:xfrm>
            <a:off x="6774738" y="4251782"/>
            <a:ext cx="1878541" cy="635430"/>
          </a:xfrm>
          <a:prstGeom prst="flowChartProcess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74740" y="4292498"/>
            <a:ext cx="1879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Depth/Area Weighting</a:t>
            </a:r>
            <a:endParaRPr lang="en-US" sz="1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4" name="Flowchart: Process 43"/>
          <p:cNvSpPr/>
          <p:nvPr/>
        </p:nvSpPr>
        <p:spPr>
          <a:xfrm>
            <a:off x="7182049" y="3153756"/>
            <a:ext cx="1878541" cy="609600"/>
          </a:xfrm>
          <a:prstGeom prst="flowChartProcess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127679" y="3274967"/>
            <a:ext cx="19619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Aggregation of VI</a:t>
            </a:r>
            <a:endParaRPr lang="en-US" sz="1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3" name="Elbow Connector 62"/>
          <p:cNvCxnSpPr/>
          <p:nvPr/>
        </p:nvCxnSpPr>
        <p:spPr>
          <a:xfrm rot="16200000" flipH="1">
            <a:off x="2631501" y="1634072"/>
            <a:ext cx="465930" cy="468302"/>
          </a:xfrm>
          <a:prstGeom prst="bentConnector3">
            <a:avLst>
              <a:gd name="adj1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Elbow Connector 66"/>
          <p:cNvCxnSpPr/>
          <p:nvPr/>
        </p:nvCxnSpPr>
        <p:spPr>
          <a:xfrm rot="16200000" flipH="1">
            <a:off x="3076084" y="2704804"/>
            <a:ext cx="465930" cy="468302"/>
          </a:xfrm>
          <a:prstGeom prst="bentConnector3">
            <a:avLst>
              <a:gd name="adj1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Elbow Connector 67"/>
          <p:cNvCxnSpPr/>
          <p:nvPr/>
        </p:nvCxnSpPr>
        <p:spPr>
          <a:xfrm rot="16200000" flipH="1">
            <a:off x="3568109" y="3791109"/>
            <a:ext cx="465930" cy="468302"/>
          </a:xfrm>
          <a:prstGeom prst="bentConnector3">
            <a:avLst>
              <a:gd name="adj1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Flowchart: Process 90"/>
          <p:cNvSpPr/>
          <p:nvPr/>
        </p:nvSpPr>
        <p:spPr>
          <a:xfrm>
            <a:off x="8991601" y="1005486"/>
            <a:ext cx="1878541" cy="635430"/>
          </a:xfrm>
          <a:prstGeom prst="flowChartProcess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991600" y="1046202"/>
            <a:ext cx="1879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Difference calculations</a:t>
            </a:r>
            <a:endParaRPr lang="en-US" sz="1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6197831" y="1005486"/>
            <a:ext cx="1878541" cy="635430"/>
          </a:xfrm>
          <a:prstGeom prst="flowChartProcess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97829" y="1046202"/>
            <a:ext cx="1879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Geostatistical</a:t>
            </a:r>
          </a:p>
          <a:p>
            <a:pPr algn="ctr"/>
            <a:r>
              <a:rPr lang="en-US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Clustering</a:t>
            </a:r>
            <a:endParaRPr lang="en-US" sz="1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06" name="Elbow Connector 105"/>
          <p:cNvCxnSpPr/>
          <p:nvPr/>
        </p:nvCxnSpPr>
        <p:spPr>
          <a:xfrm rot="5400000">
            <a:off x="7284347" y="4901946"/>
            <a:ext cx="465929" cy="394233"/>
          </a:xfrm>
          <a:prstGeom prst="bentConnector3">
            <a:avLst>
              <a:gd name="adj1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Elbow Connector 107"/>
          <p:cNvCxnSpPr/>
          <p:nvPr/>
        </p:nvCxnSpPr>
        <p:spPr>
          <a:xfrm rot="5400000">
            <a:off x="7678579" y="3821701"/>
            <a:ext cx="465929" cy="394233"/>
          </a:xfrm>
          <a:prstGeom prst="bentConnector3">
            <a:avLst>
              <a:gd name="adj1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>
            <a:off x="1714502" y="3436549"/>
            <a:ext cx="86772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8" name="Can 127"/>
          <p:cNvSpPr/>
          <p:nvPr/>
        </p:nvSpPr>
        <p:spPr>
          <a:xfrm>
            <a:off x="738188" y="2819288"/>
            <a:ext cx="952500" cy="1219424"/>
          </a:xfrm>
          <a:prstGeom prst="can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 rot="17670416">
            <a:off x="688640" y="3351332"/>
            <a:ext cx="10516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SSURGO</a:t>
            </a:r>
            <a:endParaRPr lang="en-US" sz="1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3238502" y="4290530"/>
            <a:ext cx="1592254" cy="687777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32" name="Elbow Connector 131"/>
          <p:cNvCxnSpPr>
            <a:stCxn id="129" idx="2"/>
            <a:endCxn id="38" idx="1"/>
          </p:cNvCxnSpPr>
          <p:nvPr/>
        </p:nvCxnSpPr>
        <p:spPr>
          <a:xfrm rot="16200000" flipH="1">
            <a:off x="4872059" y="4140873"/>
            <a:ext cx="671439" cy="2346292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9172323" y="5972012"/>
            <a:ext cx="2714877" cy="817609"/>
            <a:chOff x="266498" y="5291306"/>
            <a:chExt cx="2171902" cy="817609"/>
          </a:xfrm>
        </p:grpSpPr>
        <p:sp>
          <p:nvSpPr>
            <p:cNvPr id="43" name="Flowchart: Process 42"/>
            <p:cNvSpPr/>
            <p:nvPr/>
          </p:nvSpPr>
          <p:spPr>
            <a:xfrm>
              <a:off x="277523" y="5291306"/>
              <a:ext cx="636546" cy="317715"/>
            </a:xfrm>
            <a:prstGeom prst="flowChartProcess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lowchart: Process 44"/>
            <p:cNvSpPr/>
            <p:nvPr/>
          </p:nvSpPr>
          <p:spPr>
            <a:xfrm>
              <a:off x="266498" y="5791200"/>
              <a:ext cx="647572" cy="317715"/>
            </a:xfrm>
            <a:prstGeom prst="flowChartProcess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20035" y="5291592"/>
              <a:ext cx="150349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ESRI ArcGIS</a:t>
              </a:r>
              <a:endParaRPr lang="en-US" sz="15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34903" y="5776845"/>
              <a:ext cx="150349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 Stats</a:t>
              </a:r>
              <a:endParaRPr lang="en-US" sz="15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 rot="19492809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Methods</a:t>
            </a:r>
            <a:endParaRPr lang="en-US" sz="26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343170" y="3723826"/>
                <a:ext cx="2010630" cy="669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𝑽𝑰</m:t>
                      </m:r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𝐦𝐚𝐱</m:t>
                              </m:r>
                              <m:r>
                                <a:rPr lang="en-US" b="1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⁡(</m:t>
                              </m:r>
                              <m:r>
                                <a:rPr lang="en-US" b="1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𝐦</m:t>
                              </m:r>
                              <m:r>
                                <a:rPr lang="en-US" b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𝐢𝐧</m:t>
                              </m:r>
                              <m: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⁡(</m:t>
                              </m:r>
                              <m: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3170" y="3723826"/>
                <a:ext cx="2010630" cy="66909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/>
          <p:cNvCxnSpPr/>
          <p:nvPr/>
        </p:nvCxnSpPr>
        <p:spPr>
          <a:xfrm>
            <a:off x="8121319" y="4018817"/>
            <a:ext cx="1455736" cy="6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685675" y="1631434"/>
            <a:ext cx="24644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Anselin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Local Moran’s I cluster and outlier analysis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706761" y="2044612"/>
            <a:ext cx="1592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b="1" baseline="30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nd</a:t>
            </a:r>
            <a:r>
              <a:rPr lang="en-US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Dataset</a:t>
            </a:r>
            <a:endParaRPr lang="en-US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238502" y="4311252"/>
            <a:ext cx="1592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b="1" baseline="30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</a:t>
            </a:r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Dataset</a:t>
            </a:r>
            <a:endParaRPr lang="en-US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19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Triangle 19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2" y="76200"/>
            <a:ext cx="9070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Barriers to adoption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9444176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" r="980"/>
          <a:stretch/>
        </p:blipFill>
        <p:spPr bwMode="auto">
          <a:xfrm>
            <a:off x="1143001" y="1093875"/>
            <a:ext cx="9405730" cy="55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000" y="1093875"/>
            <a:ext cx="2438400" cy="1954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924800" y="2328197"/>
            <a:ext cx="914400" cy="5486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30%</a:t>
            </a:r>
            <a:endParaRPr lang="en-US" sz="32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200400" y="975360"/>
            <a:ext cx="0" cy="557784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924800" y="1396425"/>
            <a:ext cx="9144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40%</a:t>
            </a:r>
            <a:endParaRPr lang="en-US" sz="3200" b="1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352800" y="2070937"/>
            <a:ext cx="4267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92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98" y="838200"/>
            <a:ext cx="9638678" cy="566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Triangle 19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2" y="76200"/>
            <a:ext cx="9070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Barriers to adoption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9444176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63000" y="4079544"/>
            <a:ext cx="2438400" cy="9770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0" y="975360"/>
            <a:ext cx="0" cy="557784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05800" y="4384871"/>
            <a:ext cx="9144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42%</a:t>
            </a:r>
            <a:endParaRPr lang="en-US" sz="3200" b="1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886200" y="4969646"/>
            <a:ext cx="4267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40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Triangle 19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9444176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1268431"/>
            <a:ext cx="105918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startup 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costs</a:t>
            </a:r>
          </a:p>
          <a:p>
            <a:pPr>
              <a:buClr>
                <a:schemeClr val="accent3">
                  <a:lumMod val="50000"/>
                </a:schemeClr>
              </a:buClr>
              <a:buSzPct val="75000"/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Few opportunities 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test 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technologies 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without large 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investment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Sequential adoption (one-technology-at-a-time)</a:t>
            </a:r>
          </a:p>
          <a:p>
            <a:pPr marL="457200" indent="-4572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 government 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 / 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incentives</a:t>
            </a:r>
          </a:p>
          <a:p>
            <a:pPr>
              <a:buClr>
                <a:schemeClr val="accent3">
                  <a:lumMod val="50000"/>
                </a:schemeClr>
              </a:buClr>
              <a:buSzPct val="75000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Too 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many algorithms</a:t>
            </a:r>
          </a:p>
          <a:p>
            <a:pPr>
              <a:buClr>
                <a:schemeClr val="accent3">
                  <a:lumMod val="50000"/>
                </a:schemeClr>
              </a:buClr>
              <a:buSzPct val="75000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indent="-4572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not 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 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return to 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 in every field</a:t>
            </a: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Clr>
                <a:schemeClr val="accent3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28256" y="6121400"/>
            <a:ext cx="49284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Sharf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 al., 2011;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Franzen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al.,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2016; </a:t>
            </a:r>
          </a:p>
          <a:p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Schimmelpfennig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Ebel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6200" y="2448580"/>
            <a:ext cx="5638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SENSE in Nebraska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400" y="4151293"/>
            <a:ext cx="56388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Adjustments and regional evaluations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62900" y="3689388"/>
            <a:ext cx="33147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 roundtable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24400" y="1305580"/>
            <a:ext cx="5638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SENSE in Nebraska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10600" y="4989493"/>
            <a:ext cx="30075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3">
                  <a:lumMod val="50000"/>
                </a:schemeClr>
              </a:buClr>
              <a:buSzPct val="75000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Targeting / Demo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2" y="76200"/>
            <a:ext cx="9070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Other barriers to canopy sensors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1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4" grpId="0" animBg="1"/>
      <p:bldP spid="15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7"/>
          <a:stretch/>
        </p:blipFill>
        <p:spPr bwMode="auto">
          <a:xfrm>
            <a:off x="152400" y="1215887"/>
            <a:ext cx="11018661" cy="16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Triangle 19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2" y="76200"/>
            <a:ext cx="9070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Evaluation of sensor performance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9444176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323" y="2895600"/>
            <a:ext cx="509735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9206" y="4064168"/>
            <a:ext cx="28135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55 fields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24961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Triangle 19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2" y="76200"/>
            <a:ext cx="9070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Overall sensors outperform producer rates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9444176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"/>
          <a:stretch/>
        </p:blipFill>
        <p:spPr bwMode="auto">
          <a:xfrm>
            <a:off x="1219200" y="1219200"/>
            <a:ext cx="894145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276600" y="1717357"/>
            <a:ext cx="2514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MEAN = $43 ha</a:t>
            </a:r>
            <a:r>
              <a:rPr lang="en-US" sz="2600" b="1" baseline="30000" dirty="0" smtClean="0"/>
              <a:t>-1</a:t>
            </a:r>
            <a:endParaRPr lang="en-US" sz="2600" b="1" baseline="300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975359" y="3276600"/>
            <a:ext cx="4937760" cy="548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Difference in return to N ($ ha</a:t>
            </a:r>
            <a:r>
              <a:rPr lang="en-US" sz="2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819400" y="3733800"/>
            <a:ext cx="6705600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99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333501" y="0"/>
            <a:ext cx="10088975" cy="67627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Triangle 19"/>
          <p:cNvSpPr/>
          <p:nvPr/>
        </p:nvSpPr>
        <p:spPr>
          <a:xfrm rot="5400000">
            <a:off x="342900" y="-342900"/>
            <a:ext cx="1600200" cy="228600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2" y="76200"/>
            <a:ext cx="9070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But, </a:t>
            </a:r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benefit is variable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9444176">
            <a:off x="-806244" y="439587"/>
            <a:ext cx="35669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  <a:endParaRPr lang="en-US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"/>
          <a:stretch/>
        </p:blipFill>
        <p:spPr bwMode="auto">
          <a:xfrm>
            <a:off x="1219200" y="1219200"/>
            <a:ext cx="894145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2995136"/>
            <a:ext cx="236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1/3</a:t>
            </a:r>
          </a:p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No benefit 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25366" y="1508372"/>
            <a:ext cx="255126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1/5</a:t>
            </a:r>
          </a:p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Much benefit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975359" y="3276600"/>
            <a:ext cx="4937760" cy="548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Difference in return to N ($ ha</a:t>
            </a:r>
            <a:r>
              <a:rPr lang="en-US" sz="2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177051" y="4010799"/>
            <a:ext cx="0" cy="9422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846696" y="3997151"/>
            <a:ext cx="0" cy="9422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001000" y="2524035"/>
            <a:ext cx="0" cy="14867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489744" y="1771710"/>
            <a:ext cx="0" cy="2239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31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9778</TotalTime>
  <Words>1033</Words>
  <Application>Microsoft Office PowerPoint</Application>
  <PresentationFormat>Custom</PresentationFormat>
  <Paragraphs>309</Paragraphs>
  <Slides>36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Yost, Matt</dc:creator>
  <cp:lastModifiedBy>Yost, Matt</cp:lastModifiedBy>
  <cp:revision>210</cp:revision>
  <cp:lastPrinted>2016-07-25T14:10:47Z</cp:lastPrinted>
  <dcterms:created xsi:type="dcterms:W3CDTF">2016-07-05T15:01:48Z</dcterms:created>
  <dcterms:modified xsi:type="dcterms:W3CDTF">2016-08-09T13:34:34Z</dcterms:modified>
</cp:coreProperties>
</file>