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handoutMasterIdLst>
    <p:handoutMasterId r:id="rId22"/>
  </p:handoutMasterIdLst>
  <p:sldIdLst>
    <p:sldId id="307" r:id="rId2"/>
    <p:sldId id="320" r:id="rId3"/>
    <p:sldId id="309" r:id="rId4"/>
    <p:sldId id="312" r:id="rId5"/>
    <p:sldId id="313" r:id="rId6"/>
    <p:sldId id="317" r:id="rId7"/>
    <p:sldId id="314" r:id="rId8"/>
    <p:sldId id="316" r:id="rId9"/>
    <p:sldId id="321" r:id="rId10"/>
    <p:sldId id="318" r:id="rId11"/>
    <p:sldId id="310" r:id="rId12"/>
    <p:sldId id="319" r:id="rId13"/>
    <p:sldId id="315" r:id="rId14"/>
    <p:sldId id="323" r:id="rId15"/>
    <p:sldId id="311" r:id="rId16"/>
    <p:sldId id="324" r:id="rId17"/>
    <p:sldId id="326" r:id="rId18"/>
    <p:sldId id="325" r:id="rId19"/>
    <p:sldId id="327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905" autoAdjust="0"/>
  </p:normalViewPr>
  <p:slideViewPr>
    <p:cSldViewPr>
      <p:cViewPr varScale="1">
        <p:scale>
          <a:sx n="97" d="100"/>
          <a:sy n="97" d="100"/>
        </p:scale>
        <p:origin x="21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B9E036-CEF4-498F-870E-135BEF51E59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DD632A-1B5F-4470-9E7E-E6F0598A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1423AD-823F-4C0C-924A-353ED7A261F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Prospective</a:t>
            </a:r>
            <a:r>
              <a:rPr lang="en-US" baseline="0" dirty="0" smtClean="0"/>
              <a:t> members of the advisory committee are selected by the student in consultation with the major advisor.</a:t>
            </a:r>
          </a:p>
          <a:p>
            <a:r>
              <a:rPr lang="en-US" baseline="0" dirty="0" smtClean="0"/>
              <a:t>Student ascertain the willingness of the prospective members to serve on the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4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73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48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7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F97D-0208-4245-A697-FC45B43868C5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ss.okstate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.vt.edu/diningetiquette/diningetiquette.html" TargetMode="External"/><Relationship Id="rId2" Type="http://schemas.openxmlformats.org/officeDocument/2006/relationships/hyperlink" Target="http://www.career.vt.edu/JobSearchGuide/BusinessCasualAttir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ue.okstate.edu/Graduate_School/Graduate_School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radcollege.okstate.edu/planofstu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ue.okstate.edu/Graduate_School/Graduate_School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radcollege.okstate.edu/for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radcollege.okstate.edu/graduate-college-academic-calend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10600" cy="2563771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Plant &amp; Soil Sciences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Soil Fertility and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Precision Nutrient Management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Graduate Student Orientation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715" y="3962400"/>
            <a:ext cx="2590800" cy="9906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Room 463 AGH</a:t>
            </a:r>
          </a:p>
          <a:p>
            <a:r>
              <a:rPr lang="en-US" sz="1600" b="1" dirty="0" smtClean="0"/>
              <a:t>Stillwater, </a:t>
            </a:r>
            <a:r>
              <a:rPr lang="en-US" sz="1600" b="1" dirty="0" smtClean="0"/>
              <a:t>OK</a:t>
            </a:r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0"/>
            <a:ext cx="1311163" cy="12596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Work Hours &amp; Leave Expectations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Consult with major advisor and/or Sr. agriculturalist on schedule.</a:t>
            </a:r>
          </a:p>
          <a:p>
            <a:r>
              <a:rPr lang="en-US" sz="2400" dirty="0" smtClean="0"/>
              <a:t>Pay is for 20 hours/week during the semester </a:t>
            </a:r>
          </a:p>
          <a:p>
            <a:r>
              <a:rPr lang="en-US" sz="2400" dirty="0" smtClean="0"/>
              <a:t>40 hours/week</a:t>
            </a:r>
          </a:p>
          <a:p>
            <a:r>
              <a:rPr lang="en-US" sz="2400" dirty="0" smtClean="0"/>
              <a:t>Be aware of your project responsibilities</a:t>
            </a:r>
          </a:p>
          <a:p>
            <a:r>
              <a:rPr lang="en-US" sz="2400" dirty="0" smtClean="0"/>
              <a:t>Leave, 10 working days/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lvl="1"/>
            <a:r>
              <a:rPr lang="en-US" sz="2000" dirty="0" smtClean="0"/>
              <a:t>work with other members of your group to make sure your responsibilities are taken care of while away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8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377940" cy="1293028"/>
          </a:xfrm>
        </p:spPr>
        <p:txBody>
          <a:bodyPr/>
          <a:lstStyle/>
          <a:p>
            <a:pPr algn="ctr"/>
            <a:r>
              <a:rPr lang="en-US" dirty="0" smtClean="0"/>
              <a:t>IT Issues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6669" y="1179914"/>
            <a:ext cx="8229600" cy="1600200"/>
          </a:xfrm>
        </p:spPr>
        <p:txBody>
          <a:bodyPr/>
          <a:lstStyle/>
          <a:p>
            <a:r>
              <a:rPr lang="en-US" sz="2400" dirty="0" smtClean="0"/>
              <a:t>All students will be issued a computer</a:t>
            </a:r>
          </a:p>
          <a:p>
            <a:r>
              <a:rPr lang="en-US" sz="2400" dirty="0" smtClean="0"/>
              <a:t>Common computer labs (AGH 168, 268)</a:t>
            </a:r>
          </a:p>
          <a:p>
            <a:r>
              <a:rPr lang="en-US" sz="2400" dirty="0" smtClean="0"/>
              <a:t>Report problems to departmental IT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9" y="2514600"/>
            <a:ext cx="79724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Room Reservations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At some point you will need a room for committee meetings, defenses, etc.</a:t>
            </a:r>
          </a:p>
          <a:p>
            <a:r>
              <a:rPr lang="en-US" dirty="0" smtClean="0"/>
              <a:t>Rooms available are AGH 263, 268, 374</a:t>
            </a:r>
            <a:endParaRPr lang="en-US" dirty="0"/>
          </a:p>
        </p:txBody>
      </p:sp>
      <p:sp>
        <p:nvSpPr>
          <p:cNvPr id="5" name="Rounded Rectangle 4">
            <a:hlinkClick r:id="rId2"/>
          </p:cNvPr>
          <p:cNvSpPr/>
          <p:nvPr/>
        </p:nvSpPr>
        <p:spPr>
          <a:xfrm>
            <a:off x="1452280" y="6250486"/>
            <a:ext cx="1005840" cy="274320"/>
          </a:xfrm>
          <a:prstGeom prst="round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1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Forms need to be submitted to the Department and Graduate College every semester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0" y="2406063"/>
            <a:ext cx="685800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Training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employees/graduate students need to complete the ‘New Employee Training’ Module</a:t>
            </a:r>
          </a:p>
          <a:p>
            <a:endParaRPr lang="en-US" dirty="0"/>
          </a:p>
          <a:p>
            <a:r>
              <a:rPr lang="en-US" dirty="0" smtClean="0"/>
              <a:t>Quarterly safety training is required</a:t>
            </a:r>
          </a:p>
          <a:p>
            <a:pPr lvl="1"/>
            <a:r>
              <a:rPr lang="en-US" dirty="0" smtClean="0"/>
              <a:t>Should receive an email from Vicki Brake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Departmental Scholarships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1"/>
            <a:ext cx="8686800" cy="1676400"/>
          </a:xfrm>
        </p:spPr>
        <p:txBody>
          <a:bodyPr/>
          <a:lstStyle/>
          <a:p>
            <a:r>
              <a:rPr lang="en-US" dirty="0" smtClean="0"/>
              <a:t>Email will be sent out in spring with applications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 Meetings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showcase your research</a:t>
            </a:r>
          </a:p>
          <a:p>
            <a:r>
              <a:rPr lang="en-US" dirty="0" smtClean="0"/>
              <a:t>Attending </a:t>
            </a:r>
            <a:r>
              <a:rPr lang="en-US" dirty="0"/>
              <a:t>meetings is a </a:t>
            </a:r>
            <a:r>
              <a:rPr lang="en-US" dirty="0" smtClean="0"/>
              <a:t>privilege</a:t>
            </a:r>
          </a:p>
          <a:p>
            <a:r>
              <a:rPr lang="en-US" dirty="0" smtClean="0"/>
              <a:t>You are representing yourself, your research group, and your university</a:t>
            </a:r>
            <a:endParaRPr lang="en-US" dirty="0"/>
          </a:p>
          <a:p>
            <a:r>
              <a:rPr lang="en-US" dirty="0" smtClean="0"/>
              <a:t>Regularly attended meetings:</a:t>
            </a:r>
          </a:p>
          <a:p>
            <a:pPr lvl="1"/>
            <a:r>
              <a:rPr lang="en-US" dirty="0" smtClean="0"/>
              <a:t>ASA, CSSA, SSSA annual meetings</a:t>
            </a:r>
          </a:p>
          <a:p>
            <a:pPr lvl="1"/>
            <a:r>
              <a:rPr lang="en-US" dirty="0" smtClean="0"/>
              <a:t>NUE conference</a:t>
            </a:r>
          </a:p>
          <a:p>
            <a:pPr lvl="1"/>
            <a:r>
              <a:rPr lang="en-US" dirty="0" smtClean="0"/>
              <a:t>Extension workshops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Etiquette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professional meetings require business dress</a:t>
            </a:r>
          </a:p>
          <a:p>
            <a:pPr lvl="1"/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://www.career.vt.edu/JobSearchGuide/BusinessCasualAttire.html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able etiquette remains important</a:t>
            </a:r>
          </a:p>
          <a:p>
            <a:pPr lvl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www.career.vt.edu/diningetiquette/diningetiquette.html</a:t>
            </a:r>
            <a:endParaRPr lang="en-US" dirty="0" smtClean="0"/>
          </a:p>
          <a:p>
            <a:r>
              <a:rPr lang="en-US" dirty="0" smtClean="0"/>
              <a:t>Never wrap napkins around your head or use cell phones at the dinner table</a:t>
            </a:r>
          </a:p>
          <a:p>
            <a:r>
              <a:rPr lang="en-US" dirty="0" smtClean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415701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Hygiene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washing</a:t>
            </a:r>
          </a:p>
          <a:p>
            <a:pPr lvl="1"/>
            <a:r>
              <a:rPr lang="en-US" dirty="0" smtClean="0"/>
              <a:t>vigilant</a:t>
            </a:r>
          </a:p>
          <a:p>
            <a:r>
              <a:rPr lang="en-US" dirty="0" smtClean="0"/>
              <a:t>Personal hygiene</a:t>
            </a:r>
          </a:p>
          <a:p>
            <a:pPr lvl="1"/>
            <a:r>
              <a:rPr lang="en-US" dirty="0" smtClean="0"/>
              <a:t>Culture in the US is not lenient. Daily use of unscented deodorants/anti-</a:t>
            </a:r>
            <a:r>
              <a:rPr lang="en-US" dirty="0" err="1" smtClean="0"/>
              <a:t>perspirants</a:t>
            </a:r>
            <a:r>
              <a:rPr lang="en-US" dirty="0" smtClean="0"/>
              <a:t> is encouraged</a:t>
            </a:r>
          </a:p>
          <a:p>
            <a:pPr lvl="1"/>
            <a:r>
              <a:rPr lang="en-US" dirty="0" smtClean="0"/>
              <a:t>Daily dental care/mouthwash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5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that have arisen over the last 31 years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Unwanted </a:t>
            </a:r>
            <a:r>
              <a:rPr lang="en-US" dirty="0"/>
              <a:t>advances from fellow students</a:t>
            </a:r>
          </a:p>
          <a:p>
            <a:pPr lvl="0"/>
            <a:r>
              <a:rPr lang="en-US" dirty="0"/>
              <a:t>Bad breath</a:t>
            </a:r>
          </a:p>
          <a:p>
            <a:pPr lvl="0"/>
            <a:r>
              <a:rPr lang="en-US" dirty="0"/>
              <a:t>Body odor, need to use unscented deodorant/antiperspirants</a:t>
            </a:r>
          </a:p>
          <a:p>
            <a:pPr lvl="0"/>
            <a:r>
              <a:rPr lang="en-US" dirty="0"/>
              <a:t>Negative impact from the use of cologne, perfumes</a:t>
            </a:r>
          </a:p>
          <a:p>
            <a:pPr lvl="0"/>
            <a:r>
              <a:rPr lang="en-US" dirty="0"/>
              <a:t>Unbecoming behavior at professional meetings</a:t>
            </a:r>
          </a:p>
          <a:p>
            <a:pPr lvl="0"/>
            <a:r>
              <a:rPr lang="en-US" dirty="0"/>
              <a:t>Use of profanity</a:t>
            </a:r>
          </a:p>
          <a:p>
            <a:pPr lvl="0"/>
            <a:r>
              <a:rPr lang="en-US" dirty="0"/>
              <a:t>Unnecessary position competition</a:t>
            </a:r>
          </a:p>
          <a:p>
            <a:pPr lvl="0"/>
            <a:r>
              <a:rPr lang="en-US" dirty="0"/>
              <a:t>Unprofessional behavior</a:t>
            </a:r>
          </a:p>
          <a:p>
            <a:r>
              <a:rPr lang="en-US" dirty="0"/>
              <a:t>8100 </a:t>
            </a:r>
            <a:r>
              <a:rPr lang="en-US" dirty="0" err="1"/>
              <a:t>cGy</a:t>
            </a:r>
            <a:r>
              <a:rPr lang="en-US" dirty="0"/>
              <a:t> WBRT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4373"/>
            <a:ext cx="7559040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Disclaimer/Introduction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an informal meeting</a:t>
            </a:r>
          </a:p>
          <a:p>
            <a:endParaRPr lang="en-US" dirty="0" smtClean="0"/>
          </a:p>
          <a:p>
            <a:r>
              <a:rPr lang="en-US" dirty="0" smtClean="0"/>
              <a:t>Graduate College can supersede anything covered in this presentation</a:t>
            </a:r>
          </a:p>
          <a:p>
            <a:endParaRPr lang="en-US" dirty="0"/>
          </a:p>
          <a:p>
            <a:r>
              <a:rPr lang="en-US" dirty="0"/>
              <a:t>It is the responsibility of the graduate student to become familiar with and follow the rules of the Graduate College and the Plant and Soil Sciences </a:t>
            </a:r>
            <a:r>
              <a:rPr lang="en-US" dirty="0" smtClean="0"/>
              <a:t>Department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nue.okstate.edu/Graduate_School/Graduate_School.htm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Degree Requirements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of Science (pg. 7-9)</a:t>
            </a:r>
          </a:p>
          <a:p>
            <a:r>
              <a:rPr lang="en-US" dirty="0" smtClean="0"/>
              <a:t>Doctor of Philosophy (pg. 15-19)</a:t>
            </a:r>
            <a:endParaRPr lang="en-US" dirty="0"/>
          </a:p>
        </p:txBody>
      </p:sp>
      <p:pic>
        <p:nvPicPr>
          <p:cNvPr id="2050" name="Picture 2" descr="http://nue.okstate.edu/Graduate_School/Grad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9055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http://nue.okstate.edu/Graduate_School/Graduate_School.htm</a:t>
            </a:r>
          </a:p>
        </p:txBody>
      </p:sp>
    </p:spTree>
    <p:extLst>
      <p:ext uri="{BB962C8B-B14F-4D97-AF65-F5344CB8AC3E}">
        <p14:creationId xmlns:p14="http://schemas.microsoft.com/office/powerpoint/2010/main" val="35001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Advisory Committee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in the first semester</a:t>
            </a:r>
          </a:p>
          <a:p>
            <a:r>
              <a:rPr lang="en-US" dirty="0" smtClean="0"/>
              <a:t>Master of Science</a:t>
            </a:r>
          </a:p>
          <a:p>
            <a:pPr lvl="1"/>
            <a:r>
              <a:rPr lang="en-US" dirty="0" smtClean="0"/>
              <a:t>Three members</a:t>
            </a:r>
          </a:p>
          <a:p>
            <a:pPr lvl="1"/>
            <a:r>
              <a:rPr lang="en-US" dirty="0" smtClean="0"/>
              <a:t>Within or outside the department doesn’t </a:t>
            </a:r>
            <a:r>
              <a:rPr lang="en-US" dirty="0" err="1" smtClean="0"/>
              <a:t>matter</a:t>
            </a:r>
            <a:r>
              <a:rPr lang="en-US" dirty="0" err="1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 one member has to be outside of the department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 of 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r>
              <a:rPr lang="en-US" dirty="0" smtClean="0"/>
              <a:t>Master of Science</a:t>
            </a:r>
          </a:p>
          <a:p>
            <a:pPr lvl="1"/>
            <a:r>
              <a:rPr lang="en-US" dirty="0" smtClean="0"/>
              <a:t>Must be submitted to the Graduate College prior to completion of the 17</a:t>
            </a:r>
            <a:r>
              <a:rPr lang="en-US" baseline="30000" dirty="0" smtClean="0"/>
              <a:t>th</a:t>
            </a:r>
            <a:r>
              <a:rPr lang="en-US" dirty="0" smtClean="0"/>
              <a:t> credit hour of course work.</a:t>
            </a:r>
          </a:p>
          <a:p>
            <a:pPr lvl="1"/>
            <a:r>
              <a:rPr lang="en-US" dirty="0" smtClean="0"/>
              <a:t>Course requirements (pg. 7-8)</a:t>
            </a:r>
          </a:p>
          <a:p>
            <a:endParaRPr lang="en-US" dirty="0" smtClean="0"/>
          </a:p>
          <a:p>
            <a:r>
              <a:rPr lang="en-US" dirty="0" smtClean="0"/>
              <a:t>Doctor of Philosophy</a:t>
            </a:r>
          </a:p>
          <a:p>
            <a:pPr lvl="1"/>
            <a:r>
              <a:rPr lang="en-US" dirty="0"/>
              <a:t>Must be submitted to the Graduate College prior </a:t>
            </a:r>
            <a:r>
              <a:rPr lang="en-US" dirty="0" smtClean="0"/>
              <a:t>to completion of </a:t>
            </a:r>
            <a:r>
              <a:rPr lang="en-US" dirty="0"/>
              <a:t>the </a:t>
            </a:r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credit hour of course 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Course requirements (pg. 16-17)</a:t>
            </a:r>
          </a:p>
          <a:p>
            <a:pPr lvl="1"/>
            <a:endParaRPr lang="en-US" dirty="0" smtClean="0"/>
          </a:p>
          <a:p>
            <a:pPr lvl="0">
              <a:buClr>
                <a:srgbClr val="FF8119"/>
              </a:buClr>
            </a:pPr>
            <a:r>
              <a:rPr lang="en-US" dirty="0">
                <a:solidFill>
                  <a:prstClr val="black"/>
                </a:solidFill>
              </a:rPr>
              <a:t>Submitted online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2"/>
              </a:rPr>
              <a:t>://gradcollege.okstate.edu/planofstudy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Proposal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complete as soon as possible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Contract between you and your advisor what is expected of your research project</a:t>
            </a:r>
          </a:p>
          <a:p>
            <a:endParaRPr lang="en-US" dirty="0" smtClean="0"/>
          </a:p>
          <a:p>
            <a:r>
              <a:rPr lang="en-US" dirty="0" smtClean="0"/>
              <a:t>Work with your advisor on format</a:t>
            </a:r>
          </a:p>
          <a:p>
            <a:endParaRPr lang="en-US" dirty="0" smtClean="0"/>
          </a:p>
          <a:p>
            <a:r>
              <a:rPr lang="en-US" dirty="0"/>
              <a:t>Examples: </a:t>
            </a:r>
            <a:r>
              <a:rPr lang="en-US" sz="1800" dirty="0">
                <a:hlinkClick r:id="rId2"/>
              </a:rPr>
              <a:t>http://nue.okstate.edu/Graduate_School/Graduate_School.htm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967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377940" cy="1293028"/>
          </a:xfrm>
        </p:spPr>
        <p:txBody>
          <a:bodyPr/>
          <a:lstStyle/>
          <a:p>
            <a:pPr algn="ctr"/>
            <a:r>
              <a:rPr lang="en-US" dirty="0" smtClean="0"/>
              <a:t>Candidacy Exams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63569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/>
              <a:t>Doctor of Philosophy</a:t>
            </a:r>
            <a:r>
              <a:rPr lang="en-US" sz="2400" dirty="0" smtClean="0"/>
              <a:t> students only</a:t>
            </a:r>
          </a:p>
          <a:p>
            <a:endParaRPr lang="en-US" sz="1600" dirty="0" smtClean="0"/>
          </a:p>
          <a:p>
            <a:r>
              <a:rPr lang="en-US" sz="2400" dirty="0" smtClean="0"/>
              <a:t>Students coordinate with advisor and committee to arrange time for exam and defense</a:t>
            </a:r>
          </a:p>
          <a:p>
            <a:endParaRPr lang="en-US" sz="1600" dirty="0" smtClean="0"/>
          </a:p>
          <a:p>
            <a:r>
              <a:rPr lang="en-US" sz="2400" dirty="0" smtClean="0"/>
              <a:t>Must have an approved plan of study prior to taking</a:t>
            </a:r>
          </a:p>
          <a:p>
            <a:endParaRPr lang="en-US" sz="1600" dirty="0" smtClean="0"/>
          </a:p>
          <a:p>
            <a:r>
              <a:rPr lang="en-US" sz="2400" dirty="0" smtClean="0"/>
              <a:t>Students must complete at least 10 hours of dissertation (6000) hours after exam</a:t>
            </a:r>
          </a:p>
          <a:p>
            <a:endParaRPr lang="en-US" sz="1600" dirty="0" smtClean="0"/>
          </a:p>
          <a:p>
            <a:r>
              <a:rPr lang="en-US" sz="2400" dirty="0" smtClean="0"/>
              <a:t>Submit the candidacy form to the graduate college</a:t>
            </a:r>
          </a:p>
          <a:p>
            <a:pPr marL="393192" lvl="1" indent="0">
              <a:buNone/>
            </a:pPr>
            <a:r>
              <a:rPr lang="en-US" sz="2000" dirty="0">
                <a:hlinkClick r:id="rId2"/>
              </a:rPr>
              <a:t>http://gradcollege.okstate.edu/forms</a:t>
            </a:r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41658"/>
            <a:ext cx="6377940" cy="1293028"/>
          </a:xfrm>
        </p:spPr>
        <p:txBody>
          <a:bodyPr/>
          <a:lstStyle/>
          <a:p>
            <a:pPr algn="ctr"/>
            <a:r>
              <a:rPr lang="en-US" dirty="0" smtClean="0"/>
              <a:t>Thesis/Dissertation Defense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Defense must be completed by set dates each semester</a:t>
            </a:r>
          </a:p>
          <a:p>
            <a:endParaRPr lang="en-US" sz="2400" dirty="0" smtClean="0"/>
          </a:p>
          <a:p>
            <a:r>
              <a:rPr lang="en-US" sz="2400" dirty="0" smtClean="0"/>
              <a:t>Copy of the completed document submitted to the graduate college</a:t>
            </a:r>
          </a:p>
          <a:p>
            <a:endParaRPr lang="en-US" sz="2400" dirty="0" smtClean="0"/>
          </a:p>
          <a:p>
            <a:r>
              <a:rPr lang="en-US" sz="2400" dirty="0" smtClean="0"/>
              <a:t>WATCH DATES!!!</a:t>
            </a:r>
          </a:p>
          <a:p>
            <a:pPr marL="109728" indent="0">
              <a:buNone/>
            </a:pPr>
            <a:r>
              <a:rPr lang="en-US" dirty="0"/>
              <a:t>   </a:t>
            </a:r>
            <a:endParaRPr lang="en-US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>
              <a:hlinkClick r:id="rId2"/>
            </a:endParaRPr>
          </a:p>
          <a:p>
            <a:pPr marL="109728" indent="0">
              <a:buNone/>
            </a:pPr>
            <a:endParaRPr lang="en-US" sz="1600" dirty="0">
              <a:hlinkClick r:id="rId2"/>
            </a:endParaRPr>
          </a:p>
          <a:p>
            <a:pPr marL="109728" indent="0" algn="r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://gradcollege.okstate.edu/graduate-college-academic-calendar</a:t>
            </a:r>
            <a:endParaRPr lang="en-US" sz="1400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25656" r="23809" b="4902"/>
          <a:stretch/>
        </p:blipFill>
        <p:spPr bwMode="auto">
          <a:xfrm>
            <a:off x="5257800" y="2667000"/>
            <a:ext cx="3200400" cy="3454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Opportunities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4525963"/>
          </a:xfrm>
        </p:spPr>
        <p:txBody>
          <a:bodyPr/>
          <a:lstStyle/>
          <a:p>
            <a:r>
              <a:rPr lang="en-US" dirty="0" smtClean="0"/>
              <a:t>Required for all PhD students to teach one semester</a:t>
            </a:r>
          </a:p>
          <a:p>
            <a:r>
              <a:rPr lang="en-US" dirty="0" smtClean="0"/>
              <a:t>Can receive course credit (consult with professor)</a:t>
            </a:r>
          </a:p>
          <a:p>
            <a:r>
              <a:rPr lang="en-US" dirty="0" smtClean="0"/>
              <a:t>Classes that soil fertility students have helped teach:</a:t>
            </a:r>
          </a:p>
          <a:p>
            <a:pPr lvl="1"/>
            <a:r>
              <a:rPr lang="en-US" dirty="0" smtClean="0"/>
              <a:t>SOIL 2124 (Lab): Dr. </a:t>
            </a:r>
            <a:r>
              <a:rPr lang="en-US" dirty="0" err="1" smtClean="0"/>
              <a:t>Abit</a:t>
            </a:r>
            <a:endParaRPr lang="en-US" dirty="0" smtClean="0"/>
          </a:p>
          <a:p>
            <a:pPr lvl="1"/>
            <a:r>
              <a:rPr lang="en-US" dirty="0" smtClean="0"/>
              <a:t>SOIL 4234 (Lab): Dr. </a:t>
            </a:r>
            <a:r>
              <a:rPr lang="en-US" dirty="0" err="1" smtClean="0"/>
              <a:t>Arnall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1649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3434</TotalTime>
  <Words>666</Words>
  <Application>Microsoft Office PowerPoint</Application>
  <PresentationFormat>On-screen Show (4:3)</PresentationFormat>
  <Paragraphs>131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Wisp</vt:lpstr>
      <vt:lpstr>Plant &amp; Soil Sciences Soil Fertility and  Precision Nutrient Management  Graduate Student Orientation</vt:lpstr>
      <vt:lpstr>Disclaimer/Introduction</vt:lpstr>
      <vt:lpstr>Degree Requirements </vt:lpstr>
      <vt:lpstr>Advisory Committee</vt:lpstr>
      <vt:lpstr>Plan of Study</vt:lpstr>
      <vt:lpstr>Research Proposal</vt:lpstr>
      <vt:lpstr>Candidacy Exams</vt:lpstr>
      <vt:lpstr>Thesis/Dissertation Defense</vt:lpstr>
      <vt:lpstr>Teaching Opportunities</vt:lpstr>
      <vt:lpstr>Work Hours &amp; Leave Expectations</vt:lpstr>
      <vt:lpstr>IT Issues</vt:lpstr>
      <vt:lpstr>Room Reservations</vt:lpstr>
      <vt:lpstr>Forms</vt:lpstr>
      <vt:lpstr>Safety Training</vt:lpstr>
      <vt:lpstr>Departmental Scholarships</vt:lpstr>
      <vt:lpstr>Professional Meetings</vt:lpstr>
      <vt:lpstr>Etiquette</vt:lpstr>
      <vt:lpstr>Hygiene</vt:lpstr>
      <vt:lpstr>Issues that have arisen over the last 31 years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william raun</cp:lastModifiedBy>
  <cp:revision>200</cp:revision>
  <cp:lastPrinted>2013-07-30T19:42:35Z</cp:lastPrinted>
  <dcterms:created xsi:type="dcterms:W3CDTF">2012-03-11T21:35:28Z</dcterms:created>
  <dcterms:modified xsi:type="dcterms:W3CDTF">2016-10-14T19:54:07Z</dcterms:modified>
</cp:coreProperties>
</file>