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8"/>
  </p:notesMasterIdLst>
  <p:sldIdLst>
    <p:sldId id="272" r:id="rId2"/>
    <p:sldId id="287" r:id="rId3"/>
    <p:sldId id="330" r:id="rId4"/>
    <p:sldId id="331" r:id="rId5"/>
    <p:sldId id="332" r:id="rId6"/>
    <p:sldId id="333" r:id="rId7"/>
    <p:sldId id="329" r:id="rId8"/>
    <p:sldId id="288" r:id="rId9"/>
    <p:sldId id="322" r:id="rId10"/>
    <p:sldId id="324" r:id="rId11"/>
    <p:sldId id="323" r:id="rId12"/>
    <p:sldId id="325" r:id="rId13"/>
    <p:sldId id="326" r:id="rId14"/>
    <p:sldId id="321" r:id="rId15"/>
    <p:sldId id="327" r:id="rId16"/>
    <p:sldId id="308" r:id="rId17"/>
    <p:sldId id="289" r:id="rId18"/>
    <p:sldId id="309" r:id="rId19"/>
    <p:sldId id="310" r:id="rId20"/>
    <p:sldId id="311" r:id="rId21"/>
    <p:sldId id="306" r:id="rId22"/>
    <p:sldId id="297" r:id="rId23"/>
    <p:sldId id="312" r:id="rId24"/>
    <p:sldId id="291" r:id="rId25"/>
    <p:sldId id="317" r:id="rId26"/>
    <p:sldId id="316" r:id="rId27"/>
    <p:sldId id="294" r:id="rId28"/>
    <p:sldId id="295" r:id="rId29"/>
    <p:sldId id="296" r:id="rId30"/>
    <p:sldId id="298" r:id="rId31"/>
    <p:sldId id="300" r:id="rId32"/>
    <p:sldId id="320" r:id="rId33"/>
    <p:sldId id="292" r:id="rId34"/>
    <p:sldId id="299" r:id="rId35"/>
    <p:sldId id="318" r:id="rId36"/>
    <p:sldId id="290" r:id="rId37"/>
    <p:sldId id="302" r:id="rId38"/>
    <p:sldId id="328" r:id="rId39"/>
    <p:sldId id="314" r:id="rId40"/>
    <p:sldId id="305" r:id="rId41"/>
    <p:sldId id="267" r:id="rId42"/>
    <p:sldId id="284" r:id="rId43"/>
    <p:sldId id="263" r:id="rId44"/>
    <p:sldId id="265" r:id="rId45"/>
    <p:sldId id="334" r:id="rId46"/>
    <p:sldId id="335"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5" d="100"/>
          <a:sy n="75" d="100"/>
        </p:scale>
        <p:origin x="-2580" y="-1122"/>
      </p:cViewPr>
      <p:guideLst>
        <p:guide orient="horz" pos="2160"/>
        <p:guide pos="2880"/>
      </p:guideLst>
    </p:cSldViewPr>
  </p:slideViewPr>
  <p:notesTextViewPr>
    <p:cViewPr>
      <p:scale>
        <a:sx n="1" d="1"/>
        <a:sy n="1" d="1"/>
      </p:scale>
      <p:origin x="0" y="0"/>
    </p:cViewPr>
  </p:notesTextViewPr>
  <p:sorterViewPr>
    <p:cViewPr>
      <p:scale>
        <a:sx n="100" d="100"/>
        <a:sy n="100" d="100"/>
      </p:scale>
      <p:origin x="0" y="31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19655026100541"/>
          <c:y val="3.8400398269119791E-2"/>
          <c:w val="0.79724000852170263"/>
          <c:h val="0.77603380712216519"/>
        </c:manualLayout>
      </c:layout>
      <c:barChart>
        <c:barDir val="col"/>
        <c:grouping val="stacked"/>
        <c:varyColors val="0"/>
        <c:ser>
          <c:idx val="0"/>
          <c:order val="0"/>
          <c:tx>
            <c:strRef>
              <c:f>'Current Field Trial'!$M$3</c:f>
              <c:strCache>
                <c:ptCount val="1"/>
                <c:pt idx="0">
                  <c:v>Singles</c:v>
                </c:pt>
              </c:strCache>
            </c:strRef>
          </c:tx>
          <c:spPr>
            <a:solidFill>
              <a:srgbClr val="283138"/>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Trial'!$M$4:$M$16</c:f>
              <c:numCache>
                <c:formatCode>0</c:formatCode>
                <c:ptCount val="13"/>
                <c:pt idx="0">
                  <c:v>65</c:v>
                </c:pt>
                <c:pt idx="1">
                  <c:v>63.333333333333321</c:v>
                </c:pt>
                <c:pt idx="2">
                  <c:v>74.999999999999986</c:v>
                </c:pt>
                <c:pt idx="3">
                  <c:v>55.000000000000007</c:v>
                </c:pt>
                <c:pt idx="4">
                  <c:v>55.000000000000007</c:v>
                </c:pt>
                <c:pt idx="5">
                  <c:v>70</c:v>
                </c:pt>
                <c:pt idx="6">
                  <c:v>78.333333333333329</c:v>
                </c:pt>
                <c:pt idx="7">
                  <c:v>85</c:v>
                </c:pt>
                <c:pt idx="8">
                  <c:v>85</c:v>
                </c:pt>
                <c:pt idx="9">
                  <c:v>71.666666666666686</c:v>
                </c:pt>
                <c:pt idx="10">
                  <c:v>80</c:v>
                </c:pt>
                <c:pt idx="11">
                  <c:v>86.666666666666657</c:v>
                </c:pt>
                <c:pt idx="12">
                  <c:v>98.333333333333343</c:v>
                </c:pt>
              </c:numCache>
            </c:numRef>
          </c:val>
        </c:ser>
        <c:ser>
          <c:idx val="1"/>
          <c:order val="1"/>
          <c:tx>
            <c:strRef>
              <c:f>'Current Field Trial'!$N$3</c:f>
              <c:strCache>
                <c:ptCount val="1"/>
                <c:pt idx="0">
                  <c:v>Doubles</c:v>
                </c:pt>
              </c:strCache>
            </c:strRef>
          </c:tx>
          <c:spPr>
            <a:solidFill>
              <a:srgbClr val="FF8600"/>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Trial'!$N$4:$N$16</c:f>
              <c:numCache>
                <c:formatCode>0</c:formatCode>
                <c:ptCount val="13"/>
                <c:pt idx="0">
                  <c:v>31.666666666666664</c:v>
                </c:pt>
                <c:pt idx="1">
                  <c:v>28.333333333333332</c:v>
                </c:pt>
                <c:pt idx="2">
                  <c:v>16.666666666666668</c:v>
                </c:pt>
                <c:pt idx="3">
                  <c:v>38.333333333333336</c:v>
                </c:pt>
                <c:pt idx="4">
                  <c:v>43.333333333333329</c:v>
                </c:pt>
                <c:pt idx="5">
                  <c:v>26.666666666666668</c:v>
                </c:pt>
                <c:pt idx="6">
                  <c:v>8.3333333333333339</c:v>
                </c:pt>
                <c:pt idx="7">
                  <c:v>8.3333333333333339</c:v>
                </c:pt>
                <c:pt idx="8">
                  <c:v>3.3333333333333335</c:v>
                </c:pt>
                <c:pt idx="9">
                  <c:v>21.666666666666664</c:v>
                </c:pt>
                <c:pt idx="10">
                  <c:v>16.666666666666668</c:v>
                </c:pt>
                <c:pt idx="11">
                  <c:v>5</c:v>
                </c:pt>
                <c:pt idx="12">
                  <c:v>0</c:v>
                </c:pt>
              </c:numCache>
            </c:numRef>
          </c:val>
        </c:ser>
        <c:dLbls>
          <c:showLegendKey val="0"/>
          <c:showVal val="0"/>
          <c:showCatName val="0"/>
          <c:showSerName val="0"/>
          <c:showPercent val="0"/>
          <c:showBubbleSize val="0"/>
        </c:dLbls>
        <c:gapWidth val="150"/>
        <c:overlap val="100"/>
        <c:axId val="169158144"/>
        <c:axId val="169160064"/>
      </c:barChart>
      <c:catAx>
        <c:axId val="169158144"/>
        <c:scaling>
          <c:orientation val="minMax"/>
        </c:scaling>
        <c:delete val="0"/>
        <c:axPos val="b"/>
        <c:title>
          <c:tx>
            <c:rich>
              <a:bodyPr/>
              <a:lstStyle/>
              <a:p>
                <a:pPr>
                  <a:defRPr sz="1400"/>
                </a:pPr>
                <a:r>
                  <a:rPr lang="en-US" sz="1400"/>
                  <a:t>Housing, Brush, Drum, Seed Size</a:t>
                </a:r>
              </a:p>
            </c:rich>
          </c:tx>
          <c:layout/>
          <c:overlay val="0"/>
        </c:title>
        <c:numFmt formatCode="General" sourceLinked="1"/>
        <c:majorTickMark val="out"/>
        <c:minorTickMark val="none"/>
        <c:tickLblPos val="nextTo"/>
        <c:crossAx val="169160064"/>
        <c:crosses val="autoZero"/>
        <c:auto val="0"/>
        <c:lblAlgn val="ctr"/>
        <c:lblOffset val="100"/>
        <c:noMultiLvlLbl val="0"/>
      </c:catAx>
      <c:valAx>
        <c:axId val="169160064"/>
        <c:scaling>
          <c:orientation val="minMax"/>
          <c:max val="100"/>
          <c:min val="0"/>
        </c:scaling>
        <c:delete val="0"/>
        <c:axPos val="l"/>
        <c:title>
          <c:tx>
            <c:rich>
              <a:bodyPr rot="-5400000" vert="horz"/>
              <a:lstStyle/>
              <a:p>
                <a:pPr>
                  <a:defRPr sz="1600"/>
                </a:pPr>
                <a:r>
                  <a:rPr lang="en-US" sz="1600"/>
                  <a:t>Maize emergence, %</a:t>
                </a:r>
              </a:p>
            </c:rich>
          </c:tx>
          <c:layout/>
          <c:overlay val="0"/>
        </c:title>
        <c:numFmt formatCode="0" sourceLinked="1"/>
        <c:majorTickMark val="out"/>
        <c:minorTickMark val="none"/>
        <c:tickLblPos val="nextTo"/>
        <c:txPr>
          <a:bodyPr/>
          <a:lstStyle/>
          <a:p>
            <a:pPr>
              <a:defRPr sz="1600"/>
            </a:pPr>
            <a:endParaRPr lang="en-US"/>
          </a:p>
        </c:txPr>
        <c:crossAx val="169158144"/>
        <c:crosses val="autoZero"/>
        <c:crossBetween val="between"/>
        <c:majorUnit val="20"/>
      </c:valAx>
    </c:plotArea>
    <c:legend>
      <c:legendPos val="r"/>
      <c:layout>
        <c:manualLayout>
          <c:xMode val="edge"/>
          <c:yMode val="edge"/>
          <c:x val="0.8869750233030449"/>
          <c:y val="0.40286920437954415"/>
          <c:w val="0.10276856809714224"/>
          <c:h val="0.12508711456146959"/>
        </c:manualLayout>
      </c:layout>
      <c:overlay val="0"/>
      <c:txPr>
        <a:bodyPr/>
        <a:lstStyle/>
        <a:p>
          <a:pPr>
            <a:defRPr sz="1400"/>
          </a:pPr>
          <a:endParaRPr lang="en-US"/>
        </a:p>
      </c:txPr>
    </c:legend>
    <c:plotVisOnly val="1"/>
    <c:dispBlanksAs val="gap"/>
    <c:showDLblsOverMax val="0"/>
  </c:chart>
  <c:spPr>
    <a:solidFill>
      <a:sysClr val="window" lastClr="FFFFFF">
        <a:lumMod val="95000"/>
      </a:sysClr>
    </a:solidFill>
    <a:ln>
      <a:solidFill>
        <a:srgbClr val="FF8600"/>
      </a:solidFill>
    </a:ln>
  </c:spPr>
  <c:txPr>
    <a:bodyPr/>
    <a:lstStyle/>
    <a:p>
      <a:pPr>
        <a:defRPr sz="105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4E6B8B-F488-4D18-9C30-1D4FBAAD8BA1}" type="datetimeFigureOut">
              <a:rPr lang="en-US" smtClean="0"/>
              <a:t>4/10/2014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96F707-0AF5-409F-BD13-5DDC88CEDD83}" type="slidenum">
              <a:rPr lang="en-US" smtClean="0"/>
              <a:t>‹#›</a:t>
            </a:fld>
            <a:endParaRPr lang="en-US"/>
          </a:p>
        </p:txBody>
      </p:sp>
    </p:spTree>
    <p:extLst>
      <p:ext uri="{BB962C8B-B14F-4D97-AF65-F5344CB8AC3E}">
        <p14:creationId xmlns:p14="http://schemas.microsoft.com/office/powerpoint/2010/main" val="4047782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849C2B-B0D7-4FA7-8097-20B9C146F663}" type="slidenum">
              <a:rPr lang="en-US" altLang="en-US"/>
              <a:pPr/>
              <a:t>3</a:t>
            </a:fld>
            <a:endParaRPr lang="en-US" altLang="en-US"/>
          </a:p>
        </p:txBody>
      </p:sp>
      <p:sp>
        <p:nvSpPr>
          <p:cNvPr id="75778" name="Rectangle 2"/>
          <p:cNvSpPr>
            <a:spLocks noRo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D394DC-CCB8-4286-A0A2-DD7E5212D46D}" type="slidenum">
              <a:rPr lang="en-US" altLang="en-US"/>
              <a:pPr/>
              <a:t>4</a:t>
            </a:fld>
            <a:endParaRPr lang="en-US" altLang="en-US"/>
          </a:p>
        </p:txBody>
      </p:sp>
      <p:sp>
        <p:nvSpPr>
          <p:cNvPr id="79874" name="Rectangle 2"/>
          <p:cNvSpPr>
            <a:spLocks noRo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82D9C2-589D-47C9-8E50-4077D94B92EA}" type="slidenum">
              <a:rPr lang="en-US" altLang="en-US"/>
              <a:pPr/>
              <a:t>5</a:t>
            </a:fld>
            <a:endParaRPr lang="en-US" altLang="en-US"/>
          </a:p>
        </p:txBody>
      </p:sp>
      <p:sp>
        <p:nvSpPr>
          <p:cNvPr id="82946" name="Rectangle 2"/>
          <p:cNvSpPr>
            <a:spLocks noRo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E61FB-787D-40F8-ACEE-EE420219A1A0}" type="slidenum">
              <a:rPr lang="en-US" altLang="en-US"/>
              <a:pPr/>
              <a:t>6</a:t>
            </a:fld>
            <a:endParaRPr lang="en-US" altLang="en-US"/>
          </a:p>
        </p:txBody>
      </p:sp>
      <p:sp>
        <p:nvSpPr>
          <p:cNvPr id="78850" name="Rectangle 2"/>
          <p:cNvSpPr>
            <a:spLocks noRo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A7A703-B282-4FAB-97C4-5B4276D69F20}" type="slidenum">
              <a:rPr lang="en-US"/>
              <a:pPr/>
              <a:t>41</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65B0B0-E1DA-44E1-985F-990B0B6B84E1}" type="slidenum">
              <a:rPr lang="en-US" altLang="en-US"/>
              <a:pPr/>
              <a:t>45</a:t>
            </a:fld>
            <a:endParaRPr lang="en-US" altLang="en-US"/>
          </a:p>
        </p:txBody>
      </p:sp>
      <p:sp>
        <p:nvSpPr>
          <p:cNvPr id="89090" name="Rectangle 2"/>
          <p:cNvSpPr>
            <a:spLocks noRo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AC7343-4D4B-4E99-8291-7A7728650A70}" type="slidenum">
              <a:rPr lang="en-US" altLang="en-US"/>
              <a:pPr/>
              <a:t>46</a:t>
            </a:fld>
            <a:endParaRPr lang="en-US" altLang="en-US"/>
          </a:p>
        </p:txBody>
      </p:sp>
      <p:sp>
        <p:nvSpPr>
          <p:cNvPr id="193538" name="Rectangle 2"/>
          <p:cNvSpPr>
            <a:spLocks noRo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D532C194-F326-4239-B6EB-A308EFF81318}" type="datetimeFigureOut">
              <a:rPr lang="en-US" smtClean="0"/>
              <a:t>4/10/2014</a:t>
            </a:fld>
            <a:endParaRPr lang="en-US"/>
          </a:p>
        </p:txBody>
      </p:sp>
      <p:sp>
        <p:nvSpPr>
          <p:cNvPr id="23" name="Slide Number Placeholder 22"/>
          <p:cNvSpPr>
            <a:spLocks noGrp="1"/>
          </p:cNvSpPr>
          <p:nvPr>
            <p:ph type="sldNum" sz="quarter" idx="11"/>
          </p:nvPr>
        </p:nvSpPr>
        <p:spPr/>
        <p:txBody>
          <a:bodyPr/>
          <a:lstStyle/>
          <a:p>
            <a:fld id="{284CFE50-DCB8-476E-9292-4EC0D4098C0E}" type="slidenum">
              <a:rPr lang="en-US" smtClean="0"/>
              <a:t>‹#›</a:t>
            </a:fld>
            <a:endParaRPr lang="en-US"/>
          </a:p>
        </p:txBody>
      </p:sp>
      <p:sp>
        <p:nvSpPr>
          <p:cNvPr id="24" name="Footer Placeholder 23"/>
          <p:cNvSpPr>
            <a:spLocks noGrp="1"/>
          </p:cNvSpPr>
          <p:nvPr>
            <p:ph type="ftr" sz="quarter" idx="12"/>
          </p:nvPr>
        </p:nvSpPr>
        <p:spPr/>
        <p:txBody>
          <a:bodyPr/>
          <a:lstStyle/>
          <a:p>
            <a:endParaRPr lang="en-US"/>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D532C194-F326-4239-B6EB-A308EFF81318}" type="datetimeFigureOut">
              <a:rPr lang="en-US" smtClean="0"/>
              <a:t>4/10/2014</a:t>
            </a:fld>
            <a:endParaRPr lang="en-US"/>
          </a:p>
        </p:txBody>
      </p:sp>
      <p:sp>
        <p:nvSpPr>
          <p:cNvPr id="19" name="Slide Number Placeholder 18"/>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
        <p:nvSpPr>
          <p:cNvPr id="8" name="Title 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D532C194-F326-4239-B6EB-A308EFF81318}" type="datetimeFigureOut">
              <a:rPr lang="en-US" smtClean="0"/>
              <a:t>4/10/2014</a:t>
            </a:fld>
            <a:endParaRPr lang="en-US"/>
          </a:p>
        </p:txBody>
      </p:sp>
      <p:sp>
        <p:nvSpPr>
          <p:cNvPr id="20" name="Slide Number Placeholder 19"/>
          <p:cNvSpPr>
            <a:spLocks noGrp="1"/>
          </p:cNvSpPr>
          <p:nvPr>
            <p:ph type="sldNum" sz="quarter" idx="11"/>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2"/>
          </p:nvPr>
        </p:nvSpPr>
        <p:spPr/>
        <p:txBody>
          <a:bodyPr/>
          <a:lstStyle/>
          <a:p>
            <a:endParaRPr lang="en-US"/>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D532C194-F326-4239-B6EB-A308EFF81318}" type="datetimeFigureOut">
              <a:rPr lang="en-US" smtClean="0"/>
              <a:t>4/10/2014</a:t>
            </a:fld>
            <a:endParaRPr lang="en-US"/>
          </a:p>
        </p:txBody>
      </p:sp>
      <p:sp>
        <p:nvSpPr>
          <p:cNvPr id="25" name="Slide Number Placeholder 24"/>
          <p:cNvSpPr>
            <a:spLocks noGrp="1"/>
          </p:cNvSpPr>
          <p:nvPr>
            <p:ph type="sldNum" sz="quarter" idx="16"/>
          </p:nvPr>
        </p:nvSpPr>
        <p:spPr/>
        <p:txBody>
          <a:bodyPr/>
          <a:lstStyle/>
          <a:p>
            <a:fld id="{284CFE50-DCB8-476E-9292-4EC0D4098C0E}" type="slidenum">
              <a:rPr lang="en-US" smtClean="0"/>
              <a:t>‹#›</a:t>
            </a:fld>
            <a:endParaRPr lang="en-US"/>
          </a:p>
        </p:txBody>
      </p:sp>
      <p:sp>
        <p:nvSpPr>
          <p:cNvPr id="26" name="Footer Placeholder 25"/>
          <p:cNvSpPr>
            <a:spLocks noGrp="1"/>
          </p:cNvSpPr>
          <p:nvPr>
            <p:ph type="ftr" sz="quarter" idx="17"/>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D532C194-F326-4239-B6EB-A308EFF81318}" type="datetimeFigureOut">
              <a:rPr lang="en-US" smtClean="0"/>
              <a:t>4/10/2014</a:t>
            </a:fld>
            <a:endParaRPr lang="en-US"/>
          </a:p>
        </p:txBody>
      </p:sp>
      <p:sp>
        <p:nvSpPr>
          <p:cNvPr id="24" name="Slide Number Placeholder 23"/>
          <p:cNvSpPr>
            <a:spLocks noGrp="1"/>
          </p:cNvSpPr>
          <p:nvPr>
            <p:ph type="sldNum" sz="quarter" idx="17"/>
          </p:nvPr>
        </p:nvSpPr>
        <p:spPr/>
        <p:txBody>
          <a:bodyPr/>
          <a:lstStyle/>
          <a:p>
            <a:fld id="{284CFE50-DCB8-476E-9292-4EC0D4098C0E}" type="slidenum">
              <a:rPr lang="en-US" smtClean="0"/>
              <a:t>‹#›</a:t>
            </a:fld>
            <a:endParaRPr lang="en-US"/>
          </a:p>
        </p:txBody>
      </p:sp>
      <p:sp>
        <p:nvSpPr>
          <p:cNvPr id="29" name="Footer Placeholder 28"/>
          <p:cNvSpPr>
            <a:spLocks noGrp="1"/>
          </p:cNvSpPr>
          <p:nvPr>
            <p:ph type="ftr" sz="quarter" idx="18"/>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D532C194-F326-4239-B6EB-A308EFF81318}" type="datetimeFigureOut">
              <a:rPr lang="en-US" smtClean="0"/>
              <a:t>4/10/2014</a:t>
            </a:fld>
            <a:endParaRPr lang="en-US"/>
          </a:p>
        </p:txBody>
      </p:sp>
      <p:sp>
        <p:nvSpPr>
          <p:cNvPr id="14" name="Slide Number Placeholder 13"/>
          <p:cNvSpPr>
            <a:spLocks noGrp="1"/>
          </p:cNvSpPr>
          <p:nvPr>
            <p:ph type="sldNum" sz="quarter" idx="11"/>
          </p:nvPr>
        </p:nvSpPr>
        <p:spPr/>
        <p:txBody>
          <a:bodyPr/>
          <a:lstStyle/>
          <a:p>
            <a:fld id="{284CFE50-DCB8-476E-9292-4EC0D4098C0E}" type="slidenum">
              <a:rPr lang="en-US" smtClean="0"/>
              <a:t>‹#›</a:t>
            </a:fld>
            <a:endParaRPr lang="en-US"/>
          </a:p>
        </p:txBody>
      </p:sp>
      <p:sp>
        <p:nvSpPr>
          <p:cNvPr id="18" name="Footer Placeholder 17"/>
          <p:cNvSpPr>
            <a:spLocks noGrp="1"/>
          </p:cNvSpPr>
          <p:nvPr>
            <p:ph type="ftr" sz="quarter" idx="12"/>
          </p:nvPr>
        </p:nvSpPr>
        <p:spPr/>
        <p:txBody>
          <a:bodyPr/>
          <a:lstStyle/>
          <a:p>
            <a:endParaRPr lang="en-US"/>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D532C194-F326-4239-B6EB-A308EFF81318}" type="datetimeFigureOut">
              <a:rPr lang="en-US" smtClean="0"/>
              <a:t>4/10/2014</a:t>
            </a:fld>
            <a:endParaRPr lang="en-US"/>
          </a:p>
        </p:txBody>
      </p:sp>
      <p:sp>
        <p:nvSpPr>
          <p:cNvPr id="12" name="Slide Number Placeholder 11"/>
          <p:cNvSpPr>
            <a:spLocks noGrp="1"/>
          </p:cNvSpPr>
          <p:nvPr>
            <p:ph type="sldNum" sz="quarter" idx="11"/>
          </p:nvPr>
        </p:nvSpPr>
        <p:spPr/>
        <p:txBody>
          <a:bodyPr/>
          <a:lstStyle/>
          <a:p>
            <a:fld id="{284CFE50-DCB8-476E-9292-4EC0D4098C0E}" type="slidenum">
              <a:rPr lang="en-US" smtClean="0"/>
              <a:t>‹#›</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D532C194-F326-4239-B6EB-A308EFF81318}" type="datetimeFigureOut">
              <a:rPr lang="en-US" smtClean="0"/>
              <a:t>4/10/2014</a:t>
            </a:fld>
            <a:endParaRPr lang="en-US"/>
          </a:p>
        </p:txBody>
      </p:sp>
      <p:sp>
        <p:nvSpPr>
          <p:cNvPr id="18" name="Slide Number Placeholder 17"/>
          <p:cNvSpPr>
            <a:spLocks noGrp="1"/>
          </p:cNvSpPr>
          <p:nvPr>
            <p:ph type="sldNum" sz="quarter" idx="16"/>
          </p:nvPr>
        </p:nvSpPr>
        <p:spPr/>
        <p:txBody>
          <a:bodyPr/>
          <a:lstStyle/>
          <a:p>
            <a:fld id="{284CFE50-DCB8-476E-9292-4EC0D4098C0E}" type="slidenum">
              <a:rPr lang="en-US" smtClean="0"/>
              <a:t>‹#›</a:t>
            </a:fld>
            <a:endParaRPr lang="en-US"/>
          </a:p>
        </p:txBody>
      </p:sp>
      <p:sp>
        <p:nvSpPr>
          <p:cNvPr id="20" name="Footer Placeholder 19"/>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D532C194-F326-4239-B6EB-A308EFF81318}" type="datetimeFigureOut">
              <a:rPr lang="en-US" smtClean="0"/>
              <a:t>4/10/2014</a:t>
            </a:fld>
            <a:endParaRPr lang="en-US"/>
          </a:p>
        </p:txBody>
      </p:sp>
      <p:sp>
        <p:nvSpPr>
          <p:cNvPr id="20" name="Slide Number Placeholder 19"/>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D532C194-F326-4239-B6EB-A308EFF81318}" type="datetimeFigureOut">
              <a:rPr lang="en-US" smtClean="0"/>
              <a:t>4/10/2014</a:t>
            </a:fld>
            <a:endParaRPr lang="en-US"/>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284CFE50-DCB8-476E-9292-4EC0D4098C0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hyperlink" Target="http://nue.okstate.edu/Hand_Planter.htm"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ncga.com/home" TargetMode="Externa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www.ncga.com/home"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nue.okstate.edu/Hand_Planter.ht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267200"/>
            <a:ext cx="9067800" cy="1066800"/>
          </a:xfrm>
        </p:spPr>
        <p:txBody>
          <a:bodyPr>
            <a:normAutofit fontScale="90000"/>
          </a:bodyPr>
          <a:lstStyle/>
          <a:p>
            <a:r>
              <a:rPr lang="en-US" dirty="0" smtClean="0">
                <a:solidFill>
                  <a:srgbClr val="FF9933"/>
                </a:solidFill>
              </a:rPr>
              <a:t>Dr. Barbara Stoecker</a:t>
            </a:r>
            <a:br>
              <a:rPr lang="en-US" dirty="0" smtClean="0">
                <a:solidFill>
                  <a:srgbClr val="FF9933"/>
                </a:solidFill>
              </a:rPr>
            </a:br>
            <a:r>
              <a:rPr lang="en-US" dirty="0"/>
              <a:t>International Nutrition and World </a:t>
            </a:r>
            <a:r>
              <a:rPr lang="en-US" dirty="0" smtClean="0"/>
              <a:t>Hunger NSCI </a:t>
            </a:r>
            <a:r>
              <a:rPr lang="en-US" dirty="0"/>
              <a:t> </a:t>
            </a:r>
            <a:r>
              <a:rPr lang="en-US" dirty="0" smtClean="0"/>
              <a:t>5553 </a:t>
            </a:r>
            <a:br>
              <a:rPr lang="en-US" dirty="0" smtClean="0"/>
            </a:br>
            <a:r>
              <a:rPr lang="en-US" dirty="0" smtClean="0"/>
              <a:t>326 Human Sciences</a:t>
            </a:r>
            <a:br>
              <a:rPr lang="en-US" dirty="0" smtClean="0"/>
            </a:br>
            <a:r>
              <a:rPr lang="en-US" dirty="0" smtClean="0"/>
              <a:t>4:30 – 6:20</a:t>
            </a:r>
            <a:br>
              <a:rPr lang="en-US" dirty="0" smtClean="0"/>
            </a:br>
            <a:r>
              <a:rPr lang="en-US" dirty="0" smtClean="0"/>
              <a:t/>
            </a:r>
            <a:br>
              <a:rPr lang="en-US" dirty="0" smtClean="0"/>
            </a:br>
            <a:r>
              <a:rPr lang="en-US" dirty="0" smtClean="0"/>
              <a:t>April 8</a:t>
            </a:r>
            <a:r>
              <a:rPr lang="en-US" dirty="0"/>
              <a:t>, 2014</a:t>
            </a:r>
            <a:br>
              <a:rPr lang="en-US" dirty="0"/>
            </a:br>
            <a:r>
              <a:rPr lang="en-US" dirty="0">
                <a:hlinkClick r:id="rId2"/>
              </a:rPr>
              <a:t>http://</a:t>
            </a:r>
            <a:r>
              <a:rPr lang="en-US" dirty="0" smtClean="0">
                <a:hlinkClick r:id="rId2"/>
              </a:rPr>
              <a:t>nue.okstate.edu/Hand_Planter.htm</a:t>
            </a:r>
            <a:r>
              <a:rPr lang="en-US" dirty="0" smtClean="0"/>
              <a:t/>
            </a:r>
            <a:br>
              <a:rPr lang="en-US" dirty="0" smtClean="0"/>
            </a:br>
            <a:endParaRPr lang="en-US" dirty="0">
              <a:solidFill>
                <a:srgbClr val="FF9933"/>
              </a:solidFill>
            </a:endParaRPr>
          </a:p>
        </p:txBody>
      </p:sp>
      <p:pic>
        <p:nvPicPr>
          <p:cNvPr id="5" name="Picture 4"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953000"/>
            <a:ext cx="1752600" cy="981075"/>
          </a:xfrm>
          <a:prstGeom prst="rect">
            <a:avLst/>
          </a:prstGeom>
          <a:noFill/>
          <a:ln>
            <a:noFill/>
          </a:ln>
        </p:spPr>
      </p:pic>
    </p:spTree>
    <p:extLst>
      <p:ext uri="{BB962C8B-B14F-4D97-AF65-F5344CB8AC3E}">
        <p14:creationId xmlns:p14="http://schemas.microsoft.com/office/powerpoint/2010/main" val="1805293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85800" y="1295400"/>
            <a:ext cx="7743526" cy="4648200"/>
          </a:xfrm>
          <a:ln w="19050">
            <a:solidFill>
              <a:schemeClr val="bg1"/>
            </a:solidFill>
          </a:ln>
        </p:spPr>
      </p:pic>
      <p:sp>
        <p:nvSpPr>
          <p:cNvPr id="3" name="Title 2"/>
          <p:cNvSpPr>
            <a:spLocks noGrp="1"/>
          </p:cNvSpPr>
          <p:nvPr>
            <p:ph type="title"/>
          </p:nvPr>
        </p:nvSpPr>
        <p:spPr>
          <a:xfrm>
            <a:off x="381000" y="228600"/>
            <a:ext cx="7680960" cy="838200"/>
          </a:xfrm>
        </p:spPr>
        <p:txBody>
          <a:bodyPr/>
          <a:lstStyle/>
          <a:p>
            <a:r>
              <a:rPr lang="en-US" dirty="0" smtClean="0">
                <a:solidFill>
                  <a:srgbClr val="FF9933"/>
                </a:solidFill>
              </a:rPr>
              <a:t>World Maize Production</a:t>
            </a:r>
            <a:endParaRPr lang="en-US" dirty="0">
              <a:solidFill>
                <a:srgbClr val="FF9933"/>
              </a:solidFill>
            </a:endParaRPr>
          </a:p>
        </p:txBody>
      </p:sp>
      <p:sp>
        <p:nvSpPr>
          <p:cNvPr id="5" name="TextBox 4"/>
          <p:cNvSpPr txBox="1"/>
          <p:nvPr/>
        </p:nvSpPr>
        <p:spPr>
          <a:xfrm>
            <a:off x="457200" y="6324600"/>
            <a:ext cx="7848600" cy="369332"/>
          </a:xfrm>
          <a:prstGeom prst="rect">
            <a:avLst/>
          </a:prstGeom>
          <a:noFill/>
        </p:spPr>
        <p:txBody>
          <a:bodyPr wrap="square" rtlCol="0">
            <a:spAutoFit/>
          </a:bodyPr>
          <a:lstStyle/>
          <a:p>
            <a:r>
              <a:rPr lang="en-US" dirty="0"/>
              <a:t>Global Biogeochemical Cycles 22: GB1022. doi:10.1029/2007GB002947</a:t>
            </a:r>
          </a:p>
        </p:txBody>
      </p:sp>
    </p:spTree>
    <p:extLst>
      <p:ext uri="{BB962C8B-B14F-4D97-AF65-F5344CB8AC3E}">
        <p14:creationId xmlns:p14="http://schemas.microsoft.com/office/powerpoint/2010/main" val="14035306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extLst>
              <p:ext uri="{D42A27DB-BD31-4B8C-83A1-F6EECF244321}">
                <p14:modId xmlns:p14="http://schemas.microsoft.com/office/powerpoint/2010/main" val="2518997603"/>
              </p:ext>
            </p:extLst>
          </p:nvPr>
        </p:nvGraphicFramePr>
        <p:xfrm>
          <a:off x="228600" y="1524000"/>
          <a:ext cx="8763000" cy="3352800"/>
        </p:xfrm>
        <a:graphic>
          <a:graphicData uri="http://schemas.openxmlformats.org/drawingml/2006/table">
            <a:tbl>
              <a:tblPr firstRow="1" bandRow="1">
                <a:tableStyleId>{5C22544A-7EE6-4342-B048-85BDC9FD1C3A}</a:tableStyleId>
              </a:tblPr>
              <a:tblGrid>
                <a:gridCol w="2590800"/>
                <a:gridCol w="1676400"/>
                <a:gridCol w="762000"/>
                <a:gridCol w="2133600"/>
                <a:gridCol w="1600200"/>
              </a:tblGrid>
              <a:tr h="714022">
                <a:tc>
                  <a:txBody>
                    <a:bodyPr/>
                    <a:lstStyle/>
                    <a:p>
                      <a:endParaRPr lang="en-US" sz="2000" dirty="0"/>
                    </a:p>
                  </a:txBody>
                  <a:tcPr>
                    <a:solidFill>
                      <a:schemeClr val="accent6">
                        <a:lumMod val="75000"/>
                      </a:schemeClr>
                    </a:solidFill>
                  </a:tcPr>
                </a:tc>
                <a:tc>
                  <a:txBody>
                    <a:bodyPr/>
                    <a:lstStyle/>
                    <a:p>
                      <a:r>
                        <a:rPr lang="en-US" sz="2000" dirty="0" smtClean="0"/>
                        <a:t>Area, ha’s</a:t>
                      </a:r>
                      <a:endParaRPr lang="en-US" sz="2000" dirty="0"/>
                    </a:p>
                  </a:txBody>
                  <a:tcPr>
                    <a:solidFill>
                      <a:schemeClr val="accent6">
                        <a:lumMod val="75000"/>
                      </a:schemeClr>
                    </a:solidFill>
                  </a:tcPr>
                </a:tc>
                <a:tc>
                  <a:txBody>
                    <a:bodyPr/>
                    <a:lstStyle/>
                    <a:p>
                      <a:endParaRPr lang="en-US" sz="2000" dirty="0"/>
                    </a:p>
                  </a:txBody>
                  <a:tcPr>
                    <a:solidFill>
                      <a:schemeClr val="accent6">
                        <a:lumMod val="75000"/>
                      </a:schemeClr>
                    </a:solidFill>
                  </a:tcPr>
                </a:tc>
                <a:tc>
                  <a:txBody>
                    <a:bodyPr/>
                    <a:lstStyle/>
                    <a:p>
                      <a:r>
                        <a:rPr lang="en-US" sz="2000" dirty="0" smtClean="0"/>
                        <a:t>Production, Mg</a:t>
                      </a:r>
                      <a:endParaRPr lang="en-US" sz="2000" dirty="0"/>
                    </a:p>
                  </a:txBody>
                  <a:tcPr>
                    <a:solidFill>
                      <a:schemeClr val="accent6">
                        <a:lumMod val="75000"/>
                      </a:schemeClr>
                    </a:solidFill>
                  </a:tcPr>
                </a:tc>
                <a:tc>
                  <a:txBody>
                    <a:bodyPr/>
                    <a:lstStyle/>
                    <a:p>
                      <a:endParaRPr lang="en-US" dirty="0"/>
                    </a:p>
                  </a:txBody>
                  <a:tcPr>
                    <a:solidFill>
                      <a:schemeClr val="accent6">
                        <a:lumMod val="75000"/>
                      </a:schemeClr>
                    </a:solidFill>
                  </a:tcPr>
                </a:tc>
              </a:tr>
              <a:tr h="714022">
                <a:tc>
                  <a:txBody>
                    <a:bodyPr/>
                    <a:lstStyle/>
                    <a:p>
                      <a:r>
                        <a:rPr lang="en-US" sz="2000" dirty="0" smtClean="0"/>
                        <a:t>World</a:t>
                      </a:r>
                      <a:endParaRPr lang="en-US" sz="2000" dirty="0"/>
                    </a:p>
                  </a:txBody>
                  <a:tcPr/>
                </a:tc>
                <a:tc>
                  <a:txBody>
                    <a:bodyPr/>
                    <a:lstStyle/>
                    <a:p>
                      <a:r>
                        <a:rPr lang="en-US" sz="2000" dirty="0" smtClean="0"/>
                        <a:t>177,000,000</a:t>
                      </a:r>
                      <a:endParaRPr lang="en-US" sz="2000" dirty="0"/>
                    </a:p>
                  </a:txBody>
                  <a:tcPr/>
                </a:tc>
                <a:tc>
                  <a:txBody>
                    <a:bodyPr/>
                    <a:lstStyle/>
                    <a:p>
                      <a:endParaRPr lang="en-US" sz="2000" dirty="0"/>
                    </a:p>
                  </a:txBody>
                  <a:tcPr/>
                </a:tc>
                <a:tc>
                  <a:txBody>
                    <a:bodyPr/>
                    <a:lstStyle/>
                    <a:p>
                      <a:r>
                        <a:rPr lang="en-US" sz="2000" dirty="0" smtClean="0"/>
                        <a:t>872,066,770</a:t>
                      </a:r>
                      <a:endParaRPr lang="en-US" sz="2000" dirty="0"/>
                    </a:p>
                  </a:txBody>
                  <a:tcPr/>
                </a:tc>
                <a:tc>
                  <a:txBody>
                    <a:bodyPr/>
                    <a:lstStyle/>
                    <a:p>
                      <a:endParaRPr lang="en-US" sz="2000" dirty="0"/>
                    </a:p>
                  </a:txBody>
                  <a:tcPr/>
                </a:tc>
              </a:tr>
              <a:tr h="403578">
                <a:tc>
                  <a:txBody>
                    <a:bodyPr/>
                    <a:lstStyle/>
                    <a:p>
                      <a:r>
                        <a:rPr lang="en-US" sz="2000" dirty="0" smtClean="0"/>
                        <a:t>USA</a:t>
                      </a:r>
                      <a:endParaRPr lang="en-US" sz="2000" dirty="0"/>
                    </a:p>
                  </a:txBody>
                  <a:tcPr/>
                </a:tc>
                <a:tc>
                  <a:txBody>
                    <a:bodyPr/>
                    <a:lstStyle/>
                    <a:p>
                      <a:r>
                        <a:rPr lang="en-US" sz="2000" dirty="0" smtClean="0"/>
                        <a:t>35,359,790</a:t>
                      </a:r>
                      <a:endParaRPr lang="en-US" sz="2000" dirty="0"/>
                    </a:p>
                  </a:txBody>
                  <a:tcPr/>
                </a:tc>
                <a:tc>
                  <a:txBody>
                    <a:bodyPr/>
                    <a:lstStyle/>
                    <a:p>
                      <a:r>
                        <a:rPr lang="en-US" sz="2000" dirty="0" smtClean="0"/>
                        <a:t>19%</a:t>
                      </a:r>
                      <a:endParaRPr lang="en-US" sz="2000" dirty="0"/>
                    </a:p>
                  </a:txBody>
                  <a:tcPr/>
                </a:tc>
                <a:tc>
                  <a:txBody>
                    <a:bodyPr/>
                    <a:lstStyle/>
                    <a:p>
                      <a:r>
                        <a:rPr lang="en-US" sz="2000" dirty="0" smtClean="0"/>
                        <a:t>273,832,130</a:t>
                      </a:r>
                      <a:endParaRPr lang="en-US" sz="2000" dirty="0"/>
                    </a:p>
                  </a:txBody>
                  <a:tcPr/>
                </a:tc>
                <a:tc>
                  <a:txBody>
                    <a:bodyPr/>
                    <a:lstStyle/>
                    <a:p>
                      <a:r>
                        <a:rPr lang="en-US" sz="2000" dirty="0" smtClean="0"/>
                        <a:t>31%</a:t>
                      </a:r>
                      <a:endParaRPr lang="en-US" sz="2000" dirty="0"/>
                    </a:p>
                  </a:txBody>
                  <a:tcPr/>
                </a:tc>
              </a:tr>
              <a:tr h="403578">
                <a:tc>
                  <a:txBody>
                    <a:bodyPr/>
                    <a:lstStyle/>
                    <a:p>
                      <a:r>
                        <a:rPr lang="en-US" sz="2000" dirty="0" smtClean="0"/>
                        <a:t>China</a:t>
                      </a:r>
                      <a:endParaRPr lang="en-US" sz="2000" dirty="0"/>
                    </a:p>
                  </a:txBody>
                  <a:tcPr/>
                </a:tc>
                <a:tc>
                  <a:txBody>
                    <a:bodyPr/>
                    <a:lstStyle/>
                    <a:p>
                      <a:r>
                        <a:rPr lang="en-US" sz="2000" dirty="0" smtClean="0"/>
                        <a:t>34,966,000</a:t>
                      </a:r>
                      <a:endParaRPr lang="en-US" sz="2000" dirty="0"/>
                    </a:p>
                  </a:txBody>
                  <a:tcPr/>
                </a:tc>
                <a:tc>
                  <a:txBody>
                    <a:bodyPr/>
                    <a:lstStyle/>
                    <a:p>
                      <a:r>
                        <a:rPr lang="en-US" sz="2000" dirty="0" smtClean="0"/>
                        <a:t>19%</a:t>
                      </a:r>
                      <a:endParaRPr lang="en-US" sz="2000" dirty="0"/>
                    </a:p>
                  </a:txBody>
                  <a:tcPr/>
                </a:tc>
                <a:tc>
                  <a:txBody>
                    <a:bodyPr/>
                    <a:lstStyle/>
                    <a:p>
                      <a:r>
                        <a:rPr lang="en-US" sz="2000" dirty="0" smtClean="0"/>
                        <a:t>208,234,649</a:t>
                      </a:r>
                      <a:endParaRPr lang="en-US" sz="2000" dirty="0"/>
                    </a:p>
                  </a:txBody>
                  <a:tcPr/>
                </a:tc>
                <a:tc>
                  <a:txBody>
                    <a:bodyPr/>
                    <a:lstStyle/>
                    <a:p>
                      <a:r>
                        <a:rPr lang="en-US" sz="2000" dirty="0" smtClean="0"/>
                        <a:t>24%</a:t>
                      </a:r>
                      <a:endParaRPr lang="en-US" sz="2000" dirty="0"/>
                    </a:p>
                  </a:txBody>
                  <a:tcPr/>
                </a:tc>
              </a:tr>
              <a:tr h="403578">
                <a:tc>
                  <a:txBody>
                    <a:bodyPr/>
                    <a:lstStyle/>
                    <a:p>
                      <a:r>
                        <a:rPr lang="en-US" sz="2000" dirty="0" smtClean="0"/>
                        <a:t>Developing (DW)</a:t>
                      </a:r>
                      <a:endParaRPr lang="en-US" sz="2000" dirty="0"/>
                    </a:p>
                  </a:txBody>
                  <a:tcPr/>
                </a:tc>
                <a:tc>
                  <a:txBody>
                    <a:bodyPr/>
                    <a:lstStyle/>
                    <a:p>
                      <a:r>
                        <a:rPr lang="en-US" sz="2000" dirty="0" smtClean="0"/>
                        <a:t>48,370,000</a:t>
                      </a:r>
                      <a:endParaRPr lang="en-US" sz="2000" dirty="0"/>
                    </a:p>
                  </a:txBody>
                  <a:tcPr/>
                </a:tc>
                <a:tc>
                  <a:txBody>
                    <a:bodyPr/>
                    <a:lstStyle/>
                    <a:p>
                      <a:r>
                        <a:rPr lang="en-US" sz="2000" dirty="0" smtClean="0"/>
                        <a:t>27%</a:t>
                      </a:r>
                      <a:endParaRPr lang="en-US" sz="2000" dirty="0"/>
                    </a:p>
                  </a:txBody>
                  <a:tcPr/>
                </a:tc>
                <a:tc>
                  <a:txBody>
                    <a:bodyPr/>
                    <a:lstStyle/>
                    <a:p>
                      <a:r>
                        <a:rPr lang="en-US" sz="2000" dirty="0" smtClean="0"/>
                        <a:t>97,000,000</a:t>
                      </a:r>
                      <a:endParaRPr lang="en-US" sz="2000" dirty="0"/>
                    </a:p>
                  </a:txBody>
                  <a:tcPr/>
                </a:tc>
                <a:tc>
                  <a:txBody>
                    <a:bodyPr/>
                    <a:lstStyle/>
                    <a:p>
                      <a:r>
                        <a:rPr lang="en-US" sz="2000" dirty="0" smtClean="0"/>
                        <a:t>11%</a:t>
                      </a:r>
                      <a:endParaRPr lang="en-US" sz="2000" dirty="0"/>
                    </a:p>
                  </a:txBody>
                  <a:tcPr/>
                </a:tc>
              </a:tr>
              <a:tr h="714022">
                <a:tc>
                  <a:txBody>
                    <a:bodyPr/>
                    <a:lstStyle/>
                    <a:p>
                      <a:r>
                        <a:rPr lang="en-US" sz="1800" b="1" dirty="0" smtClean="0">
                          <a:solidFill>
                            <a:srgbClr val="FF9933"/>
                          </a:solidFill>
                        </a:rPr>
                        <a:t>by hand (60% of</a:t>
                      </a:r>
                      <a:r>
                        <a:rPr lang="en-US" sz="1800" b="1" baseline="0" dirty="0" smtClean="0">
                          <a:solidFill>
                            <a:srgbClr val="FF9933"/>
                          </a:solidFill>
                        </a:rPr>
                        <a:t> </a:t>
                      </a:r>
                      <a:r>
                        <a:rPr lang="en-US" sz="1800" b="1" dirty="0" smtClean="0">
                          <a:solidFill>
                            <a:srgbClr val="FF9933"/>
                          </a:solidFill>
                        </a:rPr>
                        <a:t>DW total)</a:t>
                      </a:r>
                      <a:endParaRPr lang="en-US" sz="1800" b="1" dirty="0">
                        <a:solidFill>
                          <a:srgbClr val="FF9933"/>
                        </a:solidFill>
                      </a:endParaRPr>
                    </a:p>
                  </a:txBody>
                  <a:tcPr>
                    <a:solidFill>
                      <a:schemeClr val="accent6">
                        <a:lumMod val="75000"/>
                      </a:schemeClr>
                    </a:solidFill>
                  </a:tcPr>
                </a:tc>
                <a:tc>
                  <a:txBody>
                    <a:bodyPr/>
                    <a:lstStyle/>
                    <a:p>
                      <a:r>
                        <a:rPr lang="en-US" sz="2000" b="1" dirty="0" smtClean="0">
                          <a:solidFill>
                            <a:srgbClr val="FF9933"/>
                          </a:solidFill>
                        </a:rPr>
                        <a:t>29,000,000</a:t>
                      </a:r>
                      <a:endParaRPr lang="en-US" sz="2000" b="1" dirty="0">
                        <a:solidFill>
                          <a:srgbClr val="FF9933"/>
                        </a:solidFill>
                      </a:endParaRPr>
                    </a:p>
                  </a:txBody>
                  <a:tcPr>
                    <a:solidFill>
                      <a:schemeClr val="accent6">
                        <a:lumMod val="75000"/>
                      </a:schemeClr>
                    </a:solidFill>
                  </a:tcPr>
                </a:tc>
                <a:tc>
                  <a:txBody>
                    <a:bodyPr/>
                    <a:lstStyle/>
                    <a:p>
                      <a:r>
                        <a:rPr lang="en-US" sz="2000" b="1" dirty="0" smtClean="0">
                          <a:solidFill>
                            <a:srgbClr val="FF9933"/>
                          </a:solidFill>
                        </a:rPr>
                        <a:t>16%</a:t>
                      </a:r>
                      <a:endParaRPr lang="en-US" sz="2000" b="1" dirty="0">
                        <a:solidFill>
                          <a:srgbClr val="FF9933"/>
                        </a:solidFill>
                      </a:endParaRPr>
                    </a:p>
                  </a:txBody>
                  <a:tcPr>
                    <a:solidFill>
                      <a:schemeClr val="accent6">
                        <a:lumMod val="75000"/>
                      </a:schemeClr>
                    </a:solidFill>
                  </a:tcPr>
                </a:tc>
                <a:tc>
                  <a:txBody>
                    <a:bodyPr/>
                    <a:lstStyle/>
                    <a:p>
                      <a:r>
                        <a:rPr lang="en-US" sz="2000" b="1" dirty="0" smtClean="0">
                          <a:solidFill>
                            <a:srgbClr val="FF9933"/>
                          </a:solidFill>
                        </a:rPr>
                        <a:t>58,000,000</a:t>
                      </a:r>
                      <a:endParaRPr lang="en-US" sz="2000" b="1" dirty="0">
                        <a:solidFill>
                          <a:srgbClr val="FF9933"/>
                        </a:solidFill>
                      </a:endParaRPr>
                    </a:p>
                  </a:txBody>
                  <a:tcPr>
                    <a:solidFill>
                      <a:schemeClr val="accent6">
                        <a:lumMod val="75000"/>
                      </a:schemeClr>
                    </a:solidFill>
                  </a:tcPr>
                </a:tc>
                <a:tc>
                  <a:txBody>
                    <a:bodyPr/>
                    <a:lstStyle/>
                    <a:p>
                      <a:r>
                        <a:rPr lang="en-US" sz="2000" b="1" dirty="0" smtClean="0">
                          <a:solidFill>
                            <a:srgbClr val="FF9933"/>
                          </a:solidFill>
                        </a:rPr>
                        <a:t>6%</a:t>
                      </a:r>
                      <a:endParaRPr lang="en-US" sz="2000" b="1" dirty="0">
                        <a:solidFill>
                          <a:srgbClr val="FF9933"/>
                        </a:solidFill>
                      </a:endParaRPr>
                    </a:p>
                  </a:txBody>
                  <a:tcPr>
                    <a:solidFill>
                      <a:schemeClr val="accent6">
                        <a:lumMod val="75000"/>
                      </a:schemeClr>
                    </a:solidFill>
                  </a:tcPr>
                </a:tc>
              </a:tr>
            </a:tbl>
          </a:graphicData>
        </a:graphic>
      </p:graphicFrame>
      <p:sp>
        <p:nvSpPr>
          <p:cNvPr id="3" name="Title 2"/>
          <p:cNvSpPr>
            <a:spLocks noGrp="1"/>
          </p:cNvSpPr>
          <p:nvPr>
            <p:ph type="title"/>
          </p:nvPr>
        </p:nvSpPr>
        <p:spPr>
          <a:xfrm>
            <a:off x="381000" y="228600"/>
            <a:ext cx="7680960" cy="1066800"/>
          </a:xfrm>
        </p:spPr>
        <p:txBody>
          <a:bodyPr/>
          <a:lstStyle/>
          <a:p>
            <a:r>
              <a:rPr lang="en-US" dirty="0" smtClean="0"/>
              <a:t>2012, Maize Statistics</a:t>
            </a:r>
            <a:endParaRPr lang="en-US" dirty="0"/>
          </a:p>
        </p:txBody>
      </p:sp>
    </p:spTree>
    <p:extLst>
      <p:ext uri="{BB962C8B-B14F-4D97-AF65-F5344CB8AC3E}">
        <p14:creationId xmlns:p14="http://schemas.microsoft.com/office/powerpoint/2010/main" val="3816220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Corn Growers Association</a:t>
            </a:r>
            <a:endParaRPr lang="en-US" sz="3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2286000"/>
            <a:ext cx="8623300" cy="2971800"/>
          </a:xfrm>
          <a:prstGeom prst="rect">
            <a:avLst/>
          </a:prstGeom>
          <a:ln w="19050">
            <a:solidFill>
              <a:schemeClr val="bg1"/>
            </a:solidFill>
          </a:ln>
        </p:spPr>
      </p:pic>
      <p:pic>
        <p:nvPicPr>
          <p:cNvPr id="2050" name="Picture 2" descr="National Corn Growers Associ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57200"/>
            <a:ext cx="2095500" cy="1219201"/>
          </a:xfrm>
          <a:prstGeom prst="rect">
            <a:avLst/>
          </a:prstGeom>
          <a:solidFill>
            <a:schemeClr val="tx1"/>
          </a:solidFill>
          <a:ln>
            <a:solidFill>
              <a:schemeClr val="bg1"/>
            </a:solidFill>
          </a:ln>
        </p:spPr>
      </p:pic>
    </p:spTree>
    <p:extLst>
      <p:ext uri="{BB962C8B-B14F-4D97-AF65-F5344CB8AC3E}">
        <p14:creationId xmlns:p14="http://schemas.microsoft.com/office/powerpoint/2010/main" val="26788508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2400" y="228600"/>
            <a:ext cx="6934200" cy="5509449"/>
          </a:xfrm>
        </p:spPr>
      </p:pic>
      <p:pic>
        <p:nvPicPr>
          <p:cNvPr id="5" name="Picture 2" descr="National Corn Growers Associ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5410200"/>
            <a:ext cx="2095500" cy="1219201"/>
          </a:xfrm>
          <a:prstGeom prst="rect">
            <a:avLst/>
          </a:prstGeom>
          <a:solidFill>
            <a:schemeClr val="tx1"/>
          </a:solidFill>
          <a:ln>
            <a:solidFill>
              <a:schemeClr val="bg1"/>
            </a:solidFill>
          </a:ln>
        </p:spPr>
      </p:pic>
    </p:spTree>
    <p:extLst>
      <p:ext uri="{BB962C8B-B14F-4D97-AF65-F5344CB8AC3E}">
        <p14:creationId xmlns:p14="http://schemas.microsoft.com/office/powerpoint/2010/main" val="1555053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632200" y="25400"/>
            <a:ext cx="7315200" cy="1154097"/>
          </a:xfrm>
        </p:spPr>
        <p:txBody>
          <a:bodyPr/>
          <a:lstStyle/>
          <a:p>
            <a:pPr eaLnBrk="1" hangingPunct="1"/>
            <a:r>
              <a:rPr lang="en-US" cap="none" dirty="0" smtClean="0">
                <a:solidFill>
                  <a:srgbClr val="FF9933"/>
                </a:solidFill>
              </a:rPr>
              <a:t>Hand Planter Need</a:t>
            </a:r>
          </a:p>
        </p:txBody>
      </p:sp>
      <p:sp>
        <p:nvSpPr>
          <p:cNvPr id="3" name="Content Placeholder 2"/>
          <p:cNvSpPr>
            <a:spLocks noGrp="1"/>
          </p:cNvSpPr>
          <p:nvPr>
            <p:ph idx="4294967295"/>
          </p:nvPr>
        </p:nvSpPr>
        <p:spPr>
          <a:xfrm>
            <a:off x="304800" y="1600200"/>
            <a:ext cx="8458200" cy="4525963"/>
          </a:xfrm>
          <a:prstGeom prst="rect">
            <a:avLst/>
          </a:prstGeom>
        </p:spPr>
        <p:txBody>
          <a:bodyPr rtlCol="0">
            <a:normAutofit/>
          </a:bodyPr>
          <a:lstStyle/>
          <a:p>
            <a:pPr marL="420624" indent="-384048" eaLnBrk="1" fontAlgn="auto" hangingPunct="1">
              <a:spcAft>
                <a:spcPts val="0"/>
              </a:spcAft>
              <a:buFont typeface="Arial" pitchFamily="34" charset="0"/>
              <a:buChar char="•"/>
              <a:defRPr/>
            </a:pPr>
            <a:r>
              <a:rPr lang="en-US" sz="2800" dirty="0" smtClean="0"/>
              <a:t>Methods which homogenize maize plant stands and emergence can decrease plant-to-plant variation and increase grain yields (Martin et al., 2005)</a:t>
            </a:r>
          </a:p>
          <a:p>
            <a:pPr marL="420624" indent="-384048" eaLnBrk="1" fontAlgn="auto" hangingPunct="1">
              <a:spcAft>
                <a:spcPts val="0"/>
              </a:spcAft>
              <a:buFont typeface="Arial" pitchFamily="34" charset="0"/>
              <a:buChar char="•"/>
              <a:defRPr/>
            </a:pPr>
            <a:r>
              <a:rPr lang="en-US" sz="2800" dirty="0" smtClean="0"/>
              <a:t>Maize emergence delayed by as little as four days, resulted in a yield depression of 15 percent (</a:t>
            </a:r>
            <a:r>
              <a:rPr lang="en-US" sz="2800" dirty="0" err="1" smtClean="0"/>
              <a:t>Hodgen</a:t>
            </a:r>
            <a:r>
              <a:rPr lang="en-US" sz="2800" dirty="0" smtClean="0"/>
              <a:t> et al., 2007)</a:t>
            </a:r>
          </a:p>
          <a:p>
            <a:pPr marL="420624" indent="-384048" eaLnBrk="1" fontAlgn="auto" hangingPunct="1">
              <a:spcAft>
                <a:spcPts val="0"/>
              </a:spcAft>
              <a:buFont typeface="Arial" pitchFamily="34" charset="0"/>
              <a:buChar char="•"/>
              <a:defRPr/>
            </a:pPr>
            <a:r>
              <a:rPr lang="en-US" sz="2800" dirty="0" smtClean="0"/>
              <a:t> Third world maize yields hover near 2.0 Mg/ha </a:t>
            </a:r>
            <a:br>
              <a:rPr lang="en-US" sz="2800" dirty="0" smtClean="0"/>
            </a:br>
            <a:r>
              <a:rPr lang="en-US" sz="2800" dirty="0" smtClean="0"/>
              <a:t>(</a:t>
            </a:r>
            <a:r>
              <a:rPr lang="en-US" sz="2800" dirty="0" err="1" smtClean="0"/>
              <a:t>Dowswell</a:t>
            </a:r>
            <a:r>
              <a:rPr lang="en-US" sz="2800" dirty="0" smtClean="0"/>
              <a:t>, et al., 1996)</a:t>
            </a:r>
          </a:p>
          <a:p>
            <a:pPr marL="420624" indent="-384048" eaLnBrk="1" fontAlgn="auto" hangingPunct="1">
              <a:spcAft>
                <a:spcPts val="0"/>
              </a:spcAft>
              <a:buFont typeface="Arial" pitchFamily="34" charset="0"/>
              <a:buChar char="•"/>
              <a:defRPr/>
            </a:pPr>
            <a:endParaRPr lang="en-US" sz="2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175" y="5791200"/>
            <a:ext cx="1114425" cy="397502"/>
          </a:xfrm>
          <a:prstGeom prst="rect">
            <a:avLst/>
          </a:prstGeom>
          <a:ln w="19050">
            <a:solidFill>
              <a:schemeClr val="accent1">
                <a:lumMod val="60000"/>
                <a:lumOff val="40000"/>
              </a:schemeClr>
            </a:solidFill>
          </a:ln>
        </p:spPr>
      </p:pic>
      <p:sp>
        <p:nvSpPr>
          <p:cNvPr id="4" name="TextBox 3"/>
          <p:cNvSpPr txBox="1"/>
          <p:nvPr/>
        </p:nvSpPr>
        <p:spPr>
          <a:xfrm>
            <a:off x="2133600" y="5819370"/>
            <a:ext cx="2286000" cy="369332"/>
          </a:xfrm>
          <a:prstGeom prst="rect">
            <a:avLst/>
          </a:prstGeom>
          <a:noFill/>
        </p:spPr>
        <p:txBody>
          <a:bodyPr wrap="square" rtlCol="0">
            <a:spAutoFit/>
          </a:bodyPr>
          <a:lstStyle/>
          <a:p>
            <a:r>
              <a:rPr lang="en-US" dirty="0" smtClean="0">
                <a:latin typeface="Gill Sans MT" panose="020B0502020104020203" pitchFamily="34" charset="0"/>
              </a:rPr>
              <a:t>“OSU Hand Planter”</a:t>
            </a:r>
            <a:endParaRPr lang="en-US" dirty="0">
              <a:latin typeface="Gill Sans MT" panose="020B0502020104020203" pitchFamily="34" charset="0"/>
            </a:endParaRPr>
          </a:p>
        </p:txBody>
      </p:sp>
    </p:spTree>
    <p:extLst>
      <p:ext uri="{BB962C8B-B14F-4D97-AF65-F5344CB8AC3E}">
        <p14:creationId xmlns:p14="http://schemas.microsoft.com/office/powerpoint/2010/main" val="1033669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 y="228600"/>
            <a:ext cx="5638800" cy="5524016"/>
          </a:xfrm>
          <a:ln w="28575">
            <a:solidFill>
              <a:schemeClr val="bg1"/>
            </a:solidFill>
          </a:ln>
        </p:spPr>
      </p:pic>
      <p:sp>
        <p:nvSpPr>
          <p:cNvPr id="5" name="TextBox 4"/>
          <p:cNvSpPr txBox="1"/>
          <p:nvPr/>
        </p:nvSpPr>
        <p:spPr>
          <a:xfrm>
            <a:off x="2819400" y="6101834"/>
            <a:ext cx="5257800" cy="369332"/>
          </a:xfrm>
          <a:prstGeom prst="rect">
            <a:avLst/>
          </a:prstGeom>
          <a:noFill/>
        </p:spPr>
        <p:txBody>
          <a:bodyPr wrap="square" rtlCol="0">
            <a:spAutoFit/>
          </a:bodyPr>
          <a:lstStyle/>
          <a:p>
            <a:r>
              <a:rPr lang="en-US" dirty="0"/>
              <a:t>http://nue.okstate.edu/Hand_Planter.htm</a:t>
            </a:r>
          </a:p>
        </p:txBody>
      </p:sp>
    </p:spTree>
    <p:extLst>
      <p:ext uri="{BB962C8B-B14F-4D97-AF65-F5344CB8AC3E}">
        <p14:creationId xmlns:p14="http://schemas.microsoft.com/office/powerpoint/2010/main" val="11736830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4294967295"/>
          </p:nvPr>
        </p:nvSpPr>
        <p:spPr>
          <a:xfrm>
            <a:off x="914400" y="2769833"/>
            <a:ext cx="7315200" cy="3539527"/>
          </a:xfrm>
          <a:prstGeom prst="rect">
            <a:avLst/>
          </a:prstGeom>
        </p:spPr>
        <p:txBody>
          <a:bodyPr/>
          <a:lstStyle/>
          <a:p>
            <a:endParaRPr lang="en-US"/>
          </a:p>
        </p:txBody>
      </p:sp>
      <p:pic>
        <p:nvPicPr>
          <p:cNvPr id="6146" name="Picture 2" descr="C:\Pictures\Central_America\925097-R1-29-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81280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Pictures\Central_America\925097-R1-3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0"/>
            <a:ext cx="4114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871210"/>
            <a:ext cx="7086600" cy="523220"/>
          </a:xfrm>
          <a:prstGeom prst="rect">
            <a:avLst/>
          </a:prstGeom>
          <a:noFill/>
        </p:spPr>
        <p:txBody>
          <a:bodyPr wrap="square" rtlCol="0">
            <a:spAutoFit/>
          </a:bodyPr>
          <a:lstStyle/>
          <a:p>
            <a:r>
              <a:rPr lang="en-US" sz="2800" b="1" dirty="0" smtClean="0">
                <a:solidFill>
                  <a:schemeClr val="bg1"/>
                </a:solidFill>
              </a:rPr>
              <a:t>Honduras</a:t>
            </a:r>
            <a:endParaRPr lang="en-US" sz="2800" b="1" dirty="0">
              <a:solidFill>
                <a:schemeClr val="bg1"/>
              </a:solidFill>
            </a:endParaRPr>
          </a:p>
        </p:txBody>
      </p:sp>
    </p:spTree>
    <p:extLst>
      <p:ext uri="{BB962C8B-B14F-4D97-AF65-F5344CB8AC3E}">
        <p14:creationId xmlns:p14="http://schemas.microsoft.com/office/powerpoint/2010/main" val="105606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ontent Placeholder 2"/>
          <p:cNvSpPr>
            <a:spLocks noGrp="1"/>
          </p:cNvSpPr>
          <p:nvPr>
            <p:ph sz="quarter" idx="13"/>
          </p:nvPr>
        </p:nvSpPr>
        <p:spPr/>
        <p:txBody>
          <a:bodyPr/>
          <a:lstStyle/>
          <a:p>
            <a:pPr eaLnBrk="1" hangingPunct="1"/>
            <a:endParaRPr lang="en-US" smtClean="0"/>
          </a:p>
        </p:txBody>
      </p:sp>
      <p:sp>
        <p:nvSpPr>
          <p:cNvPr id="45058" name="Title 1"/>
          <p:cNvSpPr>
            <a:spLocks noGrp="1"/>
          </p:cNvSpPr>
          <p:nvPr>
            <p:ph type="title"/>
          </p:nvPr>
        </p:nvSpPr>
        <p:spPr/>
        <p:txBody>
          <a:bodyPr/>
          <a:lstStyle/>
          <a:p>
            <a:pPr eaLnBrk="1" hangingPunct="1"/>
            <a:endParaRPr lang="en-US" smtClean="0"/>
          </a:p>
        </p:txBody>
      </p:sp>
      <p:pic>
        <p:nvPicPr>
          <p:cNvPr id="45060" name="Picture 3" descr="C:\Pictures\Field\El_Salvador2.jpg"/>
          <p:cNvPicPr>
            <a:picLocks noChangeAspect="1" noChangeArrowheads="1"/>
          </p:cNvPicPr>
          <p:nvPr/>
        </p:nvPicPr>
        <p:blipFill>
          <a:blip r:embed="rId2" cstate="print"/>
          <a:srcRect/>
          <a:stretch>
            <a:fillRect/>
          </a:stretch>
        </p:blipFill>
        <p:spPr bwMode="auto">
          <a:xfrm>
            <a:off x="7621" y="30480"/>
            <a:ext cx="9136380" cy="6827520"/>
          </a:xfrm>
          <a:prstGeom prst="rect">
            <a:avLst/>
          </a:prstGeom>
          <a:noFill/>
          <a:ln w="9525">
            <a:noFill/>
            <a:miter lim="800000"/>
            <a:headEnd/>
            <a:tailEnd/>
          </a:ln>
        </p:spPr>
      </p:pic>
      <p:sp>
        <p:nvSpPr>
          <p:cNvPr id="2" name="TextBox 1"/>
          <p:cNvSpPr txBox="1"/>
          <p:nvPr/>
        </p:nvSpPr>
        <p:spPr>
          <a:xfrm>
            <a:off x="304800" y="347990"/>
            <a:ext cx="7086600" cy="523220"/>
          </a:xfrm>
          <a:prstGeom prst="rect">
            <a:avLst/>
          </a:prstGeom>
          <a:noFill/>
        </p:spPr>
        <p:txBody>
          <a:bodyPr wrap="square" rtlCol="0">
            <a:spAutoFit/>
          </a:bodyPr>
          <a:lstStyle/>
          <a:p>
            <a:r>
              <a:rPr lang="en-US" sz="2800" b="1" dirty="0" err="1" smtClean="0">
                <a:solidFill>
                  <a:schemeClr val="bg1"/>
                </a:solidFill>
              </a:rPr>
              <a:t>Opico</a:t>
            </a:r>
            <a:r>
              <a:rPr lang="en-US" sz="2800" b="1" dirty="0" smtClean="0">
                <a:solidFill>
                  <a:schemeClr val="bg1"/>
                </a:solidFill>
              </a:rPr>
              <a:t> </a:t>
            </a:r>
            <a:r>
              <a:rPr lang="en-US" sz="2800" b="1" dirty="0" err="1" smtClean="0">
                <a:solidFill>
                  <a:schemeClr val="bg1"/>
                </a:solidFill>
              </a:rPr>
              <a:t>Quezaltepeque</a:t>
            </a:r>
            <a:r>
              <a:rPr lang="en-US" sz="2800" b="1" dirty="0" smtClean="0">
                <a:solidFill>
                  <a:schemeClr val="bg1"/>
                </a:solidFill>
              </a:rPr>
              <a:t>,  El Salvador</a:t>
            </a:r>
            <a:endParaRPr lang="en-US" sz="2800" b="1" dirty="0">
              <a:solidFill>
                <a:schemeClr val="bg1"/>
              </a:solidFill>
            </a:endParaRPr>
          </a:p>
        </p:txBody>
      </p:sp>
    </p:spTree>
    <p:extLst>
      <p:ext uri="{BB962C8B-B14F-4D97-AF65-F5344CB8AC3E}">
        <p14:creationId xmlns:p14="http://schemas.microsoft.com/office/powerpoint/2010/main" val="3375325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4294967295"/>
          </p:nvPr>
        </p:nvSpPr>
        <p:spPr>
          <a:xfrm>
            <a:off x="914400" y="2769833"/>
            <a:ext cx="7315200" cy="3539527"/>
          </a:xfrm>
          <a:prstGeom prst="rect">
            <a:avLst/>
          </a:prstGeom>
        </p:spPr>
        <p:txBody>
          <a:bodyPr/>
          <a:lstStyle/>
          <a:p>
            <a:endParaRPr lang="en-US"/>
          </a:p>
        </p:txBody>
      </p:sp>
      <p:pic>
        <p:nvPicPr>
          <p:cNvPr id="1026" name="Picture 2" descr="http://nue.okstate.edu/Kenya/DSCN125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52400" y="155575"/>
            <a:ext cx="8902700" cy="6677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347990"/>
            <a:ext cx="7086600" cy="523220"/>
          </a:xfrm>
          <a:prstGeom prst="rect">
            <a:avLst/>
          </a:prstGeom>
          <a:noFill/>
        </p:spPr>
        <p:txBody>
          <a:bodyPr wrap="square" rtlCol="0">
            <a:spAutoFit/>
          </a:bodyPr>
          <a:lstStyle/>
          <a:p>
            <a:r>
              <a:rPr lang="en-US" sz="2800" b="1" dirty="0" smtClean="0">
                <a:solidFill>
                  <a:schemeClr val="bg1"/>
                </a:solidFill>
              </a:rPr>
              <a:t>Zimbabwe</a:t>
            </a:r>
            <a:endParaRPr lang="en-US" sz="2800" b="1" dirty="0">
              <a:solidFill>
                <a:schemeClr val="bg1"/>
              </a:solidFill>
            </a:endParaRPr>
          </a:p>
        </p:txBody>
      </p:sp>
    </p:spTree>
    <p:extLst>
      <p:ext uri="{BB962C8B-B14F-4D97-AF65-F5344CB8AC3E}">
        <p14:creationId xmlns:p14="http://schemas.microsoft.com/office/powerpoint/2010/main" val="35743617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4294967295"/>
          </p:nvPr>
        </p:nvSpPr>
        <p:spPr>
          <a:xfrm>
            <a:off x="914400" y="2769833"/>
            <a:ext cx="7315200" cy="3539527"/>
          </a:xfrm>
          <a:prstGeom prst="rect">
            <a:avLst/>
          </a:prstGeom>
        </p:spPr>
        <p:txBody>
          <a:bodyPr/>
          <a:lstStyle/>
          <a:p>
            <a:endParaRPr lang="en-US"/>
          </a:p>
        </p:txBody>
      </p:sp>
      <p:pic>
        <p:nvPicPr>
          <p:cNvPr id="4" name="Picture 4" descr="C:\Pictures\Central_America\925097-R1-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84200"/>
            <a:ext cx="8183033" cy="552354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762000"/>
            <a:ext cx="7086600" cy="523220"/>
          </a:xfrm>
          <a:prstGeom prst="rect">
            <a:avLst/>
          </a:prstGeom>
          <a:noFill/>
        </p:spPr>
        <p:txBody>
          <a:bodyPr wrap="square" rtlCol="0">
            <a:spAutoFit/>
          </a:bodyPr>
          <a:lstStyle/>
          <a:p>
            <a:r>
              <a:rPr lang="en-US" sz="2800" b="1" dirty="0" smtClean="0">
                <a:solidFill>
                  <a:schemeClr val="bg1"/>
                </a:solidFill>
              </a:rPr>
              <a:t>Dominican Republic</a:t>
            </a:r>
            <a:endParaRPr lang="en-US" sz="2800" b="1" dirty="0">
              <a:solidFill>
                <a:schemeClr val="bg1"/>
              </a:solidFill>
            </a:endParaRPr>
          </a:p>
        </p:txBody>
      </p:sp>
    </p:spTree>
    <p:extLst>
      <p:ext uri="{BB962C8B-B14F-4D97-AF65-F5344CB8AC3E}">
        <p14:creationId xmlns:p14="http://schemas.microsoft.com/office/powerpoint/2010/main" val="18061851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2" cstate="print"/>
          <a:srcRect/>
          <a:stretch>
            <a:fillRect/>
          </a:stretch>
        </p:blipFill>
        <p:spPr bwMode="auto">
          <a:xfrm>
            <a:off x="0" y="0"/>
            <a:ext cx="9135428" cy="6858000"/>
          </a:xfrm>
          <a:prstGeom prst="rect">
            <a:avLst/>
          </a:prstGeom>
          <a:noFill/>
          <a:ln w="9525">
            <a:noFill/>
            <a:miter lim="800000"/>
            <a:headEnd/>
            <a:tailEnd/>
          </a:ln>
        </p:spPr>
      </p:pic>
      <p:pic>
        <p:nvPicPr>
          <p:cNvPr id="4" name="Picture 3"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446133"/>
            <a:ext cx="1905000" cy="1238250"/>
          </a:xfrm>
          <a:prstGeom prst="rect">
            <a:avLst/>
          </a:prstGeom>
          <a:noFill/>
          <a:ln>
            <a:noFill/>
          </a:ln>
        </p:spPr>
      </p:pic>
      <p:pic>
        <p:nvPicPr>
          <p:cNvPr id="5" name="Picture 4"/>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a:off x="6477000" y="5700178"/>
            <a:ext cx="2409825" cy="913130"/>
          </a:xfrm>
          <a:prstGeom prst="roundRect">
            <a:avLst>
              <a:gd name="adj" fmla="val 8594"/>
            </a:avLst>
          </a:prstGeom>
          <a:solidFill>
            <a:srgbClr val="FFFFFF">
              <a:shade val="85000"/>
            </a:srgbClr>
          </a:solidFill>
          <a:ln w="22225">
            <a:solidFill>
              <a:schemeClr val="tx1"/>
            </a:solid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38712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ue.okstate.edu/CIMMYT/925097-R1-52-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7902222" cy="5334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5105400" y="304800"/>
            <a:ext cx="3733800" cy="773097"/>
          </a:xfrm>
        </p:spPr>
        <p:txBody>
          <a:bodyPr>
            <a:normAutofit/>
          </a:bodyPr>
          <a:lstStyle/>
          <a:p>
            <a:pPr eaLnBrk="1" hangingPunct="1"/>
            <a:r>
              <a:rPr lang="en-US" cap="none" dirty="0" smtClean="0"/>
              <a:t>Alternatives</a:t>
            </a:r>
          </a:p>
        </p:txBody>
      </p:sp>
    </p:spTree>
    <p:extLst>
      <p:ext uri="{BB962C8B-B14F-4D97-AF65-F5344CB8AC3E}">
        <p14:creationId xmlns:p14="http://schemas.microsoft.com/office/powerpoint/2010/main" val="22104791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233702660"/>
              </p:ext>
            </p:extLst>
          </p:nvPr>
        </p:nvGraphicFramePr>
        <p:xfrm>
          <a:off x="304800" y="457200"/>
          <a:ext cx="3124200" cy="3412673"/>
        </p:xfrm>
        <a:graphic>
          <a:graphicData uri="http://schemas.openxmlformats.org/drawingml/2006/table">
            <a:tbl>
              <a:tblPr>
                <a:tableStyleId>{5C22544A-7EE6-4342-B048-85BDC9FD1C3A}</a:tableStyleId>
              </a:tblPr>
              <a:tblGrid>
                <a:gridCol w="3124200"/>
              </a:tblGrid>
              <a:tr h="310243">
                <a:tc>
                  <a:txBody>
                    <a:bodyPr/>
                    <a:lstStyle/>
                    <a:p>
                      <a:pPr marL="171450" indent="-171450" algn="l" fontAlgn="b">
                        <a:buFont typeface="Arial" panose="020B0604020202020204" pitchFamily="34" charset="0"/>
                        <a:buChar char="•"/>
                      </a:pPr>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Bangladesh</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rgbClr val="FF9933"/>
                    </a:solidFill>
                  </a:tcPr>
                </a:tc>
              </a:tr>
              <a:tr h="310243">
                <a:tc>
                  <a:txBody>
                    <a:bodyPr/>
                    <a:lstStyle/>
                    <a:p>
                      <a:pPr marL="171450" indent="-171450" algn="l" fontAlgn="b">
                        <a:buFont typeface="Arial" panose="020B0604020202020204" pitchFamily="34" charset="0"/>
                        <a:buChar char="•"/>
                      </a:pPr>
                      <a:r>
                        <a:rPr lang="en-US" sz="1600" b="1"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Burundi</a:t>
                      </a:r>
                      <a:endParaRPr lang="en-US" sz="1600" b="1"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rgbClr val="FF9933"/>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Belize</a:t>
                      </a:r>
                    </a:p>
                  </a:txBody>
                  <a:tcPr marL="9525" marR="9525" marT="9525" marB="0" anchor="b">
                    <a:solidFill>
                      <a:srgbClr val="FF9933"/>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Brazil</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rgbClr val="FF9933"/>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Colombia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rgbClr val="FF9933"/>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B050"/>
                          </a:solidFill>
                          <a:effectLst/>
                          <a:latin typeface="Verdana" panose="020B0604030504040204" pitchFamily="34" charset="0"/>
                          <a:ea typeface="Verdana" panose="020B0604030504040204" pitchFamily="34" charset="0"/>
                          <a:cs typeface="Verdana" panose="020B0604030504040204" pitchFamily="34" charset="0"/>
                        </a:rPr>
                        <a:t>El Salvador</a:t>
                      </a:r>
                      <a:endParaRPr lang="en-US" sz="1600" b="1"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rgbClr val="FF9933"/>
                    </a:solidFill>
                  </a:tcPr>
                </a:tc>
              </a:tr>
              <a:tr h="310243">
                <a:tc>
                  <a:txBody>
                    <a:bodyPr/>
                    <a:lstStyle/>
                    <a:p>
                      <a:pPr marL="171450" indent="-171450" algn="l" fontAlgn="b">
                        <a:buFont typeface="Arial" panose="020B0604020202020204" pitchFamily="34" charset="0"/>
                        <a:buChar char="•"/>
                      </a:pPr>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Ethiopia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rgbClr val="FF9933"/>
                    </a:solidFill>
                  </a:tcPr>
                </a:tc>
              </a:tr>
              <a:tr h="310243">
                <a:tc>
                  <a:txBody>
                    <a:bodyPr/>
                    <a:lstStyle/>
                    <a:p>
                      <a:pPr marL="171450" indent="-171450" algn="l" fontAlgn="b">
                        <a:buFont typeface="Arial" panose="020B0604020202020204" pitchFamily="34" charset="0"/>
                        <a:buChar char="•"/>
                      </a:pPr>
                      <a:r>
                        <a:rPr lang="en-US" sz="1600" b="1"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Guatemala</a:t>
                      </a:r>
                      <a:endParaRPr lang="en-US" sz="1600" b="1"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rgbClr val="FF9933"/>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India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rgbClr val="FF9933"/>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Kenya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rgbClr val="FF9933"/>
                    </a:solidFill>
                  </a:tcPr>
                </a:tc>
              </a:tr>
              <a:tr h="310243">
                <a:tc>
                  <a:txBody>
                    <a:bodyPr/>
                    <a:lstStyle/>
                    <a:p>
                      <a:pPr marL="171450" indent="-171450" algn="l" fontAlgn="b">
                        <a:buFont typeface="Arial" panose="020B0604020202020204" pitchFamily="34" charset="0"/>
                        <a:buChar char="•"/>
                      </a:pPr>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Malawi</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rgbClr val="FF9933"/>
                    </a:solidFill>
                  </a:tcPr>
                </a:tc>
              </a:tr>
            </a:tbl>
          </a:graphicData>
        </a:graphic>
      </p:graphicFrame>
      <p:sp>
        <p:nvSpPr>
          <p:cNvPr id="6" name="TextBox 5"/>
          <p:cNvSpPr txBox="1"/>
          <p:nvPr/>
        </p:nvSpPr>
        <p:spPr>
          <a:xfrm>
            <a:off x="3810000" y="1450370"/>
            <a:ext cx="5003800" cy="1112460"/>
          </a:xfrm>
          <a:prstGeom prst="rect">
            <a:avLst/>
          </a:prstGeom>
        </p:spPr>
        <p:txBody>
          <a:bodyPr vert="horz" lIns="91440" tIns="45720" rIns="91440" bIns="45720" rtlCol="0" anchor="b">
            <a:noAutofit/>
          </a:bodyPr>
          <a:lstStyle>
            <a:lvl1pPr>
              <a:spcBef>
                <a:spcPct val="0"/>
              </a:spcBef>
              <a:buNone/>
              <a:defRPr sz="4800" cap="none">
                <a:solidFill>
                  <a:schemeClr val="tx2"/>
                </a:solidFill>
                <a:latin typeface="Calibri" panose="020F0502020204030204" pitchFamily="34" charset="0"/>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400" dirty="0"/>
              <a:t>http://nue.okstate.edu/Hand_Planter/osu_hand_planter_workshop.html</a:t>
            </a:r>
          </a:p>
        </p:txBody>
      </p:sp>
      <p:graphicFrame>
        <p:nvGraphicFramePr>
          <p:cNvPr id="7" name="Content Placeholder 4"/>
          <p:cNvGraphicFramePr>
            <a:graphicFrameLocks/>
          </p:cNvGraphicFramePr>
          <p:nvPr>
            <p:extLst>
              <p:ext uri="{D42A27DB-BD31-4B8C-83A1-F6EECF244321}">
                <p14:modId xmlns:p14="http://schemas.microsoft.com/office/powerpoint/2010/main" val="3282525538"/>
              </p:ext>
            </p:extLst>
          </p:nvPr>
        </p:nvGraphicFramePr>
        <p:xfrm>
          <a:off x="3733800" y="3200400"/>
          <a:ext cx="3124200" cy="3412673"/>
        </p:xfrm>
        <a:graphic>
          <a:graphicData uri="http://schemas.openxmlformats.org/drawingml/2006/table">
            <a:tbl>
              <a:tblPr>
                <a:tableStyleId>{5C22544A-7EE6-4342-B048-85BDC9FD1C3A}</a:tableStyleId>
              </a:tblPr>
              <a:tblGrid>
                <a:gridCol w="3124200"/>
              </a:tblGrid>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Mexico</a:t>
                      </a:r>
                    </a:p>
                  </a:txBody>
                  <a:tcPr marL="9525" marR="9525" marT="9525" marB="0" anchor="b">
                    <a:solidFill>
                      <a:schemeClr val="tx2">
                        <a:lumMod val="60000"/>
                        <a:lumOff val="40000"/>
                      </a:schemeClr>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Mozambique</a:t>
                      </a:r>
                    </a:p>
                  </a:txBody>
                  <a:tcPr marL="9525" marR="9525" marT="9525" marB="0" anchor="b">
                    <a:solidFill>
                      <a:schemeClr val="tx2">
                        <a:lumMod val="60000"/>
                        <a:lumOff val="40000"/>
                      </a:schemeClr>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Sierra Leone</a:t>
                      </a:r>
                    </a:p>
                  </a:txBody>
                  <a:tcPr marL="9525" marR="9525" marT="9525" marB="0" anchor="b">
                    <a:solidFill>
                      <a:schemeClr val="tx2">
                        <a:lumMod val="60000"/>
                        <a:lumOff val="40000"/>
                      </a:schemeClr>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Nepal</a:t>
                      </a:r>
                    </a:p>
                  </a:txBody>
                  <a:tcPr marL="9525" marR="9525" marT="9525" marB="0" anchor="b">
                    <a:solidFill>
                      <a:schemeClr val="tx2">
                        <a:lumMod val="60000"/>
                        <a:lumOff val="40000"/>
                      </a:schemeClr>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Philippines</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2">
                        <a:lumMod val="60000"/>
                        <a:lumOff val="40000"/>
                      </a:schemeClr>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Tanzania</a:t>
                      </a:r>
                    </a:p>
                  </a:txBody>
                  <a:tcPr marL="9525" marR="9525" marT="9525" marB="0" anchor="b">
                    <a:solidFill>
                      <a:schemeClr val="tx2">
                        <a:lumMod val="60000"/>
                        <a:lumOff val="40000"/>
                      </a:schemeClr>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Togo</a:t>
                      </a:r>
                    </a:p>
                  </a:txBody>
                  <a:tcPr marL="9525" marR="9525" marT="9525" marB="0" anchor="b">
                    <a:solidFill>
                      <a:schemeClr val="tx2">
                        <a:lumMod val="60000"/>
                        <a:lumOff val="40000"/>
                      </a:schemeClr>
                    </a:solidFill>
                  </a:tcPr>
                </a:tc>
              </a:tr>
              <a:tr h="310243">
                <a:tc>
                  <a:txBody>
                    <a:bodyPr/>
                    <a:lstStyle/>
                    <a:p>
                      <a:pPr marL="171450" indent="-171450" fontAlgn="b">
                        <a:buFont typeface="Arial" panose="020B0604020202020204" pitchFamily="34" charset="0"/>
                        <a:buChar char="•"/>
                      </a:pPr>
                      <a:r>
                        <a:rPr lang="en-US" sz="1600" b="1" dirty="0" smtClean="0">
                          <a:solidFill>
                            <a:srgbClr val="00B050"/>
                          </a:solidFill>
                          <a:latin typeface="Verdana" panose="020B0604030504040204" pitchFamily="34" charset="0"/>
                          <a:ea typeface="Verdana" panose="020B0604030504040204" pitchFamily="34" charset="0"/>
                          <a:cs typeface="Verdana" panose="020B0604030504040204" pitchFamily="34" charset="0"/>
                        </a:rPr>
                        <a:t>Uganda</a:t>
                      </a:r>
                    </a:p>
                  </a:txBody>
                  <a:tcPr marL="9525" marR="9525" marT="9525" marB="0" anchor="b">
                    <a:solidFill>
                      <a:schemeClr val="tx2">
                        <a:lumMod val="60000"/>
                        <a:lumOff val="40000"/>
                      </a:schemeClr>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USA</a:t>
                      </a:r>
                      <a:endPar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2">
                        <a:lumMod val="60000"/>
                        <a:lumOff val="40000"/>
                      </a:schemeClr>
                    </a:solidFill>
                  </a:tcPr>
                </a:tc>
              </a:tr>
              <a:tr h="310243">
                <a:tc>
                  <a:txBody>
                    <a:bodyPr/>
                    <a:lstStyle/>
                    <a:p>
                      <a:pPr marL="171450" indent="-171450" fontAlgn="b">
                        <a:buFont typeface="Arial" panose="020B0604020202020204" pitchFamily="34" charset="0"/>
                        <a:buChar char="•"/>
                      </a:pPr>
                      <a:r>
                        <a:rPr lang="en-US" sz="1600" b="1" dirty="0" smtClean="0">
                          <a:solidFill>
                            <a:srgbClr val="00B050"/>
                          </a:solidFill>
                          <a:latin typeface="Verdana" panose="020B0604030504040204" pitchFamily="34" charset="0"/>
                          <a:ea typeface="Verdana" panose="020B0604030504040204" pitchFamily="34" charset="0"/>
                          <a:cs typeface="Verdana" panose="020B0604030504040204" pitchFamily="34" charset="0"/>
                        </a:rPr>
                        <a:t>Zambia</a:t>
                      </a:r>
                    </a:p>
                  </a:txBody>
                  <a:tcPr marL="9525" marR="9525" marT="9525" marB="0" anchor="b">
                    <a:solidFill>
                      <a:schemeClr val="tx2">
                        <a:lumMod val="60000"/>
                        <a:lumOff val="40000"/>
                      </a:schemeClr>
                    </a:solidFill>
                  </a:tcPr>
                </a:tc>
              </a:tr>
              <a:tr h="310243">
                <a:tc>
                  <a:txBody>
                    <a:bodyPr/>
                    <a:lstStyle/>
                    <a:p>
                      <a:pPr marL="171450" marR="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600" b="1" dirty="0" smtClean="0">
                          <a:latin typeface="Verdana" panose="020B0604030504040204" pitchFamily="34" charset="0"/>
                          <a:ea typeface="Verdana" panose="020B0604030504040204" pitchFamily="34" charset="0"/>
                          <a:cs typeface="Verdana" panose="020B0604030504040204" pitchFamily="34" charset="0"/>
                        </a:rPr>
                        <a:t>Zimbabwe</a:t>
                      </a:r>
                    </a:p>
                  </a:txBody>
                  <a:tcPr marL="9525" marR="9525" marT="9525" marB="0" anchor="b">
                    <a:solidFill>
                      <a:schemeClr val="tx2">
                        <a:lumMod val="60000"/>
                        <a:lumOff val="40000"/>
                      </a:schemeClr>
                    </a:solidFill>
                  </a:tcPr>
                </a:tc>
              </a:tr>
            </a:tbl>
          </a:graphicData>
        </a:graphic>
      </p:graphicFrame>
    </p:spTree>
    <p:extLst>
      <p:ext uri="{BB962C8B-B14F-4D97-AF65-F5344CB8AC3E}">
        <p14:creationId xmlns:p14="http://schemas.microsoft.com/office/powerpoint/2010/main" val="15376462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Pictures\Hand_Planter\IMG_08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398"/>
            <a:ext cx="8775595" cy="655461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3"/>
          </p:nvPr>
        </p:nvSpPr>
        <p:spPr/>
        <p:txBody>
          <a:bodyPr/>
          <a:lstStyle/>
          <a:p>
            <a:endParaRPr lang="en-US"/>
          </a:p>
        </p:txBody>
      </p:sp>
      <p:sp>
        <p:nvSpPr>
          <p:cNvPr id="2" name="Title 1"/>
          <p:cNvSpPr>
            <a:spLocks noGrp="1"/>
          </p:cNvSpPr>
          <p:nvPr>
            <p:ph type="title"/>
          </p:nvPr>
        </p:nvSpPr>
        <p:spPr>
          <a:xfrm>
            <a:off x="352426" y="228600"/>
            <a:ext cx="7680960" cy="609600"/>
          </a:xfrm>
          <a:solidFill>
            <a:schemeClr val="bg1"/>
          </a:solidFill>
        </p:spPr>
        <p:txBody>
          <a:bodyPr>
            <a:normAutofit/>
          </a:bodyPr>
          <a:lstStyle/>
          <a:p>
            <a:r>
              <a:rPr lang="en-US" sz="3200" b="1" dirty="0">
                <a:solidFill>
                  <a:schemeClr val="accent3">
                    <a:lumMod val="60000"/>
                    <a:lumOff val="40000"/>
                  </a:schemeClr>
                </a:solidFill>
              </a:rPr>
              <a:t>http://nue.okstate.edu/Hand_Planter.htm</a:t>
            </a:r>
          </a:p>
        </p:txBody>
      </p:sp>
      <p:pic>
        <p:nvPicPr>
          <p:cNvPr id="2050" name="Picture 2" descr="http://nue.okstate.edu/Hand_Planter/agco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5867400"/>
            <a:ext cx="1905000" cy="61912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2052" name="Picture 4" descr="Mosa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5848350"/>
            <a:ext cx="1085850" cy="63817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37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http://nue.okstate.edu/Hand_Planter/Gansu%20-%20March%2029%20-%202008%20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1640" y="2819400"/>
            <a:ext cx="2740660" cy="2055495"/>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4294967295"/>
          </p:nvPr>
        </p:nvSpPr>
        <p:spPr>
          <a:xfrm>
            <a:off x="914400" y="2769833"/>
            <a:ext cx="7315200" cy="3539527"/>
          </a:xfrm>
          <a:prstGeom prst="rect">
            <a:avLst/>
          </a:prstGeom>
        </p:spPr>
        <p:txBody>
          <a:bodyPr/>
          <a:lstStyle/>
          <a:p>
            <a:endParaRPr lang="en-US" dirty="0"/>
          </a:p>
        </p:txBody>
      </p:sp>
      <p:pic>
        <p:nvPicPr>
          <p:cNvPr id="4100" name="Picture 4" descr="http://nue.okstate.edu/Hand_Planter/Gansu%20-%20March%2029%20-%202008%20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4495800"/>
            <a:ext cx="2438400" cy="1828800"/>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pic>
        <p:nvPicPr>
          <p:cNvPr id="4102" name="Picture 6" descr="http://nue.okstate.edu/Hand_Planter/planter3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4346257"/>
            <a:ext cx="2336800" cy="1752600"/>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pic>
        <p:nvPicPr>
          <p:cNvPr id="4104" name="Picture 8" descr="http://nue.okstate.edu/Hand_Planter/planter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2999" y="1597343"/>
            <a:ext cx="1928813" cy="2571750"/>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pic>
        <p:nvPicPr>
          <p:cNvPr id="4106" name="Picture 10" descr="http://nue.okstate.edu/Hand_Planter/BARI%20&amp;%20BRRI%20-%20May%2028%202008%200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5600" y="1066800"/>
            <a:ext cx="2215444" cy="2952750"/>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pic>
        <p:nvPicPr>
          <p:cNvPr id="4110" name="Picture 14" descr="http://nue.okstate.edu/Hand_Planter/IMG_094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914400"/>
            <a:ext cx="2625091" cy="1968818"/>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pic>
        <p:nvPicPr>
          <p:cNvPr id="4098" name="Picture 2" descr="http://nue.okstate.edu/Hand_Planter/DSCN124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4191000"/>
            <a:ext cx="2603500" cy="1952625"/>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829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122253"/>
            <a:ext cx="7315200" cy="1154097"/>
          </a:xfrm>
        </p:spPr>
        <p:txBody>
          <a:bodyPr/>
          <a:lstStyle/>
          <a:p>
            <a:r>
              <a:rPr lang="en-US" dirty="0" err="1" smtClean="0"/>
              <a:t>Singulation</a:t>
            </a:r>
            <a:r>
              <a:rPr lang="en-US" dirty="0" smtClean="0"/>
              <a:t> Design</a:t>
            </a:r>
            <a:endParaRPr lang="en-US" dirty="0"/>
          </a:p>
        </p:txBody>
      </p:sp>
      <p:pic>
        <p:nvPicPr>
          <p:cNvPr id="2052" name="Picture 4" descr="D:\personal\adrian\PhDAgroEng\OSU\handplanter\pictures\IMG_48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276350"/>
            <a:ext cx="609622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personal\adrian\PhDAgroEng\OSU\handplanter\pictures\DSC008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191000"/>
            <a:ext cx="32004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774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9775"/>
            <a:ext cx="7315200" cy="1154097"/>
          </a:xfrm>
        </p:spPr>
        <p:txBody>
          <a:bodyPr/>
          <a:lstStyle/>
          <a:p>
            <a:r>
              <a:rPr lang="en-US" dirty="0" smtClean="0"/>
              <a:t>Reciprocating Drum Action</a:t>
            </a:r>
            <a:endParaRPr lang="en-US" dirty="0"/>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53" t="12930" r="13706" b="2902"/>
          <a:stretch/>
        </p:blipFill>
        <p:spPr bwMode="auto">
          <a:xfrm>
            <a:off x="228600" y="1752600"/>
            <a:ext cx="2819400" cy="255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60" t="14252" r="2879" b="4000"/>
          <a:stretch/>
        </p:blipFill>
        <p:spPr bwMode="auto">
          <a:xfrm>
            <a:off x="3275383" y="2968626"/>
            <a:ext cx="2593233" cy="1755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899" t="13019" r="10588" b="5770"/>
          <a:stretch/>
        </p:blipFill>
        <p:spPr bwMode="auto">
          <a:xfrm>
            <a:off x="6250961" y="3171403"/>
            <a:ext cx="2620895" cy="2162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4495800"/>
            <a:ext cx="2819400" cy="646331"/>
          </a:xfrm>
          <a:prstGeom prst="rect">
            <a:avLst/>
          </a:prstGeom>
          <a:noFill/>
        </p:spPr>
        <p:txBody>
          <a:bodyPr wrap="square" rtlCol="0">
            <a:spAutoFit/>
          </a:bodyPr>
          <a:lstStyle/>
          <a:p>
            <a:pPr algn="ctr"/>
            <a:r>
              <a:rPr lang="en-US" dirty="0" smtClean="0"/>
              <a:t>Drum position when planter is relaxed.</a:t>
            </a:r>
            <a:endParaRPr lang="en-US" dirty="0"/>
          </a:p>
        </p:txBody>
      </p:sp>
      <p:sp>
        <p:nvSpPr>
          <p:cNvPr id="4" name="TextBox 3"/>
          <p:cNvSpPr txBox="1"/>
          <p:nvPr/>
        </p:nvSpPr>
        <p:spPr>
          <a:xfrm>
            <a:off x="3275383" y="1524000"/>
            <a:ext cx="2593233" cy="1477328"/>
          </a:xfrm>
          <a:prstGeom prst="rect">
            <a:avLst/>
          </a:prstGeom>
          <a:noFill/>
        </p:spPr>
        <p:txBody>
          <a:bodyPr wrap="square" rtlCol="0">
            <a:spAutoFit/>
          </a:bodyPr>
          <a:lstStyle/>
          <a:p>
            <a:pPr algn="ctr"/>
            <a:r>
              <a:rPr lang="en-US" dirty="0" smtClean="0"/>
              <a:t>Drum rotates with the cavity moving back into the seed hopper as the spring is compressed.</a:t>
            </a:r>
            <a:endParaRPr lang="en-US" dirty="0"/>
          </a:p>
        </p:txBody>
      </p:sp>
      <p:sp>
        <p:nvSpPr>
          <p:cNvPr id="5" name="TextBox 4"/>
          <p:cNvSpPr txBox="1"/>
          <p:nvPr/>
        </p:nvSpPr>
        <p:spPr>
          <a:xfrm>
            <a:off x="6250961" y="1676400"/>
            <a:ext cx="2620896" cy="1477328"/>
          </a:xfrm>
          <a:prstGeom prst="rect">
            <a:avLst/>
          </a:prstGeom>
          <a:noFill/>
        </p:spPr>
        <p:txBody>
          <a:bodyPr wrap="square" rtlCol="0">
            <a:spAutoFit/>
          </a:bodyPr>
          <a:lstStyle/>
          <a:p>
            <a:pPr algn="ctr"/>
            <a:r>
              <a:rPr lang="en-US" dirty="0" smtClean="0"/>
              <a:t>Spring is fully compressed and the singulation drum cavity is exposed to seed in the hopper</a:t>
            </a:r>
            <a:endParaRPr lang="en-US" dirty="0"/>
          </a:p>
        </p:txBody>
      </p:sp>
      <p:sp>
        <p:nvSpPr>
          <p:cNvPr id="6" name="TextBox 5"/>
          <p:cNvSpPr txBox="1"/>
          <p:nvPr/>
        </p:nvSpPr>
        <p:spPr>
          <a:xfrm>
            <a:off x="3581400" y="5562600"/>
            <a:ext cx="5290457" cy="923330"/>
          </a:xfrm>
          <a:prstGeom prst="rect">
            <a:avLst/>
          </a:prstGeom>
          <a:noFill/>
        </p:spPr>
        <p:txBody>
          <a:bodyPr wrap="square" rtlCol="0">
            <a:spAutoFit/>
          </a:bodyPr>
          <a:lstStyle/>
          <a:p>
            <a:r>
              <a:rPr lang="en-US" dirty="0" smtClean="0"/>
              <a:t>As the force on the spring is released, the singulation drum rotates back to the initial ‘relaxed’ position and the seed is dropped.</a:t>
            </a:r>
            <a:endParaRPr lang="en-US" dirty="0"/>
          </a:p>
        </p:txBody>
      </p:sp>
    </p:spTree>
    <p:extLst>
      <p:ext uri="{BB962C8B-B14F-4D97-AF65-F5344CB8AC3E}">
        <p14:creationId xmlns:p14="http://schemas.microsoft.com/office/powerpoint/2010/main" val="2367606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4294967295"/>
          </p:nvPr>
        </p:nvSpPr>
        <p:spPr>
          <a:xfrm>
            <a:off x="914400" y="2769833"/>
            <a:ext cx="7315200" cy="3539527"/>
          </a:xfrm>
          <a:prstGeom prst="rect">
            <a:avLst/>
          </a:prstGeom>
        </p:spPr>
        <p:txBody>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524"/>
            <a:ext cx="9144000"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52400"/>
            <a:ext cx="6019800" cy="4514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79271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481328"/>
            <a:ext cx="4038600" cy="4525963"/>
          </a:xfrm>
          <a:prstGeom prst="rect">
            <a:avLst/>
          </a:prstGeom>
        </p:spPr>
        <p:txBody>
          <a:bodyPr>
            <a:normAutofit/>
          </a:bodyPr>
          <a:lstStyle/>
          <a:p>
            <a:r>
              <a:rPr lang="en-US" sz="2400" dirty="0" smtClean="0"/>
              <a:t>The planter is pressed down and compresses the internal spring.</a:t>
            </a:r>
          </a:p>
          <a:p>
            <a:r>
              <a:rPr lang="en-US" sz="2400" dirty="0" smtClean="0"/>
              <a:t>Singulation drum rotates and seed is released on the down stroke.</a:t>
            </a:r>
          </a:p>
          <a:p>
            <a:r>
              <a:rPr lang="en-US" sz="2400" dirty="0" smtClean="0"/>
              <a:t>The planter is ‘relaxed’ and the spring returns it to the initial position.</a:t>
            </a:r>
            <a:endParaRPr lang="en-US" sz="2400" dirty="0"/>
          </a:p>
        </p:txBody>
      </p:sp>
      <p:sp>
        <p:nvSpPr>
          <p:cNvPr id="2" name="Title 1"/>
          <p:cNvSpPr>
            <a:spLocks noGrp="1"/>
          </p:cNvSpPr>
          <p:nvPr>
            <p:ph type="title"/>
          </p:nvPr>
        </p:nvSpPr>
        <p:spPr>
          <a:xfrm>
            <a:off x="777691" y="293703"/>
            <a:ext cx="7315200" cy="1154097"/>
          </a:xfrm>
        </p:spPr>
        <p:txBody>
          <a:bodyPr/>
          <a:lstStyle/>
          <a:p>
            <a:r>
              <a:rPr lang="en-US" dirty="0" smtClean="0"/>
              <a:t>Planter Action</a:t>
            </a:r>
            <a:endParaRPr lang="en-US" dirty="0"/>
          </a:p>
        </p:txBody>
      </p:sp>
      <p:pic>
        <p:nvPicPr>
          <p:cNvPr id="8"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34319" r="22359"/>
          <a:stretch/>
        </p:blipFill>
        <p:spPr>
          <a:xfrm>
            <a:off x="6858000" y="3147060"/>
            <a:ext cx="1991614" cy="3448910"/>
          </a:xfrm>
          <a:prstGeom prst="rect">
            <a:avLst/>
          </a:prstGeom>
          <a:ln>
            <a:solidFill>
              <a:srgbClr val="FF9933"/>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211" r="38102" b="24179"/>
          <a:stretch/>
        </p:blipFill>
        <p:spPr>
          <a:xfrm>
            <a:off x="4495800" y="1447800"/>
            <a:ext cx="2747750" cy="3276600"/>
          </a:xfrm>
          <a:prstGeom prst="rect">
            <a:avLst/>
          </a:prstGeom>
          <a:ln>
            <a:solidFill>
              <a:srgbClr val="FF9933"/>
            </a:solidFill>
          </a:ln>
        </p:spPr>
      </p:pic>
    </p:spTree>
    <p:extLst>
      <p:ext uri="{BB962C8B-B14F-4D97-AF65-F5344CB8AC3E}">
        <p14:creationId xmlns:p14="http://schemas.microsoft.com/office/powerpoint/2010/main" val="32895429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90600" y="381000"/>
            <a:ext cx="3251200" cy="2438400"/>
          </a:xfrm>
          <a:prstGeom prst="rect">
            <a:avLst/>
          </a:prstGeom>
          <a:noFill/>
          <a:ln w="28575">
            <a:solidFill>
              <a:srgbClr val="FF9933"/>
            </a:solidFill>
            <a:miter lim="800000"/>
            <a:headEnd/>
            <a:tailEnd/>
          </a:ln>
          <a:effectLst/>
        </p:spPr>
      </p:pic>
      <p:sp>
        <p:nvSpPr>
          <p:cNvPr id="43015" name="TextBox 7"/>
          <p:cNvSpPr txBox="1">
            <a:spLocks noChangeArrowheads="1"/>
          </p:cNvSpPr>
          <p:nvPr/>
        </p:nvSpPr>
        <p:spPr bwMode="auto">
          <a:xfrm>
            <a:off x="5410200" y="3200400"/>
            <a:ext cx="2590800" cy="1754188"/>
          </a:xfrm>
          <a:prstGeom prst="rect">
            <a:avLst/>
          </a:prstGeom>
          <a:noFill/>
          <a:ln w="9525">
            <a:noFill/>
            <a:miter lim="800000"/>
            <a:headEnd/>
            <a:tailEnd/>
          </a:ln>
        </p:spPr>
        <p:txBody>
          <a:bodyPr>
            <a:spAutoFit/>
          </a:bodyPr>
          <a:lstStyle/>
          <a:p>
            <a:r>
              <a:rPr lang="en-US">
                <a:latin typeface="Calibri" pitchFamily="34" charset="0"/>
              </a:rPr>
              <a:t>1,000,000 cycles</a:t>
            </a:r>
          </a:p>
          <a:p>
            <a:r>
              <a:rPr lang="en-US">
                <a:latin typeface="Calibri" pitchFamily="34" charset="0"/>
              </a:rPr>
              <a:t>0.29g/seed</a:t>
            </a:r>
          </a:p>
          <a:p>
            <a:r>
              <a:rPr lang="en-US">
                <a:latin typeface="Calibri" pitchFamily="34" charset="0"/>
              </a:rPr>
              <a:t>60,000 seeds/ha</a:t>
            </a:r>
          </a:p>
          <a:p>
            <a:r>
              <a:rPr lang="en-US">
                <a:latin typeface="Calibri" pitchFamily="34" charset="0"/>
              </a:rPr>
              <a:t>3443 seeds/kg</a:t>
            </a:r>
          </a:p>
          <a:p>
            <a:r>
              <a:rPr lang="en-US">
                <a:latin typeface="Calibri" pitchFamily="34" charset="0"/>
              </a:rPr>
              <a:t>1.0 kg hopper </a:t>
            </a:r>
          </a:p>
          <a:p>
            <a:r>
              <a:rPr lang="en-US">
                <a:latin typeface="Calibri" pitchFamily="34" charset="0"/>
              </a:rPr>
              <a:t>17 times refill</a:t>
            </a:r>
          </a:p>
        </p:txBody>
      </p:sp>
      <p:pic>
        <p:nvPicPr>
          <p:cNvPr id="4098" name="Picture 2" descr="http://nue.okstate.edu/Hand_Planter/imag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895600" y="2141538"/>
            <a:ext cx="6096000" cy="4552950"/>
          </a:xfrm>
          <a:prstGeom prst="rect">
            <a:avLst/>
          </a:prstGeom>
          <a:noFill/>
          <a:ln w="19050">
            <a:solidFill>
              <a:srgbClr val="FF9933"/>
            </a:solidFill>
          </a:ln>
          <a:extLst>
            <a:ext uri="{909E8E84-426E-40DD-AFC4-6F175D3DCCD1}">
              <a14:hiddenFill xmlns:a14="http://schemas.microsoft.com/office/drawing/2010/main">
                <a:solidFill>
                  <a:srgbClr val="FFFFFF"/>
                </a:solidFill>
              </a14:hiddenFill>
            </a:ext>
          </a:extLst>
        </p:spPr>
      </p:pic>
      <p:pic>
        <p:nvPicPr>
          <p:cNvPr id="6" name="Content Placeholder 5" descr="tip.jpg"/>
          <p:cNvPicPr>
            <a:picLocks noGrp="1" noChangeAspect="1"/>
          </p:cNvPicPr>
          <p:nvPr>
            <p:ph sz="quarter" idx="13"/>
          </p:nvPr>
        </p:nvPicPr>
        <p:blipFill>
          <a:blip r:embed="rId4" cstate="print"/>
          <a:stretch>
            <a:fillRect/>
          </a:stretch>
        </p:blipFill>
        <p:spPr>
          <a:xfrm>
            <a:off x="152400" y="1539240"/>
            <a:ext cx="1485900" cy="1638300"/>
          </a:xfrm>
          <a:ln w="19050">
            <a:solidFill>
              <a:srgbClr val="FF9933"/>
            </a:solidFill>
          </a:ln>
        </p:spPr>
      </p:pic>
      <p:sp>
        <p:nvSpPr>
          <p:cNvPr id="3" name="TextBox 2"/>
          <p:cNvSpPr txBox="1"/>
          <p:nvPr/>
        </p:nvSpPr>
        <p:spPr>
          <a:xfrm>
            <a:off x="4953000" y="533400"/>
            <a:ext cx="3581400" cy="923330"/>
          </a:xfrm>
          <a:prstGeom prst="rect">
            <a:avLst/>
          </a:prstGeom>
          <a:noFill/>
        </p:spPr>
        <p:txBody>
          <a:bodyPr wrap="square" rtlCol="0">
            <a:spAutoFit/>
          </a:bodyPr>
          <a:lstStyle/>
          <a:p>
            <a:r>
              <a:rPr lang="en-US" dirty="0" smtClean="0"/>
              <a:t>seed size (2653-4344 seeds/kg)</a:t>
            </a:r>
            <a:br>
              <a:rPr lang="en-US" dirty="0" smtClean="0"/>
            </a:br>
            <a:r>
              <a:rPr lang="en-US" dirty="0" smtClean="0"/>
              <a:t>seed type, shape</a:t>
            </a:r>
          </a:p>
          <a:p>
            <a:r>
              <a:rPr lang="en-US" dirty="0" smtClean="0"/>
              <a:t>fertilizer </a:t>
            </a:r>
            <a:endParaRPr lang="en-US" dirty="0"/>
          </a:p>
        </p:txBody>
      </p:sp>
      <p:sp>
        <p:nvSpPr>
          <p:cNvPr id="43014" name="TextBox 6"/>
          <p:cNvSpPr txBox="1">
            <a:spLocks noChangeArrowheads="1"/>
          </p:cNvSpPr>
          <p:nvPr/>
        </p:nvSpPr>
        <p:spPr bwMode="auto">
          <a:xfrm>
            <a:off x="0" y="6324600"/>
            <a:ext cx="6019800" cy="369888"/>
          </a:xfrm>
          <a:prstGeom prst="rect">
            <a:avLst/>
          </a:prstGeom>
          <a:noFill/>
          <a:ln w="9525">
            <a:noFill/>
            <a:miter lim="800000"/>
            <a:headEnd/>
            <a:tailEnd/>
          </a:ln>
        </p:spPr>
        <p:txBody>
          <a:bodyPr>
            <a:spAutoFit/>
          </a:bodyPr>
          <a:lstStyle/>
          <a:p>
            <a:r>
              <a:rPr lang="en-US" dirty="0">
                <a:solidFill>
                  <a:schemeClr val="bg1"/>
                </a:solidFill>
                <a:latin typeface="Calibri" pitchFamily="34" charset="0"/>
              </a:rPr>
              <a:t>http://nue.okstate.edu/Hand_Planter.htm</a:t>
            </a:r>
          </a:p>
        </p:txBody>
      </p:sp>
    </p:spTree>
    <p:extLst>
      <p:ext uri="{BB962C8B-B14F-4D97-AF65-F5344CB8AC3E}">
        <p14:creationId xmlns:p14="http://schemas.microsoft.com/office/powerpoint/2010/main" val="397373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2050" name="Picture 2" descr="http://www.nue.okstate.edu/Hand_Planter/IMG_1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99" y="198061"/>
            <a:ext cx="8311187" cy="6355139"/>
          </a:xfrm>
          <a:prstGeom prst="rect">
            <a:avLst/>
          </a:prstGeom>
          <a:noFill/>
          <a:ln>
            <a:solidFill>
              <a:srgbClr val="FF9933"/>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3841" y="475595"/>
            <a:ext cx="6680200" cy="4401205"/>
          </a:xfrm>
          <a:prstGeom prst="rect">
            <a:avLst/>
          </a:prstGeom>
          <a:noFill/>
        </p:spPr>
        <p:txBody>
          <a:bodyPr wrap="square" rtlCol="0">
            <a:spAutoFit/>
          </a:bodyPr>
          <a:lstStyle/>
          <a:p>
            <a:r>
              <a:rPr lang="en-US" sz="2800" b="1" dirty="0" smtClean="0">
                <a:solidFill>
                  <a:schemeClr val="bg1"/>
                </a:solidFill>
              </a:rPr>
              <a:t>Dr. Randy Taylor</a:t>
            </a:r>
          </a:p>
          <a:p>
            <a:r>
              <a:rPr lang="en-US" sz="2800" b="1" dirty="0" smtClean="0">
                <a:solidFill>
                  <a:schemeClr val="bg1"/>
                </a:solidFill>
              </a:rPr>
              <a:t>Dr. </a:t>
            </a:r>
            <a:r>
              <a:rPr lang="en-US" sz="2800" b="1" dirty="0" err="1" smtClean="0">
                <a:solidFill>
                  <a:schemeClr val="bg1"/>
                </a:solidFill>
              </a:rPr>
              <a:t>Nyle</a:t>
            </a:r>
            <a:r>
              <a:rPr lang="en-US" sz="2800" b="1" dirty="0" smtClean="0">
                <a:solidFill>
                  <a:schemeClr val="bg1"/>
                </a:solidFill>
              </a:rPr>
              <a:t> </a:t>
            </a:r>
            <a:r>
              <a:rPr lang="en-US" sz="2800" b="1" dirty="0" err="1" smtClean="0">
                <a:solidFill>
                  <a:schemeClr val="bg1"/>
                </a:solidFill>
              </a:rPr>
              <a:t>Wollenhaupt</a:t>
            </a:r>
            <a:endParaRPr lang="en-US" sz="2800" b="1" dirty="0" smtClean="0">
              <a:solidFill>
                <a:schemeClr val="bg1"/>
              </a:solidFill>
            </a:endParaRPr>
          </a:p>
          <a:p>
            <a:r>
              <a:rPr lang="en-US" sz="2800" b="1" dirty="0" smtClean="0">
                <a:solidFill>
                  <a:schemeClr val="bg1"/>
                </a:solidFill>
              </a:rPr>
              <a:t/>
            </a:r>
            <a:br>
              <a:rPr lang="en-US" sz="2800" b="1" dirty="0" smtClean="0">
                <a:solidFill>
                  <a:schemeClr val="bg1"/>
                </a:solidFill>
              </a:rPr>
            </a:br>
            <a:r>
              <a:rPr lang="en-US" sz="2800" b="1" dirty="0" smtClean="0">
                <a:solidFill>
                  <a:schemeClr val="accent2">
                    <a:lumMod val="75000"/>
                  </a:schemeClr>
                </a:solidFill>
              </a:rPr>
              <a:t>1,000,000 cycles, no failures</a:t>
            </a:r>
            <a:r>
              <a:rPr lang="en-US" sz="2800" b="1" dirty="0" smtClean="0">
                <a:solidFill>
                  <a:schemeClr val="bg1"/>
                </a:solidFill>
              </a:rPr>
              <a:t/>
            </a:r>
            <a:br>
              <a:rPr lang="en-US" sz="2800" b="1" dirty="0" smtClean="0">
                <a:solidFill>
                  <a:schemeClr val="bg1"/>
                </a:solidFill>
              </a:rPr>
            </a:br>
            <a:r>
              <a:rPr lang="en-US" sz="2800" b="1" dirty="0" smtClean="0">
                <a:solidFill>
                  <a:schemeClr val="bg1"/>
                </a:solidFill>
              </a:rPr>
              <a:t>1 hectare, 100,000 seeds/ha, 10 years</a:t>
            </a:r>
            <a:br>
              <a:rPr lang="en-US" sz="2800" b="1" dirty="0" smtClean="0">
                <a:solidFill>
                  <a:schemeClr val="bg1"/>
                </a:solidFill>
              </a:rPr>
            </a:br>
            <a:endParaRPr lang="en-US" sz="2800" b="1" dirty="0" smtClean="0">
              <a:solidFill>
                <a:schemeClr val="bg1"/>
              </a:solidFill>
            </a:endParaRPr>
          </a:p>
          <a:p>
            <a:endParaRPr lang="en-US" sz="2800" b="1" dirty="0">
              <a:solidFill>
                <a:schemeClr val="bg1"/>
              </a:solidFill>
            </a:endParaRPr>
          </a:p>
          <a:p>
            <a:endParaRPr lang="en-US" sz="2800" b="1" dirty="0" smtClean="0">
              <a:solidFill>
                <a:schemeClr val="bg1"/>
              </a:solidFill>
            </a:endParaRPr>
          </a:p>
          <a:p>
            <a:r>
              <a:rPr lang="en-US" sz="2800" b="1" dirty="0" smtClean="0">
                <a:solidFill>
                  <a:schemeClr val="bg1"/>
                </a:solidFill>
              </a:rPr>
              <a:t/>
            </a:r>
            <a:br>
              <a:rPr lang="en-US" sz="2800" b="1" dirty="0" smtClean="0">
                <a:solidFill>
                  <a:schemeClr val="bg1"/>
                </a:solidFill>
              </a:rPr>
            </a:br>
            <a:endParaRPr lang="en-US" sz="2800" b="1" dirty="0">
              <a:solidFill>
                <a:schemeClr val="bg1"/>
              </a:solidFill>
            </a:endParaRPr>
          </a:p>
        </p:txBody>
      </p:sp>
    </p:spTree>
    <p:extLst>
      <p:ext uri="{BB962C8B-B14F-4D97-AF65-F5344CB8AC3E}">
        <p14:creationId xmlns:p14="http://schemas.microsoft.com/office/powerpoint/2010/main" val="31813422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Care</a:t>
            </a:r>
          </a:p>
        </p:txBody>
      </p:sp>
      <p:pic>
        <p:nvPicPr>
          <p:cNvPr id="69636" name="Picture 4" descr="925097-R1-44-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8128000" cy="5486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8724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08660" y="5105399"/>
            <a:ext cx="7772400" cy="1143001"/>
          </a:xfrm>
        </p:spPr>
        <p:txBody>
          <a:bodyPr>
            <a:normAutofit/>
          </a:bodyPr>
          <a:lstStyle/>
          <a:p>
            <a:r>
              <a:rPr lang="en-US" dirty="0" smtClean="0"/>
              <a:t>0.76m Row Spacing</a:t>
            </a:r>
          </a:p>
          <a:p>
            <a:r>
              <a:rPr lang="en-US" dirty="0"/>
              <a:t>Heterogeneity in plant spacing, and plant stands reduce yields </a:t>
            </a:r>
            <a:r>
              <a:rPr lang="en-US" dirty="0" smtClean="0"/>
              <a:t/>
            </a:r>
            <a:br>
              <a:rPr lang="en-US" dirty="0" smtClean="0"/>
            </a:br>
            <a:r>
              <a:rPr lang="en-US" dirty="0" smtClean="0"/>
              <a:t>(</a:t>
            </a:r>
            <a:r>
              <a:rPr lang="en-US" dirty="0"/>
              <a:t>1997, Nielsen, Purdue</a:t>
            </a:r>
            <a:r>
              <a:rPr lang="en-US" dirty="0" smtClean="0"/>
              <a:t>) </a:t>
            </a:r>
            <a:endParaRPr lang="en-US" dirty="0"/>
          </a:p>
        </p:txBody>
      </p:sp>
      <p:sp>
        <p:nvSpPr>
          <p:cNvPr id="4" name="Title 1"/>
          <p:cNvSpPr>
            <a:spLocks noGrp="1"/>
          </p:cNvSpPr>
          <p:nvPr>
            <p:ph type="title"/>
          </p:nvPr>
        </p:nvSpPr>
        <p:spPr>
          <a:xfrm>
            <a:off x="1295400" y="304800"/>
            <a:ext cx="7315200" cy="849297"/>
          </a:xfrm>
        </p:spPr>
        <p:txBody>
          <a:bodyPr>
            <a:normAutofit/>
          </a:bodyPr>
          <a:lstStyle/>
          <a:p>
            <a:r>
              <a:rPr lang="en-US" b="1" dirty="0" smtClean="0">
                <a:solidFill>
                  <a:schemeClr val="accent3">
                    <a:lumMod val="60000"/>
                    <a:lumOff val="40000"/>
                  </a:schemeClr>
                </a:solidFill>
              </a:rPr>
              <a:t>Importance of </a:t>
            </a:r>
            <a:r>
              <a:rPr lang="en-US" b="1" dirty="0" err="1" smtClean="0">
                <a:solidFill>
                  <a:schemeClr val="accent3">
                    <a:lumMod val="60000"/>
                    <a:lumOff val="40000"/>
                  </a:schemeClr>
                </a:solidFill>
              </a:rPr>
              <a:t>Singulation</a:t>
            </a:r>
            <a:r>
              <a:rPr lang="en-US" b="1" dirty="0" smtClean="0">
                <a:solidFill>
                  <a:schemeClr val="accent3">
                    <a:lumMod val="60000"/>
                    <a:lumOff val="40000"/>
                  </a:schemeClr>
                </a:solidFill>
              </a:rPr>
              <a:t>	</a:t>
            </a:r>
            <a:endParaRPr lang="en-US" b="1" dirty="0">
              <a:solidFill>
                <a:schemeClr val="accent3">
                  <a:lumMod val="60000"/>
                  <a:lumOff val="40000"/>
                </a:schemeClr>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582" y="1219200"/>
            <a:ext cx="6405218" cy="3810000"/>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874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dirty="0"/>
          </a:p>
        </p:txBody>
      </p:sp>
      <p:sp>
        <p:nvSpPr>
          <p:cNvPr id="2" name="Title 1"/>
          <p:cNvSpPr>
            <a:spLocks noGrp="1"/>
          </p:cNvSpPr>
          <p:nvPr>
            <p:ph type="title"/>
          </p:nvPr>
        </p:nvSpPr>
        <p:spPr>
          <a:xfrm>
            <a:off x="548640" y="1263134"/>
            <a:ext cx="7680960" cy="1066800"/>
          </a:xfrm>
        </p:spPr>
        <p:txBody>
          <a:bodyPr/>
          <a:lstStyle/>
          <a:p>
            <a:endParaRPr lang="en-US" dirty="0">
              <a:solidFill>
                <a:schemeClr val="accent2">
                  <a:lumMod val="75000"/>
                </a:schemeClr>
              </a:solidFill>
            </a:endParaRPr>
          </a:p>
        </p:txBody>
      </p:sp>
      <p:graphicFrame>
        <p:nvGraphicFramePr>
          <p:cNvPr id="5" name="Chart 4"/>
          <p:cNvGraphicFramePr>
            <a:graphicFrameLocks/>
          </p:cNvGraphicFramePr>
          <p:nvPr>
            <p:extLst>
              <p:ext uri="{D42A27DB-BD31-4B8C-83A1-F6EECF244321}">
                <p14:modId xmlns:p14="http://schemas.microsoft.com/office/powerpoint/2010/main" val="674182140"/>
              </p:ext>
            </p:extLst>
          </p:nvPr>
        </p:nvGraphicFramePr>
        <p:xfrm>
          <a:off x="381000" y="1027220"/>
          <a:ext cx="8458200" cy="522118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733800" y="609600"/>
            <a:ext cx="4495800" cy="369332"/>
          </a:xfrm>
          <a:prstGeom prst="rect">
            <a:avLst/>
          </a:prstGeom>
          <a:noFill/>
        </p:spPr>
        <p:txBody>
          <a:bodyPr wrap="square" rtlCol="0">
            <a:spAutoFit/>
          </a:bodyPr>
          <a:lstStyle/>
          <a:p>
            <a:r>
              <a:rPr lang="en-US" dirty="0" smtClean="0"/>
              <a:t>Nov 13, 2013</a:t>
            </a:r>
            <a:endParaRPr lang="en-US" dirty="0"/>
          </a:p>
        </p:txBody>
      </p:sp>
      <p:sp>
        <p:nvSpPr>
          <p:cNvPr id="6" name="TextBox 5"/>
          <p:cNvSpPr txBox="1"/>
          <p:nvPr/>
        </p:nvSpPr>
        <p:spPr>
          <a:xfrm>
            <a:off x="4038600" y="1263134"/>
            <a:ext cx="1371600" cy="307777"/>
          </a:xfrm>
          <a:prstGeom prst="rect">
            <a:avLst/>
          </a:prstGeom>
          <a:noFill/>
        </p:spPr>
        <p:txBody>
          <a:bodyPr wrap="square" rtlCol="0">
            <a:spAutoFit/>
          </a:bodyPr>
          <a:lstStyle/>
          <a:p>
            <a:r>
              <a:rPr lang="en-US" sz="1400" b="1" dirty="0" smtClean="0">
                <a:solidFill>
                  <a:schemeClr val="bg1"/>
                </a:solidFill>
              </a:rPr>
              <a:t>SED = 8.6</a:t>
            </a:r>
            <a:endParaRPr lang="en-US" sz="1400" b="1" dirty="0">
              <a:solidFill>
                <a:schemeClr val="bg1"/>
              </a:solidFill>
            </a:endParaRPr>
          </a:p>
        </p:txBody>
      </p:sp>
    </p:spTree>
    <p:extLst>
      <p:ext uri="{BB962C8B-B14F-4D97-AF65-F5344CB8AC3E}">
        <p14:creationId xmlns:p14="http://schemas.microsoft.com/office/powerpoint/2010/main" val="86205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4294967295"/>
          </p:nvPr>
        </p:nvSpPr>
        <p:spPr>
          <a:xfrm>
            <a:off x="914400" y="2769833"/>
            <a:ext cx="7315200" cy="3539527"/>
          </a:xfrm>
          <a:prstGeom prst="rect">
            <a:avLst/>
          </a:prstGeom>
        </p:spPr>
        <p:txBody>
          <a:bodyPr/>
          <a:lstStyle/>
          <a:p>
            <a:endParaRPr lang="en-US"/>
          </a:p>
        </p:txBody>
      </p:sp>
      <p:pic>
        <p:nvPicPr>
          <p:cNvPr id="4098" name="Picture 2" descr="http://nue.okstate.edu/Hand_Planter/IMG_09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228315"/>
            <a:ext cx="8102600" cy="6401085"/>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5" name="Picture 4"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5334000"/>
            <a:ext cx="1752600" cy="981075"/>
          </a:xfrm>
          <a:prstGeom prst="rect">
            <a:avLst/>
          </a:prstGeom>
          <a:noFill/>
          <a:ln>
            <a:noFill/>
          </a:ln>
        </p:spPr>
      </p:pic>
    </p:spTree>
    <p:extLst>
      <p:ext uri="{BB962C8B-B14F-4D97-AF65-F5344CB8AC3E}">
        <p14:creationId xmlns:p14="http://schemas.microsoft.com/office/powerpoint/2010/main" val="11426659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7315200" cy="773097"/>
          </a:xfrm>
        </p:spPr>
        <p:txBody>
          <a:bodyPr>
            <a:normAutofit fontScale="90000"/>
          </a:bodyPr>
          <a:lstStyle/>
          <a:p>
            <a:pPr algn="l"/>
            <a:r>
              <a:rPr lang="en-US" dirty="0" smtClean="0"/>
              <a:t/>
            </a:r>
            <a:br>
              <a:rPr lang="en-US" dirty="0" smtClean="0"/>
            </a:br>
            <a:r>
              <a:rPr lang="en-US" dirty="0" smtClean="0"/>
              <a:t>Rotating Drum</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06283745"/>
              </p:ext>
            </p:extLst>
          </p:nvPr>
        </p:nvGraphicFramePr>
        <p:xfrm>
          <a:off x="762000" y="1733558"/>
          <a:ext cx="4114800" cy="3048002"/>
        </p:xfrm>
        <a:graphic>
          <a:graphicData uri="http://schemas.openxmlformats.org/drawingml/2006/table">
            <a:tbl>
              <a:tblPr firstRow="1" firstCol="1" bandRow="1">
                <a:tableStyleId>{5C22544A-7EE6-4342-B048-85BDC9FD1C3A}</a:tableStyleId>
              </a:tblPr>
              <a:tblGrid>
                <a:gridCol w="1120626"/>
                <a:gridCol w="1313234"/>
                <a:gridCol w="1680940"/>
              </a:tblGrid>
              <a:tr h="539102">
                <a:tc>
                  <a:txBody>
                    <a:bodyPr/>
                    <a:lstStyle/>
                    <a:p>
                      <a:pPr marL="0" marR="0" algn="l">
                        <a:spcBef>
                          <a:spcPts val="0"/>
                        </a:spcBef>
                        <a:spcAft>
                          <a:spcPts val="0"/>
                        </a:spcAft>
                      </a:pPr>
                      <a:r>
                        <a:rPr lang="en-US" sz="1800" dirty="0">
                          <a:solidFill>
                            <a:schemeClr val="bg1"/>
                          </a:solidFill>
                          <a:effectLst/>
                        </a:rPr>
                        <a:t>Drum</a:t>
                      </a:r>
                      <a:endParaRPr lang="en-US" sz="1800" dirty="0">
                        <a:solidFill>
                          <a:schemeClr val="bg1"/>
                        </a:solidFill>
                        <a:effectLst/>
                        <a:latin typeface="Times New Roman"/>
                        <a:ea typeface="Calibri"/>
                      </a:endParaRPr>
                    </a:p>
                  </a:txBody>
                  <a:tcPr marL="68580" marR="68580" marT="0" marB="0" anchor="b">
                    <a:solidFill>
                      <a:schemeClr val="tx2">
                        <a:lumMod val="60000"/>
                        <a:lumOff val="40000"/>
                      </a:schemeClr>
                    </a:solidFill>
                  </a:tcPr>
                </a:tc>
                <a:tc>
                  <a:txBody>
                    <a:bodyPr/>
                    <a:lstStyle/>
                    <a:p>
                      <a:pPr marL="0" marR="0" algn="l">
                        <a:spcBef>
                          <a:spcPts val="0"/>
                        </a:spcBef>
                        <a:spcAft>
                          <a:spcPts val="0"/>
                        </a:spcAft>
                      </a:pPr>
                      <a:r>
                        <a:rPr lang="en-US" sz="1800" dirty="0">
                          <a:solidFill>
                            <a:schemeClr val="bg1"/>
                          </a:solidFill>
                          <a:effectLst/>
                        </a:rPr>
                        <a:t>Mass (g)</a:t>
                      </a:r>
                      <a:endParaRPr lang="en-US" sz="1800" dirty="0">
                        <a:solidFill>
                          <a:schemeClr val="bg1"/>
                        </a:solidFill>
                        <a:effectLst/>
                        <a:latin typeface="Times New Roman"/>
                        <a:ea typeface="Calibri"/>
                      </a:endParaRPr>
                    </a:p>
                  </a:txBody>
                  <a:tcPr marL="68580" marR="68580" marT="0" marB="0" anchor="b">
                    <a:solidFill>
                      <a:schemeClr val="tx2">
                        <a:lumMod val="60000"/>
                        <a:lumOff val="40000"/>
                      </a:schemeClr>
                    </a:solidFill>
                  </a:tcPr>
                </a:tc>
                <a:tc>
                  <a:txBody>
                    <a:bodyPr/>
                    <a:lstStyle/>
                    <a:p>
                      <a:pPr marL="0" marR="0" algn="l">
                        <a:spcBef>
                          <a:spcPts val="0"/>
                        </a:spcBef>
                        <a:spcAft>
                          <a:spcPts val="0"/>
                        </a:spcAft>
                      </a:pPr>
                      <a:r>
                        <a:rPr lang="en-US" sz="1800" dirty="0">
                          <a:solidFill>
                            <a:schemeClr val="bg1"/>
                          </a:solidFill>
                          <a:effectLst/>
                        </a:rPr>
                        <a:t>Volume (cm</a:t>
                      </a:r>
                      <a:r>
                        <a:rPr lang="en-US" sz="1800" baseline="30000" dirty="0">
                          <a:solidFill>
                            <a:schemeClr val="bg1"/>
                          </a:solidFill>
                          <a:effectLst/>
                        </a:rPr>
                        <a:t>3</a:t>
                      </a:r>
                      <a:r>
                        <a:rPr lang="en-US" sz="1800" dirty="0">
                          <a:solidFill>
                            <a:schemeClr val="bg1"/>
                          </a:solidFill>
                          <a:effectLst/>
                        </a:rPr>
                        <a:t>)</a:t>
                      </a:r>
                      <a:endParaRPr lang="en-US" sz="1800" dirty="0">
                        <a:solidFill>
                          <a:schemeClr val="bg1"/>
                        </a:solidFill>
                        <a:effectLst/>
                        <a:latin typeface="Times New Roman"/>
                        <a:ea typeface="Calibri"/>
                      </a:endParaRPr>
                    </a:p>
                  </a:txBody>
                  <a:tcPr marL="68580" marR="68580" marT="0" marB="0" anchor="b">
                    <a:solidFill>
                      <a:schemeClr val="tx2">
                        <a:lumMod val="60000"/>
                        <a:lumOff val="40000"/>
                      </a:schemeClr>
                    </a:solidFill>
                  </a:tcPr>
                </a:tc>
              </a:tr>
              <a:tr h="497633">
                <a:tc>
                  <a:txBody>
                    <a:bodyPr/>
                    <a:lstStyle/>
                    <a:p>
                      <a:pPr marL="0" marR="0" algn="l">
                        <a:spcBef>
                          <a:spcPts val="0"/>
                        </a:spcBef>
                        <a:spcAft>
                          <a:spcPts val="0"/>
                        </a:spcAft>
                      </a:pPr>
                      <a:r>
                        <a:rPr lang="en-US" sz="1800" dirty="0">
                          <a:solidFill>
                            <a:schemeClr val="bg1"/>
                          </a:solidFill>
                          <a:effectLst/>
                        </a:rPr>
                        <a:t>A</a:t>
                      </a:r>
                      <a:endParaRPr lang="en-US" sz="1800" dirty="0">
                        <a:solidFill>
                          <a:schemeClr val="bg1"/>
                        </a:solidFill>
                        <a:effectLst/>
                        <a:latin typeface="Times New Roman"/>
                        <a:ea typeface="Calibri"/>
                      </a:endParaRPr>
                    </a:p>
                  </a:txBody>
                  <a:tcPr marL="68580" marR="68580" marT="0" marB="0">
                    <a:solidFill>
                      <a:schemeClr val="accent3">
                        <a:lumMod val="60000"/>
                        <a:lumOff val="40000"/>
                      </a:schemeClr>
                    </a:solidFill>
                  </a:tcPr>
                </a:tc>
                <a:tc>
                  <a:txBody>
                    <a:bodyPr/>
                    <a:lstStyle/>
                    <a:p>
                      <a:pPr marL="0" marR="0" algn="l">
                        <a:spcBef>
                          <a:spcPts val="0"/>
                        </a:spcBef>
                        <a:spcAft>
                          <a:spcPts val="0"/>
                        </a:spcAft>
                      </a:pPr>
                      <a:r>
                        <a:rPr lang="en-US" sz="1800" dirty="0">
                          <a:effectLst/>
                        </a:rPr>
                        <a:t>0.69</a:t>
                      </a:r>
                      <a:endParaRPr lang="en-US" sz="1800" dirty="0">
                        <a:effectLst/>
                        <a:latin typeface="Times New Roman"/>
                        <a:ea typeface="Calibri"/>
                      </a:endParaRPr>
                    </a:p>
                  </a:txBody>
                  <a:tcPr marL="68580" marR="68580" marT="0" marB="0"/>
                </a:tc>
                <a:tc>
                  <a:txBody>
                    <a:bodyPr/>
                    <a:lstStyle/>
                    <a:p>
                      <a:pPr marL="0" marR="0" algn="l">
                        <a:spcBef>
                          <a:spcPts val="0"/>
                        </a:spcBef>
                        <a:spcAft>
                          <a:spcPts val="0"/>
                        </a:spcAft>
                      </a:pPr>
                      <a:r>
                        <a:rPr lang="en-US" sz="1800" dirty="0">
                          <a:effectLst/>
                        </a:rPr>
                        <a:t>0.507</a:t>
                      </a:r>
                      <a:endParaRPr lang="en-US" sz="1800" dirty="0">
                        <a:effectLst/>
                        <a:latin typeface="Times New Roman"/>
                        <a:ea typeface="Calibri"/>
                      </a:endParaRPr>
                    </a:p>
                  </a:txBody>
                  <a:tcPr marL="68580" marR="68580" marT="0" marB="0"/>
                </a:tc>
              </a:tr>
              <a:tr h="497633">
                <a:tc>
                  <a:txBody>
                    <a:bodyPr/>
                    <a:lstStyle/>
                    <a:p>
                      <a:pPr marL="0" marR="0" algn="l">
                        <a:spcBef>
                          <a:spcPts val="0"/>
                        </a:spcBef>
                        <a:spcAft>
                          <a:spcPts val="0"/>
                        </a:spcAft>
                      </a:pPr>
                      <a:r>
                        <a:rPr lang="en-US" sz="1800" dirty="0">
                          <a:solidFill>
                            <a:schemeClr val="bg1"/>
                          </a:solidFill>
                          <a:effectLst/>
                        </a:rPr>
                        <a:t>B</a:t>
                      </a:r>
                      <a:endParaRPr lang="en-US" sz="1800" dirty="0">
                        <a:solidFill>
                          <a:schemeClr val="bg1"/>
                        </a:solidFill>
                        <a:effectLst/>
                        <a:latin typeface="Times New Roman"/>
                        <a:ea typeface="Calibri"/>
                      </a:endParaRPr>
                    </a:p>
                  </a:txBody>
                  <a:tcPr marL="68580" marR="68580" marT="0" marB="0">
                    <a:solidFill>
                      <a:schemeClr val="accent3">
                        <a:lumMod val="60000"/>
                        <a:lumOff val="40000"/>
                      </a:schemeClr>
                    </a:solidFill>
                  </a:tcPr>
                </a:tc>
                <a:tc>
                  <a:txBody>
                    <a:bodyPr/>
                    <a:lstStyle/>
                    <a:p>
                      <a:pPr marL="0" marR="0" algn="l">
                        <a:spcBef>
                          <a:spcPts val="0"/>
                        </a:spcBef>
                        <a:spcAft>
                          <a:spcPts val="0"/>
                        </a:spcAft>
                      </a:pPr>
                      <a:r>
                        <a:rPr lang="en-US" sz="1800">
                          <a:effectLst/>
                        </a:rPr>
                        <a:t>0.71</a:t>
                      </a:r>
                      <a:endParaRPr lang="en-US" sz="1800">
                        <a:effectLst/>
                        <a:latin typeface="Times New Roman"/>
                        <a:ea typeface="Calibri"/>
                      </a:endParaRPr>
                    </a:p>
                  </a:txBody>
                  <a:tcPr marL="68580" marR="68580" marT="0" marB="0"/>
                </a:tc>
                <a:tc>
                  <a:txBody>
                    <a:bodyPr/>
                    <a:lstStyle/>
                    <a:p>
                      <a:pPr marL="0" marR="0" algn="l">
                        <a:spcBef>
                          <a:spcPts val="0"/>
                        </a:spcBef>
                        <a:spcAft>
                          <a:spcPts val="0"/>
                        </a:spcAft>
                      </a:pPr>
                      <a:r>
                        <a:rPr lang="en-US" sz="1800" dirty="0">
                          <a:effectLst/>
                        </a:rPr>
                        <a:t>0.521</a:t>
                      </a:r>
                      <a:endParaRPr lang="en-US" sz="1800" dirty="0">
                        <a:effectLst/>
                        <a:latin typeface="Times New Roman"/>
                        <a:ea typeface="Calibri"/>
                      </a:endParaRPr>
                    </a:p>
                  </a:txBody>
                  <a:tcPr marL="68580" marR="68580" marT="0" marB="0"/>
                </a:tc>
              </a:tr>
              <a:tr h="497633">
                <a:tc>
                  <a:txBody>
                    <a:bodyPr/>
                    <a:lstStyle/>
                    <a:p>
                      <a:pPr marL="0" marR="0" algn="l">
                        <a:spcBef>
                          <a:spcPts val="0"/>
                        </a:spcBef>
                        <a:spcAft>
                          <a:spcPts val="0"/>
                        </a:spcAft>
                      </a:pPr>
                      <a:r>
                        <a:rPr lang="en-US" sz="1800" dirty="0">
                          <a:solidFill>
                            <a:schemeClr val="bg1"/>
                          </a:solidFill>
                          <a:effectLst/>
                        </a:rPr>
                        <a:t>OS</a:t>
                      </a:r>
                      <a:endParaRPr lang="en-US" sz="1800" dirty="0">
                        <a:solidFill>
                          <a:schemeClr val="bg1"/>
                        </a:solidFill>
                        <a:effectLst/>
                        <a:latin typeface="Times New Roman"/>
                        <a:ea typeface="Calibri"/>
                      </a:endParaRPr>
                    </a:p>
                  </a:txBody>
                  <a:tcPr marL="68580" marR="68580" marT="0" marB="0">
                    <a:solidFill>
                      <a:schemeClr val="accent3">
                        <a:lumMod val="60000"/>
                        <a:lumOff val="40000"/>
                      </a:schemeClr>
                    </a:solidFill>
                  </a:tcPr>
                </a:tc>
                <a:tc>
                  <a:txBody>
                    <a:bodyPr/>
                    <a:lstStyle/>
                    <a:p>
                      <a:pPr marL="0" marR="0" algn="l">
                        <a:spcBef>
                          <a:spcPts val="0"/>
                        </a:spcBef>
                        <a:spcAft>
                          <a:spcPts val="0"/>
                        </a:spcAft>
                      </a:pPr>
                      <a:r>
                        <a:rPr lang="en-US" sz="1800">
                          <a:effectLst/>
                        </a:rPr>
                        <a:t>0.88</a:t>
                      </a:r>
                      <a:endParaRPr lang="en-US" sz="1800">
                        <a:effectLst/>
                        <a:latin typeface="Times New Roman"/>
                        <a:ea typeface="Calibri"/>
                      </a:endParaRPr>
                    </a:p>
                  </a:txBody>
                  <a:tcPr marL="68580" marR="68580" marT="0" marB="0"/>
                </a:tc>
                <a:tc>
                  <a:txBody>
                    <a:bodyPr/>
                    <a:lstStyle/>
                    <a:p>
                      <a:pPr marL="0" marR="0" algn="l">
                        <a:spcBef>
                          <a:spcPts val="0"/>
                        </a:spcBef>
                        <a:spcAft>
                          <a:spcPts val="0"/>
                        </a:spcAft>
                      </a:pPr>
                      <a:r>
                        <a:rPr lang="en-US" sz="1800" dirty="0">
                          <a:effectLst/>
                        </a:rPr>
                        <a:t>0.646</a:t>
                      </a:r>
                      <a:endParaRPr lang="en-US" sz="1800" dirty="0">
                        <a:effectLst/>
                        <a:latin typeface="Times New Roman"/>
                        <a:ea typeface="Calibri"/>
                      </a:endParaRPr>
                    </a:p>
                  </a:txBody>
                  <a:tcPr marL="68580" marR="68580" marT="0" marB="0"/>
                </a:tc>
              </a:tr>
              <a:tr h="497633">
                <a:tc>
                  <a:txBody>
                    <a:bodyPr/>
                    <a:lstStyle/>
                    <a:p>
                      <a:pPr marL="0" marR="0" algn="l">
                        <a:spcBef>
                          <a:spcPts val="0"/>
                        </a:spcBef>
                        <a:spcAft>
                          <a:spcPts val="0"/>
                        </a:spcAft>
                      </a:pPr>
                      <a:r>
                        <a:rPr lang="en-US" sz="1800" dirty="0">
                          <a:solidFill>
                            <a:schemeClr val="bg1"/>
                          </a:solidFill>
                          <a:effectLst/>
                        </a:rPr>
                        <a:t>OM</a:t>
                      </a:r>
                      <a:endParaRPr lang="en-US" sz="1800" dirty="0">
                        <a:solidFill>
                          <a:schemeClr val="bg1"/>
                        </a:solidFill>
                        <a:effectLst/>
                        <a:latin typeface="Times New Roman"/>
                        <a:ea typeface="Calibri"/>
                      </a:endParaRPr>
                    </a:p>
                  </a:txBody>
                  <a:tcPr marL="68580" marR="68580" marT="0" marB="0">
                    <a:solidFill>
                      <a:schemeClr val="accent3">
                        <a:lumMod val="60000"/>
                        <a:lumOff val="40000"/>
                      </a:schemeClr>
                    </a:solidFill>
                  </a:tcPr>
                </a:tc>
                <a:tc>
                  <a:txBody>
                    <a:bodyPr/>
                    <a:lstStyle/>
                    <a:p>
                      <a:pPr marL="0" marR="0" algn="l">
                        <a:spcBef>
                          <a:spcPts val="0"/>
                        </a:spcBef>
                        <a:spcAft>
                          <a:spcPts val="0"/>
                        </a:spcAft>
                      </a:pPr>
                      <a:r>
                        <a:rPr lang="en-US" sz="1800">
                          <a:effectLst/>
                        </a:rPr>
                        <a:t>3.36</a:t>
                      </a:r>
                      <a:endParaRPr lang="en-US" sz="1800">
                        <a:effectLst/>
                        <a:latin typeface="Times New Roman"/>
                        <a:ea typeface="Calibri"/>
                      </a:endParaRPr>
                    </a:p>
                  </a:txBody>
                  <a:tcPr marL="68580" marR="68580" marT="0" marB="0"/>
                </a:tc>
                <a:tc>
                  <a:txBody>
                    <a:bodyPr/>
                    <a:lstStyle/>
                    <a:p>
                      <a:pPr marL="0" marR="0" algn="l">
                        <a:spcBef>
                          <a:spcPts val="0"/>
                        </a:spcBef>
                        <a:spcAft>
                          <a:spcPts val="0"/>
                        </a:spcAft>
                      </a:pPr>
                      <a:r>
                        <a:rPr lang="en-US" sz="1800" dirty="0">
                          <a:effectLst/>
                        </a:rPr>
                        <a:t>2.468</a:t>
                      </a:r>
                      <a:endParaRPr lang="en-US" sz="1800" dirty="0">
                        <a:effectLst/>
                        <a:latin typeface="Times New Roman"/>
                        <a:ea typeface="Calibri"/>
                      </a:endParaRPr>
                    </a:p>
                  </a:txBody>
                  <a:tcPr marL="68580" marR="68580" marT="0" marB="0"/>
                </a:tc>
              </a:tr>
              <a:tr h="518368">
                <a:tc>
                  <a:txBody>
                    <a:bodyPr/>
                    <a:lstStyle/>
                    <a:p>
                      <a:pPr marL="0" marR="0" algn="l">
                        <a:spcBef>
                          <a:spcPts val="0"/>
                        </a:spcBef>
                        <a:spcAft>
                          <a:spcPts val="0"/>
                        </a:spcAft>
                      </a:pPr>
                      <a:r>
                        <a:rPr lang="en-US" sz="1800" dirty="0">
                          <a:solidFill>
                            <a:schemeClr val="bg1"/>
                          </a:solidFill>
                          <a:effectLst/>
                        </a:rPr>
                        <a:t>OC</a:t>
                      </a:r>
                      <a:endParaRPr lang="en-US" sz="1800" dirty="0">
                        <a:solidFill>
                          <a:schemeClr val="bg1"/>
                        </a:solidFill>
                        <a:effectLst/>
                        <a:latin typeface="Times New Roman"/>
                        <a:ea typeface="Calibri"/>
                      </a:endParaRPr>
                    </a:p>
                  </a:txBody>
                  <a:tcPr marL="68580" marR="68580" marT="0" marB="0">
                    <a:solidFill>
                      <a:schemeClr val="accent3">
                        <a:lumMod val="60000"/>
                        <a:lumOff val="40000"/>
                      </a:schemeClr>
                    </a:solidFill>
                  </a:tcPr>
                </a:tc>
                <a:tc>
                  <a:txBody>
                    <a:bodyPr/>
                    <a:lstStyle/>
                    <a:p>
                      <a:pPr marL="0" marR="0" algn="l">
                        <a:spcBef>
                          <a:spcPts val="0"/>
                        </a:spcBef>
                        <a:spcAft>
                          <a:spcPts val="0"/>
                        </a:spcAft>
                      </a:pPr>
                      <a:r>
                        <a:rPr lang="en-US" sz="1800">
                          <a:effectLst/>
                        </a:rPr>
                        <a:t>3.38</a:t>
                      </a:r>
                      <a:endParaRPr lang="en-US" sz="1800">
                        <a:effectLst/>
                        <a:latin typeface="Times New Roman"/>
                        <a:ea typeface="Calibri"/>
                      </a:endParaRPr>
                    </a:p>
                  </a:txBody>
                  <a:tcPr marL="68580" marR="68580" marT="0" marB="0"/>
                </a:tc>
                <a:tc>
                  <a:txBody>
                    <a:bodyPr/>
                    <a:lstStyle/>
                    <a:p>
                      <a:pPr marL="0" marR="0" algn="l">
                        <a:spcBef>
                          <a:spcPts val="0"/>
                        </a:spcBef>
                        <a:spcAft>
                          <a:spcPts val="0"/>
                        </a:spcAft>
                      </a:pPr>
                      <a:r>
                        <a:rPr lang="en-US" sz="1800" dirty="0">
                          <a:effectLst/>
                        </a:rPr>
                        <a:t>2.482</a:t>
                      </a:r>
                      <a:endParaRPr lang="en-US" sz="1800" dirty="0">
                        <a:effectLst/>
                        <a:latin typeface="Times New Roman"/>
                        <a:ea typeface="Calibri"/>
                      </a:endParaRPr>
                    </a:p>
                  </a:txBody>
                  <a:tcPr marL="68580" marR="68580" marT="0" marB="0"/>
                </a:tc>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1143000"/>
            <a:ext cx="1885950" cy="2514600"/>
          </a:xfrm>
          <a:prstGeom prst="rect">
            <a:avLst/>
          </a:prstGeom>
          <a:ln w="28575">
            <a:solidFill>
              <a:schemeClr val="tx2"/>
            </a:solidFill>
          </a:ln>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13000" contrast="-62000"/>
                    </a14:imgEffect>
                  </a14:imgLayer>
                </a14:imgProps>
              </a:ext>
              <a:ext uri="{28A0092B-C50C-407E-A947-70E740481C1C}">
                <a14:useLocalDpi xmlns:a14="http://schemas.microsoft.com/office/drawing/2010/main" val="0"/>
              </a:ext>
            </a:extLst>
          </a:blip>
          <a:stretch>
            <a:fillRect/>
          </a:stretch>
        </p:blipFill>
        <p:spPr>
          <a:xfrm>
            <a:off x="5486399" y="381000"/>
            <a:ext cx="2711489" cy="5753119"/>
          </a:xfrm>
          <a:prstGeom prst="rect">
            <a:avLst/>
          </a:prstGeom>
          <a:ln>
            <a:solidFill>
              <a:srgbClr val="FF9933"/>
            </a:solidFill>
          </a:ln>
        </p:spPr>
      </p:pic>
    </p:spTree>
    <p:extLst>
      <p:ext uri="{BB962C8B-B14F-4D97-AF65-F5344CB8AC3E}">
        <p14:creationId xmlns:p14="http://schemas.microsoft.com/office/powerpoint/2010/main" val="9279581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extLst>
              <p:ext uri="{D42A27DB-BD31-4B8C-83A1-F6EECF244321}">
                <p14:modId xmlns:p14="http://schemas.microsoft.com/office/powerpoint/2010/main" val="1965283277"/>
              </p:ext>
            </p:extLst>
          </p:nvPr>
        </p:nvGraphicFramePr>
        <p:xfrm>
          <a:off x="2590800" y="1447800"/>
          <a:ext cx="6324600" cy="4706701"/>
        </p:xfrm>
        <a:graphic>
          <a:graphicData uri="http://schemas.openxmlformats.org/drawingml/2006/table">
            <a:tbl>
              <a:tblPr>
                <a:tableStyleId>{5C22544A-7EE6-4342-B048-85BDC9FD1C3A}</a:tableStyleId>
              </a:tblPr>
              <a:tblGrid>
                <a:gridCol w="2884312"/>
                <a:gridCol w="1637246"/>
                <a:gridCol w="1803042"/>
              </a:tblGrid>
              <a:tr h="405098">
                <a:tc gridSpan="3">
                  <a:txBody>
                    <a:bodyPr/>
                    <a:lstStyle/>
                    <a:p>
                      <a:pPr algn="l" fontAlgn="b"/>
                      <a:r>
                        <a:rPr lang="en-US" sz="2400" u="none" strike="noStrike" dirty="0">
                          <a:effectLst/>
                        </a:rPr>
                        <a:t>Combined, </a:t>
                      </a:r>
                      <a:r>
                        <a:rPr lang="en-US" sz="2400" u="none" strike="noStrike" dirty="0" err="1">
                          <a:effectLst/>
                        </a:rPr>
                        <a:t>Efaw</a:t>
                      </a:r>
                      <a:r>
                        <a:rPr lang="en-US" sz="2400" u="none" strike="noStrike" dirty="0">
                          <a:effectLst/>
                        </a:rPr>
                        <a:t> and Perkins, 2013</a:t>
                      </a:r>
                      <a:endParaRPr lang="en-US" sz="24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hMerge="1">
                  <a:txBody>
                    <a:bodyPr/>
                    <a:lstStyle/>
                    <a:p>
                      <a:endParaRPr lang="en-US"/>
                    </a:p>
                  </a:txBody>
                  <a:tcPr/>
                </a:tc>
              </a:tr>
              <a:tr h="278684">
                <a:tc gridSpan="2">
                  <a:txBody>
                    <a:bodyPr/>
                    <a:lstStyle/>
                    <a:p>
                      <a:pPr algn="l" fontAlgn="b"/>
                      <a:r>
                        <a:rPr lang="en-US" sz="2400" u="none" strike="noStrike" dirty="0" err="1">
                          <a:effectLst/>
                        </a:rPr>
                        <a:t>Topdress</a:t>
                      </a:r>
                      <a:r>
                        <a:rPr lang="en-US" sz="2400" u="none" strike="noStrike" dirty="0">
                          <a:effectLst/>
                        </a:rPr>
                        <a:t> N, Corn, V12</a:t>
                      </a:r>
                      <a:endParaRPr lang="en-US" sz="24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a:txBody>
                    <a:bodyPr/>
                    <a:lstStyle/>
                    <a:p>
                      <a:pPr algn="l" fontAlgn="b"/>
                      <a:r>
                        <a:rPr lang="en-US" sz="2400" b="0" i="0" u="none" strike="noStrike" dirty="0" smtClean="0">
                          <a:solidFill>
                            <a:srgbClr val="000000"/>
                          </a:solidFill>
                          <a:effectLst/>
                          <a:latin typeface="Calibri"/>
                        </a:rPr>
                        <a:t>(70,000</a:t>
                      </a:r>
                      <a:r>
                        <a:rPr lang="en-US" sz="2400" b="0" i="0" u="none" strike="noStrike" baseline="0" dirty="0" smtClean="0">
                          <a:solidFill>
                            <a:srgbClr val="000000"/>
                          </a:solidFill>
                          <a:effectLst/>
                          <a:latin typeface="Calibri"/>
                        </a:rPr>
                        <a:t> s/ha)</a:t>
                      </a:r>
                      <a:endParaRPr lang="en-US" sz="2400" b="0" i="0" u="none" strike="noStrike" dirty="0">
                        <a:solidFill>
                          <a:srgbClr val="000000"/>
                        </a:solidFill>
                        <a:effectLst/>
                        <a:latin typeface="Calibri"/>
                      </a:endParaRPr>
                    </a:p>
                  </a:txBody>
                  <a:tcPr marL="9525" marR="9525" marT="9525" marB="0" anchor="b">
                    <a:solidFill>
                      <a:schemeClr val="tx2">
                        <a:lumMod val="60000"/>
                        <a:lumOff val="40000"/>
                      </a:schemeClr>
                    </a:solidFill>
                  </a:tcPr>
                </a:tc>
              </a:tr>
              <a:tr h="356938">
                <a:tc>
                  <a:txBody>
                    <a:bodyPr/>
                    <a:lstStyle/>
                    <a:p>
                      <a:pPr algn="l" fontAlgn="b"/>
                      <a:r>
                        <a:rPr lang="en-US" sz="2000" b="1" u="sng" strike="noStrike" dirty="0">
                          <a:effectLst/>
                        </a:rPr>
                        <a:t>Methods</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N, kg/ha</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Mg/ha</a:t>
                      </a:r>
                      <a:endParaRPr lang="en-US" sz="2000" b="1" i="0" u="sng"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Check</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0</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Hand planter </a:t>
                      </a:r>
                      <a:r>
                        <a:rPr lang="en-US" sz="2000" b="1" u="none" strike="noStrike" dirty="0" smtClean="0">
                          <a:effectLst/>
                        </a:rPr>
                        <a:t>(0.9</a:t>
                      </a:r>
                      <a:r>
                        <a:rPr lang="en-US" sz="2000" b="1" u="none" strike="noStrike" baseline="0" dirty="0" smtClean="0">
                          <a:effectLst/>
                        </a:rPr>
                        <a:t> g/plant)</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30</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11.2</a:t>
                      </a:r>
                      <a:endParaRPr lang="en-US" sz="2000" b="1"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Hand </a:t>
                      </a:r>
                      <a:r>
                        <a:rPr lang="en-US" sz="2000" u="none" strike="noStrike" dirty="0" smtClean="0">
                          <a:effectLst/>
                        </a:rPr>
                        <a:t>planter (1.8</a:t>
                      </a:r>
                      <a:r>
                        <a:rPr lang="en-US" sz="2000" u="none" strike="noStrike" baseline="0" dirty="0" smtClean="0">
                          <a:effectLst/>
                        </a:rPr>
                        <a:t> g/plant)</a:t>
                      </a:r>
                      <a:r>
                        <a:rPr lang="en-US" sz="2000" u="none" strike="noStrike" dirty="0" smtClean="0">
                          <a:effectLst/>
                        </a:rPr>
                        <a:t> </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60</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10.6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Broadcast</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6.4</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Broadcast</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7.0</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Dribble urea</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9.3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urea</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7.8</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10.4</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SED = 1.81</a:t>
                      </a:r>
                      <a:endParaRPr lang="en-US" sz="2000" b="1" i="0" u="none" strike="noStrike" dirty="0">
                        <a:solidFill>
                          <a:srgbClr val="000000"/>
                        </a:solidFill>
                        <a:effectLst/>
                        <a:latin typeface="Calibri"/>
                      </a:endParaRPr>
                    </a:p>
                  </a:txBody>
                  <a:tcPr marL="9525" marR="9525" marT="9525" marB="0" anchor="b"/>
                </a:tc>
                <a:tc>
                  <a:txBody>
                    <a:bodyPr/>
                    <a:lstStyle/>
                    <a:p>
                      <a:pPr algn="l" fontAlgn="b"/>
                      <a:endParaRPr lang="en-US" sz="2000" b="0" i="0" u="none" strike="noStrike">
                        <a:solidFill>
                          <a:srgbClr val="000000"/>
                        </a:solidFill>
                        <a:effectLst/>
                        <a:latin typeface="Calibri"/>
                      </a:endParaRPr>
                    </a:p>
                  </a:txBody>
                  <a:tcPr marL="9525" marR="9525" marT="9525" marB="0" anchor="b"/>
                </a:tc>
                <a:tc>
                  <a:txBody>
                    <a:bodyPr/>
                    <a:lstStyle/>
                    <a:p>
                      <a:pPr algn="l" fontAlgn="b"/>
                      <a:endParaRPr lang="en-US" sz="2000" b="0" i="0" u="none" strike="noStrike" dirty="0">
                        <a:solidFill>
                          <a:srgbClr val="000000"/>
                        </a:solidFill>
                        <a:effectLst/>
                        <a:latin typeface="Calibri"/>
                      </a:endParaRPr>
                    </a:p>
                  </a:txBody>
                  <a:tcPr marL="9525" marR="9525" marT="9525" marB="0" anchor="b"/>
                </a:tc>
              </a:tr>
            </a:tbl>
          </a:graphicData>
        </a:graphic>
      </p:graphicFrame>
      <p:sp>
        <p:nvSpPr>
          <p:cNvPr id="2" name="Title 1"/>
          <p:cNvSpPr>
            <a:spLocks noGrp="1"/>
          </p:cNvSpPr>
          <p:nvPr>
            <p:ph type="title"/>
          </p:nvPr>
        </p:nvSpPr>
        <p:spPr>
          <a:xfrm>
            <a:off x="1524000" y="381000"/>
            <a:ext cx="7620000" cy="609601"/>
          </a:xfrm>
        </p:spPr>
        <p:txBody>
          <a:bodyPr>
            <a:normAutofit fontScale="90000"/>
          </a:bodyPr>
          <a:lstStyle/>
          <a:p>
            <a:r>
              <a:rPr lang="en-US" cap="none" dirty="0" smtClean="0">
                <a:solidFill>
                  <a:srgbClr val="FF9933"/>
                </a:solidFill>
                <a:latin typeface="Verdana" panose="020B0604030504040204" pitchFamily="34" charset="0"/>
                <a:ea typeface="Verdana" panose="020B0604030504040204" pitchFamily="34" charset="0"/>
                <a:cs typeface="Verdana" panose="020B0604030504040204" pitchFamily="34" charset="0"/>
              </a:rPr>
              <a:t>Mid Season Fertilizer N</a:t>
            </a:r>
            <a:endParaRPr lang="en-US" cap="none" dirty="0">
              <a:solidFill>
                <a:srgbClr val="FF9933"/>
              </a:solidFill>
              <a:latin typeface="Verdana" panose="020B0604030504040204" pitchFamily="34" charset="0"/>
              <a:ea typeface="Verdana" panose="020B0604030504040204" pitchFamily="34" charset="0"/>
              <a:cs typeface="Verdana" panose="020B0604030504040204" pitchFamily="34" charset="0"/>
            </a:endParaRPr>
          </a:p>
        </p:txBody>
      </p:sp>
      <p:pic>
        <p:nvPicPr>
          <p:cNvPr id="3073" name="Picture 1" descr="C:\Hand_Planter\hp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447800"/>
            <a:ext cx="1199988" cy="4991100"/>
          </a:xfrm>
          <a:prstGeom prst="rect">
            <a:avLst/>
          </a:prstGeom>
          <a:noFill/>
          <a:ln>
            <a:solidFill>
              <a:srgbClr val="FF993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486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4294967295"/>
          </p:nvPr>
        </p:nvSpPr>
        <p:spPr>
          <a:xfrm>
            <a:off x="914400" y="2769833"/>
            <a:ext cx="7315200" cy="3539527"/>
          </a:xfrm>
          <a:prstGeom prst="rect">
            <a:avLst/>
          </a:prstGeom>
        </p:spPr>
        <p:txBody>
          <a:bodyPr/>
          <a:lstStyle/>
          <a:p>
            <a:endParaRPr lang="en-US"/>
          </a:p>
        </p:txBody>
      </p:sp>
      <p:pic>
        <p:nvPicPr>
          <p:cNvPr id="1026" name="Picture 2" descr="Progress, Hand Pla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8322640" cy="40386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5643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ue.okstate.edu/Hand_Planter/IMG_0784.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28600"/>
            <a:ext cx="7467600" cy="5577653"/>
          </a:xfrm>
          <a:prstGeom prst="rect">
            <a:avLst/>
          </a:prstGeom>
          <a:noFill/>
          <a:ln w="19050">
            <a:solidFill>
              <a:srgbClr val="FF660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4" name="TextBox 3"/>
          <p:cNvSpPr txBox="1"/>
          <p:nvPr/>
        </p:nvSpPr>
        <p:spPr>
          <a:xfrm>
            <a:off x="434340" y="6019800"/>
            <a:ext cx="5791200" cy="646331"/>
          </a:xfrm>
          <a:prstGeom prst="rect">
            <a:avLst/>
          </a:prstGeom>
          <a:noFill/>
        </p:spPr>
        <p:txBody>
          <a:bodyPr wrap="square" rtlCol="0">
            <a:spAutoFit/>
          </a:bodyPr>
          <a:lstStyle/>
          <a:p>
            <a:r>
              <a:rPr lang="en-US" dirty="0" smtClean="0">
                <a:solidFill>
                  <a:schemeClr val="bg1"/>
                </a:solidFill>
              </a:rPr>
              <a:t>Thailand		Mexico		Zambia</a:t>
            </a:r>
            <a:br>
              <a:rPr lang="en-US" dirty="0" smtClean="0">
                <a:solidFill>
                  <a:schemeClr val="bg1"/>
                </a:solidFill>
              </a:rPr>
            </a:br>
            <a:r>
              <a:rPr lang="en-US" dirty="0" smtClean="0">
                <a:solidFill>
                  <a:schemeClr val="bg1"/>
                </a:solidFill>
              </a:rPr>
              <a:t>El Salvador	Guatemala	</a:t>
            </a:r>
            <a:endParaRPr lang="en-US" dirty="0">
              <a:solidFill>
                <a:schemeClr val="bg1"/>
              </a:solidFill>
            </a:endParaRPr>
          </a:p>
        </p:txBody>
      </p:sp>
      <p:sp>
        <p:nvSpPr>
          <p:cNvPr id="3" name="TextBox 2"/>
          <p:cNvSpPr txBox="1"/>
          <p:nvPr/>
        </p:nvSpPr>
        <p:spPr>
          <a:xfrm>
            <a:off x="1371600" y="6096000"/>
            <a:ext cx="6934200" cy="369332"/>
          </a:xfrm>
          <a:prstGeom prst="rect">
            <a:avLst/>
          </a:prstGeom>
          <a:noFill/>
        </p:spPr>
        <p:txBody>
          <a:bodyPr wrap="square" rtlCol="0">
            <a:spAutoFit/>
          </a:bodyPr>
          <a:lstStyle/>
          <a:p>
            <a:r>
              <a:rPr lang="en-US" dirty="0" smtClean="0"/>
              <a:t>Regional Trials: El Salvador, Thailand, Colombia, Uganda, Zambia</a:t>
            </a:r>
            <a:endParaRPr lang="en-US" dirty="0"/>
          </a:p>
        </p:txBody>
      </p:sp>
    </p:spTree>
    <p:extLst>
      <p:ext uri="{BB962C8B-B14F-4D97-AF65-F5344CB8AC3E}">
        <p14:creationId xmlns:p14="http://schemas.microsoft.com/office/powerpoint/2010/main" val="419097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838200" y="1600200"/>
            <a:ext cx="7315200" cy="3539527"/>
          </a:xfrm>
        </p:spPr>
        <p:txBody>
          <a:bodyPr>
            <a:noAutofit/>
          </a:bodyPr>
          <a:lstStyle/>
          <a:p>
            <a:r>
              <a:rPr lang="en-US" sz="2800" dirty="0" smtClean="0"/>
              <a:t>Brush size, location, stiffness</a:t>
            </a:r>
          </a:p>
          <a:p>
            <a:r>
              <a:rPr lang="en-US" sz="2800" dirty="0" smtClean="0"/>
              <a:t>Drum orientation</a:t>
            </a:r>
          </a:p>
          <a:p>
            <a:r>
              <a:rPr lang="en-US" sz="2800" dirty="0" smtClean="0"/>
              <a:t>Drum cavity size</a:t>
            </a:r>
          </a:p>
          <a:p>
            <a:r>
              <a:rPr lang="en-US" sz="2800" dirty="0" smtClean="0"/>
              <a:t>Drum angle </a:t>
            </a:r>
          </a:p>
          <a:p>
            <a:r>
              <a:rPr lang="en-US" sz="2800" dirty="0" smtClean="0"/>
              <a:t>Internal Housing (1, 2, 3) (brush position)</a:t>
            </a:r>
          </a:p>
          <a:p>
            <a:r>
              <a:rPr lang="en-US" sz="2800" dirty="0" smtClean="0"/>
              <a:t>Seed size, shape (range from 2652 to 4344 seeds/kg)</a:t>
            </a:r>
          </a:p>
          <a:p>
            <a:r>
              <a:rPr lang="en-US" sz="2800" dirty="0" smtClean="0"/>
              <a:t>Operator (many)</a:t>
            </a:r>
          </a:p>
          <a:p>
            <a:endParaRPr lang="en-US" sz="2800" dirty="0" smtClean="0"/>
          </a:p>
          <a:p>
            <a:endParaRPr lang="en-US" sz="2800" dirty="0"/>
          </a:p>
        </p:txBody>
      </p:sp>
      <p:sp>
        <p:nvSpPr>
          <p:cNvPr id="2" name="Title 1"/>
          <p:cNvSpPr>
            <a:spLocks noGrp="1"/>
          </p:cNvSpPr>
          <p:nvPr>
            <p:ph type="title"/>
          </p:nvPr>
        </p:nvSpPr>
        <p:spPr>
          <a:xfrm>
            <a:off x="990600" y="381000"/>
            <a:ext cx="7315200" cy="849297"/>
          </a:xfrm>
        </p:spPr>
        <p:txBody>
          <a:bodyPr/>
          <a:lstStyle/>
          <a:p>
            <a:r>
              <a:rPr lang="en-US" dirty="0" smtClean="0">
                <a:solidFill>
                  <a:srgbClr val="FF9933"/>
                </a:solidFill>
              </a:rPr>
              <a:t>Variables</a:t>
            </a:r>
            <a:endParaRPr lang="en-US" dirty="0">
              <a:solidFill>
                <a:srgbClr val="FF9933"/>
              </a:solidFill>
            </a:endParaRPr>
          </a:p>
        </p:txBody>
      </p:sp>
    </p:spTree>
    <p:extLst>
      <p:ext uri="{BB962C8B-B14F-4D97-AF65-F5344CB8AC3E}">
        <p14:creationId xmlns:p14="http://schemas.microsoft.com/office/powerpoint/2010/main" val="12068373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447800" y="762000"/>
            <a:ext cx="7620000" cy="1752600"/>
          </a:xfrm>
          <a:prstGeom prst="rect">
            <a:avLst/>
          </a:prstGeom>
        </p:spPr>
        <p:txBody>
          <a:bodyPr>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2400" b="1" dirty="0" smtClean="0"/>
              <a:t>Benefits</a:t>
            </a:r>
            <a:endParaRPr lang="en-US" sz="2400" dirty="0" smtClean="0"/>
          </a:p>
          <a:p>
            <a:pPr marL="342900" indent="-342900">
              <a:buFont typeface="Arial" pitchFamily="34" charset="0"/>
              <a:buChar char="•"/>
            </a:pPr>
            <a:r>
              <a:rPr lang="en-US" sz="2400" dirty="0" smtClean="0"/>
              <a:t>Remove chemically treated seeds from the hands of small farmers </a:t>
            </a:r>
          </a:p>
          <a:p>
            <a:pPr marL="342900" indent="-342900">
              <a:buFont typeface="Arial" pitchFamily="34" charset="0"/>
              <a:buChar char="•"/>
            </a:pPr>
            <a:r>
              <a:rPr lang="en-US" sz="2400" dirty="0" smtClean="0"/>
              <a:t>Decrease soil erosion via improved plant spacing </a:t>
            </a:r>
          </a:p>
          <a:p>
            <a:pPr marL="342900" indent="-342900">
              <a:buFont typeface="Arial" pitchFamily="34" charset="0"/>
              <a:buChar char="•"/>
            </a:pPr>
            <a:r>
              <a:rPr lang="en-US" sz="2400" dirty="0" smtClean="0"/>
              <a:t>Accommodate mid-season application of urea-N </a:t>
            </a:r>
          </a:p>
          <a:p>
            <a:pPr marL="342900" indent="-342900">
              <a:buFont typeface="Arial" pitchFamily="34" charset="0"/>
              <a:buChar char="•"/>
            </a:pPr>
            <a:r>
              <a:rPr lang="en-US" sz="2400" dirty="0" smtClean="0"/>
              <a:t>Place urea below the surface reducing NH3 losses </a:t>
            </a:r>
          </a:p>
          <a:p>
            <a:pPr marL="342900" indent="-342900">
              <a:buFont typeface="Arial" pitchFamily="34" charset="0"/>
              <a:buChar char="•"/>
            </a:pPr>
            <a:r>
              <a:rPr lang="en-US" sz="2400" dirty="0" smtClean="0"/>
              <a:t>Potential to increase maize production and NUE</a:t>
            </a:r>
          </a:p>
          <a:p>
            <a:endParaRPr lang="en-US" sz="24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57200"/>
            <a:ext cx="1143000" cy="5394614"/>
          </a:xfrm>
          <a:prstGeom prst="rect">
            <a:avLst/>
          </a:prstGeom>
          <a:noFill/>
          <a:ln w="285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68945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50800"/>
            <a:ext cx="7264400" cy="6763407"/>
          </a:xfrm>
          <a:prstGeom prst="rect">
            <a:avLst/>
          </a:prstGeom>
          <a:ln w="28575">
            <a:solidFill>
              <a:srgbClr val="FF6600"/>
            </a:solidFill>
          </a:ln>
        </p:spPr>
      </p:pic>
    </p:spTree>
    <p:extLst>
      <p:ext uri="{BB962C8B-B14F-4D97-AF65-F5344CB8AC3E}">
        <p14:creationId xmlns:p14="http://schemas.microsoft.com/office/powerpoint/2010/main" val="1207625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endParaRPr lang="en-US" altLang="en-US"/>
          </a:p>
        </p:txBody>
      </p:sp>
      <p:sp>
        <p:nvSpPr>
          <p:cNvPr id="73731" name="Rectangle 3"/>
          <p:cNvSpPr>
            <a:spLocks noGrp="1" noChangeArrowheads="1"/>
          </p:cNvSpPr>
          <p:nvPr>
            <p:ph type="body" idx="4294967295"/>
          </p:nvPr>
        </p:nvSpPr>
        <p:spPr>
          <a:xfrm>
            <a:off x="457200" y="1447800"/>
            <a:ext cx="8229600" cy="4949825"/>
          </a:xfrm>
          <a:prstGeom prst="rect">
            <a:avLst/>
          </a:prstGeom>
        </p:spPr>
        <p:txBody>
          <a:bodyPr/>
          <a:lstStyle/>
          <a:p>
            <a:endParaRPr lang="en-US" altLang="en-US"/>
          </a:p>
        </p:txBody>
      </p:sp>
      <p:pic>
        <p:nvPicPr>
          <p:cNvPr id="73732" name="Picture 4" descr="925097-R1-84-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8128000" cy="5486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5" descr="925097-R1-34-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57600"/>
            <a:ext cx="4394200" cy="29670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9750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4876800"/>
            <a:ext cx="8410574" cy="1828800"/>
          </a:xfrm>
        </p:spPr>
        <p:txBody>
          <a:bodyPr>
            <a:noAutofit/>
          </a:bodyPr>
          <a:lstStyle/>
          <a:p>
            <a:r>
              <a:rPr lang="en-US" sz="3200" b="1" dirty="0"/>
              <a:t>“The human mind, when stretched by a new idea, can never shrink to its original size”</a:t>
            </a:r>
            <a:r>
              <a:rPr lang="en-US" sz="3200" dirty="0"/>
              <a:t>  Oliver Wendell Holmes</a:t>
            </a:r>
            <a:endParaRPr lang="en-US" dirty="0"/>
          </a:p>
          <a:p>
            <a:r>
              <a:rPr lang="en-US" sz="3200" dirty="0" smtClean="0"/>
              <a:t/>
            </a:r>
            <a:br>
              <a:rPr lang="en-US" sz="3200" dirty="0" smtClean="0"/>
            </a:br>
            <a:endParaRPr lang="en-US" sz="3200" dirty="0" smtClean="0"/>
          </a:p>
          <a:p>
            <a:endParaRPr lang="en-US" sz="3600" dirty="0"/>
          </a:p>
        </p:txBody>
      </p:sp>
      <p:sp>
        <p:nvSpPr>
          <p:cNvPr id="2" name="Title 1"/>
          <p:cNvSpPr>
            <a:spLocks noGrp="1"/>
          </p:cNvSpPr>
          <p:nvPr>
            <p:ph type="title"/>
          </p:nvPr>
        </p:nvSpPr>
        <p:spPr>
          <a:xfrm>
            <a:off x="304800" y="1143000"/>
            <a:ext cx="7680960" cy="990601"/>
          </a:xfrm>
        </p:spPr>
        <p:txBody>
          <a:bodyPr>
            <a:noAutofit/>
          </a:bodyPr>
          <a:lstStyle/>
          <a:p>
            <a:r>
              <a:rPr lang="en-US" sz="4400" b="1" cap="all" dirty="0" smtClean="0">
                <a:solidFill>
                  <a:srgbClr val="FF9933"/>
                </a:solidFill>
              </a:rPr>
              <a:t>Latitude</a:t>
            </a:r>
            <a:endParaRPr lang="en-US" sz="4400" dirty="0">
              <a:solidFill>
                <a:srgbClr val="FF9933"/>
              </a:solidFill>
            </a:endParaRPr>
          </a:p>
        </p:txBody>
      </p:sp>
    </p:spTree>
    <p:extLst>
      <p:ext uri="{BB962C8B-B14F-4D97-AF65-F5344CB8AC3E}">
        <p14:creationId xmlns:p14="http://schemas.microsoft.com/office/powerpoint/2010/main" val="20678322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609600" y="381000"/>
            <a:ext cx="8077200" cy="457200"/>
          </a:xfrm>
          <a:prstGeom prst="rect">
            <a:avLst/>
          </a:prstGeom>
          <a:noFill/>
          <a:ln w="9525">
            <a:noFill/>
            <a:miter lim="800000"/>
            <a:headEnd/>
            <a:tailEnd/>
          </a:ln>
          <a:effectLst/>
        </p:spPr>
        <p:txBody>
          <a:bodyPr>
            <a:spAutoFit/>
          </a:bodyPr>
          <a:lstStyle/>
          <a:p>
            <a:pPr>
              <a:spcBef>
                <a:spcPct val="50000"/>
              </a:spcBef>
            </a:pPr>
            <a:endParaRPr lang="en-US" sz="2400">
              <a:latin typeface="Times New Roman" pitchFamily="18" charset="0"/>
            </a:endParaRPr>
          </a:p>
        </p:txBody>
      </p:sp>
      <p:sp>
        <p:nvSpPr>
          <p:cNvPr id="56323" name="Text Box 3"/>
          <p:cNvSpPr txBox="1">
            <a:spLocks noChangeArrowheads="1"/>
          </p:cNvSpPr>
          <p:nvPr/>
        </p:nvSpPr>
        <p:spPr bwMode="auto">
          <a:xfrm>
            <a:off x="152400" y="609600"/>
            <a:ext cx="8686800" cy="4247317"/>
          </a:xfrm>
          <a:prstGeom prst="rect">
            <a:avLst/>
          </a:prstGeom>
          <a:noFill/>
          <a:ln w="9525">
            <a:noFill/>
            <a:miter lim="800000"/>
            <a:headEnd/>
            <a:tailEnd/>
          </a:ln>
          <a:effectLst/>
        </p:spPr>
        <p:txBody>
          <a:bodyPr wrap="square">
            <a:spAutoFit/>
          </a:bodyPr>
          <a:lstStyle/>
          <a:p>
            <a:pPr>
              <a:spcBef>
                <a:spcPct val="50000"/>
              </a:spcBef>
            </a:pPr>
            <a:r>
              <a:rPr lang="en-US" sz="3600" dirty="0" smtClean="0">
                <a:solidFill>
                  <a:srgbClr val="FF9933"/>
                </a:solidFill>
              </a:rPr>
              <a:t>By 2050 there will be 9.1 billion people. </a:t>
            </a:r>
          </a:p>
          <a:p>
            <a:pPr>
              <a:spcBef>
                <a:spcPct val="50000"/>
              </a:spcBef>
            </a:pPr>
            <a:r>
              <a:rPr lang="en-US" sz="3600" dirty="0" smtClean="0"/>
              <a:t>Increase of 30%</a:t>
            </a:r>
          </a:p>
          <a:p>
            <a:pPr>
              <a:spcBef>
                <a:spcPct val="50000"/>
              </a:spcBef>
            </a:pPr>
            <a:r>
              <a:rPr lang="en-US" sz="3600" dirty="0" smtClean="0"/>
              <a:t>Food production during the same period will have to increase 70%</a:t>
            </a:r>
            <a:endParaRPr lang="en-US" sz="3600" dirty="0"/>
          </a:p>
          <a:p>
            <a:pPr>
              <a:spcBef>
                <a:spcPct val="50000"/>
              </a:spcBef>
            </a:pPr>
            <a:r>
              <a:rPr lang="en-US" sz="3600" dirty="0" smtClean="0"/>
              <a:t>95% of the increased population will be in the developing world</a:t>
            </a:r>
            <a:endParaRPr lang="en-US" sz="3600" dirty="0"/>
          </a:p>
        </p:txBody>
      </p:sp>
    </p:spTree>
    <p:extLst>
      <p:ext uri="{BB962C8B-B14F-4D97-AF65-F5344CB8AC3E}">
        <p14:creationId xmlns:p14="http://schemas.microsoft.com/office/powerpoint/2010/main" val="31064567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752600"/>
            <a:ext cx="8001000" cy="4401205"/>
          </a:xfrm>
          <a:prstGeom prst="rect">
            <a:avLst/>
          </a:prstGeom>
          <a:noFill/>
        </p:spPr>
        <p:txBody>
          <a:bodyPr wrap="square" rtlCol="0">
            <a:spAutoFit/>
          </a:bodyPr>
          <a:lstStyle/>
          <a:p>
            <a:r>
              <a:rPr lang="en-US" sz="2800" dirty="0" smtClean="0"/>
              <a:t>Food </a:t>
            </a:r>
            <a:r>
              <a:rPr lang="en-US" sz="2800" dirty="0"/>
              <a:t>and Agricultural </a:t>
            </a:r>
            <a:r>
              <a:rPr lang="en-US" sz="2800" dirty="0" smtClean="0"/>
              <a:t>Organization</a:t>
            </a:r>
            <a:r>
              <a:rPr lang="en-US" sz="2800" dirty="0"/>
              <a:t>, </a:t>
            </a:r>
            <a:r>
              <a:rPr lang="en-US" sz="2800" dirty="0" smtClean="0"/>
              <a:t/>
            </a:r>
            <a:br>
              <a:rPr lang="en-US" sz="2800" dirty="0" smtClean="0"/>
            </a:br>
            <a:r>
              <a:rPr lang="en-US" sz="2800" dirty="0" smtClean="0"/>
              <a:t>“Livestock's </a:t>
            </a:r>
            <a:r>
              <a:rPr lang="en-US" sz="2800" dirty="0"/>
              <a:t>Long </a:t>
            </a:r>
            <a:r>
              <a:rPr lang="en-US" sz="2800" dirty="0" smtClean="0"/>
              <a:t>Shadow” surveys damage </a:t>
            </a:r>
            <a:r>
              <a:rPr lang="en-US" sz="2800" dirty="0"/>
              <a:t>done by sheep, chickens, pigs and goats. But in almost every case, the world's 1.5 billion cattle are most to blame. Livestock are responsible for 18 per cent of the greenhouse gases that cause global warming, more than cars, planes and all other forms of transport put together</a:t>
            </a:r>
            <a:r>
              <a:rPr lang="en-US" sz="2800" dirty="0" smtClean="0"/>
              <a:t>.</a:t>
            </a:r>
          </a:p>
          <a:p>
            <a:endParaRPr lang="en-US" sz="2800" dirty="0" smtClean="0"/>
          </a:p>
          <a:p>
            <a:r>
              <a:rPr lang="en-US" sz="2800" dirty="0" smtClean="0"/>
              <a:t>The Independent.co.uk</a:t>
            </a:r>
            <a:endParaRPr lang="en-US" sz="2800" dirty="0"/>
          </a:p>
        </p:txBody>
      </p:sp>
      <p:sp>
        <p:nvSpPr>
          <p:cNvPr id="3" name="TextBox 2"/>
          <p:cNvSpPr txBox="1"/>
          <p:nvPr/>
        </p:nvSpPr>
        <p:spPr>
          <a:xfrm>
            <a:off x="1511300" y="457200"/>
            <a:ext cx="6248400" cy="584775"/>
          </a:xfrm>
          <a:prstGeom prst="rect">
            <a:avLst/>
          </a:prstGeom>
          <a:noFill/>
        </p:spPr>
        <p:txBody>
          <a:bodyPr wrap="square" rtlCol="0">
            <a:spAutoFit/>
          </a:bodyPr>
          <a:lstStyle/>
          <a:p>
            <a:r>
              <a:rPr lang="en-US" sz="3200" b="1" dirty="0" smtClean="0">
                <a:solidFill>
                  <a:srgbClr val="FF9933"/>
                </a:solidFill>
              </a:rPr>
              <a:t>Agriculture and the Environment</a:t>
            </a:r>
            <a:endParaRPr lang="en-US" sz="3200" b="1" dirty="0">
              <a:solidFill>
                <a:srgbClr val="FF9933"/>
              </a:solidFill>
            </a:endParaRPr>
          </a:p>
        </p:txBody>
      </p:sp>
    </p:spTree>
    <p:extLst>
      <p:ext uri="{BB962C8B-B14F-4D97-AF65-F5344CB8AC3E}">
        <p14:creationId xmlns:p14="http://schemas.microsoft.com/office/powerpoint/2010/main" val="19239822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651331"/>
            <a:ext cx="8991600" cy="2400657"/>
          </a:xfrm>
          <a:prstGeom prst="rect">
            <a:avLst/>
          </a:prstGeom>
          <a:noFill/>
        </p:spPr>
        <p:txBody>
          <a:bodyPr wrap="square" rtlCol="0">
            <a:spAutoFit/>
          </a:bodyPr>
          <a:lstStyle/>
          <a:p>
            <a:r>
              <a:rPr lang="en-US" sz="3000" dirty="0" smtClean="0">
                <a:latin typeface="Arial" pitchFamily="34" charset="0"/>
                <a:cs typeface="Arial" pitchFamily="34" charset="0"/>
              </a:rPr>
              <a:t>Of the 7 billion people in the World, more than 1 billion live on less than $1 per day.</a:t>
            </a:r>
          </a:p>
          <a:p>
            <a:endParaRPr lang="en-US" sz="3000" dirty="0">
              <a:latin typeface="Arial" pitchFamily="34" charset="0"/>
              <a:cs typeface="Arial" pitchFamily="34" charset="0"/>
            </a:endParaRPr>
          </a:p>
          <a:p>
            <a:r>
              <a:rPr lang="en-US" sz="3000" dirty="0" smtClean="0">
                <a:latin typeface="Arial" pitchFamily="34" charset="0"/>
                <a:cs typeface="Arial" pitchFamily="34" charset="0"/>
              </a:rPr>
              <a:t>More than 2.7 billion live on less than $2 per day.</a:t>
            </a:r>
          </a:p>
          <a:p>
            <a:endParaRPr lang="en-US" sz="3000" dirty="0">
              <a:latin typeface="Arial" pitchFamily="34" charset="0"/>
              <a:cs typeface="Arial" pitchFamily="34" charset="0"/>
            </a:endParaRPr>
          </a:p>
        </p:txBody>
      </p:sp>
    </p:spTree>
    <p:extLst>
      <p:ext uri="{BB962C8B-B14F-4D97-AF65-F5344CB8AC3E}">
        <p14:creationId xmlns:p14="http://schemas.microsoft.com/office/powerpoint/2010/main" val="9661038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457200"/>
            <a:ext cx="8077200" cy="3847207"/>
          </a:xfrm>
          <a:prstGeom prst="rect">
            <a:avLst/>
          </a:prstGeom>
          <a:noFill/>
        </p:spPr>
        <p:txBody>
          <a:bodyPr wrap="square" rtlCol="0">
            <a:spAutoFit/>
          </a:bodyPr>
          <a:lstStyle/>
          <a:p>
            <a:r>
              <a:rPr lang="en-US" sz="2800" dirty="0" smtClean="0"/>
              <a:t>Grain production is vital because worldwide people get 48% of their calories from eating grain directly. As incomes rise, the percent drops dramatically as diets change to include more meat, milk, eggs and other foods that require more grain to produce. About 48% of grains are eaten directly, 35% fed to animals, and 17% for ethanol and other fuels.</a:t>
            </a:r>
            <a:endParaRPr lang="en-US" sz="2400" dirty="0" smtClean="0"/>
          </a:p>
          <a:p>
            <a:endParaRPr lang="en-US" sz="2400" dirty="0"/>
          </a:p>
          <a:p>
            <a:r>
              <a:rPr lang="en-US" sz="2400" dirty="0" err="1" smtClean="0"/>
              <a:t>Worldwatch</a:t>
            </a:r>
            <a:r>
              <a:rPr lang="en-US" sz="2400" dirty="0" smtClean="0"/>
              <a:t> </a:t>
            </a:r>
            <a:r>
              <a:rPr lang="en-US" sz="2400" dirty="0"/>
              <a:t>Institute, August 12, 2011 </a:t>
            </a:r>
            <a:r>
              <a:rPr lang="en-US" sz="2400" dirty="0" smtClean="0"/>
              <a:t>worldwatch.org</a:t>
            </a:r>
            <a:endParaRPr lang="en-US" sz="2800" dirty="0"/>
          </a:p>
        </p:txBody>
      </p:sp>
    </p:spTree>
    <p:extLst>
      <p:ext uri="{BB962C8B-B14F-4D97-AF65-F5344CB8AC3E}">
        <p14:creationId xmlns:p14="http://schemas.microsoft.com/office/powerpoint/2010/main" val="21423130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endParaRPr lang="en-US" altLang="en-US"/>
          </a:p>
        </p:txBody>
      </p:sp>
      <p:sp>
        <p:nvSpPr>
          <p:cNvPr id="86019" name="Rectangle 3"/>
          <p:cNvSpPr>
            <a:spLocks noGrp="1" noChangeArrowheads="1"/>
          </p:cNvSpPr>
          <p:nvPr>
            <p:ph type="body" idx="4294967295"/>
          </p:nvPr>
        </p:nvSpPr>
        <p:spPr>
          <a:xfrm>
            <a:off x="457200" y="1447800"/>
            <a:ext cx="8229600" cy="4949825"/>
          </a:xfrm>
          <a:prstGeom prst="rect">
            <a:avLst/>
          </a:prstGeom>
        </p:spPr>
        <p:txBody>
          <a:bodyPr/>
          <a:lstStyle/>
          <a:p>
            <a:endParaRPr lang="en-US" altLang="en-US"/>
          </a:p>
        </p:txBody>
      </p:sp>
      <p:pic>
        <p:nvPicPr>
          <p:cNvPr id="86021" name="Picture 5" descr="000_00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990600"/>
            <a:ext cx="7943850" cy="530542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6022" name="Picture 6" descr="DSC053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343400"/>
            <a:ext cx="3048000" cy="2286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6025" name="Picture 9" descr="100_117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4038600"/>
            <a:ext cx="3462338" cy="25971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6026" name="Picture 10" descr="Picture 0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7600" y="152400"/>
            <a:ext cx="3048000" cy="2286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6027" name="Picture 11" descr="DCP_084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152400"/>
            <a:ext cx="3267075" cy="21780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6029" name="Picture 13" descr="Chris_Dana_Harvest20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2294" y="457200"/>
            <a:ext cx="2950732" cy="2209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6023" name="Picture 7" descr="DSC053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2428875"/>
            <a:ext cx="2438400"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9588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endParaRPr lang="en-US" altLang="en-US"/>
          </a:p>
        </p:txBody>
      </p:sp>
      <p:sp>
        <p:nvSpPr>
          <p:cNvPr id="192515" name="Rectangle 3"/>
          <p:cNvSpPr>
            <a:spLocks noGrp="1" noChangeArrowheads="1"/>
          </p:cNvSpPr>
          <p:nvPr>
            <p:ph type="body" idx="4294967295"/>
          </p:nvPr>
        </p:nvSpPr>
        <p:spPr>
          <a:xfrm>
            <a:off x="457200" y="1447800"/>
            <a:ext cx="8229600" cy="4949825"/>
          </a:xfrm>
          <a:prstGeom prst="rect">
            <a:avLst/>
          </a:prstGeom>
        </p:spPr>
        <p:txBody>
          <a:bodyPr/>
          <a:lstStyle/>
          <a:p>
            <a:endParaRPr lang="en-US" altLang="en-US"/>
          </a:p>
        </p:txBody>
      </p:sp>
      <p:pic>
        <p:nvPicPr>
          <p:cNvPr id="192517" name="Picture 5" descr="000_01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762000"/>
            <a:ext cx="7667625" cy="57435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089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endParaRPr lang="en-US" altLang="en-US"/>
          </a:p>
        </p:txBody>
      </p:sp>
      <p:sp>
        <p:nvSpPr>
          <p:cNvPr id="81923" name="Rectangle 3"/>
          <p:cNvSpPr>
            <a:spLocks noGrp="1" noChangeArrowheads="1"/>
          </p:cNvSpPr>
          <p:nvPr>
            <p:ph type="body" idx="4294967295"/>
          </p:nvPr>
        </p:nvSpPr>
        <p:spPr>
          <a:xfrm>
            <a:off x="457200" y="1447800"/>
            <a:ext cx="8229600" cy="4949825"/>
          </a:xfrm>
          <a:prstGeom prst="rect">
            <a:avLst/>
          </a:prstGeom>
        </p:spPr>
        <p:txBody>
          <a:bodyPr/>
          <a:lstStyle/>
          <a:p>
            <a:endParaRPr lang="en-US" altLang="en-US"/>
          </a:p>
        </p:txBody>
      </p:sp>
      <p:pic>
        <p:nvPicPr>
          <p:cNvPr id="81924" name="Picture 4" descr="925097-R1-0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762000"/>
            <a:ext cx="8128000" cy="54864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25" name="Picture 5" descr="925097-R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267200"/>
            <a:ext cx="3683000" cy="248602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1927" name="Picture 7" descr="925097-R1-46-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200400"/>
            <a:ext cx="2314575" cy="3429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159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endParaRPr lang="en-US" altLang="en-US"/>
          </a:p>
        </p:txBody>
      </p:sp>
      <p:sp>
        <p:nvSpPr>
          <p:cNvPr id="72707" name="Rectangle 3"/>
          <p:cNvSpPr>
            <a:spLocks noGrp="1" noChangeArrowheads="1"/>
          </p:cNvSpPr>
          <p:nvPr>
            <p:ph type="body" idx="4294967295"/>
          </p:nvPr>
        </p:nvSpPr>
        <p:spPr>
          <a:xfrm>
            <a:off x="457200" y="1447800"/>
            <a:ext cx="8229600" cy="4949825"/>
          </a:xfrm>
          <a:prstGeom prst="rect">
            <a:avLst/>
          </a:prstGeom>
        </p:spPr>
        <p:txBody>
          <a:bodyPr/>
          <a:lstStyle/>
          <a:p>
            <a:endParaRPr lang="en-US" altLang="en-US"/>
          </a:p>
        </p:txBody>
      </p:sp>
      <p:pic>
        <p:nvPicPr>
          <p:cNvPr id="72708" name="Picture 4" descr="925097-R1-98-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8128000" cy="5486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656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Importance of photo journalism</a:t>
            </a:r>
          </a:p>
          <a:p>
            <a:r>
              <a:rPr lang="en-US" dirty="0" smtClean="0"/>
              <a:t>Incorporating images/experience</a:t>
            </a:r>
          </a:p>
          <a:p>
            <a:r>
              <a:rPr lang="en-US" dirty="0" smtClean="0"/>
              <a:t>Communication</a:t>
            </a:r>
            <a:endParaRPr lang="en-US" dirty="0"/>
          </a:p>
        </p:txBody>
      </p:sp>
      <p:sp>
        <p:nvSpPr>
          <p:cNvPr id="3" name="Title 2"/>
          <p:cNvSpPr>
            <a:spLocks noGrp="1"/>
          </p:cNvSpPr>
          <p:nvPr>
            <p:ph type="title"/>
          </p:nvPr>
        </p:nvSpPr>
        <p:spPr/>
        <p:txBody>
          <a:bodyPr/>
          <a:lstStyle/>
          <a:p>
            <a:r>
              <a:rPr lang="en-US" dirty="0" smtClean="0"/>
              <a:t>Picture</a:t>
            </a:r>
            <a:endParaRPr lang="en-US" dirty="0"/>
          </a:p>
        </p:txBody>
      </p:sp>
    </p:spTree>
    <p:extLst>
      <p:ext uri="{BB962C8B-B14F-4D97-AF65-F5344CB8AC3E}">
        <p14:creationId xmlns:p14="http://schemas.microsoft.com/office/powerpoint/2010/main" val="2292618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sz="quarter" idx="13"/>
          </p:nvPr>
        </p:nvSpPr>
        <p:spPr>
          <a:xfrm>
            <a:off x="990600" y="1676400"/>
            <a:ext cx="7315200" cy="3539527"/>
          </a:xfrm>
        </p:spPr>
        <p:txBody>
          <a:bodyPr rtlCol="0">
            <a:normAutofit/>
          </a:bodyPr>
          <a:lstStyle/>
          <a:p>
            <a:pPr eaLnBrk="1" fontAlgn="auto" hangingPunct="1">
              <a:spcAft>
                <a:spcPts val="0"/>
              </a:spcAft>
              <a:buFont typeface="Arial" pitchFamily="34" charset="0"/>
              <a:buChar char="•"/>
              <a:defRPr/>
            </a:pPr>
            <a:r>
              <a:rPr lang="en-US" sz="3200" dirty="0" smtClean="0"/>
              <a:t>177,000,000 ha’s in 2012 (</a:t>
            </a:r>
            <a:r>
              <a:rPr lang="en-US" sz="3200" dirty="0" err="1" smtClean="0"/>
              <a:t>FAOstat</a:t>
            </a:r>
            <a:r>
              <a:rPr lang="en-US" sz="3200" dirty="0" smtClean="0"/>
              <a:t>)</a:t>
            </a:r>
          </a:p>
          <a:p>
            <a:pPr eaLnBrk="1" fontAlgn="auto" hangingPunct="1">
              <a:spcAft>
                <a:spcPts val="0"/>
              </a:spcAft>
              <a:buFont typeface="Arial" pitchFamily="34" charset="0"/>
              <a:buChar char="•"/>
              <a:defRPr/>
            </a:pPr>
            <a:r>
              <a:rPr lang="en-US" sz="3200" dirty="0" smtClean="0"/>
              <a:t>872,000,000 Mg, produced, 4.9 Mg/ha</a:t>
            </a:r>
          </a:p>
          <a:p>
            <a:pPr eaLnBrk="1" fontAlgn="auto" hangingPunct="1">
              <a:spcAft>
                <a:spcPts val="0"/>
              </a:spcAft>
              <a:buFont typeface="Arial" pitchFamily="34" charset="0"/>
              <a:buChar char="•"/>
              <a:defRPr/>
            </a:pPr>
            <a:r>
              <a:rPr lang="en-US" sz="3200" dirty="0" smtClean="0"/>
              <a:t>48,370,000 ha’s in the developing world </a:t>
            </a:r>
          </a:p>
          <a:p>
            <a:pPr eaLnBrk="1" fontAlgn="auto" hangingPunct="1">
              <a:spcAft>
                <a:spcPts val="0"/>
              </a:spcAft>
              <a:buFont typeface="Arial" pitchFamily="34" charset="0"/>
              <a:buChar char="•"/>
              <a:defRPr/>
            </a:pPr>
            <a:r>
              <a:rPr lang="en-US" sz="3200" dirty="0" smtClean="0"/>
              <a:t>60% planted by hand</a:t>
            </a:r>
            <a:br>
              <a:rPr lang="en-US" sz="3200" dirty="0" smtClean="0"/>
            </a:br>
            <a:r>
              <a:rPr lang="en-US" sz="3200" spc="30" dirty="0" smtClean="0"/>
              <a:t>≈ </a:t>
            </a:r>
            <a:r>
              <a:rPr lang="en-US" sz="3200" dirty="0" smtClean="0"/>
              <a:t>29</a:t>
            </a:r>
            <a:r>
              <a:rPr lang="en-US" sz="3200" spc="30" dirty="0" smtClean="0"/>
              <a:t>,000,000 </a:t>
            </a:r>
            <a:r>
              <a:rPr lang="en-US" sz="3200" spc="30" dirty="0"/>
              <a:t>hectares or </a:t>
            </a:r>
            <a:r>
              <a:rPr lang="en-US" sz="3200" spc="30" dirty="0" smtClean="0"/>
              <a:t>16% </a:t>
            </a:r>
            <a:r>
              <a:rPr lang="en-US" sz="3200" spc="30" dirty="0"/>
              <a:t>of the total maize area in the world</a:t>
            </a:r>
          </a:p>
          <a:p>
            <a:pPr lvl="2" eaLnBrk="1" fontAlgn="auto" hangingPunct="1">
              <a:spcAft>
                <a:spcPts val="0"/>
              </a:spcAft>
              <a:buFont typeface="Arial" pitchFamily="34" charset="0"/>
              <a:buNone/>
              <a:defRPr/>
            </a:pPr>
            <a:endParaRPr lang="en-US" sz="2000" dirty="0" smtClean="0"/>
          </a:p>
          <a:p>
            <a:pPr lvl="2" eaLnBrk="1" fontAlgn="auto" hangingPunct="1">
              <a:spcAft>
                <a:spcPts val="0"/>
              </a:spcAft>
              <a:buFont typeface="Arial" pitchFamily="34" charset="0"/>
              <a:buNone/>
              <a:defRPr/>
            </a:pPr>
            <a:endParaRPr lang="en-US" sz="2000" dirty="0" smtClean="0"/>
          </a:p>
          <a:p>
            <a:pPr marL="0" lvl="2" indent="0" eaLnBrk="1" fontAlgn="auto" hangingPunct="1">
              <a:spcAft>
                <a:spcPts val="0"/>
              </a:spcAft>
              <a:buFont typeface="Arial" pitchFamily="34" charset="0"/>
              <a:buNone/>
              <a:tabLst>
                <a:tab pos="2921000" algn="l"/>
              </a:tabLst>
              <a:defRPr/>
            </a:pPr>
            <a:endParaRPr lang="en-US" sz="2000" dirty="0" smtClean="0"/>
          </a:p>
        </p:txBody>
      </p:sp>
      <p:sp>
        <p:nvSpPr>
          <p:cNvPr id="39938" name="Title 1"/>
          <p:cNvSpPr>
            <a:spLocks noGrp="1"/>
          </p:cNvSpPr>
          <p:nvPr>
            <p:ph type="title"/>
          </p:nvPr>
        </p:nvSpPr>
        <p:spPr>
          <a:xfrm>
            <a:off x="914400" y="533400"/>
            <a:ext cx="7315200" cy="849297"/>
          </a:xfrm>
        </p:spPr>
        <p:txBody>
          <a:bodyPr/>
          <a:lstStyle/>
          <a:p>
            <a:pPr eaLnBrk="1" hangingPunct="1"/>
            <a:r>
              <a:rPr lang="en-US" cap="none" dirty="0" smtClean="0">
                <a:solidFill>
                  <a:srgbClr val="FF9933"/>
                </a:solidFill>
              </a:rPr>
              <a:t>World Maize</a:t>
            </a:r>
          </a:p>
        </p:txBody>
      </p:sp>
      <p:pic>
        <p:nvPicPr>
          <p:cNvPr id="3074" name="Picture 2" descr="FAOST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562600"/>
            <a:ext cx="1619250" cy="381000"/>
          </a:xfrm>
          <a:prstGeom prst="rect">
            <a:avLst/>
          </a:prstGeom>
          <a:solidFill>
            <a:schemeClr val="tx1"/>
          </a:solidFill>
          <a:ln>
            <a:solidFill>
              <a:schemeClr val="bg2"/>
            </a:solidFill>
          </a:ln>
        </p:spPr>
      </p:pic>
    </p:spTree>
    <p:extLst>
      <p:ext uri="{BB962C8B-B14F-4D97-AF65-F5344CB8AC3E}">
        <p14:creationId xmlns:p14="http://schemas.microsoft.com/office/powerpoint/2010/main" val="2998103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35,000,000 ha’s maize USA</a:t>
            </a:r>
            <a:br>
              <a:rPr lang="en-US" dirty="0" smtClean="0"/>
            </a:br>
            <a:r>
              <a:rPr lang="en-US" sz="2700" dirty="0" smtClean="0">
                <a:solidFill>
                  <a:srgbClr val="FFFF00"/>
                </a:solidFill>
              </a:rPr>
              <a:t>(86,000,000 acres corn USA)</a:t>
            </a:r>
            <a:endParaRPr lang="en-US" sz="2700" dirty="0">
              <a:solidFill>
                <a:srgbClr val="FFFF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6553200" cy="506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02148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TC101790491[[fn=Mylar]]</Template>
  <TotalTime>19724</TotalTime>
  <Words>776</Words>
  <Application>Microsoft Office PowerPoint</Application>
  <PresentationFormat>On-screen Show (4:3)</PresentationFormat>
  <Paragraphs>203</Paragraphs>
  <Slides>46</Slides>
  <Notes>7</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Mylar</vt:lpstr>
      <vt:lpstr>Dr. Barbara Stoecker International Nutrition and World Hunger NSCI  5553  326 Human Sciences 4:30 – 6:20  April 8, 2014 http://nue.okstate.edu/Hand_Planter.htm </vt:lpstr>
      <vt:lpstr>PowerPoint Presentation</vt:lpstr>
      <vt:lpstr>Care</vt:lpstr>
      <vt:lpstr>PowerPoint Presentation</vt:lpstr>
      <vt:lpstr>PowerPoint Presentation</vt:lpstr>
      <vt:lpstr>PowerPoint Presentation</vt:lpstr>
      <vt:lpstr>Picture</vt:lpstr>
      <vt:lpstr>World Maize</vt:lpstr>
      <vt:lpstr>35,000,000 ha’s maize USA (86,000,000 acres corn USA)</vt:lpstr>
      <vt:lpstr>World Maize Production</vt:lpstr>
      <vt:lpstr>2012, Maize Statistics</vt:lpstr>
      <vt:lpstr>Corn Growers Association</vt:lpstr>
      <vt:lpstr>PowerPoint Presentation</vt:lpstr>
      <vt:lpstr>Hand Planter Need</vt:lpstr>
      <vt:lpstr>PowerPoint Presentation</vt:lpstr>
      <vt:lpstr>PowerPoint Presentation</vt:lpstr>
      <vt:lpstr>PowerPoint Presentation</vt:lpstr>
      <vt:lpstr>PowerPoint Presentation</vt:lpstr>
      <vt:lpstr>PowerPoint Presentation</vt:lpstr>
      <vt:lpstr>Alternatives</vt:lpstr>
      <vt:lpstr>PowerPoint Presentation</vt:lpstr>
      <vt:lpstr>http://nue.okstate.edu/Hand_Planter.htm</vt:lpstr>
      <vt:lpstr>PowerPoint Presentation</vt:lpstr>
      <vt:lpstr>Singulation Design</vt:lpstr>
      <vt:lpstr>Reciprocating Drum Action</vt:lpstr>
      <vt:lpstr>PowerPoint Presentation</vt:lpstr>
      <vt:lpstr>Planter Action</vt:lpstr>
      <vt:lpstr>PowerPoint Presentation</vt:lpstr>
      <vt:lpstr>PowerPoint Presentation</vt:lpstr>
      <vt:lpstr>Importance of Singulation </vt:lpstr>
      <vt:lpstr>PowerPoint Presentation</vt:lpstr>
      <vt:lpstr>PowerPoint Presentation</vt:lpstr>
      <vt:lpstr> Rotating Drum</vt:lpstr>
      <vt:lpstr>Mid Season Fertilizer N</vt:lpstr>
      <vt:lpstr>PowerPoint Presentation</vt:lpstr>
      <vt:lpstr>PowerPoint Presentation</vt:lpstr>
      <vt:lpstr>Variables</vt:lpstr>
      <vt:lpstr>PowerPoint Presentation</vt:lpstr>
      <vt:lpstr>PowerPoint Presentation</vt:lpstr>
      <vt:lpstr>Latitude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Raun, Bill</dc:creator>
  <cp:lastModifiedBy>Raun, Bill</cp:lastModifiedBy>
  <cp:revision>95</cp:revision>
  <dcterms:created xsi:type="dcterms:W3CDTF">2014-01-28T19:35:39Z</dcterms:created>
  <dcterms:modified xsi:type="dcterms:W3CDTF">2014-04-10T18:01:39Z</dcterms:modified>
</cp:coreProperties>
</file>