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sldIdLst>
    <p:sldId id="351" r:id="rId2"/>
    <p:sldId id="272" r:id="rId3"/>
    <p:sldId id="344" r:id="rId4"/>
    <p:sldId id="287" r:id="rId5"/>
    <p:sldId id="336" r:id="rId6"/>
    <p:sldId id="309" r:id="rId7"/>
    <p:sldId id="308" r:id="rId8"/>
    <p:sldId id="329" r:id="rId9"/>
    <p:sldId id="295" r:id="rId10"/>
    <p:sldId id="350" r:id="rId11"/>
    <p:sldId id="347" r:id="rId12"/>
    <p:sldId id="292" r:id="rId13"/>
    <p:sldId id="327" r:id="rId14"/>
    <p:sldId id="348" r:id="rId15"/>
    <p:sldId id="345" r:id="rId16"/>
    <p:sldId id="320" r:id="rId17"/>
    <p:sldId id="346" r:id="rId18"/>
    <p:sldId id="296" r:id="rId19"/>
    <p:sldId id="290" r:id="rId20"/>
    <p:sldId id="349" r:id="rId21"/>
    <p:sldId id="306" r:id="rId22"/>
    <p:sldId id="297" r:id="rId23"/>
    <p:sldId id="343" r:id="rId24"/>
    <p:sldId id="33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24" autoAdjust="0"/>
    <p:restoredTop sz="94660"/>
  </p:normalViewPr>
  <p:slideViewPr>
    <p:cSldViewPr>
      <p:cViewPr>
        <p:scale>
          <a:sx n="125" d="100"/>
          <a:sy n="125" d="100"/>
        </p:scale>
        <p:origin x="-642"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19655026100541"/>
          <c:y val="3.8400398269119791E-2"/>
          <c:w val="0.79724000852170263"/>
          <c:h val="0.77603380712216519"/>
        </c:manualLayout>
      </c:layout>
      <c:barChart>
        <c:barDir val="col"/>
        <c:grouping val="stacked"/>
        <c:varyColors val="0"/>
        <c:ser>
          <c:idx val="0"/>
          <c:order val="0"/>
          <c:tx>
            <c:strRef>
              <c:f>'Current Field Trial'!$M$3</c:f>
              <c:strCache>
                <c:ptCount val="1"/>
                <c:pt idx="0">
                  <c:v>Singles</c:v>
                </c:pt>
              </c:strCache>
            </c:strRef>
          </c:tx>
          <c:spPr>
            <a:solidFill>
              <a:srgbClr val="283138"/>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Trial'!$M$4:$M$16</c:f>
              <c:numCache>
                <c:formatCode>0</c:formatCode>
                <c:ptCount val="13"/>
                <c:pt idx="0">
                  <c:v>65</c:v>
                </c:pt>
                <c:pt idx="1">
                  <c:v>63.333333333333321</c:v>
                </c:pt>
                <c:pt idx="2">
                  <c:v>74.999999999999986</c:v>
                </c:pt>
                <c:pt idx="3">
                  <c:v>55.000000000000007</c:v>
                </c:pt>
                <c:pt idx="4">
                  <c:v>55.000000000000007</c:v>
                </c:pt>
                <c:pt idx="5">
                  <c:v>70</c:v>
                </c:pt>
                <c:pt idx="6">
                  <c:v>78.333333333333329</c:v>
                </c:pt>
                <c:pt idx="7">
                  <c:v>85</c:v>
                </c:pt>
                <c:pt idx="8">
                  <c:v>85</c:v>
                </c:pt>
                <c:pt idx="9">
                  <c:v>71.666666666666686</c:v>
                </c:pt>
                <c:pt idx="10">
                  <c:v>80</c:v>
                </c:pt>
                <c:pt idx="11">
                  <c:v>86.666666666666657</c:v>
                </c:pt>
                <c:pt idx="12">
                  <c:v>98.333333333333343</c:v>
                </c:pt>
              </c:numCache>
            </c:numRef>
          </c:val>
        </c:ser>
        <c:ser>
          <c:idx val="1"/>
          <c:order val="1"/>
          <c:tx>
            <c:strRef>
              <c:f>'Current Field Trial'!$N$3</c:f>
              <c:strCache>
                <c:ptCount val="1"/>
                <c:pt idx="0">
                  <c:v>Doubles</c:v>
                </c:pt>
              </c:strCache>
            </c:strRef>
          </c:tx>
          <c:spPr>
            <a:solidFill>
              <a:srgbClr val="FF8600"/>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Trial'!$N$4:$N$16</c:f>
              <c:numCache>
                <c:formatCode>0</c:formatCode>
                <c:ptCount val="13"/>
                <c:pt idx="0">
                  <c:v>31.666666666666664</c:v>
                </c:pt>
                <c:pt idx="1">
                  <c:v>28.333333333333332</c:v>
                </c:pt>
                <c:pt idx="2">
                  <c:v>16.666666666666668</c:v>
                </c:pt>
                <c:pt idx="3">
                  <c:v>38.333333333333336</c:v>
                </c:pt>
                <c:pt idx="4">
                  <c:v>43.333333333333329</c:v>
                </c:pt>
                <c:pt idx="5">
                  <c:v>26.666666666666668</c:v>
                </c:pt>
                <c:pt idx="6">
                  <c:v>8.3333333333333339</c:v>
                </c:pt>
                <c:pt idx="7">
                  <c:v>8.3333333333333339</c:v>
                </c:pt>
                <c:pt idx="8">
                  <c:v>3.3333333333333335</c:v>
                </c:pt>
                <c:pt idx="9">
                  <c:v>21.666666666666664</c:v>
                </c:pt>
                <c:pt idx="10">
                  <c:v>16.666666666666668</c:v>
                </c:pt>
                <c:pt idx="11">
                  <c:v>5</c:v>
                </c:pt>
                <c:pt idx="12">
                  <c:v>0</c:v>
                </c:pt>
              </c:numCache>
            </c:numRef>
          </c:val>
        </c:ser>
        <c:dLbls>
          <c:showLegendKey val="0"/>
          <c:showVal val="0"/>
          <c:showCatName val="0"/>
          <c:showSerName val="0"/>
          <c:showPercent val="0"/>
          <c:showBubbleSize val="0"/>
        </c:dLbls>
        <c:gapWidth val="150"/>
        <c:overlap val="100"/>
        <c:axId val="114599808"/>
        <c:axId val="114614272"/>
      </c:barChart>
      <c:catAx>
        <c:axId val="114599808"/>
        <c:scaling>
          <c:orientation val="minMax"/>
        </c:scaling>
        <c:delete val="0"/>
        <c:axPos val="b"/>
        <c:title>
          <c:tx>
            <c:rich>
              <a:bodyPr/>
              <a:lstStyle/>
              <a:p>
                <a:pPr>
                  <a:defRPr sz="1400"/>
                </a:pPr>
                <a:r>
                  <a:rPr lang="en-US" sz="1400"/>
                  <a:t>Housing, Brush, Drum, Seed Size</a:t>
                </a:r>
              </a:p>
            </c:rich>
          </c:tx>
          <c:layout/>
          <c:overlay val="0"/>
        </c:title>
        <c:numFmt formatCode="General" sourceLinked="1"/>
        <c:majorTickMark val="out"/>
        <c:minorTickMark val="none"/>
        <c:tickLblPos val="nextTo"/>
        <c:crossAx val="114614272"/>
        <c:crosses val="autoZero"/>
        <c:auto val="0"/>
        <c:lblAlgn val="ctr"/>
        <c:lblOffset val="100"/>
        <c:noMultiLvlLbl val="0"/>
      </c:catAx>
      <c:valAx>
        <c:axId val="114614272"/>
        <c:scaling>
          <c:orientation val="minMax"/>
          <c:max val="100"/>
          <c:min val="0"/>
        </c:scaling>
        <c:delete val="0"/>
        <c:axPos val="l"/>
        <c:title>
          <c:tx>
            <c:rich>
              <a:bodyPr rot="-5400000" vert="horz"/>
              <a:lstStyle/>
              <a:p>
                <a:pPr>
                  <a:defRPr sz="1600"/>
                </a:pPr>
                <a:r>
                  <a:rPr lang="en-US" sz="1600"/>
                  <a:t>Maize emergence, %</a:t>
                </a:r>
              </a:p>
            </c:rich>
          </c:tx>
          <c:layout/>
          <c:overlay val="0"/>
        </c:title>
        <c:numFmt formatCode="0" sourceLinked="1"/>
        <c:majorTickMark val="out"/>
        <c:minorTickMark val="none"/>
        <c:tickLblPos val="nextTo"/>
        <c:txPr>
          <a:bodyPr/>
          <a:lstStyle/>
          <a:p>
            <a:pPr>
              <a:defRPr sz="1600"/>
            </a:pPr>
            <a:endParaRPr lang="en-US"/>
          </a:p>
        </c:txPr>
        <c:crossAx val="114599808"/>
        <c:crosses val="autoZero"/>
        <c:crossBetween val="between"/>
        <c:majorUnit val="20"/>
      </c:valAx>
    </c:plotArea>
    <c:legend>
      <c:legendPos val="r"/>
      <c:layout>
        <c:manualLayout>
          <c:xMode val="edge"/>
          <c:yMode val="edge"/>
          <c:x val="0.8869750233030449"/>
          <c:y val="0.40286920437954415"/>
          <c:w val="0.10276856809714224"/>
          <c:h val="0.12508711456146959"/>
        </c:manualLayout>
      </c:layout>
      <c:overlay val="0"/>
      <c:txPr>
        <a:bodyPr/>
        <a:lstStyle/>
        <a:p>
          <a:pPr>
            <a:defRPr sz="1400"/>
          </a:pPr>
          <a:endParaRPr lang="en-US"/>
        </a:p>
      </c:txPr>
    </c:legend>
    <c:plotVisOnly val="1"/>
    <c:dispBlanksAs val="gap"/>
    <c:showDLblsOverMax val="0"/>
  </c:chart>
  <c:spPr>
    <a:solidFill>
      <a:sysClr val="window" lastClr="FFFFFF">
        <a:lumMod val="95000"/>
      </a:sysClr>
    </a:solidFill>
    <a:ln>
      <a:solidFill>
        <a:srgbClr val="FF8600"/>
      </a:solidFill>
    </a:ln>
  </c:spPr>
  <c:txPr>
    <a:bodyPr/>
    <a:lstStyle/>
    <a:p>
      <a:pPr>
        <a:defRPr sz="105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4E6B8B-F488-4D18-9C30-1D4FBAAD8BA1}" type="datetimeFigureOut">
              <a:rPr lang="en-US" smtClean="0"/>
              <a:t>6/19/2014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96F707-0AF5-409F-BD13-5DDC88CEDD83}" type="slidenum">
              <a:rPr lang="en-US" smtClean="0"/>
              <a:t>‹#›</a:t>
            </a:fld>
            <a:endParaRPr lang="en-US"/>
          </a:p>
        </p:txBody>
      </p:sp>
    </p:spTree>
    <p:extLst>
      <p:ext uri="{BB962C8B-B14F-4D97-AF65-F5344CB8AC3E}">
        <p14:creationId xmlns:p14="http://schemas.microsoft.com/office/powerpoint/2010/main" val="404778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E61FB-787D-40F8-ACEE-EE420219A1A0}" type="slidenum">
              <a:rPr lang="en-US" altLang="en-US"/>
              <a:pPr/>
              <a:t>24</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D532C194-F326-4239-B6EB-A308EFF81318}" type="datetimeFigureOut">
              <a:rPr lang="en-US" smtClean="0"/>
              <a:t>6/19/2014</a:t>
            </a:fld>
            <a:endParaRPr lang="en-US"/>
          </a:p>
        </p:txBody>
      </p:sp>
      <p:sp>
        <p:nvSpPr>
          <p:cNvPr id="23" name="Slide Number Placeholder 22"/>
          <p:cNvSpPr>
            <a:spLocks noGrp="1"/>
          </p:cNvSpPr>
          <p:nvPr>
            <p:ph type="sldNum" sz="quarter" idx="11"/>
          </p:nvPr>
        </p:nvSpPr>
        <p:spPr/>
        <p:txBody>
          <a:bodyPr/>
          <a:lstStyle/>
          <a:p>
            <a:fld id="{284CFE50-DCB8-476E-9292-4EC0D4098C0E}"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D532C194-F326-4239-B6EB-A308EFF81318}" type="datetimeFigureOut">
              <a:rPr lang="en-US" smtClean="0"/>
              <a:t>6/19/2014</a:t>
            </a:fld>
            <a:endParaRPr lang="en-US"/>
          </a:p>
        </p:txBody>
      </p:sp>
      <p:sp>
        <p:nvSpPr>
          <p:cNvPr id="19" name="Slide Number Placeholder 18"/>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D532C194-F326-4239-B6EB-A308EFF81318}" type="datetimeFigureOut">
              <a:rPr lang="en-US" smtClean="0"/>
              <a:t>6/19/2014</a:t>
            </a:fld>
            <a:endParaRPr lang="en-US"/>
          </a:p>
        </p:txBody>
      </p:sp>
      <p:sp>
        <p:nvSpPr>
          <p:cNvPr id="20" name="Slide Number Placeholder 19"/>
          <p:cNvSpPr>
            <a:spLocks noGrp="1"/>
          </p:cNvSpPr>
          <p:nvPr>
            <p:ph type="sldNum" sz="quarter" idx="11"/>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2"/>
          </p:nvPr>
        </p:nvSpPr>
        <p:spPr/>
        <p:txBody>
          <a:bodyPr/>
          <a:lstStyle/>
          <a:p>
            <a:endParaRPr 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D532C194-F326-4239-B6EB-A308EFF81318}" type="datetimeFigureOut">
              <a:rPr lang="en-US" smtClean="0"/>
              <a:t>6/19/2014</a:t>
            </a:fld>
            <a:endParaRPr lang="en-US"/>
          </a:p>
        </p:txBody>
      </p:sp>
      <p:sp>
        <p:nvSpPr>
          <p:cNvPr id="25" name="Slide Number Placeholder 24"/>
          <p:cNvSpPr>
            <a:spLocks noGrp="1"/>
          </p:cNvSpPr>
          <p:nvPr>
            <p:ph type="sldNum" sz="quarter" idx="16"/>
          </p:nvPr>
        </p:nvSpPr>
        <p:spPr/>
        <p:txBody>
          <a:bodyPr/>
          <a:lstStyle/>
          <a:p>
            <a:fld id="{284CFE50-DCB8-476E-9292-4EC0D4098C0E}" type="slidenum">
              <a:rPr lang="en-US" smtClean="0"/>
              <a:t>‹#›</a:t>
            </a:fld>
            <a:endParaRPr lang="en-US"/>
          </a:p>
        </p:txBody>
      </p:sp>
      <p:sp>
        <p:nvSpPr>
          <p:cNvPr id="26" name="Footer Placeholder 25"/>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D532C194-F326-4239-B6EB-A308EFF81318}" type="datetimeFigureOut">
              <a:rPr lang="en-US" smtClean="0"/>
              <a:t>6/19/2014</a:t>
            </a:fld>
            <a:endParaRPr lang="en-US"/>
          </a:p>
        </p:txBody>
      </p:sp>
      <p:sp>
        <p:nvSpPr>
          <p:cNvPr id="24" name="Slide Number Placeholder 23"/>
          <p:cNvSpPr>
            <a:spLocks noGrp="1"/>
          </p:cNvSpPr>
          <p:nvPr>
            <p:ph type="sldNum" sz="quarter" idx="17"/>
          </p:nvPr>
        </p:nvSpPr>
        <p:spPr/>
        <p:txBody>
          <a:bodyPr/>
          <a:lstStyle/>
          <a:p>
            <a:fld id="{284CFE50-DCB8-476E-9292-4EC0D4098C0E}" type="slidenum">
              <a:rPr lang="en-US" smtClean="0"/>
              <a:t>‹#›</a:t>
            </a:fld>
            <a:endParaRPr lang="en-US"/>
          </a:p>
        </p:txBody>
      </p:sp>
      <p:sp>
        <p:nvSpPr>
          <p:cNvPr id="29" name="Footer Placeholder 28"/>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D532C194-F326-4239-B6EB-A308EFF81318}" type="datetimeFigureOut">
              <a:rPr lang="en-US" smtClean="0"/>
              <a:t>6/19/2014</a:t>
            </a:fld>
            <a:endParaRPr lang="en-US"/>
          </a:p>
        </p:txBody>
      </p:sp>
      <p:sp>
        <p:nvSpPr>
          <p:cNvPr id="14" name="Slide Number Placeholder 13"/>
          <p:cNvSpPr>
            <a:spLocks noGrp="1"/>
          </p:cNvSpPr>
          <p:nvPr>
            <p:ph type="sldNum" sz="quarter" idx="11"/>
          </p:nvPr>
        </p:nvSpPr>
        <p:spPr/>
        <p:txBody>
          <a:bodyPr/>
          <a:lstStyle/>
          <a:p>
            <a:fld id="{284CFE50-DCB8-476E-9292-4EC0D4098C0E}"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D532C194-F326-4239-B6EB-A308EFF81318}" type="datetimeFigureOut">
              <a:rPr lang="en-US" smtClean="0"/>
              <a:t>6/19/2014</a:t>
            </a:fld>
            <a:endParaRPr lang="en-US"/>
          </a:p>
        </p:txBody>
      </p:sp>
      <p:sp>
        <p:nvSpPr>
          <p:cNvPr id="12" name="Slide Number Placeholder 11"/>
          <p:cNvSpPr>
            <a:spLocks noGrp="1"/>
          </p:cNvSpPr>
          <p:nvPr>
            <p:ph type="sldNum" sz="quarter" idx="11"/>
          </p:nvPr>
        </p:nvSpPr>
        <p:spPr/>
        <p:txBody>
          <a:bodyPr/>
          <a:lstStyle/>
          <a:p>
            <a:fld id="{284CFE50-DCB8-476E-9292-4EC0D4098C0E}" type="slidenum">
              <a:rPr lang="en-US" smtClean="0"/>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D532C194-F326-4239-B6EB-A308EFF81318}" type="datetimeFigureOut">
              <a:rPr lang="en-US" smtClean="0"/>
              <a:t>6/19/2014</a:t>
            </a:fld>
            <a:endParaRPr lang="en-US"/>
          </a:p>
        </p:txBody>
      </p:sp>
      <p:sp>
        <p:nvSpPr>
          <p:cNvPr id="18" name="Slide Number Placeholder 17"/>
          <p:cNvSpPr>
            <a:spLocks noGrp="1"/>
          </p:cNvSpPr>
          <p:nvPr>
            <p:ph type="sldNum" sz="quarter" idx="16"/>
          </p:nvPr>
        </p:nvSpPr>
        <p:spPr/>
        <p:txBody>
          <a:bodyPr/>
          <a:lstStyle/>
          <a:p>
            <a:fld id="{284CFE50-DCB8-476E-9292-4EC0D4098C0E}" type="slidenum">
              <a:rPr lang="en-US" smtClean="0"/>
              <a:t>‹#›</a:t>
            </a:fld>
            <a:endParaRPr lang="en-US"/>
          </a:p>
        </p:txBody>
      </p:sp>
      <p:sp>
        <p:nvSpPr>
          <p:cNvPr id="20" name="Footer Placeholder 19"/>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D532C194-F326-4239-B6EB-A308EFF81318}" type="datetimeFigureOut">
              <a:rPr lang="en-US" smtClean="0"/>
              <a:t>6/19/2014</a:t>
            </a:fld>
            <a:endParaRPr lang="en-US"/>
          </a:p>
        </p:txBody>
      </p:sp>
      <p:sp>
        <p:nvSpPr>
          <p:cNvPr id="20" name="Slide Number Placeholder 19"/>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D532C194-F326-4239-B6EB-A308EFF81318}" type="datetimeFigureOut">
              <a:rPr lang="en-US" smtClean="0"/>
              <a:t>6/19/2014</a:t>
            </a:fld>
            <a:endParaRPr 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284CFE50-DCB8-476E-9292-4EC0D4098C0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okstate.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nue.okstate.edu/Hand_Planter/osu_hand_planter_workshop.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48325" y="5410200"/>
            <a:ext cx="2971800" cy="1200329"/>
          </a:xfrm>
          <a:prstGeom prst="rect">
            <a:avLst/>
          </a:prstGeom>
          <a:noFill/>
        </p:spPr>
        <p:txBody>
          <a:bodyPr wrap="square" rtlCol="0">
            <a:spAutoFit/>
          </a:bodyPr>
          <a:lstStyle/>
          <a:p>
            <a:pPr algn="r"/>
            <a:r>
              <a:rPr lang="en-US" dirty="0" smtClean="0"/>
              <a:t>Randy Taylor</a:t>
            </a:r>
            <a:br>
              <a:rPr lang="en-US" dirty="0" smtClean="0"/>
            </a:br>
            <a:r>
              <a:rPr lang="en-US" dirty="0" err="1" smtClean="0"/>
              <a:t>Nyle</a:t>
            </a:r>
            <a:r>
              <a:rPr lang="en-US" dirty="0" smtClean="0"/>
              <a:t> </a:t>
            </a:r>
            <a:r>
              <a:rPr lang="en-US" dirty="0" err="1" smtClean="0"/>
              <a:t>Wollenhaupt</a:t>
            </a:r>
            <a:r>
              <a:rPr lang="en-US" dirty="0" smtClean="0"/>
              <a:t/>
            </a:r>
            <a:br>
              <a:rPr lang="en-US" dirty="0" smtClean="0"/>
            </a:br>
            <a:r>
              <a:rPr lang="en-US" dirty="0" smtClean="0"/>
              <a:t>Adrian </a:t>
            </a:r>
            <a:r>
              <a:rPr lang="en-US" dirty="0" err="1" smtClean="0"/>
              <a:t>Koller</a:t>
            </a:r>
            <a:r>
              <a:rPr lang="en-US" dirty="0" smtClean="0"/>
              <a:t/>
            </a:r>
            <a:br>
              <a:rPr lang="en-US" dirty="0" smtClean="0"/>
            </a:br>
            <a:r>
              <a:rPr lang="en-US" dirty="0" smtClean="0"/>
              <a:t>Bill </a:t>
            </a:r>
            <a:r>
              <a:rPr lang="en-US" dirty="0" smtClean="0"/>
              <a:t>Raun </a:t>
            </a:r>
            <a:endParaRPr lang="en-US" dirty="0"/>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533400" y="914399"/>
            <a:ext cx="2096274" cy="310324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BEBA8EAE-BF5A-486C-A8C5-ECC9F3942E4B}">
                <a14:imgProps xmlns:a14="http://schemas.microsoft.com/office/drawing/2010/main">
                  <a14:imgLayer r:embed="rId5">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3124200" y="914400"/>
            <a:ext cx="2265243" cy="3493949"/>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6">
            <a:extLst>
              <a:ext uri="{BEBA8EAE-BF5A-486C-A8C5-ECC9F3942E4B}">
                <a14:imgProps xmlns:a14="http://schemas.microsoft.com/office/drawing/2010/main">
                  <a14:imgLayer r:embed="rId7">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5867400" y="914400"/>
            <a:ext cx="2653786" cy="38100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57200" y="304800"/>
            <a:ext cx="7454386" cy="400110"/>
          </a:xfrm>
          <a:prstGeom prst="rect">
            <a:avLst/>
          </a:prstGeom>
          <a:noFill/>
        </p:spPr>
        <p:txBody>
          <a:bodyPr wrap="square" rtlCol="0">
            <a:spAutoFit/>
          </a:bodyPr>
          <a:lstStyle/>
          <a:p>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OSU Developing World Hand Planter</a:t>
            </a:r>
            <a:endParaRPr lang="en-US" sz="2000" dirty="0">
              <a:solidFill>
                <a:srgbClr val="FF66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5989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9775"/>
            <a:ext cx="7315200" cy="1154097"/>
          </a:xfrm>
        </p:spPr>
        <p:txBody>
          <a:bodyPr/>
          <a:lstStyle/>
          <a:p>
            <a:r>
              <a:rPr lang="en-US" dirty="0" smtClean="0"/>
              <a:t>Reciprocating Drum Action</a:t>
            </a:r>
            <a:endParaRPr lang="en-US"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53" t="12930" r="13706" b="2902"/>
          <a:stretch/>
        </p:blipFill>
        <p:spPr bwMode="auto">
          <a:xfrm>
            <a:off x="228600" y="1752600"/>
            <a:ext cx="2819400" cy="255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60" t="14252" r="2879" b="4000"/>
          <a:stretch/>
        </p:blipFill>
        <p:spPr bwMode="auto">
          <a:xfrm>
            <a:off x="3275383" y="2968626"/>
            <a:ext cx="2593233" cy="175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99" t="13019" r="10588" b="5770"/>
          <a:stretch/>
        </p:blipFill>
        <p:spPr bwMode="auto">
          <a:xfrm>
            <a:off x="6250961" y="3171403"/>
            <a:ext cx="2620895" cy="216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4495800"/>
            <a:ext cx="2819400" cy="646331"/>
          </a:xfrm>
          <a:prstGeom prst="rect">
            <a:avLst/>
          </a:prstGeom>
          <a:noFill/>
        </p:spPr>
        <p:txBody>
          <a:bodyPr wrap="square" rtlCol="0">
            <a:spAutoFit/>
          </a:bodyPr>
          <a:lstStyle/>
          <a:p>
            <a:pPr algn="ctr"/>
            <a:r>
              <a:rPr lang="en-US" dirty="0" smtClean="0"/>
              <a:t>Drum position when planter is relaxed.</a:t>
            </a:r>
            <a:endParaRPr lang="en-US" dirty="0"/>
          </a:p>
        </p:txBody>
      </p:sp>
      <p:sp>
        <p:nvSpPr>
          <p:cNvPr id="4" name="TextBox 3"/>
          <p:cNvSpPr txBox="1"/>
          <p:nvPr/>
        </p:nvSpPr>
        <p:spPr>
          <a:xfrm>
            <a:off x="3275383" y="1524000"/>
            <a:ext cx="2593233" cy="1477328"/>
          </a:xfrm>
          <a:prstGeom prst="rect">
            <a:avLst/>
          </a:prstGeom>
          <a:noFill/>
        </p:spPr>
        <p:txBody>
          <a:bodyPr wrap="square" rtlCol="0">
            <a:spAutoFit/>
          </a:bodyPr>
          <a:lstStyle/>
          <a:p>
            <a:pPr algn="ctr"/>
            <a:r>
              <a:rPr lang="en-US" dirty="0" smtClean="0"/>
              <a:t>Drum rotates with the cavity moving back into the seed hopper as the spring is compressed.</a:t>
            </a:r>
            <a:endParaRPr lang="en-US" dirty="0"/>
          </a:p>
        </p:txBody>
      </p:sp>
      <p:sp>
        <p:nvSpPr>
          <p:cNvPr id="5" name="TextBox 4"/>
          <p:cNvSpPr txBox="1"/>
          <p:nvPr/>
        </p:nvSpPr>
        <p:spPr>
          <a:xfrm>
            <a:off x="6250961" y="1676400"/>
            <a:ext cx="2620896" cy="1477328"/>
          </a:xfrm>
          <a:prstGeom prst="rect">
            <a:avLst/>
          </a:prstGeom>
          <a:noFill/>
        </p:spPr>
        <p:txBody>
          <a:bodyPr wrap="square" rtlCol="0">
            <a:spAutoFit/>
          </a:bodyPr>
          <a:lstStyle/>
          <a:p>
            <a:pPr algn="ctr"/>
            <a:r>
              <a:rPr lang="en-US" dirty="0" smtClean="0"/>
              <a:t>Spring is fully compressed and the singulation drum cavity is exposed to seed in the hopper</a:t>
            </a:r>
            <a:endParaRPr lang="en-US" dirty="0"/>
          </a:p>
        </p:txBody>
      </p:sp>
      <p:sp>
        <p:nvSpPr>
          <p:cNvPr id="6" name="TextBox 5"/>
          <p:cNvSpPr txBox="1"/>
          <p:nvPr/>
        </p:nvSpPr>
        <p:spPr>
          <a:xfrm>
            <a:off x="3581400" y="5562600"/>
            <a:ext cx="5290457" cy="923330"/>
          </a:xfrm>
          <a:prstGeom prst="rect">
            <a:avLst/>
          </a:prstGeom>
          <a:noFill/>
        </p:spPr>
        <p:txBody>
          <a:bodyPr wrap="square" rtlCol="0">
            <a:spAutoFit/>
          </a:bodyPr>
          <a:lstStyle/>
          <a:p>
            <a:r>
              <a:rPr lang="en-US" dirty="0" smtClean="0"/>
              <a:t>As the force on the spring is released, the singulation drum rotates back to the initial ‘relaxed’ position and the seed is dropped.</a:t>
            </a:r>
            <a:endParaRPr lang="en-US" dirty="0"/>
          </a:p>
        </p:txBody>
      </p:sp>
    </p:spTree>
    <p:extLst>
      <p:ext uri="{BB962C8B-B14F-4D97-AF65-F5344CB8AC3E}">
        <p14:creationId xmlns:p14="http://schemas.microsoft.com/office/powerpoint/2010/main" val="2474183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435349"/>
            <a:ext cx="3840163" cy="2878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3889375" cy="2921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rot="16200000">
            <a:off x="5187950" y="2901950"/>
            <a:ext cx="68453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El Salvador, Hand Planter Trials, June, 2014</a:t>
            </a:r>
            <a:endParaRPr lang="en-US" sz="2800" b="1" dirty="0">
              <a:solidFill>
                <a:schemeClr val="bg1"/>
              </a:solidFill>
            </a:endParaRPr>
          </a:p>
        </p:txBody>
      </p:sp>
    </p:spTree>
    <p:extLst>
      <p:ext uri="{BB962C8B-B14F-4D97-AF65-F5344CB8AC3E}">
        <p14:creationId xmlns:p14="http://schemas.microsoft.com/office/powerpoint/2010/main" val="1948303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143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6200000">
            <a:off x="-1670851" y="2890051"/>
            <a:ext cx="4419601" cy="773097"/>
          </a:xfrm>
        </p:spPr>
        <p:txBody>
          <a:bodyPr>
            <a:normAutofit/>
          </a:bodyPr>
          <a:lstStyle/>
          <a:p>
            <a:pPr algn="l"/>
            <a:r>
              <a:rPr lang="en-US" dirty="0" smtClean="0">
                <a:solidFill>
                  <a:schemeClr val="bg1"/>
                </a:solidFill>
              </a:rPr>
              <a:t>INTERNAL DRUM</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92268863"/>
              </p:ext>
            </p:extLst>
          </p:nvPr>
        </p:nvGraphicFramePr>
        <p:xfrm>
          <a:off x="1593850" y="3232159"/>
          <a:ext cx="4114800" cy="3048002"/>
        </p:xfrm>
        <a:graphic>
          <a:graphicData uri="http://schemas.openxmlformats.org/drawingml/2006/table">
            <a:tbl>
              <a:tblPr firstRow="1" firstCol="1" bandRow="1">
                <a:tableStyleId>{5C22544A-7EE6-4342-B048-85BDC9FD1C3A}</a:tableStyleId>
              </a:tblPr>
              <a:tblGrid>
                <a:gridCol w="1120626"/>
                <a:gridCol w="1313234"/>
                <a:gridCol w="1680940"/>
              </a:tblGrid>
              <a:tr h="539102">
                <a:tc>
                  <a:txBody>
                    <a:bodyPr/>
                    <a:lstStyle/>
                    <a:p>
                      <a:pPr marL="0" marR="0" algn="l">
                        <a:spcBef>
                          <a:spcPts val="0"/>
                        </a:spcBef>
                        <a:spcAft>
                          <a:spcPts val="0"/>
                        </a:spcAft>
                      </a:pPr>
                      <a:r>
                        <a:rPr lang="en-US" sz="1800" dirty="0">
                          <a:solidFill>
                            <a:schemeClr val="bg1"/>
                          </a:solidFill>
                          <a:effectLst/>
                        </a:rPr>
                        <a:t>Drum</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Mass (g)</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Volume (cm</a:t>
                      </a:r>
                      <a:r>
                        <a:rPr lang="en-US" sz="1800" baseline="30000" dirty="0">
                          <a:solidFill>
                            <a:schemeClr val="bg1"/>
                          </a:solidFill>
                          <a:effectLst/>
                        </a:rPr>
                        <a:t>3</a:t>
                      </a:r>
                      <a:r>
                        <a:rPr lang="en-US" sz="1800" dirty="0">
                          <a:solidFill>
                            <a:schemeClr val="bg1"/>
                          </a:solidFill>
                          <a:effectLst/>
                        </a:rPr>
                        <a:t>)</a:t>
                      </a:r>
                      <a:endParaRPr lang="en-US" sz="1800" dirty="0">
                        <a:solidFill>
                          <a:schemeClr val="bg1"/>
                        </a:solidFill>
                        <a:effectLst/>
                        <a:latin typeface="Times New Roman"/>
                        <a:ea typeface="Calibri"/>
                      </a:endParaRPr>
                    </a:p>
                  </a:txBody>
                  <a:tcPr marL="68580" marR="68580" marT="0" marB="0" anchor="b">
                    <a:solidFill>
                      <a:schemeClr val="tx1"/>
                    </a:solidFill>
                  </a:tcPr>
                </a:tc>
              </a:tr>
              <a:tr h="497633">
                <a:tc>
                  <a:txBody>
                    <a:bodyPr/>
                    <a:lstStyle/>
                    <a:p>
                      <a:pPr marL="0" marR="0" algn="l">
                        <a:spcBef>
                          <a:spcPts val="0"/>
                        </a:spcBef>
                        <a:spcAft>
                          <a:spcPts val="0"/>
                        </a:spcAft>
                      </a:pPr>
                      <a:r>
                        <a:rPr lang="en-US" sz="1800" dirty="0">
                          <a:solidFill>
                            <a:schemeClr val="bg1"/>
                          </a:solidFill>
                          <a:effectLst/>
                        </a:rPr>
                        <a:t>A</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0.69</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0.507</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B</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0.71</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0.521</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OS</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0.88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0.646</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OM</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3.36</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2.468</a:t>
                      </a:r>
                      <a:endParaRPr lang="en-US" sz="1800" dirty="0">
                        <a:effectLst/>
                        <a:latin typeface="Times New Roman"/>
                        <a:ea typeface="Calibri"/>
                      </a:endParaRPr>
                    </a:p>
                  </a:txBody>
                  <a:tcPr marL="68580" marR="68580" marT="0" marB="0">
                    <a:solidFill>
                      <a:schemeClr val="tx1"/>
                    </a:solidFill>
                  </a:tcPr>
                </a:tc>
              </a:tr>
              <a:tr h="518368">
                <a:tc>
                  <a:txBody>
                    <a:bodyPr/>
                    <a:lstStyle/>
                    <a:p>
                      <a:pPr marL="0" marR="0" algn="l">
                        <a:spcBef>
                          <a:spcPts val="0"/>
                        </a:spcBef>
                        <a:spcAft>
                          <a:spcPts val="0"/>
                        </a:spcAft>
                      </a:pPr>
                      <a:r>
                        <a:rPr lang="en-US" sz="1800" dirty="0">
                          <a:solidFill>
                            <a:schemeClr val="bg1"/>
                          </a:solidFill>
                          <a:effectLst/>
                        </a:rPr>
                        <a:t>OC</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2.482</a:t>
                      </a:r>
                      <a:endParaRPr lang="en-US" sz="1800" dirty="0">
                        <a:effectLst/>
                        <a:latin typeface="Times New Roman"/>
                        <a:ea typeface="Calibri"/>
                      </a:endParaRPr>
                    </a:p>
                  </a:txBody>
                  <a:tcPr marL="68580" marR="68580" marT="0" marB="0">
                    <a:solidFill>
                      <a:schemeClr val="tx1"/>
                    </a:solidFill>
                  </a:tcPr>
                </a:tc>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533400"/>
            <a:ext cx="1885950" cy="2514600"/>
          </a:xfrm>
          <a:prstGeom prst="rect">
            <a:avLst/>
          </a:prstGeom>
          <a:ln w="28575">
            <a:solidFill>
              <a:schemeClr val="tx2"/>
            </a:solidFill>
          </a:ln>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3000" contrast="-62000"/>
                    </a14:imgEffect>
                  </a14:imgLayer>
                </a14:imgProps>
              </a:ext>
              <a:ext uri="{28A0092B-C50C-407E-A947-70E740481C1C}">
                <a14:useLocalDpi xmlns:a14="http://schemas.microsoft.com/office/drawing/2010/main" val="0"/>
              </a:ext>
            </a:extLst>
          </a:blip>
          <a:stretch>
            <a:fillRect/>
          </a:stretch>
        </p:blipFill>
        <p:spPr>
          <a:xfrm>
            <a:off x="5867400" y="533400"/>
            <a:ext cx="2711489" cy="5753119"/>
          </a:xfrm>
          <a:prstGeom prst="rect">
            <a:avLst/>
          </a:prstGeom>
          <a:ln>
            <a:solidFill>
              <a:schemeClr val="tx1"/>
            </a:solidFill>
          </a:ln>
        </p:spPr>
      </p:pic>
    </p:spTree>
    <p:extLst>
      <p:ext uri="{BB962C8B-B14F-4D97-AF65-F5344CB8AC3E}">
        <p14:creationId xmlns:p14="http://schemas.microsoft.com/office/powerpoint/2010/main" val="927958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5187950" y="2901950"/>
            <a:ext cx="68453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901716" y="56237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rot="16200000">
            <a:off x="5931187"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Hand 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41300"/>
            <a:ext cx="5152838" cy="6324600"/>
          </a:xfrm>
          <a:prstGeom prst="rect">
            <a:avLst/>
          </a:prstGeom>
        </p:spPr>
      </p:pic>
    </p:spTree>
    <p:extLst>
      <p:ext uri="{BB962C8B-B14F-4D97-AF65-F5344CB8AC3E}">
        <p14:creationId xmlns:p14="http://schemas.microsoft.com/office/powerpoint/2010/main" val="1173683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635699207"/>
              </p:ext>
            </p:extLst>
          </p:nvPr>
        </p:nvGraphicFramePr>
        <p:xfrm>
          <a:off x="609600" y="1219200"/>
          <a:ext cx="78486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733800" y="609600"/>
            <a:ext cx="4495800" cy="369332"/>
          </a:xfrm>
          <a:prstGeom prst="rect">
            <a:avLst/>
          </a:prstGeom>
          <a:noFill/>
        </p:spPr>
        <p:txBody>
          <a:bodyPr wrap="square" rtlCol="0">
            <a:spAutoFit/>
          </a:bodyPr>
          <a:lstStyle/>
          <a:p>
            <a:r>
              <a:rPr lang="en-US" dirty="0" smtClean="0"/>
              <a:t>Nov 13, 2013</a:t>
            </a:r>
            <a:endParaRPr lang="en-US" dirty="0"/>
          </a:p>
        </p:txBody>
      </p:sp>
      <p:sp>
        <p:nvSpPr>
          <p:cNvPr id="6" name="TextBox 5"/>
          <p:cNvSpPr txBox="1"/>
          <p:nvPr/>
        </p:nvSpPr>
        <p:spPr>
          <a:xfrm>
            <a:off x="4038600" y="1263134"/>
            <a:ext cx="1371600" cy="307777"/>
          </a:xfrm>
          <a:prstGeom prst="rect">
            <a:avLst/>
          </a:prstGeom>
          <a:noFill/>
        </p:spPr>
        <p:txBody>
          <a:bodyPr wrap="square" rtlCol="0">
            <a:spAutoFit/>
          </a:bodyPr>
          <a:lstStyle/>
          <a:p>
            <a:r>
              <a:rPr lang="en-US" sz="1400" b="1" dirty="0" smtClean="0">
                <a:solidFill>
                  <a:schemeClr val="bg1"/>
                </a:solidFill>
              </a:rPr>
              <a:t>SED = 8.6</a:t>
            </a:r>
            <a:endParaRPr lang="en-US" sz="1400" b="1" dirty="0">
              <a:solidFill>
                <a:schemeClr val="bg1"/>
              </a:solidFill>
            </a:endParaRPr>
          </a:p>
        </p:txBody>
      </p:sp>
    </p:spTree>
    <p:extLst>
      <p:ext uri="{BB962C8B-B14F-4D97-AF65-F5344CB8AC3E}">
        <p14:creationId xmlns:p14="http://schemas.microsoft.com/office/powerpoint/2010/main" val="377508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52400" y="1066800"/>
            <a:ext cx="8763000" cy="5090160"/>
          </a:xfrm>
        </p:spPr>
        <p:txBody>
          <a:bodyPr>
            <a:noAutofit/>
          </a:bodyPr>
          <a:lstStyle/>
          <a:p>
            <a:r>
              <a:rPr lang="en-US" dirty="0" smtClean="0">
                <a:solidFill>
                  <a:srgbClr val="FF6600"/>
                </a:solidFill>
              </a:rPr>
              <a:t>A. </a:t>
            </a:r>
            <a:r>
              <a:rPr lang="en-US" dirty="0" smtClean="0"/>
              <a:t>Retain </a:t>
            </a:r>
            <a:r>
              <a:rPr lang="en-US" dirty="0" smtClean="0"/>
              <a:t>venue </a:t>
            </a:r>
            <a:r>
              <a:rPr lang="en-US" dirty="0"/>
              <a:t>where we can get planters into the hands of producers (independent of both smaller and/or large scale agreements with others</a:t>
            </a:r>
            <a:r>
              <a:rPr lang="en-US" dirty="0" smtClean="0"/>
              <a:t>).</a:t>
            </a:r>
            <a:endParaRPr lang="en-US" dirty="0"/>
          </a:p>
          <a:p>
            <a:r>
              <a:rPr lang="en-US" dirty="0" smtClean="0"/>
              <a:t>NGO </a:t>
            </a:r>
            <a:r>
              <a:rPr lang="en-US" dirty="0"/>
              <a:t>model could end up being a very small facet of the big picture </a:t>
            </a:r>
            <a:r>
              <a:rPr lang="en-US" dirty="0" smtClean="0"/>
              <a:t> but still needed</a:t>
            </a:r>
            <a:r>
              <a:rPr lang="en-US" dirty="0"/>
              <a:t>  </a:t>
            </a:r>
          </a:p>
          <a:p>
            <a:r>
              <a:rPr lang="en-US" dirty="0" smtClean="0">
                <a:solidFill>
                  <a:srgbClr val="FF6600"/>
                </a:solidFill>
              </a:rPr>
              <a:t>B. </a:t>
            </a:r>
            <a:r>
              <a:rPr lang="en-US" dirty="0" smtClean="0"/>
              <a:t>AGCO licenses </a:t>
            </a:r>
            <a:r>
              <a:rPr lang="en-US" dirty="0"/>
              <a:t>planter </a:t>
            </a:r>
            <a:r>
              <a:rPr lang="en-US" dirty="0" smtClean="0"/>
              <a:t>through </a:t>
            </a:r>
            <a:r>
              <a:rPr lang="en-US" dirty="0"/>
              <a:t>OSU</a:t>
            </a:r>
            <a:r>
              <a:rPr lang="en-US" dirty="0" smtClean="0"/>
              <a:t>.</a:t>
            </a:r>
            <a:br>
              <a:rPr lang="en-US" dirty="0" smtClean="0"/>
            </a:br>
            <a:r>
              <a:rPr lang="en-US" dirty="0" smtClean="0"/>
              <a:t>AGCO delivery to larger </a:t>
            </a:r>
            <a:r>
              <a:rPr lang="en-US" dirty="0"/>
              <a:t>markets (gardeners, </a:t>
            </a:r>
            <a:r>
              <a:rPr lang="en-US" dirty="0" err="1" smtClean="0"/>
              <a:t>walmart</a:t>
            </a:r>
            <a:r>
              <a:rPr lang="en-US" dirty="0"/>
              <a:t>, food-plot industry) would be entirely up to </a:t>
            </a:r>
            <a:r>
              <a:rPr lang="en-US" dirty="0" smtClean="0"/>
              <a:t>them</a:t>
            </a:r>
            <a:br>
              <a:rPr lang="en-US" dirty="0" smtClean="0"/>
            </a:br>
            <a:r>
              <a:rPr lang="en-US" dirty="0" smtClean="0"/>
              <a:t>What </a:t>
            </a:r>
            <a:r>
              <a:rPr lang="en-US" dirty="0"/>
              <a:t>they call the planter, price, etc., would be under their </a:t>
            </a:r>
            <a:r>
              <a:rPr lang="en-US" dirty="0" smtClean="0"/>
              <a:t>control</a:t>
            </a:r>
            <a:r>
              <a:rPr lang="en-US" dirty="0"/>
              <a:t>  </a:t>
            </a:r>
            <a:r>
              <a:rPr lang="en-US" dirty="0" smtClean="0"/>
              <a:t/>
            </a:r>
            <a:br>
              <a:rPr lang="en-US" dirty="0" smtClean="0"/>
            </a:br>
            <a:r>
              <a:rPr lang="en-US" dirty="0" smtClean="0"/>
              <a:t>AGCO pays </a:t>
            </a:r>
            <a:r>
              <a:rPr lang="en-US" dirty="0"/>
              <a:t>OSU a certain value per planter sold.  </a:t>
            </a:r>
            <a:r>
              <a:rPr lang="en-US" dirty="0" smtClean="0"/>
              <a:t/>
            </a:r>
            <a:br>
              <a:rPr lang="en-US" dirty="0" smtClean="0"/>
            </a:br>
            <a:r>
              <a:rPr lang="en-US" dirty="0" smtClean="0"/>
              <a:t>TWR </a:t>
            </a:r>
            <a:r>
              <a:rPr lang="en-US" dirty="0"/>
              <a:t>would </a:t>
            </a:r>
            <a:r>
              <a:rPr lang="en-US" dirty="0" smtClean="0"/>
              <a:t>negotiate </a:t>
            </a:r>
            <a:r>
              <a:rPr lang="en-US" dirty="0"/>
              <a:t>with OSU so as to allow future research/ownership in the “technology.”   </a:t>
            </a:r>
            <a:endParaRPr lang="en-US" dirty="0" smtClean="0"/>
          </a:p>
          <a:p>
            <a:r>
              <a:rPr lang="en-US" dirty="0" smtClean="0"/>
              <a:t>If </a:t>
            </a:r>
            <a:r>
              <a:rPr lang="en-US" dirty="0"/>
              <a:t>AGCO takes leadership, our agreement (OSU) would include a research/extension role.  </a:t>
            </a:r>
            <a:r>
              <a:rPr lang="en-US" dirty="0" smtClean="0"/>
              <a:t> if </a:t>
            </a:r>
            <a:r>
              <a:rPr lang="en-US" dirty="0"/>
              <a:t>AGCO wants to grant “exclusive” agreements with x-group for “Africa” that would be their decision.  </a:t>
            </a:r>
            <a:r>
              <a:rPr lang="en-US" dirty="0" smtClean="0"/>
              <a:t>Keep </a:t>
            </a:r>
            <a:r>
              <a:rPr lang="en-US" dirty="0"/>
              <a:t>us as consultants</a:t>
            </a:r>
          </a:p>
          <a:p>
            <a:r>
              <a:rPr lang="en-US" dirty="0" smtClean="0">
                <a:solidFill>
                  <a:srgbClr val="FF6600"/>
                </a:solidFill>
              </a:rPr>
              <a:t>C. </a:t>
            </a:r>
            <a:r>
              <a:rPr lang="en-US" dirty="0" err="1" smtClean="0"/>
              <a:t>Indigdev</a:t>
            </a:r>
            <a:r>
              <a:rPr lang="en-US" dirty="0" smtClean="0"/>
              <a:t> as the Management Team.</a:t>
            </a:r>
            <a:r>
              <a:rPr lang="en-US" dirty="0"/>
              <a:t>  </a:t>
            </a:r>
            <a:r>
              <a:rPr lang="en-US" dirty="0" smtClean="0"/>
              <a:t>Joshua Ringer, respected with many good skills</a:t>
            </a:r>
            <a:r>
              <a:rPr lang="en-US" dirty="0"/>
              <a:t>. </a:t>
            </a:r>
            <a:r>
              <a:rPr lang="en-US" dirty="0" smtClean="0"/>
              <a:t>Would need a written agreement</a:t>
            </a:r>
            <a:endParaRPr lang="en-US" dirty="0"/>
          </a:p>
          <a:p>
            <a:r>
              <a:rPr lang="en-US" dirty="0" smtClean="0"/>
              <a:t>Business </a:t>
            </a:r>
            <a:r>
              <a:rPr lang="en-US" dirty="0"/>
              <a:t>model?  </a:t>
            </a:r>
            <a:r>
              <a:rPr lang="en-US" dirty="0" smtClean="0"/>
              <a:t>Use TBDP </a:t>
            </a:r>
            <a:r>
              <a:rPr lang="en-US" dirty="0"/>
              <a:t>$30,000 to refine the planter and if this all takes off, it will obviously benefit </a:t>
            </a:r>
            <a:r>
              <a:rPr lang="en-US" dirty="0" smtClean="0"/>
              <a:t>OSU</a:t>
            </a:r>
            <a:endParaRPr lang="en-US" dirty="0"/>
          </a:p>
        </p:txBody>
      </p:sp>
      <p:sp>
        <p:nvSpPr>
          <p:cNvPr id="3" name="Title 2"/>
          <p:cNvSpPr>
            <a:spLocks noGrp="1"/>
          </p:cNvSpPr>
          <p:nvPr>
            <p:ph type="title"/>
          </p:nvPr>
        </p:nvSpPr>
        <p:spPr>
          <a:xfrm>
            <a:off x="304800" y="304800"/>
            <a:ext cx="7680960" cy="685800"/>
          </a:xfrm>
        </p:spPr>
        <p:txBody>
          <a:bodyPr>
            <a:normAutofit fontScale="90000"/>
          </a:bodyPr>
          <a:lstStyle/>
          <a:p>
            <a:r>
              <a:rPr lang="en-US" dirty="0" smtClean="0"/>
              <a:t>Options</a:t>
            </a:r>
            <a:endParaRPr lang="en-US" dirty="0"/>
          </a:p>
        </p:txBody>
      </p:sp>
    </p:spTree>
    <p:extLst>
      <p:ext uri="{BB962C8B-B14F-4D97-AF65-F5344CB8AC3E}">
        <p14:creationId xmlns:p14="http://schemas.microsoft.com/office/powerpoint/2010/main" val="2780626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4400" y="2769833"/>
            <a:ext cx="7315200" cy="3539527"/>
          </a:xfrm>
          <a:prstGeom prst="rect">
            <a:avLst/>
          </a:prstGeom>
        </p:spPr>
        <p:txBody>
          <a:bodyPr/>
          <a:lstStyle/>
          <a:p>
            <a:endParaRPr lang="en-US"/>
          </a:p>
        </p:txBody>
      </p:sp>
      <p:sp>
        <p:nvSpPr>
          <p:cNvPr id="2" name="Title 1"/>
          <p:cNvSpPr>
            <a:spLocks noGrp="1"/>
          </p:cNvSpPr>
          <p:nvPr>
            <p:ph type="title"/>
          </p:nvPr>
        </p:nvSpPr>
        <p:spPr/>
        <p:txBody>
          <a:bodyPr/>
          <a:lstStyle/>
          <a:p>
            <a:endParaRPr lang="en-US"/>
          </a:p>
        </p:txBody>
      </p:sp>
      <p:pic>
        <p:nvPicPr>
          <p:cNvPr id="4098" name="Picture 2" descr="http://nue.okstate.edu/Hand_Planter/IMG_09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228315"/>
            <a:ext cx="8102600" cy="6401085"/>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5334000"/>
            <a:ext cx="1752600" cy="981075"/>
          </a:xfrm>
          <a:prstGeom prst="rect">
            <a:avLst/>
          </a:prstGeom>
          <a:noFill/>
          <a:ln>
            <a:noFill/>
          </a:ln>
        </p:spPr>
      </p:pic>
    </p:spTree>
    <p:extLst>
      <p:ext uri="{BB962C8B-B14F-4D97-AF65-F5344CB8AC3E}">
        <p14:creationId xmlns:p14="http://schemas.microsoft.com/office/powerpoint/2010/main" val="1142665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914400"/>
            <a:ext cx="8229600" cy="4724400"/>
          </a:xfrm>
        </p:spPr>
        <p:txBody>
          <a:bodyPr>
            <a:noAutofit/>
          </a:bodyPr>
          <a:lstStyle/>
          <a:p>
            <a:pPr lvl="0"/>
            <a:r>
              <a:rPr lang="en-US" b="1" u="sng" dirty="0">
                <a:solidFill>
                  <a:srgbClr val="FF6600"/>
                </a:solidFill>
              </a:rPr>
              <a:t>Is </a:t>
            </a:r>
            <a:r>
              <a:rPr lang="en-US" b="1" u="sng" dirty="0" err="1">
                <a:solidFill>
                  <a:srgbClr val="FF6600"/>
                </a:solidFill>
              </a:rPr>
              <a:t>Indigdev</a:t>
            </a:r>
            <a:r>
              <a:rPr lang="en-US" b="1" u="sng" dirty="0">
                <a:solidFill>
                  <a:srgbClr val="FF6600"/>
                </a:solidFill>
              </a:rPr>
              <a:t> the management team</a:t>
            </a:r>
            <a:r>
              <a:rPr lang="en-US" b="1" dirty="0">
                <a:solidFill>
                  <a:srgbClr val="FF6600"/>
                </a:solidFill>
              </a:rPr>
              <a:t>? </a:t>
            </a:r>
          </a:p>
          <a:p>
            <a:r>
              <a:rPr lang="en-US" sz="1400" dirty="0" smtClean="0"/>
              <a:t>License technology </a:t>
            </a:r>
            <a:r>
              <a:rPr lang="en-US" sz="1400" dirty="0"/>
              <a:t>to </a:t>
            </a:r>
            <a:r>
              <a:rPr lang="en-US" sz="1400" dirty="0" err="1" smtClean="0"/>
              <a:t>Indigdev</a:t>
            </a:r>
            <a:r>
              <a:rPr lang="en-US" sz="1400" dirty="0" smtClean="0"/>
              <a:t/>
            </a:r>
            <a:br>
              <a:rPr lang="en-US" sz="1400" dirty="0" smtClean="0"/>
            </a:br>
            <a:r>
              <a:rPr lang="en-US" sz="1400" dirty="0" err="1" smtClean="0"/>
              <a:t>Indigdev</a:t>
            </a:r>
            <a:r>
              <a:rPr lang="en-US" sz="1400" dirty="0" smtClean="0"/>
              <a:t> will have long </a:t>
            </a:r>
            <a:r>
              <a:rPr lang="en-US" sz="1400" dirty="0"/>
              <a:t>term role in distribution and support for the </a:t>
            </a:r>
            <a:r>
              <a:rPr lang="en-US" sz="1400" dirty="0" smtClean="0"/>
              <a:t>planter</a:t>
            </a:r>
            <a:r>
              <a:rPr lang="en-US" sz="1400" dirty="0"/>
              <a:t/>
            </a:r>
            <a:br>
              <a:rPr lang="en-US" sz="1400" dirty="0"/>
            </a:br>
            <a:endParaRPr lang="en-US" sz="1400" dirty="0" smtClean="0"/>
          </a:p>
          <a:p>
            <a:r>
              <a:rPr lang="en-US" sz="1400" dirty="0" smtClean="0"/>
              <a:t>Weaknesses:  Limited business management skills.   Would we invest in them independently?</a:t>
            </a:r>
            <a:endParaRPr lang="en-US" sz="1400" dirty="0"/>
          </a:p>
          <a:p>
            <a:r>
              <a:rPr lang="en-US" b="1" u="sng" dirty="0" smtClean="0">
                <a:solidFill>
                  <a:srgbClr val="FF6600"/>
                </a:solidFill>
              </a:rPr>
              <a:t>not </a:t>
            </a:r>
            <a:r>
              <a:rPr lang="en-US" b="1" u="sng" dirty="0" err="1">
                <a:solidFill>
                  <a:srgbClr val="FF6600"/>
                </a:solidFill>
              </a:rPr>
              <a:t>Indigdev</a:t>
            </a:r>
            <a:r>
              <a:rPr lang="en-US" b="1" u="sng" dirty="0">
                <a:solidFill>
                  <a:srgbClr val="FF6600"/>
                </a:solidFill>
              </a:rPr>
              <a:t>, then </a:t>
            </a:r>
            <a:r>
              <a:rPr lang="en-US" b="1" u="sng" dirty="0" smtClean="0">
                <a:solidFill>
                  <a:srgbClr val="FF6600"/>
                </a:solidFill>
              </a:rPr>
              <a:t>who?</a:t>
            </a:r>
            <a:endParaRPr lang="en-US" b="1" u="sng" dirty="0">
              <a:solidFill>
                <a:srgbClr val="FF6600"/>
              </a:solidFill>
            </a:endParaRPr>
          </a:p>
          <a:p>
            <a:r>
              <a:rPr lang="en-US" sz="1400" dirty="0" smtClean="0"/>
              <a:t>Can Cowboy Technologies provide </a:t>
            </a:r>
            <a:r>
              <a:rPr lang="en-US" sz="1400" dirty="0"/>
              <a:t>a management team. This will cost us a share of any LLC that we </a:t>
            </a:r>
            <a:r>
              <a:rPr lang="en-US" sz="1400" dirty="0" smtClean="0"/>
              <a:t>form (negotiation with Cowboy </a:t>
            </a:r>
            <a:r>
              <a:rPr lang="en-US" sz="1400" dirty="0" err="1" smtClean="0"/>
              <a:t>Technoligies</a:t>
            </a:r>
            <a:r>
              <a:rPr lang="en-US" sz="1400" dirty="0" smtClean="0"/>
              <a:t>). TWR </a:t>
            </a:r>
            <a:r>
              <a:rPr lang="en-US" sz="1400" dirty="0"/>
              <a:t>would be part owners and consultants to the </a:t>
            </a:r>
            <a:r>
              <a:rPr lang="en-US" sz="1400" dirty="0" smtClean="0"/>
              <a:t>LLC</a:t>
            </a:r>
            <a:endParaRPr lang="en-US" sz="1400" dirty="0"/>
          </a:p>
          <a:p>
            <a:r>
              <a:rPr lang="en-US" b="1" u="sng" dirty="0" smtClean="0">
                <a:solidFill>
                  <a:srgbClr val="FF6600"/>
                </a:solidFill>
              </a:rPr>
              <a:t>What is </a:t>
            </a:r>
            <a:r>
              <a:rPr lang="en-US" b="1" u="sng" dirty="0">
                <a:solidFill>
                  <a:srgbClr val="FF6600"/>
                </a:solidFill>
              </a:rPr>
              <a:t>our business model?</a:t>
            </a:r>
          </a:p>
          <a:p>
            <a:r>
              <a:rPr lang="en-US" sz="1400" dirty="0" smtClean="0"/>
              <a:t>-get planters </a:t>
            </a:r>
            <a:r>
              <a:rPr lang="en-US" sz="1400" dirty="0"/>
              <a:t>branded to reduce </a:t>
            </a:r>
            <a:r>
              <a:rPr lang="en-US" sz="1400" dirty="0" smtClean="0"/>
              <a:t>costs</a:t>
            </a:r>
            <a:br>
              <a:rPr lang="en-US" sz="1400" dirty="0" smtClean="0"/>
            </a:br>
            <a:r>
              <a:rPr lang="en-US" sz="1400" dirty="0" smtClean="0"/>
              <a:t>-primary </a:t>
            </a:r>
            <a:r>
              <a:rPr lang="en-US" sz="1400" dirty="0"/>
              <a:t>brand for one fee and a secondary brand (approved by the primary brander) for </a:t>
            </a:r>
            <a:r>
              <a:rPr lang="en-US" sz="1400" dirty="0" smtClean="0"/>
              <a:t>reduced fee </a:t>
            </a:r>
          </a:p>
          <a:p>
            <a:r>
              <a:rPr lang="en-US" sz="1400" dirty="0" smtClean="0"/>
              <a:t>-planter </a:t>
            </a:r>
            <a:r>
              <a:rPr lang="en-US" sz="1400" dirty="0"/>
              <a:t>is </a:t>
            </a:r>
            <a:r>
              <a:rPr lang="en-US" sz="1400" dirty="0" smtClean="0"/>
              <a:t>durable </a:t>
            </a:r>
            <a:r>
              <a:rPr lang="en-US" sz="1400" dirty="0"/>
              <a:t>and </a:t>
            </a:r>
            <a:r>
              <a:rPr lang="en-US" sz="1400" dirty="0" smtClean="0"/>
              <a:t>only </a:t>
            </a:r>
            <a:r>
              <a:rPr lang="en-US" sz="1400" dirty="0"/>
              <a:t>real parts to replace or exchange are the metering drum, spring, and </a:t>
            </a:r>
            <a:r>
              <a:rPr lang="en-US" sz="1400" dirty="0" smtClean="0"/>
              <a:t>tip </a:t>
            </a:r>
          </a:p>
          <a:p>
            <a:r>
              <a:rPr lang="en-US" sz="1400" dirty="0" smtClean="0"/>
              <a:t>-need local</a:t>
            </a:r>
            <a:r>
              <a:rPr lang="en-US" sz="1400" dirty="0"/>
              <a:t>, in-country clearing </a:t>
            </a:r>
            <a:r>
              <a:rPr lang="en-US" sz="1400" dirty="0" smtClean="0"/>
              <a:t>house </a:t>
            </a:r>
            <a:br>
              <a:rPr lang="en-US" sz="1400" dirty="0" smtClean="0"/>
            </a:br>
            <a:r>
              <a:rPr lang="en-US" sz="1400" dirty="0" smtClean="0"/>
              <a:t>-we </a:t>
            </a:r>
            <a:r>
              <a:rPr lang="en-US" sz="1400" dirty="0"/>
              <a:t>ship parts and they build custom </a:t>
            </a:r>
            <a:r>
              <a:rPr lang="en-US" sz="1400" dirty="0" smtClean="0"/>
              <a:t>planters </a:t>
            </a:r>
            <a:r>
              <a:rPr lang="en-US" sz="1400" dirty="0"/>
              <a:t/>
            </a:r>
            <a:br>
              <a:rPr lang="en-US" sz="1400" dirty="0"/>
            </a:br>
            <a:r>
              <a:rPr lang="en-US" sz="1400" dirty="0" smtClean="0"/>
              <a:t>-helps </a:t>
            </a:r>
            <a:r>
              <a:rPr lang="en-US" sz="1400" dirty="0"/>
              <a:t>the local economy and creates </a:t>
            </a:r>
            <a:r>
              <a:rPr lang="en-US" sz="1400" dirty="0" smtClean="0"/>
              <a:t>‘</a:t>
            </a:r>
            <a:r>
              <a:rPr lang="en-US" sz="1400" dirty="0"/>
              <a:t>local ownership</a:t>
            </a:r>
            <a:r>
              <a:rPr lang="en-US" sz="1400" dirty="0" smtClean="0"/>
              <a:t>’</a:t>
            </a:r>
            <a:endParaRPr lang="en-US" sz="1400" dirty="0"/>
          </a:p>
          <a:p>
            <a:r>
              <a:rPr lang="en-US" sz="1400" dirty="0"/>
              <a:t> </a:t>
            </a:r>
          </a:p>
          <a:p>
            <a:endParaRPr lang="en-US" sz="1400" dirty="0"/>
          </a:p>
        </p:txBody>
      </p:sp>
      <p:sp>
        <p:nvSpPr>
          <p:cNvPr id="3" name="Title 2"/>
          <p:cNvSpPr>
            <a:spLocks noGrp="1"/>
          </p:cNvSpPr>
          <p:nvPr>
            <p:ph type="title"/>
          </p:nvPr>
        </p:nvSpPr>
        <p:spPr>
          <a:xfrm>
            <a:off x="381000" y="152400"/>
            <a:ext cx="7680960" cy="685800"/>
          </a:xfrm>
        </p:spPr>
        <p:txBody>
          <a:bodyPr>
            <a:normAutofit fontScale="90000"/>
          </a:bodyPr>
          <a:lstStyle/>
          <a:p>
            <a:r>
              <a:rPr lang="en-US" dirty="0" smtClean="0"/>
              <a:t>Planning  </a:t>
            </a:r>
            <a:r>
              <a:rPr lang="en-US" sz="3100" dirty="0" err="1" smtClean="0"/>
              <a:t>rkt</a:t>
            </a:r>
            <a:endParaRPr lang="en-US" sz="3100" dirty="0"/>
          </a:p>
        </p:txBody>
      </p:sp>
    </p:spTree>
    <p:extLst>
      <p:ext uri="{BB962C8B-B14F-4D97-AF65-F5344CB8AC3E}">
        <p14:creationId xmlns:p14="http://schemas.microsoft.com/office/powerpoint/2010/main" val="4126412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2050" name="Picture 2" descr="http://www.nue.okstate.edu/Hand_Planter/IMG_1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813" y="274261"/>
            <a:ext cx="8311187" cy="6355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5000" y="304800"/>
            <a:ext cx="6680200" cy="3108543"/>
          </a:xfrm>
          <a:prstGeom prst="rect">
            <a:avLst/>
          </a:prstGeom>
          <a:noFill/>
        </p:spPr>
        <p:txBody>
          <a:bodyPr wrap="square" rtlCol="0">
            <a:spAutoFit/>
          </a:bodyPr>
          <a:lstStyle/>
          <a:p>
            <a:r>
              <a:rPr lang="en-US" sz="2800" b="1" dirty="0" smtClean="0">
                <a:solidFill>
                  <a:schemeClr val="bg1"/>
                </a:solidFill>
              </a:rPr>
              <a:t>1,000,000 cycles, no failures</a:t>
            </a:r>
            <a:br>
              <a:rPr lang="en-US" sz="2800" b="1" dirty="0" smtClean="0">
                <a:solidFill>
                  <a:schemeClr val="bg1"/>
                </a:solidFill>
              </a:rPr>
            </a:br>
            <a:r>
              <a:rPr lang="en-US" sz="2800" b="1" dirty="0" smtClean="0">
                <a:solidFill>
                  <a:schemeClr val="bg1"/>
                </a:solidFill>
              </a:rPr>
              <a:t>1 hectare, 100,000 seeds/ha, 10 years</a:t>
            </a:r>
            <a:br>
              <a:rPr lang="en-US" sz="2800" b="1" dirty="0" smtClean="0">
                <a:solidFill>
                  <a:schemeClr val="bg1"/>
                </a:solidFill>
              </a:rPr>
            </a:br>
            <a:endParaRPr lang="en-US" sz="2800" b="1" dirty="0" smtClean="0">
              <a:solidFill>
                <a:schemeClr val="bg1"/>
              </a:solidFill>
            </a:endParaRPr>
          </a:p>
          <a:p>
            <a:endParaRPr lang="en-US" sz="2800" b="1" dirty="0">
              <a:solidFill>
                <a:schemeClr val="bg1"/>
              </a:solidFill>
            </a:endParaRPr>
          </a:p>
          <a:p>
            <a:endParaRPr lang="en-US" sz="2800" b="1" dirty="0" smtClean="0">
              <a:solidFill>
                <a:schemeClr val="bg1"/>
              </a:solidFill>
            </a:endParaRPr>
          </a:p>
          <a:p>
            <a:r>
              <a:rPr lang="en-US" sz="2800" b="1" dirty="0" smtClean="0">
                <a:solidFill>
                  <a:schemeClr val="bg1"/>
                </a:solidFill>
              </a:rPr>
              <a:t/>
            </a:r>
            <a:br>
              <a:rPr lang="en-US" sz="2800" b="1" dirty="0" smtClean="0">
                <a:solidFill>
                  <a:schemeClr val="bg1"/>
                </a:solidFill>
              </a:rPr>
            </a:br>
            <a:endParaRPr lang="en-US" sz="2800" b="1" dirty="0">
              <a:solidFill>
                <a:schemeClr val="bg1"/>
              </a:solidFill>
            </a:endParaRPr>
          </a:p>
        </p:txBody>
      </p:sp>
    </p:spTree>
    <p:extLst>
      <p:ext uri="{BB962C8B-B14F-4D97-AF65-F5344CB8AC3E}">
        <p14:creationId xmlns:p14="http://schemas.microsoft.com/office/powerpoint/2010/main" val="3181342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ue.okstate.edu/Hand_Planter/IMG_0784.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2147"/>
            <a:ext cx="7467600" cy="557765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 y="6019800"/>
            <a:ext cx="5791200" cy="646331"/>
          </a:xfrm>
          <a:prstGeom prst="rect">
            <a:avLst/>
          </a:prstGeom>
          <a:noFill/>
        </p:spPr>
        <p:txBody>
          <a:bodyPr wrap="square" rtlCol="0">
            <a:spAutoFit/>
          </a:bodyPr>
          <a:lstStyle/>
          <a:p>
            <a:r>
              <a:rPr lang="en-US" dirty="0" smtClean="0">
                <a:solidFill>
                  <a:schemeClr val="bg1"/>
                </a:solidFill>
              </a:rPr>
              <a:t>Thailand		Mexico		Zambia</a:t>
            </a:r>
            <a:br>
              <a:rPr lang="en-US" dirty="0" smtClean="0">
                <a:solidFill>
                  <a:schemeClr val="bg1"/>
                </a:solidFill>
              </a:rPr>
            </a:br>
            <a:r>
              <a:rPr lang="en-US" dirty="0" smtClean="0">
                <a:solidFill>
                  <a:schemeClr val="bg1"/>
                </a:solidFill>
              </a:rPr>
              <a:t>El Salvador	Guatemala	</a:t>
            </a:r>
            <a:endParaRPr lang="en-US" dirty="0">
              <a:solidFill>
                <a:schemeClr val="bg1"/>
              </a:solidFill>
            </a:endParaRPr>
          </a:p>
        </p:txBody>
      </p:sp>
      <p:sp>
        <p:nvSpPr>
          <p:cNvPr id="3" name="TextBox 2"/>
          <p:cNvSpPr txBox="1"/>
          <p:nvPr/>
        </p:nvSpPr>
        <p:spPr>
          <a:xfrm>
            <a:off x="990600" y="6183868"/>
            <a:ext cx="6934200" cy="369332"/>
          </a:xfrm>
          <a:prstGeom prst="rect">
            <a:avLst/>
          </a:prstGeom>
          <a:noFill/>
        </p:spPr>
        <p:txBody>
          <a:bodyPr wrap="square" rtlCol="0">
            <a:spAutoFit/>
          </a:bodyPr>
          <a:lstStyle/>
          <a:p>
            <a:r>
              <a:rPr lang="en-US" dirty="0" smtClean="0"/>
              <a:t>Regional Trials: El Salvador, Thailand, Colombia, Uganda, Zambia</a:t>
            </a:r>
            <a:endParaRPr lang="en-US" dirty="0"/>
          </a:p>
        </p:txBody>
      </p:sp>
      <p:sp>
        <p:nvSpPr>
          <p:cNvPr id="8" name="Rectangle 7"/>
          <p:cNvSpPr/>
          <p:nvPr/>
        </p:nvSpPr>
        <p:spPr>
          <a:xfrm rot="16200000">
            <a:off x="5187950" y="2901950"/>
            <a:ext cx="68453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901716" y="56618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rot="16200000">
            <a:off x="5943600"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Hand 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097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44470" y="0"/>
            <a:ext cx="99953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klahoma State University">
            <a:hlinkClick r:id="rId2" tooltip="&quot;Oklahoma State University&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294571"/>
            <a:ext cx="1752600" cy="981075"/>
          </a:xfrm>
          <a:prstGeom prst="rect">
            <a:avLst/>
          </a:prstGeom>
          <a:noFill/>
          <a:ln>
            <a:noFill/>
          </a:ln>
        </p:spPr>
      </p:pic>
      <p:sp>
        <p:nvSpPr>
          <p:cNvPr id="6" name="TextBox 5"/>
          <p:cNvSpPr txBox="1"/>
          <p:nvPr/>
        </p:nvSpPr>
        <p:spPr>
          <a:xfrm rot="16200000">
            <a:off x="5487516" y="3086352"/>
            <a:ext cx="6514237" cy="646331"/>
          </a:xfrm>
          <a:prstGeom prst="rect">
            <a:avLst/>
          </a:prstGeom>
          <a:noFill/>
        </p:spPr>
        <p:txBody>
          <a:bodyPr wrap="square" rtlCol="0">
            <a:spAutoFit/>
          </a:bodyPr>
          <a:lstStyle/>
          <a:p>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May 28, </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2014</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dirty="0">
              <a:solidFill>
                <a:schemeClr val="bg1"/>
              </a:solidFill>
            </a:endParaRPr>
          </a:p>
        </p:txBody>
      </p:sp>
      <p:sp>
        <p:nvSpPr>
          <p:cNvPr id="9" name="TextBox 8"/>
          <p:cNvSpPr txBox="1"/>
          <p:nvPr/>
        </p:nvSpPr>
        <p:spPr>
          <a:xfrm>
            <a:off x="112931" y="1205805"/>
            <a:ext cx="8192869" cy="1569660"/>
          </a:xfrm>
          <a:prstGeom prst="rect">
            <a:avLst/>
          </a:prstGeom>
          <a:noFill/>
        </p:spPr>
        <p:txBody>
          <a:bodyPr wrap="square" rtlCol="0">
            <a:sp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Dr. David Waits (Chairman, Cowboy Technologies)</a:t>
            </a:r>
          </a:p>
          <a:p>
            <a:r>
              <a:rPr lang="en-US" sz="2400" dirty="0" smtClean="0">
                <a:latin typeface="Verdana" panose="020B0604030504040204" pitchFamily="34" charset="0"/>
                <a:ea typeface="Verdana" panose="020B0604030504040204" pitchFamily="34" charset="0"/>
                <a:cs typeface="Verdana" panose="020B0604030504040204" pitchFamily="34" charset="0"/>
              </a:rPr>
              <a:t>Dr. Richard </a:t>
            </a:r>
            <a:r>
              <a:rPr lang="en-US" sz="2400" dirty="0">
                <a:latin typeface="Verdana" panose="020B0604030504040204" pitchFamily="34" charset="0"/>
                <a:ea typeface="Verdana" panose="020B0604030504040204" pitchFamily="34" charset="0"/>
                <a:cs typeface="Verdana" panose="020B0604030504040204" pitchFamily="34" charset="0"/>
              </a:rPr>
              <a:t>Gajan (School of Entrepreneurship)</a:t>
            </a:r>
            <a:br>
              <a:rPr lang="en-US" sz="2400" dirty="0">
                <a:latin typeface="Verdana" panose="020B0604030504040204" pitchFamily="34" charset="0"/>
                <a:ea typeface="Verdana" panose="020B0604030504040204" pitchFamily="34" charset="0"/>
                <a:cs typeface="Verdana" panose="020B0604030504040204" pitchFamily="34" charset="0"/>
              </a:rPr>
            </a:br>
            <a:r>
              <a:rPr lang="en-US" sz="2400" dirty="0" smtClean="0">
                <a:latin typeface="Verdana" panose="020B0604030504040204" pitchFamily="34" charset="0"/>
                <a:ea typeface="Verdana" panose="020B0604030504040204" pitchFamily="34" charset="0"/>
                <a:cs typeface="Verdana" panose="020B0604030504040204" pitchFamily="34" charset="0"/>
              </a:rPr>
              <a:t>Dr. Amy </a:t>
            </a:r>
            <a:r>
              <a:rPr lang="en-US" sz="2400" dirty="0">
                <a:latin typeface="Verdana" panose="020B0604030504040204" pitchFamily="34" charset="0"/>
                <a:ea typeface="Verdana" panose="020B0604030504040204" pitchFamily="34" charset="0"/>
                <a:cs typeface="Verdana" panose="020B0604030504040204" pitchFamily="34" charset="0"/>
              </a:rPr>
              <a:t>Dronberger (Cowboy </a:t>
            </a:r>
            <a:r>
              <a:rPr lang="en-US" sz="2400" dirty="0" smtClean="0">
                <a:latin typeface="Verdana" panose="020B0604030504040204" pitchFamily="34" charset="0"/>
                <a:ea typeface="Verdana" panose="020B0604030504040204" pitchFamily="34" charset="0"/>
                <a:cs typeface="Verdana" panose="020B0604030504040204" pitchFamily="34" charset="0"/>
              </a:rPr>
              <a:t>Technologies)</a:t>
            </a:r>
            <a:r>
              <a:rPr lang="en-US" sz="2400" dirty="0">
                <a:latin typeface="Verdana" panose="020B0604030504040204" pitchFamily="34" charset="0"/>
                <a:ea typeface="Verdana" panose="020B0604030504040204" pitchFamily="34" charset="0"/>
                <a:cs typeface="Verdana" panose="020B0604030504040204" pitchFamily="34" charset="0"/>
              </a:rPr>
              <a:t/>
            </a:r>
            <a:br>
              <a:rPr lang="en-US" sz="2400" dirty="0">
                <a:latin typeface="Verdana" panose="020B0604030504040204" pitchFamily="34" charset="0"/>
                <a:ea typeface="Verdana" panose="020B0604030504040204" pitchFamily="34" charset="0"/>
                <a:cs typeface="Verdana" panose="020B0604030504040204" pitchFamily="34" charset="0"/>
              </a:rPr>
            </a:br>
            <a:endParaRPr lang="en-US" sz="2400" dirty="0"/>
          </a:p>
        </p:txBody>
      </p:sp>
      <p:sp>
        <p:nvSpPr>
          <p:cNvPr id="8" name="Subtitle 2"/>
          <p:cNvSpPr txBox="1">
            <a:spLocks/>
          </p:cNvSpPr>
          <p:nvPr/>
        </p:nvSpPr>
        <p:spPr>
          <a:xfrm>
            <a:off x="609600" y="4267200"/>
            <a:ext cx="7315200" cy="1144632"/>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1600" b="1" dirty="0" smtClean="0"/>
              <a:t>david.waits@okstate.edu</a:t>
            </a:r>
            <a:br>
              <a:rPr lang="en-US" sz="1600" b="1" dirty="0" smtClean="0"/>
            </a:br>
            <a:r>
              <a:rPr lang="en-US" sz="1600" b="1" dirty="0" smtClean="0"/>
              <a:t>rgajan@okstate.edu</a:t>
            </a:r>
            <a:br>
              <a:rPr lang="en-US" sz="1600" b="1" dirty="0" smtClean="0"/>
            </a:br>
            <a:r>
              <a:rPr lang="en-US" sz="1600" b="1" dirty="0" smtClean="0"/>
              <a:t>amy.dronberger@okstate.edu</a:t>
            </a:r>
            <a:endParaRPr lang="en-US" sz="1600" b="1" dirty="0"/>
          </a:p>
        </p:txBody>
      </p:sp>
    </p:spTree>
    <p:extLst>
      <p:ext uri="{BB962C8B-B14F-4D97-AF65-F5344CB8AC3E}">
        <p14:creationId xmlns:p14="http://schemas.microsoft.com/office/powerpoint/2010/main" val="1805293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57200"/>
            <a:ext cx="8077200" cy="3847207"/>
          </a:xfrm>
          <a:prstGeom prst="rect">
            <a:avLst/>
          </a:prstGeom>
          <a:noFill/>
        </p:spPr>
        <p:txBody>
          <a:bodyPr wrap="square" rtlCol="0">
            <a:spAutoFit/>
          </a:bodyPr>
          <a:lstStyle/>
          <a:p>
            <a:r>
              <a:rPr lang="en-US" sz="2800" dirty="0" smtClean="0"/>
              <a:t>Grain production is vital because worldwide people get 48% of their calories from eating grain directly. As incomes rise, the percent drops dramatically as diets change to include more meat, milk, eggs and other foods that require more grain to produce. About 48% of grains are eaten directly, 35% fed to animals, and 17% for ethanol and other fuels.</a:t>
            </a:r>
            <a:endParaRPr lang="en-US" sz="2400" dirty="0" smtClean="0"/>
          </a:p>
          <a:p>
            <a:endParaRPr lang="en-US" sz="2400" dirty="0"/>
          </a:p>
          <a:p>
            <a:r>
              <a:rPr lang="en-US" sz="2400" dirty="0" err="1" smtClean="0"/>
              <a:t>Worldwatch</a:t>
            </a:r>
            <a:r>
              <a:rPr lang="en-US" sz="2400" dirty="0" smtClean="0"/>
              <a:t> Institute </a:t>
            </a:r>
            <a:endParaRPr lang="en-US" sz="2800" dirty="0"/>
          </a:p>
        </p:txBody>
      </p:sp>
    </p:spTree>
    <p:extLst>
      <p:ext uri="{BB962C8B-B14F-4D97-AF65-F5344CB8AC3E}">
        <p14:creationId xmlns:p14="http://schemas.microsoft.com/office/powerpoint/2010/main" val="2258403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3"/>
            <p:extLst>
              <p:ext uri="{D42A27DB-BD31-4B8C-83A1-F6EECF244321}">
                <p14:modId xmlns:p14="http://schemas.microsoft.com/office/powerpoint/2010/main" val="1230174251"/>
              </p:ext>
            </p:extLst>
          </p:nvPr>
        </p:nvGraphicFramePr>
        <p:xfrm>
          <a:off x="304800" y="300263"/>
          <a:ext cx="3124200" cy="3412673"/>
        </p:xfrm>
        <a:graphic>
          <a:graphicData uri="http://schemas.openxmlformats.org/drawingml/2006/table">
            <a:tbl>
              <a:tblPr>
                <a:tableStyleId>{5C22544A-7EE6-4342-B048-85BDC9FD1C3A}</a:tableStyleId>
              </a:tblPr>
              <a:tblGrid>
                <a:gridCol w="3124200"/>
              </a:tblGrid>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Bangladesh</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Burundi</a:t>
                      </a:r>
                      <a:endParaRPr lang="en-US" sz="1600" b="1"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Belize</a:t>
                      </a: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Brazil</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Colombia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B050"/>
                          </a:solidFill>
                          <a:effectLst/>
                          <a:latin typeface="Verdana" panose="020B0604030504040204" pitchFamily="34" charset="0"/>
                          <a:ea typeface="Verdana" panose="020B0604030504040204" pitchFamily="34" charset="0"/>
                          <a:cs typeface="Verdana" panose="020B0604030504040204" pitchFamily="34" charset="0"/>
                        </a:rPr>
                        <a:t>El Salvador</a:t>
                      </a:r>
                      <a:endParaRPr lang="en-US" sz="1600" b="1"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Ethiopia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Guatemala</a:t>
                      </a:r>
                      <a:endParaRPr lang="en-US" sz="1600" b="1"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India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Kenya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Malawi</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bl>
          </a:graphicData>
        </a:graphic>
      </p:graphicFrame>
      <p:sp>
        <p:nvSpPr>
          <p:cNvPr id="6" name="TextBox 5"/>
          <p:cNvSpPr txBox="1"/>
          <p:nvPr/>
        </p:nvSpPr>
        <p:spPr>
          <a:xfrm>
            <a:off x="3810000" y="1450370"/>
            <a:ext cx="5003800" cy="1112460"/>
          </a:xfrm>
          <a:prstGeom prst="rect">
            <a:avLst/>
          </a:prstGeom>
        </p:spPr>
        <p:txBody>
          <a:bodyPr vert="horz" lIns="91440" tIns="45720" rIns="91440" bIns="45720" rtlCol="0" anchor="b">
            <a:noAutofit/>
          </a:bodyPr>
          <a:lstStyle>
            <a:lvl1pPr>
              <a:spcBef>
                <a:spcPct val="0"/>
              </a:spcBef>
              <a:buNone/>
              <a:defRPr sz="4800" cap="none">
                <a:solidFill>
                  <a:schemeClr val="tx2"/>
                </a:solidFill>
                <a:latin typeface="Calibri" panose="020F0502020204030204" pitchFamily="34" charset="0"/>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400" dirty="0"/>
              <a:t>http://nue.okstate.edu/Hand_Planter/osu_hand_planter_workshop.html</a:t>
            </a:r>
          </a:p>
        </p:txBody>
      </p:sp>
      <p:graphicFrame>
        <p:nvGraphicFramePr>
          <p:cNvPr id="7" name="Content Placeholder 4"/>
          <p:cNvGraphicFramePr>
            <a:graphicFrameLocks/>
          </p:cNvGraphicFramePr>
          <p:nvPr>
            <p:extLst>
              <p:ext uri="{D42A27DB-BD31-4B8C-83A1-F6EECF244321}">
                <p14:modId xmlns:p14="http://schemas.microsoft.com/office/powerpoint/2010/main" val="1524873523"/>
              </p:ext>
            </p:extLst>
          </p:nvPr>
        </p:nvGraphicFramePr>
        <p:xfrm>
          <a:off x="5689600" y="3200400"/>
          <a:ext cx="3124200" cy="3412673"/>
        </p:xfrm>
        <a:graphic>
          <a:graphicData uri="http://schemas.openxmlformats.org/drawingml/2006/table">
            <a:tbl>
              <a:tblPr>
                <a:tableStyleId>{5C22544A-7EE6-4342-B048-85BDC9FD1C3A}</a:tableStyleId>
              </a:tblPr>
              <a:tblGrid>
                <a:gridCol w="3124200"/>
              </a:tblGrid>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Mexico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Mozambique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Sierra Leone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Nepal</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Philippines</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Tanzania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Togo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00B050"/>
                          </a:solidFill>
                          <a:latin typeface="Verdana" panose="020B0604030504040204" pitchFamily="34" charset="0"/>
                          <a:ea typeface="Verdana" panose="020B0604030504040204" pitchFamily="34" charset="0"/>
                          <a:cs typeface="Verdana" panose="020B0604030504040204" pitchFamily="34" charset="0"/>
                        </a:rPr>
                        <a:t>Uganda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USA</a:t>
                      </a:r>
                      <a:endPar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00B050"/>
                          </a:solidFill>
                          <a:latin typeface="Verdana" panose="020B0604030504040204" pitchFamily="34" charset="0"/>
                          <a:ea typeface="Verdana" panose="020B0604030504040204" pitchFamily="34" charset="0"/>
                          <a:cs typeface="Verdana" panose="020B0604030504040204" pitchFamily="34" charset="0"/>
                        </a:rPr>
                        <a:t>Zambia</a:t>
                      </a:r>
                    </a:p>
                  </a:txBody>
                  <a:tcPr marL="9525" marR="9525" marT="9525" marB="0" anchor="b">
                    <a:solidFill>
                      <a:schemeClr val="tx1"/>
                    </a:solidFill>
                  </a:tcPr>
                </a:tc>
              </a:tr>
              <a:tr h="310243">
                <a:tc>
                  <a:txBody>
                    <a:bodyPr/>
                    <a:lstStyle/>
                    <a:p>
                      <a:pPr marL="171450" marR="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600" b="1" dirty="0" smtClean="0">
                          <a:latin typeface="Verdana" panose="020B0604030504040204" pitchFamily="34" charset="0"/>
                          <a:ea typeface="Verdana" panose="020B0604030504040204" pitchFamily="34" charset="0"/>
                          <a:cs typeface="Verdana" panose="020B0604030504040204" pitchFamily="34" charset="0"/>
                        </a:rPr>
                        <a:t>Zimbabwe</a:t>
                      </a:r>
                    </a:p>
                  </a:txBody>
                  <a:tcPr marL="9525" marR="9525" marT="9525" marB="0" anchor="b">
                    <a:solidFill>
                      <a:schemeClr val="tx1"/>
                    </a:solidFill>
                  </a:tcPr>
                </a:tc>
              </a:tr>
            </a:tbl>
          </a:graphicData>
        </a:graphic>
      </p:graphicFrame>
    </p:spTree>
    <p:extLst>
      <p:ext uri="{BB962C8B-B14F-4D97-AF65-F5344CB8AC3E}">
        <p14:creationId xmlns:p14="http://schemas.microsoft.com/office/powerpoint/2010/main" val="15376462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ictures\Hand_Planter\IMG_08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00"/>
            <a:ext cx="9164782"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001000" y="0"/>
            <a:ext cx="1163782"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nue.okstate.edu/Hand_Planter/agc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637463" y="3843338"/>
            <a:ext cx="1905000" cy="61912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052" name="Picture 4" descr="Mosa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59014" y="5672138"/>
            <a:ext cx="1085850" cy="63817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7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0" y="0"/>
            <a:ext cx="152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p:cNvSpPr txBox="1">
            <a:spLocks/>
          </p:cNvSpPr>
          <p:nvPr/>
        </p:nvSpPr>
        <p:spPr>
          <a:xfrm>
            <a:off x="152400" y="1447800"/>
            <a:ext cx="7467600"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buClr>
                <a:srgbClr val="FF6600"/>
              </a:buClr>
            </a:pPr>
            <a:r>
              <a:rPr lang="en-US" sz="2400" b="1" u="sng" dirty="0"/>
              <a:t>T</a:t>
            </a:r>
            <a:r>
              <a:rPr lang="en-US" sz="2400" b="1" u="sng" dirty="0" smtClean="0"/>
              <a:t>echnology </a:t>
            </a:r>
            <a:r>
              <a:rPr lang="en-US" sz="2400" b="1" u="sng" dirty="0"/>
              <a:t>to be </a:t>
            </a:r>
            <a:r>
              <a:rPr lang="en-US" sz="2400" b="1" u="sng" dirty="0" smtClean="0"/>
              <a:t>commercialized (OSU Hand Planter)</a:t>
            </a:r>
            <a:endParaRPr lang="en-US" sz="2400" dirty="0" smtClean="0"/>
          </a:p>
          <a:p>
            <a:pPr marL="342900" indent="-342900">
              <a:buClr>
                <a:srgbClr val="FF6600"/>
              </a:buClr>
              <a:buFont typeface="Arial" pitchFamily="34" charset="0"/>
              <a:buChar char="•"/>
            </a:pPr>
            <a:r>
              <a:rPr lang="en-US" sz="2400" dirty="0" smtClean="0"/>
              <a:t>Remove chemically treated seed from the hands of producers</a:t>
            </a:r>
          </a:p>
          <a:p>
            <a:pPr marL="342900" indent="-342900">
              <a:buClr>
                <a:srgbClr val="FF6600"/>
              </a:buClr>
              <a:buFont typeface="Arial" pitchFamily="34" charset="0"/>
              <a:buChar char="•"/>
            </a:pPr>
            <a:r>
              <a:rPr lang="en-US" sz="2400" dirty="0" smtClean="0"/>
              <a:t>Decrease soil erosion via improved plant spacing </a:t>
            </a:r>
          </a:p>
          <a:p>
            <a:pPr marL="342900" indent="-342900">
              <a:buClr>
                <a:srgbClr val="FF6600"/>
              </a:buClr>
              <a:buFont typeface="Arial" pitchFamily="34" charset="0"/>
              <a:buChar char="•"/>
            </a:pPr>
            <a:r>
              <a:rPr lang="en-US" sz="2400" dirty="0" smtClean="0"/>
              <a:t>Accommodate mid-season application of urea-N </a:t>
            </a:r>
          </a:p>
          <a:p>
            <a:pPr marL="342900" indent="-342900">
              <a:buClr>
                <a:srgbClr val="FF6600"/>
              </a:buClr>
              <a:buFont typeface="Arial" pitchFamily="34" charset="0"/>
              <a:buChar char="•"/>
            </a:pPr>
            <a:r>
              <a:rPr lang="en-US" sz="2400" dirty="0" smtClean="0"/>
              <a:t>Place urea below the surface reducing NH</a:t>
            </a:r>
            <a:r>
              <a:rPr lang="en-US" sz="2400" baseline="-25000" dirty="0" smtClean="0"/>
              <a:t>3</a:t>
            </a:r>
            <a:r>
              <a:rPr lang="en-US" sz="2400" dirty="0" smtClean="0"/>
              <a:t> losses </a:t>
            </a:r>
          </a:p>
          <a:p>
            <a:pPr marL="342900" indent="-342900">
              <a:buClr>
                <a:srgbClr val="FF6600"/>
              </a:buClr>
              <a:buFont typeface="Arial" pitchFamily="34" charset="0"/>
              <a:buChar char="•"/>
            </a:pPr>
            <a:r>
              <a:rPr lang="en-US" sz="2400" dirty="0" smtClean="0"/>
              <a:t>Increase corn production and NUE</a:t>
            </a:r>
          </a:p>
          <a:p>
            <a:pPr>
              <a:buClr>
                <a:srgbClr val="FF6600"/>
              </a:buClr>
            </a:pPr>
            <a:endParaRPr lang="en-US" sz="2400" dirty="0" smtClean="0"/>
          </a:p>
          <a:p>
            <a:pPr marL="342900" indent="-342900">
              <a:buClr>
                <a:srgbClr val="FF6600"/>
              </a:buClr>
              <a:buFont typeface="Arial" pitchFamily="34" charset="0"/>
              <a:buChar char="•"/>
            </a:pPr>
            <a:endParaRPr lang="en-US" sz="2400" dirty="0" smtClean="0"/>
          </a:p>
          <a:p>
            <a:pPr>
              <a:buClr>
                <a:srgbClr val="FF6600"/>
              </a:buClr>
            </a:pPr>
            <a:endParaRPr lang="en-US" sz="24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609600"/>
            <a:ext cx="1143000" cy="5394614"/>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73211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925097-R1-98-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25400"/>
            <a:ext cx="8128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2389258" y="3075055"/>
            <a:ext cx="5791203" cy="707886"/>
          </a:xfrm>
          <a:prstGeom prst="rect">
            <a:avLst/>
          </a:prstGeom>
          <a:noFill/>
        </p:spPr>
        <p:txBody>
          <a:bodyPr wrap="square" rtlCol="0">
            <a:spAutoFit/>
          </a:bodyPr>
          <a:lstStyle/>
          <a:p>
            <a:pPr algn="ctr"/>
            <a:r>
              <a:rPr lang="en-US" sz="4000" dirty="0" smtClean="0">
                <a:latin typeface="Verdana" panose="020B0604030504040204" pitchFamily="34" charset="0"/>
                <a:ea typeface="Verdana" panose="020B0604030504040204" pitchFamily="34" charset="0"/>
                <a:cs typeface="Verdana" panose="020B0604030504040204" pitchFamily="34" charset="0"/>
              </a:rPr>
              <a:t>GUATEMALA</a:t>
            </a:r>
          </a:p>
        </p:txBody>
      </p:sp>
    </p:spTree>
    <p:extLst>
      <p:ext uri="{BB962C8B-B14F-4D97-AF65-F5344CB8AC3E}">
        <p14:creationId xmlns:p14="http://schemas.microsoft.com/office/powerpoint/2010/main" val="3711656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533400"/>
            <a:ext cx="8534400" cy="3539527"/>
          </a:xfrm>
          <a:prstGeom prst="rect">
            <a:avLst/>
          </a:prstGeom>
        </p:spPr>
        <p:txBody>
          <a:bodyPr>
            <a:noAutofit/>
          </a:bodyPr>
          <a:lstStyle/>
          <a:p>
            <a:endParaRPr lang="en-US" dirty="0" smtClean="0"/>
          </a:p>
          <a:p>
            <a:endParaRPr lang="en-US" dirty="0"/>
          </a:p>
          <a:p>
            <a:endParaRPr lang="en-US" dirty="0"/>
          </a:p>
        </p:txBody>
      </p:sp>
      <p:sp>
        <p:nvSpPr>
          <p:cNvPr id="4" name="TextBox 3"/>
          <p:cNvSpPr txBox="1"/>
          <p:nvPr/>
        </p:nvSpPr>
        <p:spPr>
          <a:xfrm>
            <a:off x="685800" y="68580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r>
              <a:rPr lang="en-US" b="0" u="none" dirty="0" smtClean="0"/>
              <a:t>OSU Hand Planter</a:t>
            </a:r>
          </a:p>
          <a:p>
            <a:pPr marL="342900" indent="-342900">
              <a:buClr>
                <a:srgbClr val="FF6600"/>
              </a:buClr>
              <a:buFont typeface="Arial" panose="020B0604020202020204" pitchFamily="34" charset="0"/>
              <a:buChar char="•"/>
            </a:pPr>
            <a:r>
              <a:rPr lang="en-US" b="0" u="none" dirty="0" smtClean="0"/>
              <a:t>works </a:t>
            </a:r>
            <a:r>
              <a:rPr lang="en-US" b="0" u="none" dirty="0"/>
              <a:t>well over a range of seed sizes (1200 to 2000 seeds/</a:t>
            </a:r>
            <a:r>
              <a:rPr lang="en-US" b="0" u="none" dirty="0" err="1"/>
              <a:t>lb</a:t>
            </a:r>
            <a:r>
              <a:rPr lang="en-US" b="0" u="none" dirty="0"/>
              <a:t>)</a:t>
            </a:r>
          </a:p>
          <a:p>
            <a:pPr marL="342900" indent="-342900">
              <a:buClr>
                <a:srgbClr val="FF6600"/>
              </a:buClr>
              <a:buFont typeface="Arial" panose="020B0604020202020204" pitchFamily="34" charset="0"/>
              <a:buChar char="•"/>
            </a:pPr>
            <a:r>
              <a:rPr lang="en-US" b="0" u="none" dirty="0"/>
              <a:t>80,000,000 ac’s of corn planted, weeded, hoed, and harvested by hand</a:t>
            </a:r>
          </a:p>
          <a:p>
            <a:pPr marL="342900" indent="-342900">
              <a:buClr>
                <a:srgbClr val="FF6600"/>
              </a:buClr>
              <a:buFont typeface="Arial" panose="020B0604020202020204" pitchFamily="34" charset="0"/>
              <a:buChar char="•"/>
            </a:pPr>
            <a:r>
              <a:rPr lang="en-US" b="0" u="none" dirty="0"/>
              <a:t>World area planted by hand = corn area in the USA</a:t>
            </a:r>
          </a:p>
          <a:p>
            <a:pPr marL="342900" indent="-342900">
              <a:buClr>
                <a:srgbClr val="FF6600"/>
              </a:buClr>
              <a:buFont typeface="Arial" panose="020B0604020202020204" pitchFamily="34" charset="0"/>
              <a:buChar char="•"/>
            </a:pPr>
            <a:r>
              <a:rPr lang="en-US" b="0" u="none" dirty="0"/>
              <a:t>average farm sizes are 2 ac’s</a:t>
            </a:r>
          </a:p>
          <a:p>
            <a:pPr marL="342900" indent="-342900">
              <a:buClr>
                <a:srgbClr val="FF6600"/>
              </a:buClr>
              <a:buFont typeface="Arial" panose="020B0604020202020204" pitchFamily="34" charset="0"/>
              <a:buChar char="•"/>
            </a:pPr>
            <a:r>
              <a:rPr lang="en-US" b="0" u="none" dirty="0"/>
              <a:t>NGO support, interaction, and ultimate subsidizing of this work is expected</a:t>
            </a:r>
          </a:p>
          <a:p>
            <a:pPr marL="342900" indent="-342900">
              <a:buClr>
                <a:srgbClr val="FF6600"/>
              </a:buClr>
              <a:buFont typeface="Arial" panose="020B0604020202020204" pitchFamily="34" charset="0"/>
              <a:buChar char="•"/>
            </a:pPr>
            <a:r>
              <a:rPr lang="en-US" b="0" u="none" dirty="0"/>
              <a:t>January 2014, conducted an international hand planter workshop whereby on-line-internet attendees included locations in Africa, Asia, Latin America, and the USA</a:t>
            </a:r>
            <a:br>
              <a:rPr lang="en-US" b="0" u="none" dirty="0"/>
            </a:br>
            <a:r>
              <a:rPr lang="en-US" b="0" u="none" dirty="0"/>
              <a:t> </a:t>
            </a:r>
          </a:p>
          <a:p>
            <a:pPr>
              <a:buClr>
                <a:srgbClr val="FF6600"/>
              </a:buClr>
            </a:pPr>
            <a:r>
              <a:rPr lang="en-US" sz="1800" b="0" u="none" dirty="0">
                <a:solidFill>
                  <a:srgbClr val="FF6600"/>
                </a:solidFill>
                <a:hlinkClick r:id="rId2"/>
              </a:rPr>
              <a:t>http://</a:t>
            </a:r>
            <a:r>
              <a:rPr lang="en-US" sz="1800" b="0" u="none" dirty="0" smtClean="0">
                <a:solidFill>
                  <a:srgbClr val="FF6600"/>
                </a:solidFill>
                <a:hlinkClick r:id="rId2"/>
              </a:rPr>
              <a:t>nue.okstate.edu/Hand_Planter/osu_hand_planter_workshop.html</a:t>
            </a:r>
            <a:endParaRPr lang="en-US" sz="1800" b="0" u="none" dirty="0" smtClean="0">
              <a:solidFill>
                <a:srgbClr val="FF6600"/>
              </a:solidFill>
            </a:endParaRPr>
          </a:p>
          <a:p>
            <a:pPr>
              <a:buClr>
                <a:srgbClr val="FF6600"/>
              </a:buClr>
            </a:pPr>
            <a:endParaRPr lang="en-US" sz="1800" b="0" u="none" dirty="0"/>
          </a:p>
        </p:txBody>
      </p:sp>
    </p:spTree>
    <p:extLst>
      <p:ext uri="{BB962C8B-B14F-4D97-AF65-F5344CB8AC3E}">
        <p14:creationId xmlns:p14="http://schemas.microsoft.com/office/powerpoint/2010/main" val="4151046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0"/>
            <a:ext cx="9135428" cy="6858000"/>
          </a:xfrm>
          <a:prstGeom prst="rect">
            <a:avLst/>
          </a:prstGeom>
          <a:noFill/>
          <a:ln w="9525">
            <a:noFill/>
            <a:miter lim="800000"/>
            <a:headEnd/>
            <a:tailEnd/>
          </a:ln>
        </p:spPr>
      </p:pic>
      <p:sp>
        <p:nvSpPr>
          <p:cNvPr id="2" name="Rectangle 1"/>
          <p:cNvSpPr/>
          <p:nvPr/>
        </p:nvSpPr>
        <p:spPr>
          <a:xfrm>
            <a:off x="0" y="0"/>
            <a:ext cx="1143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62488" y="5161027"/>
            <a:ext cx="1467976" cy="88900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16200000">
            <a:off x="-495301" y="774701"/>
            <a:ext cx="2133602" cy="889002"/>
          </a:xfrm>
          <a:prstGeom prst="roundRect">
            <a:avLst>
              <a:gd name="adj" fmla="val 8594"/>
            </a:avLst>
          </a:prstGeom>
          <a:solidFill>
            <a:srgbClr val="FFFFFF">
              <a:shade val="85000"/>
            </a:srgbClr>
          </a:solidFill>
          <a:ln w="22225">
            <a:solidFill>
              <a:schemeClr val="bg1"/>
            </a:solid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3871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14300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763644" y="2427355"/>
            <a:ext cx="4648200" cy="707886"/>
          </a:xfrm>
          <a:prstGeom prst="rect">
            <a:avLst/>
          </a:prstGeom>
          <a:noFill/>
        </p:spPr>
        <p:txBody>
          <a:bodyPr wrap="square" rtlCol="0">
            <a:spAutoFit/>
          </a:bodyPr>
          <a:lstStyle/>
          <a:p>
            <a:r>
              <a:rPr lang="en-US" sz="4000" dirty="0" smtClean="0">
                <a:latin typeface="Verdana" panose="020B0604030504040204" pitchFamily="34" charset="0"/>
                <a:ea typeface="Verdana" panose="020B0604030504040204" pitchFamily="34" charset="0"/>
                <a:cs typeface="Verdana" panose="020B0604030504040204" pitchFamily="34" charset="0"/>
              </a:rPr>
              <a:t>EL SALVADOR</a:t>
            </a:r>
            <a:endParaRPr lang="en-US"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4463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Kenya/DSCN125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00" y="0"/>
            <a:ext cx="939799"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627256" y="2236857"/>
            <a:ext cx="41148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t>ZIMBABWE</a:t>
            </a:r>
          </a:p>
        </p:txBody>
      </p:sp>
    </p:spTree>
    <p:extLst>
      <p:ext uri="{BB962C8B-B14F-4D97-AF65-F5344CB8AC3E}">
        <p14:creationId xmlns:p14="http://schemas.microsoft.com/office/powerpoint/2010/main" val="3574361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ictures\Central_America\925097-R1-2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8128000" cy="58674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Pictures\Central_America\925097-R1-3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0"/>
            <a:ext cx="4114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152400"/>
            <a:ext cx="4419600" cy="707886"/>
          </a:xfrm>
          <a:prstGeom prst="rect">
            <a:avLst/>
          </a:prstGeom>
          <a:noFill/>
        </p:spPr>
        <p:txBody>
          <a:bodyPr wrap="square" rtlCol="0">
            <a:spAutoFit/>
          </a:bodyPr>
          <a:lstStyle/>
          <a:p>
            <a:r>
              <a:rPr lang="en-US" sz="4000" dirty="0" smtClean="0">
                <a:latin typeface="Verdana" panose="020B0604030504040204" pitchFamily="34" charset="0"/>
                <a:ea typeface="Verdana" panose="020B0604030504040204" pitchFamily="34" charset="0"/>
                <a:cs typeface="Verdana" panose="020B0604030504040204" pitchFamily="34" charset="0"/>
              </a:rPr>
              <a:t>HONDURAS</a:t>
            </a:r>
            <a:endParaRPr lang="en-US"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5606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UGANDA</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C:\Hand_Planter\Uganda_wo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5400"/>
            <a:ext cx="5994399" cy="685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18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90600" y="381000"/>
            <a:ext cx="3251200" cy="2438400"/>
          </a:xfrm>
          <a:prstGeom prst="rect">
            <a:avLst/>
          </a:prstGeom>
          <a:noFill/>
          <a:ln w="28575">
            <a:solidFill>
              <a:schemeClr val="tx1"/>
            </a:solidFill>
            <a:miter lim="800000"/>
            <a:headEnd/>
            <a:tailEnd/>
          </a:ln>
          <a:effectLst/>
        </p:spPr>
      </p:pic>
      <p:sp>
        <p:nvSpPr>
          <p:cNvPr id="43015" name="TextBox 7"/>
          <p:cNvSpPr txBox="1">
            <a:spLocks noChangeArrowheads="1"/>
          </p:cNvSpPr>
          <p:nvPr/>
        </p:nvSpPr>
        <p:spPr bwMode="auto">
          <a:xfrm>
            <a:off x="5410200" y="3200400"/>
            <a:ext cx="2590800" cy="1754188"/>
          </a:xfrm>
          <a:prstGeom prst="rect">
            <a:avLst/>
          </a:prstGeom>
          <a:noFill/>
          <a:ln w="9525">
            <a:noFill/>
            <a:miter lim="800000"/>
            <a:headEnd/>
            <a:tailEnd/>
          </a:ln>
        </p:spPr>
        <p:txBody>
          <a:bodyPr>
            <a:spAutoFit/>
          </a:bodyPr>
          <a:lstStyle/>
          <a:p>
            <a:r>
              <a:rPr lang="en-US">
                <a:latin typeface="Calibri" pitchFamily="34" charset="0"/>
              </a:rPr>
              <a:t>1,000,000 cycles</a:t>
            </a:r>
          </a:p>
          <a:p>
            <a:r>
              <a:rPr lang="en-US">
                <a:latin typeface="Calibri" pitchFamily="34" charset="0"/>
              </a:rPr>
              <a:t>0.29g/seed</a:t>
            </a:r>
          </a:p>
          <a:p>
            <a:r>
              <a:rPr lang="en-US">
                <a:latin typeface="Calibri" pitchFamily="34" charset="0"/>
              </a:rPr>
              <a:t>60,000 seeds/ha</a:t>
            </a:r>
          </a:p>
          <a:p>
            <a:r>
              <a:rPr lang="en-US">
                <a:latin typeface="Calibri" pitchFamily="34" charset="0"/>
              </a:rPr>
              <a:t>3443 seeds/kg</a:t>
            </a:r>
          </a:p>
          <a:p>
            <a:r>
              <a:rPr lang="en-US">
                <a:latin typeface="Calibri" pitchFamily="34" charset="0"/>
              </a:rPr>
              <a:t>1.0 kg hopper </a:t>
            </a:r>
          </a:p>
          <a:p>
            <a:r>
              <a:rPr lang="en-US">
                <a:latin typeface="Calibri" pitchFamily="34" charset="0"/>
              </a:rPr>
              <a:t>17 times refill</a:t>
            </a:r>
          </a:p>
        </p:txBody>
      </p:sp>
      <p:pic>
        <p:nvPicPr>
          <p:cNvPr id="4098" name="Picture 2" descr="http://nue.okstate.edu/Hand_Planter/imag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895600" y="2141538"/>
            <a:ext cx="6096000" cy="45529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Content Placeholder 5" descr="tip.jpg"/>
          <p:cNvPicPr>
            <a:picLocks noGrp="1" noChangeAspect="1"/>
          </p:cNvPicPr>
          <p:nvPr>
            <p:ph sz="quarter" idx="13"/>
          </p:nvPr>
        </p:nvPicPr>
        <p:blipFill>
          <a:blip r:embed="rId4" cstate="print"/>
          <a:stretch>
            <a:fillRect/>
          </a:stretch>
        </p:blipFill>
        <p:spPr>
          <a:xfrm>
            <a:off x="1168400" y="3086100"/>
            <a:ext cx="1485900" cy="1638300"/>
          </a:xfrm>
          <a:ln w="19050">
            <a:solidFill>
              <a:schemeClr val="tx1"/>
            </a:solidFill>
          </a:ln>
        </p:spPr>
      </p:pic>
      <p:sp>
        <p:nvSpPr>
          <p:cNvPr id="3" name="TextBox 2"/>
          <p:cNvSpPr txBox="1"/>
          <p:nvPr/>
        </p:nvSpPr>
        <p:spPr>
          <a:xfrm>
            <a:off x="4648200" y="533400"/>
            <a:ext cx="4191000" cy="1200329"/>
          </a:xfrm>
          <a:prstGeom prst="rect">
            <a:avLst/>
          </a:prstGeom>
          <a:noFill/>
        </p:spPr>
        <p:txBody>
          <a:bodyPr wrap="square" rtlCol="0">
            <a:spAutoFit/>
          </a:bodyPr>
          <a:lstStyle/>
          <a:p>
            <a:r>
              <a:rPr lang="en-US" sz="2400" dirty="0" smtClean="0"/>
              <a:t>seed size (2653-4344 seeds/kg)</a:t>
            </a:r>
            <a:br>
              <a:rPr lang="en-US" sz="2400" dirty="0" smtClean="0"/>
            </a:br>
            <a:r>
              <a:rPr lang="en-US" sz="2400" dirty="0" smtClean="0"/>
              <a:t>seed type, shape</a:t>
            </a:r>
          </a:p>
          <a:p>
            <a:r>
              <a:rPr lang="en-US" sz="2400" dirty="0" smtClean="0"/>
              <a:t>fertilizer </a:t>
            </a:r>
            <a:endParaRPr lang="en-US" sz="2400" dirty="0"/>
          </a:p>
        </p:txBody>
      </p:sp>
      <p:sp>
        <p:nvSpPr>
          <p:cNvPr id="43014" name="TextBox 6"/>
          <p:cNvSpPr txBox="1">
            <a:spLocks noChangeArrowheads="1"/>
          </p:cNvSpPr>
          <p:nvPr/>
        </p:nvSpPr>
        <p:spPr bwMode="auto">
          <a:xfrm>
            <a:off x="0" y="6324600"/>
            <a:ext cx="6019800" cy="369888"/>
          </a:xfrm>
          <a:prstGeom prst="rect">
            <a:avLst/>
          </a:prstGeom>
          <a:noFill/>
          <a:ln w="9525">
            <a:noFill/>
            <a:miter lim="800000"/>
            <a:headEnd/>
            <a:tailEnd/>
          </a:ln>
        </p:spPr>
        <p:txBody>
          <a:bodyPr>
            <a:spAutoFit/>
          </a:bodyPr>
          <a:lstStyle/>
          <a:p>
            <a:r>
              <a:rPr lang="en-US" dirty="0">
                <a:solidFill>
                  <a:schemeClr val="bg1"/>
                </a:solidFill>
                <a:latin typeface="Calibri" pitchFamily="34" charset="0"/>
              </a:rPr>
              <a:t>http://nue.okstate.edu/Hand_Planter.htm</a:t>
            </a:r>
          </a:p>
        </p:txBody>
      </p:sp>
    </p:spTree>
    <p:extLst>
      <p:ext uri="{BB962C8B-B14F-4D97-AF65-F5344CB8AC3E}">
        <p14:creationId xmlns:p14="http://schemas.microsoft.com/office/powerpoint/2010/main" val="397373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22082</TotalTime>
  <Words>495</Words>
  <Application>Microsoft Office PowerPoint</Application>
  <PresentationFormat>On-screen Show (4:3)</PresentationFormat>
  <Paragraphs>118</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Mylar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UGANDA</vt:lpstr>
      <vt:lpstr>PowerPoint Presentation</vt:lpstr>
      <vt:lpstr>Reciprocating Drum Action</vt:lpstr>
      <vt:lpstr>PowerPoint Presentation</vt:lpstr>
      <vt:lpstr>INTERNAL DRUM</vt:lpstr>
      <vt:lpstr>PowerPoint Presentation</vt:lpstr>
      <vt:lpstr>PowerPoint Presentation</vt:lpstr>
      <vt:lpstr>Options</vt:lpstr>
      <vt:lpstr>PowerPoint Presentation</vt:lpstr>
      <vt:lpstr>Planning  rkt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Raun, Bill</dc:creator>
  <cp:lastModifiedBy>Raun, Bill</cp:lastModifiedBy>
  <cp:revision>167</cp:revision>
  <dcterms:created xsi:type="dcterms:W3CDTF">2014-01-28T19:35:39Z</dcterms:created>
  <dcterms:modified xsi:type="dcterms:W3CDTF">2014-06-19T12:56:22Z</dcterms:modified>
</cp:coreProperties>
</file>