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272" r:id="rId2"/>
    <p:sldId id="275" r:id="rId3"/>
    <p:sldId id="274" r:id="rId4"/>
    <p:sldId id="271" r:id="rId5"/>
    <p:sldId id="287" r:id="rId6"/>
    <p:sldId id="288" r:id="rId7"/>
    <p:sldId id="289" r:id="rId8"/>
    <p:sldId id="297" r:id="rId9"/>
    <p:sldId id="291" r:id="rId10"/>
    <p:sldId id="293" r:id="rId11"/>
    <p:sldId id="294" r:id="rId12"/>
    <p:sldId id="295" r:id="rId13"/>
    <p:sldId id="299" r:id="rId14"/>
    <p:sldId id="296" r:id="rId15"/>
    <p:sldId id="300" r:id="rId16"/>
    <p:sldId id="298" r:id="rId17"/>
    <p:sldId id="290" r:id="rId18"/>
    <p:sldId id="292" r:id="rId19"/>
    <p:sldId id="302" r:id="rId20"/>
    <p:sldId id="301" r:id="rId21"/>
    <p:sldId id="256" r:id="rId22"/>
    <p:sldId id="278" r:id="rId23"/>
    <p:sldId id="276" r:id="rId24"/>
    <p:sldId id="277" r:id="rId25"/>
    <p:sldId id="282" r:id="rId26"/>
    <p:sldId id="280" r:id="rId27"/>
    <p:sldId id="257" r:id="rId28"/>
    <p:sldId id="273" r:id="rId29"/>
    <p:sldId id="303" r:id="rId30"/>
    <p:sldId id="305" r:id="rId31"/>
    <p:sldId id="268" r:id="rId32"/>
    <p:sldId id="267" r:id="rId33"/>
    <p:sldId id="284" r:id="rId34"/>
    <p:sldId id="304" r:id="rId35"/>
    <p:sldId id="286" r:id="rId36"/>
    <p:sldId id="263" r:id="rId37"/>
    <p:sldId id="262" r:id="rId38"/>
    <p:sldId id="281" r:id="rId39"/>
    <p:sldId id="279" r:id="rId40"/>
    <p:sldId id="264" r:id="rId41"/>
    <p:sldId id="261" r:id="rId42"/>
    <p:sldId id="26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5" d="100"/>
          <a:sy n="75" d="100"/>
        </p:scale>
        <p:origin x="-930" y="-48"/>
      </p:cViewPr>
      <p:guideLst>
        <p:guide orient="horz" pos="2160"/>
        <p:guide pos="2880"/>
      </p:guideLst>
    </p:cSldViewPr>
  </p:slideViewPr>
  <p:notesTextViewPr>
    <p:cViewPr>
      <p:scale>
        <a:sx n="1" d="1"/>
        <a:sy n="1" d="1"/>
      </p:scale>
      <p:origin x="0" y="0"/>
    </p:cViewPr>
  </p:notesTextViewPr>
  <p:sorterViewPr>
    <p:cViewPr>
      <p:scale>
        <a:sx n="100" d="100"/>
        <a:sy n="100" d="100"/>
      </p:scale>
      <p:origin x="0" y="94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40546432"/>
        <c:axId val="140548352"/>
      </c:barChart>
      <c:catAx>
        <c:axId val="140546432"/>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40548352"/>
        <c:crosses val="autoZero"/>
        <c:auto val="0"/>
        <c:lblAlgn val="ctr"/>
        <c:lblOffset val="100"/>
        <c:noMultiLvlLbl val="0"/>
      </c:catAx>
      <c:valAx>
        <c:axId val="140548352"/>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40546432"/>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Altus 406, 1966-2011</a:t>
            </a:r>
          </a:p>
        </c:rich>
      </c:tx>
      <c:layout>
        <c:manualLayout>
          <c:xMode val="edge"/>
          <c:yMode val="edge"/>
          <c:x val="0.33234874138142056"/>
          <c:y val="1.7429193899782137E-2"/>
        </c:manualLayout>
      </c:layout>
      <c:overlay val="1"/>
    </c:title>
    <c:autoTitleDeleted val="0"/>
    <c:plotArea>
      <c:layout>
        <c:manualLayout>
          <c:layoutTarget val="inner"/>
          <c:xMode val="edge"/>
          <c:yMode val="edge"/>
          <c:x val="8.406576895279394E-2"/>
          <c:y val="5.1400554097404488E-2"/>
          <c:w val="0.8857139868386017"/>
          <c:h val="0.79523549139690874"/>
        </c:manualLayout>
      </c:layout>
      <c:barChart>
        <c:barDir val="col"/>
        <c:grouping val="clustered"/>
        <c:varyColors val="0"/>
        <c:ser>
          <c:idx val="0"/>
          <c:order val="0"/>
          <c:tx>
            <c:strRef>
              <c:f>'E406'!$G$4</c:f>
              <c:strCache>
                <c:ptCount val="1"/>
                <c:pt idx="0">
                  <c:v>Check, 0N</c:v>
                </c:pt>
              </c:strCache>
            </c:strRef>
          </c:tx>
          <c:spPr>
            <a:solidFill>
              <a:sysClr val="windowText" lastClr="000000"/>
            </a:solidFill>
            <a:ln w="15875">
              <a:solidFill>
                <a:sysClr val="windowText" lastClr="000000"/>
              </a:solidFill>
            </a:ln>
          </c:spPr>
          <c:invertIfNegative val="0"/>
          <c:cat>
            <c:numRef>
              <c:f>'E407'!$F$7:$F$52</c:f>
              <c:numCache>
                <c:formatCode>General</c:formatCode>
                <c:ptCount val="46"/>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numCache>
            </c:numRef>
          </c:cat>
          <c:val>
            <c:numRef>
              <c:f>'E406'!$G$7:$G$52</c:f>
              <c:numCache>
                <c:formatCode>General</c:formatCode>
                <c:ptCount val="46"/>
                <c:pt idx="0">
                  <c:v>25.435199999999998</c:v>
                </c:pt>
                <c:pt idx="1">
                  <c:v>11.3667</c:v>
                </c:pt>
                <c:pt idx="2">
                  <c:v>4.6833</c:v>
                </c:pt>
                <c:pt idx="4">
                  <c:v>15.1081</c:v>
                </c:pt>
                <c:pt idx="6">
                  <c:v>8.2440999999999995</c:v>
                </c:pt>
                <c:pt idx="7">
                  <c:v>40.605600000000003</c:v>
                </c:pt>
                <c:pt idx="8">
                  <c:v>19.36</c:v>
                </c:pt>
                <c:pt idx="9">
                  <c:v>11.6745</c:v>
                </c:pt>
                <c:pt idx="10">
                  <c:v>26.799499999999998</c:v>
                </c:pt>
                <c:pt idx="11">
                  <c:v>20.588100000000001</c:v>
                </c:pt>
                <c:pt idx="12">
                  <c:v>32.936199999999999</c:v>
                </c:pt>
                <c:pt idx="13">
                  <c:v>29.995899999999999</c:v>
                </c:pt>
                <c:pt idx="14">
                  <c:v>17.996700000000001</c:v>
                </c:pt>
                <c:pt idx="15">
                  <c:v>27.767499999999998</c:v>
                </c:pt>
                <c:pt idx="16">
                  <c:v>26.710699999999999</c:v>
                </c:pt>
                <c:pt idx="17">
                  <c:v>21.759799999999998</c:v>
                </c:pt>
                <c:pt idx="18">
                  <c:v>23.474</c:v>
                </c:pt>
                <c:pt idx="19">
                  <c:v>21.9816</c:v>
                </c:pt>
                <c:pt idx="20">
                  <c:v>15.609</c:v>
                </c:pt>
                <c:pt idx="21">
                  <c:v>14.0158</c:v>
                </c:pt>
                <c:pt idx="22">
                  <c:v>32.589500000000001</c:v>
                </c:pt>
                <c:pt idx="23">
                  <c:v>9.6396999999999995</c:v>
                </c:pt>
                <c:pt idx="24">
                  <c:v>19.722999999999999</c:v>
                </c:pt>
                <c:pt idx="25">
                  <c:v>20.610299999999999</c:v>
                </c:pt>
                <c:pt idx="26">
                  <c:v>10.228300000000001</c:v>
                </c:pt>
                <c:pt idx="27">
                  <c:v>18.843699999999998</c:v>
                </c:pt>
                <c:pt idx="28">
                  <c:v>18.5184</c:v>
                </c:pt>
                <c:pt idx="29">
                  <c:v>14.797800000000001</c:v>
                </c:pt>
                <c:pt idx="30">
                  <c:v>3.8982999999999999</c:v>
                </c:pt>
                <c:pt idx="31">
                  <c:v>3.8982999999999999</c:v>
                </c:pt>
                <c:pt idx="32">
                  <c:v>12.432700000000001</c:v>
                </c:pt>
                <c:pt idx="33">
                  <c:v>17.894300000000001</c:v>
                </c:pt>
                <c:pt idx="34">
                  <c:v>14.0189</c:v>
                </c:pt>
                <c:pt idx="35">
                  <c:v>27.107199999999999</c:v>
                </c:pt>
                <c:pt idx="36">
                  <c:v>29.348600000000001</c:v>
                </c:pt>
                <c:pt idx="37">
                  <c:v>21.573</c:v>
                </c:pt>
                <c:pt idx="38">
                  <c:v>24.8766</c:v>
                </c:pt>
                <c:pt idx="39">
                  <c:v>23.251999999999999</c:v>
                </c:pt>
                <c:pt idx="41">
                  <c:v>32.151299999999999</c:v>
                </c:pt>
                <c:pt idx="42">
                  <c:v>40.5105</c:v>
                </c:pt>
                <c:pt idx="45">
                  <c:v>16.302700000000002</c:v>
                </c:pt>
              </c:numCache>
            </c:numRef>
          </c:val>
        </c:ser>
        <c:ser>
          <c:idx val="1"/>
          <c:order val="1"/>
          <c:tx>
            <c:strRef>
              <c:f>'E406'!$N$4</c:f>
              <c:strCache>
                <c:ptCount val="1"/>
                <c:pt idx="0">
                  <c:v>High N</c:v>
                </c:pt>
              </c:strCache>
            </c:strRef>
          </c:tx>
          <c:spPr>
            <a:solidFill>
              <a:sysClr val="window" lastClr="FFFFFF"/>
            </a:solidFill>
            <a:ln w="9525">
              <a:solidFill>
                <a:sysClr val="windowText" lastClr="000000"/>
              </a:solidFill>
            </a:ln>
          </c:spPr>
          <c:invertIfNegative val="0"/>
          <c:cat>
            <c:numRef>
              <c:f>'E407'!$F$7:$F$52</c:f>
              <c:numCache>
                <c:formatCode>General</c:formatCode>
                <c:ptCount val="46"/>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numCache>
            </c:numRef>
          </c:cat>
          <c:val>
            <c:numRef>
              <c:f>'E406'!$N$7:$N$52</c:f>
              <c:numCache>
                <c:formatCode>General</c:formatCode>
                <c:ptCount val="46"/>
                <c:pt idx="0">
                  <c:v>33.3506</c:v>
                </c:pt>
                <c:pt idx="1">
                  <c:v>14.85</c:v>
                </c:pt>
                <c:pt idx="2">
                  <c:v>6.9733000000000001</c:v>
                </c:pt>
                <c:pt idx="4">
                  <c:v>15.410500000000001</c:v>
                </c:pt>
                <c:pt idx="6">
                  <c:v>6.6859000000000002</c:v>
                </c:pt>
                <c:pt idx="7">
                  <c:v>36.521799999999999</c:v>
                </c:pt>
                <c:pt idx="8">
                  <c:v>25.813300000000002</c:v>
                </c:pt>
                <c:pt idx="9">
                  <c:v>22.007899999999999</c:v>
                </c:pt>
                <c:pt idx="10">
                  <c:v>51.697299999999998</c:v>
                </c:pt>
                <c:pt idx="11">
                  <c:v>34.3459</c:v>
                </c:pt>
                <c:pt idx="12">
                  <c:v>41.412300000000002</c:v>
                </c:pt>
                <c:pt idx="13">
                  <c:v>60.272100000000002</c:v>
                </c:pt>
                <c:pt idx="14">
                  <c:v>34.646299999999997</c:v>
                </c:pt>
                <c:pt idx="15">
                  <c:v>46.653599999999997</c:v>
                </c:pt>
                <c:pt idx="16">
                  <c:v>42.271299999999997</c:v>
                </c:pt>
                <c:pt idx="17">
                  <c:v>37.8932</c:v>
                </c:pt>
                <c:pt idx="18">
                  <c:v>21.033899999999999</c:v>
                </c:pt>
                <c:pt idx="19">
                  <c:v>33.617899999999999</c:v>
                </c:pt>
                <c:pt idx="20">
                  <c:v>19.138200000000001</c:v>
                </c:pt>
                <c:pt idx="21">
                  <c:v>12.584</c:v>
                </c:pt>
                <c:pt idx="22">
                  <c:v>33.738799999999998</c:v>
                </c:pt>
                <c:pt idx="23">
                  <c:v>14.8628</c:v>
                </c:pt>
                <c:pt idx="24">
                  <c:v>29.1005</c:v>
                </c:pt>
                <c:pt idx="25">
                  <c:v>29.6249</c:v>
                </c:pt>
                <c:pt idx="26">
                  <c:v>14.7372</c:v>
                </c:pt>
                <c:pt idx="27">
                  <c:v>46.108400000000003</c:v>
                </c:pt>
                <c:pt idx="28">
                  <c:v>34.691400000000002</c:v>
                </c:pt>
                <c:pt idx="29">
                  <c:v>36.430599999999998</c:v>
                </c:pt>
                <c:pt idx="30">
                  <c:v>5.6306000000000003</c:v>
                </c:pt>
                <c:pt idx="31">
                  <c:v>4.0552999999999999</c:v>
                </c:pt>
                <c:pt idx="32">
                  <c:v>28.213699999999999</c:v>
                </c:pt>
                <c:pt idx="33">
                  <c:v>31.817399999999999</c:v>
                </c:pt>
                <c:pt idx="34">
                  <c:v>42.4071</c:v>
                </c:pt>
                <c:pt idx="35">
                  <c:v>31.0992</c:v>
                </c:pt>
                <c:pt idx="36">
                  <c:v>42.924199999999999</c:v>
                </c:pt>
                <c:pt idx="37">
                  <c:v>46.145699999999998</c:v>
                </c:pt>
                <c:pt idx="38">
                  <c:v>46.437800000000003</c:v>
                </c:pt>
                <c:pt idx="39">
                  <c:v>23.879200000000001</c:v>
                </c:pt>
                <c:pt idx="41">
                  <c:v>40.9056</c:v>
                </c:pt>
                <c:pt idx="42">
                  <c:v>64.967699999999994</c:v>
                </c:pt>
                <c:pt idx="45">
                  <c:v>17.015899999999998</c:v>
                </c:pt>
              </c:numCache>
            </c:numRef>
          </c:val>
        </c:ser>
        <c:dLbls>
          <c:showLegendKey val="0"/>
          <c:showVal val="0"/>
          <c:showCatName val="0"/>
          <c:showSerName val="0"/>
          <c:showPercent val="0"/>
          <c:showBubbleSize val="0"/>
        </c:dLbls>
        <c:gapWidth val="150"/>
        <c:axId val="140097024"/>
        <c:axId val="140098944"/>
      </c:barChart>
      <c:catAx>
        <c:axId val="140097024"/>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40098944"/>
        <c:crosses val="autoZero"/>
        <c:auto val="1"/>
        <c:lblAlgn val="ctr"/>
        <c:lblOffset val="100"/>
        <c:tickLblSkip val="4"/>
        <c:tickMarkSkip val="4"/>
        <c:noMultiLvlLbl val="0"/>
      </c:catAx>
      <c:valAx>
        <c:axId val="140098944"/>
        <c:scaling>
          <c:orientation val="minMax"/>
        </c:scaling>
        <c:delete val="0"/>
        <c:axPos val="l"/>
        <c:title>
          <c:tx>
            <c:rich>
              <a:bodyPr rot="-5400000" vert="horz"/>
              <a:lstStyle/>
              <a:p>
                <a:pPr>
                  <a:defRPr/>
                </a:pPr>
                <a:r>
                  <a:rPr lang="en-US" dirty="0"/>
                  <a:t>Grain yield, </a:t>
                </a:r>
                <a:r>
                  <a:rPr lang="en-US" dirty="0" err="1" smtClean="0"/>
                  <a:t>bu</a:t>
                </a:r>
                <a:r>
                  <a:rPr lang="en-US" dirty="0" smtClean="0"/>
                  <a:t>/ac</a:t>
                </a:r>
                <a:endParaRPr lang="en-US" dirty="0"/>
              </a:p>
            </c:rich>
          </c:tx>
          <c:layout>
            <c:manualLayout>
              <c:xMode val="edge"/>
              <c:yMode val="edge"/>
              <c:x val="0"/>
              <c:y val="0.21097734493714604"/>
            </c:manualLayout>
          </c:layout>
          <c:overlay val="0"/>
        </c:title>
        <c:numFmt formatCode="General" sourceLinked="1"/>
        <c:majorTickMark val="out"/>
        <c:minorTickMark val="none"/>
        <c:tickLblPos val="nextTo"/>
        <c:crossAx val="140097024"/>
        <c:crosses val="autoZero"/>
        <c:crossBetween val="between"/>
      </c:valAx>
    </c:plotArea>
    <c:legend>
      <c:legendPos val="r"/>
      <c:layout>
        <c:manualLayout>
          <c:xMode val="edge"/>
          <c:yMode val="edge"/>
          <c:x val="0.10964836649304847"/>
          <c:y val="4.7001869864306191E-2"/>
          <c:w val="0.16162267281356671"/>
          <c:h val="0.24037397286123549"/>
        </c:manualLayout>
      </c:layout>
      <c:overlay val="0"/>
    </c:legend>
    <c:plotVisOnly val="1"/>
    <c:dispBlanksAs val="gap"/>
    <c:showDLblsOverMax val="0"/>
  </c:chart>
  <c:spPr>
    <a:solidFill>
      <a:srgbClr val="FFFFFF"/>
    </a:solidFill>
    <a:ln>
      <a:solidFill>
        <a:srgbClr val="FF9933"/>
      </a:solidFill>
    </a:ln>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Arlington WI, 1984-2007</a:t>
            </a:r>
          </a:p>
        </c:rich>
      </c:tx>
      <c:layout/>
      <c:overlay val="1"/>
    </c:title>
    <c:autoTitleDeleted val="0"/>
    <c:plotArea>
      <c:layout>
        <c:manualLayout>
          <c:layoutTarget val="inner"/>
          <c:xMode val="edge"/>
          <c:yMode val="edge"/>
          <c:x val="8.406576895279394E-2"/>
          <c:y val="5.1400554097404488E-2"/>
          <c:w val="0.8857139868386017"/>
          <c:h val="0.79523549139690874"/>
        </c:manualLayout>
      </c:layout>
      <c:barChart>
        <c:barDir val="col"/>
        <c:grouping val="clustered"/>
        <c:varyColors val="0"/>
        <c:ser>
          <c:idx val="0"/>
          <c:order val="0"/>
          <c:tx>
            <c:strRef>
              <c:f>'Ruark, WI'!$I$3</c:f>
              <c:strCache>
                <c:ptCount val="1"/>
                <c:pt idx="0">
                  <c:v>Check, 0N</c:v>
                </c:pt>
              </c:strCache>
            </c:strRef>
          </c:tx>
          <c:spPr>
            <a:solidFill>
              <a:sysClr val="windowText" lastClr="000000"/>
            </a:solidFill>
            <a:ln w="9525">
              <a:solidFill>
                <a:sysClr val="windowText" lastClr="000000"/>
              </a:solidFill>
            </a:ln>
          </c:spPr>
          <c:invertIfNegative val="0"/>
          <c:cat>
            <c:numRef>
              <c:f>'Ruark, WI'!$H$30:$H$53</c:f>
              <c:numCache>
                <c:formatCode>General</c:formatCode>
                <c:ptCount val="24"/>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numCache>
            </c:numRef>
          </c:cat>
          <c:val>
            <c:numRef>
              <c:f>'Ruark, WI'!$I$30:$I$53</c:f>
              <c:numCache>
                <c:formatCode>General</c:formatCode>
                <c:ptCount val="24"/>
                <c:pt idx="0">
                  <c:v>3.87</c:v>
                </c:pt>
                <c:pt idx="1">
                  <c:v>4.6900000000000004</c:v>
                </c:pt>
                <c:pt idx="2">
                  <c:v>5.23</c:v>
                </c:pt>
                <c:pt idx="3">
                  <c:v>4.76</c:v>
                </c:pt>
                <c:pt idx="4">
                  <c:v>4.54</c:v>
                </c:pt>
                <c:pt idx="5">
                  <c:v>4.18</c:v>
                </c:pt>
                <c:pt idx="6">
                  <c:v>3.92</c:v>
                </c:pt>
                <c:pt idx="7">
                  <c:v>3.94</c:v>
                </c:pt>
                <c:pt idx="8">
                  <c:v>2.96</c:v>
                </c:pt>
                <c:pt idx="9">
                  <c:v>2.71</c:v>
                </c:pt>
                <c:pt idx="10">
                  <c:v>4.3099999999999996</c:v>
                </c:pt>
                <c:pt idx="11">
                  <c:v>5.58</c:v>
                </c:pt>
                <c:pt idx="12">
                  <c:v>2.97</c:v>
                </c:pt>
                <c:pt idx="13">
                  <c:v>3.44</c:v>
                </c:pt>
                <c:pt idx="14">
                  <c:v>4.13</c:v>
                </c:pt>
                <c:pt idx="15">
                  <c:v>4.17</c:v>
                </c:pt>
                <c:pt idx="16">
                  <c:v>2.61</c:v>
                </c:pt>
                <c:pt idx="17">
                  <c:v>2.5099999999999998</c:v>
                </c:pt>
                <c:pt idx="18">
                  <c:v>4.3</c:v>
                </c:pt>
                <c:pt idx="19">
                  <c:v>2.82</c:v>
                </c:pt>
                <c:pt idx="20">
                  <c:v>1.67</c:v>
                </c:pt>
                <c:pt idx="21">
                  <c:v>3.02</c:v>
                </c:pt>
                <c:pt idx="22">
                  <c:v>3.12</c:v>
                </c:pt>
                <c:pt idx="23">
                  <c:v>5.09</c:v>
                </c:pt>
              </c:numCache>
            </c:numRef>
          </c:val>
        </c:ser>
        <c:ser>
          <c:idx val="1"/>
          <c:order val="1"/>
          <c:tx>
            <c:strRef>
              <c:f>'Ruark, WI'!$K$3</c:f>
              <c:strCache>
                <c:ptCount val="1"/>
                <c:pt idx="0">
                  <c:v>High N</c:v>
                </c:pt>
              </c:strCache>
            </c:strRef>
          </c:tx>
          <c:spPr>
            <a:solidFill>
              <a:sysClr val="window" lastClr="FFFFFF"/>
            </a:solidFill>
            <a:ln w="9525">
              <a:solidFill>
                <a:sysClr val="windowText" lastClr="000000"/>
              </a:solidFill>
            </a:ln>
          </c:spPr>
          <c:invertIfNegative val="0"/>
          <c:cat>
            <c:numRef>
              <c:f>'Ruark, WI'!$H$30:$H$53</c:f>
              <c:numCache>
                <c:formatCode>General</c:formatCode>
                <c:ptCount val="24"/>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numCache>
            </c:numRef>
          </c:cat>
          <c:val>
            <c:numRef>
              <c:f>'Ruark, WI'!$K$30:$K$53</c:f>
              <c:numCache>
                <c:formatCode>General</c:formatCode>
                <c:ptCount val="24"/>
                <c:pt idx="0">
                  <c:v>9.23</c:v>
                </c:pt>
                <c:pt idx="1">
                  <c:v>9.58</c:v>
                </c:pt>
                <c:pt idx="2">
                  <c:v>12.49</c:v>
                </c:pt>
                <c:pt idx="3">
                  <c:v>9.9600000000000009</c:v>
                </c:pt>
                <c:pt idx="4">
                  <c:v>5.72</c:v>
                </c:pt>
                <c:pt idx="5">
                  <c:v>9.16</c:v>
                </c:pt>
                <c:pt idx="6">
                  <c:v>11.16</c:v>
                </c:pt>
                <c:pt idx="7">
                  <c:v>10.67</c:v>
                </c:pt>
                <c:pt idx="8">
                  <c:v>10.49</c:v>
                </c:pt>
                <c:pt idx="9">
                  <c:v>8.15</c:v>
                </c:pt>
                <c:pt idx="10">
                  <c:v>11.18</c:v>
                </c:pt>
                <c:pt idx="11">
                  <c:v>9.8800000000000008</c:v>
                </c:pt>
                <c:pt idx="12">
                  <c:v>8.73</c:v>
                </c:pt>
                <c:pt idx="13">
                  <c:v>9.91</c:v>
                </c:pt>
                <c:pt idx="14">
                  <c:v>14.14</c:v>
                </c:pt>
                <c:pt idx="15">
                  <c:v>12.21</c:v>
                </c:pt>
                <c:pt idx="16">
                  <c:v>10.43</c:v>
                </c:pt>
                <c:pt idx="17">
                  <c:v>10.35</c:v>
                </c:pt>
                <c:pt idx="18">
                  <c:v>11.41</c:v>
                </c:pt>
                <c:pt idx="19">
                  <c:v>10.199999999999999</c:v>
                </c:pt>
                <c:pt idx="20">
                  <c:v>10.220000000000001</c:v>
                </c:pt>
                <c:pt idx="21">
                  <c:v>10.4</c:v>
                </c:pt>
                <c:pt idx="22">
                  <c:v>12.12</c:v>
                </c:pt>
                <c:pt idx="23">
                  <c:v>13.47</c:v>
                </c:pt>
              </c:numCache>
            </c:numRef>
          </c:val>
        </c:ser>
        <c:dLbls>
          <c:showLegendKey val="0"/>
          <c:showVal val="0"/>
          <c:showCatName val="0"/>
          <c:showSerName val="0"/>
          <c:showPercent val="0"/>
          <c:showBubbleSize val="0"/>
        </c:dLbls>
        <c:gapWidth val="150"/>
        <c:axId val="141601792"/>
        <c:axId val="141612160"/>
      </c:barChart>
      <c:catAx>
        <c:axId val="141601792"/>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41612160"/>
        <c:crosses val="autoZero"/>
        <c:auto val="1"/>
        <c:lblAlgn val="ctr"/>
        <c:lblOffset val="100"/>
        <c:tickLblSkip val="4"/>
        <c:tickMarkSkip val="4"/>
        <c:noMultiLvlLbl val="0"/>
      </c:catAx>
      <c:valAx>
        <c:axId val="141612160"/>
        <c:scaling>
          <c:orientation val="minMax"/>
        </c:scaling>
        <c:delete val="0"/>
        <c:axPos val="l"/>
        <c:title>
          <c:tx>
            <c:rich>
              <a:bodyPr rot="-5400000" vert="horz"/>
              <a:lstStyle/>
              <a:p>
                <a:pPr>
                  <a:defRPr/>
                </a:pPr>
                <a:r>
                  <a:rPr lang="en-US"/>
                  <a:t>Grain yield, Mg ha-1 </a:t>
                </a:r>
              </a:p>
            </c:rich>
          </c:tx>
          <c:layout/>
          <c:overlay val="0"/>
        </c:title>
        <c:numFmt formatCode="General" sourceLinked="1"/>
        <c:majorTickMark val="out"/>
        <c:minorTickMark val="none"/>
        <c:tickLblPos val="nextTo"/>
        <c:crossAx val="141601792"/>
        <c:crosses val="autoZero"/>
        <c:crossBetween val="between"/>
      </c:valAx>
    </c:plotArea>
    <c:legend>
      <c:legendPos val="r"/>
      <c:layout>
        <c:manualLayout>
          <c:xMode val="edge"/>
          <c:yMode val="edge"/>
          <c:x val="0.10734557629112575"/>
          <c:y val="5.1359168339251721E-2"/>
          <c:w val="0.16130070139678795"/>
          <c:h val="0.15758530183727035"/>
        </c:manualLayout>
      </c:layout>
      <c:overlay val="0"/>
    </c:legend>
    <c:plotVisOnly val="1"/>
    <c:dispBlanksAs val="gap"/>
    <c:showDLblsOverMax val="0"/>
  </c:chart>
  <c:spPr>
    <a:solidFill>
      <a:srgbClr val="FFFFFF"/>
    </a:solidFill>
    <a:ln>
      <a:solidFill>
        <a:srgbClr val="FF9933"/>
      </a:solidFill>
    </a:ln>
  </c:spPr>
  <c:txPr>
    <a:bodyPr/>
    <a:lstStyle/>
    <a:p>
      <a:pPr>
        <a:defRPr sz="1600" b="1"/>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Magruder, 1958-2011</a:t>
            </a:r>
          </a:p>
        </c:rich>
      </c:tx>
      <c:layout/>
      <c:overlay val="1"/>
    </c:title>
    <c:autoTitleDeleted val="0"/>
    <c:plotArea>
      <c:layout>
        <c:manualLayout>
          <c:layoutTarget val="inner"/>
          <c:xMode val="edge"/>
          <c:yMode val="edge"/>
          <c:x val="8.4065713116135712E-2"/>
          <c:y val="3.6780632684072383E-2"/>
          <c:w val="0.8857139868386017"/>
          <c:h val="0.79523549139690874"/>
        </c:manualLayout>
      </c:layout>
      <c:barChart>
        <c:barDir val="col"/>
        <c:grouping val="clustered"/>
        <c:varyColors val="0"/>
        <c:ser>
          <c:idx val="0"/>
          <c:order val="0"/>
          <c:tx>
            <c:strRef>
              <c:f>Magruder!$E$4</c:f>
              <c:strCache>
                <c:ptCount val="1"/>
                <c:pt idx="0">
                  <c:v>Check, 0N</c:v>
                </c:pt>
              </c:strCache>
            </c:strRef>
          </c:tx>
          <c:spPr>
            <a:solidFill>
              <a:sysClr val="windowText" lastClr="000000"/>
            </a:solidFill>
            <a:ln w="28575">
              <a:noFill/>
            </a:ln>
          </c:spPr>
          <c:invertIfNegative val="0"/>
          <c:cat>
            <c:numRef>
              <c:f>Magruder!$C$34:$C$87</c:f>
              <c:numCache>
                <c:formatCode>General</c:formatCode>
                <c:ptCount val="54"/>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numCache>
            </c:numRef>
          </c:cat>
          <c:val>
            <c:numRef>
              <c:f>Magruder!$E$34:$E$87</c:f>
              <c:numCache>
                <c:formatCode>General</c:formatCode>
                <c:ptCount val="54"/>
                <c:pt idx="0">
                  <c:v>28.7</c:v>
                </c:pt>
                <c:pt idx="1">
                  <c:v>28.1</c:v>
                </c:pt>
                <c:pt idx="2">
                  <c:v>11.5</c:v>
                </c:pt>
                <c:pt idx="3">
                  <c:v>10.5</c:v>
                </c:pt>
                <c:pt idx="4">
                  <c:v>14.1</c:v>
                </c:pt>
                <c:pt idx="5">
                  <c:v>27.6</c:v>
                </c:pt>
                <c:pt idx="6">
                  <c:v>6</c:v>
                </c:pt>
                <c:pt idx="7">
                  <c:v>25.8</c:v>
                </c:pt>
                <c:pt idx="8">
                  <c:v>29.7</c:v>
                </c:pt>
                <c:pt idx="9">
                  <c:v>6.6</c:v>
                </c:pt>
                <c:pt idx="10">
                  <c:v>14.1</c:v>
                </c:pt>
                <c:pt idx="11">
                  <c:v>14.8</c:v>
                </c:pt>
                <c:pt idx="12">
                  <c:v>19.5</c:v>
                </c:pt>
                <c:pt idx="13">
                  <c:v>24.3</c:v>
                </c:pt>
                <c:pt idx="14">
                  <c:v>18.2</c:v>
                </c:pt>
                <c:pt idx="15">
                  <c:v>19.2</c:v>
                </c:pt>
                <c:pt idx="16">
                  <c:v>18.100000000000001</c:v>
                </c:pt>
                <c:pt idx="17">
                  <c:v>18.7</c:v>
                </c:pt>
                <c:pt idx="18">
                  <c:v>18.3</c:v>
                </c:pt>
                <c:pt idx="19">
                  <c:v>14.7</c:v>
                </c:pt>
                <c:pt idx="20">
                  <c:v>17.899999999999999</c:v>
                </c:pt>
                <c:pt idx="21">
                  <c:v>25.3</c:v>
                </c:pt>
                <c:pt idx="22">
                  <c:v>25</c:v>
                </c:pt>
                <c:pt idx="23">
                  <c:v>21.1</c:v>
                </c:pt>
                <c:pt idx="24">
                  <c:v>28.3</c:v>
                </c:pt>
                <c:pt idx="25">
                  <c:v>20.7</c:v>
                </c:pt>
                <c:pt idx="26">
                  <c:v>19.7</c:v>
                </c:pt>
                <c:pt idx="27">
                  <c:v>14.1</c:v>
                </c:pt>
                <c:pt idx="28">
                  <c:v>12.9</c:v>
                </c:pt>
                <c:pt idx="29">
                  <c:v>10.8</c:v>
                </c:pt>
                <c:pt idx="30">
                  <c:v>21.4</c:v>
                </c:pt>
                <c:pt idx="31">
                  <c:v>11.9</c:v>
                </c:pt>
                <c:pt idx="32">
                  <c:v>21.6</c:v>
                </c:pt>
                <c:pt idx="33">
                  <c:v>16.600000000000001</c:v>
                </c:pt>
                <c:pt idx="34">
                  <c:v>13.4411</c:v>
                </c:pt>
                <c:pt idx="35">
                  <c:v>18.744399999999999</c:v>
                </c:pt>
                <c:pt idx="36">
                  <c:v>9.3514999999999997</c:v>
                </c:pt>
                <c:pt idx="37">
                  <c:v>2.6122000000000001</c:v>
                </c:pt>
                <c:pt idx="38">
                  <c:v>14.4</c:v>
                </c:pt>
                <c:pt idx="39">
                  <c:v>20.8</c:v>
                </c:pt>
                <c:pt idx="40">
                  <c:v>14.5</c:v>
                </c:pt>
                <c:pt idx="41">
                  <c:v>26.302368243654822</c:v>
                </c:pt>
                <c:pt idx="42">
                  <c:v>22.49417151219512</c:v>
                </c:pt>
                <c:pt idx="43">
                  <c:v>11.832383414634144</c:v>
                </c:pt>
                <c:pt idx="44">
                  <c:v>18.036000000000001</c:v>
                </c:pt>
                <c:pt idx="45">
                  <c:v>18.2</c:v>
                </c:pt>
                <c:pt idx="46">
                  <c:v>18.924695121951224</c:v>
                </c:pt>
                <c:pt idx="47">
                  <c:v>18</c:v>
                </c:pt>
                <c:pt idx="48">
                  <c:v>21.052994990112062</c:v>
                </c:pt>
                <c:pt idx="49">
                  <c:v>1.72</c:v>
                </c:pt>
                <c:pt idx="50">
                  <c:v>27.135999999999999</c:v>
                </c:pt>
                <c:pt idx="51">
                  <c:v>4.91</c:v>
                </c:pt>
                <c:pt idx="52">
                  <c:v>18.518178246727498</c:v>
                </c:pt>
                <c:pt idx="53">
                  <c:v>6.43</c:v>
                </c:pt>
              </c:numCache>
            </c:numRef>
          </c:val>
        </c:ser>
        <c:ser>
          <c:idx val="1"/>
          <c:order val="1"/>
          <c:tx>
            <c:strRef>
              <c:f>Magruder!$H$4</c:f>
              <c:strCache>
                <c:ptCount val="1"/>
                <c:pt idx="0">
                  <c:v>High N</c:v>
                </c:pt>
              </c:strCache>
            </c:strRef>
          </c:tx>
          <c:spPr>
            <a:solidFill>
              <a:sysClr val="window" lastClr="FFFFFF"/>
            </a:solidFill>
            <a:ln w="9525">
              <a:solidFill>
                <a:sysClr val="windowText" lastClr="000000"/>
              </a:solidFill>
            </a:ln>
          </c:spPr>
          <c:invertIfNegative val="0"/>
          <c:cat>
            <c:numRef>
              <c:f>Magruder!$C$34:$C$87</c:f>
              <c:numCache>
                <c:formatCode>General</c:formatCode>
                <c:ptCount val="54"/>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numCache>
            </c:numRef>
          </c:cat>
          <c:val>
            <c:numRef>
              <c:f>Magruder!$H$34:$H$87</c:f>
              <c:numCache>
                <c:formatCode>General</c:formatCode>
                <c:ptCount val="54"/>
                <c:pt idx="0">
                  <c:v>35.700000000000003</c:v>
                </c:pt>
                <c:pt idx="1">
                  <c:v>39.4</c:v>
                </c:pt>
                <c:pt idx="2">
                  <c:v>35.200000000000003</c:v>
                </c:pt>
                <c:pt idx="3">
                  <c:v>27.6</c:v>
                </c:pt>
                <c:pt idx="4">
                  <c:v>27</c:v>
                </c:pt>
                <c:pt idx="5">
                  <c:v>32.299999999999997</c:v>
                </c:pt>
                <c:pt idx="6">
                  <c:v>22.2</c:v>
                </c:pt>
                <c:pt idx="7">
                  <c:v>29.9</c:v>
                </c:pt>
                <c:pt idx="8">
                  <c:v>34.5</c:v>
                </c:pt>
                <c:pt idx="9">
                  <c:v>9.9</c:v>
                </c:pt>
                <c:pt idx="10">
                  <c:v>23.8</c:v>
                </c:pt>
                <c:pt idx="11">
                  <c:v>27.1</c:v>
                </c:pt>
                <c:pt idx="12">
                  <c:v>31</c:v>
                </c:pt>
                <c:pt idx="13">
                  <c:v>29.6</c:v>
                </c:pt>
                <c:pt idx="14">
                  <c:v>37.1</c:v>
                </c:pt>
                <c:pt idx="15">
                  <c:v>43.3</c:v>
                </c:pt>
                <c:pt idx="16">
                  <c:v>30.4</c:v>
                </c:pt>
                <c:pt idx="17">
                  <c:v>47.8</c:v>
                </c:pt>
                <c:pt idx="18">
                  <c:v>45.3</c:v>
                </c:pt>
                <c:pt idx="19">
                  <c:v>23.8</c:v>
                </c:pt>
                <c:pt idx="20">
                  <c:v>33.700000000000003</c:v>
                </c:pt>
                <c:pt idx="21">
                  <c:v>50.3</c:v>
                </c:pt>
                <c:pt idx="22">
                  <c:v>37</c:v>
                </c:pt>
                <c:pt idx="23">
                  <c:v>32.6</c:v>
                </c:pt>
                <c:pt idx="24">
                  <c:v>40.299999999999997</c:v>
                </c:pt>
                <c:pt idx="25">
                  <c:v>25.4</c:v>
                </c:pt>
                <c:pt idx="26">
                  <c:v>32.6</c:v>
                </c:pt>
                <c:pt idx="27">
                  <c:v>23.4</c:v>
                </c:pt>
                <c:pt idx="28">
                  <c:v>21.3</c:v>
                </c:pt>
                <c:pt idx="29">
                  <c:v>12.3</c:v>
                </c:pt>
                <c:pt idx="30">
                  <c:v>29.7</c:v>
                </c:pt>
                <c:pt idx="31">
                  <c:v>25.07</c:v>
                </c:pt>
                <c:pt idx="32">
                  <c:v>32.200000000000003</c:v>
                </c:pt>
                <c:pt idx="33">
                  <c:v>42.1</c:v>
                </c:pt>
                <c:pt idx="34">
                  <c:v>31.578600000000002</c:v>
                </c:pt>
                <c:pt idx="35">
                  <c:v>36.942799999999998</c:v>
                </c:pt>
                <c:pt idx="36">
                  <c:v>31.651199999999999</c:v>
                </c:pt>
                <c:pt idx="37">
                  <c:v>8.5061</c:v>
                </c:pt>
                <c:pt idx="38">
                  <c:v>24.05</c:v>
                </c:pt>
                <c:pt idx="39">
                  <c:v>62.6</c:v>
                </c:pt>
                <c:pt idx="40">
                  <c:v>37.340000000000003</c:v>
                </c:pt>
                <c:pt idx="41">
                  <c:v>52.844544974619296</c:v>
                </c:pt>
                <c:pt idx="42">
                  <c:v>38.11772692682927</c:v>
                </c:pt>
                <c:pt idx="43">
                  <c:v>28.035286829268294</c:v>
                </c:pt>
                <c:pt idx="44">
                  <c:v>40.716000000000001</c:v>
                </c:pt>
                <c:pt idx="45">
                  <c:v>59.5</c:v>
                </c:pt>
                <c:pt idx="46">
                  <c:v>55.556707317073169</c:v>
                </c:pt>
                <c:pt idx="47">
                  <c:v>38</c:v>
                </c:pt>
                <c:pt idx="48">
                  <c:v>45.082316646933471</c:v>
                </c:pt>
                <c:pt idx="49">
                  <c:v>4.7889999999999997</c:v>
                </c:pt>
                <c:pt idx="50">
                  <c:v>45.856999999999999</c:v>
                </c:pt>
                <c:pt idx="51">
                  <c:v>8.27</c:v>
                </c:pt>
                <c:pt idx="52">
                  <c:v>37.017678177810005</c:v>
                </c:pt>
                <c:pt idx="53">
                  <c:v>23.82</c:v>
                </c:pt>
              </c:numCache>
            </c:numRef>
          </c:val>
        </c:ser>
        <c:dLbls>
          <c:showLegendKey val="0"/>
          <c:showVal val="0"/>
          <c:showCatName val="0"/>
          <c:showSerName val="0"/>
          <c:showPercent val="0"/>
          <c:showBubbleSize val="0"/>
        </c:dLbls>
        <c:gapWidth val="150"/>
        <c:axId val="161384320"/>
        <c:axId val="161398784"/>
      </c:barChart>
      <c:catAx>
        <c:axId val="161384320"/>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61398784"/>
        <c:crosses val="autoZero"/>
        <c:auto val="1"/>
        <c:lblAlgn val="ctr"/>
        <c:lblOffset val="100"/>
        <c:tickLblSkip val="4"/>
        <c:tickMarkSkip val="4"/>
        <c:noMultiLvlLbl val="0"/>
      </c:catAx>
      <c:valAx>
        <c:axId val="161398784"/>
        <c:scaling>
          <c:orientation val="minMax"/>
        </c:scaling>
        <c:delete val="0"/>
        <c:axPos val="l"/>
        <c:title>
          <c:tx>
            <c:rich>
              <a:bodyPr rot="-5400000" vert="horz"/>
              <a:lstStyle/>
              <a:p>
                <a:pPr>
                  <a:defRPr/>
                </a:pPr>
                <a:r>
                  <a:rPr lang="en-US"/>
                  <a:t>Grain yield, Mg ha-1</a:t>
                </a:r>
              </a:p>
            </c:rich>
          </c:tx>
          <c:layout>
            <c:manualLayout>
              <c:xMode val="edge"/>
              <c:yMode val="edge"/>
              <c:x val="8.8595143223677356E-4"/>
              <c:y val="0.25689430977990496"/>
            </c:manualLayout>
          </c:layout>
          <c:overlay val="0"/>
        </c:title>
        <c:numFmt formatCode="General" sourceLinked="1"/>
        <c:majorTickMark val="out"/>
        <c:minorTickMark val="none"/>
        <c:tickLblPos val="nextTo"/>
        <c:crossAx val="161384320"/>
        <c:crosses val="autoZero"/>
        <c:crossBetween val="between"/>
      </c:valAx>
      <c:spPr>
        <a:ln>
          <a:noFill/>
        </a:ln>
      </c:spPr>
    </c:plotArea>
    <c:legend>
      <c:legendPos val="r"/>
      <c:layout>
        <c:manualLayout>
          <c:xMode val="edge"/>
          <c:yMode val="edge"/>
          <c:x val="0.10964836649304847"/>
          <c:y val="4.7001869864306191E-2"/>
          <c:w val="0.16162267281356671"/>
          <c:h val="0.20115828658672569"/>
        </c:manualLayout>
      </c:layout>
      <c:overlay val="0"/>
    </c:legend>
    <c:plotVisOnly val="1"/>
    <c:dispBlanksAs val="gap"/>
    <c:showDLblsOverMax val="0"/>
  </c:chart>
  <c:spPr>
    <a:solidFill>
      <a:srgbClr val="FFFFFF"/>
    </a:solidFill>
    <a:ln>
      <a:solidFill>
        <a:srgbClr val="FF9933"/>
      </a:solidFill>
    </a:ln>
  </c:spPr>
  <c:txPr>
    <a:bodyPr/>
    <a:lstStyle/>
    <a:p>
      <a:pPr>
        <a:defRPr sz="1100" b="1"/>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NIRF, Kanawha, IA, 1985-2010 </a:t>
            </a:r>
          </a:p>
        </c:rich>
      </c:tx>
      <c:layout>
        <c:manualLayout>
          <c:xMode val="edge"/>
          <c:yMode val="edge"/>
          <c:x val="0.32016119746689697"/>
          <c:y val="8.7145969498910684E-3"/>
        </c:manualLayout>
      </c:layout>
      <c:overlay val="1"/>
    </c:title>
    <c:autoTitleDeleted val="0"/>
    <c:plotArea>
      <c:layout>
        <c:manualLayout>
          <c:layoutTarget val="inner"/>
          <c:xMode val="edge"/>
          <c:yMode val="edge"/>
          <c:x val="8.406576895279394E-2"/>
          <c:y val="5.1400554097404488E-2"/>
          <c:w val="0.8857139868386017"/>
          <c:h val="0.79523549139690874"/>
        </c:manualLayout>
      </c:layout>
      <c:barChart>
        <c:barDir val="col"/>
        <c:grouping val="clustered"/>
        <c:varyColors val="0"/>
        <c:ser>
          <c:idx val="0"/>
          <c:order val="0"/>
          <c:tx>
            <c:strRef>
              <c:f>'Mallarino, IA'!$P$6</c:f>
              <c:strCache>
                <c:ptCount val="1"/>
                <c:pt idx="0">
                  <c:v>Check, 0N</c:v>
                </c:pt>
              </c:strCache>
            </c:strRef>
          </c:tx>
          <c:spPr>
            <a:solidFill>
              <a:sysClr val="windowText" lastClr="000000"/>
            </a:solidFill>
            <a:ln w="9525">
              <a:solidFill>
                <a:sysClr val="windowText" lastClr="000000"/>
              </a:solidFill>
            </a:ln>
          </c:spPr>
          <c:invertIfNegative val="0"/>
          <c:cat>
            <c:numRef>
              <c:f>'Mallarino, IA'!$M$43:$M$68</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cat>
          <c:val>
            <c:numRef>
              <c:f>'Mallarino, IA'!$P$43:$P$68</c:f>
              <c:numCache>
                <c:formatCode>General</c:formatCode>
                <c:ptCount val="26"/>
                <c:pt idx="0">
                  <c:v>3.829056</c:v>
                </c:pt>
                <c:pt idx="1">
                  <c:v>3.6118880000000009</c:v>
                </c:pt>
                <c:pt idx="2">
                  <c:v>3.3414080000000004</c:v>
                </c:pt>
                <c:pt idx="3">
                  <c:v>1.6079839999999999</c:v>
                </c:pt>
                <c:pt idx="4">
                  <c:v>3.273984</c:v>
                </c:pt>
                <c:pt idx="5">
                  <c:v>3.717728000000001</c:v>
                </c:pt>
                <c:pt idx="6">
                  <c:v>4.4319519999999999</c:v>
                </c:pt>
                <c:pt idx="7">
                  <c:v>3.0380000000000007</c:v>
                </c:pt>
                <c:pt idx="8">
                  <c:v>1.3765556420179201</c:v>
                </c:pt>
                <c:pt idx="9">
                  <c:v>4.5247556149199042</c:v>
                </c:pt>
                <c:pt idx="10">
                  <c:v>3.3201782655289254</c:v>
                </c:pt>
                <c:pt idx="11">
                  <c:v>3.3977931117906048</c:v>
                </c:pt>
                <c:pt idx="12">
                  <c:v>3.3364761170963044</c:v>
                </c:pt>
                <c:pt idx="13">
                  <c:v>3.6138427456465156</c:v>
                </c:pt>
                <c:pt idx="14">
                  <c:v>4.1625766336560002</c:v>
                </c:pt>
                <c:pt idx="15">
                  <c:v>4.5705141881616003</c:v>
                </c:pt>
                <c:pt idx="16">
                  <c:v>4.1233311235536005</c:v>
                </c:pt>
                <c:pt idx="17">
                  <c:v>6.2849438417248003</c:v>
                </c:pt>
                <c:pt idx="18">
                  <c:v>5.1505211980096002</c:v>
                </c:pt>
                <c:pt idx="19">
                  <c:v>4.7932903215095815</c:v>
                </c:pt>
                <c:pt idx="20">
                  <c:v>5.8487104221401847</c:v>
                </c:pt>
                <c:pt idx="21">
                  <c:v>4.5436667950240004</c:v>
                </c:pt>
                <c:pt idx="22">
                  <c:v>3.0435604727248</c:v>
                </c:pt>
                <c:pt idx="23">
                  <c:v>3.1836521049424005</c:v>
                </c:pt>
                <c:pt idx="24">
                  <c:v>3.4822248966624008</c:v>
                </c:pt>
                <c:pt idx="25">
                  <c:v>5.1079330579648001</c:v>
                </c:pt>
              </c:numCache>
            </c:numRef>
          </c:val>
        </c:ser>
        <c:ser>
          <c:idx val="1"/>
          <c:order val="1"/>
          <c:tx>
            <c:strRef>
              <c:f>'Mallarino, IA'!$Q$6</c:f>
              <c:strCache>
                <c:ptCount val="1"/>
                <c:pt idx="0">
                  <c:v>High N</c:v>
                </c:pt>
              </c:strCache>
            </c:strRef>
          </c:tx>
          <c:spPr>
            <a:solidFill>
              <a:sysClr val="window" lastClr="FFFFFF"/>
            </a:solidFill>
            <a:ln w="9525">
              <a:solidFill>
                <a:sysClr val="windowText" lastClr="000000"/>
              </a:solidFill>
            </a:ln>
          </c:spPr>
          <c:invertIfNegative val="0"/>
          <c:cat>
            <c:numRef>
              <c:f>'Mallarino, IA'!$M$43:$M$68</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cat>
          <c:val>
            <c:numRef>
              <c:f>'Mallarino, IA'!$Q$43:$Q$68</c:f>
              <c:numCache>
                <c:formatCode>General</c:formatCode>
                <c:ptCount val="26"/>
                <c:pt idx="0">
                  <c:v>9.5812639999999991</c:v>
                </c:pt>
                <c:pt idx="1">
                  <c:v>10.498544000000003</c:v>
                </c:pt>
                <c:pt idx="2">
                  <c:v>8.3205920000000013</c:v>
                </c:pt>
                <c:pt idx="3">
                  <c:v>5.296704000000001</c:v>
                </c:pt>
                <c:pt idx="4">
                  <c:v>7.506800000000001</c:v>
                </c:pt>
                <c:pt idx="5">
                  <c:v>9.9701280000000008</c:v>
                </c:pt>
                <c:pt idx="6">
                  <c:v>9.9387679999999978</c:v>
                </c:pt>
                <c:pt idx="7">
                  <c:v>10.973647999999999</c:v>
                </c:pt>
                <c:pt idx="8">
                  <c:v>5.4388128712532158</c:v>
                </c:pt>
                <c:pt idx="9">
                  <c:v>11.329782234809876</c:v>
                </c:pt>
                <c:pt idx="10">
                  <c:v>10.874237531599478</c:v>
                </c:pt>
                <c:pt idx="11">
                  <c:v>9.4222600109173538</c:v>
                </c:pt>
                <c:pt idx="12">
                  <c:v>9.3145868212584126</c:v>
                </c:pt>
                <c:pt idx="13">
                  <c:v>9.6818557156374148</c:v>
                </c:pt>
                <c:pt idx="14">
                  <c:v>10.722603697904001</c:v>
                </c:pt>
                <c:pt idx="15">
                  <c:v>10.128253768303999</c:v>
                </c:pt>
                <c:pt idx="16">
                  <c:v>9.5909209968320024</c:v>
                </c:pt>
                <c:pt idx="17">
                  <c:v>12.151922241311999</c:v>
                </c:pt>
                <c:pt idx="18">
                  <c:v>12.418684341615998</c:v>
                </c:pt>
                <c:pt idx="19">
                  <c:v>12.393113225480333</c:v>
                </c:pt>
                <c:pt idx="20">
                  <c:v>12.783775462429173</c:v>
                </c:pt>
                <c:pt idx="21">
                  <c:v>12.314546236272003</c:v>
                </c:pt>
                <c:pt idx="22">
                  <c:v>12.737657302944001</c:v>
                </c:pt>
                <c:pt idx="23">
                  <c:v>11.020168636064001</c:v>
                </c:pt>
                <c:pt idx="24">
                  <c:v>11.036613361424001</c:v>
                </c:pt>
                <c:pt idx="25">
                  <c:v>11.825038390704002</c:v>
                </c:pt>
              </c:numCache>
            </c:numRef>
          </c:val>
        </c:ser>
        <c:dLbls>
          <c:showLegendKey val="0"/>
          <c:showVal val="0"/>
          <c:showCatName val="0"/>
          <c:showSerName val="0"/>
          <c:showPercent val="0"/>
          <c:showBubbleSize val="0"/>
        </c:dLbls>
        <c:gapWidth val="150"/>
        <c:axId val="161171328"/>
        <c:axId val="161173504"/>
      </c:barChart>
      <c:catAx>
        <c:axId val="161171328"/>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61173504"/>
        <c:crosses val="autoZero"/>
        <c:auto val="1"/>
        <c:lblAlgn val="ctr"/>
        <c:lblOffset val="100"/>
        <c:tickLblSkip val="3"/>
        <c:tickMarkSkip val="2"/>
        <c:noMultiLvlLbl val="0"/>
      </c:catAx>
      <c:valAx>
        <c:axId val="161173504"/>
        <c:scaling>
          <c:orientation val="minMax"/>
        </c:scaling>
        <c:delete val="0"/>
        <c:axPos val="l"/>
        <c:title>
          <c:tx>
            <c:rich>
              <a:bodyPr rot="-5400000" vert="horz"/>
              <a:lstStyle/>
              <a:p>
                <a:pPr>
                  <a:defRPr/>
                </a:pPr>
                <a:r>
                  <a:rPr lang="en-US"/>
                  <a:t>Grain yield, Mg ha-1</a:t>
                </a:r>
              </a:p>
            </c:rich>
          </c:tx>
          <c:layout/>
          <c:overlay val="0"/>
        </c:title>
        <c:numFmt formatCode="General" sourceLinked="1"/>
        <c:majorTickMark val="out"/>
        <c:minorTickMark val="none"/>
        <c:tickLblPos val="nextTo"/>
        <c:crossAx val="161171328"/>
        <c:crosses val="autoZero"/>
        <c:crossBetween val="between"/>
      </c:valAx>
    </c:plotArea>
    <c:legend>
      <c:legendPos val="r"/>
      <c:layout>
        <c:manualLayout>
          <c:xMode val="edge"/>
          <c:yMode val="edge"/>
          <c:x val="0.15109914369512101"/>
          <c:y val="2.085807901463298E-2"/>
          <c:w val="0.16162267281356671"/>
          <c:h val="0.15758530183727035"/>
        </c:manualLayout>
      </c:layout>
      <c:overlay val="0"/>
    </c:legend>
    <c:plotVisOnly val="1"/>
    <c:dispBlanksAs val="gap"/>
    <c:showDLblsOverMax val="0"/>
  </c:chart>
  <c:spPr>
    <a:solidFill>
      <a:srgbClr val="FFFFFF"/>
    </a:solidFill>
    <a:ln>
      <a:solidFill>
        <a:srgbClr val="FF9933"/>
      </a:solidFill>
    </a:ln>
  </c:spPr>
  <c:txPr>
    <a:bodyPr/>
    <a:lstStyle/>
    <a:p>
      <a:pPr>
        <a:defRPr b="1"/>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3/4/2014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7A703-B282-4FAB-97C4-5B4276D69F20}" type="slidenum">
              <a:rPr lang="en-US"/>
              <a:pPr/>
              <a:t>32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3/4/2014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3/4/2014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3/4/2014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3/4/2014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3/4/2014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3/4/2014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3/4/2014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3/4/2014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3/4/2014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3/4/2014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hyperlink" Target="http://okstate.edu/"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ipni.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bill.raun@okstate.edu"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600200"/>
            <a:ext cx="7680960" cy="1066800"/>
          </a:xfrm>
        </p:spPr>
        <p:txBody>
          <a:bodyPr>
            <a:normAutofit fontScale="90000"/>
          </a:bodyPr>
          <a:lstStyle/>
          <a:p>
            <a:r>
              <a:rPr lang="en-US" dirty="0" smtClean="0">
                <a:solidFill>
                  <a:srgbClr val="FF9933"/>
                </a:solidFill>
              </a:rPr>
              <a:t>Great Plains Soil Fertility Conference</a:t>
            </a:r>
            <a:br>
              <a:rPr lang="en-US" dirty="0" smtClean="0">
                <a:solidFill>
                  <a:srgbClr val="FF9933"/>
                </a:solidFill>
              </a:rPr>
            </a:br>
            <a:r>
              <a:rPr lang="en-US" dirty="0" smtClean="0">
                <a:solidFill>
                  <a:srgbClr val="FF9933"/>
                </a:solidFill>
              </a:rPr>
              <a:t>March 4, 2014</a:t>
            </a:r>
            <a:endParaRPr lang="en-US" dirty="0">
              <a:solidFill>
                <a:srgbClr val="FF9933"/>
              </a:solidFill>
            </a:endParaRPr>
          </a:p>
        </p:txBody>
      </p:sp>
      <p:pic>
        <p:nvPicPr>
          <p:cNvPr id="5" name="Picture 4"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708525"/>
            <a:ext cx="1752600" cy="981075"/>
          </a:xfrm>
          <a:prstGeom prst="rect">
            <a:avLst/>
          </a:prstGeom>
          <a:noFill/>
          <a:ln>
            <a:noFill/>
          </a:ln>
        </p:spPr>
      </p:pic>
      <p:pic>
        <p:nvPicPr>
          <p:cNvPr id="1026" name="Picture 2" descr="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6888" y="-319088"/>
            <a:ext cx="29527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48200" y="4762500"/>
            <a:ext cx="4218214" cy="952500"/>
          </a:xfrm>
          <a:prstGeom prst="rect">
            <a:avLst/>
          </a:prstGeom>
          <a:solidFill>
            <a:schemeClr val="tx1"/>
          </a:solidFill>
          <a:ln>
            <a:solidFill>
              <a:srgbClr val="00B050"/>
            </a:solidFill>
          </a:ln>
        </p:spPr>
      </p:pic>
    </p:spTree>
    <p:extLst>
      <p:ext uri="{BB962C8B-B14F-4D97-AF65-F5344CB8AC3E}">
        <p14:creationId xmlns:p14="http://schemas.microsoft.com/office/powerpoint/2010/main" val="180529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a:xfrm>
            <a:off x="548640" y="152400"/>
            <a:ext cx="7680960" cy="1066800"/>
          </a:xfrm>
        </p:spPr>
        <p:txBody>
          <a:bodyPr/>
          <a:lstStyle/>
          <a:p>
            <a:r>
              <a:rPr lang="en-US" dirty="0" smtClean="0">
                <a:solidFill>
                  <a:srgbClr val="FF9933"/>
                </a:solidFill>
              </a:rPr>
              <a:t>Internal Drum (cavity size/seed size)</a:t>
            </a:r>
            <a:endParaRPr lang="en-US" dirty="0">
              <a:solidFill>
                <a:srgbClr val="FF9933"/>
              </a:solidFill>
            </a:endParaRPr>
          </a:p>
        </p:txBody>
      </p:sp>
      <p:pic>
        <p:nvPicPr>
          <p:cNvPr id="2050" name="Picture 2" descr="http://nue.okstate.edu/Hand_Planter/dru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600200"/>
            <a:ext cx="8457151" cy="4721225"/>
          </a:xfrm>
          <a:prstGeom prst="rect">
            <a:avLst/>
          </a:prstGeom>
          <a:noFill/>
          <a:ln w="12700">
            <a:solidFill>
              <a:schemeClr val="accent3">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139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481328"/>
            <a:ext cx="4038600" cy="4525963"/>
          </a:xfrm>
          <a:prstGeom prst="rect">
            <a:avLst/>
          </a:prstGeom>
        </p:spPr>
        <p:txBody>
          <a:bodyPr>
            <a:normAutofit/>
          </a:bodyPr>
          <a:lstStyle/>
          <a:p>
            <a:r>
              <a:rPr lang="en-US" sz="2400" dirty="0" smtClean="0"/>
              <a:t>The planter is pressed down and compresses the internal spring.</a:t>
            </a:r>
          </a:p>
          <a:p>
            <a:r>
              <a:rPr lang="en-US" sz="2400" dirty="0" smtClean="0"/>
              <a:t>Singulation drum rotates and seed is released on the down stroke.</a:t>
            </a:r>
          </a:p>
          <a:p>
            <a:r>
              <a:rPr lang="en-US" sz="2400" dirty="0" smtClean="0"/>
              <a:t>The planter is ‘relaxed’ and the spring returns it to the initial position.</a:t>
            </a:r>
            <a:endParaRPr lang="en-US" sz="2400" dirty="0"/>
          </a:p>
        </p:txBody>
      </p:sp>
      <p:sp>
        <p:nvSpPr>
          <p:cNvPr id="2" name="Title 1"/>
          <p:cNvSpPr>
            <a:spLocks noGrp="1"/>
          </p:cNvSpPr>
          <p:nvPr>
            <p:ph type="title"/>
          </p:nvPr>
        </p:nvSpPr>
        <p:spPr>
          <a:xfrm>
            <a:off x="777691" y="293703"/>
            <a:ext cx="7315200" cy="1154097"/>
          </a:xfrm>
        </p:spPr>
        <p:txBody>
          <a:bodyPr/>
          <a:lstStyle/>
          <a:p>
            <a:r>
              <a:rPr lang="en-US" dirty="0" smtClean="0"/>
              <a:t>Planter Action</a:t>
            </a:r>
            <a:endParaRPr lang="en-US" dirty="0"/>
          </a:p>
        </p:txBody>
      </p:sp>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4319" r="22359"/>
          <a:stretch/>
        </p:blipFill>
        <p:spPr>
          <a:xfrm>
            <a:off x="6858000" y="3147060"/>
            <a:ext cx="1991614" cy="3448910"/>
          </a:xfrm>
          <a:prstGeom prst="rect">
            <a:avLst/>
          </a:prstGeom>
          <a:ln>
            <a:solidFill>
              <a:srgbClr val="FF9933"/>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211" r="38102" b="24179"/>
          <a:stretch/>
        </p:blipFill>
        <p:spPr>
          <a:xfrm>
            <a:off x="4495800" y="1447800"/>
            <a:ext cx="2747750" cy="3276600"/>
          </a:xfrm>
          <a:prstGeom prst="rect">
            <a:avLst/>
          </a:prstGeom>
          <a:ln>
            <a:solidFill>
              <a:srgbClr val="FF9933"/>
            </a:solidFill>
          </a:ln>
        </p:spPr>
      </p:pic>
    </p:spTree>
    <p:extLst>
      <p:ext uri="{BB962C8B-B14F-4D97-AF65-F5344CB8AC3E}">
        <p14:creationId xmlns:p14="http://schemas.microsoft.com/office/powerpoint/2010/main" val="3289542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381000"/>
            <a:ext cx="3251200" cy="2438400"/>
          </a:xfrm>
          <a:prstGeom prst="rect">
            <a:avLst/>
          </a:prstGeom>
          <a:noFill/>
          <a:ln w="28575">
            <a:solidFill>
              <a:srgbClr val="FF9933"/>
            </a:solidFill>
            <a:miter lim="800000"/>
            <a:headEnd/>
            <a:tailEnd/>
          </a:ln>
          <a:effectLst/>
        </p:spPr>
      </p:pic>
      <p:sp>
        <p:nvSpPr>
          <p:cNvPr id="43015" name="TextBox 7"/>
          <p:cNvSpPr txBox="1">
            <a:spLocks noChangeArrowheads="1"/>
          </p:cNvSpPr>
          <p:nvPr/>
        </p:nvSpPr>
        <p:spPr bwMode="auto">
          <a:xfrm>
            <a:off x="5410200" y="3200400"/>
            <a:ext cx="2590800" cy="1754188"/>
          </a:xfrm>
          <a:prstGeom prst="rect">
            <a:avLst/>
          </a:prstGeom>
          <a:noFill/>
          <a:ln w="9525">
            <a:noFill/>
            <a:miter lim="800000"/>
            <a:headEnd/>
            <a:tailEnd/>
          </a:ln>
        </p:spPr>
        <p:txBody>
          <a:bodyPr>
            <a:spAutoFit/>
          </a:bodyPr>
          <a:lstStyle/>
          <a:p>
            <a:r>
              <a:rPr lang="en-US">
                <a:latin typeface="Calibri" pitchFamily="34" charset="0"/>
              </a:rPr>
              <a:t>1,000,000 cycles</a:t>
            </a:r>
          </a:p>
          <a:p>
            <a:r>
              <a:rPr lang="en-US">
                <a:latin typeface="Calibri" pitchFamily="34" charset="0"/>
              </a:rPr>
              <a:t>0.29g/seed</a:t>
            </a:r>
          </a:p>
          <a:p>
            <a:r>
              <a:rPr lang="en-US">
                <a:latin typeface="Calibri" pitchFamily="34" charset="0"/>
              </a:rPr>
              <a:t>60,000 seeds/ha</a:t>
            </a:r>
          </a:p>
          <a:p>
            <a:r>
              <a:rPr lang="en-US">
                <a:latin typeface="Calibri" pitchFamily="34" charset="0"/>
              </a:rPr>
              <a:t>3443 seeds/kg</a:t>
            </a:r>
          </a:p>
          <a:p>
            <a:r>
              <a:rPr lang="en-US">
                <a:latin typeface="Calibri" pitchFamily="34" charset="0"/>
              </a:rPr>
              <a:t>1.0 kg hopper </a:t>
            </a:r>
          </a:p>
          <a:p>
            <a:r>
              <a:rPr lang="en-US">
                <a:latin typeface="Calibri" pitchFamily="34" charset="0"/>
              </a:rPr>
              <a:t>17 times refill</a:t>
            </a:r>
          </a:p>
        </p:txBody>
      </p:sp>
      <p:pic>
        <p:nvPicPr>
          <p:cNvPr id="4098" name="Picture 2" descr="http://nue.okstate.edu/Hand_Planter/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895600" y="2141538"/>
            <a:ext cx="6096000" cy="4552950"/>
          </a:xfrm>
          <a:prstGeom prst="rect">
            <a:avLst/>
          </a:prstGeom>
          <a:noFill/>
          <a:ln w="19050">
            <a:solidFill>
              <a:srgbClr val="FF9933"/>
            </a:solidFill>
          </a:ln>
          <a:extLst>
            <a:ext uri="{909E8E84-426E-40DD-AFC4-6F175D3DCCD1}">
              <a14:hiddenFill xmlns:a14="http://schemas.microsoft.com/office/drawing/2010/main">
                <a:solidFill>
                  <a:srgbClr val="FFFFFF"/>
                </a:solidFill>
              </a14:hiddenFill>
            </a:ext>
          </a:extLst>
        </p:spPr>
      </p:pic>
      <p:pic>
        <p:nvPicPr>
          <p:cNvPr id="6" name="Content Placeholder 5" descr="tip.jpg"/>
          <p:cNvPicPr>
            <a:picLocks noGrp="1" noChangeAspect="1"/>
          </p:cNvPicPr>
          <p:nvPr>
            <p:ph sz="quarter" idx="13"/>
          </p:nvPr>
        </p:nvPicPr>
        <p:blipFill>
          <a:blip r:embed="rId4" cstate="print"/>
          <a:stretch>
            <a:fillRect/>
          </a:stretch>
        </p:blipFill>
        <p:spPr>
          <a:xfrm>
            <a:off x="152400" y="1539240"/>
            <a:ext cx="1485900" cy="1638300"/>
          </a:xfrm>
          <a:ln w="19050">
            <a:solidFill>
              <a:srgbClr val="FF9933"/>
            </a:solidFill>
          </a:ln>
        </p:spPr>
      </p:pic>
      <p:sp>
        <p:nvSpPr>
          <p:cNvPr id="3" name="TextBox 2"/>
          <p:cNvSpPr txBox="1"/>
          <p:nvPr/>
        </p:nvSpPr>
        <p:spPr>
          <a:xfrm>
            <a:off x="4953000" y="533400"/>
            <a:ext cx="3581400" cy="923330"/>
          </a:xfrm>
          <a:prstGeom prst="rect">
            <a:avLst/>
          </a:prstGeom>
          <a:noFill/>
        </p:spPr>
        <p:txBody>
          <a:bodyPr wrap="square" rtlCol="0">
            <a:spAutoFit/>
          </a:bodyPr>
          <a:lstStyle/>
          <a:p>
            <a:r>
              <a:rPr lang="en-US" dirty="0" smtClean="0"/>
              <a:t>seed size (2653-4344 seeds/kg)</a:t>
            </a:r>
            <a:br>
              <a:rPr lang="en-US" dirty="0" smtClean="0"/>
            </a:br>
            <a:r>
              <a:rPr lang="en-US" dirty="0" smtClean="0"/>
              <a:t>seed type, shape</a:t>
            </a:r>
          </a:p>
          <a:p>
            <a:r>
              <a:rPr lang="en-US" dirty="0" smtClean="0"/>
              <a:t>fertilizer </a:t>
            </a:r>
            <a:endParaRPr lang="en-US" dirty="0"/>
          </a:p>
        </p:txBody>
      </p:sp>
      <p:sp>
        <p:nvSpPr>
          <p:cNvPr id="43014" name="TextBox 6"/>
          <p:cNvSpPr txBox="1">
            <a:spLocks noChangeArrowheads="1"/>
          </p:cNvSpPr>
          <p:nvPr/>
        </p:nvSpPr>
        <p:spPr bwMode="auto">
          <a:xfrm>
            <a:off x="0" y="63246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1965283277"/>
              </p:ext>
            </p:extLst>
          </p:nvPr>
        </p:nvGraphicFramePr>
        <p:xfrm>
          <a:off x="2590800" y="1447800"/>
          <a:ext cx="6324600" cy="470670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400" u="none" strike="noStrike" dirty="0" err="1">
                          <a:effectLst/>
                        </a:rPr>
                        <a:t>Topdress</a:t>
                      </a:r>
                      <a:r>
                        <a:rPr lang="en-US" sz="2400" u="none" strike="noStrike" dirty="0">
                          <a:effectLst/>
                        </a:rPr>
                        <a:t> N, Corn, V12</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400" b="0" i="0" u="none" strike="noStrike" dirty="0" smtClean="0">
                          <a:solidFill>
                            <a:srgbClr val="000000"/>
                          </a:solidFill>
                          <a:effectLst/>
                          <a:latin typeface="Calibri"/>
                        </a:rPr>
                        <a:t>(70,000</a:t>
                      </a:r>
                      <a:r>
                        <a:rPr lang="en-US" sz="2400" b="0" i="0" u="none" strike="noStrike" baseline="0" dirty="0" smtClean="0">
                          <a:solidFill>
                            <a:srgbClr val="000000"/>
                          </a:solidFill>
                          <a:effectLst/>
                          <a:latin typeface="Calibri"/>
                        </a:rPr>
                        <a:t> s/ha)</a:t>
                      </a:r>
                      <a:endParaRPr lang="en-US" sz="24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sp>
        <p:nvSpPr>
          <p:cNvPr id="2" name="Title 1"/>
          <p:cNvSpPr>
            <a:spLocks noGrp="1"/>
          </p:cNvSpPr>
          <p:nvPr>
            <p:ph type="title"/>
          </p:nvPr>
        </p:nvSpPr>
        <p:spPr>
          <a:xfrm>
            <a:off x="1524000" y="381000"/>
            <a:ext cx="7620000" cy="609601"/>
          </a:xfrm>
        </p:spPr>
        <p:txBody>
          <a:bodyPr>
            <a:normAutofit fontScale="90000"/>
          </a:bodyPr>
          <a:lstStyle/>
          <a:p>
            <a:r>
              <a:rPr lang="en-US" cap="none" dirty="0" smtClean="0">
                <a:solidFill>
                  <a:srgbClr val="FF9933"/>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cap="none" dirty="0">
              <a:solidFill>
                <a:srgbClr val="FF9933"/>
              </a:solidFill>
              <a:latin typeface="Verdana" panose="020B0604030504040204" pitchFamily="34" charset="0"/>
              <a:ea typeface="Verdana" panose="020B0604030504040204" pitchFamily="34" charset="0"/>
              <a:cs typeface="Verdana" panose="020B0604030504040204" pitchFamily="34" charset="0"/>
            </a:endParaRPr>
          </a:p>
        </p:txBody>
      </p:sp>
      <p:pic>
        <p:nvPicPr>
          <p:cNvPr id="3073" name="Picture 1" descr="C:\Hand_Planter\hp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47800"/>
            <a:ext cx="1199988" cy="4991100"/>
          </a:xfrm>
          <a:prstGeom prst="rect">
            <a:avLst/>
          </a:prstGeom>
          <a:noFill/>
          <a:ln>
            <a:solidFill>
              <a:srgbClr val="FF993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486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98061"/>
            <a:ext cx="8311187" cy="6355139"/>
          </a:xfrm>
          <a:prstGeom prst="rect">
            <a:avLst/>
          </a:prstGeom>
          <a:noFill/>
          <a:ln>
            <a:solidFill>
              <a:srgbClr val="FF9933"/>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841" y="381000"/>
            <a:ext cx="6680200" cy="3108543"/>
          </a:xfrm>
          <a:prstGeom prst="rect">
            <a:avLst/>
          </a:prstGeom>
          <a:noFill/>
        </p:spPr>
        <p:txBody>
          <a:bodyPr wrap="square" rtlCol="0">
            <a:spAutoFit/>
          </a:bodyPr>
          <a:lstStyle/>
          <a:p>
            <a:r>
              <a:rPr lang="en-US" sz="2800" b="1" dirty="0" smtClean="0">
                <a:solidFill>
                  <a:schemeClr val="bg1"/>
                </a:solidFill>
              </a:rPr>
              <a:t>Dr. Randy Taylor</a:t>
            </a:r>
          </a:p>
          <a:p>
            <a:r>
              <a:rPr lang="en-US" sz="2800" b="1" dirty="0" smtClean="0">
                <a:solidFill>
                  <a:schemeClr val="bg1"/>
                </a:solidFill>
              </a:rPr>
              <a:t>Dr. </a:t>
            </a:r>
            <a:r>
              <a:rPr lang="en-US" sz="2800" b="1" dirty="0" err="1" smtClean="0">
                <a:solidFill>
                  <a:schemeClr val="bg1"/>
                </a:solidFill>
              </a:rPr>
              <a:t>Nyle</a:t>
            </a:r>
            <a:r>
              <a:rPr lang="en-US" sz="2800" b="1" dirty="0" smtClean="0">
                <a:solidFill>
                  <a:schemeClr val="bg1"/>
                </a:solidFill>
              </a:rPr>
              <a:t> </a:t>
            </a:r>
            <a:r>
              <a:rPr lang="en-US" sz="2800" b="1" dirty="0" err="1" smtClean="0">
                <a:solidFill>
                  <a:schemeClr val="bg1"/>
                </a:solidFill>
              </a:rPr>
              <a:t>Wollenhaupt</a:t>
            </a:r>
            <a:r>
              <a:rPr lang="en-US" sz="2800" b="1" dirty="0" smtClean="0">
                <a:solidFill>
                  <a:schemeClr val="bg1"/>
                </a:solidFill>
              </a:rPr>
              <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dirty="0"/>
          </a:p>
        </p:txBody>
      </p:sp>
      <p:sp>
        <p:nvSpPr>
          <p:cNvPr id="2" name="Title 1"/>
          <p:cNvSpPr>
            <a:spLocks noGrp="1"/>
          </p:cNvSpPr>
          <p:nvPr>
            <p:ph type="title"/>
          </p:nvPr>
        </p:nvSpPr>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74182140"/>
              </p:ext>
            </p:extLst>
          </p:nvPr>
        </p:nvGraphicFramePr>
        <p:xfrm>
          <a:off x="381000" y="1027220"/>
          <a:ext cx="8458200" cy="52211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8620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a:t>
            </a:r>
            <a:r>
              <a:rPr lang="en-US" dirty="0"/>
              <a:t>1997, Nielsen, Purdue</a:t>
            </a:r>
            <a:r>
              <a:rPr lang="en-US" dirty="0" smtClean="0"/>
              <a:t>) </a:t>
            </a:r>
            <a:endParaRPr lang="en-US" dirty="0"/>
          </a:p>
        </p:txBody>
      </p:sp>
      <p:sp>
        <p:nvSpPr>
          <p:cNvPr id="4" name="Title 1"/>
          <p:cNvSpPr>
            <a:spLocks noGrp="1"/>
          </p:cNvSpPr>
          <p:nvPr>
            <p:ph type="title"/>
          </p:nvPr>
        </p:nvSpPr>
        <p:spPr>
          <a:xfrm>
            <a:off x="1295400" y="304800"/>
            <a:ext cx="7315200" cy="849297"/>
          </a:xfrm>
        </p:spPr>
        <p:txBody>
          <a:bodyPr>
            <a:normAutofit/>
          </a:bodyPr>
          <a:lstStyle/>
          <a:p>
            <a:r>
              <a:rPr lang="en-US" b="1" dirty="0" smtClean="0">
                <a:solidFill>
                  <a:schemeClr val="accent3">
                    <a:lumMod val="60000"/>
                    <a:lumOff val="40000"/>
                  </a:schemeClr>
                </a:solidFill>
              </a:rPr>
              <a:t>Importance of </a:t>
            </a:r>
            <a:r>
              <a:rPr lang="en-US" b="1" dirty="0" err="1" smtClean="0">
                <a:solidFill>
                  <a:schemeClr val="accent3">
                    <a:lumMod val="60000"/>
                    <a:lumOff val="40000"/>
                  </a:schemeClr>
                </a:solidFill>
              </a:rPr>
              <a:t>Singulation</a:t>
            </a:r>
            <a:r>
              <a:rPr lang="en-US" b="1" dirty="0" smtClean="0">
                <a:solidFill>
                  <a:schemeClr val="accent3">
                    <a:lumMod val="60000"/>
                    <a:lumOff val="40000"/>
                  </a:schemeClr>
                </a:solidFill>
              </a:rPr>
              <a:t>	</a:t>
            </a:r>
            <a:endParaRPr lang="en-US" b="1" dirty="0">
              <a:solidFill>
                <a:schemeClr val="accent3">
                  <a:lumMod val="60000"/>
                  <a:lumOff val="40000"/>
                </a:scheme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87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8600"/>
            <a:ext cx="7467600" cy="5577653"/>
          </a:xfrm>
          <a:prstGeom prst="rect">
            <a:avLst/>
          </a:prstGeom>
          <a:noFill/>
          <a:ln w="19050">
            <a:solidFill>
              <a:srgbClr val="FF66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3" name="TextBox 2"/>
          <p:cNvSpPr txBox="1"/>
          <p:nvPr/>
        </p:nvSpPr>
        <p:spPr>
          <a:xfrm>
            <a:off x="1371600" y="6096000"/>
            <a:ext cx="6934200" cy="369332"/>
          </a:xfrm>
          <a:prstGeom prst="rect">
            <a:avLst/>
          </a:prstGeom>
          <a:noFill/>
        </p:spPr>
        <p:txBody>
          <a:bodyPr wrap="square" rtlCol="0">
            <a:spAutoFit/>
          </a:bodyPr>
          <a:lstStyle/>
          <a:p>
            <a:r>
              <a:rPr lang="en-US" dirty="0" smtClean="0"/>
              <a:t>Regional Trials: El Salvador, Thailand, Colombia, Uganda, Zambia</a:t>
            </a:r>
            <a:endParaRPr lang="en-US" dirty="0"/>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315200" cy="773097"/>
          </a:xfrm>
        </p:spPr>
        <p:txBody>
          <a:bodyPr>
            <a:normAutofit fontScale="90000"/>
          </a:bodyPr>
          <a:lstStyle/>
          <a:p>
            <a:pPr algn="l"/>
            <a:r>
              <a:rPr lang="en-US" dirty="0" smtClean="0"/>
              <a:t/>
            </a:r>
            <a:br>
              <a:rPr lang="en-US" dirty="0" smtClean="0"/>
            </a:br>
            <a:r>
              <a:rPr lang="en-US" dirty="0" smtClean="0"/>
              <a:t>Rotating Drum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06283745"/>
              </p:ext>
            </p:extLst>
          </p:nvPr>
        </p:nvGraphicFramePr>
        <p:xfrm>
          <a:off x="762000" y="1733558"/>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2">
                        <a:lumMod val="60000"/>
                        <a:lumOff val="40000"/>
                      </a:schemeClr>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2">
                        <a:lumMod val="60000"/>
                        <a:lumOff val="40000"/>
                      </a:schemeClr>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2">
                        <a:lumMod val="60000"/>
                        <a:lumOff val="40000"/>
                      </a:schemeClr>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0.71</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0.88</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3.36</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3.38</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1430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486399" y="381000"/>
            <a:ext cx="2711489" cy="5753119"/>
          </a:xfrm>
          <a:prstGeom prst="rect">
            <a:avLst/>
          </a:prstGeom>
          <a:ln>
            <a:solidFill>
              <a:srgbClr val="FF9933"/>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8200" y="1600200"/>
            <a:ext cx="7315200" cy="3539527"/>
          </a:xfrm>
        </p:spPr>
        <p:txBody>
          <a:bodyPr>
            <a:noAutofit/>
          </a:bodyPr>
          <a:lstStyle/>
          <a:p>
            <a:r>
              <a:rPr lang="en-US" sz="2800" dirty="0" smtClean="0"/>
              <a:t>Brush size, location, stiffness</a:t>
            </a:r>
          </a:p>
          <a:p>
            <a:r>
              <a:rPr lang="en-US" sz="2800" dirty="0" smtClean="0"/>
              <a:t>Drum orientation</a:t>
            </a:r>
          </a:p>
          <a:p>
            <a:r>
              <a:rPr lang="en-US" sz="2800" dirty="0" smtClean="0"/>
              <a:t>Drum cavity size</a:t>
            </a:r>
          </a:p>
          <a:p>
            <a:r>
              <a:rPr lang="en-US" sz="2800" dirty="0" smtClean="0"/>
              <a:t>Drum angle </a:t>
            </a:r>
          </a:p>
          <a:p>
            <a:r>
              <a:rPr lang="en-US" sz="2800" dirty="0" smtClean="0"/>
              <a:t>Internal Housing (1, 2, 3) (brush position)</a:t>
            </a:r>
          </a:p>
          <a:p>
            <a:r>
              <a:rPr lang="en-US" sz="2800" dirty="0" smtClean="0"/>
              <a:t>Seed size, shape (range from 2652 to 4344 seeds/kg)</a:t>
            </a:r>
          </a:p>
          <a:p>
            <a:r>
              <a:rPr lang="en-US" sz="2800" dirty="0" smtClean="0"/>
              <a:t>Operator (many)</a:t>
            </a:r>
          </a:p>
          <a:p>
            <a:endParaRPr lang="en-US" sz="2800" dirty="0" smtClean="0"/>
          </a:p>
          <a:p>
            <a:endParaRPr lang="en-US" sz="2800" dirty="0"/>
          </a:p>
        </p:txBody>
      </p:sp>
      <p:sp>
        <p:nvSpPr>
          <p:cNvPr id="2" name="Title 1"/>
          <p:cNvSpPr>
            <a:spLocks noGrp="1"/>
          </p:cNvSpPr>
          <p:nvPr>
            <p:ph type="title"/>
          </p:nvPr>
        </p:nvSpPr>
        <p:spPr>
          <a:xfrm>
            <a:off x="990600" y="381000"/>
            <a:ext cx="7315200" cy="849297"/>
          </a:xfrm>
        </p:spPr>
        <p:txBody>
          <a:bodyPr/>
          <a:lstStyle/>
          <a:p>
            <a:r>
              <a:rPr lang="en-US" dirty="0" smtClean="0">
                <a:solidFill>
                  <a:srgbClr val="FF9933"/>
                </a:solidFill>
              </a:rPr>
              <a:t>Variables</a:t>
            </a:r>
            <a:endParaRPr lang="en-US" dirty="0">
              <a:solidFill>
                <a:srgbClr val="FF9933"/>
              </a:solidFill>
            </a:endParaRPr>
          </a:p>
        </p:txBody>
      </p:sp>
    </p:spTree>
    <p:extLst>
      <p:ext uri="{BB962C8B-B14F-4D97-AF65-F5344CB8AC3E}">
        <p14:creationId xmlns:p14="http://schemas.microsoft.com/office/powerpoint/2010/main" val="1206837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800" dirty="0" smtClean="0"/>
              <a:t>He was instrumental </a:t>
            </a:r>
            <a:r>
              <a:rPr lang="en-US" sz="2800" dirty="0"/>
              <a:t>in developing practical site-specific nutrient management strategies in the western Great Plains. His vision and practical approaches have been important in its adoption by growers and ag-industry in Colorado and neighboring </a:t>
            </a:r>
            <a:r>
              <a:rPr lang="en-US" sz="2800" dirty="0" smtClean="0"/>
              <a:t>states</a:t>
            </a:r>
          </a:p>
          <a:p>
            <a:pPr marL="0" indent="0">
              <a:buNone/>
            </a:pPr>
            <a:r>
              <a:rPr lang="en-US" sz="2800" dirty="0" smtClean="0"/>
              <a:t>  </a:t>
            </a:r>
          </a:p>
          <a:p>
            <a:r>
              <a:rPr lang="en-US" sz="2800" dirty="0" smtClean="0"/>
              <a:t>Dave </a:t>
            </a:r>
            <a:r>
              <a:rPr lang="en-US" sz="2800" dirty="0" err="1" smtClean="0"/>
              <a:t>Franzen</a:t>
            </a:r>
            <a:r>
              <a:rPr lang="en-US" sz="2800" dirty="0" smtClean="0"/>
              <a:t>, NDSU</a:t>
            </a:r>
            <a:endParaRPr lang="en-US" sz="2800" dirty="0"/>
          </a:p>
          <a:p>
            <a:endParaRPr lang="en-US" sz="28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59812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400" dirty="0" smtClean="0"/>
              <a:t>Injection molding (various parts)</a:t>
            </a:r>
          </a:p>
          <a:p>
            <a:r>
              <a:rPr lang="en-US" sz="2400" dirty="0" smtClean="0"/>
              <a:t/>
            </a:r>
            <a:br>
              <a:rPr lang="en-US" sz="2400" dirty="0" smtClean="0"/>
            </a:br>
            <a:r>
              <a:rPr lang="en-US" sz="2400" dirty="0" smtClean="0"/>
              <a:t>AGCO</a:t>
            </a:r>
            <a:br>
              <a:rPr lang="en-US" sz="2400" dirty="0" smtClean="0"/>
            </a:br>
            <a:r>
              <a:rPr lang="en-US" sz="2400" dirty="0" err="1" smtClean="0"/>
              <a:t>Indigdev</a:t>
            </a:r>
            <a:r>
              <a:rPr lang="en-US" sz="2400" dirty="0"/>
              <a:t/>
            </a:r>
            <a:br>
              <a:rPr lang="en-US" sz="2400" dirty="0"/>
            </a:br>
            <a:r>
              <a:rPr lang="en-US" sz="2400" dirty="0" smtClean="0"/>
              <a:t>NGO-model</a:t>
            </a:r>
          </a:p>
        </p:txBody>
      </p:sp>
      <p:sp>
        <p:nvSpPr>
          <p:cNvPr id="2" name="Title 1"/>
          <p:cNvSpPr>
            <a:spLocks noGrp="1"/>
          </p:cNvSpPr>
          <p:nvPr>
            <p:ph type="title"/>
          </p:nvPr>
        </p:nvSpPr>
        <p:spPr/>
        <p:txBody>
          <a:bodyPr/>
          <a:lstStyle/>
          <a:p>
            <a:r>
              <a:rPr lang="en-US" b="1" dirty="0" smtClean="0">
                <a:solidFill>
                  <a:srgbClr val="FF9933"/>
                </a:solidFill>
              </a:rPr>
              <a:t>Commercial Plans</a:t>
            </a:r>
            <a:endParaRPr lang="en-US" b="1" dirty="0">
              <a:solidFill>
                <a:srgbClr val="FF9933"/>
              </a:solidFill>
            </a:endParaRPr>
          </a:p>
        </p:txBody>
      </p:sp>
    </p:spTree>
    <p:extLst>
      <p:ext uri="{BB962C8B-B14F-4D97-AF65-F5344CB8AC3E}">
        <p14:creationId xmlns:p14="http://schemas.microsoft.com/office/powerpoint/2010/main" val="1449545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5286374" cy="1368798"/>
          </a:xfrm>
        </p:spPr>
        <p:txBody>
          <a:bodyPr>
            <a:normAutofit/>
          </a:bodyPr>
          <a:lstStyle/>
          <a:p>
            <a:r>
              <a:rPr lang="en-US" sz="1800" dirty="0" smtClean="0"/>
              <a:t>Oklahoma State University, Stillwater, OK</a:t>
            </a:r>
            <a:br>
              <a:rPr lang="en-US" sz="1800" dirty="0" smtClean="0"/>
            </a:br>
            <a:r>
              <a:rPr lang="en-US" sz="1800" u="sng" dirty="0" smtClean="0">
                <a:hlinkClick r:id="rId2"/>
              </a:rPr>
              <a:t>bill.raun@okstate.edu</a:t>
            </a:r>
            <a:r>
              <a:rPr lang="en-US" sz="1800" dirty="0" smtClean="0"/>
              <a:t> (405 744 6418)</a:t>
            </a:r>
          </a:p>
          <a:p>
            <a:endParaRPr lang="en-US" dirty="0"/>
          </a:p>
        </p:txBody>
      </p:sp>
      <p:sp>
        <p:nvSpPr>
          <p:cNvPr id="2" name="Title 1"/>
          <p:cNvSpPr>
            <a:spLocks noGrp="1"/>
          </p:cNvSpPr>
          <p:nvPr>
            <p:ph type="title"/>
          </p:nvPr>
        </p:nvSpPr>
        <p:spPr/>
        <p:txBody>
          <a:bodyPr>
            <a:noAutofit/>
          </a:bodyPr>
          <a:lstStyle/>
          <a:p>
            <a:r>
              <a:rPr lang="en-US" sz="4400" b="1" cap="all" dirty="0" smtClean="0">
                <a:solidFill>
                  <a:srgbClr val="FF9933"/>
                </a:solidFill>
              </a:rPr>
              <a:t>Impact of Yield Level on Nitrogen Demand for Maize in the Midwest</a:t>
            </a:r>
            <a:endParaRPr lang="en-US" sz="4400" dirty="0">
              <a:solidFill>
                <a:srgbClr val="FF9933"/>
              </a:solidFill>
            </a:endParaRPr>
          </a:p>
        </p:txBody>
      </p:sp>
    </p:spTree>
    <p:extLst>
      <p:ext uri="{BB962C8B-B14F-4D97-AF65-F5344CB8AC3E}">
        <p14:creationId xmlns:p14="http://schemas.microsoft.com/office/powerpoint/2010/main" val="3956314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3"/>
            <p:extLst>
              <p:ext uri="{D42A27DB-BD31-4B8C-83A1-F6EECF244321}">
                <p14:modId xmlns:p14="http://schemas.microsoft.com/office/powerpoint/2010/main" val="4112338781"/>
              </p:ext>
            </p:extLst>
          </p:nvPr>
        </p:nvGraphicFramePr>
        <p:xfrm>
          <a:off x="152400" y="1371600"/>
          <a:ext cx="8839201" cy="2639565"/>
        </p:xfrm>
        <a:graphic>
          <a:graphicData uri="http://schemas.openxmlformats.org/drawingml/2006/table">
            <a:tbl>
              <a:tblPr>
                <a:tableStyleId>{5C22544A-7EE6-4342-B048-85BDC9FD1C3A}</a:tableStyleId>
              </a:tblPr>
              <a:tblGrid>
                <a:gridCol w="731085"/>
                <a:gridCol w="1578766"/>
                <a:gridCol w="2621824"/>
                <a:gridCol w="957975"/>
                <a:gridCol w="1663849"/>
                <a:gridCol w="1285702"/>
              </a:tblGrid>
              <a:tr h="176097">
                <a:tc>
                  <a:txBody>
                    <a:bodyPr/>
                    <a:lstStyle/>
                    <a:p>
                      <a:pPr algn="l" fontAlgn="b"/>
                      <a:endParaRPr lang="en-US" sz="1400" b="1" i="0" u="none" strike="noStrike" dirty="0">
                        <a:solidFill>
                          <a:srgbClr val="000000"/>
                        </a:solidFill>
                        <a:effectLst/>
                        <a:latin typeface="Calibri"/>
                      </a:endParaRPr>
                    </a:p>
                  </a:txBody>
                  <a:tcPr marL="8805" marR="8805" marT="8805" marB="0" anchor="b">
                    <a:solidFill>
                      <a:srgbClr val="FF9933"/>
                    </a:solidFill>
                  </a:tcPr>
                </a:tc>
                <a:tc>
                  <a:txBody>
                    <a:bodyPr/>
                    <a:lstStyle/>
                    <a:p>
                      <a:pPr algn="l" fontAlgn="ctr"/>
                      <a:r>
                        <a:rPr lang="en-US" sz="1400" b="1" u="sng" strike="noStrike" dirty="0">
                          <a:effectLst/>
                        </a:rPr>
                        <a:t>Location</a:t>
                      </a:r>
                      <a:endParaRPr lang="en-US" sz="1400" b="1" i="0" u="sng" strike="noStrike" dirty="0">
                        <a:solidFill>
                          <a:srgbClr val="000000"/>
                        </a:solidFill>
                        <a:effectLst/>
                        <a:latin typeface="Calibri"/>
                      </a:endParaRPr>
                    </a:p>
                  </a:txBody>
                  <a:tcPr marL="8805" marR="8805" marT="8805" marB="0" anchor="ctr">
                    <a:solidFill>
                      <a:srgbClr val="FF9933"/>
                    </a:solidFill>
                  </a:tcPr>
                </a:tc>
                <a:tc>
                  <a:txBody>
                    <a:bodyPr/>
                    <a:lstStyle/>
                    <a:p>
                      <a:pPr algn="l" fontAlgn="ctr"/>
                      <a:r>
                        <a:rPr lang="en-US" sz="1400" b="1" u="sng" strike="noStrike" dirty="0">
                          <a:effectLst/>
                        </a:rPr>
                        <a:t>Soil, management</a:t>
                      </a:r>
                      <a:endParaRPr lang="en-US" sz="1400" b="1" i="0" u="sng" strike="noStrike" dirty="0">
                        <a:solidFill>
                          <a:srgbClr val="000000"/>
                        </a:solidFill>
                        <a:effectLst/>
                        <a:latin typeface="Calibri"/>
                      </a:endParaRPr>
                    </a:p>
                  </a:txBody>
                  <a:tcPr marL="8805" marR="8805" marT="8805" marB="0" anchor="ctr">
                    <a:solidFill>
                      <a:srgbClr val="FF9933"/>
                    </a:solidFill>
                  </a:tcPr>
                </a:tc>
                <a:tc>
                  <a:txBody>
                    <a:bodyPr/>
                    <a:lstStyle/>
                    <a:p>
                      <a:pPr algn="l" fontAlgn="ctr"/>
                      <a:r>
                        <a:rPr lang="en-US" sz="1400" b="1" u="sng" strike="noStrike" dirty="0">
                          <a:effectLst/>
                        </a:rPr>
                        <a:t>Year Initiated</a:t>
                      </a:r>
                      <a:endParaRPr lang="en-US" sz="1400" b="1" i="0" u="sng" strike="noStrike" dirty="0">
                        <a:solidFill>
                          <a:srgbClr val="000000"/>
                        </a:solidFill>
                        <a:effectLst/>
                        <a:latin typeface="Calibri"/>
                      </a:endParaRPr>
                    </a:p>
                  </a:txBody>
                  <a:tcPr marL="8805" marR="8805" marT="8805" marB="0" anchor="ctr">
                    <a:solidFill>
                      <a:srgbClr val="FF9933"/>
                    </a:solidFill>
                  </a:tcPr>
                </a:tc>
                <a:tc>
                  <a:txBody>
                    <a:bodyPr/>
                    <a:lstStyle/>
                    <a:p>
                      <a:pPr algn="l" fontAlgn="ctr"/>
                      <a:r>
                        <a:rPr lang="en-US" sz="1400" b="1" u="sng" strike="noStrike" dirty="0">
                          <a:effectLst/>
                        </a:rPr>
                        <a:t>Years included (total years)</a:t>
                      </a:r>
                      <a:endParaRPr lang="en-US" sz="1400" b="1" i="0" u="sng" strike="noStrike" dirty="0">
                        <a:solidFill>
                          <a:srgbClr val="000000"/>
                        </a:solidFill>
                        <a:effectLst/>
                        <a:latin typeface="Calibri"/>
                      </a:endParaRPr>
                    </a:p>
                  </a:txBody>
                  <a:tcPr marL="8805" marR="8805" marT="8805" marB="0" anchor="ctr">
                    <a:solidFill>
                      <a:srgbClr val="FF9933"/>
                    </a:solidFill>
                  </a:tcPr>
                </a:tc>
                <a:tc>
                  <a:txBody>
                    <a:bodyPr/>
                    <a:lstStyle/>
                    <a:p>
                      <a:pPr algn="l" fontAlgn="b"/>
                      <a:r>
                        <a:rPr lang="en-US" sz="1400" b="1" u="sng" strike="noStrike" dirty="0">
                          <a:effectLst/>
                        </a:rPr>
                        <a:t>Crop</a:t>
                      </a:r>
                      <a:endParaRPr lang="en-US" sz="1400" b="1" i="0" u="sng" strike="noStrike" dirty="0">
                        <a:solidFill>
                          <a:srgbClr val="000000"/>
                        </a:solidFill>
                        <a:effectLst/>
                        <a:latin typeface="Calibri"/>
                      </a:endParaRPr>
                    </a:p>
                  </a:txBody>
                  <a:tcPr marL="8805" marR="8805" marT="8805" marB="0" anchor="b">
                    <a:solidFill>
                      <a:srgbClr val="FF9933"/>
                    </a:solidFill>
                  </a:tcPr>
                </a:tc>
              </a:tr>
              <a:tr h="202512">
                <a:tc>
                  <a:txBody>
                    <a:bodyPr/>
                    <a:lstStyle/>
                    <a:p>
                      <a:pPr algn="l" fontAlgn="b"/>
                      <a:r>
                        <a:rPr lang="en-US" sz="1400" b="1" i="0" u="none" strike="noStrike" dirty="0" smtClean="0">
                          <a:solidFill>
                            <a:schemeClr val="dk1"/>
                          </a:solidFill>
                          <a:effectLst/>
                          <a:latin typeface="+mn-lt"/>
                        </a:rPr>
                        <a:t>OK</a:t>
                      </a:r>
                    </a:p>
                  </a:txBody>
                  <a:tcPr marL="8805" marR="8805" marT="8805" marB="0" anchor="b"/>
                </a:tc>
                <a:tc>
                  <a:txBody>
                    <a:bodyPr/>
                    <a:lstStyle/>
                    <a:p>
                      <a:pPr algn="l" fontAlgn="ctr"/>
                      <a:r>
                        <a:rPr lang="en-US" sz="1400" b="1" u="none" strike="noStrike" baseline="30000" dirty="0">
                          <a:effectLst/>
                        </a:rPr>
                        <a:t>1</a:t>
                      </a:r>
                      <a:r>
                        <a:rPr lang="en-US" sz="1400" b="1" u="none" strike="noStrike" dirty="0">
                          <a:effectLst/>
                        </a:rPr>
                        <a:t>Stillwater, OK, </a:t>
                      </a:r>
                      <a:r>
                        <a:rPr lang="en-US" sz="1400" b="1" u="none" strike="noStrike" dirty="0" err="1">
                          <a:effectLst/>
                        </a:rPr>
                        <a:t>Magruder</a:t>
                      </a:r>
                      <a:endParaRPr lang="en-US" sz="1400" b="1" i="0" u="none" strike="noStrike" dirty="0">
                        <a:solidFill>
                          <a:srgbClr val="000000"/>
                        </a:solidFill>
                        <a:effectLst/>
                        <a:latin typeface="Calibri"/>
                      </a:endParaRPr>
                    </a:p>
                  </a:txBody>
                  <a:tcPr marL="8805" marR="8805" marT="8805" marB="0" anchor="ctr"/>
                </a:tc>
                <a:tc>
                  <a:txBody>
                    <a:bodyPr/>
                    <a:lstStyle/>
                    <a:p>
                      <a:pPr algn="l" fontAlgn="ctr"/>
                      <a:r>
                        <a:rPr lang="en-US" sz="1400" b="1" u="none" strike="noStrike">
                          <a:effectLst/>
                        </a:rPr>
                        <a:t>Kirkland silt loam </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1892</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1958-2011 (53)</a:t>
                      </a:r>
                      <a:endParaRPr lang="en-US" sz="1400" b="1" i="0" u="none" strike="noStrike">
                        <a:solidFill>
                          <a:srgbClr val="000000"/>
                        </a:solidFill>
                        <a:effectLst/>
                        <a:latin typeface="Calibri"/>
                      </a:endParaRPr>
                    </a:p>
                  </a:txBody>
                  <a:tcPr marL="8805" marR="8805" marT="8805" marB="0" anchor="ctr"/>
                </a:tc>
                <a:tc>
                  <a:txBody>
                    <a:bodyPr/>
                    <a:lstStyle/>
                    <a:p>
                      <a:pPr algn="l" fontAlgn="b"/>
                      <a:r>
                        <a:rPr lang="en-US" sz="1400" b="1" u="none" strike="noStrike">
                          <a:effectLst/>
                        </a:rPr>
                        <a:t>winter wheat</a:t>
                      </a:r>
                      <a:endParaRPr lang="en-US" sz="1400" b="1" i="0" u="none" strike="noStrike">
                        <a:solidFill>
                          <a:srgbClr val="000000"/>
                        </a:solidFill>
                        <a:effectLst/>
                        <a:latin typeface="Calibri"/>
                      </a:endParaRPr>
                    </a:p>
                  </a:txBody>
                  <a:tcPr marL="8805" marR="8805" marT="8805" marB="0" anchor="b"/>
                </a:tc>
              </a:tr>
              <a:tr h="202512">
                <a:tc>
                  <a:txBody>
                    <a:bodyPr/>
                    <a:lstStyle/>
                    <a:p>
                      <a:pPr algn="l" fontAlgn="b"/>
                      <a:r>
                        <a:rPr lang="en-US" sz="1400" b="1" i="0" u="none" strike="noStrike" dirty="0" smtClean="0">
                          <a:solidFill>
                            <a:schemeClr val="dk1"/>
                          </a:solidFill>
                          <a:effectLst/>
                          <a:latin typeface="+mn-lt"/>
                        </a:rPr>
                        <a:t>WI</a:t>
                      </a:r>
                      <a:endParaRPr lang="en-US" sz="1400" b="1" i="0" u="none" strike="noStrike" dirty="0">
                        <a:solidFill>
                          <a:srgbClr val="000000"/>
                        </a:solidFill>
                        <a:effectLst/>
                        <a:latin typeface="Calibri"/>
                      </a:endParaRPr>
                    </a:p>
                  </a:txBody>
                  <a:tcPr marL="8805" marR="8805" marT="8805" marB="0" anchor="b"/>
                </a:tc>
                <a:tc>
                  <a:txBody>
                    <a:bodyPr/>
                    <a:lstStyle/>
                    <a:p>
                      <a:pPr algn="l" fontAlgn="ctr"/>
                      <a:r>
                        <a:rPr lang="en-US" sz="1400" b="1" u="none" strike="noStrike" baseline="30000">
                          <a:effectLst/>
                        </a:rPr>
                        <a:t>2</a:t>
                      </a:r>
                      <a:r>
                        <a:rPr lang="en-US" sz="1400" b="1" u="none" strike="noStrike">
                          <a:effectLst/>
                        </a:rPr>
                        <a:t>Arlington, WI</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Plano silt loam</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1958</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1958-2007 (49)</a:t>
                      </a:r>
                      <a:endParaRPr lang="en-US" sz="1400" b="1" i="0" u="none" strike="noStrike">
                        <a:solidFill>
                          <a:srgbClr val="000000"/>
                        </a:solidFill>
                        <a:effectLst/>
                        <a:latin typeface="Calibri"/>
                      </a:endParaRPr>
                    </a:p>
                  </a:txBody>
                  <a:tcPr marL="8805" marR="8805" marT="8805" marB="0" anchor="ctr"/>
                </a:tc>
                <a:tc>
                  <a:txBody>
                    <a:bodyPr/>
                    <a:lstStyle/>
                    <a:p>
                      <a:pPr algn="l" fontAlgn="b"/>
                      <a:r>
                        <a:rPr lang="en-US" sz="1400" b="1" u="none" strike="noStrike">
                          <a:effectLst/>
                        </a:rPr>
                        <a:t>maize</a:t>
                      </a:r>
                      <a:endParaRPr lang="en-US" sz="1400" b="1" i="0" u="none" strike="noStrike">
                        <a:solidFill>
                          <a:srgbClr val="000000"/>
                        </a:solidFill>
                        <a:effectLst/>
                        <a:latin typeface="Calibri"/>
                      </a:endParaRPr>
                    </a:p>
                  </a:txBody>
                  <a:tcPr marL="8805" marR="8805" marT="8805" marB="0" anchor="b"/>
                </a:tc>
              </a:tr>
              <a:tr h="202512">
                <a:tc>
                  <a:txBody>
                    <a:bodyPr/>
                    <a:lstStyle/>
                    <a:p>
                      <a:pPr algn="l" fontAlgn="b"/>
                      <a:r>
                        <a:rPr lang="en-US" sz="1400" b="1" i="0" u="none" strike="noStrike" dirty="0" smtClean="0">
                          <a:solidFill>
                            <a:srgbClr val="000000"/>
                          </a:solidFill>
                          <a:effectLst/>
                          <a:latin typeface="Calibri"/>
                        </a:rPr>
                        <a:t>OK</a:t>
                      </a:r>
                      <a:endParaRPr lang="en-US" sz="1400" b="1" i="0" u="none" strike="noStrike" dirty="0">
                        <a:solidFill>
                          <a:srgbClr val="000000"/>
                        </a:solidFill>
                        <a:effectLst/>
                        <a:latin typeface="Calibri"/>
                      </a:endParaRPr>
                    </a:p>
                  </a:txBody>
                  <a:tcPr marL="8805" marR="8805" marT="8805" marB="0" anchor="b"/>
                </a:tc>
                <a:tc>
                  <a:txBody>
                    <a:bodyPr/>
                    <a:lstStyle/>
                    <a:p>
                      <a:pPr algn="l" fontAlgn="ctr"/>
                      <a:r>
                        <a:rPr lang="en-US" sz="1400" b="1" u="none" strike="noStrike" baseline="30000">
                          <a:effectLst/>
                        </a:rPr>
                        <a:t>3</a:t>
                      </a:r>
                      <a:r>
                        <a:rPr lang="en-US" sz="1400" b="1" u="none" strike="noStrike">
                          <a:effectLst/>
                        </a:rPr>
                        <a:t>Altus, OK, Exp. 406</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Tillman-Hollister clay loam</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1966</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1966-2011 (45)</a:t>
                      </a:r>
                      <a:endParaRPr lang="en-US" sz="1400" b="1" i="0" u="none" strike="noStrike">
                        <a:solidFill>
                          <a:srgbClr val="000000"/>
                        </a:solidFill>
                        <a:effectLst/>
                        <a:latin typeface="Calibri"/>
                      </a:endParaRPr>
                    </a:p>
                  </a:txBody>
                  <a:tcPr marL="8805" marR="8805" marT="8805" marB="0" anchor="ctr"/>
                </a:tc>
                <a:tc>
                  <a:txBody>
                    <a:bodyPr/>
                    <a:lstStyle/>
                    <a:p>
                      <a:pPr algn="l" fontAlgn="b"/>
                      <a:r>
                        <a:rPr lang="en-US" sz="1400" b="1" u="none" strike="noStrike">
                          <a:effectLst/>
                        </a:rPr>
                        <a:t>winter wheat</a:t>
                      </a:r>
                      <a:endParaRPr lang="en-US" sz="1400" b="1" i="0" u="none" strike="noStrike">
                        <a:solidFill>
                          <a:srgbClr val="000000"/>
                        </a:solidFill>
                        <a:effectLst/>
                        <a:latin typeface="Calibri"/>
                      </a:endParaRPr>
                    </a:p>
                  </a:txBody>
                  <a:tcPr marL="8805" marR="8805" marT="8805" marB="0" anchor="b"/>
                </a:tc>
              </a:tr>
              <a:tr h="211316">
                <a:tc>
                  <a:txBody>
                    <a:bodyPr/>
                    <a:lstStyle/>
                    <a:p>
                      <a:pPr algn="l" fontAlgn="b"/>
                      <a:r>
                        <a:rPr lang="en-US" sz="1400" b="1" i="0" u="none" strike="noStrike" dirty="0" smtClean="0">
                          <a:solidFill>
                            <a:srgbClr val="000000"/>
                          </a:solidFill>
                          <a:effectLst/>
                          <a:latin typeface="Calibri"/>
                        </a:rPr>
                        <a:t>OK</a:t>
                      </a:r>
                      <a:endParaRPr lang="en-US" sz="1400" b="1" i="0" u="none" strike="noStrike" dirty="0">
                        <a:solidFill>
                          <a:srgbClr val="000000"/>
                        </a:solidFill>
                        <a:effectLst/>
                        <a:latin typeface="Calibri"/>
                      </a:endParaRPr>
                    </a:p>
                  </a:txBody>
                  <a:tcPr marL="8805" marR="8805" marT="8805" marB="0" anchor="b"/>
                </a:tc>
                <a:tc>
                  <a:txBody>
                    <a:bodyPr/>
                    <a:lstStyle/>
                    <a:p>
                      <a:pPr algn="l" fontAlgn="ctr"/>
                      <a:r>
                        <a:rPr lang="en-US" sz="1400" b="1" u="none" strike="noStrike" baseline="30000">
                          <a:effectLst/>
                        </a:rPr>
                        <a:t>3</a:t>
                      </a:r>
                      <a:r>
                        <a:rPr lang="en-US" sz="1400" b="1" u="none" strike="noStrike">
                          <a:effectLst/>
                        </a:rPr>
                        <a:t>Altus, OK, Exp. 407</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Tillman-Hollister clay loam</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1966</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1966-2011 (45)</a:t>
                      </a:r>
                      <a:endParaRPr lang="en-US" sz="1400" b="1" i="0" u="none" strike="noStrike">
                        <a:solidFill>
                          <a:srgbClr val="000000"/>
                        </a:solidFill>
                        <a:effectLst/>
                        <a:latin typeface="Calibri"/>
                      </a:endParaRPr>
                    </a:p>
                  </a:txBody>
                  <a:tcPr marL="8805" marR="8805" marT="8805" marB="0" anchor="ctr"/>
                </a:tc>
                <a:tc>
                  <a:txBody>
                    <a:bodyPr/>
                    <a:lstStyle/>
                    <a:p>
                      <a:pPr algn="l" fontAlgn="b"/>
                      <a:r>
                        <a:rPr lang="en-US" sz="1400" b="1" u="none" strike="noStrike">
                          <a:effectLst/>
                        </a:rPr>
                        <a:t>winter wheat</a:t>
                      </a:r>
                      <a:endParaRPr lang="en-US" sz="1400" b="1" i="0" u="none" strike="noStrike">
                        <a:solidFill>
                          <a:srgbClr val="000000"/>
                        </a:solidFill>
                        <a:effectLst/>
                        <a:latin typeface="Calibri"/>
                      </a:endParaRPr>
                    </a:p>
                  </a:txBody>
                  <a:tcPr marL="8805" marR="8805" marT="8805" marB="0" anchor="b"/>
                </a:tc>
              </a:tr>
              <a:tr h="211316">
                <a:tc>
                  <a:txBody>
                    <a:bodyPr/>
                    <a:lstStyle/>
                    <a:p>
                      <a:pPr algn="l" fontAlgn="b"/>
                      <a:r>
                        <a:rPr lang="en-US" sz="1400" b="1" i="0" u="none" strike="noStrike" dirty="0" smtClean="0">
                          <a:solidFill>
                            <a:srgbClr val="000000"/>
                          </a:solidFill>
                          <a:effectLst/>
                          <a:latin typeface="Calibri"/>
                        </a:rPr>
                        <a:t>NE</a:t>
                      </a:r>
                      <a:endParaRPr lang="en-US" sz="1400" b="1" i="0" u="none" strike="noStrike" dirty="0">
                        <a:solidFill>
                          <a:srgbClr val="000000"/>
                        </a:solidFill>
                        <a:effectLst/>
                        <a:latin typeface="Calibri"/>
                      </a:endParaRPr>
                    </a:p>
                  </a:txBody>
                  <a:tcPr marL="8805" marR="8805" marT="8805" marB="0" anchor="b"/>
                </a:tc>
                <a:tc>
                  <a:txBody>
                    <a:bodyPr/>
                    <a:lstStyle/>
                    <a:p>
                      <a:pPr algn="l" fontAlgn="ctr"/>
                      <a:r>
                        <a:rPr lang="en-US" sz="1400" b="1" u="none" strike="noStrike" baseline="30000">
                          <a:effectLst/>
                        </a:rPr>
                        <a:t>4</a:t>
                      </a:r>
                      <a:r>
                        <a:rPr lang="en-US" sz="1400" b="1" u="none" strike="noStrike">
                          <a:effectLst/>
                        </a:rPr>
                        <a:t>Shelton, NE</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Fine-silty, mixed, mesic, Pachic Haplustoll,</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1991</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1995-2005 (11)</a:t>
                      </a:r>
                      <a:endParaRPr lang="en-US" sz="1400" b="1" i="0" u="none" strike="noStrike">
                        <a:solidFill>
                          <a:srgbClr val="000000"/>
                        </a:solidFill>
                        <a:effectLst/>
                        <a:latin typeface="Calibri"/>
                      </a:endParaRPr>
                    </a:p>
                  </a:txBody>
                  <a:tcPr marL="8805" marR="8805" marT="8805" marB="0" anchor="ctr"/>
                </a:tc>
                <a:tc>
                  <a:txBody>
                    <a:bodyPr/>
                    <a:lstStyle/>
                    <a:p>
                      <a:pPr algn="l" fontAlgn="b"/>
                      <a:r>
                        <a:rPr lang="en-US" sz="1400" b="1" u="none" strike="noStrike">
                          <a:effectLst/>
                        </a:rPr>
                        <a:t>maize</a:t>
                      </a:r>
                      <a:endParaRPr lang="en-US" sz="1400" b="1" i="0" u="none" strike="noStrike">
                        <a:solidFill>
                          <a:srgbClr val="000000"/>
                        </a:solidFill>
                        <a:effectLst/>
                        <a:latin typeface="Calibri"/>
                      </a:endParaRPr>
                    </a:p>
                  </a:txBody>
                  <a:tcPr marL="8805" marR="8805" marT="8805" marB="0" anchor="b"/>
                </a:tc>
              </a:tr>
              <a:tr h="211316">
                <a:tc>
                  <a:txBody>
                    <a:bodyPr/>
                    <a:lstStyle/>
                    <a:p>
                      <a:pPr algn="l" fontAlgn="b"/>
                      <a:r>
                        <a:rPr lang="en-US" sz="1400" b="1" i="0" u="none" strike="noStrike" dirty="0" smtClean="0">
                          <a:solidFill>
                            <a:srgbClr val="000000"/>
                          </a:solidFill>
                          <a:effectLst/>
                          <a:latin typeface="Calibri"/>
                        </a:rPr>
                        <a:t>IA</a:t>
                      </a:r>
                      <a:endParaRPr lang="en-US" sz="1400" b="1" i="0" u="none" strike="noStrike" dirty="0">
                        <a:solidFill>
                          <a:srgbClr val="000000"/>
                        </a:solidFill>
                        <a:effectLst/>
                        <a:latin typeface="Calibri"/>
                      </a:endParaRPr>
                    </a:p>
                  </a:txBody>
                  <a:tcPr marL="8805" marR="8805" marT="8805" marB="0" anchor="b"/>
                </a:tc>
                <a:tc>
                  <a:txBody>
                    <a:bodyPr/>
                    <a:lstStyle/>
                    <a:p>
                      <a:pPr algn="l" fontAlgn="b"/>
                      <a:r>
                        <a:rPr lang="en-US" sz="1400" b="1" u="none" strike="noStrike" baseline="30000">
                          <a:effectLst/>
                        </a:rPr>
                        <a:t>5</a:t>
                      </a:r>
                      <a:r>
                        <a:rPr lang="en-US" sz="1400" b="1" u="none" strike="noStrike">
                          <a:effectLst/>
                        </a:rPr>
                        <a:t>Nashua, IA, NERF</a:t>
                      </a:r>
                      <a:endParaRPr lang="en-US" sz="1400" b="1" i="0" u="none" strike="noStrike">
                        <a:solidFill>
                          <a:srgbClr val="000000"/>
                        </a:solidFill>
                        <a:effectLst/>
                        <a:latin typeface="Calibri"/>
                      </a:endParaRPr>
                    </a:p>
                  </a:txBody>
                  <a:tcPr marL="8805" marR="8805" marT="8805" marB="0" anchor="b"/>
                </a:tc>
                <a:tc>
                  <a:txBody>
                    <a:bodyPr/>
                    <a:lstStyle/>
                    <a:p>
                      <a:pPr algn="l" fontAlgn="b"/>
                      <a:r>
                        <a:rPr lang="en-US" sz="1400" b="1" u="none" strike="noStrike">
                          <a:effectLst/>
                        </a:rPr>
                        <a:t>Kenyon loam</a:t>
                      </a:r>
                      <a:endParaRPr lang="en-US" sz="1400" b="1" i="0" u="none" strike="noStrike">
                        <a:solidFill>
                          <a:srgbClr val="000000"/>
                        </a:solidFill>
                        <a:effectLst/>
                        <a:latin typeface="Calibri"/>
                      </a:endParaRPr>
                    </a:p>
                  </a:txBody>
                  <a:tcPr marL="8805" marR="8805" marT="8805" marB="0" anchor="b"/>
                </a:tc>
                <a:tc>
                  <a:txBody>
                    <a:bodyPr/>
                    <a:lstStyle/>
                    <a:p>
                      <a:pPr algn="l" fontAlgn="b"/>
                      <a:r>
                        <a:rPr lang="en-US" sz="1400" b="1" u="none" strike="noStrike">
                          <a:effectLst/>
                        </a:rPr>
                        <a:t>1979</a:t>
                      </a:r>
                      <a:endParaRPr lang="en-US" sz="1400" b="1" i="0" u="none" strike="noStrike">
                        <a:solidFill>
                          <a:srgbClr val="000000"/>
                        </a:solidFill>
                        <a:effectLst/>
                        <a:latin typeface="Calibri"/>
                      </a:endParaRPr>
                    </a:p>
                  </a:txBody>
                  <a:tcPr marL="8805" marR="8805" marT="8805" marB="0" anchor="b"/>
                </a:tc>
                <a:tc>
                  <a:txBody>
                    <a:bodyPr/>
                    <a:lstStyle/>
                    <a:p>
                      <a:pPr algn="l" fontAlgn="b"/>
                      <a:r>
                        <a:rPr lang="en-US" sz="1400" b="1" u="none" strike="noStrike">
                          <a:effectLst/>
                        </a:rPr>
                        <a:t>1979-2010 (32)</a:t>
                      </a:r>
                      <a:endParaRPr lang="en-US" sz="1400" b="1" i="0" u="none" strike="noStrike">
                        <a:solidFill>
                          <a:srgbClr val="000000"/>
                        </a:solidFill>
                        <a:effectLst/>
                        <a:latin typeface="Calibri"/>
                      </a:endParaRPr>
                    </a:p>
                  </a:txBody>
                  <a:tcPr marL="8805" marR="8805" marT="8805" marB="0" anchor="b"/>
                </a:tc>
                <a:tc>
                  <a:txBody>
                    <a:bodyPr/>
                    <a:lstStyle/>
                    <a:p>
                      <a:pPr algn="l" fontAlgn="b"/>
                      <a:r>
                        <a:rPr lang="en-US" sz="1400" b="1" u="none" strike="noStrike">
                          <a:effectLst/>
                        </a:rPr>
                        <a:t>maize</a:t>
                      </a:r>
                      <a:endParaRPr lang="en-US" sz="1400" b="1" i="0" u="none" strike="noStrike">
                        <a:solidFill>
                          <a:srgbClr val="000000"/>
                        </a:solidFill>
                        <a:effectLst/>
                        <a:latin typeface="Calibri"/>
                      </a:endParaRPr>
                    </a:p>
                  </a:txBody>
                  <a:tcPr marL="8805" marR="8805" marT="8805" marB="0" anchor="b"/>
                </a:tc>
              </a:tr>
              <a:tr h="211316">
                <a:tc>
                  <a:txBody>
                    <a:bodyPr/>
                    <a:lstStyle/>
                    <a:p>
                      <a:pPr algn="l" fontAlgn="b"/>
                      <a:r>
                        <a:rPr lang="en-US" sz="1400" b="1" i="0" u="none" strike="noStrike" dirty="0" smtClean="0">
                          <a:solidFill>
                            <a:srgbClr val="000000"/>
                          </a:solidFill>
                          <a:effectLst/>
                          <a:latin typeface="Calibri"/>
                        </a:rPr>
                        <a:t>IA</a:t>
                      </a:r>
                      <a:endParaRPr lang="en-US" sz="1400" b="1" i="0" u="none" strike="noStrike" dirty="0">
                        <a:solidFill>
                          <a:srgbClr val="000000"/>
                        </a:solidFill>
                        <a:effectLst/>
                        <a:latin typeface="Calibri"/>
                      </a:endParaRPr>
                    </a:p>
                  </a:txBody>
                  <a:tcPr marL="8805" marR="8805" marT="8805" marB="0" anchor="b"/>
                </a:tc>
                <a:tc>
                  <a:txBody>
                    <a:bodyPr/>
                    <a:lstStyle/>
                    <a:p>
                      <a:pPr algn="l" fontAlgn="b"/>
                      <a:r>
                        <a:rPr lang="en-US" sz="1400" b="1" u="none" strike="noStrike" baseline="30000">
                          <a:effectLst/>
                        </a:rPr>
                        <a:t>5</a:t>
                      </a:r>
                      <a:r>
                        <a:rPr lang="en-US" sz="1400" b="1" u="none" strike="noStrike">
                          <a:effectLst/>
                        </a:rPr>
                        <a:t>Kanawha, IA, NIRF</a:t>
                      </a:r>
                      <a:endParaRPr lang="en-US" sz="1400" b="1" i="0" u="none" strike="noStrike">
                        <a:solidFill>
                          <a:srgbClr val="000000"/>
                        </a:solidFill>
                        <a:effectLst/>
                        <a:latin typeface="Calibri"/>
                      </a:endParaRPr>
                    </a:p>
                  </a:txBody>
                  <a:tcPr marL="8805" marR="8805" marT="8805" marB="0" anchor="b"/>
                </a:tc>
                <a:tc>
                  <a:txBody>
                    <a:bodyPr/>
                    <a:lstStyle/>
                    <a:p>
                      <a:pPr algn="l" fontAlgn="b"/>
                      <a:r>
                        <a:rPr lang="en-US" sz="1400" b="1" u="none" strike="noStrike">
                          <a:effectLst/>
                        </a:rPr>
                        <a:t>Webster silty clay loam</a:t>
                      </a:r>
                      <a:endParaRPr lang="en-US" sz="1400" b="1" i="0" u="none" strike="noStrike">
                        <a:solidFill>
                          <a:srgbClr val="000000"/>
                        </a:solidFill>
                        <a:effectLst/>
                        <a:latin typeface="Calibri"/>
                      </a:endParaRPr>
                    </a:p>
                  </a:txBody>
                  <a:tcPr marL="8805" marR="8805" marT="8805" marB="0" anchor="b"/>
                </a:tc>
                <a:tc>
                  <a:txBody>
                    <a:bodyPr/>
                    <a:lstStyle/>
                    <a:p>
                      <a:pPr algn="l" fontAlgn="ctr"/>
                      <a:r>
                        <a:rPr lang="en-US" sz="1400" b="1" u="none" strike="noStrike">
                          <a:effectLst/>
                        </a:rPr>
                        <a:t>1954</a:t>
                      </a:r>
                      <a:endParaRPr lang="en-US" sz="1400" b="1" i="0" u="none" strike="noStrike">
                        <a:solidFill>
                          <a:srgbClr val="000000"/>
                        </a:solidFill>
                        <a:effectLst/>
                        <a:latin typeface="Calibri"/>
                      </a:endParaRPr>
                    </a:p>
                  </a:txBody>
                  <a:tcPr marL="8805" marR="8805" marT="8805" marB="0" anchor="ctr"/>
                </a:tc>
                <a:tc>
                  <a:txBody>
                    <a:bodyPr/>
                    <a:lstStyle/>
                    <a:p>
                      <a:pPr algn="l" fontAlgn="ctr"/>
                      <a:r>
                        <a:rPr lang="en-US" sz="1400" b="1" u="none" strike="noStrike">
                          <a:effectLst/>
                        </a:rPr>
                        <a:t>1985-2010 (26)</a:t>
                      </a:r>
                      <a:endParaRPr lang="en-US" sz="1400" b="1" i="0" u="none" strike="noStrike">
                        <a:solidFill>
                          <a:srgbClr val="000000"/>
                        </a:solidFill>
                        <a:effectLst/>
                        <a:latin typeface="Calibri"/>
                      </a:endParaRPr>
                    </a:p>
                  </a:txBody>
                  <a:tcPr marL="8805" marR="8805" marT="8805" marB="0" anchor="ctr"/>
                </a:tc>
                <a:tc>
                  <a:txBody>
                    <a:bodyPr/>
                    <a:lstStyle/>
                    <a:p>
                      <a:pPr algn="l" fontAlgn="b"/>
                      <a:r>
                        <a:rPr lang="en-US" sz="1400" b="1" u="none" strike="noStrike">
                          <a:effectLst/>
                        </a:rPr>
                        <a:t>maize</a:t>
                      </a:r>
                      <a:endParaRPr lang="en-US" sz="1400" b="1" i="0" u="none" strike="noStrike">
                        <a:solidFill>
                          <a:srgbClr val="000000"/>
                        </a:solidFill>
                        <a:effectLst/>
                        <a:latin typeface="Calibri"/>
                      </a:endParaRPr>
                    </a:p>
                  </a:txBody>
                  <a:tcPr marL="8805" marR="8805" marT="8805" marB="0" anchor="b"/>
                </a:tc>
              </a:tr>
              <a:tr h="211316">
                <a:tc>
                  <a:txBody>
                    <a:bodyPr/>
                    <a:lstStyle/>
                    <a:p>
                      <a:pPr algn="l" fontAlgn="b"/>
                      <a:endParaRPr lang="en-US" sz="1400" b="1" i="0" u="none" strike="noStrike">
                        <a:solidFill>
                          <a:srgbClr val="000000"/>
                        </a:solidFill>
                        <a:effectLst/>
                        <a:latin typeface="Calibri"/>
                      </a:endParaRPr>
                    </a:p>
                  </a:txBody>
                  <a:tcPr marL="8805" marR="8805" marT="8805" marB="0" anchor="b"/>
                </a:tc>
                <a:tc>
                  <a:txBody>
                    <a:bodyPr/>
                    <a:lstStyle/>
                    <a:p>
                      <a:pPr algn="l" fontAlgn="b"/>
                      <a:endParaRPr lang="en-US" sz="1400" b="1" i="0" u="none" strike="noStrike">
                        <a:solidFill>
                          <a:srgbClr val="000000"/>
                        </a:solidFill>
                        <a:effectLst/>
                        <a:latin typeface="Calibri"/>
                      </a:endParaRPr>
                    </a:p>
                  </a:txBody>
                  <a:tcPr marL="8805" marR="8805" marT="8805" marB="0" anchor="b"/>
                </a:tc>
                <a:tc>
                  <a:txBody>
                    <a:bodyPr/>
                    <a:lstStyle/>
                    <a:p>
                      <a:pPr algn="l" fontAlgn="b"/>
                      <a:endParaRPr lang="en-US" sz="1400" b="1" i="0" u="none" strike="noStrike">
                        <a:solidFill>
                          <a:srgbClr val="000000"/>
                        </a:solidFill>
                        <a:effectLst/>
                        <a:latin typeface="Calibri"/>
                      </a:endParaRPr>
                    </a:p>
                  </a:txBody>
                  <a:tcPr marL="8805" marR="8805" marT="8805" marB="0" anchor="b"/>
                </a:tc>
                <a:tc>
                  <a:txBody>
                    <a:bodyPr/>
                    <a:lstStyle/>
                    <a:p>
                      <a:pPr algn="l" fontAlgn="b"/>
                      <a:endParaRPr lang="en-US" sz="1400" b="1" i="0" u="none" strike="noStrike">
                        <a:solidFill>
                          <a:srgbClr val="000000"/>
                        </a:solidFill>
                        <a:effectLst/>
                        <a:latin typeface="Calibri"/>
                      </a:endParaRPr>
                    </a:p>
                  </a:txBody>
                  <a:tcPr marL="8805" marR="8805" marT="8805" marB="0" anchor="b"/>
                </a:tc>
                <a:tc>
                  <a:txBody>
                    <a:bodyPr/>
                    <a:lstStyle/>
                    <a:p>
                      <a:pPr algn="l" fontAlgn="b"/>
                      <a:r>
                        <a:rPr lang="en-US" sz="1400" b="1" u="none" strike="noStrike" dirty="0">
                          <a:effectLst/>
                        </a:rPr>
                        <a:t>261</a:t>
                      </a:r>
                      <a:endParaRPr lang="en-US" sz="1400" b="1" i="0" u="none" strike="noStrike" dirty="0">
                        <a:solidFill>
                          <a:srgbClr val="000000"/>
                        </a:solidFill>
                        <a:effectLst/>
                        <a:latin typeface="Calibri"/>
                      </a:endParaRPr>
                    </a:p>
                  </a:txBody>
                  <a:tcPr marL="8805" marR="8805" marT="8805" marB="0" anchor="b"/>
                </a:tc>
                <a:tc>
                  <a:txBody>
                    <a:bodyPr/>
                    <a:lstStyle/>
                    <a:p>
                      <a:pPr algn="l" fontAlgn="b"/>
                      <a:endParaRPr lang="en-US" sz="1400" b="1" i="0" u="none" strike="noStrike" dirty="0">
                        <a:solidFill>
                          <a:srgbClr val="000000"/>
                        </a:solidFill>
                        <a:effectLst/>
                        <a:latin typeface="Calibri"/>
                      </a:endParaRPr>
                    </a:p>
                  </a:txBody>
                  <a:tcPr marL="8805" marR="8805" marT="8805" marB="0" anchor="b"/>
                </a:tc>
              </a:tr>
            </a:tbl>
          </a:graphicData>
        </a:graphic>
      </p:graphicFrame>
      <p:sp>
        <p:nvSpPr>
          <p:cNvPr id="2" name="Title 1"/>
          <p:cNvSpPr>
            <a:spLocks noGrp="1"/>
          </p:cNvSpPr>
          <p:nvPr>
            <p:ph type="title"/>
          </p:nvPr>
        </p:nvSpPr>
        <p:spPr>
          <a:xfrm>
            <a:off x="1295400" y="152400"/>
            <a:ext cx="7680960" cy="914400"/>
          </a:xfrm>
        </p:spPr>
        <p:txBody>
          <a:bodyPr/>
          <a:lstStyle/>
          <a:p>
            <a:r>
              <a:rPr lang="en-US" b="1" dirty="0" smtClean="0">
                <a:solidFill>
                  <a:srgbClr val="FF9933"/>
                </a:solidFill>
              </a:rPr>
              <a:t>Long Term Trials Evaluated</a:t>
            </a:r>
            <a:endParaRPr lang="en-US" b="1" dirty="0">
              <a:solidFill>
                <a:srgbClr val="FF9933"/>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747551206"/>
              </p:ext>
            </p:extLst>
          </p:nvPr>
        </p:nvGraphicFramePr>
        <p:xfrm>
          <a:off x="304800" y="4267200"/>
          <a:ext cx="3048000" cy="1013460"/>
        </p:xfrm>
        <a:graphic>
          <a:graphicData uri="http://schemas.openxmlformats.org/drawingml/2006/table">
            <a:tbl>
              <a:tblPr>
                <a:tableStyleId>{5C22544A-7EE6-4342-B048-85BDC9FD1C3A}</a:tableStyleId>
              </a:tblPr>
              <a:tblGrid>
                <a:gridCol w="3048000"/>
              </a:tblGrid>
              <a:tr h="219075">
                <a:tc>
                  <a:txBody>
                    <a:bodyPr/>
                    <a:lstStyle/>
                    <a:p>
                      <a:pPr algn="l" fontAlgn="ctr"/>
                      <a:r>
                        <a:rPr lang="en-US" sz="1600" u="none" strike="noStrike" baseline="30000" dirty="0">
                          <a:effectLst/>
                        </a:rPr>
                        <a:t>2</a:t>
                      </a:r>
                      <a:r>
                        <a:rPr lang="en-US" sz="1600" u="none" strike="noStrike" dirty="0">
                          <a:effectLst/>
                        </a:rPr>
                        <a:t>Bundy and </a:t>
                      </a:r>
                      <a:r>
                        <a:rPr lang="en-US" sz="1600" u="none" strike="noStrike" dirty="0" err="1">
                          <a:effectLst/>
                        </a:rPr>
                        <a:t>Andraski</a:t>
                      </a:r>
                      <a:r>
                        <a:rPr lang="en-US" sz="1600" u="none" strike="noStrike" dirty="0">
                          <a:effectLst/>
                        </a:rPr>
                        <a:t> (2004)</a:t>
                      </a:r>
                      <a:endParaRPr lang="en-US" sz="1600" b="0" i="0" u="none" strike="noStrike" dirty="0">
                        <a:solidFill>
                          <a:srgbClr val="000000"/>
                        </a:solidFill>
                        <a:effectLst/>
                        <a:latin typeface="Calibri"/>
                      </a:endParaRPr>
                    </a:p>
                  </a:txBody>
                  <a:tcPr marL="9525" marR="9525" marT="9525" marB="0" anchor="ctr"/>
                </a:tc>
              </a:tr>
              <a:tr h="219075">
                <a:tc>
                  <a:txBody>
                    <a:bodyPr/>
                    <a:lstStyle/>
                    <a:p>
                      <a:pPr algn="l" fontAlgn="b"/>
                      <a:r>
                        <a:rPr lang="en-US" sz="1600" u="none" strike="noStrike" baseline="30000" dirty="0">
                          <a:effectLst/>
                        </a:rPr>
                        <a:t>3</a:t>
                      </a:r>
                      <a:r>
                        <a:rPr lang="en-US" sz="1600" u="none" strike="noStrike" dirty="0">
                          <a:effectLst/>
                        </a:rPr>
                        <a:t>Raun et al. (1998)</a:t>
                      </a:r>
                      <a:endParaRPr lang="en-US" sz="1600" b="0" i="0" u="none" strike="noStrike" dirty="0">
                        <a:solidFill>
                          <a:srgbClr val="000000"/>
                        </a:solidFill>
                        <a:effectLst/>
                        <a:latin typeface="Calibri"/>
                      </a:endParaRPr>
                    </a:p>
                  </a:txBody>
                  <a:tcPr marL="9525" marR="9525" marT="9525" marB="0" anchor="b"/>
                </a:tc>
              </a:tr>
              <a:tr h="219075">
                <a:tc>
                  <a:txBody>
                    <a:bodyPr/>
                    <a:lstStyle/>
                    <a:p>
                      <a:pPr algn="l" fontAlgn="ctr"/>
                      <a:r>
                        <a:rPr lang="en-US" sz="1600" u="none" strike="noStrike" baseline="30000" dirty="0">
                          <a:effectLst/>
                        </a:rPr>
                        <a:t>4</a:t>
                      </a:r>
                      <a:r>
                        <a:rPr lang="en-US" sz="1600" u="none" strike="noStrike" dirty="0">
                          <a:effectLst/>
                        </a:rPr>
                        <a:t>Varvel et al. (2007)</a:t>
                      </a:r>
                      <a:endParaRPr lang="en-US" sz="1600" b="0" i="0" u="none" strike="noStrike" dirty="0">
                        <a:solidFill>
                          <a:srgbClr val="000000"/>
                        </a:solidFill>
                        <a:effectLst/>
                        <a:latin typeface="Calibri"/>
                      </a:endParaRPr>
                    </a:p>
                  </a:txBody>
                  <a:tcPr marL="9525" marR="9525" marT="9525" marB="0" anchor="ctr"/>
                </a:tc>
              </a:tr>
              <a:tr h="219075">
                <a:tc>
                  <a:txBody>
                    <a:bodyPr/>
                    <a:lstStyle/>
                    <a:p>
                      <a:pPr algn="l" fontAlgn="b"/>
                      <a:r>
                        <a:rPr lang="en-US" sz="1600" u="none" strike="noStrike" baseline="30000" dirty="0">
                          <a:effectLst/>
                        </a:rPr>
                        <a:t>5</a:t>
                      </a:r>
                      <a:r>
                        <a:rPr lang="en-US" sz="1600" u="none" strike="noStrike" dirty="0">
                          <a:effectLst/>
                        </a:rPr>
                        <a:t>Mallarino and Ortiz-Torres (2006)</a:t>
                      </a:r>
                      <a:endParaRPr lang="en-US" sz="1600" b="0" i="0" u="none" strike="noStrike" dirty="0">
                        <a:solidFill>
                          <a:srgbClr val="000000"/>
                        </a:solidFill>
                        <a:effectLst/>
                        <a:latin typeface="Calibri"/>
                      </a:endParaRPr>
                    </a:p>
                  </a:txBody>
                  <a:tcPr marL="9525" marR="9525" marT="9525" marB="0" anchor="b"/>
                </a:tc>
              </a:tr>
            </a:tbl>
          </a:graphicData>
        </a:graphic>
      </p:graphicFrame>
      <p:sp>
        <p:nvSpPr>
          <p:cNvPr id="3" name="TextBox 2"/>
          <p:cNvSpPr txBox="1"/>
          <p:nvPr/>
        </p:nvSpPr>
        <p:spPr>
          <a:xfrm>
            <a:off x="914400" y="5486400"/>
            <a:ext cx="7086600" cy="923330"/>
          </a:xfrm>
          <a:prstGeom prst="rect">
            <a:avLst/>
          </a:prstGeom>
          <a:noFill/>
        </p:spPr>
        <p:txBody>
          <a:bodyPr wrap="square" rtlCol="0">
            <a:spAutoFit/>
          </a:bodyPr>
          <a:lstStyle/>
          <a:p>
            <a:r>
              <a:rPr lang="en-US" dirty="0" err="1"/>
              <a:t>Arnall</a:t>
            </a:r>
            <a:r>
              <a:rPr lang="en-US" dirty="0"/>
              <a:t>, D.B., A.P. </a:t>
            </a:r>
            <a:r>
              <a:rPr lang="en-US" dirty="0" err="1"/>
              <a:t>Mallarino</a:t>
            </a:r>
            <a:r>
              <a:rPr lang="en-US" dirty="0"/>
              <a:t>, M.D. </a:t>
            </a:r>
            <a:r>
              <a:rPr lang="en-US" dirty="0" err="1"/>
              <a:t>Ruark</a:t>
            </a:r>
            <a:r>
              <a:rPr lang="en-US" dirty="0"/>
              <a:t>, G.E. </a:t>
            </a:r>
            <a:r>
              <a:rPr lang="en-US" dirty="0" err="1"/>
              <a:t>Varvel</a:t>
            </a:r>
            <a:r>
              <a:rPr lang="en-US" dirty="0"/>
              <a:t>, J.B. </a:t>
            </a:r>
            <a:r>
              <a:rPr lang="en-US" dirty="0" err="1"/>
              <a:t>Solie</a:t>
            </a:r>
            <a:r>
              <a:rPr lang="en-US" dirty="0"/>
              <a:t>, M.L. Stone, J. L. </a:t>
            </a:r>
            <a:r>
              <a:rPr lang="en-US" dirty="0" err="1"/>
              <a:t>Mullock</a:t>
            </a:r>
            <a:r>
              <a:rPr lang="en-US" dirty="0"/>
              <a:t>, R.K. Taylor, and W.R. Raun. 2013. Relationship between grain crop yield potential and nitrogen response.  </a:t>
            </a:r>
            <a:r>
              <a:rPr lang="en-US" dirty="0" err="1"/>
              <a:t>Agron</a:t>
            </a:r>
            <a:r>
              <a:rPr lang="en-US" dirty="0"/>
              <a:t>. J. 105:1335–1344</a:t>
            </a:r>
          </a:p>
        </p:txBody>
      </p:sp>
    </p:spTree>
    <p:extLst>
      <p:ext uri="{BB962C8B-B14F-4D97-AF65-F5344CB8AC3E}">
        <p14:creationId xmlns:p14="http://schemas.microsoft.com/office/powerpoint/2010/main" val="1140672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4948732"/>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29026" y="76200"/>
            <a:ext cx="2390774" cy="1066800"/>
          </a:xfrm>
        </p:spPr>
        <p:txBody>
          <a:bodyPr/>
          <a:lstStyle/>
          <a:p>
            <a:r>
              <a:rPr lang="en-US" b="1" dirty="0" smtClean="0">
                <a:solidFill>
                  <a:srgbClr val="FF9933"/>
                </a:solidFill>
              </a:rPr>
              <a:t>Maize</a:t>
            </a:r>
            <a:endParaRPr lang="en-US" b="1" dirty="0">
              <a:solidFill>
                <a:srgbClr val="FF9933"/>
              </a:solidFill>
            </a:endParaRPr>
          </a:p>
        </p:txBody>
      </p:sp>
    </p:spTree>
    <p:extLst>
      <p:ext uri="{BB962C8B-B14F-4D97-AF65-F5344CB8AC3E}">
        <p14:creationId xmlns:p14="http://schemas.microsoft.com/office/powerpoint/2010/main" val="1787863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440" y="152400"/>
            <a:ext cx="3185160" cy="1066800"/>
          </a:xfrm>
        </p:spPr>
        <p:txBody>
          <a:bodyPr/>
          <a:lstStyle/>
          <a:p>
            <a:r>
              <a:rPr lang="en-US" b="1" dirty="0" smtClean="0">
                <a:solidFill>
                  <a:srgbClr val="FF9933"/>
                </a:solidFill>
              </a:rPr>
              <a:t>Wheat</a:t>
            </a:r>
            <a:endParaRPr lang="en-US" b="1" dirty="0">
              <a:solidFill>
                <a:srgbClr val="FF9933"/>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305800" cy="498348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483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80960" cy="1066800"/>
          </a:xfrm>
        </p:spPr>
        <p:txBody>
          <a:bodyPr>
            <a:normAutofit fontScale="90000"/>
          </a:bodyPr>
          <a:lstStyle/>
          <a:p>
            <a:r>
              <a:rPr lang="en-US" b="1" dirty="0" smtClean="0">
                <a:solidFill>
                  <a:srgbClr val="FF9933"/>
                </a:solidFill>
              </a:rPr>
              <a:t>Yield level and N Response, Wheat</a:t>
            </a:r>
            <a:endParaRPr lang="en-US" b="1" dirty="0">
              <a:solidFill>
                <a:srgbClr val="FF9933"/>
              </a:solidFill>
            </a:endParaRPr>
          </a:p>
        </p:txBody>
      </p:sp>
      <p:graphicFrame>
        <p:nvGraphicFramePr>
          <p:cNvPr id="4" name="Chart 3"/>
          <p:cNvGraphicFramePr>
            <a:graphicFrameLocks/>
          </p:cNvGraphicFramePr>
          <p:nvPr>
            <p:extLst>
              <p:ext uri="{D42A27DB-BD31-4B8C-83A1-F6EECF244321}">
                <p14:modId xmlns:p14="http://schemas.microsoft.com/office/powerpoint/2010/main" val="772577079"/>
              </p:ext>
            </p:extLst>
          </p:nvPr>
        </p:nvGraphicFramePr>
        <p:xfrm>
          <a:off x="228600" y="1600200"/>
          <a:ext cx="86106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356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07340443"/>
              </p:ext>
            </p:extLst>
          </p:nvPr>
        </p:nvGraphicFramePr>
        <p:xfrm>
          <a:off x="304800" y="1600200"/>
          <a:ext cx="84582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609600" y="0"/>
            <a:ext cx="7680960" cy="1066800"/>
          </a:xfrm>
        </p:spPr>
        <p:txBody>
          <a:bodyPr>
            <a:normAutofit/>
          </a:bodyPr>
          <a:lstStyle/>
          <a:p>
            <a:r>
              <a:rPr lang="en-US" b="1" dirty="0" smtClean="0">
                <a:solidFill>
                  <a:srgbClr val="FF9933"/>
                </a:solidFill>
              </a:rPr>
              <a:t>Yield level and N Response, Maize</a:t>
            </a:r>
            <a:endParaRPr lang="en-US" b="1" dirty="0">
              <a:solidFill>
                <a:srgbClr val="FF9933"/>
              </a:solidFill>
            </a:endParaRPr>
          </a:p>
        </p:txBody>
      </p:sp>
    </p:spTree>
    <p:extLst>
      <p:ext uri="{BB962C8B-B14F-4D97-AF65-F5344CB8AC3E}">
        <p14:creationId xmlns:p14="http://schemas.microsoft.com/office/powerpoint/2010/main" val="535003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52426" y="1463040"/>
            <a:ext cx="7680960" cy="4328160"/>
          </a:xfrm>
        </p:spPr>
        <p:txBody>
          <a:bodyPr>
            <a:noAutofit/>
          </a:bodyPr>
          <a:lstStyle/>
          <a:p>
            <a:r>
              <a:rPr lang="en-US" sz="2800" dirty="0" smtClean="0"/>
              <a:t>Understanding </a:t>
            </a:r>
            <a:r>
              <a:rPr lang="en-US" sz="2800" dirty="0"/>
              <a:t>that grain yield and N rate are not related is critical for N rate </a:t>
            </a:r>
            <a:r>
              <a:rPr lang="en-US" sz="2800" dirty="0" smtClean="0"/>
              <a:t>recommendations</a:t>
            </a:r>
          </a:p>
          <a:p>
            <a:endParaRPr lang="en-US" sz="2800" dirty="0" smtClean="0"/>
          </a:p>
          <a:p>
            <a:r>
              <a:rPr lang="en-US" sz="2800" dirty="0" smtClean="0"/>
              <a:t>Analyzed </a:t>
            </a:r>
            <a:r>
              <a:rPr lang="en-US" sz="2800" dirty="0"/>
              <a:t>a total of </a:t>
            </a:r>
            <a:r>
              <a:rPr lang="en-US" sz="2800" b="1" dirty="0" smtClean="0">
                <a:solidFill>
                  <a:srgbClr val="FF9933"/>
                </a:solidFill>
              </a:rPr>
              <a:t>170</a:t>
            </a:r>
            <a:r>
              <a:rPr lang="en-US" sz="2800" dirty="0" smtClean="0"/>
              <a:t> </a:t>
            </a:r>
            <a:r>
              <a:rPr lang="en-US" sz="2800" dirty="0"/>
              <a:t>site years of maize field experiments in the Central Great Plains.  </a:t>
            </a:r>
            <a:endParaRPr lang="en-US" sz="2800" dirty="0" smtClean="0"/>
          </a:p>
          <a:p>
            <a:endParaRPr lang="en-US" sz="2800" dirty="0" smtClean="0"/>
          </a:p>
          <a:p>
            <a:r>
              <a:rPr lang="en-US" sz="2800" dirty="0" smtClean="0"/>
              <a:t>Optimum </a:t>
            </a:r>
            <a:r>
              <a:rPr lang="en-US" sz="2800" dirty="0"/>
              <a:t>N </a:t>
            </a:r>
            <a:r>
              <a:rPr lang="en-US" sz="2800" dirty="0" smtClean="0"/>
              <a:t>rate = (N </a:t>
            </a:r>
            <a:r>
              <a:rPr lang="en-US" sz="2800" dirty="0"/>
              <a:t>uptake </a:t>
            </a:r>
            <a:r>
              <a:rPr lang="en-US" sz="2800" dirty="0" smtClean="0"/>
              <a:t>max yield - N uptake </a:t>
            </a:r>
            <a:r>
              <a:rPr lang="en-US" sz="2800" dirty="0"/>
              <a:t>check </a:t>
            </a:r>
            <a:r>
              <a:rPr lang="en-US" sz="2800" dirty="0" smtClean="0"/>
              <a:t>plot)/NUE</a:t>
            </a:r>
          </a:p>
        </p:txBody>
      </p:sp>
      <p:sp>
        <p:nvSpPr>
          <p:cNvPr id="2" name="Title 1"/>
          <p:cNvSpPr>
            <a:spLocks noGrp="1"/>
          </p:cNvSpPr>
          <p:nvPr>
            <p:ph type="title"/>
          </p:nvPr>
        </p:nvSpPr>
        <p:spPr/>
        <p:txBody>
          <a:bodyPr/>
          <a:lstStyle/>
          <a:p>
            <a:r>
              <a:rPr lang="en-US" dirty="0" smtClean="0">
                <a:solidFill>
                  <a:srgbClr val="FF9933"/>
                </a:solidFill>
              </a:rPr>
              <a:t>Literature, N Rates</a:t>
            </a:r>
            <a:endParaRPr lang="en-US" dirty="0">
              <a:solidFill>
                <a:srgbClr val="FF9933"/>
              </a:solidFill>
            </a:endParaRPr>
          </a:p>
        </p:txBody>
      </p:sp>
    </p:spTree>
    <p:extLst>
      <p:ext uri="{BB962C8B-B14F-4D97-AF65-F5344CB8AC3E}">
        <p14:creationId xmlns:p14="http://schemas.microsoft.com/office/powerpoint/2010/main" val="374863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385763746"/>
              </p:ext>
            </p:extLst>
          </p:nvPr>
        </p:nvGraphicFramePr>
        <p:xfrm>
          <a:off x="228600" y="838200"/>
          <a:ext cx="8633010" cy="4672911"/>
        </p:xfrm>
        <a:graphic>
          <a:graphicData uri="http://schemas.openxmlformats.org/drawingml/2006/table">
            <a:tbl>
              <a:tblPr/>
              <a:tblGrid>
                <a:gridCol w="2347182"/>
                <a:gridCol w="786839"/>
                <a:gridCol w="551232"/>
                <a:gridCol w="906865"/>
                <a:gridCol w="1813733"/>
                <a:gridCol w="680149"/>
                <a:gridCol w="893532"/>
                <a:gridCol w="653478"/>
              </a:tblGrid>
              <a:tr h="289607">
                <a:tc>
                  <a:txBody>
                    <a:bodyPr/>
                    <a:lstStyle/>
                    <a:p>
                      <a:pPr algn="l" fontAlgn="b"/>
                      <a:r>
                        <a:rPr lang="en-US" sz="1200" b="1" i="0" u="sng" strike="noStrike" dirty="0">
                          <a:solidFill>
                            <a:srgbClr val="000000"/>
                          </a:solidFill>
                          <a:effectLst/>
                          <a:latin typeface="Calibri"/>
                        </a:rPr>
                        <a:t>Source</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sng" strike="noStrike">
                          <a:solidFill>
                            <a:srgbClr val="000000"/>
                          </a:solidFill>
                          <a:effectLst/>
                          <a:latin typeface="Calibri"/>
                        </a:rPr>
                        <a:t>Location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sng" strike="noStrike" dirty="0">
                          <a:solidFill>
                            <a:srgbClr val="000000"/>
                          </a:solidFill>
                          <a:effectLst/>
                          <a:latin typeface="Calibri"/>
                        </a:rPr>
                        <a:t>Years</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sng" strike="noStrike" dirty="0">
                          <a:solidFill>
                            <a:srgbClr val="000000"/>
                          </a:solidFill>
                          <a:effectLst/>
                          <a:latin typeface="Calibri"/>
                        </a:rPr>
                        <a:t>Years</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sng" strike="noStrike">
                          <a:solidFill>
                            <a:srgbClr val="000000"/>
                          </a:solidFill>
                          <a:effectLst/>
                          <a:latin typeface="Calibri"/>
                        </a:rPr>
                        <a:t>High N Yield Range</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gridSpan="3">
                  <a:txBody>
                    <a:bodyPr/>
                    <a:lstStyle/>
                    <a:p>
                      <a:pPr algn="ctr" fontAlgn="b"/>
                      <a:r>
                        <a:rPr lang="en-US" sz="1200" b="1" i="0" u="sng" strike="noStrike">
                          <a:solidFill>
                            <a:srgbClr val="000000"/>
                          </a:solidFill>
                          <a:effectLst/>
                          <a:latin typeface="Calibri"/>
                        </a:rPr>
                        <a:t>Optimum N rate</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r>
              <a:tr h="289607">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dirty="0">
                          <a:solidFill>
                            <a:srgbClr val="000000"/>
                          </a:solidFill>
                          <a:effectLst/>
                          <a:latin typeface="Calibri"/>
                        </a:rPr>
                        <a:t>Mg ha</a:t>
                      </a:r>
                      <a:r>
                        <a:rPr lang="en-US" sz="1200" b="1" i="0" u="none" strike="noStrike" baseline="30000" dirty="0">
                          <a:solidFill>
                            <a:srgbClr val="000000"/>
                          </a:solidFill>
                          <a:effectLst/>
                          <a:latin typeface="Calibri"/>
                        </a:rPr>
                        <a:t>-1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Min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Max</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Avg.</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Bundy et al. (2011)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WI</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1958-1983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4.3-8.8</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46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213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119</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Bundy et al. (2011)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WI</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1984-2007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5.7-14.1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143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334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230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Mallarino and Torres (2006)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IA</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32</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1979-2010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5.1-12.5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75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316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Mallarino and Torres (2006)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IA</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1985-2010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5.3-12.8</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124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326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215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Varvel et al. (2007)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NE</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1995-2005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10.4-13.6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67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280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Jokela et al.(1989) Carroll</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MN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1982-1984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7.1-9.1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120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77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Jokela et al.(1989) Webster</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MN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1982-1984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1.8-8.7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64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103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dirty="0">
                          <a:solidFill>
                            <a:srgbClr val="000000"/>
                          </a:solidFill>
                          <a:effectLst/>
                          <a:latin typeface="Calibri"/>
                        </a:rPr>
                        <a:t>84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Fenster et al. (1976) Martin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MN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1970-1976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7.12-10.65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116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60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Fenster et al. (1976) Waseca</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MN</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1970-1976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4-9.6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55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227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140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da-DK" sz="1200" b="1" i="0" u="none" strike="noStrike">
                          <a:solidFill>
                            <a:srgbClr val="000000"/>
                          </a:solidFill>
                          <a:effectLst/>
                          <a:latin typeface="Calibri"/>
                        </a:rPr>
                        <a:t>Al Kaisi et al.(2003)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CO</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1998-2000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8.3-10.8</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24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126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84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Ismail et al.(1994)</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KY</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1970-1990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4.7-10.5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175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100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200" b="1" i="0" u="none" strike="noStrike">
                          <a:solidFill>
                            <a:srgbClr val="000000"/>
                          </a:solidFill>
                          <a:effectLst/>
                          <a:latin typeface="Calibri"/>
                        </a:rPr>
                        <a:t>Rice et al.(1986)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KY</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1970-1985</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5.7-9.2</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93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163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132</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89607">
                <a:tc>
                  <a:txBody>
                    <a:bodyPr/>
                    <a:lstStyle/>
                    <a:p>
                      <a:pPr algn="l" fontAlgn="b"/>
                      <a:r>
                        <a:rPr lang="en-US" sz="1800" b="1" i="0" u="none" strike="noStrike">
                          <a:solidFill>
                            <a:srgbClr val="000000"/>
                          </a:solidFill>
                          <a:effectLst/>
                          <a:latin typeface="Calibri"/>
                        </a:rPr>
                        <a:t>Total</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dirty="0">
                          <a:solidFill>
                            <a:srgbClr val="000000"/>
                          </a:solidFill>
                          <a:effectLst/>
                          <a:latin typeface="Calibri"/>
                        </a:rPr>
                        <a:t>170</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dirty="0">
                          <a:solidFill>
                            <a:srgbClr val="000000"/>
                          </a:solidFill>
                          <a:effectLst/>
                          <a:latin typeface="Calibri"/>
                        </a:rPr>
                        <a:t>average</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a:solidFill>
                            <a:srgbClr val="000000"/>
                          </a:solidFill>
                          <a:effectLst/>
                          <a:latin typeface="Calibri"/>
                        </a:rPr>
                        <a:t>61</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a:solidFill>
                            <a:srgbClr val="000000"/>
                          </a:solidFill>
                          <a:effectLst/>
                          <a:latin typeface="Calibri"/>
                        </a:rPr>
                        <a:t>208</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2000" b="1" i="0" u="none" strike="noStrike" dirty="0">
                          <a:solidFill>
                            <a:srgbClr val="FF9933"/>
                          </a:solidFill>
                          <a:effectLst/>
                          <a:latin typeface="Calibri"/>
                        </a:rPr>
                        <a:t>136</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304088">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200" b="1" i="0" u="none" strike="noStrike">
                          <a:solidFill>
                            <a:srgbClr val="000000"/>
                          </a:solidFill>
                          <a:effectLst/>
                          <a:latin typeface="Calibri"/>
                        </a:rPr>
                        <a:t> </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dirty="0" err="1">
                          <a:solidFill>
                            <a:srgbClr val="000000"/>
                          </a:solidFill>
                          <a:effectLst/>
                          <a:latin typeface="Calibri"/>
                        </a:rPr>
                        <a:t>stdev</a:t>
                      </a:r>
                      <a:endParaRPr lang="en-US" sz="1800" b="1" i="0" u="none" strike="noStrike" dirty="0">
                        <a:solidFill>
                          <a:srgbClr val="000000"/>
                        </a:solidFill>
                        <a:effectLst/>
                        <a:latin typeface="Calibri"/>
                      </a:endParaRP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dirty="0">
                          <a:solidFill>
                            <a:srgbClr val="000000"/>
                          </a:solidFill>
                          <a:effectLst/>
                          <a:latin typeface="Calibri"/>
                        </a:rPr>
                        <a:t>43</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dirty="0">
                          <a:solidFill>
                            <a:srgbClr val="000000"/>
                          </a:solidFill>
                          <a:effectLst/>
                          <a:latin typeface="Calibri"/>
                        </a:rPr>
                        <a:t>87</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800" b="1" i="0" u="none" strike="noStrike" dirty="0">
                          <a:solidFill>
                            <a:srgbClr val="000000"/>
                          </a:solidFill>
                          <a:effectLst/>
                          <a:latin typeface="Calibri"/>
                        </a:rPr>
                        <a:t>59</a:t>
                      </a:r>
                    </a:p>
                  </a:txBody>
                  <a:tcPr marL="8889" marR="888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bl>
          </a:graphicData>
        </a:graphic>
      </p:graphicFrame>
      <p:sp>
        <p:nvSpPr>
          <p:cNvPr id="2" name="Title 1"/>
          <p:cNvSpPr>
            <a:spLocks noGrp="1"/>
          </p:cNvSpPr>
          <p:nvPr>
            <p:ph type="title"/>
          </p:nvPr>
        </p:nvSpPr>
        <p:spPr>
          <a:xfrm>
            <a:off x="228600" y="76200"/>
            <a:ext cx="7680960" cy="653143"/>
          </a:xfrm>
        </p:spPr>
        <p:txBody>
          <a:bodyPr>
            <a:normAutofit fontScale="90000"/>
          </a:bodyPr>
          <a:lstStyle/>
          <a:p>
            <a:r>
              <a:rPr lang="en-US" b="1" dirty="0" smtClean="0">
                <a:solidFill>
                  <a:srgbClr val="FF9933"/>
                </a:solidFill>
              </a:rPr>
              <a:t>Maize</a:t>
            </a:r>
            <a:endParaRPr lang="en-US" b="1" dirty="0">
              <a:solidFill>
                <a:srgbClr val="FF9933"/>
              </a:solidFill>
            </a:endParaRPr>
          </a:p>
        </p:txBody>
      </p:sp>
      <p:sp>
        <p:nvSpPr>
          <p:cNvPr id="5" name="Rectangle 4"/>
          <p:cNvSpPr/>
          <p:nvPr/>
        </p:nvSpPr>
        <p:spPr>
          <a:xfrm>
            <a:off x="6705600" y="5791200"/>
            <a:ext cx="685800" cy="838200"/>
          </a:xfrm>
          <a:prstGeom prst="rect">
            <a:avLst/>
          </a:prstGeom>
          <a:solidFill>
            <a:schemeClr val="accent3">
              <a:lumMod val="60000"/>
              <a:lumOff val="40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99410" y="6141944"/>
            <a:ext cx="2362200" cy="114300"/>
          </a:xfrm>
          <a:prstGeom prst="rect">
            <a:avLst/>
          </a:prstGeom>
          <a:solidFill>
            <a:schemeClr val="tx2"/>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38800" y="5702468"/>
            <a:ext cx="762000" cy="1015663"/>
          </a:xfrm>
          <a:prstGeom prst="rect">
            <a:avLst/>
          </a:prstGeom>
          <a:noFill/>
        </p:spPr>
        <p:txBody>
          <a:bodyPr wrap="square" rtlCol="0">
            <a:spAutoFit/>
          </a:bodyPr>
          <a:lstStyle/>
          <a:p>
            <a:r>
              <a:rPr lang="en-US" sz="1200" dirty="0" smtClean="0"/>
              <a:t>+ </a:t>
            </a:r>
            <a:r>
              <a:rPr lang="en-US" sz="1200" dirty="0" err="1" smtClean="0"/>
              <a:t>sd</a:t>
            </a:r>
            <a:r>
              <a:rPr lang="en-US" sz="1200" dirty="0" smtClean="0"/>
              <a:t> 195</a:t>
            </a:r>
            <a:endParaRPr lang="en-US" sz="1200" dirty="0"/>
          </a:p>
          <a:p>
            <a:endParaRPr lang="en-US" sz="1200" dirty="0" smtClean="0"/>
          </a:p>
          <a:p>
            <a:r>
              <a:rPr lang="en-US" sz="1200" dirty="0" smtClean="0"/>
              <a:t>Avg. 136</a:t>
            </a:r>
          </a:p>
          <a:p>
            <a:endParaRPr lang="en-US" sz="1200" dirty="0"/>
          </a:p>
          <a:p>
            <a:r>
              <a:rPr lang="en-US" sz="1200" dirty="0" smtClean="0"/>
              <a:t>- </a:t>
            </a:r>
            <a:r>
              <a:rPr lang="en-US" sz="1200" dirty="0" err="1" smtClean="0"/>
              <a:t>sd</a:t>
            </a:r>
            <a:r>
              <a:rPr lang="en-US" sz="1200" dirty="0" smtClean="0"/>
              <a:t> 77</a:t>
            </a:r>
            <a:endParaRPr lang="en-US" sz="1200" dirty="0"/>
          </a:p>
        </p:txBody>
      </p:sp>
    </p:spTree>
    <p:extLst>
      <p:ext uri="{BB962C8B-B14F-4D97-AF65-F5344CB8AC3E}">
        <p14:creationId xmlns:p14="http://schemas.microsoft.com/office/powerpoint/2010/main" val="24167724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143000"/>
            <a:ext cx="7620000" cy="3539430"/>
          </a:xfrm>
          <a:prstGeom prst="rect">
            <a:avLst/>
          </a:prstGeom>
          <a:noFill/>
        </p:spPr>
        <p:txBody>
          <a:bodyPr wrap="square" rtlCol="0">
            <a:spAutoFit/>
          </a:bodyPr>
          <a:lstStyle/>
          <a:p>
            <a:r>
              <a:rPr lang="en-US" sz="2800" dirty="0"/>
              <a:t>Optimum N rates differed radically from one year to the next at all sites</a:t>
            </a:r>
          </a:p>
          <a:p>
            <a:endParaRPr lang="en-US" sz="2800" dirty="0"/>
          </a:p>
          <a:p>
            <a:r>
              <a:rPr lang="en-US" sz="2800" dirty="0"/>
              <a:t>N rates temporally dependent and unpredictable within specific </a:t>
            </a:r>
            <a:r>
              <a:rPr lang="en-US" sz="2800" dirty="0" smtClean="0"/>
              <a:t>locations</a:t>
            </a:r>
          </a:p>
          <a:p>
            <a:endParaRPr lang="en-US" sz="2800" dirty="0"/>
          </a:p>
          <a:p>
            <a:r>
              <a:rPr lang="en-US" sz="2800" dirty="0" smtClean="0"/>
              <a:t>Fundamental theory has to right </a:t>
            </a:r>
            <a:endParaRPr lang="en-US" sz="2800" dirty="0"/>
          </a:p>
          <a:p>
            <a:endParaRPr lang="en-US" sz="2800" dirty="0"/>
          </a:p>
        </p:txBody>
      </p:sp>
    </p:spTree>
    <p:extLst>
      <p:ext uri="{BB962C8B-B14F-4D97-AF65-F5344CB8AC3E}">
        <p14:creationId xmlns:p14="http://schemas.microsoft.com/office/powerpoint/2010/main" val="1694097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000" dirty="0" smtClean="0"/>
              <a:t>“He was </a:t>
            </a:r>
            <a:r>
              <a:rPr lang="en-US" sz="2000" dirty="0"/>
              <a:t>perceptive about </a:t>
            </a:r>
            <a:r>
              <a:rPr lang="en-US" sz="2000" dirty="0" smtClean="0"/>
              <a:t>cultural </a:t>
            </a:r>
            <a:r>
              <a:rPr lang="en-US" sz="2000" dirty="0"/>
              <a:t>differences that were important for him to succeed </a:t>
            </a:r>
            <a:r>
              <a:rPr lang="en-US" sz="2000" dirty="0" smtClean="0"/>
              <a:t>…, </a:t>
            </a:r>
            <a:r>
              <a:rPr lang="en-US" sz="2000" dirty="0"/>
              <a:t>and he always reached out to </a:t>
            </a:r>
            <a:r>
              <a:rPr lang="en-US" sz="2000" dirty="0" smtClean="0"/>
              <a:t>others. </a:t>
            </a:r>
            <a:r>
              <a:rPr lang="en-US" sz="2000" dirty="0"/>
              <a:t>As a major adviser, I just had to point him in the general direction regarding projects, and then work hard to stay ahead of his resource needs!   </a:t>
            </a:r>
            <a:r>
              <a:rPr lang="en-US" sz="2000" dirty="0" smtClean="0"/>
              <a:t>He </a:t>
            </a:r>
            <a:r>
              <a:rPr lang="en-US" sz="2000" dirty="0"/>
              <a:t>is </a:t>
            </a:r>
            <a:r>
              <a:rPr lang="en-US" sz="2000" dirty="0" smtClean="0"/>
              <a:t>truly </a:t>
            </a:r>
            <a:r>
              <a:rPr lang="en-US" sz="2000" dirty="0"/>
              <a:t>a credit to our profession,  and I feel privileged and honored to know and work with him and his lovely </a:t>
            </a:r>
            <a:r>
              <a:rPr lang="en-US" sz="2000" dirty="0" smtClean="0"/>
              <a:t>wife, </a:t>
            </a:r>
            <a:r>
              <a:rPr lang="en-US" sz="2000" dirty="0"/>
              <a:t>and to count them as friends.  I </a:t>
            </a:r>
            <a:r>
              <a:rPr lang="en-US" sz="2000" dirty="0" smtClean="0"/>
              <a:t>look </a:t>
            </a:r>
            <a:r>
              <a:rPr lang="en-US" sz="2000" dirty="0"/>
              <a:t>forward to the many important contributions to our science, and to a better world for others, that I know </a:t>
            </a:r>
            <a:r>
              <a:rPr lang="en-US" sz="2000" dirty="0" smtClean="0"/>
              <a:t>he </a:t>
            </a:r>
            <a:r>
              <a:rPr lang="en-US" sz="2000" dirty="0"/>
              <a:t>will make in the future</a:t>
            </a:r>
            <a:r>
              <a:rPr lang="en-US" sz="2000" dirty="0" smtClean="0"/>
              <a:t>.”</a:t>
            </a:r>
          </a:p>
          <a:p>
            <a:endParaRPr lang="en-US" sz="2000" dirty="0" smtClean="0"/>
          </a:p>
          <a:p>
            <a:r>
              <a:rPr lang="en-US" sz="2000" dirty="0" smtClean="0"/>
              <a:t>Dr. Mark Alley, KOCH Ind.</a:t>
            </a:r>
            <a:endParaRPr lang="en-US" sz="2000" dirty="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814684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4876800"/>
            <a:ext cx="8410574" cy="1828800"/>
          </a:xfrm>
        </p:spPr>
        <p:txBody>
          <a:bodyPr>
            <a:noAutofit/>
          </a:bodyPr>
          <a:lstStyle/>
          <a:p>
            <a:r>
              <a:rPr lang="en-US" sz="3200" b="1" dirty="0"/>
              <a:t>“The human mind, when stretched by a new idea, can never shrink to its original size”</a:t>
            </a:r>
            <a:r>
              <a:rPr lang="en-US" sz="3200" dirty="0"/>
              <a:t>  Oliver Wendell Holmes</a:t>
            </a:r>
            <a:endParaRPr lang="en-US" dirty="0"/>
          </a:p>
          <a:p>
            <a:r>
              <a:rPr lang="en-US" sz="3200" dirty="0" smtClean="0"/>
              <a:t/>
            </a:r>
            <a:br>
              <a:rPr lang="en-US" sz="3200" dirty="0" smtClean="0"/>
            </a:br>
            <a:endParaRPr lang="en-US" sz="3200" dirty="0" smtClean="0"/>
          </a:p>
          <a:p>
            <a:endParaRPr lang="en-US" sz="3600" dirty="0"/>
          </a:p>
        </p:txBody>
      </p:sp>
      <p:sp>
        <p:nvSpPr>
          <p:cNvPr id="2" name="Title 1"/>
          <p:cNvSpPr>
            <a:spLocks noGrp="1"/>
          </p:cNvSpPr>
          <p:nvPr>
            <p:ph type="title"/>
          </p:nvPr>
        </p:nvSpPr>
        <p:spPr>
          <a:xfrm>
            <a:off x="304800" y="1143000"/>
            <a:ext cx="7680960" cy="990601"/>
          </a:xfrm>
        </p:spPr>
        <p:txBody>
          <a:bodyPr>
            <a:noAutofit/>
          </a:bodyPr>
          <a:lstStyle/>
          <a:p>
            <a:r>
              <a:rPr lang="en-US" sz="4400" b="1" cap="all" dirty="0" smtClean="0">
                <a:solidFill>
                  <a:srgbClr val="FF9933"/>
                </a:solidFill>
              </a:rPr>
              <a:t>Latitude</a:t>
            </a:r>
            <a:endParaRPr lang="en-US" sz="4400" dirty="0">
              <a:solidFill>
                <a:srgbClr val="FF9933"/>
              </a:solidFill>
            </a:endParaRPr>
          </a:p>
        </p:txBody>
      </p:sp>
    </p:spTree>
    <p:extLst>
      <p:ext uri="{BB962C8B-B14F-4D97-AF65-F5344CB8AC3E}">
        <p14:creationId xmlns:p14="http://schemas.microsoft.com/office/powerpoint/2010/main" val="2067832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035308"/>
            <a:ext cx="8686800" cy="3416320"/>
          </a:xfrm>
          <a:prstGeom prst="rect">
            <a:avLst/>
          </a:prstGeom>
          <a:noFill/>
        </p:spPr>
        <p:txBody>
          <a:bodyPr wrap="square" rtlCol="0">
            <a:spAutoFit/>
          </a:bodyPr>
          <a:lstStyle/>
          <a:p>
            <a:r>
              <a:rPr lang="en-US" sz="3200" dirty="0" smtClean="0"/>
              <a:t>We cannot talk about agriculture without talking about the environment; we cannot talk about the environment with talking about agriculture; and we cannot talk about either without talking about  the entire world.</a:t>
            </a:r>
          </a:p>
          <a:p>
            <a:endParaRPr lang="en-US" sz="3200" dirty="0"/>
          </a:p>
          <a:p>
            <a:r>
              <a:rPr lang="en-US" sz="2000" dirty="0" smtClean="0"/>
              <a:t>Dr. Bobby </a:t>
            </a:r>
            <a:r>
              <a:rPr lang="en-US" sz="2000" dirty="0" smtClean="0"/>
              <a:t>Stewart</a:t>
            </a:r>
            <a:endParaRPr lang="en-US" sz="2000" dirty="0"/>
          </a:p>
        </p:txBody>
      </p:sp>
    </p:spTree>
    <p:extLst>
      <p:ext uri="{BB962C8B-B14F-4D97-AF65-F5344CB8AC3E}">
        <p14:creationId xmlns:p14="http://schemas.microsoft.com/office/powerpoint/2010/main" val="482173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09600" y="381000"/>
            <a:ext cx="80772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endParaRPr>
          </a:p>
        </p:txBody>
      </p:sp>
      <p:sp>
        <p:nvSpPr>
          <p:cNvPr id="56323" name="Text Box 3"/>
          <p:cNvSpPr txBox="1">
            <a:spLocks noChangeArrowheads="1"/>
          </p:cNvSpPr>
          <p:nvPr/>
        </p:nvSpPr>
        <p:spPr bwMode="auto">
          <a:xfrm>
            <a:off x="152400" y="609600"/>
            <a:ext cx="8686800" cy="4247317"/>
          </a:xfrm>
          <a:prstGeom prst="rect">
            <a:avLst/>
          </a:prstGeom>
          <a:noFill/>
          <a:ln w="9525">
            <a:noFill/>
            <a:miter lim="800000"/>
            <a:headEnd/>
            <a:tailEnd/>
          </a:ln>
          <a:effectLst/>
        </p:spPr>
        <p:txBody>
          <a:bodyPr wrap="square">
            <a:spAutoFit/>
          </a:bodyPr>
          <a:lstStyle/>
          <a:p>
            <a:pPr>
              <a:spcBef>
                <a:spcPct val="50000"/>
              </a:spcBef>
            </a:pPr>
            <a:r>
              <a:rPr lang="en-US" sz="3600" dirty="0" smtClean="0">
                <a:solidFill>
                  <a:srgbClr val="FF9933"/>
                </a:solidFill>
              </a:rPr>
              <a:t>By 2050 there will be 9.1 billion people. </a:t>
            </a:r>
          </a:p>
          <a:p>
            <a:pPr>
              <a:spcBef>
                <a:spcPct val="50000"/>
              </a:spcBef>
            </a:pPr>
            <a:r>
              <a:rPr lang="en-US" sz="3600" dirty="0" smtClean="0"/>
              <a:t>Increase of 30%</a:t>
            </a:r>
          </a:p>
          <a:p>
            <a:pPr>
              <a:spcBef>
                <a:spcPct val="50000"/>
              </a:spcBef>
            </a:pPr>
            <a:r>
              <a:rPr lang="en-US" sz="3600" dirty="0" smtClean="0"/>
              <a:t>Food production during the same period will have to increase 70%</a:t>
            </a:r>
            <a:endParaRPr lang="en-US" sz="3600" dirty="0"/>
          </a:p>
          <a:p>
            <a:pPr>
              <a:spcBef>
                <a:spcPct val="50000"/>
              </a:spcBef>
            </a:pPr>
            <a:r>
              <a:rPr lang="en-US" sz="3600" dirty="0" smtClean="0"/>
              <a:t>95% of the increased population will be in the developing world</a:t>
            </a:r>
            <a:endParaRPr lang="en-US" sz="3600" dirty="0"/>
          </a:p>
        </p:txBody>
      </p:sp>
    </p:spTree>
    <p:extLst>
      <p:ext uri="{BB962C8B-B14F-4D97-AF65-F5344CB8AC3E}">
        <p14:creationId xmlns:p14="http://schemas.microsoft.com/office/powerpoint/2010/main" val="3106456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52600"/>
            <a:ext cx="8001000" cy="4401205"/>
          </a:xfrm>
          <a:prstGeom prst="rect">
            <a:avLst/>
          </a:prstGeom>
          <a:noFill/>
        </p:spPr>
        <p:txBody>
          <a:bodyPr wrap="square" rtlCol="0">
            <a:spAutoFit/>
          </a:bodyPr>
          <a:lstStyle/>
          <a:p>
            <a:r>
              <a:rPr lang="en-US" sz="2800" dirty="0" smtClean="0"/>
              <a:t>Food </a:t>
            </a:r>
            <a:r>
              <a:rPr lang="en-US" sz="2800" dirty="0"/>
              <a:t>and Agricultural </a:t>
            </a:r>
            <a:r>
              <a:rPr lang="en-US" sz="2800" dirty="0" smtClean="0"/>
              <a:t>Organization</a:t>
            </a:r>
            <a:r>
              <a:rPr lang="en-US" sz="2800" dirty="0"/>
              <a:t>, </a:t>
            </a:r>
            <a:r>
              <a:rPr lang="en-US" sz="2800" dirty="0" smtClean="0"/>
              <a:t/>
            </a:r>
            <a:br>
              <a:rPr lang="en-US" sz="2800" dirty="0" smtClean="0"/>
            </a:br>
            <a:r>
              <a:rPr lang="en-US" sz="2800" dirty="0" smtClean="0"/>
              <a:t>“Livestock's </a:t>
            </a:r>
            <a:r>
              <a:rPr lang="en-US" sz="2800" dirty="0"/>
              <a:t>Long </a:t>
            </a:r>
            <a:r>
              <a:rPr lang="en-US" sz="2800" dirty="0" smtClean="0"/>
              <a:t>Shadow” surveys damage </a:t>
            </a:r>
            <a:r>
              <a:rPr lang="en-US" sz="2800" dirty="0"/>
              <a:t>done by sheep, chickens, pigs and goats. But in almost every case, the world's 1.5 billion cattle are most to blame. Livestock are responsible for 18 per cent of the greenhouse gases that cause global warming, more than cars, planes and all other forms of transport put together</a:t>
            </a:r>
            <a:r>
              <a:rPr lang="en-US" sz="2800" dirty="0" smtClean="0"/>
              <a:t>.</a:t>
            </a:r>
          </a:p>
          <a:p>
            <a:endParaRPr lang="en-US" sz="2800" dirty="0" smtClean="0"/>
          </a:p>
          <a:p>
            <a:r>
              <a:rPr lang="en-US" sz="2800" dirty="0" smtClean="0"/>
              <a:t>The Independent.co.uk</a:t>
            </a:r>
            <a:endParaRPr lang="en-US" sz="2800" dirty="0"/>
          </a:p>
        </p:txBody>
      </p:sp>
      <p:sp>
        <p:nvSpPr>
          <p:cNvPr id="3" name="TextBox 2"/>
          <p:cNvSpPr txBox="1"/>
          <p:nvPr/>
        </p:nvSpPr>
        <p:spPr>
          <a:xfrm>
            <a:off x="1511300" y="457200"/>
            <a:ext cx="6248400" cy="584775"/>
          </a:xfrm>
          <a:prstGeom prst="rect">
            <a:avLst/>
          </a:prstGeom>
          <a:noFill/>
        </p:spPr>
        <p:txBody>
          <a:bodyPr wrap="square" rtlCol="0">
            <a:spAutoFit/>
          </a:bodyPr>
          <a:lstStyle/>
          <a:p>
            <a:r>
              <a:rPr lang="en-US" sz="3200" b="1" dirty="0" smtClean="0">
                <a:solidFill>
                  <a:srgbClr val="FF9933"/>
                </a:solidFill>
              </a:rPr>
              <a:t>Agriculture and the Environment</a:t>
            </a:r>
            <a:endParaRPr lang="en-US" sz="3200" b="1" dirty="0">
              <a:solidFill>
                <a:srgbClr val="FF9933"/>
              </a:solidFill>
            </a:endParaRPr>
          </a:p>
        </p:txBody>
      </p:sp>
    </p:spTree>
    <p:extLst>
      <p:ext uri="{BB962C8B-B14F-4D97-AF65-F5344CB8AC3E}">
        <p14:creationId xmlns:p14="http://schemas.microsoft.com/office/powerpoint/2010/main" val="192398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03253582"/>
              </p:ext>
            </p:extLst>
          </p:nvPr>
        </p:nvGraphicFramePr>
        <p:xfrm>
          <a:off x="304800" y="838200"/>
          <a:ext cx="8382000" cy="5408319"/>
        </p:xfrm>
        <a:graphic>
          <a:graphicData uri="http://schemas.openxmlformats.org/drawingml/2006/table">
            <a:tbl>
              <a:tblPr>
                <a:tableStyleId>{5C22544A-7EE6-4342-B048-85BDC9FD1C3A}</a:tableStyleId>
              </a:tblPr>
              <a:tblGrid>
                <a:gridCol w="1600200"/>
                <a:gridCol w="6781800"/>
              </a:tblGrid>
              <a:tr h="50333">
                <a:tc>
                  <a:txBody>
                    <a:bodyPr/>
                    <a:lstStyle/>
                    <a:p>
                      <a:pPr algn="l" fontAlgn="b"/>
                      <a:r>
                        <a:rPr lang="en-US" sz="1800" b="1" u="none" strike="noStrike" dirty="0" err="1" smtClean="0">
                          <a:effectLst/>
                        </a:rPr>
                        <a:t>Emmission</a:t>
                      </a:r>
                      <a:r>
                        <a:rPr lang="en-US" sz="1800" b="1" u="none" strike="noStrike" dirty="0" smtClean="0">
                          <a:effectLst/>
                        </a:rPr>
                        <a:t> </a:t>
                      </a:r>
                      <a:r>
                        <a:rPr lang="en-US" sz="1800" b="1" u="none" strike="noStrike" dirty="0">
                          <a:effectLst/>
                        </a:rPr>
                        <a:t>%</a:t>
                      </a:r>
                      <a:endParaRPr lang="en-US" sz="1800" b="1" i="0" u="none" strike="noStrike" dirty="0">
                        <a:solidFill>
                          <a:srgbClr val="000000"/>
                        </a:solidFill>
                        <a:effectLst/>
                        <a:latin typeface="Calibri"/>
                      </a:endParaRPr>
                    </a:p>
                  </a:txBody>
                  <a:tcPr marL="2517" marR="2517" marT="2517" marB="0" anchor="b">
                    <a:solidFill>
                      <a:schemeClr val="accent3">
                        <a:lumMod val="60000"/>
                        <a:lumOff val="40000"/>
                      </a:schemeClr>
                    </a:solidFill>
                  </a:tcPr>
                </a:tc>
                <a:tc>
                  <a:txBody>
                    <a:bodyPr/>
                    <a:lstStyle/>
                    <a:p>
                      <a:pPr algn="l" fontAlgn="b"/>
                      <a:r>
                        <a:rPr lang="en-US" sz="1800" b="1" u="none" strike="noStrike" dirty="0" smtClean="0">
                          <a:effectLst/>
                        </a:rPr>
                        <a:t>Reference</a:t>
                      </a:r>
                      <a:endParaRPr lang="en-US" sz="1800" b="1" i="0" u="none" strike="noStrike" dirty="0">
                        <a:solidFill>
                          <a:srgbClr val="000000"/>
                        </a:solidFill>
                        <a:effectLst/>
                        <a:latin typeface="Calibri"/>
                      </a:endParaRPr>
                    </a:p>
                  </a:txBody>
                  <a:tcPr marL="2517" marR="2517" marT="2517" marB="0" anchor="b">
                    <a:solidFill>
                      <a:schemeClr val="accent3">
                        <a:lumMod val="60000"/>
                        <a:lumOff val="40000"/>
                      </a:schemeClr>
                    </a:solidFill>
                  </a:tcPr>
                </a:tc>
              </a:tr>
              <a:tr h="517929">
                <a:tc>
                  <a:txBody>
                    <a:bodyPr/>
                    <a:lstStyle/>
                    <a:p>
                      <a:pPr algn="ctr" rtl="0" fontAlgn="ctr"/>
                      <a:r>
                        <a:rPr lang="en-US" sz="2000" b="1" u="none" strike="noStrike" dirty="0">
                          <a:effectLst/>
                        </a:rPr>
                        <a:t>18</a:t>
                      </a: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U.S. Environmental Protection Agency (USEPA). 21012. Inventory of U.S. greenhouse gas emissions and sinks: 1990—2010. U.S. Environmental Protection Agency, Washington, DC. www.epa.gov/climatechange/ghgemissions/usinventoryreport.html. (Accessed 27 January 2014)</a:t>
                      </a:r>
                      <a:endParaRPr lang="en-US" sz="1200" b="0" i="0" u="none" strike="noStrike">
                        <a:solidFill>
                          <a:srgbClr val="000000"/>
                        </a:solidFill>
                        <a:effectLst/>
                        <a:latin typeface="Calibri"/>
                      </a:endParaRPr>
                    </a:p>
                  </a:txBody>
                  <a:tcPr marL="2517" marR="2517" marT="2517" marB="0" anchor="ctr"/>
                </a:tc>
              </a:tr>
              <a:tr h="840061">
                <a:tc>
                  <a:txBody>
                    <a:bodyPr/>
                    <a:lstStyle/>
                    <a:p>
                      <a:pPr algn="ctr" rtl="0" fontAlgn="ctr"/>
                      <a:r>
                        <a:rPr lang="en-US" sz="2000" b="1" u="none" strike="noStrike" dirty="0">
                          <a:effectLst/>
                        </a:rPr>
                        <a:t>12 to 23</a:t>
                      </a: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Denman KL, Brasseur G, et al. (2007) Couplings between changes in the climate system and biogeochemistry. In ‘Climate Change 2007: the physical science basis. Contribution of working group I to the fourth assessment report of the Intergovernmental Panel on Climate Change’. (Eds S Solomon, D Qin, M Manning, Z Chen, M Marquis, KB Averyt, M Tignor and HL Miller) pp. 499–587. (Cambridge University Press: Cambridge, United Kingdom and New York, NY, USA)</a:t>
                      </a:r>
                      <a:endParaRPr lang="en-US" sz="1200" b="0" i="0" u="none" strike="noStrike">
                        <a:solidFill>
                          <a:srgbClr val="000000"/>
                        </a:solidFill>
                        <a:effectLst/>
                        <a:latin typeface="Calibri"/>
                      </a:endParaRPr>
                    </a:p>
                  </a:txBody>
                  <a:tcPr marL="2517" marR="2517" marT="2517" marB="0" anchor="ctr"/>
                </a:tc>
              </a:tr>
              <a:tr h="324649">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Harper, L.A., O.T. Denmead, J.R. Freney, and F.M. Byers. 1999. Direct measurements of methane emissions from grazing and feedlot cattle. J. Anim. Sci. 77:1392-1401.</a:t>
                      </a:r>
                      <a:endParaRPr lang="en-US" sz="1200" b="0" i="0" u="none" strike="noStrike">
                        <a:solidFill>
                          <a:srgbClr val="000000"/>
                        </a:solidFill>
                        <a:effectLst/>
                        <a:latin typeface="Calibri"/>
                      </a:endParaRPr>
                    </a:p>
                  </a:txBody>
                  <a:tcPr marL="2517" marR="2517" marT="2517" marB="0" anchor="ctr"/>
                </a:tc>
              </a:tr>
              <a:tr h="389076">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Neitzert, F., Olsen, K. and Collas, P. 1999. Canadas Greenhouse Gas Inventory: 1997. Emissions and removals with trends. Greenhouse Gas Division, Pollution Data Branch, Environmental Canada, Ottawa, ON.</a:t>
                      </a:r>
                      <a:endParaRPr lang="en-US" sz="1200" b="0" i="0" u="none" strike="noStrike">
                        <a:solidFill>
                          <a:srgbClr val="000000"/>
                        </a:solidFill>
                        <a:effectLst/>
                        <a:latin typeface="Calibri"/>
                      </a:endParaRPr>
                    </a:p>
                  </a:txBody>
                  <a:tcPr marL="2517" marR="2517" marT="2517" marB="0" anchor="ctr"/>
                </a:tc>
              </a:tr>
              <a:tr h="195796">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Johnson, K.A., and D.E. Johnson. 1995. Methane emissions from cattle. J. Anim. Sci. 73:2483:2492.</a:t>
                      </a:r>
                      <a:endParaRPr lang="en-US" sz="1200" b="0" i="0" u="none" strike="noStrike">
                        <a:solidFill>
                          <a:srgbClr val="000000"/>
                        </a:solidFill>
                        <a:effectLst/>
                        <a:latin typeface="Calibri"/>
                      </a:endParaRPr>
                    </a:p>
                  </a:txBody>
                  <a:tcPr marL="2517" marR="2517" marT="2517" marB="0" anchor="ctr"/>
                </a:tc>
              </a:tr>
              <a:tr h="260223">
                <a:tc>
                  <a:txBody>
                    <a:bodyPr/>
                    <a:lstStyle/>
                    <a:p>
                      <a:pPr algn="ctr" rtl="0" fontAlgn="ctr"/>
                      <a:r>
                        <a:rPr lang="en-US" sz="2000" b="1" u="none" strike="noStrike" dirty="0">
                          <a:effectLst/>
                        </a:rPr>
                        <a:t>18</a:t>
                      </a: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FAO. 2006. Livestock’s long shadow: environmental issues and options. ftp://ftp.fao.org/docrep/fao/010/a0701e/a0701e.pdf</a:t>
                      </a:r>
                      <a:endParaRPr lang="en-US" sz="1200" b="0" i="0" u="none" strike="noStrike">
                        <a:solidFill>
                          <a:srgbClr val="000000"/>
                        </a:solidFill>
                        <a:effectLst/>
                        <a:latin typeface="Calibri"/>
                      </a:endParaRPr>
                    </a:p>
                  </a:txBody>
                  <a:tcPr marL="2517" marR="2517" marT="2517" marB="0" anchor="ctr"/>
                </a:tc>
              </a:tr>
              <a:tr h="324649">
                <a:tc>
                  <a:txBody>
                    <a:bodyPr/>
                    <a:lstStyle/>
                    <a:p>
                      <a:pPr algn="ctr" rtl="0" fontAlgn="ctr"/>
                      <a:r>
                        <a:rPr lang="en-US" sz="2000" b="1" u="none" strike="noStrike" dirty="0">
                          <a:effectLst/>
                        </a:rPr>
                        <a:t>18</a:t>
                      </a: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Rubin, E. S., R. N. Cooper, R. A. Frosch, T. H. Lee, G. Marland, A. H. Rosenfeld, and D. D. Stine. 1992. Realistic mitigation options for global warming. Sci. 257:148-149, 261–265.</a:t>
                      </a:r>
                      <a:endParaRPr lang="en-US" sz="1200" b="0" i="0" u="none" strike="noStrike">
                        <a:solidFill>
                          <a:srgbClr val="000000"/>
                        </a:solidFill>
                        <a:effectLst/>
                        <a:latin typeface="Calibri"/>
                      </a:endParaRPr>
                    </a:p>
                  </a:txBody>
                  <a:tcPr marL="2517" marR="2517" marT="2517" marB="0" anchor="ctr"/>
                </a:tc>
              </a:tr>
              <a:tr h="324649">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Koneswaran, G. and D. Nierenberg. 2008. Global Farm Animal Production and Global Warming: Impacting and Mitigating Climate Change. Environ. Health Perspect. 116:578–582.</a:t>
                      </a:r>
                      <a:endParaRPr lang="en-US" sz="1200" b="0" i="0" u="none" strike="noStrike">
                        <a:solidFill>
                          <a:srgbClr val="000000"/>
                        </a:solidFill>
                        <a:effectLst/>
                        <a:latin typeface="Calibri"/>
                      </a:endParaRPr>
                    </a:p>
                  </a:txBody>
                  <a:tcPr marL="2517" marR="2517" marT="2517" marB="0" anchor="ctr"/>
                </a:tc>
              </a:tr>
              <a:tr h="389076">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Steinfeld, H., P. Gerber, T. Wassenaar, V. Castel, M. Rosales, C. de Haan. 2006. Livestock’s Long Shadow: Environmental Issues and Options. Rome:Food and Agriculture Organization of the United Nations.</a:t>
                      </a:r>
                      <a:endParaRPr lang="en-US" sz="1200" b="0" i="0" u="none" strike="noStrike">
                        <a:solidFill>
                          <a:srgbClr val="000000"/>
                        </a:solidFill>
                        <a:effectLst/>
                        <a:latin typeface="Calibri"/>
                      </a:endParaRPr>
                    </a:p>
                  </a:txBody>
                  <a:tcPr marL="2517" marR="2517" marT="2517" marB="0" anchor="ctr"/>
                </a:tc>
              </a:tr>
              <a:tr h="324649">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Paustian, K., M. Antle, J. Sheehan, and P. Eldor. 2006. Agriculture’s Role in Greenhouse Gas Mitigation. Washington, DC: Pew Center on Global Climate Change</a:t>
                      </a:r>
                      <a:endParaRPr lang="en-US" sz="1200" b="0" i="0" u="none" strike="noStrike">
                        <a:solidFill>
                          <a:srgbClr val="000000"/>
                        </a:solidFill>
                        <a:effectLst/>
                        <a:latin typeface="Calibri"/>
                      </a:endParaRPr>
                    </a:p>
                  </a:txBody>
                  <a:tcPr marL="2517" marR="2517" marT="2517" marB="0" anchor="ctr"/>
                </a:tc>
              </a:tr>
              <a:tr h="324649">
                <a:tc>
                  <a:txBody>
                    <a:bodyPr/>
                    <a:lstStyle/>
                    <a:p>
                      <a:pPr algn="ctr" rtl="0" fontAlgn="ctr"/>
                      <a:r>
                        <a:rPr lang="en-US" sz="2000" b="1" u="none" strike="noStrike" dirty="0">
                          <a:effectLst/>
                        </a:rPr>
                        <a:t>25-30</a:t>
                      </a: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a:effectLst/>
                        </a:rPr>
                        <a:t>Koneswaran, Gowr &amp; Nierenberg, Danielle. Global Farm Animal Production and Global Warming Impacting and Mitigating Climate Change. </a:t>
                      </a:r>
                      <a:endParaRPr lang="en-US" sz="1200" b="0" i="0" u="none" strike="noStrike">
                        <a:solidFill>
                          <a:srgbClr val="000000"/>
                        </a:solidFill>
                        <a:effectLst/>
                        <a:latin typeface="Calibri"/>
                      </a:endParaRPr>
                    </a:p>
                  </a:txBody>
                  <a:tcPr marL="2517" marR="2517" marT="2517" marB="0" anchor="ctr"/>
                </a:tc>
              </a:tr>
              <a:tr h="260223">
                <a:tc>
                  <a:txBody>
                    <a:bodyPr/>
                    <a:lstStyle/>
                    <a:p>
                      <a:pPr algn="ctr" rtl="0" fontAlgn="ctr"/>
                      <a:endParaRPr lang="en-US" sz="2000" b="1" i="0" u="none" strike="noStrike" dirty="0">
                        <a:solidFill>
                          <a:srgbClr val="000000"/>
                        </a:solidFill>
                        <a:effectLst/>
                        <a:latin typeface="Calibri"/>
                      </a:endParaRPr>
                    </a:p>
                  </a:txBody>
                  <a:tcPr marL="2517" marR="2517" marT="2517" marB="0" anchor="ctr"/>
                </a:tc>
                <a:tc>
                  <a:txBody>
                    <a:bodyPr/>
                    <a:lstStyle/>
                    <a:p>
                      <a:pPr algn="l" rtl="0" fontAlgn="ctr"/>
                      <a:r>
                        <a:rPr lang="en-US" sz="1200" u="none" strike="noStrike" dirty="0">
                          <a:effectLst/>
                        </a:rPr>
                        <a:t>Environ Health </a:t>
                      </a:r>
                      <a:r>
                        <a:rPr lang="en-US" sz="1200" u="none" strike="noStrike" dirty="0" err="1">
                          <a:effectLst/>
                        </a:rPr>
                        <a:t>Perspect</a:t>
                      </a:r>
                      <a:r>
                        <a:rPr lang="en-US" sz="1200" u="none" strike="noStrike" dirty="0">
                          <a:effectLst/>
                        </a:rPr>
                        <a:t>. 2008 May; 116(5): 578–582. Published online 2008 January 31. </a:t>
                      </a:r>
                      <a:r>
                        <a:rPr lang="en-US" sz="1200" u="none" strike="noStrike" dirty="0" err="1">
                          <a:effectLst/>
                        </a:rPr>
                        <a:t>doi</a:t>
                      </a:r>
                      <a:r>
                        <a:rPr lang="en-US" sz="1200" u="none" strike="noStrike" dirty="0">
                          <a:effectLst/>
                        </a:rPr>
                        <a:t>: 10.1289/ehp.11034 PMCID: PMC2367646 Commentary</a:t>
                      </a:r>
                      <a:endParaRPr lang="en-US" sz="1200" b="0" i="0" u="none" strike="noStrike" dirty="0">
                        <a:solidFill>
                          <a:srgbClr val="000000"/>
                        </a:solidFill>
                        <a:effectLst/>
                        <a:latin typeface="Calibri"/>
                      </a:endParaRPr>
                    </a:p>
                  </a:txBody>
                  <a:tcPr marL="2517" marR="2517" marT="2517" marB="0" anchor="ctr"/>
                </a:tc>
              </a:tr>
            </a:tbl>
          </a:graphicData>
        </a:graphic>
      </p:graphicFrame>
      <p:sp>
        <p:nvSpPr>
          <p:cNvPr id="2" name="TextBox 1"/>
          <p:cNvSpPr txBox="1"/>
          <p:nvPr/>
        </p:nvSpPr>
        <p:spPr>
          <a:xfrm>
            <a:off x="1371600" y="228600"/>
            <a:ext cx="6477000" cy="523220"/>
          </a:xfrm>
          <a:prstGeom prst="rect">
            <a:avLst/>
          </a:prstGeom>
          <a:noFill/>
        </p:spPr>
        <p:txBody>
          <a:bodyPr wrap="square" rtlCol="0">
            <a:spAutoFit/>
          </a:bodyPr>
          <a:lstStyle/>
          <a:p>
            <a:r>
              <a:rPr lang="en-US" sz="2800" b="1" dirty="0" smtClean="0">
                <a:solidFill>
                  <a:srgbClr val="FF9933"/>
                </a:solidFill>
              </a:rPr>
              <a:t>Methane and Nitrous Oxide Emissions</a:t>
            </a:r>
            <a:endParaRPr lang="en-US" sz="2800" b="1" dirty="0">
              <a:solidFill>
                <a:srgbClr val="FF9933"/>
              </a:solidFill>
            </a:endParaRPr>
          </a:p>
        </p:txBody>
      </p:sp>
    </p:spTree>
    <p:extLst>
      <p:ext uri="{BB962C8B-B14F-4D97-AF65-F5344CB8AC3E}">
        <p14:creationId xmlns:p14="http://schemas.microsoft.com/office/powerpoint/2010/main" val="842443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447800"/>
            <a:ext cx="8153400" cy="3877985"/>
          </a:xfrm>
          <a:prstGeom prst="rect">
            <a:avLst/>
          </a:prstGeom>
          <a:noFill/>
        </p:spPr>
        <p:txBody>
          <a:bodyPr wrap="square" rtlCol="0">
            <a:spAutoFit/>
          </a:bodyPr>
          <a:lstStyle/>
          <a:p>
            <a:r>
              <a:rPr lang="en-US" sz="2400" dirty="0">
                <a:latin typeface="Verdana" panose="020B0604030504040204" pitchFamily="34" charset="0"/>
              </a:rPr>
              <a:t>The percent increase in atmospheric </a:t>
            </a:r>
            <a:r>
              <a:rPr lang="en-US" sz="2400" dirty="0" smtClean="0">
                <a:latin typeface="Verdana" panose="020B0604030504040204" pitchFamily="34" charset="0"/>
              </a:rPr>
              <a:t>CO</a:t>
            </a:r>
            <a:r>
              <a:rPr lang="en-US" sz="2400" baseline="-25000" dirty="0" smtClean="0">
                <a:latin typeface="Verdana" panose="020B0604030504040204" pitchFamily="34" charset="0"/>
              </a:rPr>
              <a:t>2</a:t>
            </a:r>
            <a:r>
              <a:rPr lang="en-US" sz="2400" dirty="0" smtClean="0">
                <a:latin typeface="Verdana" panose="020B0604030504040204" pitchFamily="34" charset="0"/>
              </a:rPr>
              <a:t> due </a:t>
            </a:r>
            <a:r>
              <a:rPr lang="en-US" sz="2400" dirty="0">
                <a:latin typeface="Verdana" panose="020B0604030504040204" pitchFamily="34" charset="0"/>
              </a:rPr>
              <a:t>to a worldwide decrease of </a:t>
            </a:r>
            <a:r>
              <a:rPr lang="en-US" sz="2400" dirty="0" smtClean="0">
                <a:latin typeface="Verdana" panose="020B0604030504040204" pitchFamily="34" charset="0"/>
              </a:rPr>
              <a:t>3% </a:t>
            </a:r>
            <a:r>
              <a:rPr lang="en-US" sz="2400" dirty="0">
                <a:latin typeface="Verdana" panose="020B0604030504040204" pitchFamily="34" charset="0"/>
              </a:rPr>
              <a:t>in soil organic matter of </a:t>
            </a:r>
            <a:r>
              <a:rPr lang="en-US" sz="2400" dirty="0" smtClean="0">
                <a:latin typeface="Verdana" panose="020B0604030504040204" pitchFamily="34" charset="0"/>
              </a:rPr>
              <a:t>arable land </a:t>
            </a:r>
            <a:r>
              <a:rPr lang="en-US" sz="2400" dirty="0">
                <a:latin typeface="Verdana" panose="020B0604030504040204" pitchFamily="34" charset="0"/>
              </a:rPr>
              <a:t>was estimated to be 20 mg </a:t>
            </a:r>
            <a:r>
              <a:rPr lang="en-US" sz="2400" dirty="0" smtClean="0">
                <a:latin typeface="Verdana" panose="020B0604030504040204" pitchFamily="34" charset="0"/>
              </a:rPr>
              <a:t>kg</a:t>
            </a:r>
            <a:r>
              <a:rPr lang="en-US" sz="2400" baseline="30000" dirty="0" smtClean="0">
                <a:latin typeface="Verdana" panose="020B0604030504040204" pitchFamily="34" charset="0"/>
              </a:rPr>
              <a:t>-1</a:t>
            </a:r>
            <a:endParaRPr lang="en-US" sz="2400" dirty="0">
              <a:latin typeface="Verdana" panose="020B0604030504040204" pitchFamily="34" charset="0"/>
            </a:endParaRPr>
          </a:p>
          <a:p>
            <a:r>
              <a:rPr lang="en-US" sz="2400" dirty="0" smtClean="0">
                <a:latin typeface="Verdana" panose="020B0604030504040204" pitchFamily="34" charset="0"/>
              </a:rPr>
              <a:t/>
            </a:r>
            <a:br>
              <a:rPr lang="en-US" sz="2400" dirty="0" smtClean="0">
                <a:latin typeface="Verdana" panose="020B0604030504040204" pitchFamily="34" charset="0"/>
              </a:rPr>
            </a:br>
            <a:r>
              <a:rPr lang="en-US" sz="2400" dirty="0">
                <a:latin typeface="Verdana" panose="020B0604030504040204" pitchFamily="34" charset="0"/>
              </a:rPr>
              <a:t>D</a:t>
            </a:r>
            <a:r>
              <a:rPr lang="en-US" sz="2400" dirty="0" smtClean="0">
                <a:latin typeface="Verdana" panose="020B0604030504040204" pitchFamily="34" charset="0"/>
              </a:rPr>
              <a:t>ecrease </a:t>
            </a:r>
            <a:r>
              <a:rPr lang="en-US" sz="2400" dirty="0">
                <a:latin typeface="Verdana" panose="020B0604030504040204" pitchFamily="34" charset="0"/>
              </a:rPr>
              <a:t>in soil organic matter </a:t>
            </a:r>
            <a:r>
              <a:rPr lang="en-US" sz="2400" dirty="0" smtClean="0">
                <a:latin typeface="Verdana" panose="020B0604030504040204" pitchFamily="34" charset="0"/>
              </a:rPr>
              <a:t>accounted </a:t>
            </a:r>
            <a:r>
              <a:rPr lang="en-US" sz="2400" dirty="0">
                <a:latin typeface="Verdana" panose="020B0604030504040204" pitchFamily="34" charset="0"/>
              </a:rPr>
              <a:t>for 6 to 25% </a:t>
            </a:r>
            <a:r>
              <a:rPr lang="en-US" sz="2400" dirty="0" smtClean="0">
                <a:latin typeface="Verdana" panose="020B0604030504040204" pitchFamily="34" charset="0"/>
              </a:rPr>
              <a:t>of the </a:t>
            </a:r>
            <a:r>
              <a:rPr lang="en-US" sz="2400" dirty="0">
                <a:latin typeface="Verdana" panose="020B0604030504040204" pitchFamily="34" charset="0"/>
              </a:rPr>
              <a:t>80 mg kg</a:t>
            </a:r>
            <a:r>
              <a:rPr lang="en-US" sz="2400" baseline="30000" dirty="0">
                <a:latin typeface="Verdana" panose="020B0604030504040204" pitchFamily="34" charset="0"/>
              </a:rPr>
              <a:t>-1</a:t>
            </a:r>
            <a:r>
              <a:rPr lang="en-US" sz="2400" dirty="0">
                <a:latin typeface="Verdana" panose="020B0604030504040204" pitchFamily="34" charset="0"/>
              </a:rPr>
              <a:t> (</a:t>
            </a:r>
            <a:r>
              <a:rPr lang="en-US" sz="2400" b="1" dirty="0">
                <a:solidFill>
                  <a:srgbClr val="FF9933"/>
                </a:solidFill>
                <a:latin typeface="Verdana" panose="020B0604030504040204" pitchFamily="34" charset="0"/>
              </a:rPr>
              <a:t>340</a:t>
            </a:r>
            <a:r>
              <a:rPr lang="en-US" sz="2400" dirty="0">
                <a:latin typeface="Verdana" panose="020B0604030504040204" pitchFamily="34" charset="0"/>
              </a:rPr>
              <a:t>-260) </a:t>
            </a:r>
            <a:r>
              <a:rPr lang="en-US" sz="2400" dirty="0" smtClean="0">
                <a:latin typeface="Verdana" panose="020B0604030504040204" pitchFamily="34" charset="0"/>
              </a:rPr>
              <a:t>increase </a:t>
            </a:r>
            <a:r>
              <a:rPr lang="en-US" sz="2400" dirty="0">
                <a:latin typeface="Verdana" panose="020B0604030504040204" pitchFamily="34" charset="0"/>
              </a:rPr>
              <a:t>in atmospheric CO</a:t>
            </a:r>
            <a:r>
              <a:rPr lang="en-US" sz="2400" baseline="-25000" dirty="0">
                <a:latin typeface="Verdana" panose="020B0604030504040204" pitchFamily="34" charset="0"/>
              </a:rPr>
              <a:t>2</a:t>
            </a:r>
            <a:r>
              <a:rPr lang="en-US" sz="2400" dirty="0">
                <a:latin typeface="Verdana" panose="020B0604030504040204" pitchFamily="34" charset="0"/>
              </a:rPr>
              <a:t> over the last 150 </a:t>
            </a:r>
            <a:r>
              <a:rPr lang="en-US" sz="2400" dirty="0" smtClean="0">
                <a:latin typeface="Verdana" panose="020B0604030504040204" pitchFamily="34" charset="0"/>
              </a:rPr>
              <a:t>years</a:t>
            </a:r>
          </a:p>
          <a:p>
            <a:endParaRPr lang="en-US" sz="2400" dirty="0">
              <a:latin typeface="Verdana" panose="020B0604030504040204" pitchFamily="34" charset="0"/>
            </a:endParaRPr>
          </a:p>
          <a:p>
            <a:r>
              <a:rPr lang="en-US" dirty="0">
                <a:latin typeface="Verdana" panose="020B0604030504040204" pitchFamily="34" charset="0"/>
              </a:rPr>
              <a:t>Mullen, R. W., </a:t>
            </a:r>
            <a:r>
              <a:rPr lang="en-US" dirty="0" smtClean="0">
                <a:latin typeface="Verdana" panose="020B0604030504040204" pitchFamily="34" charset="0"/>
              </a:rPr>
              <a:t>et al. (</a:t>
            </a:r>
            <a:r>
              <a:rPr lang="en-US" dirty="0">
                <a:latin typeface="Verdana" panose="020B0604030504040204" pitchFamily="34" charset="0"/>
              </a:rPr>
              <a:t>1999) </a:t>
            </a:r>
            <a:r>
              <a:rPr lang="en-US" dirty="0" smtClean="0">
                <a:latin typeface="Verdana" panose="020B0604030504040204" pitchFamily="34" charset="0"/>
              </a:rPr>
              <a:t>'Estimated increase </a:t>
            </a:r>
            <a:r>
              <a:rPr lang="en-US" dirty="0">
                <a:latin typeface="Verdana" panose="020B0604030504040204" pitchFamily="34" charset="0"/>
              </a:rPr>
              <a:t>in atmospheric </a:t>
            </a:r>
            <a:r>
              <a:rPr lang="en-US" dirty="0" smtClean="0">
                <a:latin typeface="Verdana" panose="020B0604030504040204" pitchFamily="34" charset="0"/>
              </a:rPr>
              <a:t>carbon dioxide </a:t>
            </a:r>
            <a:r>
              <a:rPr lang="en-US" dirty="0">
                <a:latin typeface="Verdana" panose="020B0604030504040204" pitchFamily="34" charset="0"/>
              </a:rPr>
              <a:t>due to worldwide decrease in soil organic matter', Communications in Soil Science and Plant Analysis, </a:t>
            </a:r>
            <a:r>
              <a:rPr lang="en-US" dirty="0" smtClean="0">
                <a:latin typeface="Verdana" panose="020B0604030504040204" pitchFamily="34" charset="0"/>
              </a:rPr>
              <a:t>30:1713-1719</a:t>
            </a:r>
            <a:endParaRPr lang="en-US" dirty="0">
              <a:latin typeface="Verdana" panose="020B0604030504040204" pitchFamily="34" charset="0"/>
            </a:endParaRPr>
          </a:p>
        </p:txBody>
      </p:sp>
      <p:sp>
        <p:nvSpPr>
          <p:cNvPr id="3" name="TextBox 2"/>
          <p:cNvSpPr txBox="1"/>
          <p:nvPr/>
        </p:nvSpPr>
        <p:spPr>
          <a:xfrm>
            <a:off x="1676400" y="619780"/>
            <a:ext cx="6629400" cy="523220"/>
          </a:xfrm>
          <a:prstGeom prst="rect">
            <a:avLst/>
          </a:prstGeom>
          <a:noFill/>
        </p:spPr>
        <p:txBody>
          <a:bodyPr wrap="square" rtlCol="0">
            <a:spAutoFit/>
          </a:bodyPr>
          <a:lstStyle/>
          <a:p>
            <a:r>
              <a:rPr lang="en-US" sz="2800" b="1" dirty="0" smtClean="0">
                <a:solidFill>
                  <a:srgbClr val="FF9933"/>
                </a:solidFill>
              </a:rPr>
              <a:t>Soil Organic Carbon (Tillage)</a:t>
            </a:r>
            <a:endParaRPr lang="en-US" sz="2800" b="1" dirty="0">
              <a:solidFill>
                <a:srgbClr val="FF9933"/>
              </a:solidFill>
            </a:endParaRPr>
          </a:p>
        </p:txBody>
      </p:sp>
    </p:spTree>
    <p:extLst>
      <p:ext uri="{BB962C8B-B14F-4D97-AF65-F5344CB8AC3E}">
        <p14:creationId xmlns:p14="http://schemas.microsoft.com/office/powerpoint/2010/main" val="3797148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51331"/>
            <a:ext cx="8991600" cy="5139869"/>
          </a:xfrm>
          <a:prstGeom prst="rect">
            <a:avLst/>
          </a:prstGeom>
          <a:noFill/>
        </p:spPr>
        <p:txBody>
          <a:bodyPr wrap="square" rtlCol="0">
            <a:spAutoFit/>
          </a:bodyPr>
          <a:lstStyle/>
          <a:p>
            <a:r>
              <a:rPr lang="en-US" sz="3000" dirty="0" smtClean="0">
                <a:latin typeface="Arial" pitchFamily="34" charset="0"/>
                <a:cs typeface="Arial" pitchFamily="34" charset="0"/>
              </a:rPr>
              <a:t>Of the 7 billion people in the World, more than 1 billion live on less than $1 per day.</a:t>
            </a:r>
          </a:p>
          <a:p>
            <a:endParaRPr lang="en-US" sz="3000" dirty="0">
              <a:latin typeface="Arial" pitchFamily="34" charset="0"/>
              <a:cs typeface="Arial" pitchFamily="34" charset="0"/>
            </a:endParaRPr>
          </a:p>
          <a:p>
            <a:r>
              <a:rPr lang="en-US" sz="3000" dirty="0" smtClean="0">
                <a:latin typeface="Arial" pitchFamily="34" charset="0"/>
                <a:cs typeface="Arial" pitchFamily="34" charset="0"/>
              </a:rPr>
              <a:t>More than 2.7 billion live on less than $2 per day.</a:t>
            </a:r>
          </a:p>
          <a:p>
            <a:endParaRPr lang="en-US" sz="3000" dirty="0">
              <a:latin typeface="Arial" pitchFamily="34" charset="0"/>
              <a:cs typeface="Arial" pitchFamily="34" charset="0"/>
            </a:endParaRPr>
          </a:p>
          <a:p>
            <a:r>
              <a:rPr lang="en-US" sz="3000" dirty="0" smtClean="0">
                <a:latin typeface="Arial" pitchFamily="34" charset="0"/>
                <a:cs typeface="Arial" pitchFamily="34" charset="0"/>
              </a:rPr>
              <a:t>The World Bank has estimated that the number of people in developing countries with household incomes of $16,000 will increase from 352 million in 2000 to 2.1 billion by 2030.</a:t>
            </a:r>
          </a:p>
          <a:p>
            <a:endParaRPr lang="en-US" sz="3000" dirty="0">
              <a:latin typeface="Arial" pitchFamily="34" charset="0"/>
              <a:cs typeface="Arial" pitchFamily="34" charset="0"/>
            </a:endParaRPr>
          </a:p>
          <a:p>
            <a:r>
              <a:rPr lang="en-US" sz="2800" b="1" i="1" dirty="0" smtClean="0">
                <a:solidFill>
                  <a:srgbClr val="FF9933"/>
                </a:solidFill>
                <a:latin typeface="Arial" pitchFamily="34" charset="0"/>
                <a:cs typeface="Arial" pitchFamily="34" charset="0"/>
              </a:rPr>
              <a:t>Where will these problems likely be solved?   </a:t>
            </a:r>
            <a:endParaRPr lang="en-US" sz="2800" b="1" i="1" dirty="0">
              <a:solidFill>
                <a:srgbClr val="FF9933"/>
              </a:solidFill>
              <a:latin typeface="Arial" pitchFamily="34" charset="0"/>
              <a:cs typeface="Arial" pitchFamily="34" charset="0"/>
            </a:endParaRPr>
          </a:p>
        </p:txBody>
      </p:sp>
    </p:spTree>
    <p:extLst>
      <p:ext uri="{BB962C8B-B14F-4D97-AF65-F5344CB8AC3E}">
        <p14:creationId xmlns:p14="http://schemas.microsoft.com/office/powerpoint/2010/main" val="966103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00" y="304800"/>
            <a:ext cx="8382000" cy="2554545"/>
          </a:xfrm>
          <a:prstGeom prst="rect">
            <a:avLst/>
          </a:prstGeom>
          <a:noFill/>
        </p:spPr>
        <p:txBody>
          <a:bodyPr wrap="square" rtlCol="0">
            <a:spAutoFit/>
          </a:bodyPr>
          <a:lstStyle/>
          <a:p>
            <a:pPr>
              <a:tabLst>
                <a:tab pos="1028700" algn="l"/>
                <a:tab pos="1828800" algn="l"/>
                <a:tab pos="4178300" algn="l"/>
                <a:tab pos="5600700" algn="l"/>
                <a:tab pos="6400800" algn="l"/>
              </a:tabLst>
            </a:pPr>
            <a:r>
              <a:rPr lang="en-US" sz="2400" dirty="0" smtClean="0"/>
              <a:t>U.S.	6.9%	3770 </a:t>
            </a:r>
            <a:r>
              <a:rPr lang="en-US" sz="2400" dirty="0" err="1" smtClean="0"/>
              <a:t>cal</a:t>
            </a:r>
            <a:r>
              <a:rPr lang="en-US" sz="2400" dirty="0"/>
              <a:t> </a:t>
            </a:r>
            <a:r>
              <a:rPr lang="en-US" sz="2400" dirty="0" smtClean="0"/>
              <a:t>               Ethiopia 	57%	1950 </a:t>
            </a:r>
            <a:r>
              <a:rPr lang="en-US" sz="2400" dirty="0" err="1" smtClean="0"/>
              <a:t>cal</a:t>
            </a:r>
            <a:endParaRPr lang="en-US" sz="2400" dirty="0" smtClean="0"/>
          </a:p>
          <a:p>
            <a:pPr>
              <a:tabLst>
                <a:tab pos="1485900" algn="l"/>
                <a:tab pos="3771900" algn="l"/>
                <a:tab pos="5829300" algn="l"/>
              </a:tabLst>
            </a:pPr>
            <a:r>
              <a:rPr lang="en-US" sz="2400" dirty="0" smtClean="0"/>
              <a:t>Ireland   8.5%  3530 </a:t>
            </a:r>
            <a:r>
              <a:rPr lang="en-US" sz="2400" dirty="0" err="1" smtClean="0"/>
              <a:t>cal</a:t>
            </a:r>
            <a:r>
              <a:rPr lang="en-US" sz="2400" dirty="0" smtClean="0"/>
              <a:t>	Bolivia                61%    2090 </a:t>
            </a:r>
            <a:r>
              <a:rPr lang="en-US" sz="2400" dirty="0" err="1" smtClean="0"/>
              <a:t>cal</a:t>
            </a:r>
            <a:endParaRPr lang="en-US" sz="2400" dirty="0" smtClean="0"/>
          </a:p>
          <a:p>
            <a:pPr>
              <a:tabLst>
                <a:tab pos="1485900" algn="l"/>
                <a:tab pos="3771900" algn="l"/>
                <a:tab pos="5829300" algn="l"/>
              </a:tabLst>
            </a:pPr>
            <a:r>
              <a:rPr lang="en-US" sz="2400" dirty="0" smtClean="0"/>
              <a:t>France  13.8%  3550 </a:t>
            </a:r>
            <a:r>
              <a:rPr lang="en-US" sz="2400" dirty="0" err="1" smtClean="0"/>
              <a:t>cal</a:t>
            </a:r>
            <a:r>
              <a:rPr lang="en-US" sz="2400" dirty="0" smtClean="0"/>
              <a:t>	Angola               80%    1950 </a:t>
            </a:r>
            <a:r>
              <a:rPr lang="en-US" sz="2400" dirty="0" err="1" smtClean="0"/>
              <a:t>cal</a:t>
            </a:r>
            <a:endParaRPr lang="en-US" sz="2400" dirty="0" smtClean="0"/>
          </a:p>
          <a:p>
            <a:pPr>
              <a:tabLst>
                <a:tab pos="1485900" algn="l"/>
                <a:tab pos="3771900" algn="l"/>
                <a:tab pos="5829300" algn="l"/>
              </a:tabLst>
            </a:pPr>
            <a:r>
              <a:rPr lang="en-US" sz="2400" dirty="0" smtClean="0"/>
              <a:t>Italy       14.7%  3550 </a:t>
            </a:r>
            <a:r>
              <a:rPr lang="en-US" sz="2400" dirty="0" err="1" smtClean="0"/>
              <a:t>cal</a:t>
            </a:r>
            <a:endParaRPr lang="en-US" sz="2400" dirty="0" smtClean="0"/>
          </a:p>
          <a:p>
            <a:pPr>
              <a:tabLst>
                <a:tab pos="1485900" algn="l"/>
                <a:tab pos="3771900" algn="l"/>
                <a:tab pos="5829300" algn="l"/>
              </a:tabLst>
            </a:pPr>
            <a:endParaRPr lang="en-US" sz="2400" dirty="0" smtClean="0"/>
          </a:p>
          <a:p>
            <a:pPr>
              <a:tabLst>
                <a:tab pos="1485900" algn="l"/>
                <a:tab pos="3771900" algn="l"/>
                <a:tab pos="5829300" algn="l"/>
              </a:tabLst>
            </a:pPr>
            <a:r>
              <a:rPr lang="en-US" sz="2000" dirty="0" smtClean="0"/>
              <a:t>Twenty poorest countries spend more than 50% of income on food.</a:t>
            </a:r>
          </a:p>
          <a:p>
            <a:pPr>
              <a:tabLst>
                <a:tab pos="1485900" algn="l"/>
                <a:tab pos="3771900" algn="l"/>
                <a:tab pos="5829300" algn="l"/>
              </a:tabLst>
            </a:pPr>
            <a:endParaRPr lang="en-US" sz="20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66999"/>
            <a:ext cx="4682838" cy="35589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9707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1034825452"/>
              </p:ext>
            </p:extLst>
          </p:nvPr>
        </p:nvGraphicFramePr>
        <p:xfrm>
          <a:off x="457200" y="1371600"/>
          <a:ext cx="83058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318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896128557"/>
              </p:ext>
            </p:extLst>
          </p:nvPr>
        </p:nvGraphicFramePr>
        <p:xfrm>
          <a:off x="381000" y="1676400"/>
          <a:ext cx="82296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1042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6859" y="4406160"/>
            <a:ext cx="3402106"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Dr. Raj </a:t>
            </a:r>
            <a:r>
              <a:rPr lang="en-US" dirty="0" err="1" smtClean="0"/>
              <a:t>Khosla</a:t>
            </a:r>
            <a:r>
              <a:rPr lang="en-US" dirty="0" smtClean="0"/>
              <a:t/>
            </a:r>
            <a:br>
              <a:rPr lang="en-US" dirty="0" smtClean="0"/>
            </a:br>
            <a:r>
              <a:rPr lang="en-US" dirty="0" err="1"/>
              <a:t>Monfort</a:t>
            </a:r>
            <a:r>
              <a:rPr lang="en-US" dirty="0"/>
              <a:t> </a:t>
            </a:r>
            <a:r>
              <a:rPr lang="en-US" dirty="0" smtClean="0"/>
              <a:t>Professor</a:t>
            </a:r>
            <a:br>
              <a:rPr lang="en-US" dirty="0" smtClean="0"/>
            </a:br>
            <a:r>
              <a:rPr lang="en-US" dirty="0" smtClean="0"/>
              <a:t>Assistant Dean of Int. Programs</a:t>
            </a:r>
            <a:br>
              <a:rPr lang="en-US" dirty="0" smtClean="0"/>
            </a:br>
            <a:r>
              <a:rPr lang="en-US" dirty="0" smtClean="0"/>
              <a:t>Colorado State University</a:t>
            </a: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381000"/>
            <a:ext cx="4662849" cy="5238929"/>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1988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92421" y="838200"/>
            <a:ext cx="8915400" cy="3785652"/>
          </a:xfrm>
          <a:prstGeom prst="rect">
            <a:avLst/>
          </a:prstGeom>
          <a:noFill/>
          <a:ln w="9525">
            <a:noFill/>
            <a:miter lim="800000"/>
            <a:headEnd/>
            <a:tailEnd/>
          </a:ln>
          <a:effectLst/>
        </p:spPr>
        <p:txBody>
          <a:bodyPr wrap="square">
            <a:spAutoFit/>
          </a:bodyPr>
          <a:lstStyle/>
          <a:p>
            <a:pPr>
              <a:spcBef>
                <a:spcPct val="50000"/>
              </a:spcBef>
            </a:pPr>
            <a:r>
              <a:rPr lang="en-US" sz="2800" dirty="0"/>
              <a:t>At the top of the food chain rankings, </a:t>
            </a:r>
            <a:r>
              <a:rPr lang="en-US" sz="2800" dirty="0" smtClean="0"/>
              <a:t>people in U.S</a:t>
            </a:r>
            <a:r>
              <a:rPr lang="en-US" sz="2800" dirty="0"/>
              <a:t>. and Canada consume about 800 kg annually, mostly as meat, milk and eggs. At the bottom, India consumes about 200 kg consuming nearly all directly, leaving little for conversion to protein</a:t>
            </a:r>
            <a:r>
              <a:rPr lang="en-US" sz="2800" dirty="0" smtClean="0"/>
              <a:t>. The world average production of grain per person is about 350 kg per person compared to 285 in 1961. </a:t>
            </a:r>
          </a:p>
          <a:p>
            <a:pPr>
              <a:spcBef>
                <a:spcPct val="50000"/>
              </a:spcBef>
            </a:pPr>
            <a:r>
              <a:rPr lang="en-US" sz="2000" dirty="0" smtClean="0"/>
              <a:t>(Food and Agriculture Organization Statistics, Rome)</a:t>
            </a:r>
            <a:endParaRPr lang="en-US" sz="2800" dirty="0" smtClean="0"/>
          </a:p>
          <a:p>
            <a:pPr>
              <a:spcBef>
                <a:spcPct val="50000"/>
              </a:spcBef>
            </a:pPr>
            <a:endParaRPr lang="en-US" sz="2800" dirty="0"/>
          </a:p>
        </p:txBody>
      </p:sp>
    </p:spTree>
    <p:extLst>
      <p:ext uri="{BB962C8B-B14F-4D97-AF65-F5344CB8AC3E}">
        <p14:creationId xmlns:p14="http://schemas.microsoft.com/office/powerpoint/2010/main" val="859165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600" y="228601"/>
            <a:ext cx="8763000" cy="3733800"/>
          </a:xfrm>
        </p:spPr>
        <p:txBody>
          <a:bodyPr>
            <a:noAutofit/>
          </a:bodyPr>
          <a:lstStyle/>
          <a:p>
            <a:pPr marL="0" indent="0">
              <a:buNone/>
            </a:pPr>
            <a:r>
              <a:rPr lang="en-US" sz="600" b="1" dirty="0" smtClean="0"/>
              <a:t>Bundy</a:t>
            </a:r>
            <a:r>
              <a:rPr lang="en-US" sz="600" b="1" dirty="0"/>
              <a:t>, Larry G., Todd W. </a:t>
            </a:r>
            <a:r>
              <a:rPr lang="en-US" sz="600" b="1" dirty="0" err="1"/>
              <a:t>Andraski</a:t>
            </a:r>
            <a:r>
              <a:rPr lang="en-US" sz="600" b="1" dirty="0"/>
              <a:t>, Matthew D. </a:t>
            </a:r>
            <a:r>
              <a:rPr lang="en-US" sz="600" b="1" dirty="0" err="1"/>
              <a:t>Ruark</a:t>
            </a:r>
            <a:r>
              <a:rPr lang="en-US" sz="600" b="1" dirty="0"/>
              <a:t> and Arthur E. Peterson. </a:t>
            </a:r>
            <a:r>
              <a:rPr lang="es-AR" sz="600" b="1" dirty="0"/>
              <a:t>2011. Long-</a:t>
            </a:r>
            <a:r>
              <a:rPr lang="es-AR" sz="600" b="1" dirty="0" err="1"/>
              <a:t>term</a:t>
            </a:r>
            <a:r>
              <a:rPr lang="es-AR" sz="600" b="1" dirty="0"/>
              <a:t> </a:t>
            </a:r>
            <a:r>
              <a:rPr lang="es-AR" sz="600" b="1" dirty="0" err="1"/>
              <a:t>continuous</a:t>
            </a:r>
            <a:r>
              <a:rPr lang="es-AR" sz="600" b="1" dirty="0"/>
              <a:t> </a:t>
            </a:r>
            <a:r>
              <a:rPr lang="es-AR" sz="600" b="1" dirty="0" err="1"/>
              <a:t>corn</a:t>
            </a:r>
            <a:r>
              <a:rPr lang="es-AR" sz="600" b="1" dirty="0"/>
              <a:t> and </a:t>
            </a:r>
            <a:r>
              <a:rPr lang="es-AR" sz="600" b="1" dirty="0" err="1"/>
              <a:t>nitrogen</a:t>
            </a:r>
            <a:r>
              <a:rPr lang="es-AR" sz="600" b="1" dirty="0"/>
              <a:t> </a:t>
            </a:r>
            <a:r>
              <a:rPr lang="es-AR" sz="600" b="1" dirty="0" err="1"/>
              <a:t>fertilizer</a:t>
            </a:r>
            <a:r>
              <a:rPr lang="es-AR" sz="600" b="1" dirty="0"/>
              <a:t> </a:t>
            </a:r>
            <a:r>
              <a:rPr lang="es-AR" sz="600" b="1" dirty="0" err="1"/>
              <a:t>effects</a:t>
            </a:r>
            <a:r>
              <a:rPr lang="es-AR" sz="600" b="1" dirty="0"/>
              <a:t> </a:t>
            </a:r>
            <a:r>
              <a:rPr lang="es-AR" sz="600" b="1" dirty="0" err="1"/>
              <a:t>on</a:t>
            </a:r>
            <a:r>
              <a:rPr lang="es-AR" sz="600" b="1" dirty="0"/>
              <a:t> </a:t>
            </a:r>
            <a:r>
              <a:rPr lang="es-AR" sz="600" b="1" dirty="0" err="1"/>
              <a:t>productivity</a:t>
            </a:r>
            <a:r>
              <a:rPr lang="es-AR" sz="600" b="1" dirty="0"/>
              <a:t> and </a:t>
            </a:r>
            <a:r>
              <a:rPr lang="es-AR" sz="600" b="1" dirty="0" err="1"/>
              <a:t>soil</a:t>
            </a:r>
            <a:r>
              <a:rPr lang="es-AR" sz="600" b="1" dirty="0"/>
              <a:t> </a:t>
            </a:r>
            <a:r>
              <a:rPr lang="es-AR" sz="600" b="1" dirty="0" err="1"/>
              <a:t>properties</a:t>
            </a:r>
            <a:r>
              <a:rPr lang="es-AR" sz="600" b="1" dirty="0"/>
              <a:t>. </a:t>
            </a:r>
            <a:r>
              <a:rPr lang="es-AR" sz="600" b="1" dirty="0" err="1"/>
              <a:t>Agron</a:t>
            </a:r>
            <a:r>
              <a:rPr lang="es-AR" sz="600" b="1" dirty="0"/>
              <a:t>. J. 103:1346-1351</a:t>
            </a:r>
            <a:r>
              <a:rPr lang="es-AR" sz="600" b="1" dirty="0" smtClean="0"/>
              <a:t>.</a:t>
            </a:r>
            <a:endParaRPr lang="en-US" sz="600" b="1" dirty="0"/>
          </a:p>
          <a:p>
            <a:pPr marL="0" indent="0">
              <a:buNone/>
            </a:pPr>
            <a:r>
              <a:rPr lang="en-US" sz="600" b="1" dirty="0" err="1"/>
              <a:t>Brezonik</a:t>
            </a:r>
            <a:r>
              <a:rPr lang="en-US" sz="600" b="1" dirty="0"/>
              <a:t>, P. L., </a:t>
            </a:r>
            <a:r>
              <a:rPr lang="en-US" sz="600" b="1" dirty="0" err="1"/>
              <a:t>Bierman</a:t>
            </a:r>
            <a:r>
              <a:rPr lang="en-US" sz="600" b="1" dirty="0"/>
              <a:t> Jr, V. J., Alexander, R., Anderson, J., </a:t>
            </a:r>
            <a:r>
              <a:rPr lang="en-US" sz="600" b="1" dirty="0" err="1"/>
              <a:t>Barko</a:t>
            </a:r>
            <a:r>
              <a:rPr lang="en-US" sz="600" b="1" dirty="0"/>
              <a:t>, J., Dortch, M., ... &amp; Wiseman Jr, W. J. (1999). Effects of reducing nutrient loads to surface waters within the Mississippi River Basin and the Gulf of Mexico. National Oceanic and Atmospheric Administration National Ocean Service Coastal Ocean Program</a:t>
            </a:r>
            <a:r>
              <a:rPr lang="en-US" sz="600" b="1" dirty="0" smtClean="0"/>
              <a:t>.</a:t>
            </a:r>
            <a:endParaRPr lang="en-US" sz="600" b="1" dirty="0"/>
          </a:p>
          <a:p>
            <a:pPr marL="0" indent="0">
              <a:buNone/>
            </a:pPr>
            <a:r>
              <a:rPr lang="en-US" sz="600" b="1" dirty="0"/>
              <a:t>Blevins, R. L., Cook, D., Phillips, S. H., &amp; Phillips, R. E. (1971). Influence of no-tillage on soil moisture. Agronomy Journal, 63(4), 593-596</a:t>
            </a:r>
            <a:r>
              <a:rPr lang="en-US" sz="600" b="1" dirty="0" smtClean="0"/>
              <a:t>.</a:t>
            </a:r>
            <a:endParaRPr lang="en-US" sz="600" b="1" dirty="0"/>
          </a:p>
          <a:p>
            <a:pPr marL="0" indent="0">
              <a:buNone/>
            </a:pPr>
            <a:r>
              <a:rPr lang="en-US" sz="600" b="1" dirty="0"/>
              <a:t>Bundy, L.G., and T.W. </a:t>
            </a:r>
            <a:r>
              <a:rPr lang="en-US" sz="600" b="1" dirty="0" err="1"/>
              <a:t>Andraski</a:t>
            </a:r>
            <a:r>
              <a:rPr lang="en-US" sz="600" b="1" dirty="0"/>
              <a:t>. 1995. Soil yield potential effects on performance of soil nitrate tests. J. Prod. Agric. </a:t>
            </a:r>
            <a:r>
              <a:rPr lang="en-US" sz="600" b="1" dirty="0" smtClean="0"/>
              <a:t>8:561–568</a:t>
            </a:r>
            <a:endParaRPr lang="en-US" sz="600" b="1" dirty="0"/>
          </a:p>
          <a:p>
            <a:pPr marL="0" indent="0">
              <a:buNone/>
            </a:pPr>
            <a:r>
              <a:rPr lang="en-US" sz="600" b="1" dirty="0" err="1"/>
              <a:t>Cerrato</a:t>
            </a:r>
            <a:r>
              <a:rPr lang="en-US" sz="600" b="1" dirty="0"/>
              <a:t>, M.E., and A.M. </a:t>
            </a:r>
            <a:r>
              <a:rPr lang="en-US" sz="600" b="1" dirty="0" err="1"/>
              <a:t>Blackmer</a:t>
            </a:r>
            <a:r>
              <a:rPr lang="en-US" sz="600" b="1" dirty="0"/>
              <a:t>. 1990. Comparison of models for describing maize yield response to nitrogen fertilizer. </a:t>
            </a:r>
            <a:r>
              <a:rPr lang="en-US" sz="600" b="1" dirty="0" err="1"/>
              <a:t>Agron</a:t>
            </a:r>
            <a:r>
              <a:rPr lang="en-US" sz="600" b="1" dirty="0"/>
              <a:t>.   J. 82:138–143</a:t>
            </a:r>
            <a:r>
              <a:rPr lang="en-US" sz="600" b="1" dirty="0" smtClean="0"/>
              <a:t>.</a:t>
            </a:r>
            <a:endParaRPr lang="en-US" sz="600" b="1" dirty="0"/>
          </a:p>
          <a:p>
            <a:pPr marL="0" indent="0">
              <a:buNone/>
            </a:pPr>
            <a:r>
              <a:rPr lang="en-US" sz="600" b="1" dirty="0"/>
              <a:t>David, M. B., Gentry, L. E., </a:t>
            </a:r>
            <a:r>
              <a:rPr lang="en-US" sz="600" b="1" dirty="0" err="1"/>
              <a:t>Kovacic</a:t>
            </a:r>
            <a:r>
              <a:rPr lang="en-US" sz="600" b="1" dirty="0"/>
              <a:t>, D. A., &amp; Smith, K. M. (1997). Nitrogen balance in and export from an agricultural watershed. J. </a:t>
            </a:r>
            <a:r>
              <a:rPr lang="en-US" sz="600" b="1" dirty="0" err="1"/>
              <a:t>Environ.Qual</a:t>
            </a:r>
            <a:r>
              <a:rPr lang="en-US" sz="600" b="1" dirty="0"/>
              <a:t>., 26(4), 1038-1048</a:t>
            </a:r>
            <a:r>
              <a:rPr lang="en-US" sz="600" b="1" dirty="0" smtClean="0"/>
              <a:t>.</a:t>
            </a:r>
            <a:endParaRPr lang="en-US" sz="600" b="1" dirty="0"/>
          </a:p>
          <a:p>
            <a:pPr marL="0" indent="0">
              <a:buNone/>
            </a:pPr>
            <a:r>
              <a:rPr lang="en-US" sz="600" b="1" dirty="0"/>
              <a:t>Davis, D.M., P.H. Gowda, D. J. </a:t>
            </a:r>
            <a:r>
              <a:rPr lang="en-US" sz="600" b="1" dirty="0" err="1"/>
              <a:t>Mulla</a:t>
            </a:r>
            <a:r>
              <a:rPr lang="en-US" sz="600" b="1" dirty="0"/>
              <a:t>, and G.W. Randall.  2000. Modeling nitrate nitrogen leaching in response to nitrogen fertilizer rate and tile drain depth or spacing for southern Minnesota, USA. J. </a:t>
            </a:r>
            <a:r>
              <a:rPr lang="en-US" sz="600" b="1" dirty="0" err="1"/>
              <a:t>Env</a:t>
            </a:r>
            <a:r>
              <a:rPr lang="en-US" sz="600" b="1" dirty="0"/>
              <a:t>. Qual. 29:1568-1581</a:t>
            </a:r>
            <a:r>
              <a:rPr lang="en-US" sz="600" b="1" dirty="0" smtClean="0"/>
              <a:t>.</a:t>
            </a:r>
            <a:endParaRPr lang="en-US" sz="600" b="1" dirty="0"/>
          </a:p>
          <a:p>
            <a:pPr marL="0" indent="0">
              <a:buNone/>
            </a:pPr>
            <a:r>
              <a:rPr lang="en-US" sz="600" b="1" dirty="0"/>
              <a:t>Derby, N. E., Steele, D. D., </a:t>
            </a:r>
            <a:r>
              <a:rPr lang="en-US" sz="600" b="1" dirty="0" err="1"/>
              <a:t>Terpstra</a:t>
            </a:r>
            <a:r>
              <a:rPr lang="en-US" sz="600" b="1" dirty="0"/>
              <a:t>, J., </a:t>
            </a:r>
            <a:r>
              <a:rPr lang="en-US" sz="600" b="1" dirty="0" err="1"/>
              <a:t>Knighton</a:t>
            </a:r>
            <a:r>
              <a:rPr lang="en-US" sz="600" b="1" dirty="0"/>
              <a:t>, R. E., &amp; Casey, F. X. (2005). Interactions of nitrogen, weather, soil, and irrigation on maize yield. Agronomy journal, 97(5), 1342-1351.</a:t>
            </a:r>
          </a:p>
          <a:p>
            <a:pPr marL="0" indent="0">
              <a:buNone/>
            </a:pPr>
            <a:r>
              <a:rPr lang="en-US" sz="600" b="1" dirty="0"/>
              <a:t> </a:t>
            </a:r>
            <a:r>
              <a:rPr lang="en-US" sz="600" b="1" dirty="0" err="1" smtClean="0"/>
              <a:t>Fenster</a:t>
            </a:r>
            <a:r>
              <a:rPr lang="en-US" sz="600" b="1" dirty="0"/>
              <a:t>, W. E., C. J. </a:t>
            </a:r>
            <a:r>
              <a:rPr lang="en-US" sz="600" b="1" dirty="0" err="1"/>
              <a:t>Overdahl</a:t>
            </a:r>
            <a:r>
              <a:rPr lang="en-US" sz="600" b="1" dirty="0"/>
              <a:t>, Randall, G. W., &amp; </a:t>
            </a:r>
            <a:r>
              <a:rPr lang="en-US" sz="600" b="1" dirty="0" err="1"/>
              <a:t>Schoper</a:t>
            </a:r>
            <a:r>
              <a:rPr lang="en-US" sz="600" b="1" dirty="0"/>
              <a:t>, R. P. (1978). Effect of Nitrogen Fertilizer on Maize Yield and Soil Nitrates (Vol. 153). Agricultural Experiment Station, University of Minnesota</a:t>
            </a:r>
            <a:r>
              <a:rPr lang="en-US" sz="600" b="1" dirty="0" smtClean="0"/>
              <a:t>.</a:t>
            </a:r>
            <a:r>
              <a:rPr lang="en-US" sz="600" b="1" dirty="0"/>
              <a:t> </a:t>
            </a:r>
          </a:p>
          <a:p>
            <a:pPr marL="0" indent="0">
              <a:buNone/>
            </a:pPr>
            <a:r>
              <a:rPr lang="en-US" sz="600" b="1" dirty="0"/>
              <a:t>Ismail, I., Blevins, R. L., &amp; Frye, W. W. (1994). Long-term no-tillage effects on soil properties and continuous maize yields. Soil Science Society of America Journal, 58(1), </a:t>
            </a:r>
            <a:r>
              <a:rPr lang="en-US" sz="600" b="1" dirty="0" smtClean="0"/>
              <a:t>193-198</a:t>
            </a:r>
            <a:endParaRPr lang="en-US" sz="600" b="1" dirty="0"/>
          </a:p>
          <a:p>
            <a:pPr marL="0" indent="0">
              <a:buNone/>
            </a:pPr>
            <a:r>
              <a:rPr lang="es-AR" sz="600" b="1" dirty="0" err="1"/>
              <a:t>Jaynes</a:t>
            </a:r>
            <a:r>
              <a:rPr lang="es-AR" sz="600" b="1" dirty="0"/>
              <a:t>, D. B., </a:t>
            </a:r>
            <a:r>
              <a:rPr lang="es-AR" sz="600" b="1" dirty="0" err="1"/>
              <a:t>Colvin</a:t>
            </a:r>
            <a:r>
              <a:rPr lang="es-AR" sz="600" b="1" dirty="0"/>
              <a:t>, T. S., </a:t>
            </a:r>
            <a:r>
              <a:rPr lang="es-AR" sz="600" b="1" dirty="0" err="1"/>
              <a:t>Karlen</a:t>
            </a:r>
            <a:r>
              <a:rPr lang="es-AR" sz="600" b="1" dirty="0"/>
              <a:t>, D. L., </a:t>
            </a:r>
            <a:r>
              <a:rPr lang="es-AR" sz="600" b="1" dirty="0" err="1"/>
              <a:t>Cambardella</a:t>
            </a:r>
            <a:r>
              <a:rPr lang="es-AR" sz="600" b="1" dirty="0"/>
              <a:t>, C. A., &amp; </a:t>
            </a:r>
            <a:r>
              <a:rPr lang="es-AR" sz="600" b="1" dirty="0" err="1"/>
              <a:t>Meek</a:t>
            </a:r>
            <a:r>
              <a:rPr lang="es-AR" sz="600" b="1" dirty="0"/>
              <a:t>, D. W. (2001). </a:t>
            </a:r>
            <a:r>
              <a:rPr lang="en-US" sz="600" b="1" dirty="0"/>
              <a:t>Nitrate loss in subsurface drainage as affected by nitrogen fertilizer rate. J. </a:t>
            </a:r>
            <a:r>
              <a:rPr lang="en-US" sz="600" b="1" dirty="0" err="1"/>
              <a:t>Environ.Qual</a:t>
            </a:r>
            <a:r>
              <a:rPr lang="en-US" sz="600" b="1" dirty="0"/>
              <a:t>. 30(4), 1305-1314</a:t>
            </a:r>
            <a:r>
              <a:rPr lang="en-US" sz="600" b="1" dirty="0" smtClean="0"/>
              <a:t>.</a:t>
            </a:r>
            <a:endParaRPr lang="en-US" sz="600" b="1" dirty="0"/>
          </a:p>
          <a:p>
            <a:pPr marL="0" indent="0">
              <a:buNone/>
            </a:pPr>
            <a:r>
              <a:rPr lang="en-US" sz="600" b="1" dirty="0" err="1"/>
              <a:t>Jokela</a:t>
            </a:r>
            <a:r>
              <a:rPr lang="en-US" sz="600" b="1" dirty="0"/>
              <a:t>, W. E., &amp; Randall, G. W. (1989). Maize yield and residual soil nitrate as affected by time and rate of nitrogen application. Agronomy journal, 81(5), 720-726</a:t>
            </a:r>
            <a:r>
              <a:rPr lang="en-US" sz="600" b="1" dirty="0" smtClean="0"/>
              <a:t>.</a:t>
            </a:r>
            <a:endParaRPr lang="en-US" sz="600" b="1" dirty="0"/>
          </a:p>
          <a:p>
            <a:pPr marL="0" indent="0">
              <a:buNone/>
            </a:pPr>
            <a:r>
              <a:rPr lang="en-US" sz="600" b="1" dirty="0" err="1"/>
              <a:t>Lory</a:t>
            </a:r>
            <a:r>
              <a:rPr lang="en-US" sz="600" b="1" dirty="0"/>
              <a:t>, J.A., and P.C. </a:t>
            </a:r>
            <a:r>
              <a:rPr lang="en-US" sz="600" b="1" dirty="0" err="1"/>
              <a:t>Scharf</a:t>
            </a:r>
            <a:r>
              <a:rPr lang="en-US" sz="600" b="1" dirty="0"/>
              <a:t>. 2003. Yield goal versus delta yield for predicting fertilizer nitrogen need in maize. </a:t>
            </a:r>
            <a:r>
              <a:rPr lang="en-US" sz="600" b="1" dirty="0" err="1"/>
              <a:t>Agron</a:t>
            </a:r>
            <a:r>
              <a:rPr lang="en-US" sz="600" b="1" dirty="0"/>
              <a:t>. J. 95:994-999. </a:t>
            </a:r>
          </a:p>
          <a:p>
            <a:pPr marL="0" indent="0">
              <a:buNone/>
            </a:pPr>
            <a:r>
              <a:rPr lang="en-US" sz="600" b="1" dirty="0" err="1"/>
              <a:t>Mallarino</a:t>
            </a:r>
            <a:r>
              <a:rPr lang="en-US" sz="600" b="1" dirty="0"/>
              <a:t>, A.P., and E. Ortiz-Torres. 2006. A long-term look at crop rotation effects on maize yield and response to N fertilization. In: The Integrated Crop Management Conference Proceedings, Ames, IA. 29–30 Nov. 2006. Iowa State Univ. Ext., Ames. p. 209–213</a:t>
            </a:r>
            <a:r>
              <a:rPr lang="en-US" sz="600" b="1" dirty="0" smtClean="0"/>
              <a:t>.</a:t>
            </a:r>
            <a:endParaRPr lang="en-US" sz="600" b="1" dirty="0"/>
          </a:p>
          <a:p>
            <a:pPr marL="0" indent="0">
              <a:buNone/>
            </a:pPr>
            <a:r>
              <a:rPr lang="en-US" sz="600" b="1" dirty="0" err="1"/>
              <a:t>Malzer</a:t>
            </a:r>
            <a:r>
              <a:rPr lang="en-US" sz="600" b="1" dirty="0"/>
              <a:t>, G.L., P.J. Copeland, J.G. Davis, J.A. Lamb, P.C. Robert, and T.W. </a:t>
            </a:r>
            <a:r>
              <a:rPr lang="en-US" sz="600" b="1" dirty="0" err="1"/>
              <a:t>Bruulsema</a:t>
            </a:r>
            <a:r>
              <a:rPr lang="en-US" sz="600" b="1" dirty="0"/>
              <a:t>. 1996. Spatial variability of profitability in site- specific N management. p. 967–975. In P.C. Robert et al. (ed.) Precision agriculture. Proc. Int. Conf., 3rd, Minneapolis, MN. 23–26 June 1996. ASA, CSSA, and SSSA, Madison, </a:t>
            </a:r>
            <a:r>
              <a:rPr lang="en-US" sz="600" b="1" dirty="0" smtClean="0"/>
              <a:t>WI</a:t>
            </a:r>
            <a:endParaRPr lang="en-US" sz="600" b="1" dirty="0"/>
          </a:p>
          <a:p>
            <a:pPr marL="0" indent="0">
              <a:buNone/>
            </a:pPr>
            <a:r>
              <a:rPr lang="en-US" sz="600" b="1" dirty="0" err="1"/>
              <a:t>Mamo</a:t>
            </a:r>
            <a:r>
              <a:rPr lang="en-US" sz="600" b="1" dirty="0"/>
              <a:t>, M., </a:t>
            </a:r>
            <a:r>
              <a:rPr lang="en-US" sz="600" b="1" dirty="0" err="1"/>
              <a:t>Malzer</a:t>
            </a:r>
            <a:r>
              <a:rPr lang="en-US" sz="600" b="1" dirty="0"/>
              <a:t>, G. L., </a:t>
            </a:r>
            <a:r>
              <a:rPr lang="en-US" sz="600" b="1" dirty="0" err="1"/>
              <a:t>Mulla</a:t>
            </a:r>
            <a:r>
              <a:rPr lang="en-US" sz="600" b="1" dirty="0"/>
              <a:t>, D. J., Huggins, D. R., &amp; </a:t>
            </a:r>
            <a:r>
              <a:rPr lang="en-US" sz="600" b="1" dirty="0" err="1"/>
              <a:t>Strock</a:t>
            </a:r>
            <a:r>
              <a:rPr lang="en-US" sz="600" b="1" dirty="0"/>
              <a:t>, J. (2003). Spatial and temporal variation in economically optimum nitrogen rate for maize. </a:t>
            </a:r>
            <a:r>
              <a:rPr lang="en-US" sz="600" b="1" dirty="0" err="1"/>
              <a:t>Agron</a:t>
            </a:r>
            <a:r>
              <a:rPr lang="en-US" sz="600" b="1" dirty="0"/>
              <a:t>. J. 95(4), 958-964</a:t>
            </a:r>
            <a:r>
              <a:rPr lang="en-US" sz="600" b="1" dirty="0" smtClean="0"/>
              <a:t>.</a:t>
            </a:r>
            <a:endParaRPr lang="en-US" sz="600" b="1" dirty="0"/>
          </a:p>
          <a:p>
            <a:pPr marL="0" indent="0">
              <a:buNone/>
            </a:pPr>
            <a:r>
              <a:rPr lang="en-US" sz="600" b="1" dirty="0" err="1"/>
              <a:t>Onken</a:t>
            </a:r>
            <a:r>
              <a:rPr lang="en-US" sz="600" b="1" dirty="0"/>
              <a:t>, A.B., R.L. Matheson, and D.M. Nesmith. 1985. Fertilizer nitrogen and residual nitrate-nitrogen effects on irrigated </a:t>
            </a:r>
            <a:r>
              <a:rPr lang="en-US" sz="600" b="1" dirty="0" err="1"/>
              <a:t>maizeyield</a:t>
            </a:r>
            <a:r>
              <a:rPr lang="en-US" sz="600" b="1" dirty="0"/>
              <a:t>. Soil Sci. Soc. Am. J. 49:134–139</a:t>
            </a:r>
            <a:r>
              <a:rPr lang="en-US" sz="600" b="1" dirty="0" smtClean="0"/>
              <a:t>.</a:t>
            </a:r>
            <a:endParaRPr lang="en-US" sz="600" b="1" dirty="0"/>
          </a:p>
          <a:p>
            <a:pPr marL="0" indent="0">
              <a:buNone/>
            </a:pPr>
            <a:r>
              <a:rPr lang="en-US" sz="600" b="1" dirty="0"/>
              <a:t>Randall, </a:t>
            </a:r>
            <a:r>
              <a:rPr lang="en-US" sz="600" b="1" dirty="0" err="1"/>
              <a:t>Gyles</a:t>
            </a:r>
            <a:r>
              <a:rPr lang="en-US" sz="600" b="1" dirty="0"/>
              <a:t> W., Jeffrey A. </a:t>
            </a:r>
            <a:r>
              <a:rPr lang="en-US" sz="600" b="1" dirty="0" err="1"/>
              <a:t>Vetsch</a:t>
            </a:r>
            <a:r>
              <a:rPr lang="en-US" sz="600" b="1" dirty="0"/>
              <a:t>, and Jerald R. Huffman. 2003. Maize production on a subsurface-drained </a:t>
            </a:r>
            <a:r>
              <a:rPr lang="en-US" sz="600" b="1" dirty="0" err="1"/>
              <a:t>mollisol</a:t>
            </a:r>
            <a:r>
              <a:rPr lang="en-US" sz="600" b="1" dirty="0"/>
              <a:t> as affected by time of nitrogen application and </a:t>
            </a:r>
            <a:r>
              <a:rPr lang="en-US" sz="600" b="1" dirty="0" err="1"/>
              <a:t>nitrapyrin</a:t>
            </a:r>
            <a:r>
              <a:rPr lang="en-US" sz="600" b="1" dirty="0"/>
              <a:t>.  </a:t>
            </a:r>
            <a:r>
              <a:rPr lang="en-US" sz="600" b="1" dirty="0" err="1"/>
              <a:t>Agron</a:t>
            </a:r>
            <a:r>
              <a:rPr lang="en-US" sz="600" b="1" dirty="0"/>
              <a:t>. J. 95:1213-1219</a:t>
            </a:r>
            <a:r>
              <a:rPr lang="en-US" sz="600" b="1" dirty="0" smtClean="0"/>
              <a:t>.</a:t>
            </a:r>
            <a:endParaRPr lang="en-US" sz="600" b="1" dirty="0"/>
          </a:p>
          <a:p>
            <a:pPr marL="0" indent="0">
              <a:buNone/>
            </a:pPr>
            <a:r>
              <a:rPr lang="en-US" sz="600" b="1" dirty="0"/>
              <a:t>Raun, W. R., J. B. Solie &amp; Stone, M. L. (2011). Independence of yield potential and crop nitrogen response. Precision Agriculture, 12(4), </a:t>
            </a:r>
            <a:r>
              <a:rPr lang="en-US" sz="600" b="1" dirty="0" smtClean="0"/>
              <a:t>508-518</a:t>
            </a:r>
            <a:endParaRPr lang="en-US" sz="600" b="1" dirty="0"/>
          </a:p>
          <a:p>
            <a:pPr marL="0" indent="0">
              <a:buNone/>
            </a:pPr>
            <a:r>
              <a:rPr lang="en-US" sz="600" b="1" dirty="0" err="1"/>
              <a:t>Scharf</a:t>
            </a:r>
            <a:r>
              <a:rPr lang="en-US" sz="600" b="1" dirty="0"/>
              <a:t>, P. C., Kitchen, N. R., </a:t>
            </a:r>
            <a:r>
              <a:rPr lang="en-US" sz="600" b="1" dirty="0" err="1"/>
              <a:t>Sudduth</a:t>
            </a:r>
            <a:r>
              <a:rPr lang="en-US" sz="600" b="1" dirty="0"/>
              <a:t>, K. A., Davis, J. G., Hubbard, V. C., &amp; </a:t>
            </a:r>
            <a:r>
              <a:rPr lang="en-US" sz="600" b="1" dirty="0" err="1"/>
              <a:t>Lory</a:t>
            </a:r>
            <a:r>
              <a:rPr lang="en-US" sz="600" b="1" dirty="0"/>
              <a:t>, J. A. (2005).Field-scale variability in optimal nitrogen fertilizer rate for maize. </a:t>
            </a:r>
            <a:r>
              <a:rPr lang="en-US" sz="600" b="1" dirty="0" err="1"/>
              <a:t>Agron</a:t>
            </a:r>
            <a:r>
              <a:rPr lang="en-US" sz="600" b="1" dirty="0"/>
              <a:t>. J. 97(2), 452-461</a:t>
            </a:r>
            <a:r>
              <a:rPr lang="en-US" sz="600" b="1" dirty="0" smtClean="0"/>
              <a:t>.</a:t>
            </a:r>
            <a:endParaRPr lang="en-US" sz="600" b="1" dirty="0"/>
          </a:p>
          <a:p>
            <a:pPr marL="0" indent="0">
              <a:buNone/>
            </a:pPr>
            <a:r>
              <a:rPr lang="en-US" sz="600" b="1" dirty="0"/>
              <a:t>Schlegel, A.J., and J.L. </a:t>
            </a:r>
            <a:r>
              <a:rPr lang="en-US" sz="600" b="1" dirty="0" err="1"/>
              <a:t>Havlin</a:t>
            </a:r>
            <a:r>
              <a:rPr lang="en-US" sz="600" b="1" dirty="0"/>
              <a:t>. 1995. Maize response to long-</a:t>
            </a:r>
            <a:r>
              <a:rPr lang="en-US" sz="600" b="1" dirty="0" err="1"/>
              <a:t>termnitrogen</a:t>
            </a:r>
            <a:r>
              <a:rPr lang="en-US" sz="600" b="1" dirty="0"/>
              <a:t> and phosphorus fertilization. J. Prod. Agric. 8:181–185</a:t>
            </a:r>
            <a:r>
              <a:rPr lang="en-US" sz="600" b="1" dirty="0" smtClean="0"/>
              <a:t>.</a:t>
            </a:r>
            <a:endParaRPr lang="en-US" sz="600" b="1" dirty="0"/>
          </a:p>
          <a:p>
            <a:pPr marL="0" indent="0">
              <a:buNone/>
            </a:pPr>
            <a:r>
              <a:rPr lang="en-US" sz="600" b="1" dirty="0" err="1"/>
              <a:t>Varvel</a:t>
            </a:r>
            <a:r>
              <a:rPr lang="en-US" sz="600" b="1" dirty="0"/>
              <a:t>, G.E., W.W. Wilhelm, J.F. Shanahan, and J.S. </a:t>
            </a:r>
            <a:r>
              <a:rPr lang="en-US" sz="600" b="1" dirty="0" err="1"/>
              <a:t>Schepers</a:t>
            </a:r>
            <a:r>
              <a:rPr lang="en-US" sz="600" b="1" dirty="0"/>
              <a:t>. 2007. An algorithm for maize nitrogen recommendations using a chlorophyll meter based sufficiency index.  </a:t>
            </a:r>
            <a:r>
              <a:rPr lang="en-US" sz="600" b="1" dirty="0" err="1"/>
              <a:t>Agron</a:t>
            </a:r>
            <a:r>
              <a:rPr lang="en-US" sz="600" b="1" dirty="0"/>
              <a:t>. J. 99:701-706</a:t>
            </a:r>
            <a:r>
              <a:rPr lang="en-US" sz="600" b="1" dirty="0" smtClean="0"/>
              <a:t>.</a:t>
            </a:r>
            <a:r>
              <a:rPr lang="en-US" sz="600" b="1" dirty="0"/>
              <a:t> </a:t>
            </a:r>
          </a:p>
          <a:p>
            <a:pPr marL="0" indent="0">
              <a:buNone/>
            </a:pPr>
            <a:r>
              <a:rPr lang="en-US" sz="600" b="1" dirty="0" err="1"/>
              <a:t>Vetsch</a:t>
            </a:r>
            <a:r>
              <a:rPr lang="en-US" sz="600" b="1" dirty="0"/>
              <a:t>, Jeffrey A., and </a:t>
            </a:r>
            <a:r>
              <a:rPr lang="en-US" sz="600" b="1" dirty="0" err="1"/>
              <a:t>Gyles</a:t>
            </a:r>
            <a:r>
              <a:rPr lang="en-US" sz="600" b="1" dirty="0"/>
              <a:t> W. Randall. 2004. Maize production as affected by nitrogen application timing and tillage. </a:t>
            </a:r>
            <a:r>
              <a:rPr lang="en-US" sz="600" b="1" dirty="0" err="1"/>
              <a:t>Agron</a:t>
            </a:r>
            <a:r>
              <a:rPr lang="en-US" sz="600" b="1" dirty="0"/>
              <a:t>. J. 96:502-509. </a:t>
            </a:r>
          </a:p>
        </p:txBody>
      </p:sp>
    </p:spTree>
    <p:extLst>
      <p:ext uri="{BB962C8B-B14F-4D97-AF65-F5344CB8AC3E}">
        <p14:creationId xmlns:p14="http://schemas.microsoft.com/office/powerpoint/2010/main" val="570840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839200" cy="707886"/>
          </a:xfrm>
          <a:prstGeom prst="rect">
            <a:avLst/>
          </a:prstGeom>
          <a:noFill/>
        </p:spPr>
        <p:txBody>
          <a:bodyPr wrap="square" rtlCol="0">
            <a:spAutoFit/>
          </a:bodyPr>
          <a:lstStyle/>
          <a:p>
            <a:endParaRPr lang="en-US" dirty="0"/>
          </a:p>
        </p:txBody>
      </p:sp>
      <p:sp>
        <p:nvSpPr>
          <p:cNvPr id="3" name="TextBox 2"/>
          <p:cNvSpPr txBox="1"/>
          <p:nvPr/>
        </p:nvSpPr>
        <p:spPr>
          <a:xfrm>
            <a:off x="457200" y="457200"/>
            <a:ext cx="8077200" cy="3847207"/>
          </a:xfrm>
          <a:prstGeom prst="rect">
            <a:avLst/>
          </a:prstGeom>
          <a:noFill/>
        </p:spPr>
        <p:txBody>
          <a:bodyPr wrap="square" rtlCol="0">
            <a:spAutoFit/>
          </a:bodyPr>
          <a:lstStyle/>
          <a:p>
            <a:r>
              <a:rPr lang="en-US" sz="2800" dirty="0" smtClean="0"/>
              <a:t>Grain production is vital because worldwide people get 48% of their calories from eating grain directly. As incomes rise, the percent drops dramatically as diets change to include more meat, milk, eggs and other foods that require more grain to produce. About 48% of grains are eaten directly, 35% fed to animals, and 17% for ethanol and other fuels.</a:t>
            </a:r>
            <a:endParaRPr lang="en-US" sz="2400" dirty="0" smtClean="0"/>
          </a:p>
          <a:p>
            <a:endParaRPr lang="en-US" sz="2400" dirty="0"/>
          </a:p>
          <a:p>
            <a:r>
              <a:rPr lang="en-US" sz="2400" dirty="0" err="1" smtClean="0"/>
              <a:t>Worldwatch</a:t>
            </a:r>
            <a:r>
              <a:rPr lang="en-US" sz="2400" dirty="0" smtClean="0"/>
              <a:t> </a:t>
            </a:r>
            <a:r>
              <a:rPr lang="en-US" sz="2400" dirty="0"/>
              <a:t>Institute, August 12, 2011 </a:t>
            </a:r>
            <a:r>
              <a:rPr lang="en-US" sz="2400" dirty="0" smtClean="0"/>
              <a:t>worldwatch.org</a:t>
            </a:r>
            <a:endParaRPr lang="en-US" sz="2800" dirty="0"/>
          </a:p>
        </p:txBody>
      </p:sp>
    </p:spTree>
    <p:extLst>
      <p:ext uri="{BB962C8B-B14F-4D97-AF65-F5344CB8AC3E}">
        <p14:creationId xmlns:p14="http://schemas.microsoft.com/office/powerpoint/2010/main" val="2142313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46133"/>
            <a:ext cx="1905000" cy="123825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a:off x="6477000" y="5700178"/>
            <a:ext cx="2409825" cy="913130"/>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sp>
        <p:nvSpPr>
          <p:cNvPr id="2" name="TextBox 1"/>
          <p:cNvSpPr txBox="1"/>
          <p:nvPr/>
        </p:nvSpPr>
        <p:spPr>
          <a:xfrm>
            <a:off x="2015014" y="5834425"/>
            <a:ext cx="5105400" cy="400110"/>
          </a:xfrm>
          <a:prstGeom prst="rect">
            <a:avLst/>
          </a:prstGeom>
          <a:noFill/>
        </p:spPr>
        <p:txBody>
          <a:bodyPr wrap="square" rtlCol="0">
            <a:spAutoFit/>
          </a:bodyPr>
          <a:lstStyle/>
          <a:p>
            <a:r>
              <a:rPr lang="en-US" sz="2000" b="1" dirty="0" smtClean="0">
                <a:solidFill>
                  <a:srgbClr val="FF9933"/>
                </a:solidFill>
                <a:effectLst>
                  <a:outerShdw blurRad="38100" dist="38100" dir="2700000" algn="tl">
                    <a:srgbClr val="000000">
                      <a:alpha val="43137"/>
                    </a:srgbClr>
                  </a:outerShdw>
                </a:effectLst>
              </a:rPr>
              <a:t>Dr. Edgar </a:t>
            </a:r>
            <a:r>
              <a:rPr lang="en-US" sz="2000" b="1" dirty="0" err="1" smtClean="0">
                <a:solidFill>
                  <a:srgbClr val="FF9933"/>
                </a:solidFill>
                <a:effectLst>
                  <a:outerShdw blurRad="38100" dist="38100" dir="2700000" algn="tl">
                    <a:srgbClr val="000000">
                      <a:alpha val="43137"/>
                    </a:srgbClr>
                  </a:outerShdw>
                </a:effectLst>
              </a:rPr>
              <a:t>Ascencio</a:t>
            </a:r>
            <a:r>
              <a:rPr lang="en-US" sz="2000" b="1" dirty="0" smtClean="0">
                <a:solidFill>
                  <a:srgbClr val="FF9933"/>
                </a:solidFill>
                <a:effectLst>
                  <a:outerShdw blurRad="38100" dist="38100" dir="2700000" algn="tl">
                    <a:srgbClr val="000000">
                      <a:alpha val="43137"/>
                    </a:srgbClr>
                  </a:outerShdw>
                </a:effectLst>
              </a:rPr>
              <a:t> (CARE, CENTA)</a:t>
            </a:r>
            <a:endParaRPr lang="en-US" sz="2000" b="1" dirty="0">
              <a:solidFill>
                <a:srgbClr val="FF9933"/>
              </a:solidFill>
              <a:effectLst>
                <a:outerShdw blurRad="38100" dist="38100" dir="2700000" algn="tl">
                  <a:srgbClr val="000000">
                    <a:alpha val="43137"/>
                  </a:srgbClr>
                </a:outerShdw>
              </a:effectLst>
            </a:endParaRPr>
          </a:p>
        </p:txBody>
      </p:sp>
      <p:sp>
        <p:nvSpPr>
          <p:cNvPr id="3" name="TextBox 2"/>
          <p:cNvSpPr txBox="1"/>
          <p:nvPr/>
        </p:nvSpPr>
        <p:spPr>
          <a:xfrm>
            <a:off x="533400" y="228600"/>
            <a:ext cx="6553200" cy="523220"/>
          </a:xfrm>
          <a:prstGeom prst="rect">
            <a:avLst/>
          </a:prstGeom>
          <a:noFill/>
        </p:spPr>
        <p:txBody>
          <a:bodyPr wrap="square" rtlCol="0">
            <a:spAutoFit/>
          </a:bodyPr>
          <a:lstStyle/>
          <a:p>
            <a:r>
              <a:rPr lang="en-US" sz="2800" b="1" dirty="0" smtClean="0">
                <a:solidFill>
                  <a:schemeClr val="accent6"/>
                </a:solidFill>
              </a:rPr>
              <a:t>OSU Hand Planter</a:t>
            </a:r>
            <a:endParaRPr lang="en-US" sz="2800" b="1" dirty="0">
              <a:solidFill>
                <a:schemeClr val="accent6"/>
              </a:solidFill>
            </a:endParaRPr>
          </a:p>
        </p:txBody>
      </p:sp>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sz="quarter" idx="13"/>
          </p:nvPr>
        </p:nvSpPr>
        <p:spPr>
          <a:xfrm>
            <a:off x="990600" y="1676400"/>
            <a:ext cx="7315200" cy="3539527"/>
          </a:xfrm>
        </p:spPr>
        <p:txBody>
          <a:bodyPr rtlCol="0">
            <a:normAutofit/>
          </a:bodyPr>
          <a:lstStyle/>
          <a:p>
            <a:pPr eaLnBrk="1" fontAlgn="auto" hangingPunct="1">
              <a:spcAft>
                <a:spcPts val="0"/>
              </a:spcAft>
              <a:buFont typeface="Arial" pitchFamily="34" charset="0"/>
              <a:buChar char="•"/>
              <a:defRPr/>
            </a:pPr>
            <a:r>
              <a:rPr lang="en-US" sz="3200" dirty="0" smtClean="0"/>
              <a:t>176,000,000 ha’s in 2012 (</a:t>
            </a:r>
            <a:r>
              <a:rPr lang="en-US" sz="3200" dirty="0" err="1" smtClean="0"/>
              <a:t>FAOstat</a:t>
            </a:r>
            <a:r>
              <a:rPr lang="en-US" sz="3200" dirty="0" smtClean="0"/>
              <a:t>)</a:t>
            </a:r>
          </a:p>
          <a:p>
            <a:pPr eaLnBrk="1" fontAlgn="auto" hangingPunct="1">
              <a:spcAft>
                <a:spcPts val="0"/>
              </a:spcAft>
              <a:buFont typeface="Arial" pitchFamily="34" charset="0"/>
              <a:buChar char="•"/>
              <a:defRPr/>
            </a:pPr>
            <a:r>
              <a:rPr lang="en-US" sz="3200" dirty="0" smtClean="0"/>
              <a:t>875,000,000 Mg, produced, 4.9 Mg/ha</a:t>
            </a:r>
          </a:p>
          <a:p>
            <a:pPr eaLnBrk="1" fontAlgn="auto" hangingPunct="1">
              <a:spcAft>
                <a:spcPts val="0"/>
              </a:spcAft>
              <a:buFont typeface="Arial" pitchFamily="34" charset="0"/>
              <a:buChar char="•"/>
              <a:defRPr/>
            </a:pPr>
            <a:r>
              <a:rPr lang="en-US" sz="3200" dirty="0" smtClean="0"/>
              <a:t>48,370,000 ha’s in the developing world </a:t>
            </a:r>
          </a:p>
          <a:p>
            <a:pPr eaLnBrk="1" fontAlgn="auto" hangingPunct="1">
              <a:spcAft>
                <a:spcPts val="0"/>
              </a:spcAft>
              <a:buFont typeface="Arial" pitchFamily="34" charset="0"/>
              <a:buChar char="•"/>
              <a:defRPr/>
            </a:pPr>
            <a:r>
              <a:rPr lang="en-US" sz="3200" dirty="0" smtClean="0"/>
              <a:t>60% planted by hand</a:t>
            </a:r>
            <a:br>
              <a:rPr lang="en-US" sz="3200" dirty="0" smtClean="0"/>
            </a:br>
            <a:r>
              <a:rPr lang="en-US" sz="3200" spc="30" dirty="0" smtClean="0"/>
              <a:t>≈ </a:t>
            </a:r>
            <a:r>
              <a:rPr lang="en-US" sz="3200" spc="30" dirty="0"/>
              <a:t>30,000,000 hectares or 12% of the total maize area in the world</a:t>
            </a:r>
          </a:p>
          <a:p>
            <a:pPr lvl="2" eaLnBrk="1" fontAlgn="auto" hangingPunct="1">
              <a:spcAft>
                <a:spcPts val="0"/>
              </a:spcAft>
              <a:buFont typeface="Arial" pitchFamily="34" charset="0"/>
              <a:buNone/>
              <a:defRPr/>
            </a:pPr>
            <a:endParaRPr lang="en-US" sz="2000" dirty="0" smtClean="0"/>
          </a:p>
          <a:p>
            <a:pPr lvl="2" eaLnBrk="1" fontAlgn="auto" hangingPunct="1">
              <a:spcAft>
                <a:spcPts val="0"/>
              </a:spcAft>
              <a:buFont typeface="Arial" pitchFamily="34" charset="0"/>
              <a:buNone/>
              <a:defRPr/>
            </a:pPr>
            <a:endParaRPr lang="en-US" sz="2000" dirty="0" smtClean="0"/>
          </a:p>
          <a:p>
            <a:pPr marL="0" lvl="2" indent="0" eaLnBrk="1" fontAlgn="auto" hangingPunct="1">
              <a:spcAft>
                <a:spcPts val="0"/>
              </a:spcAft>
              <a:buFont typeface="Arial" pitchFamily="34" charset="0"/>
              <a:buNone/>
              <a:tabLst>
                <a:tab pos="2921000" algn="l"/>
              </a:tabLst>
              <a:defRPr/>
            </a:pPr>
            <a:endParaRPr lang="en-US" sz="2000" dirty="0" smtClean="0"/>
          </a:p>
        </p:txBody>
      </p:sp>
      <p:sp>
        <p:nvSpPr>
          <p:cNvPr id="39938" name="Title 1"/>
          <p:cNvSpPr>
            <a:spLocks noGrp="1"/>
          </p:cNvSpPr>
          <p:nvPr>
            <p:ph type="title"/>
          </p:nvPr>
        </p:nvSpPr>
        <p:spPr>
          <a:xfrm>
            <a:off x="914400" y="533400"/>
            <a:ext cx="7315200" cy="849297"/>
          </a:xfrm>
        </p:spPr>
        <p:txBody>
          <a:bodyPr/>
          <a:lstStyle/>
          <a:p>
            <a:pPr eaLnBrk="1" hangingPunct="1"/>
            <a:r>
              <a:rPr lang="en-US" cap="none" dirty="0" smtClean="0">
                <a:solidFill>
                  <a:srgbClr val="FF9933"/>
                </a:solidFill>
              </a:rPr>
              <a:t>World Maize</a:t>
            </a:r>
          </a:p>
        </p:txBody>
      </p:sp>
      <p:pic>
        <p:nvPicPr>
          <p:cNvPr id="3074" name="Picture 2" descr="FAOS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562600"/>
            <a:ext cx="1619250" cy="381000"/>
          </a:xfrm>
          <a:prstGeom prst="rect">
            <a:avLst/>
          </a:prstGeom>
          <a:solidFill>
            <a:schemeClr val="tx1"/>
          </a:solidFill>
          <a:ln>
            <a:solidFill>
              <a:schemeClr val="bg2"/>
            </a:solidFill>
          </a:ln>
        </p:spPr>
      </p:pic>
    </p:spTree>
    <p:extLst>
      <p:ext uri="{BB962C8B-B14F-4D97-AF65-F5344CB8AC3E}">
        <p14:creationId xmlns:p14="http://schemas.microsoft.com/office/powerpoint/2010/main" val="299810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sz="quarter" idx="13"/>
          </p:nvPr>
        </p:nvSpPr>
        <p:spPr/>
        <p:txBody>
          <a:bodyPr/>
          <a:lstStyle/>
          <a:p>
            <a:pPr eaLnBrk="1" hangingPunct="1"/>
            <a:endParaRPr lang="en-US" smtClean="0"/>
          </a:p>
        </p:txBody>
      </p:sp>
      <p:sp>
        <p:nvSpPr>
          <p:cNvPr id="45058" name="Title 1"/>
          <p:cNvSpPr>
            <a:spLocks noGrp="1"/>
          </p:cNvSpPr>
          <p:nvPr>
            <p:ph type="title"/>
          </p:nvPr>
        </p:nvSpPr>
        <p:spPr/>
        <p:txBody>
          <a:bodyPr/>
          <a:lstStyle/>
          <a:p>
            <a:pPr eaLnBrk="1" hangingPunct="1"/>
            <a:endParaRPr lang="en-US" smtClean="0"/>
          </a:p>
        </p:txBody>
      </p:sp>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TextBox 1"/>
          <p:cNvSpPr txBox="1"/>
          <p:nvPr/>
        </p:nvSpPr>
        <p:spPr>
          <a:xfrm>
            <a:off x="304800" y="347990"/>
            <a:ext cx="7086600" cy="523220"/>
          </a:xfrm>
          <a:prstGeom prst="rect">
            <a:avLst/>
          </a:prstGeom>
          <a:noFill/>
        </p:spPr>
        <p:txBody>
          <a:bodyPr wrap="square" rtlCol="0">
            <a:spAutoFit/>
          </a:bodyPr>
          <a:lstStyle/>
          <a:p>
            <a:r>
              <a:rPr lang="en-US" sz="2800" b="1" dirty="0" err="1" smtClean="0">
                <a:solidFill>
                  <a:schemeClr val="bg1"/>
                </a:solidFill>
              </a:rPr>
              <a:t>Opico</a:t>
            </a:r>
            <a:r>
              <a:rPr lang="en-US" sz="2800" b="1" dirty="0" smtClean="0">
                <a:solidFill>
                  <a:schemeClr val="bg1"/>
                </a:solidFill>
              </a:rPr>
              <a:t> </a:t>
            </a:r>
            <a:r>
              <a:rPr lang="en-US" sz="2800" b="1" dirty="0" err="1" smtClean="0">
                <a:solidFill>
                  <a:schemeClr val="bg1"/>
                </a:solidFill>
              </a:rPr>
              <a:t>Quezaltepeque</a:t>
            </a:r>
            <a:r>
              <a:rPr lang="en-US" sz="2800" b="1" dirty="0" smtClean="0">
                <a:solidFill>
                  <a:schemeClr val="bg1"/>
                </a:solidFill>
              </a:rPr>
              <a:t>,  El Salvador</a:t>
            </a:r>
            <a:endParaRPr lang="en-US" sz="2800" b="1" dirty="0">
              <a:solidFill>
                <a:schemeClr val="bg1"/>
              </a:solidFill>
            </a:endParaRPr>
          </a:p>
        </p:txBody>
      </p:sp>
    </p:spTree>
    <p:extLst>
      <p:ext uri="{BB962C8B-B14F-4D97-AF65-F5344CB8AC3E}">
        <p14:creationId xmlns:p14="http://schemas.microsoft.com/office/powerpoint/2010/main" val="337532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398"/>
            <a:ext cx="8775595" cy="65546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a:xfrm>
            <a:off x="352426" y="228600"/>
            <a:ext cx="7680960" cy="609600"/>
          </a:xfrm>
          <a:solidFill>
            <a:schemeClr val="bg1"/>
          </a:solidFill>
        </p:spPr>
        <p:txBody>
          <a:bodyPr>
            <a:normAutofit/>
          </a:bodyPr>
          <a:lstStyle/>
          <a:p>
            <a:r>
              <a:rPr lang="en-US" sz="3200" b="1" dirty="0">
                <a:solidFill>
                  <a:schemeClr val="accent3">
                    <a:lumMod val="60000"/>
                    <a:lumOff val="40000"/>
                  </a:schemeClr>
                </a:solidFill>
              </a:rPr>
              <a:t>http://nue.okstate.edu/Hand_Planter.htm</a:t>
            </a:r>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867400"/>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848350"/>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4" name="Picture 6" descr="Potash Cor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5881687"/>
            <a:ext cx="1981200" cy="57150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774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TC101790491[[fn=Mylar]]</Template>
  <TotalTime>17857</TotalTime>
  <Words>2191</Words>
  <Application>Microsoft Office PowerPoint</Application>
  <PresentationFormat>On-screen Show (4:3)</PresentationFormat>
  <Paragraphs>408</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Mylar</vt:lpstr>
      <vt:lpstr>Great Plains Soil Fertility Conference March 4, 2014</vt:lpstr>
      <vt:lpstr>PowerPoint Presentation</vt:lpstr>
      <vt:lpstr>PowerPoint Presentation</vt:lpstr>
      <vt:lpstr>PowerPoint Presentation</vt:lpstr>
      <vt:lpstr>PowerPoint Presentation</vt:lpstr>
      <vt:lpstr>World Maize</vt:lpstr>
      <vt:lpstr>PowerPoint Presentation</vt:lpstr>
      <vt:lpstr>http://nue.okstate.edu/Hand_Planter.htm</vt:lpstr>
      <vt:lpstr>Singulation Design</vt:lpstr>
      <vt:lpstr>Internal Drum (cavity size/seed size)</vt:lpstr>
      <vt:lpstr>Planter Action</vt:lpstr>
      <vt:lpstr>PowerPoint Presentation</vt:lpstr>
      <vt:lpstr>Mid Season Fertilizer N</vt:lpstr>
      <vt:lpstr>PowerPoint Presentation</vt:lpstr>
      <vt:lpstr>PowerPoint Presentation</vt:lpstr>
      <vt:lpstr>Importance of Singulation </vt:lpstr>
      <vt:lpstr>PowerPoint Presentation</vt:lpstr>
      <vt:lpstr> Rotating Drum</vt:lpstr>
      <vt:lpstr>Variables</vt:lpstr>
      <vt:lpstr>Commercial Plans</vt:lpstr>
      <vt:lpstr>Impact of Yield Level on Nitrogen Demand for Maize in the Midwest</vt:lpstr>
      <vt:lpstr>Long Term Trials Evaluated</vt:lpstr>
      <vt:lpstr>Maize</vt:lpstr>
      <vt:lpstr>Wheat</vt:lpstr>
      <vt:lpstr>Yield level and N Response, Wheat</vt:lpstr>
      <vt:lpstr>Yield level and N Response, Maize</vt:lpstr>
      <vt:lpstr>Literature, N Rates</vt:lpstr>
      <vt:lpstr>Maize</vt:lpstr>
      <vt:lpstr>PowerPoint Presentation</vt:lpstr>
      <vt:lpstr>Latitude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user</cp:lastModifiedBy>
  <cp:revision>71</cp:revision>
  <dcterms:created xsi:type="dcterms:W3CDTF">2014-01-28T19:35:39Z</dcterms:created>
  <dcterms:modified xsi:type="dcterms:W3CDTF">2014-03-04T14:36:14Z</dcterms:modified>
</cp:coreProperties>
</file>