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35"/>
  </p:notesMasterIdLst>
  <p:sldIdLst>
    <p:sldId id="256" r:id="rId2"/>
    <p:sldId id="293" r:id="rId3"/>
    <p:sldId id="258" r:id="rId4"/>
    <p:sldId id="273" r:id="rId5"/>
    <p:sldId id="290" r:id="rId6"/>
    <p:sldId id="259" r:id="rId7"/>
    <p:sldId id="266" r:id="rId8"/>
    <p:sldId id="281" r:id="rId9"/>
    <p:sldId id="276" r:id="rId10"/>
    <p:sldId id="267" r:id="rId11"/>
    <p:sldId id="277" r:id="rId12"/>
    <p:sldId id="270" r:id="rId13"/>
    <p:sldId id="274" r:id="rId14"/>
    <p:sldId id="278" r:id="rId15"/>
    <p:sldId id="271" r:id="rId16"/>
    <p:sldId id="280" r:id="rId17"/>
    <p:sldId id="268" r:id="rId18"/>
    <p:sldId id="279" r:id="rId19"/>
    <p:sldId id="282" r:id="rId20"/>
    <p:sldId id="269" r:id="rId21"/>
    <p:sldId id="275" r:id="rId22"/>
    <p:sldId id="283" r:id="rId23"/>
    <p:sldId id="291" r:id="rId24"/>
    <p:sldId id="292" r:id="rId25"/>
    <p:sldId id="294" r:id="rId26"/>
    <p:sldId id="284" r:id="rId27"/>
    <p:sldId id="285" r:id="rId28"/>
    <p:sldId id="286" r:id="rId29"/>
    <p:sldId id="287" r:id="rId30"/>
    <p:sldId id="288" r:id="rId31"/>
    <p:sldId id="289" r:id="rId32"/>
    <p:sldId id="272" r:id="rId33"/>
    <p:sldId id="295" r:id="rId3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69696"/>
    <a:srgbClr val="33CC33"/>
    <a:srgbClr val="006699"/>
    <a:srgbClr val="000000"/>
    <a:srgbClr val="66FF33"/>
    <a:srgbClr val="FFFF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60"/>
  </p:normalViewPr>
  <p:slideViewPr>
    <p:cSldViewPr>
      <p:cViewPr>
        <p:scale>
          <a:sx n="100" d="100"/>
          <a:sy n="100" d="100"/>
        </p:scale>
        <p:origin x="-79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212AAEB7-557B-4AE0-8B14-E22959EF8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CCA52-4703-42B5-8D7E-ED06A38A5DB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3" tIns="46657" rIns="93313" bIns="46657" anchor="b"/>
          <a:lstStyle/>
          <a:p>
            <a:pPr algn="r" defTabSz="931863"/>
            <a:fld id="{D32C4269-7B53-448A-B5AD-783888BAEA0D}" type="slidenum">
              <a:rPr lang="en-US" sz="1200"/>
              <a:pPr algn="r" defTabSz="931863"/>
              <a:t>10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22775"/>
            <a:ext cx="5616575" cy="4187825"/>
          </a:xfrm>
          <a:noFill/>
          <a:ln/>
        </p:spPr>
        <p:txBody>
          <a:bodyPr lIns="93313" tIns="46657" rIns="93313" bIns="4665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3" tIns="46657" rIns="93313" bIns="46657" anchor="b"/>
          <a:lstStyle/>
          <a:p>
            <a:pPr algn="r" defTabSz="931863"/>
            <a:fld id="{10984D77-4F3E-417E-9E45-0B26B1FC9650}" type="slidenum">
              <a:rPr lang="en-US" sz="1200"/>
              <a:pPr algn="r" defTabSz="931863"/>
              <a:t>11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22775"/>
            <a:ext cx="5616575" cy="4187825"/>
          </a:xfrm>
          <a:noFill/>
          <a:ln/>
        </p:spPr>
        <p:txBody>
          <a:bodyPr lIns="93313" tIns="46657" rIns="93313" bIns="4665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22775"/>
            <a:ext cx="5616575" cy="418782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22775"/>
            <a:ext cx="5616575" cy="418782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22775"/>
            <a:ext cx="5616575" cy="418782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8C8D7-E392-4BFC-AC2C-53A76728E2C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4005C-90DE-4FCF-8CD2-3640EF440D4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5B035-F37F-45AB-830A-22269BC8908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04DED-3BCB-4D91-8389-7592345344D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41690-51C5-4811-B3ED-A35D139F59C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5D606-CED6-45FB-BC81-BBAC1F4032A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76FBC-35B2-45B8-A1C6-5245E70551D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63796-2FAE-4988-9D90-5A6F5BCFB7F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BD8E2-BC2C-44D0-9B18-9C0B6D8BF8D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A86B-83AA-4F5B-A5B4-613772455E72}" type="datetimeFigureOut">
              <a:rPr lang="en-US"/>
              <a:pPr>
                <a:defRPr/>
              </a:pPr>
              <a:t>8/5/2009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D070-3FB6-4109-A4E8-2FB6DF98C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294C-CC69-466D-AB13-8F78AD9903A8}" type="datetimeFigureOut">
              <a:rPr lang="en-US"/>
              <a:pPr>
                <a:defRPr/>
              </a:pPr>
              <a:t>8/5/2009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FC8ED-555C-43B2-A9E3-4C621B61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75C62-7853-45E6-AADE-1F36D5D1C517}" type="datetimeFigureOut">
              <a:rPr lang="en-US"/>
              <a:pPr>
                <a:defRPr/>
              </a:pPr>
              <a:t>8/5/2009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81BB-F581-423D-9A7D-3712B93DF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631AD-63D0-49D5-BE0E-528D018A6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75F2-912F-4AD8-9401-A4A71F06736E}" type="datetimeFigureOut">
              <a:rPr lang="en-US"/>
              <a:pPr>
                <a:defRPr/>
              </a:pPr>
              <a:t>8/5/2009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17368-5404-496F-A5C1-AB15731A9DEC}" type="datetimeFigureOut">
              <a:rPr lang="en-US"/>
              <a:pPr>
                <a:defRPr/>
              </a:pPr>
              <a:t>8/5/2009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7D6A-4A6E-4C2B-92B5-57860C6DA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3392-F24A-4A6D-A411-4A8057E9C42A}" type="datetimeFigureOut">
              <a:rPr lang="en-US"/>
              <a:pPr>
                <a:defRPr/>
              </a:pPr>
              <a:t>8/5/2009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F065-12DE-4C73-8443-4223F9B73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6A24-7F67-4F5A-8A18-F8B0BAC51718}" type="datetimeFigureOut">
              <a:rPr lang="en-US"/>
              <a:pPr>
                <a:defRPr/>
              </a:pPr>
              <a:t>8/5/2009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17BD-E61E-46DB-BA6C-960A04958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AC05-2D35-436C-89FD-442BF464270D}" type="datetimeFigureOut">
              <a:rPr lang="en-US"/>
              <a:pPr>
                <a:defRPr/>
              </a:pPr>
              <a:t>8/5/2009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35BE7-5A22-42D9-BC6A-107EC7D83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6519-9342-424A-B1CF-5663E4E94F32}" type="datetimeFigureOut">
              <a:rPr lang="en-US"/>
              <a:pPr>
                <a:defRPr/>
              </a:pPr>
              <a:t>8/5/2009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48D8A-040C-4300-A760-2AA5E5F70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4D2E9-1AA5-4EC2-9222-17FBF149CDD0}" type="datetimeFigureOut">
              <a:rPr lang="en-US"/>
              <a:pPr>
                <a:defRPr/>
              </a:pPr>
              <a:t>8/5/2009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5675-EBEC-4D2E-9C5F-136A2C104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720E0-32B0-4BC7-AB00-D71626F608AE}" type="datetimeFigureOut">
              <a:rPr lang="en-US"/>
              <a:pPr>
                <a:defRPr/>
              </a:pPr>
              <a:t>8/5/2009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5D070-1F13-4CDB-AC94-405E4E7EF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FA3B3-F602-442A-BECD-B3A5E1E2133B}" type="datetimeFigureOut">
              <a:rPr lang="en-US"/>
              <a:pPr>
                <a:defRPr/>
              </a:pPr>
              <a:t>8/5/2009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B0FAA-3EA4-4FD7-879E-763C9EF88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040A-D5E5-425F-81E1-F7B564609FFF}" type="datetimeFigureOut">
              <a:rPr lang="en-US"/>
              <a:pPr>
                <a:defRPr/>
              </a:pPr>
              <a:t>8/5/2009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EEAB-9759-490D-9426-86C37B6ED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26E7128-1E54-4F1A-9A18-CADA9AE7985D}" type="datetimeFigureOut">
              <a:rPr lang="en-US"/>
              <a:pPr>
                <a:defRPr/>
              </a:pPr>
              <a:t>8/5/2009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E06F1AF-4FF0-487D-9E99-CA930A032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8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5" r:id="rId12"/>
    <p:sldLayoutId id="21474837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hyperlink" Target="http://images.google.com/imgres?imgurl=http://www.student-subway.com/media/image-gallery/image_database/University-of-Missouri-Logo220120080520.gif&amp;imgrefurl=http://www.student-subway.com/list-of-colleges-and-universities-x10.html&amp;usg=__-hYE0OTMnNMd4yoOArGjzXx6394=&amp;h=206&amp;w=250&amp;sz=7&amp;hl=en&amp;start=1&amp;sig2=x6UkEkRxTjGWSG6Enxto4w&amp;um=1&amp;tbnid=Ow1V4gjmhLPjuM:&amp;tbnh=91&amp;tbnw=111&amp;prev=/images?q=university+missouri+logo&amp;hl=en&amp;rlz=1R2GGLL_en&amp;sa=N&amp;um=1&amp;ei=ZSFySqu5GYTCmQex-N3bCg" TargetMode="External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upload.wikimedia.org/wikinews/en/thumb/7/71/Oklahoma_State_University_Logo.png/200px-Oklahoma_State_University_Logo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1.jpeg"/><Relationship Id="rId10" Type="http://schemas.openxmlformats.org/officeDocument/2006/relationships/hyperlink" Target="http://www.sportsdecorating.com/images/college/wallmarx/TENNESSEE_WALLMARX_LOGO.jp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://images.google.com/imgres?imgurl=http://www.tamu.edu/classes/bich/peterson/dopweb_images/logoMaroonBevel.jpg&amp;imgrefurl=http://www.tamu.edu/classes/bich/peterson/know_your_prof.html&amp;usg=__6oSbvnzN86wg1n0q2oULZN8rjrQ=&amp;h=384&amp;w=450&amp;sz=86&amp;hl=en&amp;start=2&amp;sig2=oYtl8ngO7ZbrAW-hQB6ZeA&amp;um=1&amp;tbnid=sPIo7IyQ8RnklM:&amp;tbnh=108&amp;tbnw=127&amp;prev=/images?q=Texas+A&amp;M+logo&amp;hl=en&amp;rlz=1R2GGLL_en&amp;um=1&amp;ei=wCFySurdK5rzmQfq9oDYC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upload.wikimedia.org/wikinews/en/thumb/7/71/Oklahoma_State_University_Logo.png/200px-Oklahoma_State_University_Logo.png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upload.wikimedia.org/wikinews/en/thumb/7/71/Oklahoma_State_University_Logo.png/200px-Oklahoma_State_University_Logo.png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gif"/><Relationship Id="rId4" Type="http://schemas.openxmlformats.org/officeDocument/2006/relationships/oleObject" Target="../embeddings/Microsoft_Office_Excel_97-2003_Worksheet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/imgres?imgurl=http://www.student-subway.com/media/image-gallery/image_database/University-of-Missouri-Logo220120080520.gif&amp;imgrefurl=http://www.student-subway.com/list-of-colleges-and-universities-x10.html&amp;usg=__-hYE0OTMnNMd4yoOArGjzXx6394=&amp;h=206&amp;w=250&amp;sz=7&amp;hl=en&amp;start=1&amp;sig2=x6UkEkRxTjGWSG6Enxto4w&amp;um=1&amp;tbnid=Ow1V4gjmhLPjuM:&amp;tbnh=91&amp;tbnw=111&amp;prev=/images?q=university+missouri+logo&amp;hl=en&amp;rlz=1R2GGLL_en&amp;sa=N&amp;um=1&amp;ei=ZSFySqu5GYTCmQex-N3bC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student-subway.com/media/image-gallery/image_database/University-of-Missouri-Logo220120080520.gif&amp;imgrefurl=http://www.student-subway.com/list-of-colleges-and-universities-x10.html&amp;usg=__-hYE0OTMnNMd4yoOArGjzXx6394=&amp;h=206&amp;w=250&amp;sz=7&amp;hl=en&amp;start=1&amp;sig2=x6UkEkRxTjGWSG6Enxto4w&amp;um=1&amp;tbnid=Ow1V4gjmhLPjuM:&amp;tbnh=91&amp;tbnw=111&amp;prev=/images?q=university+missouri+logo&amp;hl=en&amp;rlz=1R2GGLL_en&amp;sa=N&amp;um=1&amp;ei=ZSFySqu5GYTCmQex-N3bC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sdecorating.com/images/college/wallmarx/TENNESSEE_WALLMARX_LOGO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tamu.edu/classes/bich/peterson/dopweb_images/logoMaroonBevel.jpg&amp;imgrefurl=http://www.tamu.edu/classes/bich/peterson/know_your_prof.html&amp;usg=__6oSbvnzN86wg1n0q2oULZN8rjrQ=&amp;h=384&amp;w=450&amp;sz=86&amp;hl=en&amp;start=2&amp;sig2=oYtl8ngO7ZbrAW-hQB6ZeA&amp;um=1&amp;tbnid=sPIo7IyQ8RnklM:&amp;tbnh=108&amp;tbnw=127&amp;prev=/images?q=Texas+A&amp;M+logo&amp;hl=en&amp;rlz=1R2GGLL_en&amp;um=1&amp;ei=wCFySurdK5rzmQfq9oDYC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fert.yara.co.uk/en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7200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000000"/>
                </a:solidFill>
                <a:effectLst/>
              </a:rPr>
              <a:t>Sensor-Based Approaches for Cotton Nitrogen Management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2667000" y="5867400"/>
            <a:ext cx="3200400" cy="609600"/>
            <a:chOff x="3408" y="3840"/>
            <a:chExt cx="2304" cy="432"/>
          </a:xfrm>
        </p:grpSpPr>
        <p:sp>
          <p:nvSpPr>
            <p:cNvPr id="16396" name="Rectangle 5"/>
            <p:cNvSpPr>
              <a:spLocks noChangeArrowheads="1"/>
            </p:cNvSpPr>
            <p:nvPr/>
          </p:nvSpPr>
          <p:spPr bwMode="auto">
            <a:xfrm>
              <a:off x="3408" y="3858"/>
              <a:ext cx="23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397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4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70" y="3894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78" y="3891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29" y="3888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2" name="Rectangle 11"/>
            <p:cNvSpPr>
              <a:spLocks noChangeArrowheads="1"/>
            </p:cNvSpPr>
            <p:nvPr/>
          </p:nvSpPr>
          <p:spPr bwMode="auto">
            <a:xfrm>
              <a:off x="3408" y="3840"/>
              <a:ext cx="2304" cy="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Rectangle 12"/>
            <p:cNvSpPr>
              <a:spLocks noChangeArrowheads="1"/>
            </p:cNvSpPr>
            <p:nvPr/>
          </p:nvSpPr>
          <p:spPr bwMode="auto">
            <a:xfrm>
              <a:off x="3408" y="4209"/>
              <a:ext cx="2304" cy="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28725" y="4953000"/>
            <a:ext cx="7000875" cy="762000"/>
            <a:chOff x="1228725" y="4953000"/>
            <a:chExt cx="7000875" cy="762000"/>
          </a:xfrm>
        </p:grpSpPr>
        <p:sp>
          <p:nvSpPr>
            <p:cNvPr id="20" name="Rectangle 19"/>
            <p:cNvSpPr/>
            <p:nvPr/>
          </p:nvSpPr>
          <p:spPr>
            <a:xfrm>
              <a:off x="1228725" y="4953000"/>
              <a:ext cx="7000875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48" name="Picture 4" descr="LSU AgCent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48200" y="5019675"/>
              <a:ext cx="1060141" cy="61339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pic>
          <p:nvPicPr>
            <p:cNvPr id="16390" name="Picture 5" descr="the Acacemic Signatur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24100" y="5019675"/>
              <a:ext cx="1066800" cy="6286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7" descr="tig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86150" y="5019675"/>
              <a:ext cx="10668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21" descr="See full size imag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800725" y="5010150"/>
              <a:ext cx="685800" cy="6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23" descr="University-of-Missouri-Logo220120080520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553200" y="5010150"/>
              <a:ext cx="762000" cy="62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25" descr="logoMaroonBevel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391400" y="5010150"/>
              <a:ext cx="7620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19" descr="See full size image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333500" y="5029200"/>
              <a:ext cx="914400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8674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SBNRC Algorithm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OSU – </a:t>
            </a:r>
            <a:r>
              <a:rPr lang="en-US" dirty="0" err="1">
                <a:solidFill>
                  <a:schemeClr val="tx1"/>
                </a:solidFill>
              </a:rPr>
              <a:t>Arnall</a:t>
            </a:r>
            <a:r>
              <a:rPr lang="en-US" dirty="0">
                <a:solidFill>
                  <a:schemeClr val="tx1"/>
                </a:solidFill>
              </a:rPr>
              <a:t> et al.</a:t>
            </a:r>
          </a:p>
        </p:txBody>
      </p:sp>
      <p:sp>
        <p:nvSpPr>
          <p:cNvPr id="37890" name="Rectangle 7"/>
          <p:cNvSpPr>
            <a:spLocks noChangeArrowheads="1"/>
          </p:cNvSpPr>
          <p:nvPr/>
        </p:nvSpPr>
        <p:spPr bwMode="auto">
          <a:xfrm>
            <a:off x="304800" y="12954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/>
                <a:cs typeface="굴림"/>
              </a:rPr>
              <a:t>N Rate = (YP0 * RI – YP0) * %N / NUE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/>
              <a:cs typeface="굴림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/>
                <a:cs typeface="굴림"/>
              </a:rPr>
              <a:t>potential cotton lint yield, kg/ha = 235.96 e </a:t>
            </a:r>
            <a:r>
              <a:rPr lang="en-US" altLang="ko-KR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/>
                <a:cs typeface="굴림"/>
              </a:rPr>
              <a:t>2216.2 * INSEY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/>
                <a:cs typeface="굴림"/>
              </a:rPr>
              <a:t>cotton lint yield, kg/ha = 177.41 e </a:t>
            </a:r>
            <a:r>
              <a:rPr lang="en-US" altLang="ko-KR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/>
                <a:cs typeface="굴림"/>
              </a:rPr>
              <a:t>2216.2 * INSEY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/>
                <a:cs typeface="굴림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/>
                <a:cs typeface="굴림"/>
              </a:rPr>
              <a:t>Where: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/>
                <a:cs typeface="굴림"/>
              </a:rPr>
              <a:t>Yield Prediction Model: YP0 = 235.96 e </a:t>
            </a:r>
            <a:r>
              <a:rPr lang="en-US" altLang="ko-KR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/>
                <a:cs typeface="굴림"/>
              </a:rPr>
              <a:t>2216.2 * INSEY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/>
                <a:cs typeface="굴림"/>
              </a:rPr>
              <a:t>Response Index: RI = 1.8579 * RINDVI – 0.932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/>
                <a:cs typeface="굴림"/>
              </a:rPr>
              <a:t>%N = 0.09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/>
                <a:cs typeface="굴림"/>
              </a:rPr>
              <a:t>Nitrogen Use Efficiency: NUE = 0.50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38600"/>
            <a:ext cx="44958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075113"/>
            <a:ext cx="42481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9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4913" y="228600"/>
            <a:ext cx="12842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8674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SBNRC Algorithm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OSU – </a:t>
            </a:r>
            <a:r>
              <a:rPr lang="en-US" dirty="0" err="1">
                <a:solidFill>
                  <a:schemeClr val="tx1"/>
                </a:solidFill>
              </a:rPr>
              <a:t>Arnall</a:t>
            </a:r>
            <a:r>
              <a:rPr lang="en-US" dirty="0">
                <a:solidFill>
                  <a:schemeClr val="tx1"/>
                </a:solidFill>
              </a:rPr>
              <a:t> et al.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05000"/>
            <a:ext cx="75549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0"/>
            <a:ext cx="6248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9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4913" y="228600"/>
            <a:ext cx="12842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324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LSU </a:t>
            </a:r>
            <a:r>
              <a:rPr lang="en-US" sz="3600" dirty="0" err="1">
                <a:solidFill>
                  <a:schemeClr val="tx1"/>
                </a:solidFill>
              </a:rPr>
              <a:t>AgCenter</a:t>
            </a:r>
            <a:r>
              <a:rPr lang="en-US" sz="3600" dirty="0">
                <a:solidFill>
                  <a:schemeClr val="tx1"/>
                </a:solidFill>
              </a:rPr>
              <a:t> Implementation of OSU approach (</a:t>
            </a:r>
            <a:r>
              <a:rPr lang="en-US" sz="3600" dirty="0" err="1">
                <a:solidFill>
                  <a:schemeClr val="tx1"/>
                </a:solidFill>
              </a:rPr>
              <a:t>Tubana</a:t>
            </a:r>
            <a:r>
              <a:rPr lang="en-US" sz="3600" dirty="0">
                <a:solidFill>
                  <a:schemeClr val="tx1"/>
                </a:solidFill>
              </a:rPr>
              <a:t> et al.)</a:t>
            </a:r>
          </a:p>
        </p:txBody>
      </p:sp>
      <p:sp>
        <p:nvSpPr>
          <p:cNvPr id="36866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4876800"/>
            <a:ext cx="82296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Initiated in 2008, 3 sites in North Louisiana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Growth stage: two weeks after early bloom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INSEY is defined as NDVI divided by the number of days from planting to sensing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6148" name="Picture 4" descr="LSU AgCe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8482" y="155283"/>
            <a:ext cx="2211782" cy="128025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686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4038600" cy="30876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3686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524000"/>
            <a:ext cx="4038600" cy="3116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6324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>
                <a:solidFill>
                  <a:schemeClr val="tx1"/>
                </a:solidFill>
              </a:rPr>
              <a:t>LSU AgCenter Implementation of OSU approach (Tubana et al.)</a:t>
            </a:r>
          </a:p>
        </p:txBody>
      </p:sp>
      <p:sp>
        <p:nvSpPr>
          <p:cNvPr id="174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876800"/>
            <a:ext cx="81534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This study also consider the impact of PGR (applied at early bloom) on the yield relationship.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graphicFrame>
        <p:nvGraphicFramePr>
          <p:cNvPr id="174088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1981200" y="1524000"/>
          <a:ext cx="4570413" cy="3394075"/>
        </p:xfrm>
        <a:graphic>
          <a:graphicData uri="http://schemas.openxmlformats.org/presentationml/2006/ole">
            <p:oleObj spid="_x0000_s174088" name="Chart" r:id="rId4" imgW="5400568" imgH="4010030" progId="Excel.Sheet.8">
              <p:embed/>
            </p:oleObj>
          </a:graphicData>
        </a:graphic>
      </p:graphicFrame>
      <p:pic>
        <p:nvPicPr>
          <p:cNvPr id="6148" name="Picture 4" descr="LSU AgCen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8482" y="155283"/>
            <a:ext cx="2211782" cy="128025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6324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LSU </a:t>
            </a:r>
            <a:r>
              <a:rPr lang="en-US" sz="3600" dirty="0" err="1">
                <a:solidFill>
                  <a:schemeClr val="tx1"/>
                </a:solidFill>
              </a:rPr>
              <a:t>AgCenter</a:t>
            </a:r>
            <a:r>
              <a:rPr lang="en-US" sz="3600" dirty="0">
                <a:solidFill>
                  <a:schemeClr val="tx1"/>
                </a:solidFill>
              </a:rPr>
              <a:t> Implementation of OSU approach (</a:t>
            </a:r>
            <a:r>
              <a:rPr lang="en-US" sz="3600" dirty="0" err="1">
                <a:solidFill>
                  <a:schemeClr val="tx1"/>
                </a:solidFill>
              </a:rPr>
              <a:t>Tubana</a:t>
            </a:r>
            <a:r>
              <a:rPr lang="en-US" sz="3600" dirty="0">
                <a:solidFill>
                  <a:schemeClr val="tx1"/>
                </a:solidFill>
              </a:rPr>
              <a:t> et al.)</a:t>
            </a:r>
          </a:p>
        </p:txBody>
      </p:sp>
      <p:pic>
        <p:nvPicPr>
          <p:cNvPr id="6148" name="Picture 4" descr="LSU AgCe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8482" y="155283"/>
            <a:ext cx="2211782" cy="128025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600200"/>
            <a:ext cx="434340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5532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Clemson Modification of OSU Approach (</a:t>
            </a:r>
            <a:r>
              <a:rPr lang="en-US" sz="4000" dirty="0" err="1">
                <a:solidFill>
                  <a:schemeClr val="tx1"/>
                </a:solidFill>
              </a:rPr>
              <a:t>Khalilian</a:t>
            </a:r>
            <a:r>
              <a:rPr lang="en-US" sz="4000" dirty="0">
                <a:solidFill>
                  <a:schemeClr val="tx1"/>
                </a:solidFill>
              </a:rPr>
              <a:t> et al.)</a:t>
            </a:r>
          </a:p>
        </p:txBody>
      </p:sp>
      <p:sp>
        <p:nvSpPr>
          <p:cNvPr id="17817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4800600"/>
            <a:ext cx="82296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Soil specific yield by INSEY relationships (soil electrical conductivity categories)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Coastal plain soils of South Carolina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INSEY was calculated as days from emergence to date of sensing.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</p:txBody>
      </p:sp>
      <p:pic>
        <p:nvPicPr>
          <p:cNvPr id="1781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37338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828800"/>
            <a:ext cx="4419600" cy="2763838"/>
          </a:xfrm>
          <a:prstGeom prst="rect">
            <a:avLst/>
          </a:prstGeom>
          <a:solidFill>
            <a:srgbClr val="17365D"/>
          </a:solidFill>
          <a:ln w="9525">
            <a:noFill/>
            <a:miter lim="800000"/>
            <a:headEnd/>
            <a:tailEnd/>
          </a:ln>
        </p:spPr>
      </p:pic>
      <p:pic>
        <p:nvPicPr>
          <p:cNvPr id="178181" name="Picture 7" descr="tig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228600"/>
            <a:ext cx="19907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2133600"/>
            <a:ext cx="8839200" cy="16764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Direct regression relationship between sensor reading compared to a reference nitrogen plot</a:t>
            </a:r>
          </a:p>
        </p:txBody>
      </p:sp>
      <p:grpSp>
        <p:nvGrpSpPr>
          <p:cNvPr id="180226" name="Group 3"/>
          <p:cNvGrpSpPr>
            <a:grpSpLocks/>
          </p:cNvGrpSpPr>
          <p:nvPr/>
        </p:nvGrpSpPr>
        <p:grpSpPr bwMode="auto">
          <a:xfrm>
            <a:off x="5410200" y="6096000"/>
            <a:ext cx="3657600" cy="685800"/>
            <a:chOff x="3408" y="3840"/>
            <a:chExt cx="2304" cy="432"/>
          </a:xfrm>
        </p:grpSpPr>
        <p:sp>
          <p:nvSpPr>
            <p:cNvPr id="180227" name="Rectangle 4"/>
            <p:cNvSpPr>
              <a:spLocks noChangeArrowheads="1"/>
            </p:cNvSpPr>
            <p:nvPr/>
          </p:nvSpPr>
          <p:spPr bwMode="auto">
            <a:xfrm>
              <a:off x="3408" y="3858"/>
              <a:ext cx="23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0228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4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0229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0230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70" y="3894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0231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8" y="3891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0232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9" y="3888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0233" name="Rectangle 10"/>
            <p:cNvSpPr>
              <a:spLocks noChangeArrowheads="1"/>
            </p:cNvSpPr>
            <p:nvPr/>
          </p:nvSpPr>
          <p:spPr bwMode="auto">
            <a:xfrm>
              <a:off x="3408" y="3840"/>
              <a:ext cx="2304" cy="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4" name="Rectangle 11"/>
            <p:cNvSpPr>
              <a:spLocks noChangeArrowheads="1"/>
            </p:cNvSpPr>
            <p:nvPr/>
          </p:nvSpPr>
          <p:spPr bwMode="auto">
            <a:xfrm>
              <a:off x="3408" y="4209"/>
              <a:ext cx="2304" cy="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Missouri (</a:t>
            </a:r>
            <a:r>
              <a:rPr lang="en-US" dirty="0" err="1" smtClean="0">
                <a:solidFill>
                  <a:schemeClr val="tx1"/>
                </a:solidFill>
              </a:rPr>
              <a:t>Scharf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et al.)</a:t>
            </a:r>
          </a:p>
        </p:txBody>
      </p:sp>
      <p:sp>
        <p:nvSpPr>
          <p:cNvPr id="182274" name="Rectangle 10"/>
          <p:cNvSpPr>
            <a:spLocks noGrp="1" noChangeArrowheads="1"/>
          </p:cNvSpPr>
          <p:nvPr>
            <p:ph idx="1"/>
          </p:nvPr>
        </p:nvSpPr>
        <p:spPr>
          <a:xfrm>
            <a:off x="533400" y="4953000"/>
            <a:ext cx="8458200" cy="1638300"/>
          </a:xfrm>
        </p:spPr>
        <p:txBody>
          <a:bodyPr/>
          <a:lstStyle/>
          <a:p>
            <a:pPr eaLnBrk="1" hangingPunct="1"/>
            <a:r>
              <a:rPr lang="en-US" sz="2400" smtClean="0"/>
              <a:t>Best-band-ratio predictor of economically optimal nitrogen rate</a:t>
            </a:r>
          </a:p>
        </p:txBody>
      </p:sp>
      <p:pic>
        <p:nvPicPr>
          <p:cNvPr id="1822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66800"/>
            <a:ext cx="61722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Picture 23" descr="University-of-Missouri-Logo22012008052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152400"/>
            <a:ext cx="1143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Missouri (</a:t>
            </a:r>
            <a:r>
              <a:rPr lang="en-US" dirty="0" err="1">
                <a:solidFill>
                  <a:schemeClr val="tx1"/>
                </a:solidFill>
              </a:rPr>
              <a:t>Scharf</a:t>
            </a:r>
            <a:r>
              <a:rPr lang="en-US" dirty="0">
                <a:solidFill>
                  <a:schemeClr val="tx1"/>
                </a:solidFill>
              </a:rPr>
              <a:t> et al.)</a:t>
            </a:r>
          </a:p>
        </p:txBody>
      </p:sp>
      <p:sp>
        <p:nvSpPr>
          <p:cNvPr id="183298" name="Rectangle 10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8392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Calculating N rate based on NDVI and </a:t>
            </a:r>
            <a:r>
              <a:rPr lang="en-US" sz="2400" dirty="0" err="1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refNDVI</a:t>
            </a:r>
            <a:r>
              <a:rPr lang="en-US" sz="2400" dirty="0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: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Crop Circle 210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n-US" dirty="0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N rate (lb/ac) = 573 - [549 x (NDVI/</a:t>
            </a:r>
            <a:r>
              <a:rPr lang="en-US" dirty="0" err="1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refNDVI</a:t>
            </a:r>
            <a:r>
              <a:rPr lang="en-US" dirty="0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)]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GreenSeeker:</a:t>
            </a:r>
            <a:r>
              <a:rPr lang="en-US" dirty="0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 N rate (lb/ac) = 760 - [732 x (NDVI/</a:t>
            </a:r>
            <a:r>
              <a:rPr lang="en-US" dirty="0" err="1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refNDVI</a:t>
            </a:r>
            <a:r>
              <a:rPr lang="en-US" dirty="0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)]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Cropscan: </a:t>
            </a:r>
            <a:r>
              <a:rPr lang="en-US" dirty="0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N rate (lb/ac) = 691 - [673 x (NDVI/</a:t>
            </a:r>
            <a:r>
              <a:rPr lang="en-US" dirty="0" err="1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refNDVI</a:t>
            </a:r>
            <a:r>
              <a:rPr lang="en-US" dirty="0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)]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Ceilings on total N rate are use: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200 lbs N/ac for heavy soils (clay, clay loam)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150 for other soils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Farmers decide on lowest and highest N rates for the system (within the ceiling)</a:t>
            </a:r>
          </a:p>
        </p:txBody>
      </p:sp>
      <p:pic>
        <p:nvPicPr>
          <p:cNvPr id="184323" name="Picture 23" descr="University-of-Missouri-Logo22012008052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28600"/>
            <a:ext cx="1143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2057400"/>
            <a:ext cx="8839200" cy="16764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 growth stage specific relationship between sensor readings and N rate</a:t>
            </a:r>
          </a:p>
        </p:txBody>
      </p:sp>
      <p:grpSp>
        <p:nvGrpSpPr>
          <p:cNvPr id="186370" name="Group 5"/>
          <p:cNvGrpSpPr>
            <a:grpSpLocks/>
          </p:cNvGrpSpPr>
          <p:nvPr/>
        </p:nvGrpSpPr>
        <p:grpSpPr bwMode="auto">
          <a:xfrm>
            <a:off x="5410200" y="6096000"/>
            <a:ext cx="3657600" cy="685800"/>
            <a:chOff x="3408" y="3840"/>
            <a:chExt cx="2304" cy="432"/>
          </a:xfrm>
        </p:grpSpPr>
        <p:sp>
          <p:nvSpPr>
            <p:cNvPr id="186371" name="Rectangle 6"/>
            <p:cNvSpPr>
              <a:spLocks noChangeArrowheads="1"/>
            </p:cNvSpPr>
            <p:nvPr/>
          </p:nvSpPr>
          <p:spPr bwMode="auto">
            <a:xfrm>
              <a:off x="3408" y="3858"/>
              <a:ext cx="23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6372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4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373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374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70" y="3894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375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8" y="3891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376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9" y="3888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377" name="Rectangle 12"/>
            <p:cNvSpPr>
              <a:spLocks noChangeArrowheads="1"/>
            </p:cNvSpPr>
            <p:nvPr/>
          </p:nvSpPr>
          <p:spPr bwMode="auto">
            <a:xfrm>
              <a:off x="3408" y="3840"/>
              <a:ext cx="2304" cy="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8" name="Rectangle 13"/>
            <p:cNvSpPr>
              <a:spLocks noChangeArrowheads="1"/>
            </p:cNvSpPr>
            <p:nvPr/>
          </p:nvSpPr>
          <p:spPr bwMode="auto">
            <a:xfrm>
              <a:off x="3408" y="4209"/>
              <a:ext cx="2304" cy="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  <a:p>
            <a:r>
              <a:rPr lang="en-US" smtClean="0"/>
              <a:t>2008 Sensor Projects</a:t>
            </a:r>
          </a:p>
          <a:p>
            <a:r>
              <a:rPr lang="en-US" smtClean="0"/>
              <a:t>Sensor-based approaches to manage nitrogen</a:t>
            </a:r>
          </a:p>
          <a:p>
            <a:r>
              <a:rPr lang="en-US" smtClean="0"/>
              <a:t>Core data collection</a:t>
            </a:r>
          </a:p>
          <a:p>
            <a:endParaRPr lang="en-US" smtClean="0"/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5410200" y="6096000"/>
            <a:ext cx="3657600" cy="685800"/>
            <a:chOff x="3408" y="3840"/>
            <a:chExt cx="2304" cy="432"/>
          </a:xfrm>
        </p:grpSpPr>
        <p:sp>
          <p:nvSpPr>
            <p:cNvPr id="18436" name="Rectangle 5"/>
            <p:cNvSpPr>
              <a:spLocks noChangeArrowheads="1"/>
            </p:cNvSpPr>
            <p:nvPr/>
          </p:nvSpPr>
          <p:spPr bwMode="auto">
            <a:xfrm>
              <a:off x="3408" y="3858"/>
              <a:ext cx="23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37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4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70" y="3894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8" y="3891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9" y="3888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Rectangle 11"/>
            <p:cNvSpPr>
              <a:spLocks noChangeArrowheads="1"/>
            </p:cNvSpPr>
            <p:nvPr/>
          </p:nvSpPr>
          <p:spPr bwMode="auto">
            <a:xfrm>
              <a:off x="3408" y="3840"/>
              <a:ext cx="2304" cy="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2"/>
            <p:cNvSpPr>
              <a:spLocks noChangeArrowheads="1"/>
            </p:cNvSpPr>
            <p:nvPr/>
          </p:nvSpPr>
          <p:spPr bwMode="auto">
            <a:xfrm>
              <a:off x="3408" y="4209"/>
              <a:ext cx="2304" cy="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Mississippi (Varco </a:t>
            </a:r>
            <a:r>
              <a:rPr lang="en-US" dirty="0">
                <a:solidFill>
                  <a:schemeClr val="tx1"/>
                </a:solidFill>
              </a:rPr>
              <a:t>et </a:t>
            </a:r>
            <a:r>
              <a:rPr lang="en-US" dirty="0" smtClean="0">
                <a:solidFill>
                  <a:schemeClr val="tx1"/>
                </a:solidFill>
              </a:rPr>
              <a:t>al.)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8418" name="Content Placeholder 6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508125"/>
          </a:xfrm>
        </p:spPr>
        <p:txBody>
          <a:bodyPr/>
          <a:lstStyle/>
          <a:p>
            <a:r>
              <a:rPr lang="en-US" sz="2400" smtClean="0"/>
              <a:t>Relationship between GNDVI or NDVI at a specific stage of growth and fertilizer N rate</a:t>
            </a:r>
          </a:p>
          <a:p>
            <a:r>
              <a:rPr lang="en-US" sz="2400" smtClean="0"/>
              <a:t>Leaf N approach (graph): Utilize N rates to that produce leaf N values at various physiological stages</a:t>
            </a:r>
          </a:p>
        </p:txBody>
      </p:sp>
      <p:pic>
        <p:nvPicPr>
          <p:cNvPr id="188419" name="Picture 5" descr="the Acacemic Signa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52400"/>
            <a:ext cx="1423988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884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990600"/>
            <a:ext cx="4654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Mississippi (Varco </a:t>
            </a:r>
            <a:r>
              <a:rPr lang="en-US" dirty="0">
                <a:solidFill>
                  <a:schemeClr val="tx1"/>
                </a:solidFill>
              </a:rPr>
              <a:t>et </a:t>
            </a:r>
            <a:r>
              <a:rPr lang="en-US" dirty="0" smtClean="0">
                <a:solidFill>
                  <a:schemeClr val="tx1"/>
                </a:solidFill>
              </a:rPr>
              <a:t>al.)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6370" name="Rectangle 3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7085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established relationship at the third week of squaring (experimental data):</a:t>
            </a:r>
          </a:p>
          <a:p>
            <a:pPr>
              <a:buFont typeface="Wingdings 2" pitchFamily="18" charset="2"/>
              <a:buNone/>
              <a:defRPr/>
            </a:pP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Fertilizer N rate equivalence (FNRE)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-999.562 + 1584.984(GNDVI or NDVI on-the-go value)</a:t>
            </a:r>
          </a:p>
          <a:p>
            <a:pPr>
              <a:buFont typeface="Wingdings 2" pitchFamily="18" charset="2"/>
              <a:buNone/>
              <a:defRPr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N rate = FNRE (experimental data) – target rate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Ceilings on total N rate (cutoff values)</a:t>
            </a:r>
          </a:p>
        </p:txBody>
      </p:sp>
      <p:pic>
        <p:nvPicPr>
          <p:cNvPr id="190467" name="Picture 5" descr="the Acacemic Signa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04800"/>
            <a:ext cx="1277938" cy="752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/>
          </p:cNvSpPr>
          <p:nvPr>
            <p:ph type="title"/>
          </p:nvPr>
        </p:nvSpPr>
        <p:spPr bwMode="auto">
          <a:xfrm>
            <a:off x="66675" y="2209800"/>
            <a:ext cx="91440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l">
              <a:defRPr/>
            </a:pPr>
            <a:r>
              <a:rPr lang="en-US" sz="35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between historic yield, soil type, and sensor readings</a:t>
            </a:r>
          </a:p>
        </p:txBody>
      </p:sp>
      <p:grpSp>
        <p:nvGrpSpPr>
          <p:cNvPr id="192514" name="Group 4"/>
          <p:cNvGrpSpPr>
            <a:grpSpLocks/>
          </p:cNvGrpSpPr>
          <p:nvPr/>
        </p:nvGrpSpPr>
        <p:grpSpPr bwMode="auto">
          <a:xfrm>
            <a:off x="5410200" y="6096000"/>
            <a:ext cx="3657600" cy="685800"/>
            <a:chOff x="3408" y="3840"/>
            <a:chExt cx="2304" cy="432"/>
          </a:xfrm>
        </p:grpSpPr>
        <p:sp>
          <p:nvSpPr>
            <p:cNvPr id="192515" name="Rectangle 5"/>
            <p:cNvSpPr>
              <a:spLocks noChangeArrowheads="1"/>
            </p:cNvSpPr>
            <p:nvPr/>
          </p:nvSpPr>
          <p:spPr bwMode="auto">
            <a:xfrm>
              <a:off x="3408" y="3858"/>
              <a:ext cx="23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251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4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517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518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70" y="3894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519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8" y="3891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520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9" y="3888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2521" name="Rectangle 11"/>
            <p:cNvSpPr>
              <a:spLocks noChangeArrowheads="1"/>
            </p:cNvSpPr>
            <p:nvPr/>
          </p:nvSpPr>
          <p:spPr bwMode="auto">
            <a:xfrm>
              <a:off x="3408" y="3840"/>
              <a:ext cx="2304" cy="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2" name="Rectangle 12"/>
            <p:cNvSpPr>
              <a:spLocks noChangeArrowheads="1"/>
            </p:cNvSpPr>
            <p:nvPr/>
          </p:nvSpPr>
          <p:spPr bwMode="auto">
            <a:xfrm>
              <a:off x="3408" y="4209"/>
              <a:ext cx="2304" cy="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934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Tennessee (Wilkerson et al.)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305800" cy="1355725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Bracket the response of real-time nitrogen prescription algorithms</a:t>
            </a:r>
          </a:p>
          <a:p>
            <a:pPr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Incorporate a map of historic information: identify areas within a field as historically low or high yielding and increment/decrement the N prescription accordingly</a:t>
            </a:r>
          </a:p>
          <a:p>
            <a:pPr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agronomic data to determine the size of increment  or decrement in response to yield potential is needed.</a:t>
            </a:r>
          </a:p>
          <a:p>
            <a:pPr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63" name="Picture 21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04800"/>
            <a:ext cx="10668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62200" y="1143000"/>
          <a:ext cx="3657600" cy="3086100"/>
        </p:xfrm>
        <a:graphic>
          <a:graphicData uri="http://schemas.openxmlformats.org/drawingml/2006/table">
            <a:tbl>
              <a:tblPr/>
              <a:tblGrid>
                <a:gridCol w="1093965"/>
                <a:gridCol w="663009"/>
                <a:gridCol w="1071865"/>
                <a:gridCol w="828761"/>
              </a:tblGrid>
              <a:tr h="571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Historic Yield Potential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NDVI</a:t>
                      </a:r>
                      <a:endParaRPr lang="en-US" sz="18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8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18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8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5250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Where: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 is the average recommended rate, R+ and R++ are positively incremented, and R- and R-- are decremented from the recommended rate.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Texas (Sui et al.)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Canopy chlorophyll content index (CCCI) – relative estimate of the chlorophyll content in a crop canopy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CCCI accounts for variation in canopy density and less likely to give false indications of low chlorophyll content (vs. simple ratio or NDVI)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Well-suited for the three-band sensor (Crop Circle)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5587" name="Picture 25" descr="logoMaroonBeve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1165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Core Data Collection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simplified yield potential nitrogen rate estimate – under discussion.</a:t>
            </a:r>
          </a:p>
          <a:p>
            <a:r>
              <a:rPr lang="en-US" dirty="0" smtClean="0"/>
              <a:t>Producer usable approach - 2010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lum brigh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Core Data Collection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0D0D0D"/>
              </a:buClr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Growth stages for plant data collection:</a:t>
            </a:r>
          </a:p>
          <a:p>
            <a:pPr lvl="1" eaLnBrk="1" hangingPunct="1">
              <a:buClr>
                <a:srgbClr val="0D0D0D"/>
              </a:buClr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Early squaring: 3 to 7 squares</a:t>
            </a:r>
          </a:p>
          <a:p>
            <a:pPr lvl="1" eaLnBrk="1" hangingPunct="1">
              <a:buClr>
                <a:srgbClr val="0D0D0D"/>
              </a:buClr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Early bloom: 2 to 3 blooms</a:t>
            </a:r>
          </a:p>
          <a:p>
            <a:pPr lvl="1" eaLnBrk="1" hangingPunct="1">
              <a:buClr>
                <a:srgbClr val="0D0D0D"/>
              </a:buClr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Mid bloom</a:t>
            </a:r>
          </a:p>
          <a:p>
            <a:pPr lvl="1" eaLnBrk="1" hangingPunct="1">
              <a:buClr>
                <a:srgbClr val="0D0D0D"/>
              </a:buClr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Peak bloom </a:t>
            </a:r>
          </a:p>
          <a:p>
            <a:pPr eaLnBrk="1" hangingPunct="1">
              <a:buClr>
                <a:srgbClr val="0D0D0D"/>
              </a:buClr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Nitrogen rates: 0, 90, and 120 lb N/ac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Core Data Collection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bg1"/>
              </a:buClr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Soils data set (Mehlich-3 P &amp; K, soil NO</a:t>
            </a:r>
            <a:r>
              <a:rPr lang="en-US" b="1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lvl="1" eaLnBrk="1" hangingPunct="1">
              <a:buClr>
                <a:schemeClr val="bg1"/>
              </a:buClr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Preplant samples</a:t>
            </a:r>
          </a:p>
          <a:p>
            <a:pPr lvl="1" eaLnBrk="1" hangingPunct="1">
              <a:buClr>
                <a:schemeClr val="bg1"/>
              </a:buClr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Post-harvest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Core Data Collection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8229600" cy="4525963"/>
          </a:xfrm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eaLnBrk="1" hangingPunct="1">
              <a:buClrTx/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Within season plant information: </a:t>
            </a:r>
          </a:p>
          <a:p>
            <a:pPr lvl="1" eaLnBrk="1" hangingPunct="1">
              <a:buClrTx/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Sensor readings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hangingPunct="1">
              <a:defRPr/>
            </a:pPr>
            <a:endParaRPr lang="en-US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hangingPunct="1">
              <a:defRPr/>
            </a:pPr>
            <a:endParaRPr lang="en-US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Core Data Collection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ClrTx/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Within season plant information:</a:t>
            </a:r>
          </a:p>
          <a:p>
            <a:pPr lvl="1" eaLnBrk="1" hangingPunct="1">
              <a:buClrTx/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SPAD readings and plant height</a:t>
            </a:r>
          </a:p>
          <a:p>
            <a:pPr lvl="1" eaLnBrk="1" hangingPunct="1">
              <a:buClrTx/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Tissue samples for leaf 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hangingPunct="1">
              <a:defRPr/>
            </a:pPr>
            <a:endParaRPr lang="en-US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hangingPunct="1">
              <a:defRPr/>
            </a:pPr>
            <a:endParaRPr lang="en-US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Acres%20of%20Upland%20Cotton%20Harvested%20as%20Percent%20of%20Harvested%20Cropland%20Acreag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62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9CottonHarvest804009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14600"/>
            <a:ext cx="8229600" cy="2286000"/>
          </a:xfr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rgbClr val="F0EBD5"/>
              </a:gs>
              <a:gs pos="91000">
                <a:schemeClr val="tx1">
                  <a:alpha val="30000"/>
                </a:schemeClr>
              </a:gs>
            </a:gsLst>
            <a:lin ang="5400000" scaled="0"/>
            <a:tileRect/>
          </a:gradFill>
          <a:effectLst>
            <a:outerShdw dist="45791" dir="2021404" algn="ctr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eaLnBrk="1" hangingPunct="1">
              <a:buClrTx/>
              <a:defRPr/>
            </a:pPr>
            <a:r>
              <a:rPr lang="en-US" b="1" smtClean="0">
                <a:solidFill>
                  <a:schemeClr val="bg1"/>
                </a:solidFill>
              </a:rPr>
              <a:t>Hand harvest – 13.3 ft of row</a:t>
            </a:r>
          </a:p>
          <a:p>
            <a:pPr eaLnBrk="1" hangingPunct="1">
              <a:buClrTx/>
              <a:defRPr/>
            </a:pPr>
            <a:r>
              <a:rPr lang="en-US" b="1" smtClean="0">
                <a:solidFill>
                  <a:schemeClr val="bg1"/>
                </a:solidFill>
              </a:rPr>
              <a:t>Machine – 40 feet of 2 rows</a:t>
            </a:r>
          </a:p>
          <a:p>
            <a:pPr eaLnBrk="1" hangingPunct="1">
              <a:buClrTx/>
              <a:defRPr/>
            </a:pPr>
            <a:r>
              <a:rPr lang="en-US" b="1" smtClean="0">
                <a:solidFill>
                  <a:schemeClr val="bg1"/>
                </a:solidFill>
              </a:rPr>
              <a:t>Determine seed cotton and lint weight</a:t>
            </a:r>
          </a:p>
          <a:p>
            <a:pPr eaLnBrk="1" hangingPunct="1">
              <a:buClrTx/>
              <a:defRPr/>
            </a:pPr>
            <a:r>
              <a:rPr lang="en-US" b="1" smtClean="0">
                <a:solidFill>
                  <a:schemeClr val="bg1"/>
                </a:solidFill>
              </a:rPr>
              <a:t>Seed N content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 Data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lum brigh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/>
              </a:rPr>
              <a:t>Other Record Keeping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3900"/>
          </a:xfrm>
        </p:spPr>
        <p:txBody>
          <a:bodyPr>
            <a:normAutofit/>
          </a:bodyPr>
          <a:lstStyle/>
          <a:p>
            <a:pPr eaLnBrk="1" hangingPunct="1">
              <a:buClrTx/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Varieties</a:t>
            </a:r>
          </a:p>
          <a:p>
            <a:pPr eaLnBrk="1" hangingPunct="1">
              <a:buClrTx/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Planting and harvest dates</a:t>
            </a:r>
          </a:p>
          <a:p>
            <a:pPr eaLnBrk="1" hangingPunct="1">
              <a:buClrTx/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Nitrogen rates, timing, application methods and N sources</a:t>
            </a:r>
          </a:p>
          <a:p>
            <a:pPr eaLnBrk="1" hangingPunct="1">
              <a:buClrTx/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PIX rates and dates (if applicable)</a:t>
            </a:r>
          </a:p>
          <a:p>
            <a:pPr eaLnBrk="1" hangingPunct="1">
              <a:buClrTx/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Irrigation amounts (indicate in furrow, pivot, drip)</a:t>
            </a:r>
          </a:p>
          <a:p>
            <a:pPr eaLnBrk="1" hangingPunct="1">
              <a:buClrTx/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Rainfall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Take Home Notes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88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One or more of these approaches should be ready for extended on-farm evaluation in 2010.</a:t>
            </a:r>
          </a:p>
          <a:p>
            <a:pPr eaLnBrk="1" hangingPunct="1"/>
            <a:r>
              <a:rPr lang="en-US" dirty="0" smtClean="0"/>
              <a:t>Will this end with one concept: analysis </a:t>
            </a:r>
            <a:r>
              <a:rPr lang="en-US" dirty="0" smtClean="0"/>
              <a:t>of core data: </a:t>
            </a:r>
            <a:endParaRPr lang="en-US" dirty="0" smtClean="0"/>
          </a:p>
          <a:p>
            <a:pPr lvl="1" eaLnBrk="1" hangingPunct="1"/>
            <a:r>
              <a:rPr lang="en-US" dirty="0" smtClean="0"/>
              <a:t>correction </a:t>
            </a:r>
            <a:r>
              <a:rPr lang="en-US" dirty="0" smtClean="0"/>
              <a:t>procedures (thermal time, days from planting to sensing etc</a:t>
            </a:r>
            <a:r>
              <a:rPr lang="en-US" dirty="0" smtClean="0"/>
              <a:t>.)</a:t>
            </a:r>
          </a:p>
          <a:p>
            <a:pPr lvl="1" eaLnBrk="1" hangingPunct="1"/>
            <a:r>
              <a:rPr lang="en-US" dirty="0" smtClean="0"/>
              <a:t>components (yield potential, response index, simple ratio)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Questions!!!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553200" cy="491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2003production_edi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447800"/>
            <a:ext cx="89154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Cotton Belt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04800" y="6324600"/>
            <a:ext cx="131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USDA, NASS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Cotton and Nitrogen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Perennial plant managed as annual</a:t>
            </a:r>
          </a:p>
          <a:p>
            <a:pPr lvl="1"/>
            <a:r>
              <a:rPr lang="en-US" smtClean="0"/>
              <a:t>Indeterminate flowering pattern</a:t>
            </a:r>
          </a:p>
          <a:p>
            <a:r>
              <a:rPr lang="en-US" smtClean="0"/>
              <a:t>50 lbs N – per lint bale (1 bale = 480 lbs)</a:t>
            </a:r>
          </a:p>
          <a:p>
            <a:r>
              <a:rPr lang="en-US" smtClean="0"/>
              <a:t>Over-application of N:</a:t>
            </a:r>
          </a:p>
          <a:p>
            <a:pPr lvl="1"/>
            <a:r>
              <a:rPr lang="en-US" smtClean="0"/>
              <a:t>Energy partition to vegetative vs. reproductive development</a:t>
            </a:r>
          </a:p>
          <a:p>
            <a:pPr lvl="1"/>
            <a:r>
              <a:rPr lang="en-US" smtClean="0"/>
              <a:t>Large plants prevent efficient harvest</a:t>
            </a:r>
          </a:p>
          <a:p>
            <a:pPr lvl="1"/>
            <a:r>
              <a:rPr lang="en-US" smtClean="0"/>
              <a:t>Growth regulators applied to control vegetative development</a:t>
            </a:r>
          </a:p>
        </p:txBody>
      </p:sp>
      <p:pic>
        <p:nvPicPr>
          <p:cNvPr id="23555" name="Picture 21" descr="COT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334000"/>
            <a:ext cx="20574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775" y="-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2008 Sensor Projects</a:t>
            </a:r>
          </a:p>
        </p:txBody>
      </p:sp>
      <p:graphicFrame>
        <p:nvGraphicFramePr>
          <p:cNvPr id="22815" name="Group 287"/>
          <p:cNvGraphicFramePr>
            <a:graphicFrameLocks noGrp="1"/>
          </p:cNvGraphicFramePr>
          <p:nvPr>
            <p:ph idx="4294967295"/>
          </p:nvPr>
        </p:nvGraphicFramePr>
        <p:xfrm>
          <a:off x="95250" y="685800"/>
          <a:ext cx="8991600" cy="6009897"/>
        </p:xfrm>
        <a:graphic>
          <a:graphicData uri="http://schemas.openxmlformats.org/drawingml/2006/table">
            <a:tbl>
              <a:tblPr/>
              <a:tblGrid>
                <a:gridCol w="1025525"/>
                <a:gridCol w="2098675"/>
                <a:gridCol w="1066800"/>
                <a:gridCol w="990600"/>
                <a:gridCol w="914400"/>
                <a:gridCol w="914400"/>
                <a:gridCol w="914400"/>
                <a:gridCol w="1066800"/>
              </a:tblGrid>
              <a:tr h="2476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Investigators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Inputs Managed Based on Modulated Active Light Sensors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PGR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Defoliant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Nitrogen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Insecticide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Plant 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Irrigation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Alabama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S. Norwood, A. Winstead, J. Fulton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K. Balkcom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Arizona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T. Clarke, D. Hunsaker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Arkansas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M. Mozaffarri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Georgia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G. Vellidis, C. Perry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H. Schomberg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92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Louisiana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R. Leonard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B. Tubana, D. Boquet, E. Clawson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Mississippi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J. Varco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Missouri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G. Stevens, P. Scharf, E. Vories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New Mexico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T. Carrillo, J. Ellington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North Carolina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G. Robinson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Oklahoma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R. Taylor, T. Sharp, S. Osborne, J. Banks, B. Arnall, B. Raun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South Carolina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M. Jones, P. Bauer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A. Khalilian, W. Henderson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92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Tennessee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J. Wilkerson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O. Gwathmey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J. Larson (Economics)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Texas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K. Bronson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9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D. Martin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A. Thomasson, R. Sui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24781" name="Group 288"/>
          <p:cNvGrpSpPr>
            <a:grpSpLocks/>
          </p:cNvGrpSpPr>
          <p:nvPr/>
        </p:nvGrpSpPr>
        <p:grpSpPr bwMode="auto">
          <a:xfrm>
            <a:off x="3305175" y="1257300"/>
            <a:ext cx="5638800" cy="5391150"/>
            <a:chOff x="2164" y="776"/>
            <a:chExt cx="3552" cy="3396"/>
          </a:xfrm>
        </p:grpSpPr>
        <p:pic>
          <p:nvPicPr>
            <p:cNvPr id="24800" name="Picture 93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42" y="1856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01" name="Picture 9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0" y="1706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02" name="Picture 94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4" y="782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03" name="Picture 9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0" y="788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04" name="Picture 95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36" y="776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05" name="Picture 96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48" y="932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06" name="Picture 96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48" y="1088"/>
              <a:ext cx="480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07" name="Picture 96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06" y="1094"/>
              <a:ext cx="480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08" name="Picture 96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30" y="1244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09" name="Picture 96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4" y="1562"/>
              <a:ext cx="480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810" name="Group 970"/>
            <p:cNvGrpSpPr>
              <a:grpSpLocks/>
            </p:cNvGrpSpPr>
            <p:nvPr/>
          </p:nvGrpSpPr>
          <p:grpSpPr bwMode="auto">
            <a:xfrm>
              <a:off x="2296" y="1382"/>
              <a:ext cx="336" cy="125"/>
              <a:chOff x="2256" y="1459"/>
              <a:chExt cx="336" cy="125"/>
            </a:xfrm>
          </p:grpSpPr>
          <p:pic>
            <p:nvPicPr>
              <p:cNvPr id="24849" name="Picture 96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56" y="1459"/>
                <a:ext cx="336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850" name="Picture 96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65" y="1526"/>
                <a:ext cx="28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811" name="Group 971"/>
            <p:cNvGrpSpPr>
              <a:grpSpLocks/>
            </p:cNvGrpSpPr>
            <p:nvPr/>
          </p:nvGrpSpPr>
          <p:grpSpPr bwMode="auto">
            <a:xfrm>
              <a:off x="2914" y="1382"/>
              <a:ext cx="336" cy="125"/>
              <a:chOff x="2256" y="1459"/>
              <a:chExt cx="336" cy="125"/>
            </a:xfrm>
          </p:grpSpPr>
          <p:pic>
            <p:nvPicPr>
              <p:cNvPr id="24847" name="Picture 97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56" y="1459"/>
                <a:ext cx="336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848" name="Picture 97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65" y="1526"/>
                <a:ext cx="28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812" name="Group 1184"/>
            <p:cNvGrpSpPr>
              <a:grpSpLocks/>
            </p:cNvGrpSpPr>
            <p:nvPr/>
          </p:nvGrpSpPr>
          <p:grpSpPr bwMode="auto">
            <a:xfrm>
              <a:off x="3436" y="2162"/>
              <a:ext cx="336" cy="125"/>
              <a:chOff x="2256" y="1459"/>
              <a:chExt cx="336" cy="125"/>
            </a:xfrm>
          </p:grpSpPr>
          <p:pic>
            <p:nvPicPr>
              <p:cNvPr id="24845" name="Picture 118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56" y="1459"/>
                <a:ext cx="336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846" name="Picture 118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65" y="1526"/>
                <a:ext cx="28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813" name="Picture 118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90909"/>
                </a:clrFrom>
                <a:clrTo>
                  <a:srgbClr val="09090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36" y="2474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14" name="Picture 118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8" y="2330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15" name="Picture 119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6" y="2336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16" name="Picture 119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AEAEA"/>
                </a:clrFrom>
                <a:clrTo>
                  <a:srgbClr val="EAEAE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4" y="2330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18" name="Picture 119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646464"/>
                </a:clrFrom>
                <a:clrTo>
                  <a:srgbClr val="64646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0" y="2654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19" name="Picture 119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313131"/>
                </a:clrFrom>
                <a:clrTo>
                  <a:srgbClr val="31313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8" y="2648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20" name="Picture 119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88" y="2900"/>
              <a:ext cx="480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21" name="Picture 119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0" y="2900"/>
              <a:ext cx="480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22" name="Picture 119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0" y="3062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23" name="Picture 120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919191"/>
                </a:clrFrom>
                <a:clrTo>
                  <a:srgbClr val="91919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36" y="3056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824" name="Group 1202"/>
            <p:cNvGrpSpPr>
              <a:grpSpLocks/>
            </p:cNvGrpSpPr>
            <p:nvPr/>
          </p:nvGrpSpPr>
          <p:grpSpPr bwMode="auto">
            <a:xfrm>
              <a:off x="3418" y="3206"/>
              <a:ext cx="336" cy="125"/>
              <a:chOff x="2256" y="1459"/>
              <a:chExt cx="336" cy="125"/>
            </a:xfrm>
          </p:grpSpPr>
          <p:pic>
            <p:nvPicPr>
              <p:cNvPr id="24843" name="Picture 120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56" y="1459"/>
                <a:ext cx="336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844" name="Picture 120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65" y="1526"/>
                <a:ext cx="28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825" name="Group 1206"/>
            <p:cNvGrpSpPr>
              <a:grpSpLocks/>
            </p:cNvGrpSpPr>
            <p:nvPr/>
          </p:nvGrpSpPr>
          <p:grpSpPr bwMode="auto">
            <a:xfrm>
              <a:off x="3424" y="3674"/>
              <a:ext cx="336" cy="125"/>
              <a:chOff x="2256" y="1459"/>
              <a:chExt cx="336" cy="125"/>
            </a:xfrm>
          </p:grpSpPr>
          <p:pic>
            <p:nvPicPr>
              <p:cNvPr id="24841" name="Picture 120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56" y="1459"/>
                <a:ext cx="336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842" name="Picture 12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65" y="1526"/>
                <a:ext cx="28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826" name="Picture 12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979797"/>
                </a:clrFrom>
                <a:clrTo>
                  <a:srgbClr val="97979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4" y="3836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27" name="Picture 1213" descr="Hom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30" y="4014"/>
              <a:ext cx="15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828" name="Text Box 1216"/>
            <p:cNvSpPr txBox="1">
              <a:spLocks noChangeArrowheads="1"/>
            </p:cNvSpPr>
            <p:nvPr/>
          </p:nvSpPr>
          <p:spPr bwMode="auto">
            <a:xfrm>
              <a:off x="3406" y="4016"/>
              <a:ext cx="2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custom</a:t>
              </a:r>
            </a:p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sensor</a:t>
              </a:r>
            </a:p>
          </p:txBody>
        </p:sp>
        <p:sp>
          <p:nvSpPr>
            <p:cNvPr id="24829" name="Text Box 1217"/>
            <p:cNvSpPr txBox="1">
              <a:spLocks noChangeArrowheads="1"/>
            </p:cNvSpPr>
            <p:nvPr/>
          </p:nvSpPr>
          <p:spPr bwMode="auto">
            <a:xfrm>
              <a:off x="3748" y="2168"/>
              <a:ext cx="2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700" b="1">
                  <a:solidFill>
                    <a:schemeClr val="bg1"/>
                  </a:solidFill>
                </a:rPr>
                <a:t>+ other</a:t>
              </a:r>
            </a:p>
            <a:p>
              <a:pPr algn="ctr"/>
              <a:r>
                <a:rPr lang="en-US" sz="700" b="1">
                  <a:solidFill>
                    <a:schemeClr val="bg1"/>
                  </a:solidFill>
                </a:rPr>
                <a:t>    sensor</a:t>
              </a:r>
            </a:p>
          </p:txBody>
        </p:sp>
        <p:sp>
          <p:nvSpPr>
            <p:cNvPr id="24830" name="Text Box 1218"/>
            <p:cNvSpPr txBox="1">
              <a:spLocks noChangeArrowheads="1"/>
            </p:cNvSpPr>
            <p:nvPr/>
          </p:nvSpPr>
          <p:spPr bwMode="auto">
            <a:xfrm>
              <a:off x="3730" y="3200"/>
              <a:ext cx="2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700" b="1">
                  <a:solidFill>
                    <a:schemeClr val="bg1"/>
                  </a:solidFill>
                </a:rPr>
                <a:t>+ other</a:t>
              </a:r>
            </a:p>
            <a:p>
              <a:pPr algn="ctr"/>
              <a:r>
                <a:rPr lang="en-US" sz="700" b="1">
                  <a:solidFill>
                    <a:schemeClr val="bg1"/>
                  </a:solidFill>
                </a:rPr>
                <a:t>    sensor</a:t>
              </a:r>
            </a:p>
          </p:txBody>
        </p:sp>
        <p:pic>
          <p:nvPicPr>
            <p:cNvPr id="24831" name="Picture 97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36" y="2004"/>
              <a:ext cx="337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32" name="Picture 97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5" y="2068"/>
              <a:ext cx="289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833" name="Text Box 1219"/>
            <p:cNvSpPr txBox="1">
              <a:spLocks noChangeArrowheads="1"/>
            </p:cNvSpPr>
            <p:nvPr/>
          </p:nvSpPr>
          <p:spPr bwMode="auto">
            <a:xfrm>
              <a:off x="3743" y="1998"/>
              <a:ext cx="2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+ other</a:t>
              </a:r>
            </a:p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    sensor</a:t>
              </a:r>
            </a:p>
          </p:txBody>
        </p:sp>
        <p:sp>
          <p:nvSpPr>
            <p:cNvPr id="24834" name="Text Box 1220"/>
            <p:cNvSpPr txBox="1">
              <a:spLocks noChangeArrowheads="1"/>
            </p:cNvSpPr>
            <p:nvPr/>
          </p:nvSpPr>
          <p:spPr bwMode="auto">
            <a:xfrm>
              <a:off x="3730" y="3668"/>
              <a:ext cx="2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700" b="1">
                  <a:solidFill>
                    <a:schemeClr val="bg1"/>
                  </a:solidFill>
                </a:rPr>
                <a:t>+ other</a:t>
              </a:r>
            </a:p>
            <a:p>
              <a:pPr algn="ctr"/>
              <a:r>
                <a:rPr lang="en-US" sz="700" b="1">
                  <a:solidFill>
                    <a:schemeClr val="bg1"/>
                  </a:solidFill>
                </a:rPr>
                <a:t>    sensor</a:t>
              </a:r>
            </a:p>
          </p:txBody>
        </p:sp>
        <p:pic>
          <p:nvPicPr>
            <p:cNvPr id="24835" name="Picture 12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979797"/>
                </a:clrFrom>
                <a:clrTo>
                  <a:srgbClr val="97979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24" y="3848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36" name="Picture 119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24" y="3062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37" name="Picture 119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18" y="2336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38" name="Picture 118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4" y="2330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39" name="Picture 119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8" y="2330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40" name="Picture 119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24" y="3380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119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313131"/>
                </a:clrFrom>
                <a:clrTo>
                  <a:srgbClr val="31313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0" y="2660"/>
              <a:ext cx="5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782" name="Group 258"/>
          <p:cNvGrpSpPr>
            <a:grpSpLocks/>
          </p:cNvGrpSpPr>
          <p:nvPr/>
        </p:nvGrpSpPr>
        <p:grpSpPr bwMode="auto">
          <a:xfrm>
            <a:off x="104775" y="209550"/>
            <a:ext cx="2133600" cy="304800"/>
            <a:chOff x="3408" y="3840"/>
            <a:chExt cx="2304" cy="432"/>
          </a:xfrm>
        </p:grpSpPr>
        <p:sp>
          <p:nvSpPr>
            <p:cNvPr id="24792" name="Rectangle 259"/>
            <p:cNvSpPr>
              <a:spLocks noChangeArrowheads="1"/>
            </p:cNvSpPr>
            <p:nvPr/>
          </p:nvSpPr>
          <p:spPr bwMode="auto">
            <a:xfrm>
              <a:off x="3408" y="3858"/>
              <a:ext cx="23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793" name="Picture 26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4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794" name="Picture 26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795" name="Picture 26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70" y="3894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796" name="Picture 26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78" y="3891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797" name="Picture 26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29" y="3888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798" name="Rectangle 265"/>
            <p:cNvSpPr>
              <a:spLocks noChangeArrowheads="1"/>
            </p:cNvSpPr>
            <p:nvPr/>
          </p:nvSpPr>
          <p:spPr bwMode="auto">
            <a:xfrm>
              <a:off x="3408" y="3840"/>
              <a:ext cx="2304" cy="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99" name="Rectangle 266"/>
            <p:cNvSpPr>
              <a:spLocks noChangeArrowheads="1"/>
            </p:cNvSpPr>
            <p:nvPr/>
          </p:nvSpPr>
          <p:spPr bwMode="auto">
            <a:xfrm>
              <a:off x="3408" y="4209"/>
              <a:ext cx="2304" cy="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783" name="Group 270"/>
          <p:cNvGrpSpPr>
            <a:grpSpLocks/>
          </p:cNvGrpSpPr>
          <p:nvPr/>
        </p:nvGrpSpPr>
        <p:grpSpPr bwMode="auto">
          <a:xfrm>
            <a:off x="6943725" y="209550"/>
            <a:ext cx="2133600" cy="304800"/>
            <a:chOff x="3408" y="3840"/>
            <a:chExt cx="2304" cy="432"/>
          </a:xfrm>
        </p:grpSpPr>
        <p:sp>
          <p:nvSpPr>
            <p:cNvPr id="24784" name="Rectangle 271"/>
            <p:cNvSpPr>
              <a:spLocks noChangeArrowheads="1"/>
            </p:cNvSpPr>
            <p:nvPr/>
          </p:nvSpPr>
          <p:spPr bwMode="auto">
            <a:xfrm>
              <a:off x="3408" y="3858"/>
              <a:ext cx="23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785" name="Picture 27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4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786" name="Picture 27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787" name="Picture 27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70" y="3894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788" name="Picture 27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78" y="3891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789" name="Picture 2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29" y="3888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790" name="Rectangle 277"/>
            <p:cNvSpPr>
              <a:spLocks noChangeArrowheads="1"/>
            </p:cNvSpPr>
            <p:nvPr/>
          </p:nvSpPr>
          <p:spPr bwMode="auto">
            <a:xfrm>
              <a:off x="3408" y="3840"/>
              <a:ext cx="2304" cy="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91" name="Rectangle 278"/>
            <p:cNvSpPr>
              <a:spLocks noChangeArrowheads="1"/>
            </p:cNvSpPr>
            <p:nvPr/>
          </p:nvSpPr>
          <p:spPr bwMode="auto">
            <a:xfrm>
              <a:off x="3408" y="4209"/>
              <a:ext cx="2304" cy="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lum brigh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Sensor-Based Approaches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3900"/>
          </a:xfrm>
        </p:spPr>
        <p:txBody>
          <a:bodyPr>
            <a:normAutofit/>
          </a:bodyPr>
          <a:lstStyle/>
          <a:p>
            <a:pPr eaLnBrk="1" hangingPunct="1">
              <a:buClrTx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Relate yield potential with sensor readings and a well fertilized nitrogen plot</a:t>
            </a:r>
          </a:p>
          <a:p>
            <a:pPr eaLnBrk="1" hangingPunct="1">
              <a:buClrTx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Direct regression relationship between sensor reading compared to a reference nitrogen plot</a:t>
            </a:r>
          </a:p>
          <a:p>
            <a:pPr eaLnBrk="1" hangingPunct="1">
              <a:buClrTx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growth stage specific relationship between the sensor reading and N rate</a:t>
            </a:r>
          </a:p>
          <a:p>
            <a:pPr eaLnBrk="1" hangingPunct="1">
              <a:buClrTx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Relationship between historic yield, soil type and the sensor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/>
          </p:cNvSpPr>
          <p:nvPr>
            <p:ph type="title"/>
          </p:nvPr>
        </p:nvSpPr>
        <p:spPr bwMode="auto">
          <a:xfrm>
            <a:off x="381000" y="2133600"/>
            <a:ext cx="8534400" cy="1295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32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 yield potential with sensor readings and a well fertilized N plot</a:t>
            </a:r>
          </a:p>
        </p:txBody>
      </p:sp>
      <p:grpSp>
        <p:nvGrpSpPr>
          <p:cNvPr id="28674" name="Group 132"/>
          <p:cNvGrpSpPr>
            <a:grpSpLocks/>
          </p:cNvGrpSpPr>
          <p:nvPr/>
        </p:nvGrpSpPr>
        <p:grpSpPr bwMode="auto">
          <a:xfrm>
            <a:off x="5410200" y="6096000"/>
            <a:ext cx="3657600" cy="685800"/>
            <a:chOff x="3408" y="3840"/>
            <a:chExt cx="2304" cy="432"/>
          </a:xfrm>
        </p:grpSpPr>
        <p:sp>
          <p:nvSpPr>
            <p:cNvPr id="28675" name="Rectangle 126"/>
            <p:cNvSpPr>
              <a:spLocks noChangeArrowheads="1"/>
            </p:cNvSpPr>
            <p:nvPr/>
          </p:nvSpPr>
          <p:spPr bwMode="auto">
            <a:xfrm>
              <a:off x="3408" y="3858"/>
              <a:ext cx="23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676" name="Picture 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4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Picture 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6E7E2"/>
                </a:clrFrom>
                <a:clrTo>
                  <a:srgbClr val="E6E7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388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12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70" y="3894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12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8" y="3891"/>
              <a:ext cx="4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9" y="3888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Rectangle 130"/>
            <p:cNvSpPr>
              <a:spLocks noChangeArrowheads="1"/>
            </p:cNvSpPr>
            <p:nvPr/>
          </p:nvSpPr>
          <p:spPr bwMode="auto">
            <a:xfrm>
              <a:off x="3408" y="3840"/>
              <a:ext cx="2304" cy="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Rectangle 131"/>
            <p:cNvSpPr>
              <a:spLocks noChangeArrowheads="1"/>
            </p:cNvSpPr>
            <p:nvPr/>
          </p:nvSpPr>
          <p:spPr bwMode="auto">
            <a:xfrm>
              <a:off x="3408" y="4209"/>
              <a:ext cx="2304" cy="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Nitrogen Recommendation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89464" name="Group 24"/>
          <p:cNvGraphicFramePr>
            <a:graphicFrameLocks noGrp="1"/>
          </p:cNvGraphicFramePr>
          <p:nvPr>
            <p:ph type="tbl" idx="1"/>
          </p:nvPr>
        </p:nvGraphicFramePr>
        <p:xfrm>
          <a:off x="381000" y="1295400"/>
          <a:ext cx="8534400" cy="4708526"/>
        </p:xfrm>
        <a:graphic>
          <a:graphicData uri="http://schemas.openxmlformats.org/drawingml/2006/table">
            <a:tbl>
              <a:tblPr/>
              <a:tblGrid>
                <a:gridCol w="3668713"/>
                <a:gridCol w="4865687"/>
              </a:tblGrid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Variables that determine crop N requirements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Estimation Procedures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Crop yield 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Yield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goal; history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(Yield potential predictive equation)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Available soil 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organic matter mineralization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residual 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atmospheric deposition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legumes credit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nitrate in irrigation water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manure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Soil and tissue analyses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en-US" sz="24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en-US" sz="24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(</a:t>
                      </a:r>
                      <a:r>
                        <a:rPr kumimoji="0" lang="en-US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Estimates of increase in yield due to N using early-season canopy reflectance- response index)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</TotalTime>
  <Words>1212</Words>
  <Application>Microsoft Office PowerPoint</Application>
  <PresentationFormat>On-screen Show (4:3)</PresentationFormat>
  <Paragraphs>219</Paragraphs>
  <Slides>33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Apex</vt:lpstr>
      <vt:lpstr>Chart</vt:lpstr>
      <vt:lpstr>Sensor-Based Approaches for Cotton Nitrogen Management</vt:lpstr>
      <vt:lpstr>Outline</vt:lpstr>
      <vt:lpstr>Slide 3</vt:lpstr>
      <vt:lpstr>Cotton Belt</vt:lpstr>
      <vt:lpstr>Cotton and Nitrogen</vt:lpstr>
      <vt:lpstr>2008 Sensor Projects</vt:lpstr>
      <vt:lpstr>Sensor-Based Approaches</vt:lpstr>
      <vt:lpstr>Relate yield potential with sensor readings and a well fertilized N plot</vt:lpstr>
      <vt:lpstr>Nitrogen Recommendation</vt:lpstr>
      <vt:lpstr>SBNRC Algorithm OSU – Arnall et al.</vt:lpstr>
      <vt:lpstr>SBNRC Algorithm OSU – Arnall et al.</vt:lpstr>
      <vt:lpstr>LSU AgCenter Implementation of OSU approach (Tubana et al.)</vt:lpstr>
      <vt:lpstr>LSU AgCenter Implementation of OSU approach (Tubana et al.)</vt:lpstr>
      <vt:lpstr>LSU AgCenter Implementation of OSU approach (Tubana et al.)</vt:lpstr>
      <vt:lpstr>Clemson Modification of OSU Approach (Khalilian et al.)</vt:lpstr>
      <vt:lpstr>Slide 16</vt:lpstr>
      <vt:lpstr>Missouri (Scharf et al.)</vt:lpstr>
      <vt:lpstr>Missouri (Scharf et al.)</vt:lpstr>
      <vt:lpstr>Slide 19</vt:lpstr>
      <vt:lpstr>Mississippi (Varco et al.)</vt:lpstr>
      <vt:lpstr>Mississippi (Varco et al.)</vt:lpstr>
      <vt:lpstr>Relationship between historic yield, soil type, and sensor readings</vt:lpstr>
      <vt:lpstr>Tennessee (Wilkerson et al.)</vt:lpstr>
      <vt:lpstr>Texas (Sui et al.)</vt:lpstr>
      <vt:lpstr>Core Data Collection</vt:lpstr>
      <vt:lpstr>Core Data Collection</vt:lpstr>
      <vt:lpstr>Core Data Collection</vt:lpstr>
      <vt:lpstr>Core Data Collection</vt:lpstr>
      <vt:lpstr>Core Data Collection</vt:lpstr>
      <vt:lpstr>Yield Data Collection</vt:lpstr>
      <vt:lpstr>Other Record Keeping</vt:lpstr>
      <vt:lpstr>Take Home Notes</vt:lpstr>
      <vt:lpstr>Questions!!!</vt:lpstr>
    </vt:vector>
  </TitlesOfParts>
  <Company>Louisiana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BTubana</dc:creator>
  <cp:lastModifiedBy>BTubana</cp:lastModifiedBy>
  <cp:revision>64</cp:revision>
  <dcterms:created xsi:type="dcterms:W3CDTF">2009-07-10T16:44:53Z</dcterms:created>
  <dcterms:modified xsi:type="dcterms:W3CDTF">2009-08-06T10:41:00Z</dcterms:modified>
</cp:coreProperties>
</file>