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02" r:id="rId2"/>
    <p:sldId id="303" r:id="rId3"/>
    <p:sldId id="262" r:id="rId4"/>
    <p:sldId id="280" r:id="rId5"/>
    <p:sldId id="286" r:id="rId6"/>
    <p:sldId id="287" r:id="rId7"/>
    <p:sldId id="288" r:id="rId8"/>
    <p:sldId id="289" r:id="rId9"/>
    <p:sldId id="290" r:id="rId10"/>
    <p:sldId id="291" r:id="rId11"/>
    <p:sldId id="292" r:id="rId12"/>
    <p:sldId id="293" r:id="rId13"/>
    <p:sldId id="304" r:id="rId14"/>
    <p:sldId id="300" r:id="rId15"/>
    <p:sldId id="299" r:id="rId16"/>
    <p:sldId id="263" r:id="rId17"/>
    <p:sldId id="264" r:id="rId18"/>
    <p:sldId id="266" r:id="rId19"/>
    <p:sldId id="267" r:id="rId20"/>
    <p:sldId id="268" r:id="rId21"/>
    <p:sldId id="301" r:id="rId22"/>
    <p:sldId id="294" r:id="rId23"/>
    <p:sldId id="295" r:id="rId24"/>
    <p:sldId id="296" r:id="rId25"/>
    <p:sldId id="297" r:id="rId26"/>
    <p:sldId id="298" r:id="rId27"/>
    <p:sldId id="276" r:id="rId28"/>
    <p:sldId id="279" r:id="rId29"/>
    <p:sldId id="278" r:id="rId30"/>
  </p:sldIdLst>
  <p:sldSz cx="9144000" cy="6858000" type="screen4x3"/>
  <p:notesSz cx="6858000" cy="9144000"/>
  <p:custDataLst>
    <p:tags r:id="rId3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27" d="100"/>
          <a:sy n="127" d="100"/>
        </p:scale>
        <p:origin x="-116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6EC0BEB1-FC64-4C38-8E3D-77F6D5A655D5}" type="datetimeFigureOut">
              <a:rPr lang="en-US"/>
              <a:pPr>
                <a:defRPr/>
              </a:pPr>
              <a:t>8/13/2009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95566930-BCAE-448D-9789-14FA5E22D68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1606515-5E08-4C01-BA79-6C65E3455B31}" type="slidenum">
              <a:rPr lang="en-US"/>
              <a:pPr/>
              <a:t>3</a:t>
            </a:fld>
            <a:endParaRPr lang="en-US"/>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is the current product as provided on hard copy (when available) and on line (pdf and/or web soils survey);</a:t>
            </a:r>
          </a:p>
          <a:p>
            <a:pPr>
              <a:spcBef>
                <a:spcPct val="0"/>
              </a:spcBef>
            </a:pPr>
            <a:r>
              <a:rPr lang="en-US" smtClean="0"/>
              <a:t>These soils were classified as taxonomically different however due to management interpretations added to their description, confusion has been introduced in the form of wide and overlapping ranges for certain soil properties that are the ones that are more of interest to users rather than taxonomy.  Just like with Botany and plants, no one remembers the Latin name of a certain weed but a lot of people know what they are good and bad for.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F4F58B-840B-4927-8BA6-3D16687BAE40}" type="slidenum">
              <a:rPr lang="en-US"/>
              <a:pPr/>
              <a:t>13</a:t>
            </a:fld>
            <a:endParaRPr lang="en-US"/>
          </a:p>
        </p:txBody>
      </p:sp>
      <p:sp>
        <p:nvSpPr>
          <p:cNvPr id="347138"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347139" name="Rectangle 3"/>
          <p:cNvSpPr txBox="1">
            <a:spLocks noGrp="1" noChangeArrowheads="1"/>
          </p:cNvSpPr>
          <p:nvPr>
            <p:ph type="body"/>
          </p:nvPr>
        </p:nvSpPr>
        <p:spPr>
          <a:xfrm>
            <a:off x="685800" y="4343400"/>
            <a:ext cx="5484813" cy="4114800"/>
          </a:xfrm>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CEF96AE-7112-4F7B-80FF-C1055C78CF07}" type="slidenum">
              <a:rPr lang="en-US"/>
              <a:pPr/>
              <a:t>17</a:t>
            </a:fld>
            <a:endParaRPr lang="en-US"/>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p:cNvSpPr>
            <a:spLocks noGrp="1" noChangeArrowheads="1"/>
          </p:cNvSpPr>
          <p:nvPr>
            <p:ph type="ctrTitle" sz="quarter"/>
          </p:nvPr>
        </p:nvSpPr>
        <p:spPr>
          <a:xfrm>
            <a:off x="2438400" y="2133600"/>
            <a:ext cx="5562600" cy="1774825"/>
          </a:xfrm>
        </p:spPr>
        <p:txBody>
          <a:bodyPr/>
          <a:lstStyle>
            <a:lvl1pPr>
              <a:lnSpc>
                <a:spcPct val="100000"/>
              </a:lnSpc>
              <a:defRPr sz="4800"/>
            </a:lvl1pPr>
          </a:lstStyle>
          <a:p>
            <a:r>
              <a:rPr lang="en-US"/>
              <a:t>Click to edit Master title style</a:t>
            </a:r>
          </a:p>
        </p:txBody>
      </p:sp>
      <p:sp>
        <p:nvSpPr>
          <p:cNvPr id="93187" name="Rectangle 3"/>
          <p:cNvSpPr>
            <a:spLocks noGrp="1" noChangeArrowheads="1"/>
          </p:cNvSpPr>
          <p:nvPr>
            <p:ph type="subTitle" sz="quarter" idx="1"/>
          </p:nvPr>
        </p:nvSpPr>
        <p:spPr>
          <a:xfrm>
            <a:off x="2438400" y="3962400"/>
            <a:ext cx="5562600" cy="990600"/>
          </a:xfrm>
        </p:spPr>
        <p:txBody>
          <a:bodyPr/>
          <a:lstStyle>
            <a:lvl1pPr marL="0" indent="0">
              <a:buFontTx/>
              <a:buNone/>
              <a:defRPr/>
            </a:lvl1pPr>
          </a:lstStyle>
          <a:p>
            <a:r>
              <a:rPr lang="en-US"/>
              <a:t>Click to edit Master subtitle style</a:t>
            </a:r>
          </a:p>
        </p:txBody>
      </p:sp>
      <p:sp>
        <p:nvSpPr>
          <p:cNvPr id="93188" name="Rectangle 4"/>
          <p:cNvSpPr>
            <a:spLocks noGrp="1" noChangeArrowheads="1"/>
          </p:cNvSpPr>
          <p:nvPr>
            <p:ph type="dt" sz="quarter" idx="2"/>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93189" name="Rectangle 5"/>
          <p:cNvSpPr>
            <a:spLocks noGrp="1" noChangeArrowheads="1"/>
          </p:cNvSpPr>
          <p:nvPr>
            <p:ph type="ftr" sz="quarter" idx="3"/>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93190" name="Rectangle 6"/>
          <p:cNvSpPr>
            <a:spLocks noGrp="1" noChangeArrowheads="1"/>
          </p:cNvSpPr>
          <p:nvPr>
            <p:ph type="sldNum" sz="quarter" idx="4"/>
          </p:nvPr>
        </p:nvSpPr>
        <p:spPr/>
        <p:txBody>
          <a:bodyPr/>
          <a:lstStyle>
            <a:lvl1pPr>
              <a:defRPr/>
            </a:lvl1pPr>
          </a:lstStyle>
          <a:p>
            <a:pPr algn="r" rtl="0" fontAlgn="base">
              <a:spcBef>
                <a:spcPct val="0"/>
              </a:spcBef>
              <a:spcAft>
                <a:spcPct val="0"/>
              </a:spcAft>
            </a:pPr>
            <a:fld id="{399E98D9-7069-4D6B-B2C7-EDAA5D5B9A12}"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quarter" idx="10"/>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17C0676-0276-432D-9968-09CFE4DC22F5}"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74638"/>
            <a:ext cx="1962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274638"/>
            <a:ext cx="57340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quarter" idx="10"/>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C4053BD1-1918-45EC-92C8-7FC003DE2F1C}"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quarter" idx="10"/>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2034FB4-FBD8-407B-9E86-B8206884755B}"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quarter" idx="10"/>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EC76C7-EC26-4F81-ABF2-99D2B1DBDD51}"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quarter" idx="10"/>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24E3AF5-6167-4B5F-A9F9-5BA4FA42A102}"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quarter" idx="10"/>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77E21AA-609A-4FEE-BAA7-D9585EAD7559}"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quarter" idx="10"/>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76F2D637-4F27-40BB-A6FB-1D6E142A94EA}"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88D2D36B-11DA-4862-B0CE-96A7DD120E17}"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quarter" idx="10"/>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6B2A3D0-2963-4E42-96D3-FBF9C5A7B495}"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quarter" idx="10"/>
          </p:nvPr>
        </p:nvSpPr>
        <p:spPr/>
        <p:txBody>
          <a:bodyPr/>
          <a:lstStyle>
            <a:lvl1pPr>
              <a:defRPr/>
            </a:lvl1pPr>
          </a:lstStyle>
          <a:p>
            <a:pPr algn="l" rtl="0" fontAlgn="base">
              <a:spcBef>
                <a:spcPct val="0"/>
              </a:spcBef>
              <a:spcAft>
                <a:spcPct val="0"/>
              </a:spcAft>
            </a:pPr>
            <a:endParaRPr kumimoji="1" lang="en-US" sz="1200" kern="1200">
              <a:solidFill>
                <a:srgbClr val="000000"/>
              </a:solidFill>
              <a:latin typeface="Garamond"/>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kumimoji="1" lang="en-US" sz="1200" kern="1200">
              <a:solidFill>
                <a:srgbClr val="000000"/>
              </a:solidFill>
              <a:latin typeface="Garamond"/>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05FF81CB-420E-43A8-B15E-FB5C3AC0A00A}" type="slidenum">
              <a:rPr kumimoji="1" lang="en-US" sz="1200" kern="1200">
                <a:solidFill>
                  <a:srgbClr val="000000"/>
                </a:solidFill>
                <a:latin typeface="Garamond"/>
                <a:ea typeface="+mn-ea"/>
                <a:cs typeface="+mn-cs"/>
              </a:rPr>
              <a:pPr algn="r" rtl="0" fontAlgn="base">
                <a:spcBef>
                  <a:spcPct val="0"/>
                </a:spcBef>
                <a:spcAft>
                  <a:spcPct val="0"/>
                </a:spcAft>
              </a:pPr>
              <a:t>‹#›</a:t>
            </a:fld>
            <a:endParaRPr kumimoji="1" lang="en-US" sz="1200" kern="1200">
              <a:solidFill>
                <a:srgbClr val="000000"/>
              </a:solidFill>
              <a:latin typeface="Garamond"/>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1066800" y="274638"/>
            <a:ext cx="7848600" cy="11731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92163" name="Rectangle 3"/>
          <p:cNvSpPr>
            <a:spLocks noGrp="1" noChangeArrowheads="1"/>
          </p:cNvSpPr>
          <p:nvPr>
            <p:ph type="body" idx="1"/>
          </p:nvPr>
        </p:nvSpPr>
        <p:spPr bwMode="auto">
          <a:xfrm>
            <a:off x="1066800" y="1600200"/>
            <a:ext cx="73152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164" name="Rectangle 4"/>
          <p:cNvSpPr>
            <a:spLocks noGrp="1" noChangeArrowheads="1"/>
          </p:cNvSpPr>
          <p:nvPr>
            <p:ph type="dt" sz="quarter" idx="2"/>
          </p:nvPr>
        </p:nvSpPr>
        <p:spPr bwMode="auto">
          <a:xfrm>
            <a:off x="2286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200">
                <a:solidFill>
                  <a:srgbClr val="000000"/>
                </a:solidFill>
                <a:latin typeface="+mn-lt"/>
              </a:defRPr>
            </a:lvl1pPr>
          </a:lstStyle>
          <a:p>
            <a:pPr algn="l" rtl="0" fontAlgn="base">
              <a:spcBef>
                <a:spcPct val="0"/>
              </a:spcBef>
              <a:spcAft>
                <a:spcPct val="0"/>
              </a:spcAft>
            </a:pPr>
            <a:endParaRPr lang="en-US" kern="1200">
              <a:latin typeface="Garamond"/>
              <a:ea typeface="+mn-ea"/>
              <a:cs typeface="+mn-cs"/>
            </a:endParaRPr>
          </a:p>
        </p:txBody>
      </p:sp>
      <p:sp>
        <p:nvSpPr>
          <p:cNvPr id="92165" name="Rectangle 5"/>
          <p:cNvSpPr>
            <a:spLocks noGrp="1" noChangeArrowheads="1"/>
          </p:cNvSpPr>
          <p:nvPr>
            <p:ph type="ftr" sz="quarter" idx="3"/>
          </p:nvPr>
        </p:nvSpPr>
        <p:spPr bwMode="auto">
          <a:xfrm>
            <a:off x="2590800" y="6400800"/>
            <a:ext cx="4876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200">
                <a:solidFill>
                  <a:srgbClr val="000000"/>
                </a:solidFill>
                <a:latin typeface="+mn-lt"/>
              </a:defRPr>
            </a:lvl1pPr>
          </a:lstStyle>
          <a:p>
            <a:pPr rtl="0" fontAlgn="base">
              <a:spcBef>
                <a:spcPct val="0"/>
              </a:spcBef>
              <a:spcAft>
                <a:spcPct val="0"/>
              </a:spcAft>
            </a:pPr>
            <a:endParaRPr lang="en-US" kern="1200">
              <a:latin typeface="Garamond"/>
              <a:ea typeface="+mn-ea"/>
              <a:cs typeface="+mn-cs"/>
            </a:endParaRPr>
          </a:p>
        </p:txBody>
      </p:sp>
      <p:sp>
        <p:nvSpPr>
          <p:cNvPr id="92166" name="Rectangle 6"/>
          <p:cNvSpPr>
            <a:spLocks noGrp="1" noChangeArrowheads="1"/>
          </p:cNvSpPr>
          <p:nvPr>
            <p:ph type="sldNum" sz="quarter" idx="4"/>
          </p:nvPr>
        </p:nvSpPr>
        <p:spPr bwMode="auto">
          <a:xfrm>
            <a:off x="7696200" y="6400800"/>
            <a:ext cx="12954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200">
                <a:solidFill>
                  <a:srgbClr val="000000"/>
                </a:solidFill>
                <a:latin typeface="+mn-lt"/>
              </a:defRPr>
            </a:lvl1pPr>
          </a:lstStyle>
          <a:p>
            <a:pPr rtl="0" fontAlgn="base">
              <a:spcBef>
                <a:spcPct val="0"/>
              </a:spcBef>
              <a:spcAft>
                <a:spcPct val="0"/>
              </a:spcAft>
            </a:pPr>
            <a:fld id="{33F81E6A-4384-4420-90E0-891AE80CA9CB}" type="slidenum">
              <a:rPr lang="en-US" kern="1200">
                <a:latin typeface="Garamond"/>
                <a:ea typeface="+mn-ea"/>
                <a:cs typeface="+mn-cs"/>
              </a:rPr>
              <a:pPr rtl="0" fontAlgn="base">
                <a:spcBef>
                  <a:spcPct val="0"/>
                </a:spcBef>
                <a:spcAft>
                  <a:spcPct val="0"/>
                </a:spcAft>
              </a:pPr>
              <a:t>‹#›</a:t>
            </a:fld>
            <a:endParaRPr lang="en-US" kern="1200">
              <a:latin typeface="Garamond"/>
              <a:ea typeface="+mn-ea"/>
              <a:cs typeface="+mn-cs"/>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fontAlgn="base">
        <a:lnSpc>
          <a:spcPct val="80000"/>
        </a:lnSpc>
        <a:spcBef>
          <a:spcPct val="0"/>
        </a:spcBef>
        <a:spcAft>
          <a:spcPct val="0"/>
        </a:spcAft>
        <a:defRPr sz="4000" b="1">
          <a:solidFill>
            <a:srgbClr val="000000"/>
          </a:solidFill>
          <a:latin typeface="+mj-lt"/>
          <a:ea typeface="+mj-ea"/>
          <a:cs typeface="+mj-cs"/>
        </a:defRPr>
      </a:lvl1pPr>
      <a:lvl2pPr algn="l" rtl="0" fontAlgn="base">
        <a:lnSpc>
          <a:spcPct val="80000"/>
        </a:lnSpc>
        <a:spcBef>
          <a:spcPct val="0"/>
        </a:spcBef>
        <a:spcAft>
          <a:spcPct val="0"/>
        </a:spcAft>
        <a:defRPr sz="4000" b="1">
          <a:solidFill>
            <a:srgbClr val="000000"/>
          </a:solidFill>
          <a:latin typeface="Garamond" pitchFamily="18" charset="0"/>
        </a:defRPr>
      </a:lvl2pPr>
      <a:lvl3pPr algn="l" rtl="0" fontAlgn="base">
        <a:lnSpc>
          <a:spcPct val="80000"/>
        </a:lnSpc>
        <a:spcBef>
          <a:spcPct val="0"/>
        </a:spcBef>
        <a:spcAft>
          <a:spcPct val="0"/>
        </a:spcAft>
        <a:defRPr sz="4000" b="1">
          <a:solidFill>
            <a:srgbClr val="000000"/>
          </a:solidFill>
          <a:latin typeface="Garamond" pitchFamily="18" charset="0"/>
        </a:defRPr>
      </a:lvl3pPr>
      <a:lvl4pPr algn="l" rtl="0" fontAlgn="base">
        <a:lnSpc>
          <a:spcPct val="80000"/>
        </a:lnSpc>
        <a:spcBef>
          <a:spcPct val="0"/>
        </a:spcBef>
        <a:spcAft>
          <a:spcPct val="0"/>
        </a:spcAft>
        <a:defRPr sz="4000" b="1">
          <a:solidFill>
            <a:srgbClr val="000000"/>
          </a:solidFill>
          <a:latin typeface="Garamond" pitchFamily="18" charset="0"/>
        </a:defRPr>
      </a:lvl4pPr>
      <a:lvl5pPr algn="l" rtl="0" fontAlgn="base">
        <a:lnSpc>
          <a:spcPct val="80000"/>
        </a:lnSpc>
        <a:spcBef>
          <a:spcPct val="0"/>
        </a:spcBef>
        <a:spcAft>
          <a:spcPct val="0"/>
        </a:spcAft>
        <a:defRPr sz="4000" b="1">
          <a:solidFill>
            <a:srgbClr val="000000"/>
          </a:solidFill>
          <a:latin typeface="Garamond" pitchFamily="18" charset="0"/>
        </a:defRPr>
      </a:lvl5pPr>
      <a:lvl6pPr marL="457200" algn="l" rtl="0" fontAlgn="base">
        <a:lnSpc>
          <a:spcPct val="80000"/>
        </a:lnSpc>
        <a:spcBef>
          <a:spcPct val="0"/>
        </a:spcBef>
        <a:spcAft>
          <a:spcPct val="0"/>
        </a:spcAft>
        <a:defRPr sz="4000" b="1">
          <a:solidFill>
            <a:srgbClr val="000000"/>
          </a:solidFill>
          <a:latin typeface="Garamond" pitchFamily="18" charset="0"/>
        </a:defRPr>
      </a:lvl6pPr>
      <a:lvl7pPr marL="914400" algn="l" rtl="0" fontAlgn="base">
        <a:lnSpc>
          <a:spcPct val="80000"/>
        </a:lnSpc>
        <a:spcBef>
          <a:spcPct val="0"/>
        </a:spcBef>
        <a:spcAft>
          <a:spcPct val="0"/>
        </a:spcAft>
        <a:defRPr sz="4000" b="1">
          <a:solidFill>
            <a:srgbClr val="000000"/>
          </a:solidFill>
          <a:latin typeface="Garamond" pitchFamily="18" charset="0"/>
        </a:defRPr>
      </a:lvl7pPr>
      <a:lvl8pPr marL="1371600" algn="l" rtl="0" fontAlgn="base">
        <a:lnSpc>
          <a:spcPct val="80000"/>
        </a:lnSpc>
        <a:spcBef>
          <a:spcPct val="0"/>
        </a:spcBef>
        <a:spcAft>
          <a:spcPct val="0"/>
        </a:spcAft>
        <a:defRPr sz="4000" b="1">
          <a:solidFill>
            <a:srgbClr val="000000"/>
          </a:solidFill>
          <a:latin typeface="Garamond" pitchFamily="18" charset="0"/>
        </a:defRPr>
      </a:lvl8pPr>
      <a:lvl9pPr marL="1828800" algn="l" rtl="0" fontAlgn="base">
        <a:lnSpc>
          <a:spcPct val="80000"/>
        </a:lnSpc>
        <a:spcBef>
          <a:spcPct val="0"/>
        </a:spcBef>
        <a:spcAft>
          <a:spcPct val="0"/>
        </a:spcAft>
        <a:defRPr sz="4000" b="1">
          <a:solidFill>
            <a:srgbClr val="000000"/>
          </a:solidFill>
          <a:latin typeface="Garamond" pitchFamily="18" charset="0"/>
        </a:defRPr>
      </a:lvl9pPr>
    </p:titleStyle>
    <p:bodyStyle>
      <a:lvl1pPr marL="342900" indent="-342900" algn="l" rtl="0" fontAlgn="base">
        <a:spcBef>
          <a:spcPct val="0"/>
        </a:spcBef>
        <a:spcAft>
          <a:spcPct val="0"/>
        </a:spcAft>
        <a:buClr>
          <a:srgbClr val="000000"/>
        </a:buClr>
        <a:buChar char="•"/>
        <a:defRPr sz="3600">
          <a:solidFill>
            <a:srgbClr val="000000"/>
          </a:solidFill>
          <a:latin typeface="+mn-lt"/>
          <a:ea typeface="+mn-ea"/>
          <a:cs typeface="+mn-cs"/>
        </a:defRPr>
      </a:lvl1pPr>
      <a:lvl2pPr marL="742950" indent="-285750" algn="l" rtl="0" fontAlgn="base">
        <a:spcBef>
          <a:spcPct val="0"/>
        </a:spcBef>
        <a:spcAft>
          <a:spcPct val="0"/>
        </a:spcAft>
        <a:buClr>
          <a:srgbClr val="000000"/>
        </a:buClr>
        <a:buFont typeface="Garamond" pitchFamily="18" charset="0"/>
        <a:buChar char="−"/>
        <a:defRPr sz="3200">
          <a:solidFill>
            <a:srgbClr val="000000"/>
          </a:solidFill>
          <a:latin typeface="+mn-lt"/>
        </a:defRPr>
      </a:lvl2pPr>
      <a:lvl3pPr marL="1143000" indent="-228600" algn="l" rtl="0" fontAlgn="base">
        <a:spcBef>
          <a:spcPct val="0"/>
        </a:spcBef>
        <a:spcAft>
          <a:spcPct val="0"/>
        </a:spcAft>
        <a:buClr>
          <a:srgbClr val="000000"/>
        </a:buClr>
        <a:buChar char="•"/>
        <a:defRPr sz="2800">
          <a:solidFill>
            <a:srgbClr val="000000"/>
          </a:solidFill>
          <a:latin typeface="+mn-lt"/>
        </a:defRPr>
      </a:lvl3pPr>
      <a:lvl4pPr marL="1600200" indent="-228600" algn="l" rtl="0" fontAlgn="base">
        <a:spcBef>
          <a:spcPct val="0"/>
        </a:spcBef>
        <a:spcAft>
          <a:spcPct val="0"/>
        </a:spcAft>
        <a:buClr>
          <a:srgbClr val="000000"/>
        </a:buClr>
        <a:buFont typeface="Garamond" pitchFamily="18" charset="0"/>
        <a:buChar char="−"/>
        <a:defRPr sz="2000">
          <a:solidFill>
            <a:srgbClr val="000000"/>
          </a:solidFill>
          <a:latin typeface="+mn-lt"/>
        </a:defRPr>
      </a:lvl4pPr>
      <a:lvl5pPr marL="2057400" indent="-228600" algn="l" rtl="0" fontAlgn="base">
        <a:spcBef>
          <a:spcPct val="0"/>
        </a:spcBef>
        <a:spcAft>
          <a:spcPct val="0"/>
        </a:spcAft>
        <a:buClr>
          <a:srgbClr val="000000"/>
        </a:buClr>
        <a:buChar char="•"/>
        <a:defRPr sz="2000">
          <a:solidFill>
            <a:srgbClr val="000000"/>
          </a:solidFill>
          <a:latin typeface="+mn-lt"/>
        </a:defRPr>
      </a:lvl5pPr>
      <a:lvl6pPr marL="2514600" indent="-228600" algn="l" rtl="0" fontAlgn="base">
        <a:spcBef>
          <a:spcPct val="0"/>
        </a:spcBef>
        <a:spcAft>
          <a:spcPct val="0"/>
        </a:spcAft>
        <a:buClr>
          <a:srgbClr val="000000"/>
        </a:buClr>
        <a:buChar char="•"/>
        <a:defRPr sz="2000">
          <a:solidFill>
            <a:srgbClr val="000000"/>
          </a:solidFill>
          <a:latin typeface="+mn-lt"/>
        </a:defRPr>
      </a:lvl6pPr>
      <a:lvl7pPr marL="2971800" indent="-228600" algn="l" rtl="0" fontAlgn="base">
        <a:spcBef>
          <a:spcPct val="0"/>
        </a:spcBef>
        <a:spcAft>
          <a:spcPct val="0"/>
        </a:spcAft>
        <a:buClr>
          <a:srgbClr val="000000"/>
        </a:buClr>
        <a:buChar char="•"/>
        <a:defRPr sz="2000">
          <a:solidFill>
            <a:srgbClr val="000000"/>
          </a:solidFill>
          <a:latin typeface="+mn-lt"/>
        </a:defRPr>
      </a:lvl7pPr>
      <a:lvl8pPr marL="3429000" indent="-228600" algn="l" rtl="0" fontAlgn="base">
        <a:spcBef>
          <a:spcPct val="0"/>
        </a:spcBef>
        <a:spcAft>
          <a:spcPct val="0"/>
        </a:spcAft>
        <a:buClr>
          <a:srgbClr val="000000"/>
        </a:buClr>
        <a:buChar char="•"/>
        <a:defRPr sz="2000">
          <a:solidFill>
            <a:srgbClr val="000000"/>
          </a:solidFill>
          <a:latin typeface="+mn-lt"/>
        </a:defRPr>
      </a:lvl8pPr>
      <a:lvl9pPr marL="3886200" indent="-228600" algn="l" rtl="0" fontAlgn="base">
        <a:spcBef>
          <a:spcPct val="0"/>
        </a:spcBef>
        <a:spcAft>
          <a:spcPct val="0"/>
        </a:spcAft>
        <a:buClr>
          <a:srgbClr val="000000"/>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1.xml"/><Relationship Id="rId5" Type="http://schemas.openxmlformats.org/officeDocument/2006/relationships/image" Target="../media/image31.wmf"/><Relationship Id="rId4" Type="http://schemas.openxmlformats.org/officeDocument/2006/relationships/image" Target="../media/image30.wm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35.wm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45.wmf"/><Relationship Id="rId7" Type="http://schemas.openxmlformats.org/officeDocument/2006/relationships/image" Target="../media/image49.wmf"/><Relationship Id="rId2" Type="http://schemas.openxmlformats.org/officeDocument/2006/relationships/image" Target="../media/image44.wmf"/><Relationship Id="rId1" Type="http://schemas.openxmlformats.org/officeDocument/2006/relationships/slideLayout" Target="../slideLayouts/slideLayout7.xml"/><Relationship Id="rId6" Type="http://schemas.openxmlformats.org/officeDocument/2006/relationships/image" Target="../media/image48.wmf"/><Relationship Id="rId5" Type="http://schemas.openxmlformats.org/officeDocument/2006/relationships/image" Target="../media/image47.wmf"/><Relationship Id="rId10" Type="http://schemas.openxmlformats.org/officeDocument/2006/relationships/image" Target="../media/image52.wmf"/><Relationship Id="rId4" Type="http://schemas.openxmlformats.org/officeDocument/2006/relationships/image" Target="../media/image46.wmf"/><Relationship Id="rId9" Type="http://schemas.openxmlformats.org/officeDocument/2006/relationships/image" Target="../media/image51.wmf"/></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slideLayout" Target="../slideLayouts/slideLayout7.xml"/><Relationship Id="rId4" Type="http://schemas.openxmlformats.org/officeDocument/2006/relationships/image" Target="../media/image57.wmf"/></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wmf"/><Relationship Id="rId4" Type="http://schemas.openxmlformats.org/officeDocument/2006/relationships/image" Target="../media/image6.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wmf"/><Relationship Id="rId7" Type="http://schemas.openxmlformats.org/officeDocument/2006/relationships/image" Target="../media/image14.png"/><Relationship Id="rId2" Type="http://schemas.openxmlformats.org/officeDocument/2006/relationships/image" Target="../media/image9.wm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wmf"/><Relationship Id="rId4" Type="http://schemas.openxmlformats.org/officeDocument/2006/relationships/image" Target="../media/image11.wmf"/><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0" y="1371600"/>
            <a:ext cx="8915400" cy="1771650"/>
          </a:xfrm>
        </p:spPr>
        <p:txBody>
          <a:bodyPr/>
          <a:lstStyle/>
          <a:p>
            <a:r>
              <a:rPr lang="en-US" sz="3600" dirty="0" smtClean="0"/>
              <a:t>Digital Representation of Soil Properties and Function – Applications for Nutrient Management.</a:t>
            </a:r>
            <a:endParaRPr lang="en-US" sz="3600" dirty="0"/>
          </a:p>
        </p:txBody>
      </p:sp>
      <p:sp>
        <p:nvSpPr>
          <p:cNvPr id="2051" name="Rectangle 3"/>
          <p:cNvSpPr>
            <a:spLocks noGrp="1" noChangeArrowheads="1"/>
          </p:cNvSpPr>
          <p:nvPr>
            <p:ph type="subTitle" sz="quarter" idx="1"/>
          </p:nvPr>
        </p:nvSpPr>
        <p:spPr>
          <a:xfrm>
            <a:off x="0" y="4038600"/>
            <a:ext cx="8915400" cy="1143000"/>
          </a:xfrm>
        </p:spPr>
        <p:txBody>
          <a:bodyPr/>
          <a:lstStyle/>
          <a:p>
            <a:r>
              <a:rPr lang="en-US" sz="3200" dirty="0"/>
              <a:t>Phillip R. </a:t>
            </a:r>
            <a:r>
              <a:rPr lang="en-US" sz="3200" dirty="0" smtClean="0"/>
              <a:t>Owens, Brad Joern and Jim Camberato, </a:t>
            </a:r>
            <a:r>
              <a:rPr lang="en-US" sz="3200" dirty="0"/>
              <a:t>Purdue University</a:t>
            </a:r>
          </a:p>
          <a:p>
            <a:endParaRPr lang="en-US" sz="3200" dirty="0"/>
          </a:p>
        </p:txBody>
      </p:sp>
      <p:grpSp>
        <p:nvGrpSpPr>
          <p:cNvPr id="2" name="Group 5"/>
          <p:cNvGrpSpPr>
            <a:grpSpLocks/>
          </p:cNvGrpSpPr>
          <p:nvPr/>
        </p:nvGrpSpPr>
        <p:grpSpPr bwMode="auto">
          <a:xfrm>
            <a:off x="0" y="0"/>
            <a:ext cx="1828800" cy="762000"/>
            <a:chOff x="0" y="0"/>
            <a:chExt cx="1092" cy="400"/>
          </a:xfrm>
        </p:grpSpPr>
        <p:pic>
          <p:nvPicPr>
            <p:cNvPr id="2054" name="Picture 6"/>
            <p:cNvPicPr>
              <a:picLocks noChangeAspect="1" noChangeArrowheads="1"/>
            </p:cNvPicPr>
            <p:nvPr/>
          </p:nvPicPr>
          <p:blipFill>
            <a:blip r:embed="rId2"/>
            <a:srcRect/>
            <a:stretch>
              <a:fillRect/>
            </a:stretch>
          </p:blipFill>
          <p:spPr bwMode="auto">
            <a:xfrm>
              <a:off x="0" y="0"/>
              <a:ext cx="1092" cy="288"/>
            </a:xfrm>
            <a:prstGeom prst="rect">
              <a:avLst/>
            </a:prstGeom>
            <a:noFill/>
            <a:ln w="9525">
              <a:noFill/>
              <a:miter lim="800000"/>
              <a:headEnd/>
              <a:tailEnd/>
            </a:ln>
            <a:effectLst/>
          </p:spPr>
        </p:pic>
        <p:pic>
          <p:nvPicPr>
            <p:cNvPr id="2055" name="Picture 7"/>
            <p:cNvPicPr>
              <a:picLocks noChangeAspect="1" noChangeArrowheads="1"/>
            </p:cNvPicPr>
            <p:nvPr/>
          </p:nvPicPr>
          <p:blipFill>
            <a:blip r:embed="rId3"/>
            <a:srcRect/>
            <a:stretch>
              <a:fillRect/>
            </a:stretch>
          </p:blipFill>
          <p:spPr bwMode="auto">
            <a:xfrm>
              <a:off x="0" y="280"/>
              <a:ext cx="1092" cy="120"/>
            </a:xfrm>
            <a:prstGeom prst="rect">
              <a:avLst/>
            </a:prstGeom>
            <a:noFill/>
            <a:ln w="9525">
              <a:noFill/>
              <a:miter lim="800000"/>
              <a:headEnd/>
              <a:tailEnd/>
            </a:ln>
            <a:effec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066800" y="381000"/>
            <a:ext cx="7924800" cy="609600"/>
          </a:xfrm>
        </p:spPr>
        <p:txBody>
          <a:bodyPr/>
          <a:lstStyle/>
          <a:p>
            <a:r>
              <a:rPr lang="en-US" sz="3600" smtClean="0"/>
              <a:t>Terrain-Soil Matching for Fincastle</a:t>
            </a:r>
          </a:p>
        </p:txBody>
      </p:sp>
      <p:sp>
        <p:nvSpPr>
          <p:cNvPr id="17411" name="Line 4"/>
          <p:cNvSpPr>
            <a:spLocks noChangeShapeType="1"/>
          </p:cNvSpPr>
          <p:nvPr/>
        </p:nvSpPr>
        <p:spPr bwMode="auto">
          <a:xfrm>
            <a:off x="533400" y="1524000"/>
            <a:ext cx="8077200" cy="0"/>
          </a:xfrm>
          <a:prstGeom prst="line">
            <a:avLst/>
          </a:prstGeom>
          <a:noFill/>
          <a:ln w="9525">
            <a:solidFill>
              <a:schemeClr val="tx1"/>
            </a:solidFill>
            <a:round/>
            <a:headEnd/>
            <a:tailEnd/>
          </a:ln>
        </p:spPr>
        <p:txBody>
          <a:bodyPr/>
          <a:lstStyle/>
          <a:p>
            <a:endParaRPr lang="en-US"/>
          </a:p>
        </p:txBody>
      </p:sp>
      <p:pic>
        <p:nvPicPr>
          <p:cNvPr id="17412" name="Picture 5"/>
          <p:cNvPicPr>
            <a:picLocks noChangeAspect="1" noChangeArrowheads="1"/>
          </p:cNvPicPr>
          <p:nvPr/>
        </p:nvPicPr>
        <p:blipFill>
          <a:blip r:embed="rId2"/>
          <a:srcRect l="16875" t="9000" b="3999"/>
          <a:stretch>
            <a:fillRect/>
          </a:stretch>
        </p:blipFill>
        <p:spPr bwMode="auto">
          <a:xfrm>
            <a:off x="1295400" y="1597025"/>
            <a:ext cx="7259638" cy="4749800"/>
          </a:xfrm>
          <a:prstGeom prst="rect">
            <a:avLst/>
          </a:prstGeom>
          <a:noFill/>
          <a:ln w="9525">
            <a:noFill/>
            <a:miter lim="800000"/>
            <a:headEnd/>
            <a:tailEnd/>
          </a:ln>
        </p:spPr>
      </p:pic>
      <p:sp>
        <p:nvSpPr>
          <p:cNvPr id="17413" name="Text Box 6"/>
          <p:cNvSpPr txBox="1">
            <a:spLocks noChangeArrowheads="1"/>
          </p:cNvSpPr>
          <p:nvPr/>
        </p:nvSpPr>
        <p:spPr bwMode="auto">
          <a:xfrm>
            <a:off x="4800600" y="4419600"/>
            <a:ext cx="838200" cy="366713"/>
          </a:xfrm>
          <a:prstGeom prst="rect">
            <a:avLst/>
          </a:prstGeom>
          <a:noFill/>
          <a:ln w="9525">
            <a:noFill/>
            <a:miter lim="800000"/>
            <a:headEnd/>
            <a:tailEnd/>
          </a:ln>
        </p:spPr>
        <p:txBody>
          <a:bodyPr>
            <a:spAutoFit/>
          </a:bodyPr>
          <a:lstStyle/>
          <a:p>
            <a:pPr>
              <a:spcBef>
                <a:spcPct val="50000"/>
              </a:spcBef>
            </a:pPr>
            <a:r>
              <a:rPr lang="en-US">
                <a:solidFill>
                  <a:srgbClr val="FF3300"/>
                </a:solidFill>
              </a:rPr>
              <a:t>5%</a:t>
            </a:r>
          </a:p>
        </p:txBody>
      </p:sp>
      <p:sp>
        <p:nvSpPr>
          <p:cNvPr id="17414" name="Text Box 7"/>
          <p:cNvSpPr txBox="1">
            <a:spLocks noChangeArrowheads="1"/>
          </p:cNvSpPr>
          <p:nvPr/>
        </p:nvSpPr>
        <p:spPr bwMode="auto">
          <a:xfrm>
            <a:off x="3200400" y="3124200"/>
            <a:ext cx="838200" cy="366713"/>
          </a:xfrm>
          <a:prstGeom prst="rect">
            <a:avLst/>
          </a:prstGeom>
          <a:noFill/>
          <a:ln w="9525">
            <a:noFill/>
            <a:miter lim="800000"/>
            <a:headEnd/>
            <a:tailEnd/>
          </a:ln>
        </p:spPr>
        <p:txBody>
          <a:bodyPr>
            <a:spAutoFit/>
          </a:bodyPr>
          <a:lstStyle/>
          <a:p>
            <a:pPr>
              <a:spcBef>
                <a:spcPct val="50000"/>
              </a:spcBef>
            </a:pPr>
            <a:r>
              <a:rPr lang="en-US">
                <a:solidFill>
                  <a:srgbClr val="FF3300"/>
                </a:solidFill>
              </a:rPr>
              <a:t>97%</a:t>
            </a:r>
          </a:p>
        </p:txBody>
      </p:sp>
      <p:sp>
        <p:nvSpPr>
          <p:cNvPr id="17415" name="Text Box 8"/>
          <p:cNvSpPr txBox="1">
            <a:spLocks noChangeArrowheads="1"/>
          </p:cNvSpPr>
          <p:nvPr/>
        </p:nvSpPr>
        <p:spPr bwMode="auto">
          <a:xfrm>
            <a:off x="2133600" y="1187450"/>
            <a:ext cx="4953000" cy="366713"/>
          </a:xfrm>
          <a:prstGeom prst="rect">
            <a:avLst/>
          </a:prstGeom>
          <a:noFill/>
          <a:ln w="9525">
            <a:noFill/>
            <a:miter lim="800000"/>
            <a:headEnd/>
            <a:tailEnd/>
          </a:ln>
        </p:spPr>
        <p:txBody>
          <a:bodyPr>
            <a:spAutoFit/>
          </a:bodyPr>
          <a:lstStyle/>
          <a:p>
            <a:pPr>
              <a:spcBef>
                <a:spcPct val="50000"/>
              </a:spcBef>
            </a:pPr>
            <a:r>
              <a:rPr lang="en-US">
                <a:solidFill>
                  <a:srgbClr val="FF3300"/>
                </a:solidFill>
              </a:rPr>
              <a:t>Fuzzy membership values (from 0 to 100%)</a:t>
            </a:r>
          </a:p>
        </p:txBody>
      </p:sp>
      <p:sp>
        <p:nvSpPr>
          <p:cNvPr id="17416" name="Text Box 9"/>
          <p:cNvSpPr txBox="1">
            <a:spLocks noChangeArrowheads="1"/>
          </p:cNvSpPr>
          <p:nvPr/>
        </p:nvSpPr>
        <p:spPr bwMode="auto">
          <a:xfrm>
            <a:off x="4114800" y="6477000"/>
            <a:ext cx="4652963" cy="274638"/>
          </a:xfrm>
          <a:prstGeom prst="rect">
            <a:avLst/>
          </a:prstGeom>
          <a:noFill/>
          <a:ln w="9525">
            <a:noFill/>
            <a:miter lim="800000"/>
            <a:headEnd/>
            <a:tailEnd/>
          </a:ln>
        </p:spPr>
        <p:txBody>
          <a:bodyPr wrap="none">
            <a:spAutoFit/>
          </a:bodyPr>
          <a:lstStyle/>
          <a:p>
            <a:pPr eaLnBrk="0" hangingPunct="0"/>
            <a:r>
              <a:rPr lang="en-US" sz="1200">
                <a:solidFill>
                  <a:srgbClr val="000000"/>
                </a:solidFill>
                <a:latin typeface="Tahoma" pitchFamily="34" charset="0"/>
              </a:rPr>
              <a:t>*Information derived from Soil landscape Interface Model (SoLIM)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655638"/>
            <a:ext cx="8229600" cy="944562"/>
          </a:xfrm>
        </p:spPr>
        <p:txBody>
          <a:bodyPr/>
          <a:lstStyle/>
          <a:p>
            <a:r>
              <a:rPr lang="en-US" sz="3600" smtClean="0"/>
              <a:t>Create Property Map with SoLIM</a:t>
            </a:r>
          </a:p>
        </p:txBody>
      </p:sp>
      <p:sp>
        <p:nvSpPr>
          <p:cNvPr id="18435" name="Line 3"/>
          <p:cNvSpPr>
            <a:spLocks noChangeShapeType="1"/>
          </p:cNvSpPr>
          <p:nvPr/>
        </p:nvSpPr>
        <p:spPr bwMode="auto">
          <a:xfrm>
            <a:off x="533400" y="1524000"/>
            <a:ext cx="8077200" cy="0"/>
          </a:xfrm>
          <a:prstGeom prst="line">
            <a:avLst/>
          </a:prstGeom>
          <a:noFill/>
          <a:ln w="9525">
            <a:solidFill>
              <a:schemeClr val="tx1"/>
            </a:solidFill>
            <a:round/>
            <a:headEnd/>
            <a:tailEnd/>
          </a:ln>
        </p:spPr>
        <p:txBody>
          <a:bodyPr/>
          <a:lstStyle/>
          <a:p>
            <a:endParaRPr lang="en-US"/>
          </a:p>
        </p:txBody>
      </p:sp>
      <p:pic>
        <p:nvPicPr>
          <p:cNvPr id="18436" name="Picture 4"/>
          <p:cNvPicPr>
            <a:picLocks noChangeAspect="1" noChangeArrowheads="1"/>
          </p:cNvPicPr>
          <p:nvPr/>
        </p:nvPicPr>
        <p:blipFill>
          <a:blip r:embed="rId2"/>
          <a:srcRect l="13750" t="38000" r="68750" b="42000"/>
          <a:stretch>
            <a:fillRect/>
          </a:stretch>
        </p:blipFill>
        <p:spPr bwMode="auto">
          <a:xfrm>
            <a:off x="1295400" y="2057400"/>
            <a:ext cx="2667000" cy="1905000"/>
          </a:xfrm>
          <a:prstGeom prst="rect">
            <a:avLst/>
          </a:prstGeom>
          <a:noFill/>
          <a:ln w="9525">
            <a:noFill/>
            <a:miter lim="800000"/>
            <a:headEnd/>
            <a:tailEnd/>
          </a:ln>
        </p:spPr>
      </p:pic>
      <p:sp>
        <p:nvSpPr>
          <p:cNvPr id="18437" name="Rectangle 5"/>
          <p:cNvSpPr>
            <a:spLocks noChangeArrowheads="1"/>
          </p:cNvSpPr>
          <p:nvPr/>
        </p:nvSpPr>
        <p:spPr bwMode="auto">
          <a:xfrm>
            <a:off x="762000" y="4038600"/>
            <a:ext cx="4419600" cy="730250"/>
          </a:xfrm>
          <a:prstGeom prst="rect">
            <a:avLst/>
          </a:prstGeom>
          <a:noFill/>
          <a:ln w="9525">
            <a:noFill/>
            <a:miter lim="800000"/>
            <a:headEnd/>
            <a:tailEnd/>
          </a:ln>
        </p:spPr>
        <p:txBody>
          <a:bodyPr>
            <a:spAutoFit/>
          </a:bodyPr>
          <a:lstStyle/>
          <a:p>
            <a:r>
              <a:rPr lang="en-US" sz="1400" dirty="0" err="1">
                <a:solidFill>
                  <a:srgbClr val="000000"/>
                </a:solidFill>
              </a:rPr>
              <a:t>D</a:t>
            </a:r>
            <a:r>
              <a:rPr lang="en-US" sz="1400" baseline="-25000" dirty="0" err="1">
                <a:solidFill>
                  <a:srgbClr val="000000"/>
                </a:solidFill>
              </a:rPr>
              <a:t>ij</a:t>
            </a:r>
            <a:r>
              <a:rPr lang="en-US" sz="1400" dirty="0">
                <a:solidFill>
                  <a:srgbClr val="000000"/>
                </a:solidFill>
              </a:rPr>
              <a:t>:  the estimated soil property value at (</a:t>
            </a:r>
            <a:r>
              <a:rPr lang="en-US" sz="1400" dirty="0" err="1">
                <a:solidFill>
                  <a:srgbClr val="000000"/>
                </a:solidFill>
              </a:rPr>
              <a:t>i</a:t>
            </a:r>
            <a:r>
              <a:rPr lang="en-US" sz="1400" dirty="0">
                <a:solidFill>
                  <a:srgbClr val="000000"/>
                </a:solidFill>
              </a:rPr>
              <a:t>, j);</a:t>
            </a:r>
          </a:p>
          <a:p>
            <a:r>
              <a:rPr lang="en-US" sz="1400" dirty="0" err="1">
                <a:solidFill>
                  <a:srgbClr val="000000"/>
                </a:solidFill>
              </a:rPr>
              <a:t>S</a:t>
            </a:r>
            <a:r>
              <a:rPr lang="en-US" sz="1400" baseline="30000" dirty="0" err="1">
                <a:solidFill>
                  <a:srgbClr val="000000"/>
                </a:solidFill>
              </a:rPr>
              <a:t>k</a:t>
            </a:r>
            <a:r>
              <a:rPr lang="en-US" sz="1400" baseline="-25000" dirty="0" err="1">
                <a:solidFill>
                  <a:srgbClr val="000000"/>
                </a:solidFill>
              </a:rPr>
              <a:t>ij</a:t>
            </a:r>
            <a:r>
              <a:rPr lang="en-US" sz="1400" dirty="0">
                <a:solidFill>
                  <a:srgbClr val="000000"/>
                </a:solidFill>
              </a:rPr>
              <a:t>: the fuzzy membership value for </a:t>
            </a:r>
            <a:r>
              <a:rPr lang="en-US" sz="1400" dirty="0" err="1">
                <a:solidFill>
                  <a:srgbClr val="000000"/>
                </a:solidFill>
              </a:rPr>
              <a:t>kth</a:t>
            </a:r>
            <a:r>
              <a:rPr lang="en-US" sz="1400" dirty="0">
                <a:solidFill>
                  <a:srgbClr val="000000"/>
                </a:solidFill>
              </a:rPr>
              <a:t> soil at (</a:t>
            </a:r>
            <a:r>
              <a:rPr lang="en-US" sz="1400" dirty="0" err="1">
                <a:solidFill>
                  <a:srgbClr val="000000"/>
                </a:solidFill>
              </a:rPr>
              <a:t>i</a:t>
            </a:r>
            <a:r>
              <a:rPr lang="en-US" sz="1400" dirty="0">
                <a:solidFill>
                  <a:srgbClr val="000000"/>
                </a:solidFill>
              </a:rPr>
              <a:t>, j);</a:t>
            </a:r>
          </a:p>
          <a:p>
            <a:r>
              <a:rPr lang="en-US" sz="1400" dirty="0" err="1">
                <a:solidFill>
                  <a:srgbClr val="000000"/>
                </a:solidFill>
              </a:rPr>
              <a:t>D</a:t>
            </a:r>
            <a:r>
              <a:rPr lang="en-US" sz="1400" baseline="30000" dirty="0" err="1">
                <a:solidFill>
                  <a:srgbClr val="000000"/>
                </a:solidFill>
              </a:rPr>
              <a:t>k</a:t>
            </a:r>
            <a:r>
              <a:rPr lang="en-US" sz="1400" dirty="0">
                <a:solidFill>
                  <a:srgbClr val="000000"/>
                </a:solidFill>
              </a:rPr>
              <a:t>: the representative property value for </a:t>
            </a:r>
            <a:r>
              <a:rPr lang="en-US" sz="1400" dirty="0" err="1">
                <a:solidFill>
                  <a:srgbClr val="000000"/>
                </a:solidFill>
              </a:rPr>
              <a:t>kth</a:t>
            </a:r>
            <a:r>
              <a:rPr lang="en-US" sz="1400" dirty="0">
                <a:solidFill>
                  <a:srgbClr val="000000"/>
                </a:solidFill>
              </a:rPr>
              <a:t> soil.</a:t>
            </a:r>
          </a:p>
        </p:txBody>
      </p:sp>
      <p:sp>
        <p:nvSpPr>
          <p:cNvPr id="463878" name="Text Box 6"/>
          <p:cNvSpPr txBox="1">
            <a:spLocks noChangeArrowheads="1"/>
          </p:cNvSpPr>
          <p:nvPr/>
        </p:nvSpPr>
        <p:spPr bwMode="auto">
          <a:xfrm>
            <a:off x="9144000" y="2132013"/>
            <a:ext cx="3581400" cy="915987"/>
          </a:xfrm>
          <a:prstGeom prst="rect">
            <a:avLst/>
          </a:prstGeom>
          <a:noFill/>
          <a:ln w="9525">
            <a:noFill/>
            <a:miter lim="800000"/>
            <a:headEnd/>
            <a:tailEnd/>
          </a:ln>
        </p:spPr>
        <p:txBody>
          <a:bodyPr>
            <a:spAutoFit/>
          </a:bodyPr>
          <a:lstStyle/>
          <a:p>
            <a:pPr>
              <a:spcBef>
                <a:spcPct val="50000"/>
              </a:spcBef>
            </a:pPr>
            <a:r>
              <a:rPr lang="en-US">
                <a:solidFill>
                  <a:srgbClr val="000000"/>
                </a:solidFill>
                <a:latin typeface="Comic Sans MS" pitchFamily="66" charset="0"/>
              </a:rPr>
              <a:t>We already have S</a:t>
            </a:r>
            <a:r>
              <a:rPr lang="en-US" baseline="30000">
                <a:solidFill>
                  <a:srgbClr val="000000"/>
                </a:solidFill>
                <a:latin typeface="Comic Sans MS" pitchFamily="66" charset="0"/>
              </a:rPr>
              <a:t>k</a:t>
            </a:r>
            <a:r>
              <a:rPr lang="en-US" baseline="-25000">
                <a:solidFill>
                  <a:srgbClr val="000000"/>
                </a:solidFill>
                <a:latin typeface="Comic Sans MS" pitchFamily="66" charset="0"/>
              </a:rPr>
              <a:t>ij</a:t>
            </a:r>
            <a:r>
              <a:rPr lang="en-US">
                <a:solidFill>
                  <a:srgbClr val="000000"/>
                </a:solidFill>
                <a:latin typeface="Comic Sans MS" pitchFamily="66" charset="0"/>
              </a:rPr>
              <a:t> – the fuzzy membership value used to make the hardened soil map.</a:t>
            </a:r>
            <a:r>
              <a:rPr lang="en-US">
                <a:latin typeface="Comic Sans MS" pitchFamily="66" charset="0"/>
              </a:rPr>
              <a:t> </a:t>
            </a:r>
          </a:p>
        </p:txBody>
      </p:sp>
      <p:sp>
        <p:nvSpPr>
          <p:cNvPr id="18439" name="Text Box 7"/>
          <p:cNvSpPr txBox="1">
            <a:spLocks noChangeArrowheads="1"/>
          </p:cNvSpPr>
          <p:nvPr/>
        </p:nvSpPr>
        <p:spPr bwMode="auto">
          <a:xfrm>
            <a:off x="685800" y="1676400"/>
            <a:ext cx="4419600" cy="366713"/>
          </a:xfrm>
          <a:prstGeom prst="rect">
            <a:avLst/>
          </a:prstGeom>
          <a:noFill/>
          <a:ln w="9525">
            <a:noFill/>
            <a:miter lim="800000"/>
            <a:headEnd/>
            <a:tailEnd/>
          </a:ln>
        </p:spPr>
        <p:txBody>
          <a:bodyPr>
            <a:spAutoFit/>
          </a:bodyPr>
          <a:lstStyle/>
          <a:p>
            <a:pPr>
              <a:spcBef>
                <a:spcPct val="50000"/>
              </a:spcBef>
            </a:pPr>
            <a:r>
              <a:rPr lang="en-US">
                <a:solidFill>
                  <a:srgbClr val="000000"/>
                </a:solidFill>
              </a:rPr>
              <a:t>To estimate the soil property SoLIM uses: </a:t>
            </a:r>
          </a:p>
        </p:txBody>
      </p:sp>
      <p:sp>
        <p:nvSpPr>
          <p:cNvPr id="463880" name="Text Box 8"/>
          <p:cNvSpPr txBox="1">
            <a:spLocks noChangeArrowheads="1"/>
          </p:cNvSpPr>
          <p:nvPr/>
        </p:nvSpPr>
        <p:spPr bwMode="auto">
          <a:xfrm>
            <a:off x="9144000" y="3505200"/>
            <a:ext cx="3810000" cy="915988"/>
          </a:xfrm>
          <a:prstGeom prst="rect">
            <a:avLst/>
          </a:prstGeom>
          <a:noFill/>
          <a:ln w="9525">
            <a:noFill/>
            <a:miter lim="800000"/>
            <a:headEnd/>
            <a:tailEnd/>
          </a:ln>
        </p:spPr>
        <p:txBody>
          <a:bodyPr>
            <a:spAutoFit/>
          </a:bodyPr>
          <a:lstStyle/>
          <a:p>
            <a:pPr>
              <a:spcBef>
                <a:spcPct val="50000"/>
              </a:spcBef>
            </a:pPr>
            <a:r>
              <a:rPr lang="en-US">
                <a:solidFill>
                  <a:srgbClr val="000000"/>
                </a:solidFill>
                <a:latin typeface="Comic Sans MS" pitchFamily="66" charset="0"/>
              </a:rPr>
              <a:t>So we only need to specify D</a:t>
            </a:r>
            <a:r>
              <a:rPr lang="en-US" baseline="30000">
                <a:solidFill>
                  <a:srgbClr val="000000"/>
                </a:solidFill>
                <a:latin typeface="Comic Sans MS" pitchFamily="66" charset="0"/>
              </a:rPr>
              <a:t>k</a:t>
            </a:r>
            <a:r>
              <a:rPr lang="en-US">
                <a:solidFill>
                  <a:srgbClr val="000000"/>
                </a:solidFill>
                <a:latin typeface="Comic Sans MS" pitchFamily="66" charset="0"/>
              </a:rPr>
              <a:t>, the representative values of the property of interest for each soil</a:t>
            </a:r>
            <a:r>
              <a:rPr lang="en-US">
                <a:latin typeface="Comic Sans MS" pitchFamily="66" charset="0"/>
              </a:rPr>
              <a:t> </a:t>
            </a:r>
          </a:p>
        </p:txBody>
      </p:sp>
      <p:sp>
        <p:nvSpPr>
          <p:cNvPr id="463881" name="Text Box 9"/>
          <p:cNvSpPr txBox="1">
            <a:spLocks noChangeArrowheads="1"/>
          </p:cNvSpPr>
          <p:nvPr/>
        </p:nvSpPr>
        <p:spPr bwMode="auto">
          <a:xfrm>
            <a:off x="1295400" y="5257800"/>
            <a:ext cx="6477000" cy="1328738"/>
          </a:xfrm>
          <a:prstGeom prst="rect">
            <a:avLst/>
          </a:prstGeom>
          <a:noFill/>
          <a:ln w="9525">
            <a:noFill/>
            <a:miter lim="800000"/>
            <a:headEnd/>
            <a:tailEnd/>
          </a:ln>
        </p:spPr>
        <p:txBody>
          <a:bodyPr>
            <a:spAutoFit/>
          </a:bodyPr>
          <a:lstStyle/>
          <a:p>
            <a:pPr>
              <a:spcBef>
                <a:spcPct val="50000"/>
              </a:spcBef>
            </a:pPr>
            <a:r>
              <a:rPr lang="en-US">
                <a:solidFill>
                  <a:srgbClr val="000000"/>
                </a:solidFill>
                <a:latin typeface="Comic Sans MS" pitchFamily="66" charset="0"/>
              </a:rPr>
              <a:t>In this case, let’s assign values to carbonate depth for Fincastle and Brookston in the east section of the county. </a:t>
            </a:r>
          </a:p>
          <a:p>
            <a:pPr>
              <a:spcBef>
                <a:spcPct val="50000"/>
              </a:spcBef>
            </a:pPr>
            <a:r>
              <a:rPr lang="en-US">
                <a:solidFill>
                  <a:srgbClr val="000000"/>
                </a:solidFill>
                <a:latin typeface="Comic Sans MS" pitchFamily="66" charset="0"/>
              </a:rPr>
              <a:t>	Fincastle: 100 cm (low range of OSD)</a:t>
            </a:r>
            <a:br>
              <a:rPr lang="en-US">
                <a:solidFill>
                  <a:srgbClr val="000000"/>
                </a:solidFill>
                <a:latin typeface="Comic Sans MS" pitchFamily="66" charset="0"/>
              </a:rPr>
            </a:br>
            <a:r>
              <a:rPr lang="en-US">
                <a:solidFill>
                  <a:srgbClr val="000000"/>
                </a:solidFill>
                <a:latin typeface="Comic Sans MS" pitchFamily="66" charset="0"/>
              </a:rPr>
              <a:t>	Brookston: 170 cm (high range of OSD)</a:t>
            </a:r>
          </a:p>
        </p:txBody>
      </p:sp>
      <p:pic>
        <p:nvPicPr>
          <p:cNvPr id="463882" name="Picture 10"/>
          <p:cNvPicPr>
            <a:picLocks noChangeAspect="1" noChangeArrowheads="1"/>
          </p:cNvPicPr>
          <p:nvPr/>
        </p:nvPicPr>
        <p:blipFill>
          <a:blip r:embed="rId3"/>
          <a:srcRect l="16875" t="9000" b="3999"/>
          <a:stretch>
            <a:fillRect/>
          </a:stretch>
        </p:blipFill>
        <p:spPr bwMode="auto">
          <a:xfrm>
            <a:off x="9372600" y="914400"/>
            <a:ext cx="1752600" cy="1147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3.33333E-6 3.7037E-6 L -0.4375 0.04467 " pathEditMode="relative" rAng="0" ptsTypes="AA">
                                      <p:cBhvr>
                                        <p:cTn id="6" dur="1000" fill="hold"/>
                                        <p:tgtEl>
                                          <p:spTgt spid="463878"/>
                                        </p:tgtEl>
                                        <p:attrNameLst>
                                          <p:attrName>ppt_x</p:attrName>
                                          <p:attrName>ppt_y</p:attrName>
                                        </p:attrNameLst>
                                      </p:cBhvr>
                                      <p:rCtr x="-219" y="22"/>
                                    </p:animMotion>
                                  </p:childTnLst>
                                </p:cTn>
                              </p:par>
                              <p:par>
                                <p:cTn id="7" presetID="35" presetClass="path" presetSubtype="0" accel="50000" decel="50000" fill="hold" nodeType="withEffect">
                                  <p:stCondLst>
                                    <p:cond delay="0"/>
                                  </p:stCondLst>
                                  <p:childTnLst>
                                    <p:animMotion origin="layout" path="M -3.33333E-6 2.68146E-6 L -0.32083 0.0497 " pathEditMode="relative" rAng="0" ptsTypes="AA">
                                      <p:cBhvr>
                                        <p:cTn id="8" dur="1000" fill="hold"/>
                                        <p:tgtEl>
                                          <p:spTgt spid="463882"/>
                                        </p:tgtEl>
                                        <p:attrNameLst>
                                          <p:attrName>ppt_x</p:attrName>
                                          <p:attrName>ppt_y</p:attrName>
                                        </p:attrNameLst>
                                      </p:cBhvr>
                                      <p:rCtr x="-160" y="25"/>
                                    </p:animMotion>
                                  </p:childTnLst>
                                </p:cTn>
                              </p:par>
                            </p:childTnLst>
                          </p:cTn>
                        </p:par>
                      </p:childTnLst>
                    </p:cTn>
                  </p:par>
                  <p:par>
                    <p:cTn id="9" fill="hold">
                      <p:stCondLst>
                        <p:cond delay="indefinite"/>
                      </p:stCondLst>
                      <p:childTnLst>
                        <p:par>
                          <p:cTn id="10" fill="hold">
                            <p:stCondLst>
                              <p:cond delay="0"/>
                            </p:stCondLst>
                            <p:childTnLst>
                              <p:par>
                                <p:cTn id="11" presetID="35" presetClass="path" presetSubtype="0" accel="50000" decel="50000" fill="hold" grpId="0" nodeType="clickEffect">
                                  <p:stCondLst>
                                    <p:cond delay="0"/>
                                  </p:stCondLst>
                                  <p:childTnLst>
                                    <p:animMotion origin="layout" path="M -3.33333E-6 -1.48148E-6 L -0.40416 0.02894 " pathEditMode="relative" rAng="0" ptsTypes="AA">
                                      <p:cBhvr>
                                        <p:cTn id="12" dur="1000" fill="hold"/>
                                        <p:tgtEl>
                                          <p:spTgt spid="463880"/>
                                        </p:tgtEl>
                                        <p:attrNameLst>
                                          <p:attrName>ppt_x</p:attrName>
                                          <p:attrName>ppt_y</p:attrName>
                                        </p:attrNameLst>
                                      </p:cBhvr>
                                      <p:rCtr x="-202" y="14"/>
                                    </p:animMotion>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63881"/>
                                        </p:tgtEl>
                                        <p:attrNameLst>
                                          <p:attrName>style.visibility</p:attrName>
                                        </p:attrNameLst>
                                      </p:cBhvr>
                                      <p:to>
                                        <p:strVal val="visible"/>
                                      </p:to>
                                    </p:set>
                                    <p:animEffect transition="in" filter="diamond(in)">
                                      <p:cBhvr>
                                        <p:cTn id="17" dur="500"/>
                                        <p:tgtEl>
                                          <p:spTgt spid="463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8" grpId="0"/>
      <p:bldP spid="463880" grpId="0"/>
      <p:bldP spid="4638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1066800" y="0"/>
            <a:ext cx="7848600" cy="1173163"/>
          </a:xfrm>
        </p:spPr>
        <p:txBody>
          <a:bodyPr/>
          <a:lstStyle/>
          <a:p>
            <a:r>
              <a:rPr lang="en-US"/>
              <a:t>Predicted depth to carbonates</a:t>
            </a:r>
          </a:p>
        </p:txBody>
      </p:sp>
      <p:pic>
        <p:nvPicPr>
          <p:cNvPr id="278532" name="Picture 4"/>
          <p:cNvPicPr>
            <a:picLocks noChangeAspect="1" noChangeArrowheads="1"/>
          </p:cNvPicPr>
          <p:nvPr/>
        </p:nvPicPr>
        <p:blipFill>
          <a:blip r:embed="rId2"/>
          <a:srcRect l="20625" t="10001" b="3999"/>
          <a:stretch>
            <a:fillRect/>
          </a:stretch>
        </p:blipFill>
        <p:spPr bwMode="auto">
          <a:xfrm>
            <a:off x="1981200" y="2295525"/>
            <a:ext cx="6477000" cy="4386263"/>
          </a:xfrm>
          <a:prstGeom prst="rect">
            <a:avLst/>
          </a:prstGeom>
          <a:noFill/>
          <a:ln w="9525">
            <a:noFill/>
            <a:miter lim="800000"/>
            <a:headEnd/>
            <a:tailEnd/>
          </a:ln>
          <a:effectLst/>
        </p:spPr>
      </p:pic>
      <p:sp>
        <p:nvSpPr>
          <p:cNvPr id="278533" name="Line 5"/>
          <p:cNvSpPr>
            <a:spLocks noChangeShapeType="1"/>
          </p:cNvSpPr>
          <p:nvPr/>
        </p:nvSpPr>
        <p:spPr bwMode="auto">
          <a:xfrm>
            <a:off x="609600" y="1600200"/>
            <a:ext cx="8077200" cy="0"/>
          </a:xfrm>
          <a:prstGeom prst="line">
            <a:avLst/>
          </a:prstGeom>
          <a:noFill/>
          <a:ln w="9525">
            <a:solidFill>
              <a:schemeClr val="bg2"/>
            </a:solidFill>
            <a:round/>
            <a:headEnd/>
            <a:tailEnd/>
          </a:ln>
          <a:effectLst/>
        </p:spPr>
        <p:txBody>
          <a:bodyPr/>
          <a:lstStyle/>
          <a:p>
            <a:endParaRPr lang="en-US"/>
          </a:p>
        </p:txBody>
      </p:sp>
      <p:sp>
        <p:nvSpPr>
          <p:cNvPr id="278534" name="Text Box 6"/>
          <p:cNvSpPr txBox="1">
            <a:spLocks noChangeArrowheads="1"/>
          </p:cNvSpPr>
          <p:nvPr/>
        </p:nvSpPr>
        <p:spPr bwMode="auto">
          <a:xfrm>
            <a:off x="3810000" y="1219200"/>
            <a:ext cx="2209800" cy="366713"/>
          </a:xfrm>
          <a:prstGeom prst="rect">
            <a:avLst/>
          </a:prstGeom>
          <a:noFill/>
          <a:ln w="9525">
            <a:noFill/>
            <a:miter lim="800000"/>
            <a:headEnd/>
            <a:tailEnd/>
          </a:ln>
          <a:effectLst/>
        </p:spPr>
        <p:txBody>
          <a:bodyPr>
            <a:spAutoFit/>
          </a:bodyPr>
          <a:lstStyle/>
          <a:p>
            <a:pPr>
              <a:spcBef>
                <a:spcPct val="50000"/>
              </a:spcBef>
            </a:pPr>
            <a:r>
              <a:rPr lang="en-US">
                <a:solidFill>
                  <a:schemeClr val="bg2"/>
                </a:solidFill>
              </a:rPr>
              <a:t>100 to 170 cm</a:t>
            </a:r>
          </a:p>
        </p:txBody>
      </p:sp>
      <p:grpSp>
        <p:nvGrpSpPr>
          <p:cNvPr id="2" name="Group 7"/>
          <p:cNvGrpSpPr>
            <a:grpSpLocks/>
          </p:cNvGrpSpPr>
          <p:nvPr/>
        </p:nvGrpSpPr>
        <p:grpSpPr bwMode="auto">
          <a:xfrm>
            <a:off x="457200" y="2057400"/>
            <a:ext cx="990600" cy="152400"/>
            <a:chOff x="288" y="1296"/>
            <a:chExt cx="624" cy="96"/>
          </a:xfrm>
        </p:grpSpPr>
        <p:sp>
          <p:nvSpPr>
            <p:cNvPr id="278536" name="Rectangle 8"/>
            <p:cNvSpPr>
              <a:spLocks noChangeArrowheads="1"/>
            </p:cNvSpPr>
            <p:nvPr/>
          </p:nvSpPr>
          <p:spPr bwMode="auto">
            <a:xfrm>
              <a:off x="288" y="1296"/>
              <a:ext cx="96" cy="96"/>
            </a:xfrm>
            <a:prstGeom prst="rect">
              <a:avLst/>
            </a:prstGeom>
            <a:solidFill>
              <a:srgbClr val="738600"/>
            </a:solidFill>
            <a:ln w="9525">
              <a:solidFill>
                <a:schemeClr val="tx1"/>
              </a:solidFill>
              <a:miter lim="800000"/>
              <a:headEnd/>
              <a:tailEnd/>
            </a:ln>
            <a:effectLst/>
          </p:spPr>
          <p:txBody>
            <a:bodyPr wrap="none" anchor="ctr"/>
            <a:lstStyle/>
            <a:p>
              <a:endParaRPr lang="en-US"/>
            </a:p>
          </p:txBody>
        </p:sp>
        <p:sp>
          <p:nvSpPr>
            <p:cNvPr id="278537" name="Rectangle 9"/>
            <p:cNvSpPr>
              <a:spLocks noChangeArrowheads="1"/>
            </p:cNvSpPr>
            <p:nvPr/>
          </p:nvSpPr>
          <p:spPr bwMode="auto">
            <a:xfrm>
              <a:off x="816" y="1296"/>
              <a:ext cx="96" cy="96"/>
            </a:xfrm>
            <a:prstGeom prst="rect">
              <a:avLst/>
            </a:prstGeom>
            <a:solidFill>
              <a:srgbClr val="FEDF86"/>
            </a:solidFill>
            <a:ln w="9525">
              <a:solidFill>
                <a:schemeClr val="tx1"/>
              </a:solidFill>
              <a:miter lim="800000"/>
              <a:headEnd/>
              <a:tailEnd/>
            </a:ln>
            <a:effectLst/>
          </p:spPr>
          <p:txBody>
            <a:bodyPr wrap="none" anchor="ctr"/>
            <a:lstStyle/>
            <a:p>
              <a:endParaRPr lang="en-US"/>
            </a:p>
          </p:txBody>
        </p:sp>
        <p:sp>
          <p:nvSpPr>
            <p:cNvPr id="278538" name="Line 10"/>
            <p:cNvSpPr>
              <a:spLocks noChangeShapeType="1"/>
            </p:cNvSpPr>
            <p:nvPr/>
          </p:nvSpPr>
          <p:spPr bwMode="auto">
            <a:xfrm>
              <a:off x="432" y="1344"/>
              <a:ext cx="336" cy="0"/>
            </a:xfrm>
            <a:prstGeom prst="line">
              <a:avLst/>
            </a:prstGeom>
            <a:noFill/>
            <a:ln w="28575">
              <a:solidFill>
                <a:schemeClr val="tx1"/>
              </a:solidFill>
              <a:round/>
              <a:headEnd/>
              <a:tailEnd type="triangle" w="med" len="med"/>
            </a:ln>
            <a:effectLst/>
          </p:spPr>
          <p:txBody>
            <a:bodyPr/>
            <a:lstStyle/>
            <a:p>
              <a:endParaRPr lang="en-US"/>
            </a:p>
          </p:txBody>
        </p:sp>
      </p:grpSp>
      <p:sp>
        <p:nvSpPr>
          <p:cNvPr id="278539" name="Text Box 11"/>
          <p:cNvSpPr txBox="1">
            <a:spLocks noChangeArrowheads="1"/>
          </p:cNvSpPr>
          <p:nvPr/>
        </p:nvSpPr>
        <p:spPr bwMode="auto">
          <a:xfrm>
            <a:off x="304800" y="1676400"/>
            <a:ext cx="2209800" cy="366713"/>
          </a:xfrm>
          <a:prstGeom prst="rect">
            <a:avLst/>
          </a:prstGeom>
          <a:noFill/>
          <a:ln w="9525">
            <a:noFill/>
            <a:miter lim="800000"/>
            <a:headEnd/>
            <a:tailEnd/>
          </a:ln>
          <a:effectLst/>
        </p:spPr>
        <p:txBody>
          <a:bodyPr>
            <a:spAutoFit/>
          </a:bodyPr>
          <a:lstStyle/>
          <a:p>
            <a:pPr>
              <a:spcBef>
                <a:spcPct val="50000"/>
              </a:spcBef>
            </a:pPr>
            <a:r>
              <a:rPr lang="en-US">
                <a:solidFill>
                  <a:schemeClr val="bg2"/>
                </a:solidFill>
              </a:rPr>
              <a:t>100 to 170 cm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152400" y="0"/>
            <a:ext cx="8686800" cy="990600"/>
          </a:xfrm>
          <a:prstGeom prst="rect">
            <a:avLst/>
          </a:prstGeom>
          <a:noFill/>
          <a:ln w="9525">
            <a:noFill/>
            <a:round/>
            <a:headEnd/>
            <a:tailEnd/>
          </a:ln>
          <a:effectLst/>
        </p:spPr>
        <p:txBody>
          <a:bodyPr lIns="90000" tIns="46800" rIns="90000" bIns="46800" anchor="ctr"/>
          <a:lstStyle/>
          <a:p>
            <a:pPr algn="ctr" defTabSz="457200" eaLnBrk="0" hangingPunct="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i="1" dirty="0" smtClean="0">
                <a:solidFill>
                  <a:srgbClr val="000000"/>
                </a:solidFill>
                <a:latin typeface="Calibri" pitchFamily="34" charset="0"/>
                <a:cs typeface="Lucida Sans Unicode" pitchFamily="34" charset="0"/>
              </a:rPr>
              <a:t>Available Water Holding Capacity</a:t>
            </a:r>
            <a:endParaRPr lang="en-US" sz="2800" b="1" i="1" dirty="0">
              <a:solidFill>
                <a:srgbClr val="000000"/>
              </a:solidFill>
              <a:latin typeface="Calibri" pitchFamily="34" charset="0"/>
              <a:cs typeface="Lucida Sans Unicode" pitchFamily="34" charset="0"/>
            </a:endParaRPr>
          </a:p>
        </p:txBody>
      </p:sp>
      <p:pic>
        <p:nvPicPr>
          <p:cNvPr id="346115" name="Picture 3"/>
          <p:cNvPicPr>
            <a:picLocks noChangeAspect="1" noChangeArrowheads="1"/>
          </p:cNvPicPr>
          <p:nvPr/>
        </p:nvPicPr>
        <p:blipFill>
          <a:blip r:embed="rId3"/>
          <a:srcRect/>
          <a:stretch>
            <a:fillRect/>
          </a:stretch>
        </p:blipFill>
        <p:spPr bwMode="auto">
          <a:xfrm>
            <a:off x="0" y="1053552"/>
            <a:ext cx="4648200" cy="4782887"/>
          </a:xfrm>
          <a:prstGeom prst="rect">
            <a:avLst/>
          </a:prstGeom>
          <a:noFill/>
          <a:ln w="9525">
            <a:noFill/>
            <a:round/>
            <a:headEnd/>
            <a:tailEnd/>
          </a:ln>
          <a:effectLst/>
        </p:spPr>
      </p:pic>
      <p:sp>
        <p:nvSpPr>
          <p:cNvPr id="346116" name="Text Box 4"/>
          <p:cNvSpPr txBox="1">
            <a:spLocks noChangeArrowheads="1"/>
          </p:cNvSpPr>
          <p:nvPr/>
        </p:nvSpPr>
        <p:spPr bwMode="auto">
          <a:xfrm>
            <a:off x="1371600" y="5943600"/>
            <a:ext cx="1752600" cy="458788"/>
          </a:xfrm>
          <a:prstGeom prst="rect">
            <a:avLst/>
          </a:prstGeom>
          <a:solidFill>
            <a:srgbClr val="DBEEF4"/>
          </a:solidFill>
          <a:ln w="9525">
            <a:noFill/>
            <a:round/>
            <a:headEnd/>
            <a:tailEnd/>
          </a:ln>
          <a:effectLst/>
        </p:spPr>
        <p:txBody>
          <a:bodyPr lIns="90000" tIns="46800" rIns="90000" bIns="46800">
            <a:spAutoFit/>
          </a:bodyPr>
          <a:lstStyle/>
          <a:p>
            <a:pPr defTabSz="457200" eaLnBrk="0" hangingPunct="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dirty="0">
                <a:solidFill>
                  <a:srgbClr val="000000"/>
                </a:solidFill>
                <a:latin typeface="Calibri" pitchFamily="34" charset="0"/>
                <a:cs typeface="Lucida Sans Unicode" pitchFamily="34" charset="0"/>
              </a:rPr>
              <a:t>Taxonomic Soil Maps: </a:t>
            </a:r>
            <a:r>
              <a:rPr lang="en-US" sz="1200" i="1" dirty="0">
                <a:solidFill>
                  <a:srgbClr val="000000"/>
                </a:solidFill>
                <a:latin typeface="Calibri" pitchFamily="34" charset="0"/>
                <a:cs typeface="Lucida Sans Unicode" pitchFamily="34" charset="0"/>
              </a:rPr>
              <a:t>Structural Heterogeneity</a:t>
            </a:r>
          </a:p>
        </p:txBody>
      </p:sp>
      <p:sp>
        <p:nvSpPr>
          <p:cNvPr id="346117" name="Text Box 5"/>
          <p:cNvSpPr txBox="1">
            <a:spLocks noChangeArrowheads="1"/>
          </p:cNvSpPr>
          <p:nvPr/>
        </p:nvSpPr>
        <p:spPr bwMode="auto">
          <a:xfrm>
            <a:off x="5638800" y="5943600"/>
            <a:ext cx="2057400" cy="458788"/>
          </a:xfrm>
          <a:prstGeom prst="rect">
            <a:avLst/>
          </a:prstGeom>
          <a:solidFill>
            <a:srgbClr val="DBEEF4"/>
          </a:solidFill>
          <a:ln w="9525">
            <a:noFill/>
            <a:round/>
            <a:headEnd/>
            <a:tailEnd/>
          </a:ln>
          <a:effectLst/>
        </p:spPr>
        <p:txBody>
          <a:bodyPr lIns="90000" tIns="46800" rIns="90000" bIns="46800">
            <a:spAutoFit/>
          </a:bodyPr>
          <a:lstStyle/>
          <a:p>
            <a:pPr defTabSz="457200" eaLnBrk="0" hangingPunct="0">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dirty="0">
                <a:solidFill>
                  <a:srgbClr val="000000"/>
                </a:solidFill>
                <a:latin typeface="Calibri" pitchFamily="34" charset="0"/>
                <a:cs typeface="Lucida Sans Unicode" pitchFamily="34" charset="0"/>
              </a:rPr>
              <a:t>Available Water Capacity</a:t>
            </a:r>
            <a:r>
              <a:rPr lang="en-US" sz="1200" dirty="0">
                <a:solidFill>
                  <a:srgbClr val="000000"/>
                </a:solidFill>
                <a:latin typeface="Calibri" pitchFamily="34" charset="0"/>
                <a:cs typeface="Lucida Sans Unicode" pitchFamily="34" charset="0"/>
              </a:rPr>
              <a:t>: </a:t>
            </a:r>
            <a:r>
              <a:rPr lang="en-US" sz="1200" i="1" dirty="0">
                <a:solidFill>
                  <a:srgbClr val="000000"/>
                </a:solidFill>
                <a:latin typeface="Calibri" pitchFamily="34" charset="0"/>
                <a:cs typeface="Lucida Sans Unicode" pitchFamily="34" charset="0"/>
              </a:rPr>
              <a:t>Functional Homogeneity</a:t>
            </a:r>
          </a:p>
        </p:txBody>
      </p:sp>
      <p:sp>
        <p:nvSpPr>
          <p:cNvPr id="346118" name="AutoShape 6"/>
          <p:cNvSpPr>
            <a:spLocks noChangeArrowheads="1"/>
          </p:cNvSpPr>
          <p:nvPr/>
        </p:nvSpPr>
        <p:spPr bwMode="auto">
          <a:xfrm>
            <a:off x="4038600" y="3200400"/>
            <a:ext cx="533400" cy="228600"/>
          </a:xfrm>
          <a:prstGeom prst="rightArrow">
            <a:avLst>
              <a:gd name="adj1" fmla="val 50000"/>
              <a:gd name="adj2" fmla="val 50005"/>
            </a:avLst>
          </a:prstGeom>
          <a:solidFill>
            <a:srgbClr val="0099CC"/>
          </a:solidFill>
          <a:ln w="25560">
            <a:solidFill>
              <a:srgbClr val="385D8A"/>
            </a:solidFill>
            <a:miter lim="800000"/>
            <a:headEnd/>
            <a:tailEnd/>
          </a:ln>
          <a:effectLst/>
        </p:spPr>
        <p:txBody>
          <a:bodyPr wrap="none" anchor="ctr"/>
          <a:lstStyle/>
          <a:p>
            <a:endParaRPr lang="en-US"/>
          </a:p>
        </p:txBody>
      </p:sp>
      <p:pic>
        <p:nvPicPr>
          <p:cNvPr id="346119" name="Picture 7"/>
          <p:cNvPicPr>
            <a:picLocks noChangeAspect="1" noChangeArrowheads="1"/>
          </p:cNvPicPr>
          <p:nvPr/>
        </p:nvPicPr>
        <p:blipFill>
          <a:blip r:embed="rId4"/>
          <a:srcRect l="38750" t="30000" r="29375" b="17000"/>
          <a:stretch>
            <a:fillRect/>
          </a:stretch>
        </p:blipFill>
        <p:spPr bwMode="auto">
          <a:xfrm>
            <a:off x="4662189" y="1066800"/>
            <a:ext cx="4481811" cy="48006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346116"/>
                                        </p:tgtEl>
                                        <p:attrNameLst>
                                          <p:attrName>style.visibility</p:attrName>
                                        </p:attrNameLst>
                                      </p:cBhvr>
                                      <p:to>
                                        <p:strVal val="visible"/>
                                      </p:to>
                                    </p:set>
                                    <p:animEffect transition="in" filter="blinds(horizontal)">
                                      <p:cBhvr additive="repl">
                                        <p:cTn id="7" dur="500"/>
                                        <p:tgtEl>
                                          <p:spTgt spid="346116"/>
                                        </p:tgtEl>
                                      </p:cBhvr>
                                    </p:animEffect>
                                  </p:childTnLst>
                                </p:cTn>
                              </p:par>
                              <p:par>
                                <p:cTn id="8" presetID="3" presetClass="entr" presetSubtype="10" fill="hold" nodeType="withEffect">
                                  <p:stCondLst>
                                    <p:cond delay="0"/>
                                  </p:stCondLst>
                                  <p:childTnLst>
                                    <p:set>
                                      <p:cBhvr additive="repl">
                                        <p:cTn id="9" dur="1" fill="hold">
                                          <p:stCondLst>
                                            <p:cond delay="0"/>
                                          </p:stCondLst>
                                        </p:cTn>
                                        <p:tgtEl>
                                          <p:spTgt spid="346117"/>
                                        </p:tgtEl>
                                        <p:attrNameLst>
                                          <p:attrName>style.visibility</p:attrName>
                                        </p:attrNameLst>
                                      </p:cBhvr>
                                      <p:to>
                                        <p:strVal val="visible"/>
                                      </p:to>
                                    </p:set>
                                    <p:animEffect transition="in" filter="blinds(horizontal)">
                                      <p:cBhvr additive="repl">
                                        <p:cTn id="10" dur="500"/>
                                        <p:tgtEl>
                                          <p:spTgt spid="346117"/>
                                        </p:tgtEl>
                                      </p:cBhvr>
                                    </p:animEffect>
                                  </p:childTnLst>
                                </p:cTn>
                              </p:par>
                              <p:par>
                                <p:cTn id="11" presetID="3" presetClass="entr" presetSubtype="10" fill="hold" nodeType="withEffect">
                                  <p:stCondLst>
                                    <p:cond delay="0"/>
                                  </p:stCondLst>
                                  <p:childTnLst>
                                    <p:set>
                                      <p:cBhvr additive="repl">
                                        <p:cTn id="12" dur="1" fill="hold">
                                          <p:stCondLst>
                                            <p:cond delay="0"/>
                                          </p:stCondLst>
                                        </p:cTn>
                                        <p:tgtEl>
                                          <p:spTgt spid="346117"/>
                                        </p:tgtEl>
                                        <p:attrNameLst>
                                          <p:attrName>style.visibility</p:attrName>
                                        </p:attrNameLst>
                                      </p:cBhvr>
                                      <p:to>
                                        <p:strVal val="visible"/>
                                      </p:to>
                                    </p:set>
                                    <p:animEffect transition="in" filter="blinds(horizontal)">
                                      <p:cBhvr additive="repl">
                                        <p:cTn id="13" dur="500"/>
                                        <p:tgtEl>
                                          <p:spTgt spid="346117"/>
                                        </p:tgtEl>
                                      </p:cBhvr>
                                    </p:animEffect>
                                  </p:childTnLst>
                                </p:cTn>
                              </p:par>
                              <p:par>
                                <p:cTn id="14" presetID="3" presetClass="entr" presetSubtype="10" fill="hold" grpId="0" nodeType="withEffect">
                                  <p:stCondLst>
                                    <p:cond delay="0"/>
                                  </p:stCondLst>
                                  <p:childTnLst>
                                    <p:set>
                                      <p:cBhvr additive="repl">
                                        <p:cTn id="15" dur="1" fill="hold">
                                          <p:stCondLst>
                                            <p:cond delay="0"/>
                                          </p:stCondLst>
                                        </p:cTn>
                                        <p:tgtEl>
                                          <p:spTgt spid="346118"/>
                                        </p:tgtEl>
                                        <p:attrNameLst>
                                          <p:attrName>style.visibility</p:attrName>
                                        </p:attrNameLst>
                                      </p:cBhvr>
                                      <p:to>
                                        <p:strVal val="visible"/>
                                      </p:to>
                                    </p:set>
                                    <p:animEffect transition="in" filter="blinds(horizontal)">
                                      <p:cBhvr additive="repl">
                                        <p:cTn id="16" dur="500"/>
                                        <p:tgtEl>
                                          <p:spTgt spid="346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p:cNvPicPr>
            <a:picLocks noChangeAspect="1" noChangeArrowheads="1"/>
          </p:cNvPicPr>
          <p:nvPr/>
        </p:nvPicPr>
        <p:blipFill>
          <a:blip r:embed="rId2"/>
          <a:srcRect l="23334" t="24074" r="667" b="8333"/>
          <a:stretch>
            <a:fillRect/>
          </a:stretch>
        </p:blipFill>
        <p:spPr bwMode="auto">
          <a:xfrm>
            <a:off x="533400" y="1506538"/>
            <a:ext cx="8001000" cy="5122862"/>
          </a:xfrm>
          <a:prstGeom prst="rect">
            <a:avLst/>
          </a:prstGeom>
          <a:noFill/>
          <a:ln w="9525">
            <a:noFill/>
            <a:miter lim="800000"/>
            <a:headEnd/>
            <a:tailEnd/>
          </a:ln>
          <a:effectLst/>
        </p:spPr>
      </p:pic>
      <p:sp>
        <p:nvSpPr>
          <p:cNvPr id="348164" name="Rectangle 4"/>
          <p:cNvSpPr>
            <a:spLocks noGrp="1" noChangeArrowheads="1"/>
          </p:cNvSpPr>
          <p:nvPr>
            <p:ph type="title"/>
          </p:nvPr>
        </p:nvSpPr>
        <p:spPr>
          <a:xfrm>
            <a:off x="152400" y="457200"/>
            <a:ext cx="8915400" cy="1143000"/>
          </a:xfrm>
          <a:noFill/>
          <a:ln/>
        </p:spPr>
        <p:txBody>
          <a:bodyPr anchor="ctr"/>
          <a:lstStyle/>
          <a:p>
            <a:r>
              <a:rPr lang="en-US" sz="3600" dirty="0">
                <a:solidFill>
                  <a:schemeClr val="accent4">
                    <a:lumMod val="10000"/>
                  </a:schemeClr>
                </a:solidFill>
              </a:rPr>
              <a:t>Aerial Photography of Howard County</a:t>
            </a:r>
          </a:p>
        </p:txBody>
      </p:sp>
    </p:spTree>
  </p:cSld>
  <p:clrMapOvr>
    <a:masterClrMapping/>
  </p:clrMapOvr>
  <p:transition>
    <p:check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p:cNvPicPr>
            <a:picLocks noChangeAspect="1" noChangeArrowheads="1"/>
          </p:cNvPicPr>
          <p:nvPr/>
        </p:nvPicPr>
        <p:blipFill>
          <a:blip r:embed="rId2"/>
          <a:srcRect/>
          <a:stretch>
            <a:fillRect/>
          </a:stretch>
        </p:blipFill>
        <p:spPr bwMode="auto">
          <a:xfrm>
            <a:off x="0" y="1371600"/>
            <a:ext cx="8948738" cy="4343400"/>
          </a:xfrm>
          <a:prstGeom prst="rect">
            <a:avLst/>
          </a:prstGeom>
          <a:noFill/>
          <a:ln w="9525">
            <a:noFill/>
            <a:miter lim="800000"/>
            <a:headEnd/>
            <a:tailEnd/>
          </a:ln>
          <a:effectLst/>
        </p:spPr>
      </p:pic>
      <p:pic>
        <p:nvPicPr>
          <p:cNvPr id="310275" name="Picture 3"/>
          <p:cNvPicPr>
            <a:picLocks noChangeAspect="1" noChangeArrowheads="1"/>
          </p:cNvPicPr>
          <p:nvPr/>
        </p:nvPicPr>
        <p:blipFill>
          <a:blip r:embed="rId3"/>
          <a:srcRect/>
          <a:stretch>
            <a:fillRect/>
          </a:stretch>
        </p:blipFill>
        <p:spPr bwMode="auto">
          <a:xfrm>
            <a:off x="80963" y="2490788"/>
            <a:ext cx="214312" cy="655637"/>
          </a:xfrm>
          <a:prstGeom prst="rect">
            <a:avLst/>
          </a:prstGeom>
          <a:noFill/>
          <a:ln w="9525">
            <a:noFill/>
            <a:miter lim="800000"/>
            <a:headEnd/>
            <a:tailEnd/>
          </a:ln>
          <a:effectLst/>
        </p:spPr>
      </p:pic>
      <p:pic>
        <p:nvPicPr>
          <p:cNvPr id="310276" name="Picture 4"/>
          <p:cNvPicPr>
            <a:picLocks noChangeAspect="1" noChangeArrowheads="1"/>
          </p:cNvPicPr>
          <p:nvPr/>
        </p:nvPicPr>
        <p:blipFill>
          <a:blip r:embed="rId4"/>
          <a:srcRect/>
          <a:stretch>
            <a:fillRect/>
          </a:stretch>
        </p:blipFill>
        <p:spPr bwMode="auto">
          <a:xfrm>
            <a:off x="3581400" y="4897438"/>
            <a:ext cx="3733800" cy="1338262"/>
          </a:xfrm>
          <a:prstGeom prst="rect">
            <a:avLst/>
          </a:prstGeom>
          <a:noFill/>
          <a:ln w="9525">
            <a:noFill/>
            <a:miter lim="800000"/>
            <a:headEnd/>
            <a:tailEnd/>
          </a:ln>
          <a:effectLst/>
        </p:spPr>
      </p:pic>
      <p:pic>
        <p:nvPicPr>
          <p:cNvPr id="310277" name="Picture 5"/>
          <p:cNvPicPr>
            <a:picLocks noChangeAspect="1" noChangeArrowheads="1"/>
          </p:cNvPicPr>
          <p:nvPr/>
        </p:nvPicPr>
        <p:blipFill>
          <a:blip r:embed="rId5"/>
          <a:srcRect/>
          <a:stretch>
            <a:fillRect/>
          </a:stretch>
        </p:blipFill>
        <p:spPr bwMode="auto">
          <a:xfrm>
            <a:off x="1219200" y="6324600"/>
            <a:ext cx="7162800" cy="323850"/>
          </a:xfrm>
          <a:prstGeom prst="rect">
            <a:avLst/>
          </a:prstGeom>
          <a:noFill/>
          <a:ln w="9525">
            <a:noFill/>
            <a:miter lim="800000"/>
            <a:headEnd/>
            <a:tailEnd/>
          </a:ln>
          <a:effectLst/>
        </p:spPr>
      </p:pic>
      <p:sp>
        <p:nvSpPr>
          <p:cNvPr id="310278" name="Text Box 6"/>
          <p:cNvSpPr txBox="1">
            <a:spLocks noChangeArrowheads="1"/>
          </p:cNvSpPr>
          <p:nvPr/>
        </p:nvSpPr>
        <p:spPr bwMode="auto">
          <a:xfrm>
            <a:off x="822325" y="1293813"/>
            <a:ext cx="7194550" cy="260350"/>
          </a:xfrm>
          <a:prstGeom prst="rect">
            <a:avLst/>
          </a:prstGeom>
          <a:noFill/>
          <a:ln w="9525">
            <a:noFill/>
            <a:miter lim="800000"/>
            <a:headEnd/>
            <a:tailEnd/>
          </a:ln>
          <a:effectLst/>
        </p:spPr>
        <p:txBody>
          <a:bodyPr lIns="31994" tIns="15997" rIns="31994" bIns="15997">
            <a:spAutoFit/>
          </a:bodyPr>
          <a:lstStyle/>
          <a:p>
            <a:pPr>
              <a:spcBef>
                <a:spcPct val="50000"/>
              </a:spcBef>
            </a:pPr>
            <a:r>
              <a:rPr lang="en-US">
                <a:latin typeface="Verdana" pitchFamily="34" charset="0"/>
              </a:rPr>
              <a:t>Soil Carbon Content Estimates: Howard County, IN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t>Potassium variability across a drainage catena</a:t>
            </a:r>
          </a:p>
        </p:txBody>
      </p:sp>
      <p:sp>
        <p:nvSpPr>
          <p:cNvPr id="49159" name="Rectangle 7"/>
          <p:cNvSpPr>
            <a:spLocks noGrp="1" noChangeArrowheads="1"/>
          </p:cNvSpPr>
          <p:nvPr>
            <p:ph idx="1"/>
          </p:nvPr>
        </p:nvSpPr>
        <p:spPr>
          <a:xfrm>
            <a:off x="4343400" y="1752600"/>
            <a:ext cx="4648200" cy="2667000"/>
          </a:xfrm>
          <a:noFill/>
        </p:spPr>
        <p:txBody>
          <a:bodyPr/>
          <a:lstStyle/>
          <a:p>
            <a:r>
              <a:rPr lang="en-US" sz="2400" smtClean="0"/>
              <a:t>No-till past ~10 yr</a:t>
            </a:r>
          </a:p>
          <a:p>
            <a:r>
              <a:rPr lang="en-US" sz="2400" smtClean="0"/>
              <a:t>Soils differ by drainage</a:t>
            </a:r>
          </a:p>
          <a:p>
            <a:r>
              <a:rPr lang="en-US" sz="2400" smtClean="0"/>
              <a:t>No tile drainage in the field</a:t>
            </a:r>
          </a:p>
        </p:txBody>
      </p:sp>
      <p:pic>
        <p:nvPicPr>
          <p:cNvPr id="6147" name="Picture 3"/>
          <p:cNvPicPr>
            <a:picLocks noChangeAspect="1" noChangeArrowheads="1"/>
          </p:cNvPicPr>
          <p:nvPr/>
        </p:nvPicPr>
        <p:blipFill>
          <a:blip r:embed="rId2"/>
          <a:srcRect l="8888" r="8890" b="2222"/>
          <a:stretch>
            <a:fillRect/>
          </a:stretch>
        </p:blipFill>
        <p:spPr bwMode="auto">
          <a:xfrm>
            <a:off x="1981200" y="1506538"/>
            <a:ext cx="7162800" cy="5322887"/>
          </a:xfrm>
          <a:prstGeom prst="rect">
            <a:avLst/>
          </a:prstGeom>
          <a:noFill/>
          <a:ln w="9525">
            <a:noFill/>
            <a:miter lim="800000"/>
            <a:headEnd/>
            <a:tailEnd/>
          </a:ln>
        </p:spPr>
      </p:pic>
      <p:pic>
        <p:nvPicPr>
          <p:cNvPr id="6148" name="Picture 4"/>
          <p:cNvPicPr>
            <a:picLocks noChangeAspect="1" noChangeArrowheads="1"/>
          </p:cNvPicPr>
          <p:nvPr/>
        </p:nvPicPr>
        <p:blipFill>
          <a:blip r:embed="rId3"/>
          <a:srcRect l="53374"/>
          <a:stretch>
            <a:fillRect/>
          </a:stretch>
        </p:blipFill>
        <p:spPr bwMode="auto">
          <a:xfrm>
            <a:off x="228600" y="1524000"/>
            <a:ext cx="1739900" cy="2362200"/>
          </a:xfrm>
          <a:prstGeom prst="rect">
            <a:avLst/>
          </a:prstGeom>
          <a:noFill/>
          <a:ln w="9525">
            <a:noFill/>
            <a:miter lim="800000"/>
            <a:headEnd/>
            <a:tailEnd/>
          </a:ln>
        </p:spPr>
      </p:pic>
      <p:sp>
        <p:nvSpPr>
          <p:cNvPr id="6149" name="Line 5"/>
          <p:cNvSpPr>
            <a:spLocks noChangeShapeType="1"/>
          </p:cNvSpPr>
          <p:nvPr/>
        </p:nvSpPr>
        <p:spPr bwMode="auto">
          <a:xfrm flipV="1">
            <a:off x="838200" y="1600200"/>
            <a:ext cx="1371600" cy="696913"/>
          </a:xfrm>
          <a:prstGeom prst="line">
            <a:avLst/>
          </a:prstGeom>
          <a:noFill/>
          <a:ln w="9525">
            <a:solidFill>
              <a:schemeClr val="tx1"/>
            </a:solidFill>
            <a:round/>
            <a:headEnd/>
            <a:tailEnd/>
          </a:ln>
        </p:spPr>
        <p:txBody>
          <a:bodyPr/>
          <a:lstStyle/>
          <a:p>
            <a:endParaRPr lang="en-US"/>
          </a:p>
        </p:txBody>
      </p:sp>
      <p:sp>
        <p:nvSpPr>
          <p:cNvPr id="6150" name="Line 6"/>
          <p:cNvSpPr>
            <a:spLocks noChangeShapeType="1"/>
          </p:cNvSpPr>
          <p:nvPr/>
        </p:nvSpPr>
        <p:spPr bwMode="auto">
          <a:xfrm>
            <a:off x="796925" y="2590800"/>
            <a:ext cx="1184275" cy="1143000"/>
          </a:xfrm>
          <a:prstGeom prst="line">
            <a:avLst/>
          </a:prstGeom>
          <a:noFill/>
          <a:ln w="9525">
            <a:solidFill>
              <a:schemeClr val="tx1"/>
            </a:solidFill>
            <a:round/>
            <a:headEnd/>
            <a:tailEnd/>
          </a:ln>
        </p:spPr>
        <p:txBody>
          <a:bodyPr/>
          <a:lstStyle/>
          <a:p>
            <a:endParaRPr lang="en-US"/>
          </a:p>
        </p:txBody>
      </p:sp>
      <p:sp>
        <p:nvSpPr>
          <p:cNvPr id="49161" name="Oval 9"/>
          <p:cNvSpPr>
            <a:spLocks noChangeArrowheads="1"/>
          </p:cNvSpPr>
          <p:nvPr/>
        </p:nvSpPr>
        <p:spPr bwMode="auto">
          <a:xfrm rot="-2354856">
            <a:off x="6172200" y="4648200"/>
            <a:ext cx="990600" cy="228600"/>
          </a:xfrm>
          <a:prstGeom prst="ellipse">
            <a:avLst/>
          </a:prstGeom>
          <a:noFill/>
          <a:ln w="19050">
            <a:solidFill>
              <a:srgbClr val="FF0000"/>
            </a:solidFill>
            <a:round/>
            <a:headEnd/>
            <a:tailEnd/>
          </a:ln>
        </p:spPr>
        <p:txBody>
          <a:bodyPr wrap="none" anchor="ctr"/>
          <a:lstStyle/>
          <a:p>
            <a:endParaRPr lang="en-US"/>
          </a:p>
        </p:txBody>
      </p:sp>
      <p:sp>
        <p:nvSpPr>
          <p:cNvPr id="49162" name="Oval 10"/>
          <p:cNvSpPr>
            <a:spLocks noChangeArrowheads="1"/>
          </p:cNvSpPr>
          <p:nvPr/>
        </p:nvSpPr>
        <p:spPr bwMode="auto">
          <a:xfrm rot="883501">
            <a:off x="4267200" y="3962400"/>
            <a:ext cx="990600" cy="228600"/>
          </a:xfrm>
          <a:prstGeom prst="ellipse">
            <a:avLst/>
          </a:prstGeom>
          <a:noFill/>
          <a:ln w="1905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9159">
                                            <p:txEl>
                                              <p:pRg st="0" end="0"/>
                                            </p:txEl>
                                          </p:spTgt>
                                        </p:tgtEl>
                                        <p:attrNameLst>
                                          <p:attrName>style.visibility</p:attrName>
                                        </p:attrNameLst>
                                      </p:cBhvr>
                                      <p:to>
                                        <p:strVal val="visible"/>
                                      </p:to>
                                    </p:set>
                                    <p:anim calcmode="lin" valueType="num">
                                      <p:cBhvr additive="base">
                                        <p:cTn id="7" dur="500" fill="hold"/>
                                        <p:tgtEl>
                                          <p:spTgt spid="491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915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9159">
                                            <p:txEl>
                                              <p:pRg st="1" end="1"/>
                                            </p:txEl>
                                          </p:spTgt>
                                        </p:tgtEl>
                                        <p:attrNameLst>
                                          <p:attrName>style.visibility</p:attrName>
                                        </p:attrNameLst>
                                      </p:cBhvr>
                                      <p:to>
                                        <p:strVal val="visible"/>
                                      </p:to>
                                    </p:set>
                                    <p:anim calcmode="lin" valueType="num">
                                      <p:cBhvr additive="base">
                                        <p:cTn id="12" dur="500" fill="hold"/>
                                        <p:tgtEl>
                                          <p:spTgt spid="49159">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9159">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9159">
                                            <p:txEl>
                                              <p:pRg st="2" end="2"/>
                                            </p:txEl>
                                          </p:spTgt>
                                        </p:tgtEl>
                                        <p:attrNameLst>
                                          <p:attrName>style.visibility</p:attrName>
                                        </p:attrNameLst>
                                      </p:cBhvr>
                                      <p:to>
                                        <p:strVal val="visible"/>
                                      </p:to>
                                    </p:set>
                                    <p:anim calcmode="lin" valueType="num">
                                      <p:cBhvr additive="base">
                                        <p:cTn id="16" dur="500" fill="hold"/>
                                        <p:tgtEl>
                                          <p:spTgt spid="49159">
                                            <p:txEl>
                                              <p:pRg st="2" end="2"/>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491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9162"/>
                                        </p:tgtEl>
                                        <p:attrNameLst>
                                          <p:attrName>style.visibility</p:attrName>
                                        </p:attrNameLst>
                                      </p:cBhvr>
                                      <p:to>
                                        <p:strVal val="visible"/>
                                      </p:to>
                                    </p:set>
                                    <p:anim calcmode="lin" valueType="num">
                                      <p:cBhvr additive="base">
                                        <p:cTn id="22" dur="500" fill="hold"/>
                                        <p:tgtEl>
                                          <p:spTgt spid="49162"/>
                                        </p:tgtEl>
                                        <p:attrNameLst>
                                          <p:attrName>ppt_x</p:attrName>
                                        </p:attrNameLst>
                                      </p:cBhvr>
                                      <p:tavLst>
                                        <p:tav tm="0">
                                          <p:val>
                                            <p:strVal val="#ppt_x"/>
                                          </p:val>
                                        </p:tav>
                                        <p:tav tm="100000">
                                          <p:val>
                                            <p:strVal val="#ppt_x"/>
                                          </p:val>
                                        </p:tav>
                                      </p:tavLst>
                                    </p:anim>
                                    <p:anim calcmode="lin" valueType="num">
                                      <p:cBhvr additive="base">
                                        <p:cTn id="23" dur="500" fill="hold"/>
                                        <p:tgtEl>
                                          <p:spTgt spid="4916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9161"/>
                                        </p:tgtEl>
                                        <p:attrNameLst>
                                          <p:attrName>style.visibility</p:attrName>
                                        </p:attrNameLst>
                                      </p:cBhvr>
                                      <p:to>
                                        <p:strVal val="visible"/>
                                      </p:to>
                                    </p:set>
                                    <p:anim calcmode="lin" valueType="num">
                                      <p:cBhvr additive="base">
                                        <p:cTn id="26" dur="500" fill="hold"/>
                                        <p:tgtEl>
                                          <p:spTgt spid="49161"/>
                                        </p:tgtEl>
                                        <p:attrNameLst>
                                          <p:attrName>ppt_x</p:attrName>
                                        </p:attrNameLst>
                                      </p:cBhvr>
                                      <p:tavLst>
                                        <p:tav tm="0">
                                          <p:val>
                                            <p:strVal val="#ppt_x"/>
                                          </p:val>
                                        </p:tav>
                                        <p:tav tm="100000">
                                          <p:val>
                                            <p:strVal val="#ppt_x"/>
                                          </p:val>
                                        </p:tav>
                                      </p:tavLst>
                                    </p:anim>
                                    <p:anim calcmode="lin" valueType="num">
                                      <p:cBhvr additive="base">
                                        <p:cTn id="27" dur="500" fill="hold"/>
                                        <p:tgtEl>
                                          <p:spTgt spid="49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build="p"/>
      <p:bldP spid="49161" grpId="0" animBg="1"/>
      <p:bldP spid="491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l="20000" t="32001" r="12500" b="6999"/>
          <a:stretch>
            <a:fillRect/>
          </a:stretch>
        </p:blipFill>
        <p:spPr bwMode="auto">
          <a:xfrm>
            <a:off x="0" y="1676400"/>
            <a:ext cx="9144000" cy="5164138"/>
          </a:xfrm>
          <a:prstGeom prst="rect">
            <a:avLst/>
          </a:prstGeom>
          <a:noFill/>
          <a:ln w="9525">
            <a:noFill/>
            <a:miter lim="800000"/>
            <a:headEnd/>
            <a:tailEnd/>
          </a:ln>
        </p:spPr>
      </p:pic>
      <p:sp>
        <p:nvSpPr>
          <p:cNvPr id="7171" name="Rectangle 3"/>
          <p:cNvSpPr>
            <a:spLocks noGrp="1" noChangeArrowheads="1"/>
          </p:cNvSpPr>
          <p:nvPr>
            <p:ph type="title"/>
          </p:nvPr>
        </p:nvSpPr>
        <p:spPr/>
        <p:txBody>
          <a:bodyPr/>
          <a:lstStyle/>
          <a:p>
            <a:r>
              <a:rPr lang="en-US" sz="3600" smtClean="0"/>
              <a:t>Topographical wetness index, TWI</a:t>
            </a:r>
          </a:p>
        </p:txBody>
      </p:sp>
      <p:sp>
        <p:nvSpPr>
          <p:cNvPr id="7172" name="Rectangle 5"/>
          <p:cNvSpPr>
            <a:spLocks noChangeArrowheads="1"/>
          </p:cNvSpPr>
          <p:nvPr/>
        </p:nvSpPr>
        <p:spPr bwMode="auto">
          <a:xfrm>
            <a:off x="0" y="6186488"/>
            <a:ext cx="5276850" cy="366712"/>
          </a:xfrm>
          <a:prstGeom prst="rect">
            <a:avLst/>
          </a:prstGeom>
          <a:noFill/>
          <a:ln w="9525">
            <a:noFill/>
            <a:miter lim="800000"/>
            <a:headEnd/>
            <a:tailEnd/>
          </a:ln>
        </p:spPr>
        <p:txBody>
          <a:bodyPr wrap="none">
            <a:spAutoFit/>
          </a:bodyPr>
          <a:lstStyle/>
          <a:p>
            <a:pPr lvl="1">
              <a:spcBef>
                <a:spcPct val="20000"/>
              </a:spcBef>
              <a:buClr>
                <a:schemeClr val="tx2"/>
              </a:buClr>
              <a:buSzPct val="75000"/>
              <a:buFont typeface="Wingdings" pitchFamily="2" charset="2"/>
              <a:buChar char="n"/>
            </a:pPr>
            <a:r>
              <a:rPr lang="en-US">
                <a:solidFill>
                  <a:schemeClr val="bg2"/>
                </a:solidFill>
                <a:latin typeface="Verdana" pitchFamily="34" charset="0"/>
              </a:rPr>
              <a:t>TWI = ln(a/tan(B)) (Quinn et al 1995).</a:t>
            </a:r>
          </a:p>
        </p:txBody>
      </p:sp>
      <p:grpSp>
        <p:nvGrpSpPr>
          <p:cNvPr id="7173" name="Group 6"/>
          <p:cNvGrpSpPr>
            <a:grpSpLocks/>
          </p:cNvGrpSpPr>
          <p:nvPr/>
        </p:nvGrpSpPr>
        <p:grpSpPr bwMode="auto">
          <a:xfrm>
            <a:off x="596900" y="1854200"/>
            <a:ext cx="1841500" cy="1263650"/>
            <a:chOff x="376" y="1168"/>
            <a:chExt cx="1160" cy="796"/>
          </a:xfrm>
        </p:grpSpPr>
        <p:pic>
          <p:nvPicPr>
            <p:cNvPr id="7181" name="Picture 7"/>
            <p:cNvPicPr>
              <a:picLocks noChangeAspect="1" noChangeArrowheads="1"/>
            </p:cNvPicPr>
            <p:nvPr/>
          </p:nvPicPr>
          <p:blipFill>
            <a:blip r:embed="rId4"/>
            <a:srcRect t="79465" r="79507"/>
            <a:stretch>
              <a:fillRect/>
            </a:stretch>
          </p:blipFill>
          <p:spPr bwMode="auto">
            <a:xfrm rot="10800000">
              <a:off x="376" y="1392"/>
              <a:ext cx="200" cy="572"/>
            </a:xfrm>
            <a:prstGeom prst="rect">
              <a:avLst/>
            </a:prstGeom>
            <a:noFill/>
            <a:ln w="9525">
              <a:noFill/>
              <a:miter lim="800000"/>
              <a:headEnd/>
              <a:tailEnd/>
            </a:ln>
          </p:spPr>
        </p:pic>
        <p:sp>
          <p:nvSpPr>
            <p:cNvPr id="7182" name="Text Box 8"/>
            <p:cNvSpPr txBox="1">
              <a:spLocks noChangeArrowheads="1"/>
            </p:cNvSpPr>
            <p:nvPr/>
          </p:nvSpPr>
          <p:spPr bwMode="auto">
            <a:xfrm>
              <a:off x="480" y="1168"/>
              <a:ext cx="1056" cy="231"/>
            </a:xfrm>
            <a:prstGeom prst="rect">
              <a:avLst/>
            </a:prstGeom>
            <a:noFill/>
            <a:ln w="9525">
              <a:noFill/>
              <a:miter lim="800000"/>
              <a:headEnd/>
              <a:tailEnd/>
            </a:ln>
          </p:spPr>
          <p:txBody>
            <a:bodyPr>
              <a:spAutoFit/>
            </a:bodyPr>
            <a:lstStyle/>
            <a:p>
              <a:pPr eaLnBrk="0" hangingPunct="0">
                <a:spcBef>
                  <a:spcPct val="50000"/>
                </a:spcBef>
              </a:pPr>
              <a:r>
                <a:rPr lang="en-US">
                  <a:latin typeface="Verdana" pitchFamily="34" charset="0"/>
                </a:rPr>
                <a:t>TWI</a:t>
              </a:r>
            </a:p>
          </p:txBody>
        </p:sp>
        <p:pic>
          <p:nvPicPr>
            <p:cNvPr id="7183" name="Picture 9"/>
            <p:cNvPicPr>
              <a:picLocks noChangeAspect="1" noChangeArrowheads="1"/>
            </p:cNvPicPr>
            <p:nvPr/>
          </p:nvPicPr>
          <p:blipFill>
            <a:blip r:embed="rId5"/>
            <a:srcRect l="4683" t="27336" r="90402" b="67337"/>
            <a:stretch>
              <a:fillRect/>
            </a:stretch>
          </p:blipFill>
          <p:spPr bwMode="auto">
            <a:xfrm>
              <a:off x="576" y="1351"/>
              <a:ext cx="656" cy="569"/>
            </a:xfrm>
            <a:prstGeom prst="rect">
              <a:avLst/>
            </a:prstGeom>
            <a:noFill/>
            <a:ln w="9525">
              <a:noFill/>
              <a:miter lim="800000"/>
              <a:headEnd/>
              <a:tailEnd/>
            </a:ln>
          </p:spPr>
        </p:pic>
      </p:grpSp>
      <p:sp>
        <p:nvSpPr>
          <p:cNvPr id="7174" name="Rectangle 10"/>
          <p:cNvSpPr>
            <a:spLocks noChangeArrowheads="1"/>
          </p:cNvSpPr>
          <p:nvPr/>
        </p:nvSpPr>
        <p:spPr bwMode="auto">
          <a:xfrm>
            <a:off x="1811338" y="2678113"/>
            <a:ext cx="144462" cy="304800"/>
          </a:xfrm>
          <a:prstGeom prst="rect">
            <a:avLst/>
          </a:prstGeom>
          <a:solidFill>
            <a:schemeClr val="bg1"/>
          </a:solidFill>
          <a:ln w="9525">
            <a:noFill/>
            <a:miter lim="800000"/>
            <a:headEnd/>
            <a:tailEnd/>
          </a:ln>
        </p:spPr>
        <p:txBody>
          <a:bodyPr wrap="none" anchor="ctr"/>
          <a:lstStyle/>
          <a:p>
            <a:endParaRPr lang="en-US"/>
          </a:p>
        </p:txBody>
      </p:sp>
      <p:pic>
        <p:nvPicPr>
          <p:cNvPr id="55307" name="Picture 11"/>
          <p:cNvPicPr>
            <a:picLocks noChangeAspect="1" noChangeArrowheads="1"/>
          </p:cNvPicPr>
          <p:nvPr/>
        </p:nvPicPr>
        <p:blipFill>
          <a:blip r:embed="rId6"/>
          <a:srcRect l="23698" t="7672" r="9949" b="7932"/>
          <a:stretch>
            <a:fillRect/>
          </a:stretch>
        </p:blipFill>
        <p:spPr bwMode="auto">
          <a:xfrm>
            <a:off x="5653088" y="1447800"/>
            <a:ext cx="3490912" cy="5486400"/>
          </a:xfrm>
          <a:prstGeom prst="rect">
            <a:avLst/>
          </a:prstGeom>
          <a:noFill/>
          <a:ln w="9525">
            <a:noFill/>
            <a:miter lim="800000"/>
            <a:headEnd/>
            <a:tailEnd/>
          </a:ln>
        </p:spPr>
      </p:pic>
      <p:sp>
        <p:nvSpPr>
          <p:cNvPr id="55308" name="Text Box 12"/>
          <p:cNvSpPr txBox="1">
            <a:spLocks noChangeArrowheads="1"/>
          </p:cNvSpPr>
          <p:nvPr/>
        </p:nvSpPr>
        <p:spPr bwMode="auto">
          <a:xfrm>
            <a:off x="381000" y="4767263"/>
            <a:ext cx="4800600" cy="1328737"/>
          </a:xfrm>
          <a:prstGeom prst="rect">
            <a:avLst/>
          </a:prstGeom>
          <a:solidFill>
            <a:schemeClr val="bg1">
              <a:alpha val="83136"/>
            </a:schemeClr>
          </a:solidFill>
          <a:ln w="9525">
            <a:noFill/>
            <a:miter lim="800000"/>
            <a:headEnd/>
            <a:tailEnd/>
          </a:ln>
        </p:spPr>
        <p:txBody>
          <a:bodyPr>
            <a:spAutoFit/>
          </a:bodyPr>
          <a:lstStyle/>
          <a:p>
            <a:pPr eaLnBrk="0" hangingPunct="0">
              <a:spcBef>
                <a:spcPct val="50000"/>
              </a:spcBef>
            </a:pPr>
            <a:r>
              <a:rPr lang="en-US">
                <a:solidFill>
                  <a:srgbClr val="FF0000"/>
                </a:solidFill>
                <a:latin typeface="Comic Sans MS" pitchFamily="66" charset="0"/>
              </a:rPr>
              <a:t>High TWI:</a:t>
            </a:r>
            <a:br>
              <a:rPr lang="en-US">
                <a:solidFill>
                  <a:srgbClr val="FF0000"/>
                </a:solidFill>
                <a:latin typeface="Comic Sans MS" pitchFamily="66" charset="0"/>
              </a:rPr>
            </a:br>
            <a:r>
              <a:rPr lang="en-US">
                <a:solidFill>
                  <a:srgbClr val="FF0000"/>
                </a:solidFill>
                <a:latin typeface="Comic Sans MS" pitchFamily="66" charset="0"/>
              </a:rPr>
              <a:t>     --flat areas</a:t>
            </a:r>
            <a:br>
              <a:rPr lang="en-US">
                <a:solidFill>
                  <a:srgbClr val="FF0000"/>
                </a:solidFill>
                <a:latin typeface="Comic Sans MS" pitchFamily="66" charset="0"/>
              </a:rPr>
            </a:br>
            <a:r>
              <a:rPr lang="en-US">
                <a:solidFill>
                  <a:srgbClr val="FF0000"/>
                </a:solidFill>
                <a:latin typeface="Comic Sans MS" pitchFamily="66" charset="0"/>
              </a:rPr>
              <a:t>     --areas of convergent overland flow </a:t>
            </a:r>
          </a:p>
          <a:p>
            <a:pPr eaLnBrk="0" hangingPunct="0">
              <a:spcBef>
                <a:spcPct val="50000"/>
              </a:spcBef>
            </a:pPr>
            <a:r>
              <a:rPr lang="en-US">
                <a:solidFill>
                  <a:srgbClr val="FF0000"/>
                </a:solidFill>
                <a:latin typeface="Comic Sans MS" pitchFamily="66" charset="0"/>
              </a:rPr>
              <a:t>Related to potassium availability?</a:t>
            </a:r>
          </a:p>
        </p:txBody>
      </p:sp>
      <p:grpSp>
        <p:nvGrpSpPr>
          <p:cNvPr id="7177" name="Group 13"/>
          <p:cNvGrpSpPr>
            <a:grpSpLocks/>
          </p:cNvGrpSpPr>
          <p:nvPr/>
        </p:nvGrpSpPr>
        <p:grpSpPr bwMode="auto">
          <a:xfrm>
            <a:off x="381000" y="3276600"/>
            <a:ext cx="927100" cy="457200"/>
            <a:chOff x="736" y="3408"/>
            <a:chExt cx="584" cy="288"/>
          </a:xfrm>
        </p:grpSpPr>
        <p:sp>
          <p:nvSpPr>
            <p:cNvPr id="7178" name="Oval 14"/>
            <p:cNvSpPr>
              <a:spLocks noChangeArrowheads="1"/>
            </p:cNvSpPr>
            <p:nvPr/>
          </p:nvSpPr>
          <p:spPr bwMode="auto">
            <a:xfrm rot="1317914">
              <a:off x="912" y="3456"/>
              <a:ext cx="288" cy="240"/>
            </a:xfrm>
            <a:prstGeom prst="ellipse">
              <a:avLst/>
            </a:prstGeom>
            <a:noFill/>
            <a:ln w="9525">
              <a:solidFill>
                <a:schemeClr val="tx1"/>
              </a:solidFill>
              <a:round/>
              <a:headEnd/>
              <a:tailEnd/>
            </a:ln>
          </p:spPr>
          <p:txBody>
            <a:bodyPr wrap="none" anchor="ctr"/>
            <a:lstStyle/>
            <a:p>
              <a:endParaRPr lang="en-US"/>
            </a:p>
          </p:txBody>
        </p:sp>
        <p:sp>
          <p:nvSpPr>
            <p:cNvPr id="7179" name="Line 15"/>
            <p:cNvSpPr>
              <a:spLocks noChangeShapeType="1"/>
            </p:cNvSpPr>
            <p:nvPr/>
          </p:nvSpPr>
          <p:spPr bwMode="auto">
            <a:xfrm flipH="1" flipV="1">
              <a:off x="736" y="3408"/>
              <a:ext cx="192" cy="96"/>
            </a:xfrm>
            <a:prstGeom prst="line">
              <a:avLst/>
            </a:prstGeom>
            <a:noFill/>
            <a:ln w="9525">
              <a:solidFill>
                <a:schemeClr val="tx1"/>
              </a:solidFill>
              <a:round/>
              <a:headEnd/>
              <a:tailEnd type="triangle" w="med" len="med"/>
            </a:ln>
          </p:spPr>
          <p:txBody>
            <a:bodyPr/>
            <a:lstStyle/>
            <a:p>
              <a:endParaRPr lang="en-US"/>
            </a:p>
          </p:txBody>
        </p:sp>
        <p:sp>
          <p:nvSpPr>
            <p:cNvPr id="7180" name="Text Box 16"/>
            <p:cNvSpPr txBox="1">
              <a:spLocks noChangeArrowheads="1"/>
            </p:cNvSpPr>
            <p:nvPr/>
          </p:nvSpPr>
          <p:spPr bwMode="auto">
            <a:xfrm>
              <a:off x="936" y="3456"/>
              <a:ext cx="384" cy="231"/>
            </a:xfrm>
            <a:prstGeom prst="rect">
              <a:avLst/>
            </a:prstGeom>
            <a:noFill/>
            <a:ln w="9525">
              <a:noFill/>
              <a:miter lim="800000"/>
              <a:headEnd/>
              <a:tailEnd/>
            </a:ln>
          </p:spPr>
          <p:txBody>
            <a:bodyPr>
              <a:spAutoFit/>
            </a:bodyPr>
            <a:lstStyle/>
            <a:p>
              <a:pPr eaLnBrk="0" hangingPunct="0">
                <a:spcBef>
                  <a:spcPct val="50000"/>
                </a:spcBef>
              </a:pPr>
              <a:r>
                <a:rPr lang="en-US">
                  <a:latin typeface="Verdana" pitchFamily="34" charset="0"/>
                </a:rPr>
                <a:t>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8"/>
                                        </p:tgtEl>
                                        <p:attrNameLst>
                                          <p:attrName>style.visibility</p:attrName>
                                        </p:attrNameLst>
                                      </p:cBhvr>
                                      <p:to>
                                        <p:strVal val="visible"/>
                                      </p:to>
                                    </p:set>
                                    <p:animEffect transition="in" filter="box(in)">
                                      <p:cBhvr>
                                        <p:cTn id="7" dur="500"/>
                                        <p:tgtEl>
                                          <p:spTgt spid="553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5307"/>
                                        </p:tgtEl>
                                        <p:attrNameLst>
                                          <p:attrName>style.visibility</p:attrName>
                                        </p:attrNameLst>
                                      </p:cBhvr>
                                      <p:to>
                                        <p:strVal val="visible"/>
                                      </p:to>
                                    </p:set>
                                    <p:animEffect transition="in" filter="blinds(horizontal)">
                                      <p:cBhvr>
                                        <p:cTn id="12" dur="500"/>
                                        <p:tgtEl>
                                          <p:spTgt spid="55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3600" smtClean="0"/>
              <a:t>Exchangeable K</a:t>
            </a:r>
          </a:p>
        </p:txBody>
      </p:sp>
      <p:sp>
        <p:nvSpPr>
          <p:cNvPr id="9224" name="Rectangle 12"/>
          <p:cNvSpPr>
            <a:spLocks noGrp="1" noChangeArrowheads="1"/>
          </p:cNvSpPr>
          <p:nvPr>
            <p:ph idx="1"/>
          </p:nvPr>
        </p:nvSpPr>
        <p:spPr>
          <a:xfrm>
            <a:off x="6019800" y="1295400"/>
            <a:ext cx="1828800" cy="1141413"/>
          </a:xfrm>
          <a:noFill/>
        </p:spPr>
        <p:txBody>
          <a:bodyPr/>
          <a:lstStyle/>
          <a:p>
            <a:r>
              <a:rPr lang="en-US" sz="2400" dirty="0" smtClean="0"/>
              <a:t>Surface runoff</a:t>
            </a:r>
          </a:p>
          <a:p>
            <a:r>
              <a:rPr lang="en-US" sz="2400" dirty="0" smtClean="0"/>
              <a:t>Leaching</a:t>
            </a:r>
          </a:p>
        </p:txBody>
      </p:sp>
      <p:pic>
        <p:nvPicPr>
          <p:cNvPr id="9219" name="Picture 3"/>
          <p:cNvPicPr>
            <a:picLocks noChangeAspect="1" noChangeArrowheads="1"/>
          </p:cNvPicPr>
          <p:nvPr/>
        </p:nvPicPr>
        <p:blipFill>
          <a:blip r:embed="rId2"/>
          <a:srcRect l="17500" t="20000" r="626" b="13000"/>
          <a:stretch>
            <a:fillRect/>
          </a:stretch>
        </p:blipFill>
        <p:spPr bwMode="auto">
          <a:xfrm>
            <a:off x="379413" y="2374900"/>
            <a:ext cx="8764587" cy="4483100"/>
          </a:xfrm>
          <a:prstGeom prst="rect">
            <a:avLst/>
          </a:prstGeom>
          <a:noFill/>
          <a:ln w="9525">
            <a:noFill/>
            <a:miter lim="800000"/>
            <a:headEnd/>
            <a:tailEnd/>
          </a:ln>
        </p:spPr>
      </p:pic>
      <p:grpSp>
        <p:nvGrpSpPr>
          <p:cNvPr id="9220" name="Group 4"/>
          <p:cNvGrpSpPr>
            <a:grpSpLocks/>
          </p:cNvGrpSpPr>
          <p:nvPr/>
        </p:nvGrpSpPr>
        <p:grpSpPr bwMode="auto">
          <a:xfrm>
            <a:off x="304800" y="2133600"/>
            <a:ext cx="1905000" cy="1776413"/>
            <a:chOff x="62" y="912"/>
            <a:chExt cx="1186" cy="1167"/>
          </a:xfrm>
        </p:grpSpPr>
        <p:pic>
          <p:nvPicPr>
            <p:cNvPr id="9226" name="Picture 5"/>
            <p:cNvPicPr>
              <a:picLocks noChangeAspect="1" noChangeArrowheads="1"/>
            </p:cNvPicPr>
            <p:nvPr/>
          </p:nvPicPr>
          <p:blipFill>
            <a:blip r:embed="rId3"/>
            <a:srcRect/>
            <a:stretch>
              <a:fillRect/>
            </a:stretch>
          </p:blipFill>
          <p:spPr bwMode="auto">
            <a:xfrm flipH="1">
              <a:off x="111" y="1344"/>
              <a:ext cx="177" cy="720"/>
            </a:xfrm>
            <a:prstGeom prst="rect">
              <a:avLst/>
            </a:prstGeom>
            <a:noFill/>
            <a:ln w="9525">
              <a:noFill/>
              <a:miter lim="800000"/>
              <a:headEnd/>
              <a:tailEnd/>
            </a:ln>
          </p:spPr>
        </p:pic>
        <p:sp>
          <p:nvSpPr>
            <p:cNvPr id="9227" name="Text Box 6"/>
            <p:cNvSpPr txBox="1">
              <a:spLocks noChangeArrowheads="1"/>
            </p:cNvSpPr>
            <p:nvPr/>
          </p:nvSpPr>
          <p:spPr bwMode="auto">
            <a:xfrm>
              <a:off x="62" y="912"/>
              <a:ext cx="912" cy="421"/>
            </a:xfrm>
            <a:prstGeom prst="rect">
              <a:avLst/>
            </a:prstGeom>
            <a:noFill/>
            <a:ln w="9525">
              <a:noFill/>
              <a:miter lim="800000"/>
              <a:headEnd/>
              <a:tailEnd/>
            </a:ln>
          </p:spPr>
          <p:txBody>
            <a:bodyPr>
              <a:spAutoFit/>
            </a:bodyPr>
            <a:lstStyle/>
            <a:p>
              <a:pPr>
                <a:spcBef>
                  <a:spcPct val="50000"/>
                </a:spcBef>
              </a:pPr>
              <a:r>
                <a:rPr lang="en-US">
                  <a:solidFill>
                    <a:schemeClr val="bg2"/>
                  </a:solidFill>
                </a:rPr>
                <a:t>K </a:t>
              </a:r>
              <a:br>
                <a:rPr lang="en-US">
                  <a:solidFill>
                    <a:schemeClr val="bg2"/>
                  </a:solidFill>
                </a:rPr>
              </a:br>
              <a:r>
                <a:rPr lang="en-US">
                  <a:solidFill>
                    <a:schemeClr val="bg2"/>
                  </a:solidFill>
                </a:rPr>
                <a:t>mg/kg</a:t>
              </a:r>
            </a:p>
          </p:txBody>
        </p:sp>
        <p:sp>
          <p:nvSpPr>
            <p:cNvPr id="9228" name="Text Box 7"/>
            <p:cNvSpPr txBox="1">
              <a:spLocks noChangeArrowheads="1"/>
            </p:cNvSpPr>
            <p:nvPr/>
          </p:nvSpPr>
          <p:spPr bwMode="auto">
            <a:xfrm>
              <a:off x="323" y="1838"/>
              <a:ext cx="912" cy="241"/>
            </a:xfrm>
            <a:prstGeom prst="rect">
              <a:avLst/>
            </a:prstGeom>
            <a:noFill/>
            <a:ln w="9525">
              <a:noFill/>
              <a:miter lim="800000"/>
              <a:headEnd/>
              <a:tailEnd/>
            </a:ln>
          </p:spPr>
          <p:txBody>
            <a:bodyPr>
              <a:spAutoFit/>
            </a:bodyPr>
            <a:lstStyle/>
            <a:p>
              <a:pPr>
                <a:spcBef>
                  <a:spcPct val="50000"/>
                </a:spcBef>
              </a:pPr>
              <a:r>
                <a:rPr lang="en-US">
                  <a:solidFill>
                    <a:schemeClr val="bg2"/>
                  </a:solidFill>
                </a:rPr>
                <a:t>50</a:t>
              </a:r>
            </a:p>
          </p:txBody>
        </p:sp>
        <p:sp>
          <p:nvSpPr>
            <p:cNvPr id="9229" name="Text Box 8"/>
            <p:cNvSpPr txBox="1">
              <a:spLocks noChangeArrowheads="1"/>
            </p:cNvSpPr>
            <p:nvPr/>
          </p:nvSpPr>
          <p:spPr bwMode="auto">
            <a:xfrm>
              <a:off x="336" y="1296"/>
              <a:ext cx="912" cy="241"/>
            </a:xfrm>
            <a:prstGeom prst="rect">
              <a:avLst/>
            </a:prstGeom>
            <a:noFill/>
            <a:ln w="9525">
              <a:noFill/>
              <a:miter lim="800000"/>
              <a:headEnd/>
              <a:tailEnd/>
            </a:ln>
          </p:spPr>
          <p:txBody>
            <a:bodyPr>
              <a:spAutoFit/>
            </a:bodyPr>
            <a:lstStyle/>
            <a:p>
              <a:pPr>
                <a:spcBef>
                  <a:spcPct val="50000"/>
                </a:spcBef>
              </a:pPr>
              <a:r>
                <a:rPr lang="en-US">
                  <a:solidFill>
                    <a:schemeClr val="bg2"/>
                  </a:solidFill>
                </a:rPr>
                <a:t>250</a:t>
              </a:r>
            </a:p>
          </p:txBody>
        </p:sp>
      </p:grpSp>
      <p:sp>
        <p:nvSpPr>
          <p:cNvPr id="9221" name="Text Box 9"/>
          <p:cNvSpPr txBox="1">
            <a:spLocks noChangeArrowheads="1"/>
          </p:cNvSpPr>
          <p:nvPr/>
        </p:nvSpPr>
        <p:spPr bwMode="auto">
          <a:xfrm>
            <a:off x="8153400" y="3581400"/>
            <a:ext cx="762000" cy="366713"/>
          </a:xfrm>
          <a:prstGeom prst="rect">
            <a:avLst/>
          </a:prstGeom>
          <a:solidFill>
            <a:schemeClr val="bg1"/>
          </a:solidFill>
          <a:ln w="9525">
            <a:noFill/>
            <a:miter lim="800000"/>
            <a:headEnd/>
            <a:tailEnd/>
          </a:ln>
        </p:spPr>
        <p:txBody>
          <a:bodyPr>
            <a:spAutoFit/>
          </a:bodyPr>
          <a:lstStyle/>
          <a:p>
            <a:pPr eaLnBrk="0" hangingPunct="0">
              <a:spcBef>
                <a:spcPct val="50000"/>
              </a:spcBef>
            </a:pPr>
            <a:r>
              <a:rPr lang="en-US"/>
              <a:t>5 cm</a:t>
            </a:r>
          </a:p>
        </p:txBody>
      </p:sp>
      <p:sp>
        <p:nvSpPr>
          <p:cNvPr id="9222" name="Text Box 10"/>
          <p:cNvSpPr txBox="1">
            <a:spLocks noChangeArrowheads="1"/>
          </p:cNvSpPr>
          <p:nvPr/>
        </p:nvSpPr>
        <p:spPr bwMode="auto">
          <a:xfrm>
            <a:off x="8153400" y="4117975"/>
            <a:ext cx="914400" cy="366713"/>
          </a:xfrm>
          <a:prstGeom prst="rect">
            <a:avLst/>
          </a:prstGeom>
          <a:solidFill>
            <a:schemeClr val="bg1"/>
          </a:solidFill>
          <a:ln w="9525">
            <a:noFill/>
            <a:miter lim="800000"/>
            <a:headEnd/>
            <a:tailEnd/>
          </a:ln>
        </p:spPr>
        <p:txBody>
          <a:bodyPr>
            <a:spAutoFit/>
          </a:bodyPr>
          <a:lstStyle/>
          <a:p>
            <a:pPr eaLnBrk="0" hangingPunct="0">
              <a:spcBef>
                <a:spcPct val="50000"/>
              </a:spcBef>
            </a:pPr>
            <a:r>
              <a:rPr lang="en-US"/>
              <a:t>30 cm</a:t>
            </a:r>
          </a:p>
        </p:txBody>
      </p:sp>
      <p:sp>
        <p:nvSpPr>
          <p:cNvPr id="9223" name="Text Box 11"/>
          <p:cNvSpPr txBox="1">
            <a:spLocks noChangeArrowheads="1"/>
          </p:cNvSpPr>
          <p:nvPr/>
        </p:nvSpPr>
        <p:spPr bwMode="auto">
          <a:xfrm>
            <a:off x="8153400" y="4648200"/>
            <a:ext cx="990600" cy="366713"/>
          </a:xfrm>
          <a:prstGeom prst="rect">
            <a:avLst/>
          </a:prstGeom>
          <a:solidFill>
            <a:schemeClr val="bg1"/>
          </a:solidFill>
          <a:ln w="9525">
            <a:noFill/>
            <a:miter lim="800000"/>
            <a:headEnd/>
            <a:tailEnd/>
          </a:ln>
        </p:spPr>
        <p:txBody>
          <a:bodyPr>
            <a:spAutoFit/>
          </a:bodyPr>
          <a:lstStyle/>
          <a:p>
            <a:pPr eaLnBrk="0" hangingPunct="0">
              <a:spcBef>
                <a:spcPct val="50000"/>
              </a:spcBef>
            </a:pPr>
            <a:r>
              <a:rPr lang="en-US"/>
              <a:t>60 cm</a:t>
            </a:r>
          </a:p>
        </p:txBody>
      </p:sp>
      <p:pic>
        <p:nvPicPr>
          <p:cNvPr id="9225" name="Picture 13"/>
          <p:cNvPicPr>
            <a:picLocks noChangeAspect="1" noChangeArrowheads="1"/>
          </p:cNvPicPr>
          <p:nvPr/>
        </p:nvPicPr>
        <p:blipFill>
          <a:blip r:embed="rId4"/>
          <a:srcRect l="32140" t="12520" r="66187" b="7210"/>
          <a:stretch>
            <a:fillRect/>
          </a:stretch>
        </p:blipFill>
        <p:spPr bwMode="auto">
          <a:xfrm>
            <a:off x="0" y="0"/>
            <a:ext cx="228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z="3600" smtClean="0"/>
              <a:t>Nonexchangeable K</a:t>
            </a:r>
          </a:p>
        </p:txBody>
      </p:sp>
      <p:sp>
        <p:nvSpPr>
          <p:cNvPr id="10252" name="Rectangle 12"/>
          <p:cNvSpPr>
            <a:spLocks noGrp="1" noChangeArrowheads="1"/>
          </p:cNvSpPr>
          <p:nvPr>
            <p:ph idx="1"/>
          </p:nvPr>
        </p:nvSpPr>
        <p:spPr>
          <a:xfrm>
            <a:off x="5672138" y="1600200"/>
            <a:ext cx="2506662" cy="1141413"/>
          </a:xfrm>
          <a:noFill/>
        </p:spPr>
        <p:txBody>
          <a:bodyPr/>
          <a:lstStyle/>
          <a:p>
            <a:r>
              <a:rPr lang="en-US" sz="2400" smtClean="0"/>
              <a:t>Differential weathering</a:t>
            </a:r>
          </a:p>
          <a:p>
            <a:r>
              <a:rPr lang="en-US" sz="2400" smtClean="0"/>
              <a:t>Fixation</a:t>
            </a:r>
          </a:p>
          <a:p>
            <a:r>
              <a:rPr lang="en-US" sz="2400" smtClean="0"/>
              <a:t>Ferrolysis</a:t>
            </a:r>
          </a:p>
        </p:txBody>
      </p:sp>
      <p:pic>
        <p:nvPicPr>
          <p:cNvPr id="10243" name="Picture 3"/>
          <p:cNvPicPr>
            <a:picLocks noChangeAspect="1" noChangeArrowheads="1"/>
          </p:cNvPicPr>
          <p:nvPr/>
        </p:nvPicPr>
        <p:blipFill>
          <a:blip r:embed="rId2"/>
          <a:srcRect l="17500" t="20000" r="1375" b="14999"/>
          <a:stretch>
            <a:fillRect/>
          </a:stretch>
        </p:blipFill>
        <p:spPr bwMode="auto">
          <a:xfrm>
            <a:off x="381000" y="2470150"/>
            <a:ext cx="8763000" cy="4387850"/>
          </a:xfrm>
          <a:prstGeom prst="rect">
            <a:avLst/>
          </a:prstGeom>
          <a:noFill/>
          <a:ln w="9525">
            <a:noFill/>
            <a:miter lim="800000"/>
            <a:headEnd/>
            <a:tailEnd/>
          </a:ln>
        </p:spPr>
      </p:pic>
      <p:pic>
        <p:nvPicPr>
          <p:cNvPr id="10244" name="Picture 4"/>
          <p:cNvPicPr>
            <a:picLocks noChangeAspect="1" noChangeArrowheads="1"/>
          </p:cNvPicPr>
          <p:nvPr/>
        </p:nvPicPr>
        <p:blipFill>
          <a:blip r:embed="rId3"/>
          <a:srcRect/>
          <a:stretch>
            <a:fillRect/>
          </a:stretch>
        </p:blipFill>
        <p:spPr bwMode="auto">
          <a:xfrm>
            <a:off x="415925" y="2660650"/>
            <a:ext cx="269875" cy="1098550"/>
          </a:xfrm>
          <a:prstGeom prst="rect">
            <a:avLst/>
          </a:prstGeom>
          <a:noFill/>
          <a:ln w="9525">
            <a:noFill/>
            <a:miter lim="800000"/>
            <a:headEnd/>
            <a:tailEnd/>
          </a:ln>
        </p:spPr>
      </p:pic>
      <p:sp>
        <p:nvSpPr>
          <p:cNvPr id="10245" name="Text Box 5"/>
          <p:cNvSpPr txBox="1">
            <a:spLocks noChangeArrowheads="1"/>
          </p:cNvSpPr>
          <p:nvPr/>
        </p:nvSpPr>
        <p:spPr bwMode="auto">
          <a:xfrm>
            <a:off x="387350" y="1990725"/>
            <a:ext cx="1387475" cy="641350"/>
          </a:xfrm>
          <a:prstGeom prst="rect">
            <a:avLst/>
          </a:prstGeom>
          <a:noFill/>
          <a:ln w="9525">
            <a:noFill/>
            <a:miter lim="800000"/>
            <a:headEnd/>
            <a:tailEnd/>
          </a:ln>
        </p:spPr>
        <p:txBody>
          <a:bodyPr>
            <a:spAutoFit/>
          </a:bodyPr>
          <a:lstStyle/>
          <a:p>
            <a:pPr>
              <a:spcBef>
                <a:spcPct val="50000"/>
              </a:spcBef>
            </a:pPr>
            <a:r>
              <a:rPr lang="en-US">
                <a:solidFill>
                  <a:schemeClr val="bg2"/>
                </a:solidFill>
              </a:rPr>
              <a:t>K </a:t>
            </a:r>
            <a:br>
              <a:rPr lang="en-US">
                <a:solidFill>
                  <a:schemeClr val="bg2"/>
                </a:solidFill>
              </a:rPr>
            </a:br>
            <a:r>
              <a:rPr lang="en-US">
                <a:solidFill>
                  <a:schemeClr val="bg2"/>
                </a:solidFill>
              </a:rPr>
              <a:t>mg/kg</a:t>
            </a:r>
          </a:p>
        </p:txBody>
      </p:sp>
      <p:sp>
        <p:nvSpPr>
          <p:cNvPr id="10246" name="Text Box 6"/>
          <p:cNvSpPr txBox="1">
            <a:spLocks noChangeArrowheads="1"/>
          </p:cNvSpPr>
          <p:nvPr/>
        </p:nvSpPr>
        <p:spPr bwMode="auto">
          <a:xfrm>
            <a:off x="800100" y="3443288"/>
            <a:ext cx="1387475" cy="366712"/>
          </a:xfrm>
          <a:prstGeom prst="rect">
            <a:avLst/>
          </a:prstGeom>
          <a:noFill/>
          <a:ln w="9525">
            <a:noFill/>
            <a:miter lim="800000"/>
            <a:headEnd/>
            <a:tailEnd/>
          </a:ln>
        </p:spPr>
        <p:txBody>
          <a:bodyPr>
            <a:spAutoFit/>
          </a:bodyPr>
          <a:lstStyle/>
          <a:p>
            <a:pPr>
              <a:spcBef>
                <a:spcPct val="50000"/>
              </a:spcBef>
            </a:pPr>
            <a:r>
              <a:rPr lang="en-US">
                <a:solidFill>
                  <a:schemeClr val="bg2"/>
                </a:solidFill>
              </a:rPr>
              <a:t>800</a:t>
            </a:r>
          </a:p>
        </p:txBody>
      </p:sp>
      <p:sp>
        <p:nvSpPr>
          <p:cNvPr id="10247" name="Text Box 7"/>
          <p:cNvSpPr txBox="1">
            <a:spLocks noChangeArrowheads="1"/>
          </p:cNvSpPr>
          <p:nvPr/>
        </p:nvSpPr>
        <p:spPr bwMode="auto">
          <a:xfrm>
            <a:off x="822325" y="2582863"/>
            <a:ext cx="1387475" cy="366712"/>
          </a:xfrm>
          <a:prstGeom prst="rect">
            <a:avLst/>
          </a:prstGeom>
          <a:noFill/>
          <a:ln w="9525">
            <a:noFill/>
            <a:miter lim="800000"/>
            <a:headEnd/>
            <a:tailEnd/>
          </a:ln>
        </p:spPr>
        <p:txBody>
          <a:bodyPr>
            <a:spAutoFit/>
          </a:bodyPr>
          <a:lstStyle/>
          <a:p>
            <a:pPr>
              <a:spcBef>
                <a:spcPct val="50000"/>
              </a:spcBef>
            </a:pPr>
            <a:r>
              <a:rPr lang="en-US">
                <a:solidFill>
                  <a:schemeClr val="bg2"/>
                </a:solidFill>
              </a:rPr>
              <a:t>2600</a:t>
            </a:r>
          </a:p>
        </p:txBody>
      </p:sp>
      <p:sp>
        <p:nvSpPr>
          <p:cNvPr id="10248" name="Text Box 8"/>
          <p:cNvSpPr txBox="1">
            <a:spLocks noChangeArrowheads="1"/>
          </p:cNvSpPr>
          <p:nvPr/>
        </p:nvSpPr>
        <p:spPr bwMode="auto">
          <a:xfrm>
            <a:off x="8229600" y="3595688"/>
            <a:ext cx="762000" cy="366712"/>
          </a:xfrm>
          <a:prstGeom prst="rect">
            <a:avLst/>
          </a:prstGeom>
          <a:solidFill>
            <a:schemeClr val="bg1"/>
          </a:solidFill>
          <a:ln w="9525">
            <a:noFill/>
            <a:miter lim="800000"/>
            <a:headEnd/>
            <a:tailEnd/>
          </a:ln>
        </p:spPr>
        <p:txBody>
          <a:bodyPr>
            <a:spAutoFit/>
          </a:bodyPr>
          <a:lstStyle/>
          <a:p>
            <a:pPr eaLnBrk="0" hangingPunct="0">
              <a:spcBef>
                <a:spcPct val="50000"/>
              </a:spcBef>
            </a:pPr>
            <a:r>
              <a:rPr lang="en-US"/>
              <a:t>5 cm</a:t>
            </a:r>
          </a:p>
        </p:txBody>
      </p:sp>
      <p:sp>
        <p:nvSpPr>
          <p:cNvPr id="10249" name="Text Box 9"/>
          <p:cNvSpPr txBox="1">
            <a:spLocks noChangeArrowheads="1"/>
          </p:cNvSpPr>
          <p:nvPr/>
        </p:nvSpPr>
        <p:spPr bwMode="auto">
          <a:xfrm>
            <a:off x="8229600" y="4132263"/>
            <a:ext cx="914400" cy="366712"/>
          </a:xfrm>
          <a:prstGeom prst="rect">
            <a:avLst/>
          </a:prstGeom>
          <a:solidFill>
            <a:schemeClr val="bg1"/>
          </a:solidFill>
          <a:ln w="9525">
            <a:noFill/>
            <a:miter lim="800000"/>
            <a:headEnd/>
            <a:tailEnd/>
          </a:ln>
        </p:spPr>
        <p:txBody>
          <a:bodyPr>
            <a:spAutoFit/>
          </a:bodyPr>
          <a:lstStyle/>
          <a:p>
            <a:pPr eaLnBrk="0" hangingPunct="0">
              <a:spcBef>
                <a:spcPct val="50000"/>
              </a:spcBef>
            </a:pPr>
            <a:r>
              <a:rPr lang="en-US"/>
              <a:t>30 cm</a:t>
            </a:r>
          </a:p>
        </p:txBody>
      </p:sp>
      <p:sp>
        <p:nvSpPr>
          <p:cNvPr id="10250" name="Text Box 10"/>
          <p:cNvSpPr txBox="1">
            <a:spLocks noChangeArrowheads="1"/>
          </p:cNvSpPr>
          <p:nvPr/>
        </p:nvSpPr>
        <p:spPr bwMode="auto">
          <a:xfrm>
            <a:off x="8229600" y="4662488"/>
            <a:ext cx="990600" cy="366712"/>
          </a:xfrm>
          <a:prstGeom prst="rect">
            <a:avLst/>
          </a:prstGeom>
          <a:solidFill>
            <a:schemeClr val="bg1"/>
          </a:solidFill>
          <a:ln w="9525">
            <a:noFill/>
            <a:miter lim="800000"/>
            <a:headEnd/>
            <a:tailEnd/>
          </a:ln>
        </p:spPr>
        <p:txBody>
          <a:bodyPr>
            <a:spAutoFit/>
          </a:bodyPr>
          <a:lstStyle/>
          <a:p>
            <a:pPr eaLnBrk="0" hangingPunct="0">
              <a:spcBef>
                <a:spcPct val="50000"/>
              </a:spcBef>
            </a:pPr>
            <a:r>
              <a:rPr lang="en-US"/>
              <a:t>60 cm</a:t>
            </a:r>
          </a:p>
        </p:txBody>
      </p:sp>
      <p:pic>
        <p:nvPicPr>
          <p:cNvPr id="10251" name="Picture 11"/>
          <p:cNvPicPr>
            <a:picLocks noChangeAspect="1" noChangeArrowheads="1"/>
          </p:cNvPicPr>
          <p:nvPr/>
        </p:nvPicPr>
        <p:blipFill>
          <a:blip r:embed="rId4"/>
          <a:srcRect l="32140" t="12520" r="66187" b="7210"/>
          <a:stretch>
            <a:fillRect/>
          </a:stretch>
        </p:blipFill>
        <p:spPr bwMode="auto">
          <a:xfrm>
            <a:off x="0" y="0"/>
            <a:ext cx="228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6" name="Picture 4"/>
          <p:cNvPicPr>
            <a:picLocks noChangeAspect="1" noChangeArrowheads="1"/>
          </p:cNvPicPr>
          <p:nvPr/>
        </p:nvPicPr>
        <p:blipFill>
          <a:blip r:embed="rId2"/>
          <a:srcRect/>
          <a:stretch>
            <a:fillRect/>
          </a:stretch>
        </p:blipFill>
        <p:spPr bwMode="auto">
          <a:xfrm>
            <a:off x="838200" y="1447800"/>
            <a:ext cx="7372350" cy="2790825"/>
          </a:xfrm>
          <a:prstGeom prst="rect">
            <a:avLst/>
          </a:prstGeom>
          <a:noFill/>
          <a:ln w="9525">
            <a:noFill/>
            <a:miter lim="800000"/>
            <a:headEnd/>
            <a:tailEnd/>
          </a:ln>
          <a:effectLst/>
        </p:spPr>
      </p:pic>
      <p:sp>
        <p:nvSpPr>
          <p:cNvPr id="335877" name="Text Box 5"/>
          <p:cNvSpPr txBox="1">
            <a:spLocks noChangeArrowheads="1"/>
          </p:cNvSpPr>
          <p:nvPr/>
        </p:nvSpPr>
        <p:spPr bwMode="auto">
          <a:xfrm>
            <a:off x="914400" y="685800"/>
            <a:ext cx="6610350" cy="641350"/>
          </a:xfrm>
          <a:prstGeom prst="rect">
            <a:avLst/>
          </a:prstGeom>
          <a:noFill/>
          <a:ln w="9525">
            <a:noFill/>
            <a:miter lim="800000"/>
            <a:headEnd/>
            <a:tailEnd/>
          </a:ln>
          <a:effectLst/>
        </p:spPr>
        <p:txBody>
          <a:bodyPr wrap="none">
            <a:spAutoFit/>
          </a:bodyPr>
          <a:lstStyle/>
          <a:p>
            <a:r>
              <a:rPr lang="en-US" sz="3600" i="1" dirty="0">
                <a:solidFill>
                  <a:srgbClr val="000000"/>
                </a:solidFill>
              </a:rPr>
              <a:t>“Evolutionary </a:t>
            </a:r>
            <a:r>
              <a:rPr lang="en-US" sz="3600" i="1" dirty="0" err="1">
                <a:solidFill>
                  <a:srgbClr val="000000"/>
                </a:solidFill>
              </a:rPr>
              <a:t>Geomorphologist</a:t>
            </a:r>
            <a:r>
              <a:rPr lang="en-US" sz="3600" i="1" dirty="0">
                <a:solidFill>
                  <a:srgbClr val="000000"/>
                </a:solidFill>
              </a:rPr>
              <a:t>”</a:t>
            </a:r>
          </a:p>
        </p:txBody>
      </p:sp>
      <p:sp>
        <p:nvSpPr>
          <p:cNvPr id="335878" name="Text Box 6"/>
          <p:cNvSpPr txBox="1">
            <a:spLocks noChangeArrowheads="1"/>
          </p:cNvSpPr>
          <p:nvPr/>
        </p:nvSpPr>
        <p:spPr bwMode="auto">
          <a:xfrm>
            <a:off x="685800" y="4876800"/>
            <a:ext cx="7224157" cy="1477328"/>
          </a:xfrm>
          <a:prstGeom prst="rect">
            <a:avLst/>
          </a:prstGeom>
          <a:noFill/>
          <a:ln w="9525">
            <a:noFill/>
            <a:miter lim="800000"/>
            <a:headEnd/>
            <a:tailEnd/>
          </a:ln>
          <a:effectLst/>
        </p:spPr>
        <p:txBody>
          <a:bodyPr wrap="none">
            <a:spAutoFit/>
          </a:bodyPr>
          <a:lstStyle/>
          <a:p>
            <a:pPr>
              <a:buFontTx/>
              <a:buChar char="•"/>
            </a:pPr>
            <a:r>
              <a:rPr lang="en-US" dirty="0">
                <a:solidFill>
                  <a:srgbClr val="000000"/>
                </a:solidFill>
              </a:rPr>
              <a:t> Overview of problems with using the current soil survey</a:t>
            </a:r>
          </a:p>
          <a:p>
            <a:pPr>
              <a:buFontTx/>
              <a:buChar char="•"/>
            </a:pPr>
            <a:r>
              <a:rPr lang="en-US" dirty="0">
                <a:solidFill>
                  <a:srgbClr val="000000"/>
                </a:solidFill>
              </a:rPr>
              <a:t> </a:t>
            </a:r>
            <a:r>
              <a:rPr lang="en-US" dirty="0" smtClean="0">
                <a:solidFill>
                  <a:srgbClr val="000000"/>
                </a:solidFill>
              </a:rPr>
              <a:t>Newly developed digital mapping for soil functional properties</a:t>
            </a:r>
            <a:endParaRPr lang="en-US" dirty="0">
              <a:solidFill>
                <a:srgbClr val="000000"/>
              </a:solidFill>
            </a:endParaRPr>
          </a:p>
          <a:p>
            <a:pPr>
              <a:buFontTx/>
              <a:buChar char="•"/>
            </a:pPr>
            <a:r>
              <a:rPr lang="en-US" dirty="0" smtClean="0">
                <a:solidFill>
                  <a:srgbClr val="000000"/>
                </a:solidFill>
              </a:rPr>
              <a:t> Terrain-soil </a:t>
            </a:r>
            <a:r>
              <a:rPr lang="en-US" dirty="0">
                <a:solidFill>
                  <a:srgbClr val="000000"/>
                </a:solidFill>
              </a:rPr>
              <a:t>relationships to develop </a:t>
            </a:r>
            <a:r>
              <a:rPr lang="en-US" dirty="0" smtClean="0">
                <a:solidFill>
                  <a:srgbClr val="000000"/>
                </a:solidFill>
              </a:rPr>
              <a:t>elucidate potassium distribution</a:t>
            </a:r>
            <a:endParaRPr lang="en-US" dirty="0">
              <a:solidFill>
                <a:srgbClr val="000000"/>
              </a:solidFill>
            </a:endParaRPr>
          </a:p>
          <a:p>
            <a:pPr>
              <a:buFontTx/>
              <a:buChar char="•"/>
            </a:pPr>
            <a:r>
              <a:rPr lang="en-US" dirty="0">
                <a:solidFill>
                  <a:srgbClr val="000000"/>
                </a:solidFill>
              </a:rPr>
              <a:t> Examples of </a:t>
            </a:r>
            <a:r>
              <a:rPr lang="en-US" dirty="0" smtClean="0">
                <a:solidFill>
                  <a:srgbClr val="000000"/>
                </a:solidFill>
              </a:rPr>
              <a:t>topographic and soil controls on yield</a:t>
            </a:r>
            <a:endParaRPr lang="en-US" dirty="0">
              <a:solidFill>
                <a:srgbClr val="000000"/>
              </a:solidFill>
            </a:endParaRPr>
          </a:p>
          <a:p>
            <a:pPr>
              <a:buFontTx/>
              <a:buChar char="•"/>
            </a:pPr>
            <a:r>
              <a:rPr lang="en-US" dirty="0">
                <a:solidFill>
                  <a:srgbClr val="000000"/>
                </a:solidFill>
              </a:rPr>
              <a:t> Future work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66800" y="0"/>
            <a:ext cx="7848600" cy="1173163"/>
          </a:xfrm>
        </p:spPr>
        <p:txBody>
          <a:bodyPr/>
          <a:lstStyle/>
          <a:p>
            <a:r>
              <a:rPr lang="en-US" smtClean="0"/>
              <a:t>Results	</a:t>
            </a:r>
          </a:p>
        </p:txBody>
      </p:sp>
      <p:sp>
        <p:nvSpPr>
          <p:cNvPr id="11267" name="Rectangle 3"/>
          <p:cNvSpPr>
            <a:spLocks noGrp="1" noChangeArrowheads="1"/>
          </p:cNvSpPr>
          <p:nvPr>
            <p:ph idx="1"/>
          </p:nvPr>
        </p:nvSpPr>
        <p:spPr>
          <a:xfrm>
            <a:off x="762000" y="1219200"/>
            <a:ext cx="7924800" cy="5638800"/>
          </a:xfrm>
        </p:spPr>
        <p:txBody>
          <a:bodyPr/>
          <a:lstStyle/>
          <a:p>
            <a:pPr>
              <a:lnSpc>
                <a:spcPct val="90000"/>
              </a:lnSpc>
            </a:pPr>
            <a:r>
              <a:rPr lang="en-US" dirty="0" smtClean="0"/>
              <a:t>Exchangeable K</a:t>
            </a:r>
          </a:p>
          <a:p>
            <a:pPr lvl="1">
              <a:lnSpc>
                <a:spcPct val="90000"/>
              </a:lnSpc>
            </a:pPr>
            <a:r>
              <a:rPr lang="en-US" dirty="0" smtClean="0"/>
              <a:t>Related to TWI, and negative (p &lt; 0.05)</a:t>
            </a:r>
          </a:p>
          <a:p>
            <a:pPr lvl="1">
              <a:lnSpc>
                <a:spcPct val="90000"/>
              </a:lnSpc>
            </a:pPr>
            <a:r>
              <a:rPr lang="en-US" dirty="0" smtClean="0"/>
              <a:t>10 cm exchangeable K related to elevation (p &lt; 0.001)</a:t>
            </a:r>
          </a:p>
          <a:p>
            <a:pPr lvl="1">
              <a:lnSpc>
                <a:spcPct val="90000"/>
              </a:lnSpc>
            </a:pPr>
            <a:r>
              <a:rPr lang="en-US" dirty="0" smtClean="0"/>
              <a:t>Higher in better drained soils at all depths*</a:t>
            </a:r>
          </a:p>
          <a:p>
            <a:pPr>
              <a:lnSpc>
                <a:spcPct val="90000"/>
              </a:lnSpc>
            </a:pPr>
            <a:r>
              <a:rPr lang="en-US" dirty="0" err="1" smtClean="0"/>
              <a:t>Nonexchangeable</a:t>
            </a:r>
            <a:r>
              <a:rPr lang="en-US" dirty="0" smtClean="0"/>
              <a:t> K</a:t>
            </a:r>
          </a:p>
          <a:p>
            <a:pPr lvl="1">
              <a:lnSpc>
                <a:spcPct val="90000"/>
              </a:lnSpc>
            </a:pPr>
            <a:r>
              <a:rPr lang="en-US" dirty="0" smtClean="0"/>
              <a:t>Strongly related to TWI, and negative (p &lt; 0.001)</a:t>
            </a:r>
          </a:p>
          <a:p>
            <a:pPr lvl="1">
              <a:lnSpc>
                <a:spcPct val="90000"/>
              </a:lnSpc>
            </a:pPr>
            <a:r>
              <a:rPr lang="en-US" dirty="0" smtClean="0"/>
              <a:t>Negatively related to extremes in elevation</a:t>
            </a:r>
          </a:p>
          <a:p>
            <a:pPr lvl="1">
              <a:lnSpc>
                <a:spcPct val="90000"/>
              </a:lnSpc>
            </a:pPr>
            <a:r>
              <a:rPr lang="en-US" dirty="0" smtClean="0"/>
              <a:t>Higher in better drained soils at all depths*</a:t>
            </a:r>
          </a:p>
          <a:p>
            <a:pPr>
              <a:lnSpc>
                <a:spcPct val="90000"/>
              </a:lnSpc>
            </a:pPr>
            <a:r>
              <a:rPr lang="en-US" dirty="0" smtClean="0"/>
              <a:t>TWI can be used for determining fertility management zones</a:t>
            </a:r>
          </a:p>
        </p:txBody>
      </p:sp>
      <p:pic>
        <p:nvPicPr>
          <p:cNvPr id="11268" name="Picture 4"/>
          <p:cNvPicPr>
            <a:picLocks noChangeAspect="1" noChangeArrowheads="1"/>
          </p:cNvPicPr>
          <p:nvPr/>
        </p:nvPicPr>
        <p:blipFill>
          <a:blip r:embed="rId2"/>
          <a:srcRect l="32140" t="12520" r="66187" b="7210"/>
          <a:stretch>
            <a:fillRect/>
          </a:stretch>
        </p:blipFill>
        <p:spPr bwMode="auto">
          <a:xfrm>
            <a:off x="0" y="0"/>
            <a:ext cx="228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67000"/>
            <a:ext cx="7848600" cy="1173162"/>
          </a:xfrm>
        </p:spPr>
        <p:txBody>
          <a:bodyPr/>
          <a:lstStyle/>
          <a:p>
            <a:r>
              <a:rPr lang="en-US" dirty="0" smtClean="0"/>
              <a:t>Relationship of topography</a:t>
            </a:r>
            <a:br>
              <a:rPr lang="en-US" dirty="0" smtClean="0"/>
            </a:br>
            <a:r>
              <a:rPr lang="en-US" dirty="0" smtClean="0"/>
              <a:t> and yield</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ccracken"/>
          <p:cNvPicPr>
            <a:picLocks noChangeAspect="1" noChangeArrowheads="1"/>
          </p:cNvPicPr>
          <p:nvPr/>
        </p:nvPicPr>
        <p:blipFill>
          <a:blip r:embed="rId2"/>
          <a:srcRect/>
          <a:stretch>
            <a:fillRect/>
          </a:stretch>
        </p:blipFill>
        <p:spPr bwMode="auto">
          <a:xfrm>
            <a:off x="-338138" y="-404813"/>
            <a:ext cx="9820276" cy="7667626"/>
          </a:xfrm>
          <a:prstGeom prst="rect">
            <a:avLst/>
          </a:prstGeom>
          <a:noFill/>
          <a:ln w="9525">
            <a:noFill/>
            <a:miter lim="800000"/>
            <a:headEnd/>
            <a:tailEnd/>
          </a:ln>
        </p:spPr>
      </p:pic>
      <p:sp>
        <p:nvSpPr>
          <p:cNvPr id="20483" name="Freeform 3"/>
          <p:cNvSpPr>
            <a:spLocks/>
          </p:cNvSpPr>
          <p:nvPr/>
        </p:nvSpPr>
        <p:spPr bwMode="auto">
          <a:xfrm>
            <a:off x="3429000" y="1447800"/>
            <a:ext cx="3810000" cy="3733800"/>
          </a:xfrm>
          <a:custGeom>
            <a:avLst/>
            <a:gdLst>
              <a:gd name="T0" fmla="*/ 0 w 2400"/>
              <a:gd name="T1" fmla="*/ 533400 h 2352"/>
              <a:gd name="T2" fmla="*/ 533400 w 2400"/>
              <a:gd name="T3" fmla="*/ 0 h 2352"/>
              <a:gd name="T4" fmla="*/ 685800 w 2400"/>
              <a:gd name="T5" fmla="*/ 0 h 2352"/>
              <a:gd name="T6" fmla="*/ 762000 w 2400"/>
              <a:gd name="T7" fmla="*/ 0 h 2352"/>
              <a:gd name="T8" fmla="*/ 3810000 w 2400"/>
              <a:gd name="T9" fmla="*/ 3048000 h 2352"/>
              <a:gd name="T10" fmla="*/ 3124200 w 2400"/>
              <a:gd name="T11" fmla="*/ 3733800 h 2352"/>
              <a:gd name="T12" fmla="*/ 0 w 2400"/>
              <a:gd name="T13" fmla="*/ 533400 h 2352"/>
              <a:gd name="T14" fmla="*/ 0 60000 65536"/>
              <a:gd name="T15" fmla="*/ 0 60000 65536"/>
              <a:gd name="T16" fmla="*/ 0 60000 65536"/>
              <a:gd name="T17" fmla="*/ 0 60000 65536"/>
              <a:gd name="T18" fmla="*/ 0 60000 65536"/>
              <a:gd name="T19" fmla="*/ 0 60000 65536"/>
              <a:gd name="T20" fmla="*/ 0 60000 65536"/>
              <a:gd name="T21" fmla="*/ 0 w 2400"/>
              <a:gd name="T22" fmla="*/ 0 h 2352"/>
              <a:gd name="T23" fmla="*/ 2400 w 2400"/>
              <a:gd name="T24" fmla="*/ 2352 h 23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0" h="2352">
                <a:moveTo>
                  <a:pt x="0" y="336"/>
                </a:moveTo>
                <a:lnTo>
                  <a:pt x="336" y="0"/>
                </a:lnTo>
                <a:lnTo>
                  <a:pt x="432" y="0"/>
                </a:lnTo>
                <a:lnTo>
                  <a:pt x="480" y="0"/>
                </a:lnTo>
                <a:lnTo>
                  <a:pt x="2400" y="1920"/>
                </a:lnTo>
                <a:lnTo>
                  <a:pt x="1968" y="2352"/>
                </a:lnTo>
                <a:lnTo>
                  <a:pt x="0" y="336"/>
                </a:lnTo>
                <a:close/>
              </a:path>
            </a:pathLst>
          </a:custGeom>
          <a:noFill/>
          <a:ln w="25400">
            <a:solidFill>
              <a:schemeClr val="tx1"/>
            </a:solidFill>
            <a:round/>
            <a:headEnd/>
            <a:tailEnd/>
          </a:ln>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28600"/>
            <a:ext cx="8915400" cy="3216275"/>
            <a:chOff x="0" y="144"/>
            <a:chExt cx="5616" cy="2026"/>
          </a:xfrm>
        </p:grpSpPr>
        <p:grpSp>
          <p:nvGrpSpPr>
            <p:cNvPr id="3" name="Group 3"/>
            <p:cNvGrpSpPr>
              <a:grpSpLocks/>
            </p:cNvGrpSpPr>
            <p:nvPr/>
          </p:nvGrpSpPr>
          <p:grpSpPr bwMode="auto">
            <a:xfrm>
              <a:off x="0" y="144"/>
              <a:ext cx="5529" cy="1781"/>
              <a:chOff x="0" y="144"/>
              <a:chExt cx="5529" cy="1781"/>
            </a:xfrm>
          </p:grpSpPr>
          <p:pic>
            <p:nvPicPr>
              <p:cNvPr id="21518" name="Picture 4"/>
              <p:cNvPicPr>
                <a:picLocks noChangeAspect="1" noChangeArrowheads="1"/>
              </p:cNvPicPr>
              <p:nvPr/>
            </p:nvPicPr>
            <p:blipFill>
              <a:blip r:embed="rId2"/>
              <a:srcRect/>
              <a:stretch>
                <a:fillRect/>
              </a:stretch>
            </p:blipFill>
            <p:spPr bwMode="auto">
              <a:xfrm>
                <a:off x="0" y="144"/>
                <a:ext cx="489" cy="1781"/>
              </a:xfrm>
              <a:prstGeom prst="rect">
                <a:avLst/>
              </a:prstGeom>
              <a:noFill/>
              <a:ln w="9525">
                <a:noFill/>
                <a:miter lim="800000"/>
                <a:headEnd/>
                <a:tailEnd/>
              </a:ln>
            </p:spPr>
          </p:pic>
          <p:pic>
            <p:nvPicPr>
              <p:cNvPr id="21519" name="Picture 5"/>
              <p:cNvPicPr>
                <a:picLocks noChangeAspect="1" noChangeArrowheads="1"/>
              </p:cNvPicPr>
              <p:nvPr/>
            </p:nvPicPr>
            <p:blipFill>
              <a:blip r:embed="rId3"/>
              <a:srcRect/>
              <a:stretch>
                <a:fillRect/>
              </a:stretch>
            </p:blipFill>
            <p:spPr bwMode="auto">
              <a:xfrm>
                <a:off x="630" y="144"/>
                <a:ext cx="489" cy="1781"/>
              </a:xfrm>
              <a:prstGeom prst="rect">
                <a:avLst/>
              </a:prstGeom>
              <a:noFill/>
              <a:ln w="9525">
                <a:noFill/>
                <a:miter lim="800000"/>
                <a:headEnd/>
                <a:tailEnd/>
              </a:ln>
            </p:spPr>
          </p:pic>
          <p:pic>
            <p:nvPicPr>
              <p:cNvPr id="21520" name="Picture 6"/>
              <p:cNvPicPr>
                <a:picLocks noChangeAspect="1" noChangeArrowheads="1"/>
              </p:cNvPicPr>
              <p:nvPr/>
            </p:nvPicPr>
            <p:blipFill>
              <a:blip r:embed="rId4"/>
              <a:srcRect/>
              <a:stretch>
                <a:fillRect/>
              </a:stretch>
            </p:blipFill>
            <p:spPr bwMode="auto">
              <a:xfrm>
                <a:off x="1260" y="144"/>
                <a:ext cx="489" cy="1781"/>
              </a:xfrm>
              <a:prstGeom prst="rect">
                <a:avLst/>
              </a:prstGeom>
              <a:noFill/>
              <a:ln w="9525">
                <a:noFill/>
                <a:miter lim="800000"/>
                <a:headEnd/>
                <a:tailEnd/>
              </a:ln>
            </p:spPr>
          </p:pic>
          <p:pic>
            <p:nvPicPr>
              <p:cNvPr id="21521" name="Picture 7"/>
              <p:cNvPicPr>
                <a:picLocks noChangeAspect="1" noChangeArrowheads="1"/>
              </p:cNvPicPr>
              <p:nvPr/>
            </p:nvPicPr>
            <p:blipFill>
              <a:blip r:embed="rId5"/>
              <a:srcRect/>
              <a:stretch>
                <a:fillRect/>
              </a:stretch>
            </p:blipFill>
            <p:spPr bwMode="auto">
              <a:xfrm>
                <a:off x="1890" y="144"/>
                <a:ext cx="489" cy="1781"/>
              </a:xfrm>
              <a:prstGeom prst="rect">
                <a:avLst/>
              </a:prstGeom>
              <a:noFill/>
              <a:ln w="9525">
                <a:noFill/>
                <a:miter lim="800000"/>
                <a:headEnd/>
                <a:tailEnd/>
              </a:ln>
            </p:spPr>
          </p:pic>
          <p:pic>
            <p:nvPicPr>
              <p:cNvPr id="21522" name="Picture 8"/>
              <p:cNvPicPr>
                <a:picLocks noChangeAspect="1" noChangeArrowheads="1"/>
              </p:cNvPicPr>
              <p:nvPr/>
            </p:nvPicPr>
            <p:blipFill>
              <a:blip r:embed="rId6"/>
              <a:srcRect/>
              <a:stretch>
                <a:fillRect/>
              </a:stretch>
            </p:blipFill>
            <p:spPr bwMode="auto">
              <a:xfrm>
                <a:off x="2520" y="144"/>
                <a:ext cx="489" cy="1781"/>
              </a:xfrm>
              <a:prstGeom prst="rect">
                <a:avLst/>
              </a:prstGeom>
              <a:noFill/>
              <a:ln w="9525">
                <a:noFill/>
                <a:miter lim="800000"/>
                <a:headEnd/>
                <a:tailEnd/>
              </a:ln>
            </p:spPr>
          </p:pic>
          <p:pic>
            <p:nvPicPr>
              <p:cNvPr id="21523" name="Picture 9"/>
              <p:cNvPicPr>
                <a:picLocks noChangeAspect="1" noChangeArrowheads="1"/>
              </p:cNvPicPr>
              <p:nvPr/>
            </p:nvPicPr>
            <p:blipFill>
              <a:blip r:embed="rId7"/>
              <a:srcRect/>
              <a:stretch>
                <a:fillRect/>
              </a:stretch>
            </p:blipFill>
            <p:spPr bwMode="auto">
              <a:xfrm>
                <a:off x="3150" y="144"/>
                <a:ext cx="489" cy="1781"/>
              </a:xfrm>
              <a:prstGeom prst="rect">
                <a:avLst/>
              </a:prstGeom>
              <a:noFill/>
              <a:ln w="9525">
                <a:noFill/>
                <a:miter lim="800000"/>
                <a:headEnd/>
                <a:tailEnd/>
              </a:ln>
            </p:spPr>
          </p:pic>
          <p:pic>
            <p:nvPicPr>
              <p:cNvPr id="21524" name="Picture 10"/>
              <p:cNvPicPr>
                <a:picLocks noChangeAspect="1" noChangeArrowheads="1"/>
              </p:cNvPicPr>
              <p:nvPr/>
            </p:nvPicPr>
            <p:blipFill>
              <a:blip r:embed="rId8"/>
              <a:srcRect/>
              <a:stretch>
                <a:fillRect/>
              </a:stretch>
            </p:blipFill>
            <p:spPr bwMode="auto">
              <a:xfrm>
                <a:off x="3780" y="144"/>
                <a:ext cx="489" cy="1781"/>
              </a:xfrm>
              <a:prstGeom prst="rect">
                <a:avLst/>
              </a:prstGeom>
              <a:noFill/>
              <a:ln w="9525">
                <a:noFill/>
                <a:miter lim="800000"/>
                <a:headEnd/>
                <a:tailEnd/>
              </a:ln>
            </p:spPr>
          </p:pic>
          <p:pic>
            <p:nvPicPr>
              <p:cNvPr id="21525" name="Picture 11"/>
              <p:cNvPicPr>
                <a:picLocks noChangeAspect="1" noChangeArrowheads="1"/>
              </p:cNvPicPr>
              <p:nvPr/>
            </p:nvPicPr>
            <p:blipFill>
              <a:blip r:embed="rId9"/>
              <a:srcRect/>
              <a:stretch>
                <a:fillRect/>
              </a:stretch>
            </p:blipFill>
            <p:spPr bwMode="auto">
              <a:xfrm>
                <a:off x="4410" y="144"/>
                <a:ext cx="489" cy="1781"/>
              </a:xfrm>
              <a:prstGeom prst="rect">
                <a:avLst/>
              </a:prstGeom>
              <a:noFill/>
              <a:ln w="9525">
                <a:noFill/>
                <a:miter lim="800000"/>
                <a:headEnd/>
                <a:tailEnd/>
              </a:ln>
            </p:spPr>
          </p:pic>
          <p:pic>
            <p:nvPicPr>
              <p:cNvPr id="21526" name="Picture 12"/>
              <p:cNvPicPr>
                <a:picLocks noChangeAspect="1" noChangeArrowheads="1"/>
              </p:cNvPicPr>
              <p:nvPr/>
            </p:nvPicPr>
            <p:blipFill>
              <a:blip r:embed="rId10"/>
              <a:srcRect/>
              <a:stretch>
                <a:fillRect/>
              </a:stretch>
            </p:blipFill>
            <p:spPr bwMode="auto">
              <a:xfrm>
                <a:off x="5040" y="144"/>
                <a:ext cx="489" cy="1781"/>
              </a:xfrm>
              <a:prstGeom prst="rect">
                <a:avLst/>
              </a:prstGeom>
              <a:noFill/>
              <a:ln w="9525">
                <a:noFill/>
                <a:miter lim="800000"/>
                <a:headEnd/>
                <a:tailEnd/>
              </a:ln>
            </p:spPr>
          </p:pic>
        </p:grpSp>
        <p:sp>
          <p:nvSpPr>
            <p:cNvPr id="21509" name="Text Box 13"/>
            <p:cNvSpPr txBox="1">
              <a:spLocks noChangeArrowheads="1"/>
            </p:cNvSpPr>
            <p:nvPr/>
          </p:nvSpPr>
          <p:spPr bwMode="auto">
            <a:xfrm>
              <a:off x="0" y="2016"/>
              <a:ext cx="480" cy="154"/>
            </a:xfrm>
            <a:prstGeom prst="rect">
              <a:avLst/>
            </a:prstGeom>
            <a:noFill/>
            <a:ln w="9525">
              <a:noFill/>
              <a:miter lim="800000"/>
              <a:headEnd/>
              <a:tailEnd/>
            </a:ln>
          </p:spPr>
          <p:txBody>
            <a:bodyPr>
              <a:spAutoFit/>
            </a:bodyPr>
            <a:lstStyle/>
            <a:p>
              <a:pPr eaLnBrk="0" hangingPunct="0">
                <a:spcBef>
                  <a:spcPct val="50000"/>
                </a:spcBef>
              </a:pPr>
              <a:r>
                <a:rPr lang="en-US" sz="1000" b="1" dirty="0">
                  <a:solidFill>
                    <a:schemeClr val="accent4">
                      <a:lumMod val="10000"/>
                    </a:schemeClr>
                  </a:solidFill>
                  <a:latin typeface="Times New Roman" pitchFamily="18" charset="0"/>
                </a:rPr>
                <a:t>Corn 95</a:t>
              </a:r>
            </a:p>
          </p:txBody>
        </p:sp>
        <p:sp>
          <p:nvSpPr>
            <p:cNvPr id="21510" name="Text Box 14"/>
            <p:cNvSpPr txBox="1">
              <a:spLocks noChangeArrowheads="1"/>
            </p:cNvSpPr>
            <p:nvPr/>
          </p:nvSpPr>
          <p:spPr bwMode="auto">
            <a:xfrm>
              <a:off x="624" y="2016"/>
              <a:ext cx="528" cy="154"/>
            </a:xfrm>
            <a:prstGeom prst="rect">
              <a:avLst/>
            </a:prstGeom>
            <a:noFill/>
            <a:ln w="9525">
              <a:noFill/>
              <a:miter lim="800000"/>
              <a:headEnd/>
              <a:tailEnd/>
            </a:ln>
          </p:spPr>
          <p:txBody>
            <a:bodyPr>
              <a:spAutoFit/>
            </a:bodyPr>
            <a:lstStyle/>
            <a:p>
              <a:pPr eaLnBrk="0" hangingPunct="0">
                <a:spcBef>
                  <a:spcPct val="50000"/>
                </a:spcBef>
              </a:pPr>
              <a:r>
                <a:rPr lang="en-US" sz="1000" b="1" dirty="0">
                  <a:solidFill>
                    <a:schemeClr val="accent4">
                      <a:lumMod val="10000"/>
                    </a:schemeClr>
                  </a:solidFill>
                  <a:latin typeface="Times New Roman" pitchFamily="18" charset="0"/>
                </a:rPr>
                <a:t>Soybean 96</a:t>
              </a:r>
            </a:p>
          </p:txBody>
        </p:sp>
        <p:sp>
          <p:nvSpPr>
            <p:cNvPr id="21511" name="Text Box 15"/>
            <p:cNvSpPr txBox="1">
              <a:spLocks noChangeArrowheads="1"/>
            </p:cNvSpPr>
            <p:nvPr/>
          </p:nvSpPr>
          <p:spPr bwMode="auto">
            <a:xfrm>
              <a:off x="1248" y="2016"/>
              <a:ext cx="528" cy="154"/>
            </a:xfrm>
            <a:prstGeom prst="rect">
              <a:avLst/>
            </a:prstGeom>
            <a:noFill/>
            <a:ln w="9525">
              <a:noFill/>
              <a:miter lim="800000"/>
              <a:headEnd/>
              <a:tailEnd/>
            </a:ln>
          </p:spPr>
          <p:txBody>
            <a:bodyPr>
              <a:spAutoFit/>
            </a:bodyPr>
            <a:lstStyle/>
            <a:p>
              <a:pPr eaLnBrk="0" hangingPunct="0">
                <a:spcBef>
                  <a:spcPct val="50000"/>
                </a:spcBef>
              </a:pPr>
              <a:r>
                <a:rPr lang="en-US" sz="1000" b="1" dirty="0">
                  <a:solidFill>
                    <a:schemeClr val="accent4">
                      <a:lumMod val="10000"/>
                    </a:schemeClr>
                  </a:solidFill>
                  <a:latin typeface="Times New Roman" pitchFamily="18" charset="0"/>
                </a:rPr>
                <a:t>Wheat 97</a:t>
              </a:r>
            </a:p>
          </p:txBody>
        </p:sp>
        <p:sp>
          <p:nvSpPr>
            <p:cNvPr id="21512" name="Text Box 16"/>
            <p:cNvSpPr txBox="1">
              <a:spLocks noChangeArrowheads="1"/>
            </p:cNvSpPr>
            <p:nvPr/>
          </p:nvSpPr>
          <p:spPr bwMode="auto">
            <a:xfrm>
              <a:off x="1920" y="2016"/>
              <a:ext cx="480" cy="154"/>
            </a:xfrm>
            <a:prstGeom prst="rect">
              <a:avLst/>
            </a:prstGeom>
            <a:noFill/>
            <a:ln w="9525">
              <a:noFill/>
              <a:miter lim="800000"/>
              <a:headEnd/>
              <a:tailEnd/>
            </a:ln>
          </p:spPr>
          <p:txBody>
            <a:bodyPr>
              <a:spAutoFit/>
            </a:bodyPr>
            <a:lstStyle/>
            <a:p>
              <a:pPr eaLnBrk="0" hangingPunct="0">
                <a:spcBef>
                  <a:spcPct val="50000"/>
                </a:spcBef>
              </a:pPr>
              <a:r>
                <a:rPr lang="en-US" sz="1000" b="1" dirty="0">
                  <a:solidFill>
                    <a:schemeClr val="accent4">
                      <a:lumMod val="10000"/>
                    </a:schemeClr>
                  </a:solidFill>
                  <a:latin typeface="Times New Roman" pitchFamily="18" charset="0"/>
                </a:rPr>
                <a:t>Corn 98</a:t>
              </a:r>
            </a:p>
          </p:txBody>
        </p:sp>
        <p:sp>
          <p:nvSpPr>
            <p:cNvPr id="21513" name="Text Box 17"/>
            <p:cNvSpPr txBox="1">
              <a:spLocks noChangeArrowheads="1"/>
            </p:cNvSpPr>
            <p:nvPr/>
          </p:nvSpPr>
          <p:spPr bwMode="auto">
            <a:xfrm>
              <a:off x="2496" y="2016"/>
              <a:ext cx="528" cy="154"/>
            </a:xfrm>
            <a:prstGeom prst="rect">
              <a:avLst/>
            </a:prstGeom>
            <a:noFill/>
            <a:ln w="9525">
              <a:noFill/>
              <a:miter lim="800000"/>
              <a:headEnd/>
              <a:tailEnd/>
            </a:ln>
          </p:spPr>
          <p:txBody>
            <a:bodyPr>
              <a:spAutoFit/>
            </a:bodyPr>
            <a:lstStyle/>
            <a:p>
              <a:pPr eaLnBrk="0" hangingPunct="0">
                <a:spcBef>
                  <a:spcPct val="50000"/>
                </a:spcBef>
              </a:pPr>
              <a:r>
                <a:rPr lang="en-US" sz="1000" b="1" dirty="0">
                  <a:solidFill>
                    <a:schemeClr val="accent4">
                      <a:lumMod val="10000"/>
                    </a:schemeClr>
                  </a:solidFill>
                  <a:latin typeface="Times New Roman" pitchFamily="18" charset="0"/>
                </a:rPr>
                <a:t>Soybean 99</a:t>
              </a:r>
            </a:p>
          </p:txBody>
        </p:sp>
        <p:sp>
          <p:nvSpPr>
            <p:cNvPr id="21514" name="Text Box 18"/>
            <p:cNvSpPr txBox="1">
              <a:spLocks noChangeArrowheads="1"/>
            </p:cNvSpPr>
            <p:nvPr/>
          </p:nvSpPr>
          <p:spPr bwMode="auto">
            <a:xfrm>
              <a:off x="3168" y="2016"/>
              <a:ext cx="480" cy="154"/>
            </a:xfrm>
            <a:prstGeom prst="rect">
              <a:avLst/>
            </a:prstGeom>
            <a:noFill/>
            <a:ln w="9525">
              <a:noFill/>
              <a:miter lim="800000"/>
              <a:headEnd/>
              <a:tailEnd/>
            </a:ln>
          </p:spPr>
          <p:txBody>
            <a:bodyPr>
              <a:spAutoFit/>
            </a:bodyPr>
            <a:lstStyle/>
            <a:p>
              <a:pPr eaLnBrk="0" hangingPunct="0">
                <a:spcBef>
                  <a:spcPct val="50000"/>
                </a:spcBef>
              </a:pPr>
              <a:r>
                <a:rPr lang="en-US" sz="1000" b="1" dirty="0">
                  <a:solidFill>
                    <a:schemeClr val="accent4">
                      <a:lumMod val="10000"/>
                    </a:schemeClr>
                  </a:solidFill>
                  <a:latin typeface="Times New Roman" pitchFamily="18" charset="0"/>
                </a:rPr>
                <a:t>Wheat 00</a:t>
              </a:r>
            </a:p>
          </p:txBody>
        </p:sp>
        <p:sp>
          <p:nvSpPr>
            <p:cNvPr id="21515" name="Text Box 19"/>
            <p:cNvSpPr txBox="1">
              <a:spLocks noChangeArrowheads="1"/>
            </p:cNvSpPr>
            <p:nvPr/>
          </p:nvSpPr>
          <p:spPr bwMode="auto">
            <a:xfrm>
              <a:off x="3792" y="2016"/>
              <a:ext cx="480" cy="154"/>
            </a:xfrm>
            <a:prstGeom prst="rect">
              <a:avLst/>
            </a:prstGeom>
            <a:noFill/>
            <a:ln w="9525">
              <a:noFill/>
              <a:miter lim="800000"/>
              <a:headEnd/>
              <a:tailEnd/>
            </a:ln>
          </p:spPr>
          <p:txBody>
            <a:bodyPr>
              <a:spAutoFit/>
            </a:bodyPr>
            <a:lstStyle/>
            <a:p>
              <a:pPr eaLnBrk="0" hangingPunct="0">
                <a:spcBef>
                  <a:spcPct val="50000"/>
                </a:spcBef>
              </a:pPr>
              <a:r>
                <a:rPr lang="en-US" sz="1000" b="1" dirty="0">
                  <a:solidFill>
                    <a:schemeClr val="accent4">
                      <a:lumMod val="10000"/>
                    </a:schemeClr>
                  </a:solidFill>
                  <a:latin typeface="Times New Roman" pitchFamily="18" charset="0"/>
                </a:rPr>
                <a:t>Corn 01</a:t>
              </a:r>
            </a:p>
          </p:txBody>
        </p:sp>
        <p:sp>
          <p:nvSpPr>
            <p:cNvPr id="21516" name="Text Box 20"/>
            <p:cNvSpPr txBox="1">
              <a:spLocks noChangeArrowheads="1"/>
            </p:cNvSpPr>
            <p:nvPr/>
          </p:nvSpPr>
          <p:spPr bwMode="auto">
            <a:xfrm>
              <a:off x="4368" y="2016"/>
              <a:ext cx="576" cy="154"/>
            </a:xfrm>
            <a:prstGeom prst="rect">
              <a:avLst/>
            </a:prstGeom>
            <a:noFill/>
            <a:ln w="9525">
              <a:noFill/>
              <a:miter lim="800000"/>
              <a:headEnd/>
              <a:tailEnd/>
            </a:ln>
          </p:spPr>
          <p:txBody>
            <a:bodyPr>
              <a:spAutoFit/>
            </a:bodyPr>
            <a:lstStyle/>
            <a:p>
              <a:pPr eaLnBrk="0" hangingPunct="0">
                <a:spcBef>
                  <a:spcPct val="50000"/>
                </a:spcBef>
              </a:pPr>
              <a:r>
                <a:rPr lang="en-US" sz="1000" b="1" dirty="0">
                  <a:solidFill>
                    <a:schemeClr val="accent4">
                      <a:lumMod val="10000"/>
                    </a:schemeClr>
                  </a:solidFill>
                  <a:latin typeface="Times New Roman" pitchFamily="18" charset="0"/>
                </a:rPr>
                <a:t>Soybean 02</a:t>
              </a:r>
            </a:p>
          </p:txBody>
        </p:sp>
        <p:sp>
          <p:nvSpPr>
            <p:cNvPr id="21517" name="Text Box 21"/>
            <p:cNvSpPr txBox="1">
              <a:spLocks noChangeArrowheads="1"/>
            </p:cNvSpPr>
            <p:nvPr/>
          </p:nvSpPr>
          <p:spPr bwMode="auto">
            <a:xfrm>
              <a:off x="5088" y="2016"/>
              <a:ext cx="528" cy="154"/>
            </a:xfrm>
            <a:prstGeom prst="rect">
              <a:avLst/>
            </a:prstGeom>
            <a:noFill/>
            <a:ln w="9525">
              <a:noFill/>
              <a:miter lim="800000"/>
              <a:headEnd/>
              <a:tailEnd/>
            </a:ln>
          </p:spPr>
          <p:txBody>
            <a:bodyPr>
              <a:spAutoFit/>
            </a:bodyPr>
            <a:lstStyle/>
            <a:p>
              <a:pPr eaLnBrk="0" hangingPunct="0">
                <a:spcBef>
                  <a:spcPct val="50000"/>
                </a:spcBef>
              </a:pPr>
              <a:r>
                <a:rPr lang="en-US" sz="1000" b="1" dirty="0">
                  <a:solidFill>
                    <a:schemeClr val="accent4">
                      <a:lumMod val="10000"/>
                    </a:schemeClr>
                  </a:solidFill>
                  <a:latin typeface="Times New Roman" pitchFamily="18" charset="0"/>
                </a:rPr>
                <a:t>Wheat 03</a:t>
              </a:r>
            </a:p>
          </p:txBody>
        </p:sp>
      </p:grpSp>
      <p:sp>
        <p:nvSpPr>
          <p:cNvPr id="21507" name="Text Box 22"/>
          <p:cNvSpPr txBox="1">
            <a:spLocks noChangeArrowheads="1"/>
          </p:cNvSpPr>
          <p:nvPr/>
        </p:nvSpPr>
        <p:spPr bwMode="auto">
          <a:xfrm>
            <a:off x="228600" y="3810000"/>
            <a:ext cx="7620000" cy="2123658"/>
          </a:xfrm>
          <a:prstGeom prst="rect">
            <a:avLst/>
          </a:prstGeom>
          <a:noFill/>
          <a:ln w="9525">
            <a:noFill/>
            <a:miter lim="800000"/>
            <a:headEnd/>
            <a:tailEnd/>
          </a:ln>
        </p:spPr>
        <p:txBody>
          <a:bodyPr>
            <a:spAutoFit/>
          </a:bodyPr>
          <a:lstStyle/>
          <a:p>
            <a:pPr eaLnBrk="0" hangingPunct="0">
              <a:spcBef>
                <a:spcPct val="50000"/>
              </a:spcBef>
            </a:pPr>
            <a:r>
              <a:rPr lang="en-US" sz="2400" dirty="0">
                <a:solidFill>
                  <a:schemeClr val="accent4">
                    <a:lumMod val="10000"/>
                  </a:schemeClr>
                </a:solidFill>
                <a:latin typeface="Times New Roman" pitchFamily="18" charset="0"/>
              </a:rPr>
              <a:t>Normalized yield maps from 1995 to 2003, 3 cycles of the rotation, greens and blues represent areas where the yield was above average, red/yellow below average, blue- highest yields, yellow- lowest </a:t>
            </a:r>
            <a:r>
              <a:rPr lang="en-US" sz="2400" dirty="0" smtClean="0">
                <a:solidFill>
                  <a:schemeClr val="accent4">
                    <a:lumMod val="10000"/>
                  </a:schemeClr>
                </a:solidFill>
                <a:latin typeface="Times New Roman" pitchFamily="18" charset="0"/>
              </a:rPr>
              <a:t>yields</a:t>
            </a:r>
          </a:p>
          <a:p>
            <a:pPr eaLnBrk="0" hangingPunct="0">
              <a:spcBef>
                <a:spcPct val="50000"/>
              </a:spcBef>
            </a:pPr>
            <a:r>
              <a:rPr lang="en-US" sz="2400" dirty="0" smtClean="0">
                <a:solidFill>
                  <a:schemeClr val="accent4">
                    <a:lumMod val="10000"/>
                  </a:schemeClr>
                </a:solidFill>
                <a:latin typeface="Times New Roman" pitchFamily="18" charset="0"/>
              </a:rPr>
              <a:t>Yield Index = crop yield per pixel/average yield on field (yr)</a:t>
            </a:r>
            <a:endParaRPr lang="en-US" sz="2400" dirty="0">
              <a:solidFill>
                <a:schemeClr val="accent4">
                  <a:lumMod val="10000"/>
                </a:schemeClr>
              </a:solidFill>
              <a:latin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icture7"/>
          <p:cNvPicPr>
            <a:picLocks noChangeAspect="1" noChangeArrowheads="1"/>
          </p:cNvPicPr>
          <p:nvPr/>
        </p:nvPicPr>
        <p:blipFill>
          <a:blip r:embed="rId2"/>
          <a:srcRect/>
          <a:stretch>
            <a:fillRect/>
          </a:stretch>
        </p:blipFill>
        <p:spPr bwMode="auto">
          <a:xfrm>
            <a:off x="871538" y="60325"/>
            <a:ext cx="7400925" cy="6735763"/>
          </a:xfrm>
          <a:prstGeom prst="rect">
            <a:avLst/>
          </a:prstGeom>
          <a:noFill/>
          <a:ln w="9525">
            <a:noFill/>
            <a:miter lim="800000"/>
            <a:headEnd/>
            <a:tailEnd/>
          </a:ln>
        </p:spPr>
      </p:pic>
      <p:sp>
        <p:nvSpPr>
          <p:cNvPr id="22531" name="Rectangle 2"/>
          <p:cNvSpPr>
            <a:spLocks noChangeArrowheads="1"/>
          </p:cNvSpPr>
          <p:nvPr/>
        </p:nvSpPr>
        <p:spPr bwMode="auto">
          <a:xfrm>
            <a:off x="4038600" y="3962400"/>
            <a:ext cx="4572000" cy="1477963"/>
          </a:xfrm>
          <a:prstGeom prst="rect">
            <a:avLst/>
          </a:prstGeom>
          <a:noFill/>
          <a:ln w="9525">
            <a:noFill/>
            <a:miter lim="800000"/>
            <a:headEnd/>
            <a:tailEnd/>
          </a:ln>
        </p:spPr>
        <p:txBody>
          <a:bodyPr>
            <a:spAutoFit/>
          </a:bodyPr>
          <a:lstStyle/>
          <a:p>
            <a:pPr eaLnBrk="0" hangingPunct="0">
              <a:spcBef>
                <a:spcPct val="50000"/>
              </a:spcBef>
            </a:pPr>
            <a:r>
              <a:rPr lang="en-US" dirty="0">
                <a:solidFill>
                  <a:schemeClr val="accent4">
                    <a:lumMod val="10000"/>
                  </a:schemeClr>
                </a:solidFill>
                <a:latin typeface="Times New Roman" pitchFamily="18" charset="0"/>
              </a:rPr>
              <a:t>Normalized yield maps from 1995 to 2003, 3 cycles of the rotation, greens and blues represent areas where the yield was above average, red/yellow below average, blue- highest yields, yellow- lowest yields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icture3"/>
          <p:cNvPicPr>
            <a:picLocks noChangeAspect="1" noChangeArrowheads="1"/>
          </p:cNvPicPr>
          <p:nvPr/>
        </p:nvPicPr>
        <p:blipFill>
          <a:blip r:embed="rId2"/>
          <a:srcRect/>
          <a:stretch>
            <a:fillRect/>
          </a:stretch>
        </p:blipFill>
        <p:spPr bwMode="auto">
          <a:xfrm>
            <a:off x="685800" y="0"/>
            <a:ext cx="8631237" cy="6315075"/>
          </a:xfrm>
          <a:prstGeom prst="rect">
            <a:avLst/>
          </a:prstGeom>
          <a:noFill/>
          <a:ln w="9525">
            <a:noFill/>
            <a:miter lim="800000"/>
            <a:headEnd/>
            <a:tailEnd/>
          </a:ln>
        </p:spPr>
      </p:pic>
      <p:sp>
        <p:nvSpPr>
          <p:cNvPr id="3" name="Rectangle 2"/>
          <p:cNvSpPr/>
          <p:nvPr/>
        </p:nvSpPr>
        <p:spPr>
          <a:xfrm>
            <a:off x="228600" y="4876800"/>
            <a:ext cx="4572000" cy="1477328"/>
          </a:xfrm>
          <a:prstGeom prst="rect">
            <a:avLst/>
          </a:prstGeom>
        </p:spPr>
        <p:txBody>
          <a:bodyPr>
            <a:spAutoFit/>
          </a:bodyPr>
          <a:lstStyle/>
          <a:p>
            <a:pPr eaLnBrk="0" hangingPunct="0">
              <a:spcBef>
                <a:spcPct val="50000"/>
              </a:spcBef>
            </a:pPr>
            <a:r>
              <a:rPr lang="en-US" dirty="0" smtClean="0">
                <a:solidFill>
                  <a:schemeClr val="accent4">
                    <a:lumMod val="10000"/>
                  </a:schemeClr>
                </a:solidFill>
                <a:latin typeface="Times New Roman" pitchFamily="18" charset="0"/>
              </a:rPr>
              <a:t>Normalized yield maps averaged from all crops (1995 to 2003), greens and blues represent areas where the yield was above average, red/yellow below average, blue- highest yields, yellow- lowest yields</a:t>
            </a:r>
            <a:endParaRPr lang="en-US" dirty="0">
              <a:solidFill>
                <a:schemeClr val="accent4">
                  <a:lumMod val="10000"/>
                </a:schemeClr>
              </a:solidFill>
              <a:latin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0" y="0"/>
            <a:ext cx="4341813" cy="2998788"/>
          </a:xfrm>
          <a:prstGeom prst="rect">
            <a:avLst/>
          </a:prstGeom>
          <a:noFill/>
          <a:ln w="9525">
            <a:noFill/>
            <a:miter lim="800000"/>
            <a:headEnd/>
            <a:tailEnd/>
          </a:ln>
        </p:spPr>
      </p:pic>
      <p:pic>
        <p:nvPicPr>
          <p:cNvPr id="24579" name="Picture 3"/>
          <p:cNvPicPr>
            <a:picLocks noChangeAspect="1" noChangeArrowheads="1"/>
          </p:cNvPicPr>
          <p:nvPr/>
        </p:nvPicPr>
        <p:blipFill>
          <a:blip r:embed="rId3"/>
          <a:srcRect/>
          <a:stretch>
            <a:fillRect/>
          </a:stretch>
        </p:blipFill>
        <p:spPr bwMode="auto">
          <a:xfrm>
            <a:off x="4235450" y="1752600"/>
            <a:ext cx="4908550" cy="3213100"/>
          </a:xfrm>
          <a:prstGeom prst="rect">
            <a:avLst/>
          </a:prstGeom>
          <a:noFill/>
          <a:ln w="9525">
            <a:noFill/>
            <a:miter lim="800000"/>
            <a:headEnd/>
            <a:tailEnd/>
          </a:ln>
        </p:spPr>
      </p:pic>
      <p:pic>
        <p:nvPicPr>
          <p:cNvPr id="24580" name="Picture 4"/>
          <p:cNvPicPr>
            <a:picLocks noChangeAspect="1" noChangeArrowheads="1"/>
          </p:cNvPicPr>
          <p:nvPr/>
        </p:nvPicPr>
        <p:blipFill>
          <a:blip r:embed="rId4"/>
          <a:srcRect/>
          <a:stretch>
            <a:fillRect/>
          </a:stretch>
        </p:blipFill>
        <p:spPr bwMode="auto">
          <a:xfrm>
            <a:off x="152400" y="3429000"/>
            <a:ext cx="4862513" cy="2892425"/>
          </a:xfrm>
          <a:prstGeom prst="rect">
            <a:avLst/>
          </a:prstGeom>
          <a:noFill/>
          <a:ln w="9525">
            <a:noFill/>
            <a:miter lim="800000"/>
            <a:headEnd/>
            <a:tailEnd/>
          </a:ln>
        </p:spPr>
      </p:pic>
      <p:sp>
        <p:nvSpPr>
          <p:cNvPr id="24581" name="Rectangle 5"/>
          <p:cNvSpPr>
            <a:spLocks noChangeArrowheads="1"/>
          </p:cNvSpPr>
          <p:nvPr/>
        </p:nvSpPr>
        <p:spPr bwMode="auto">
          <a:xfrm>
            <a:off x="1143000" y="1066800"/>
            <a:ext cx="762000" cy="685800"/>
          </a:xfrm>
          <a:prstGeom prst="rect">
            <a:avLst/>
          </a:prstGeom>
          <a:noFill/>
          <a:ln w="25400">
            <a:solidFill>
              <a:schemeClr val="tx1"/>
            </a:solidFill>
            <a:miter lim="800000"/>
            <a:headEnd type="none" w="sm" len="sm"/>
            <a:tailEnd type="none" w="sm" len="sm"/>
          </a:ln>
        </p:spPr>
        <p:txBody>
          <a:bodyPr wrap="none" anchor="ctr"/>
          <a:lstStyle/>
          <a:p>
            <a:endParaRPr lang="en-US"/>
          </a:p>
        </p:txBody>
      </p:sp>
      <p:sp>
        <p:nvSpPr>
          <p:cNvPr id="24582" name="Rectangle 6"/>
          <p:cNvSpPr>
            <a:spLocks noChangeArrowheads="1"/>
          </p:cNvSpPr>
          <p:nvPr/>
        </p:nvSpPr>
        <p:spPr bwMode="auto">
          <a:xfrm>
            <a:off x="5638800" y="2743200"/>
            <a:ext cx="762000" cy="685800"/>
          </a:xfrm>
          <a:prstGeom prst="rect">
            <a:avLst/>
          </a:prstGeom>
          <a:noFill/>
          <a:ln w="25400">
            <a:solidFill>
              <a:schemeClr val="tx1"/>
            </a:solidFill>
            <a:miter lim="800000"/>
            <a:headEnd type="none" w="sm" len="sm"/>
            <a:tailEnd type="none" w="sm" len="sm"/>
          </a:ln>
        </p:spPr>
        <p:txBody>
          <a:bodyPr wrap="none" anchor="ctr"/>
          <a:lstStyle/>
          <a:p>
            <a:endParaRPr lang="en-US"/>
          </a:p>
        </p:txBody>
      </p:sp>
      <p:sp>
        <p:nvSpPr>
          <p:cNvPr id="24583" name="Rectangle 7"/>
          <p:cNvSpPr>
            <a:spLocks noChangeArrowheads="1"/>
          </p:cNvSpPr>
          <p:nvPr/>
        </p:nvSpPr>
        <p:spPr bwMode="auto">
          <a:xfrm>
            <a:off x="1752600" y="4495800"/>
            <a:ext cx="762000" cy="685800"/>
          </a:xfrm>
          <a:prstGeom prst="rect">
            <a:avLst/>
          </a:prstGeom>
          <a:noFill/>
          <a:ln w="25400">
            <a:solidFill>
              <a:schemeClr val="tx1"/>
            </a:solidFill>
            <a:miter lim="800000"/>
            <a:headEnd type="none" w="sm" len="sm"/>
            <a:tailEnd type="non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7848600" cy="1173163"/>
          </a:xfrm>
        </p:spPr>
        <p:txBody>
          <a:bodyPr/>
          <a:lstStyle/>
          <a:p>
            <a:r>
              <a:rPr lang="en-US" smtClean="0"/>
              <a:t>Conclusions</a:t>
            </a:r>
          </a:p>
        </p:txBody>
      </p:sp>
      <p:sp>
        <p:nvSpPr>
          <p:cNvPr id="19459" name="Rectangle 3"/>
          <p:cNvSpPr>
            <a:spLocks noGrp="1" noChangeArrowheads="1"/>
          </p:cNvSpPr>
          <p:nvPr>
            <p:ph idx="1"/>
          </p:nvPr>
        </p:nvSpPr>
        <p:spPr>
          <a:xfrm>
            <a:off x="304800" y="1295400"/>
            <a:ext cx="8610600" cy="4525963"/>
          </a:xfrm>
        </p:spPr>
        <p:txBody>
          <a:bodyPr/>
          <a:lstStyle/>
          <a:p>
            <a:r>
              <a:rPr lang="en-US" sz="2800" dirty="0" smtClean="0"/>
              <a:t>Soil information can now be translated to continuous layers of soil properties.</a:t>
            </a:r>
          </a:p>
          <a:p>
            <a:endParaRPr lang="en-US" sz="2800" dirty="0" smtClean="0"/>
          </a:p>
          <a:p>
            <a:endParaRPr lang="en-US" sz="2800" dirty="0" smtClean="0"/>
          </a:p>
          <a:p>
            <a:endParaRPr lang="en-US" sz="2800" dirty="0" smtClean="0"/>
          </a:p>
          <a:p>
            <a:endParaRPr lang="en-US" sz="2800" dirty="0" smtClean="0"/>
          </a:p>
          <a:p>
            <a:r>
              <a:rPr lang="en-US" sz="2800" dirty="0" smtClean="0"/>
              <a:t>Determine the properties (OM, water storage, water table, etc) that affect yield – we can develop an algorithm of multiple soil properties to predict yield.</a:t>
            </a:r>
          </a:p>
          <a:p>
            <a:r>
              <a:rPr lang="en-US" sz="2800" dirty="0" smtClean="0"/>
              <a:t>Use the predictions for cost-benefit analysis </a:t>
            </a:r>
          </a:p>
          <a:p>
            <a:endParaRPr lang="en-US" sz="2800" dirty="0" smtClean="0"/>
          </a:p>
          <a:p>
            <a:pPr>
              <a:buFontTx/>
              <a:buNone/>
            </a:pPr>
            <a:endParaRPr lang="en-US" sz="2800" dirty="0" smtClean="0"/>
          </a:p>
        </p:txBody>
      </p:sp>
      <p:pic>
        <p:nvPicPr>
          <p:cNvPr id="19460" name="Picture 4"/>
          <p:cNvPicPr>
            <a:picLocks noChangeAspect="1" noChangeArrowheads="1"/>
          </p:cNvPicPr>
          <p:nvPr/>
        </p:nvPicPr>
        <p:blipFill>
          <a:blip r:embed="rId2"/>
          <a:srcRect l="13750" t="38000" r="68750" b="42000"/>
          <a:stretch>
            <a:fillRect/>
          </a:stretch>
        </p:blipFill>
        <p:spPr bwMode="auto">
          <a:xfrm>
            <a:off x="4648200" y="1752600"/>
            <a:ext cx="2667000" cy="1905000"/>
          </a:xfrm>
          <a:prstGeom prst="rect">
            <a:avLst/>
          </a:prstGeom>
          <a:noFill/>
          <a:ln w="9525">
            <a:noFill/>
            <a:miter lim="800000"/>
            <a:headEnd/>
            <a:tailEnd/>
          </a:ln>
        </p:spPr>
      </p:pic>
      <p:sp>
        <p:nvSpPr>
          <p:cNvPr id="5" name="Rectangle 5"/>
          <p:cNvSpPr>
            <a:spLocks noChangeArrowheads="1"/>
          </p:cNvSpPr>
          <p:nvPr/>
        </p:nvSpPr>
        <p:spPr bwMode="auto">
          <a:xfrm>
            <a:off x="228600" y="2362200"/>
            <a:ext cx="4419600" cy="730250"/>
          </a:xfrm>
          <a:prstGeom prst="rect">
            <a:avLst/>
          </a:prstGeom>
          <a:noFill/>
          <a:ln w="9525">
            <a:noFill/>
            <a:miter lim="800000"/>
            <a:headEnd/>
            <a:tailEnd/>
          </a:ln>
        </p:spPr>
        <p:txBody>
          <a:bodyPr>
            <a:spAutoFit/>
          </a:bodyPr>
          <a:lstStyle/>
          <a:p>
            <a:r>
              <a:rPr lang="en-US" sz="1400" dirty="0" err="1">
                <a:solidFill>
                  <a:srgbClr val="000000"/>
                </a:solidFill>
              </a:rPr>
              <a:t>D</a:t>
            </a:r>
            <a:r>
              <a:rPr lang="en-US" sz="1400" baseline="-25000" dirty="0" err="1">
                <a:solidFill>
                  <a:srgbClr val="000000"/>
                </a:solidFill>
              </a:rPr>
              <a:t>ij</a:t>
            </a:r>
            <a:r>
              <a:rPr lang="en-US" sz="1400" dirty="0">
                <a:solidFill>
                  <a:srgbClr val="000000"/>
                </a:solidFill>
              </a:rPr>
              <a:t>:  the estimated soil property value at (</a:t>
            </a:r>
            <a:r>
              <a:rPr lang="en-US" sz="1400" dirty="0" err="1">
                <a:solidFill>
                  <a:srgbClr val="000000"/>
                </a:solidFill>
              </a:rPr>
              <a:t>i</a:t>
            </a:r>
            <a:r>
              <a:rPr lang="en-US" sz="1400" dirty="0">
                <a:solidFill>
                  <a:srgbClr val="000000"/>
                </a:solidFill>
              </a:rPr>
              <a:t>, j);</a:t>
            </a:r>
          </a:p>
          <a:p>
            <a:r>
              <a:rPr lang="en-US" sz="1400" dirty="0" err="1">
                <a:solidFill>
                  <a:srgbClr val="000000"/>
                </a:solidFill>
              </a:rPr>
              <a:t>S</a:t>
            </a:r>
            <a:r>
              <a:rPr lang="en-US" sz="1400" baseline="30000" dirty="0" err="1">
                <a:solidFill>
                  <a:srgbClr val="000000"/>
                </a:solidFill>
              </a:rPr>
              <a:t>k</a:t>
            </a:r>
            <a:r>
              <a:rPr lang="en-US" sz="1400" baseline="-25000" dirty="0" err="1">
                <a:solidFill>
                  <a:srgbClr val="000000"/>
                </a:solidFill>
              </a:rPr>
              <a:t>ij</a:t>
            </a:r>
            <a:r>
              <a:rPr lang="en-US" sz="1400" dirty="0">
                <a:solidFill>
                  <a:srgbClr val="000000"/>
                </a:solidFill>
              </a:rPr>
              <a:t>: the fuzzy membership value for </a:t>
            </a:r>
            <a:r>
              <a:rPr lang="en-US" sz="1400" dirty="0" err="1">
                <a:solidFill>
                  <a:srgbClr val="000000"/>
                </a:solidFill>
              </a:rPr>
              <a:t>kth</a:t>
            </a:r>
            <a:r>
              <a:rPr lang="en-US" sz="1400" dirty="0">
                <a:solidFill>
                  <a:srgbClr val="000000"/>
                </a:solidFill>
              </a:rPr>
              <a:t> soil at (</a:t>
            </a:r>
            <a:r>
              <a:rPr lang="en-US" sz="1400" dirty="0" err="1">
                <a:solidFill>
                  <a:srgbClr val="000000"/>
                </a:solidFill>
              </a:rPr>
              <a:t>i</a:t>
            </a:r>
            <a:r>
              <a:rPr lang="en-US" sz="1400" dirty="0">
                <a:solidFill>
                  <a:srgbClr val="000000"/>
                </a:solidFill>
              </a:rPr>
              <a:t>, j);</a:t>
            </a:r>
          </a:p>
          <a:p>
            <a:r>
              <a:rPr lang="en-US" sz="1400" dirty="0" err="1">
                <a:solidFill>
                  <a:srgbClr val="000000"/>
                </a:solidFill>
              </a:rPr>
              <a:t>D</a:t>
            </a:r>
            <a:r>
              <a:rPr lang="en-US" sz="1400" baseline="30000" dirty="0" err="1">
                <a:solidFill>
                  <a:srgbClr val="000000"/>
                </a:solidFill>
              </a:rPr>
              <a:t>k</a:t>
            </a:r>
            <a:r>
              <a:rPr lang="en-US" sz="1400" dirty="0">
                <a:solidFill>
                  <a:srgbClr val="000000"/>
                </a:solidFill>
              </a:rPr>
              <a:t>: the representative property value for </a:t>
            </a:r>
            <a:r>
              <a:rPr lang="en-US" sz="1400" dirty="0" err="1">
                <a:solidFill>
                  <a:srgbClr val="000000"/>
                </a:solidFill>
              </a:rPr>
              <a:t>kth</a:t>
            </a:r>
            <a:r>
              <a:rPr lang="en-US" sz="1400" dirty="0">
                <a:solidFill>
                  <a:srgbClr val="000000"/>
                </a:solidFill>
              </a:rPr>
              <a:t> soil.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Soil – A reservoir and transport medium for nutrients and water </a:t>
            </a:r>
          </a:p>
        </p:txBody>
      </p:sp>
      <p:pic>
        <p:nvPicPr>
          <p:cNvPr id="4099" name="Picture 5" descr="Buol Fig 1-1"/>
          <p:cNvPicPr>
            <a:picLocks noGrp="1" noChangeAspect="1" noChangeArrowheads="1"/>
          </p:cNvPicPr>
          <p:nvPr>
            <p:ph idx="1"/>
          </p:nvPr>
        </p:nvPicPr>
        <p:blipFill>
          <a:blip r:embed="rId2"/>
          <a:srcRect/>
          <a:stretch>
            <a:fillRect/>
          </a:stretch>
        </p:blipFill>
        <p:spPr>
          <a:xfrm>
            <a:off x="762000" y="1828800"/>
            <a:ext cx="4114800" cy="3784600"/>
          </a:xfrm>
          <a:noFill/>
        </p:spPr>
      </p:pic>
      <p:pic>
        <p:nvPicPr>
          <p:cNvPr id="4100" name="Picture 6" descr="Polypedon figure"/>
          <p:cNvPicPr>
            <a:picLocks noChangeAspect="1" noChangeArrowheads="1"/>
          </p:cNvPicPr>
          <p:nvPr/>
        </p:nvPicPr>
        <p:blipFill>
          <a:blip r:embed="rId3"/>
          <a:srcRect/>
          <a:stretch>
            <a:fillRect/>
          </a:stretch>
        </p:blipFill>
        <p:spPr bwMode="auto">
          <a:xfrm>
            <a:off x="5029200" y="2438400"/>
            <a:ext cx="4114800" cy="263366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52400" y="1600200"/>
            <a:ext cx="8839200" cy="2819400"/>
          </a:xfrm>
        </p:spPr>
        <p:txBody>
          <a:bodyPr/>
          <a:lstStyle/>
          <a:p>
            <a:r>
              <a:rPr lang="en-US" sz="4000" dirty="0" smtClean="0"/>
              <a:t>Understanding soil </a:t>
            </a:r>
            <a:r>
              <a:rPr lang="en-US" sz="4000" u="sng" dirty="0" smtClean="0"/>
              <a:t>function</a:t>
            </a:r>
            <a:r>
              <a:rPr lang="en-US" sz="4000" dirty="0" smtClean="0"/>
              <a:t> is the key to predicting nitrogen use efficiency</a:t>
            </a:r>
            <a:br>
              <a:rPr lang="en-US" sz="4000" dirty="0" smtClean="0"/>
            </a:br>
            <a:r>
              <a:rPr lang="en-US" sz="4000" dirty="0" smtClean="0"/>
              <a:t/>
            </a:r>
            <a:br>
              <a:rPr lang="en-US" sz="4000" dirty="0" smtClean="0"/>
            </a:br>
            <a:r>
              <a:rPr lang="en-US" sz="4000" dirty="0" smtClean="0"/>
              <a:t>Function is a use dependent question (and sometimes crop specific)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t="9825" r="24448" b="9937"/>
          <a:stretch>
            <a:fillRect/>
          </a:stretch>
        </p:blipFill>
        <p:spPr bwMode="auto">
          <a:xfrm>
            <a:off x="682412" y="990600"/>
            <a:ext cx="4041987" cy="5867400"/>
          </a:xfrm>
          <a:prstGeom prst="rect">
            <a:avLst/>
          </a:prstGeom>
          <a:noFill/>
          <a:ln w="9525">
            <a:noFill/>
            <a:miter lim="800000"/>
            <a:headEnd/>
            <a:tailEnd/>
          </a:ln>
        </p:spPr>
      </p:pic>
      <p:sp>
        <p:nvSpPr>
          <p:cNvPr id="5123" name="Text Box 3"/>
          <p:cNvSpPr txBox="1">
            <a:spLocks noChangeArrowheads="1"/>
          </p:cNvSpPr>
          <p:nvPr/>
        </p:nvSpPr>
        <p:spPr bwMode="auto">
          <a:xfrm>
            <a:off x="4800600" y="762000"/>
            <a:ext cx="3962400" cy="3025775"/>
          </a:xfrm>
          <a:prstGeom prst="rect">
            <a:avLst/>
          </a:prstGeom>
          <a:noFill/>
          <a:ln w="9525">
            <a:noFill/>
            <a:miter lim="800000"/>
            <a:headEnd/>
            <a:tailEnd/>
          </a:ln>
        </p:spPr>
        <p:txBody>
          <a:bodyPr>
            <a:spAutoFit/>
          </a:bodyPr>
          <a:lstStyle/>
          <a:p>
            <a:pPr>
              <a:spcBef>
                <a:spcPct val="50000"/>
              </a:spcBef>
            </a:pPr>
            <a:r>
              <a:rPr lang="en-US" sz="1600" b="1">
                <a:solidFill>
                  <a:srgbClr val="000000"/>
                </a:solidFill>
              </a:rPr>
              <a:t>Fc</a:t>
            </a:r>
            <a:r>
              <a:rPr lang="en-US" sz="1600">
                <a:solidFill>
                  <a:srgbClr val="000000"/>
                </a:solidFill>
              </a:rPr>
              <a:t> – Fincastle: Fine-silty, mixed, superactive, mesic Aeric Epiaqualfs</a:t>
            </a:r>
          </a:p>
          <a:p>
            <a:pPr>
              <a:spcBef>
                <a:spcPct val="50000"/>
              </a:spcBef>
            </a:pPr>
            <a:r>
              <a:rPr lang="en-US" sz="1600" b="1">
                <a:solidFill>
                  <a:srgbClr val="000000"/>
                </a:solidFill>
              </a:rPr>
              <a:t>Bs</a:t>
            </a:r>
            <a:r>
              <a:rPr lang="en-US" sz="1600">
                <a:solidFill>
                  <a:srgbClr val="000000"/>
                </a:solidFill>
              </a:rPr>
              <a:t> – Brookston: Fine-Loamy, mixed, superactive, mesic Typic Argiaquolls</a:t>
            </a:r>
          </a:p>
          <a:p>
            <a:pPr>
              <a:spcBef>
                <a:spcPct val="50000"/>
              </a:spcBef>
            </a:pPr>
            <a:r>
              <a:rPr lang="en-US" sz="1600" b="1">
                <a:solidFill>
                  <a:srgbClr val="000000"/>
                </a:solidFill>
              </a:rPr>
              <a:t>Kk</a:t>
            </a:r>
            <a:r>
              <a:rPr lang="en-US" sz="1600">
                <a:solidFill>
                  <a:srgbClr val="000000"/>
                </a:solidFill>
              </a:rPr>
              <a:t> – Kokomo: Fine, mixed, superactive, mesic, Typic Argiaquolls</a:t>
            </a:r>
          </a:p>
          <a:p>
            <a:pPr>
              <a:spcBef>
                <a:spcPct val="50000"/>
              </a:spcBef>
            </a:pPr>
            <a:r>
              <a:rPr lang="en-US" sz="1600" b="1">
                <a:solidFill>
                  <a:srgbClr val="000000"/>
                </a:solidFill>
              </a:rPr>
              <a:t>Pa</a:t>
            </a:r>
            <a:r>
              <a:rPr lang="en-US" sz="1600">
                <a:solidFill>
                  <a:srgbClr val="000000"/>
                </a:solidFill>
              </a:rPr>
              <a:t> – Patton: Fine-silty, mixed, superactive, mesic, Typic Endoaquolls</a:t>
            </a:r>
          </a:p>
          <a:p>
            <a:pPr>
              <a:spcBef>
                <a:spcPct val="50000"/>
              </a:spcBef>
            </a:pPr>
            <a:r>
              <a:rPr lang="en-US" sz="1600" b="1">
                <a:solidFill>
                  <a:srgbClr val="000000"/>
                </a:solidFill>
              </a:rPr>
              <a:t>Ca</a:t>
            </a:r>
            <a:r>
              <a:rPr lang="en-US" sz="1600">
                <a:solidFill>
                  <a:srgbClr val="000000"/>
                </a:solidFill>
              </a:rPr>
              <a:t> – Carlisle muck: Euic, mesic, Typic Haplosaprist</a:t>
            </a:r>
          </a:p>
        </p:txBody>
      </p:sp>
      <p:pic>
        <p:nvPicPr>
          <p:cNvPr id="5124" name="Picture 4"/>
          <p:cNvPicPr>
            <a:picLocks noChangeAspect="1" noChangeArrowheads="1"/>
          </p:cNvPicPr>
          <p:nvPr/>
        </p:nvPicPr>
        <p:blipFill>
          <a:blip r:embed="rId4"/>
          <a:srcRect/>
          <a:stretch>
            <a:fillRect/>
          </a:stretch>
        </p:blipFill>
        <p:spPr bwMode="auto">
          <a:xfrm>
            <a:off x="79375" y="6477000"/>
            <a:ext cx="2663825" cy="277813"/>
          </a:xfrm>
          <a:prstGeom prst="rect">
            <a:avLst/>
          </a:prstGeom>
          <a:noFill/>
          <a:ln w="9525">
            <a:noFill/>
            <a:miter lim="800000"/>
            <a:headEnd/>
            <a:tailEnd/>
          </a:ln>
        </p:spPr>
      </p:pic>
      <p:pic>
        <p:nvPicPr>
          <p:cNvPr id="5125" name="Picture 5"/>
          <p:cNvPicPr>
            <a:picLocks noChangeAspect="1" noChangeArrowheads="1"/>
          </p:cNvPicPr>
          <p:nvPr/>
        </p:nvPicPr>
        <p:blipFill>
          <a:blip r:embed="rId5"/>
          <a:srcRect/>
          <a:stretch>
            <a:fillRect/>
          </a:stretch>
        </p:blipFill>
        <p:spPr bwMode="auto">
          <a:xfrm>
            <a:off x="152400" y="1295400"/>
            <a:ext cx="350837" cy="777875"/>
          </a:xfrm>
          <a:prstGeom prst="rect">
            <a:avLst/>
          </a:prstGeom>
          <a:noFill/>
          <a:ln w="9525">
            <a:noFill/>
            <a:miter lim="800000"/>
            <a:headEnd/>
            <a:tailEnd/>
          </a:ln>
        </p:spPr>
      </p:pic>
      <p:sp>
        <p:nvSpPr>
          <p:cNvPr id="6" name="TextBox 5"/>
          <p:cNvSpPr txBox="1"/>
          <p:nvPr/>
        </p:nvSpPr>
        <p:spPr>
          <a:xfrm>
            <a:off x="1066800" y="381000"/>
            <a:ext cx="6075381" cy="369332"/>
          </a:xfrm>
          <a:prstGeom prst="rect">
            <a:avLst/>
          </a:prstGeom>
          <a:noFill/>
        </p:spPr>
        <p:txBody>
          <a:bodyPr wrap="none" rtlCol="0">
            <a:spAutoFit/>
          </a:bodyPr>
          <a:lstStyle/>
          <a:p>
            <a:r>
              <a:rPr lang="en-US" dirty="0" smtClean="0">
                <a:solidFill>
                  <a:schemeClr val="accent4">
                    <a:lumMod val="10000"/>
                  </a:schemeClr>
                </a:solidFill>
              </a:rPr>
              <a:t>Soil Survey – Illustrates soil </a:t>
            </a:r>
            <a:r>
              <a:rPr lang="en-US" u="sng" dirty="0" smtClean="0">
                <a:solidFill>
                  <a:schemeClr val="accent4">
                    <a:lumMod val="10000"/>
                  </a:schemeClr>
                </a:solidFill>
              </a:rPr>
              <a:t>structural/visual</a:t>
            </a:r>
            <a:r>
              <a:rPr lang="en-US" dirty="0" smtClean="0">
                <a:solidFill>
                  <a:schemeClr val="accent4">
                    <a:lumMod val="10000"/>
                  </a:schemeClr>
                </a:solidFill>
              </a:rPr>
              <a:t> differences </a:t>
            </a:r>
            <a:endParaRPr lang="en-US" dirty="0">
              <a:solidFill>
                <a:schemeClr val="accent4">
                  <a:lumMod val="10000"/>
                </a:schemeClr>
              </a:solidFill>
            </a:endParaRPr>
          </a:p>
        </p:txBody>
      </p:sp>
      <p:sp>
        <p:nvSpPr>
          <p:cNvPr id="7" name="TextBox 6"/>
          <p:cNvSpPr txBox="1"/>
          <p:nvPr/>
        </p:nvSpPr>
        <p:spPr>
          <a:xfrm>
            <a:off x="5105400" y="4572000"/>
            <a:ext cx="3599062" cy="2031325"/>
          </a:xfrm>
          <a:prstGeom prst="rect">
            <a:avLst/>
          </a:prstGeom>
          <a:noFill/>
        </p:spPr>
        <p:txBody>
          <a:bodyPr wrap="none" rtlCol="0">
            <a:spAutoFit/>
          </a:bodyPr>
          <a:lstStyle/>
          <a:p>
            <a:r>
              <a:rPr lang="en-US" dirty="0" smtClean="0">
                <a:solidFill>
                  <a:schemeClr val="accent4">
                    <a:lumMod val="10000"/>
                  </a:schemeClr>
                </a:solidFill>
              </a:rPr>
              <a:t> </a:t>
            </a:r>
            <a:r>
              <a:rPr lang="en-US" u="sng" dirty="0" smtClean="0">
                <a:solidFill>
                  <a:schemeClr val="accent4">
                    <a:lumMod val="10000"/>
                  </a:schemeClr>
                </a:solidFill>
              </a:rPr>
              <a:t>Limitations</a:t>
            </a:r>
            <a:r>
              <a:rPr lang="en-US" dirty="0" smtClean="0">
                <a:solidFill>
                  <a:schemeClr val="accent4">
                    <a:lumMod val="10000"/>
                  </a:schemeClr>
                </a:solidFill>
              </a:rPr>
              <a:t> </a:t>
            </a:r>
          </a:p>
          <a:p>
            <a:pPr>
              <a:buFont typeface="Arial" pitchFamily="34" charset="0"/>
              <a:buChar char="•"/>
            </a:pPr>
            <a:r>
              <a:rPr lang="en-US" dirty="0" smtClean="0">
                <a:solidFill>
                  <a:schemeClr val="accent4">
                    <a:lumMod val="10000"/>
                  </a:schemeClr>
                </a:solidFill>
              </a:rPr>
              <a:t>Soil Survey has hard boundaries</a:t>
            </a:r>
          </a:p>
          <a:p>
            <a:r>
              <a:rPr lang="en-US" smtClean="0">
                <a:solidFill>
                  <a:schemeClr val="accent4">
                    <a:lumMod val="10000"/>
                  </a:schemeClr>
                </a:solidFill>
              </a:rPr>
              <a:t> (up </a:t>
            </a:r>
            <a:r>
              <a:rPr lang="en-US" dirty="0" smtClean="0">
                <a:solidFill>
                  <a:schemeClr val="accent4">
                    <a:lumMod val="10000"/>
                  </a:schemeClr>
                </a:solidFill>
              </a:rPr>
              <a:t>to 2 acres </a:t>
            </a:r>
            <a:r>
              <a:rPr lang="en-US" smtClean="0">
                <a:solidFill>
                  <a:schemeClr val="accent4">
                    <a:lumMod val="10000"/>
                  </a:schemeClr>
                </a:solidFill>
              </a:rPr>
              <a:t>of inclusions)</a:t>
            </a:r>
            <a:endParaRPr lang="en-US" dirty="0" smtClean="0">
              <a:solidFill>
                <a:schemeClr val="accent4">
                  <a:lumMod val="10000"/>
                </a:schemeClr>
              </a:solidFill>
            </a:endParaRPr>
          </a:p>
          <a:p>
            <a:pPr>
              <a:buFont typeface="Arial" pitchFamily="34" charset="0"/>
              <a:buChar char="•"/>
            </a:pPr>
            <a:r>
              <a:rPr lang="en-US" dirty="0" smtClean="0">
                <a:solidFill>
                  <a:schemeClr val="accent4">
                    <a:lumMod val="10000"/>
                  </a:schemeClr>
                </a:solidFill>
              </a:rPr>
              <a:t> Interpretations are not based on</a:t>
            </a:r>
          </a:p>
          <a:p>
            <a:r>
              <a:rPr lang="en-US" dirty="0" smtClean="0">
                <a:solidFill>
                  <a:schemeClr val="accent4">
                    <a:lumMod val="10000"/>
                  </a:schemeClr>
                </a:solidFill>
              </a:rPr>
              <a:t>  management</a:t>
            </a:r>
          </a:p>
          <a:p>
            <a:pPr>
              <a:buFont typeface="Arial" pitchFamily="34" charset="0"/>
              <a:buChar char="•"/>
            </a:pPr>
            <a:r>
              <a:rPr lang="en-US" dirty="0">
                <a:solidFill>
                  <a:schemeClr val="accent4">
                    <a:lumMod val="10000"/>
                  </a:schemeClr>
                </a:solidFill>
              </a:rPr>
              <a:t> </a:t>
            </a:r>
            <a:r>
              <a:rPr lang="en-US" dirty="0" smtClean="0">
                <a:solidFill>
                  <a:schemeClr val="accent4">
                    <a:lumMod val="10000"/>
                  </a:schemeClr>
                </a:solidFill>
              </a:rPr>
              <a:t>Created using best available </a:t>
            </a:r>
          </a:p>
          <a:p>
            <a:r>
              <a:rPr lang="en-US" dirty="0">
                <a:solidFill>
                  <a:schemeClr val="accent4">
                    <a:lumMod val="10000"/>
                  </a:schemeClr>
                </a:solidFill>
              </a:rPr>
              <a:t> </a:t>
            </a:r>
            <a:r>
              <a:rPr lang="en-US" dirty="0" smtClean="0">
                <a:solidFill>
                  <a:schemeClr val="accent4">
                    <a:lumMod val="10000"/>
                  </a:schemeClr>
                </a:solidFill>
              </a:rPr>
              <a:t>  technology at the time </a:t>
            </a:r>
            <a:endParaRPr lang="en-US" dirty="0">
              <a:solidFill>
                <a:schemeClr val="accent4">
                  <a:lumMod val="1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85800"/>
            <a:ext cx="8458200" cy="5632311"/>
          </a:xfrm>
          <a:prstGeom prst="rect">
            <a:avLst/>
          </a:prstGeom>
          <a:noFill/>
        </p:spPr>
        <p:txBody>
          <a:bodyPr wrap="square" rtlCol="0">
            <a:spAutoFit/>
          </a:bodyPr>
          <a:lstStyle/>
          <a:p>
            <a:r>
              <a:rPr lang="en-US" sz="3600" dirty="0" smtClean="0">
                <a:solidFill>
                  <a:schemeClr val="accent4">
                    <a:lumMod val="10000"/>
                  </a:schemeClr>
                </a:solidFill>
              </a:rPr>
              <a:t>Digital Soil Mapping</a:t>
            </a:r>
          </a:p>
          <a:p>
            <a:endParaRPr lang="en-US" sz="3600" dirty="0">
              <a:solidFill>
                <a:schemeClr val="accent4">
                  <a:lumMod val="10000"/>
                </a:schemeClr>
              </a:solidFill>
            </a:endParaRPr>
          </a:p>
          <a:p>
            <a:pPr>
              <a:buFont typeface="Arial" pitchFamily="34" charset="0"/>
              <a:buChar char="•"/>
            </a:pPr>
            <a:r>
              <a:rPr lang="en-US" sz="3600" dirty="0" smtClean="0">
                <a:solidFill>
                  <a:schemeClr val="accent4">
                    <a:lumMod val="10000"/>
                  </a:schemeClr>
                </a:solidFill>
              </a:rPr>
              <a:t> Define topographic attributes which</a:t>
            </a:r>
          </a:p>
          <a:p>
            <a:r>
              <a:rPr lang="en-US" sz="3600" dirty="0" smtClean="0">
                <a:solidFill>
                  <a:schemeClr val="accent4">
                    <a:lumMod val="10000"/>
                  </a:schemeClr>
                </a:solidFill>
              </a:rPr>
              <a:t>  determine differences in soils </a:t>
            </a:r>
          </a:p>
          <a:p>
            <a:pPr>
              <a:buFont typeface="Arial" pitchFamily="34" charset="0"/>
              <a:buChar char="•"/>
            </a:pPr>
            <a:r>
              <a:rPr lang="en-US" sz="3600" dirty="0">
                <a:solidFill>
                  <a:schemeClr val="accent4">
                    <a:lumMod val="10000"/>
                  </a:schemeClr>
                </a:solidFill>
              </a:rPr>
              <a:t> </a:t>
            </a:r>
            <a:r>
              <a:rPr lang="en-US" sz="3600" dirty="0" smtClean="0">
                <a:solidFill>
                  <a:schemeClr val="accent4">
                    <a:lumMod val="10000"/>
                  </a:schemeClr>
                </a:solidFill>
              </a:rPr>
              <a:t>Data mine to define geologic material</a:t>
            </a:r>
          </a:p>
          <a:p>
            <a:r>
              <a:rPr lang="en-US" sz="3600" dirty="0" smtClean="0">
                <a:solidFill>
                  <a:schemeClr val="accent4">
                    <a:lumMod val="10000"/>
                  </a:schemeClr>
                </a:solidFill>
              </a:rPr>
              <a:t>  which soil formed from (sand, clay)</a:t>
            </a:r>
          </a:p>
          <a:p>
            <a:pPr>
              <a:buFont typeface="Arial" pitchFamily="34" charset="0"/>
              <a:buChar char="•"/>
            </a:pPr>
            <a:r>
              <a:rPr lang="en-US" sz="3600" dirty="0">
                <a:solidFill>
                  <a:schemeClr val="accent4">
                    <a:lumMod val="10000"/>
                  </a:schemeClr>
                </a:solidFill>
              </a:rPr>
              <a:t> </a:t>
            </a:r>
            <a:r>
              <a:rPr lang="en-US" sz="3600" dirty="0" smtClean="0">
                <a:solidFill>
                  <a:schemeClr val="accent4">
                    <a:lumMod val="10000"/>
                  </a:schemeClr>
                </a:solidFill>
              </a:rPr>
              <a:t>Formalize the terrain-soil relationship</a:t>
            </a:r>
          </a:p>
          <a:p>
            <a:r>
              <a:rPr lang="en-US" sz="3600" dirty="0" smtClean="0">
                <a:solidFill>
                  <a:schemeClr val="accent4">
                    <a:lumMod val="10000"/>
                  </a:schemeClr>
                </a:solidFill>
              </a:rPr>
              <a:t>  to automate the soil distribution</a:t>
            </a:r>
          </a:p>
          <a:p>
            <a:pPr>
              <a:buFont typeface="Arial" pitchFamily="34" charset="0"/>
              <a:buChar char="•"/>
            </a:pPr>
            <a:r>
              <a:rPr lang="en-US" sz="3600" dirty="0">
                <a:solidFill>
                  <a:schemeClr val="accent4">
                    <a:lumMod val="10000"/>
                  </a:schemeClr>
                </a:solidFill>
              </a:rPr>
              <a:t> </a:t>
            </a:r>
            <a:r>
              <a:rPr lang="en-US" sz="3600" dirty="0" smtClean="0">
                <a:solidFill>
                  <a:schemeClr val="accent4">
                    <a:lumMod val="10000"/>
                  </a:schemeClr>
                </a:solidFill>
              </a:rPr>
              <a:t>Determine properties that relate to</a:t>
            </a:r>
          </a:p>
          <a:p>
            <a:r>
              <a:rPr lang="en-US" sz="3600" dirty="0" smtClean="0">
                <a:solidFill>
                  <a:schemeClr val="accent4">
                    <a:lumMod val="10000"/>
                  </a:schemeClr>
                </a:solidFill>
              </a:rPr>
              <a:t>   function (nutrient response)</a:t>
            </a:r>
            <a:endParaRPr lang="en-US" sz="3600" dirty="0">
              <a:solidFill>
                <a:schemeClr val="accent4">
                  <a:lumMod val="10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l="3658" t="17203" r="3683" b="18135"/>
          <a:stretch>
            <a:fillRect/>
          </a:stretch>
        </p:blipFill>
        <p:spPr bwMode="auto">
          <a:xfrm>
            <a:off x="2209800" y="3968750"/>
            <a:ext cx="5334000" cy="2736850"/>
          </a:xfrm>
          <a:prstGeom prst="rect">
            <a:avLst/>
          </a:prstGeom>
          <a:noFill/>
          <a:ln w="9525">
            <a:noFill/>
            <a:miter lim="800000"/>
            <a:headEnd/>
            <a:tailEnd/>
          </a:ln>
        </p:spPr>
      </p:pic>
      <p:sp>
        <p:nvSpPr>
          <p:cNvPr id="12291" name="Rectangle 3"/>
          <p:cNvSpPr>
            <a:spLocks noGrp="1" noChangeArrowheads="1"/>
          </p:cNvSpPr>
          <p:nvPr>
            <p:ph type="title"/>
          </p:nvPr>
        </p:nvSpPr>
        <p:spPr>
          <a:xfrm>
            <a:off x="914400" y="152400"/>
            <a:ext cx="8001000" cy="715963"/>
          </a:xfrm>
        </p:spPr>
        <p:txBody>
          <a:bodyPr/>
          <a:lstStyle/>
          <a:p>
            <a:r>
              <a:rPr lang="en-US" smtClean="0"/>
              <a:t>Soils in Howard County</a:t>
            </a:r>
          </a:p>
        </p:txBody>
      </p:sp>
      <p:sp>
        <p:nvSpPr>
          <p:cNvPr id="12292" name="Rectangle 4"/>
          <p:cNvSpPr>
            <a:spLocks noGrp="1" noChangeArrowheads="1"/>
          </p:cNvSpPr>
          <p:nvPr>
            <p:ph idx="1"/>
          </p:nvPr>
        </p:nvSpPr>
        <p:spPr>
          <a:xfrm>
            <a:off x="990600" y="914400"/>
            <a:ext cx="7315200" cy="4525963"/>
          </a:xfrm>
        </p:spPr>
        <p:txBody>
          <a:bodyPr/>
          <a:lstStyle/>
          <a:p>
            <a:r>
              <a:rPr lang="en-US" sz="3200" dirty="0" smtClean="0">
                <a:solidFill>
                  <a:schemeClr val="accent4">
                    <a:lumMod val="10000"/>
                  </a:schemeClr>
                </a:solidFill>
              </a:rPr>
              <a:t>5 soils cover 80% of the land on Howard County</a:t>
            </a:r>
          </a:p>
          <a:p>
            <a:r>
              <a:rPr lang="en-US" sz="3200" dirty="0" smtClean="0">
                <a:solidFill>
                  <a:schemeClr val="accent4">
                    <a:lumMod val="10000"/>
                  </a:schemeClr>
                </a:solidFill>
              </a:rPr>
              <a:t>Are there relationships between these 5 soils and terrain attributes?</a:t>
            </a:r>
          </a:p>
          <a:p>
            <a:r>
              <a:rPr lang="en-US" sz="3200" dirty="0" smtClean="0">
                <a:solidFill>
                  <a:schemeClr val="accent4">
                    <a:lumMod val="10000"/>
                  </a:schemeClr>
                </a:solidFill>
              </a:rPr>
              <a:t>Can we use those relationships to improve the survey in an update context?</a:t>
            </a:r>
          </a:p>
          <a:p>
            <a:endParaRPr lang="en-US" sz="3200" dirty="0" smtClean="0">
              <a:solidFill>
                <a:schemeClr val="accent4">
                  <a:lumMod val="10000"/>
                </a:schemeClr>
              </a:solidFill>
            </a:endParaRPr>
          </a:p>
        </p:txBody>
      </p:sp>
      <p:sp>
        <p:nvSpPr>
          <p:cNvPr id="12293" name="Rectangle 6"/>
          <p:cNvSpPr>
            <a:spLocks noChangeArrowheads="1"/>
          </p:cNvSpPr>
          <p:nvPr/>
        </p:nvSpPr>
        <p:spPr bwMode="auto">
          <a:xfrm>
            <a:off x="3048000" y="4495800"/>
            <a:ext cx="457200" cy="381000"/>
          </a:xfrm>
          <a:prstGeom prst="rect">
            <a:avLst/>
          </a:prstGeom>
          <a:noFill/>
          <a:ln w="25400">
            <a:solidFill>
              <a:srgbClr val="FF0000"/>
            </a:solidFill>
            <a:miter lim="800000"/>
            <a:headEnd/>
            <a:tailEnd/>
          </a:ln>
        </p:spPr>
        <p:txBody>
          <a:bodyPr wrap="none" anchor="ctr"/>
          <a:lstStyle/>
          <a:p>
            <a:endParaRPr lang="en-US"/>
          </a:p>
        </p:txBody>
      </p:sp>
      <p:sp>
        <p:nvSpPr>
          <p:cNvPr id="12294" name="AutoShape 7"/>
          <p:cNvSpPr>
            <a:spLocks noChangeArrowheads="1"/>
          </p:cNvSpPr>
          <p:nvPr/>
        </p:nvSpPr>
        <p:spPr bwMode="auto">
          <a:xfrm rot="-1158711">
            <a:off x="1120775" y="4964113"/>
            <a:ext cx="1981200" cy="457200"/>
          </a:xfrm>
          <a:prstGeom prst="rightArrow">
            <a:avLst>
              <a:gd name="adj1" fmla="val 50000"/>
              <a:gd name="adj2" fmla="val 108333"/>
            </a:avLst>
          </a:prstGeom>
          <a:noFill/>
          <a:ln w="25400">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p:cNvPicPr>
            <a:picLocks noChangeAspect="1" noChangeArrowheads="1"/>
          </p:cNvPicPr>
          <p:nvPr/>
        </p:nvPicPr>
        <p:blipFill>
          <a:blip r:embed="rId2"/>
          <a:srcRect/>
          <a:stretch>
            <a:fillRect/>
          </a:stretch>
        </p:blipFill>
        <p:spPr bwMode="auto">
          <a:xfrm>
            <a:off x="609600" y="3492500"/>
            <a:ext cx="3517900" cy="2592388"/>
          </a:xfrm>
          <a:prstGeom prst="rect">
            <a:avLst/>
          </a:prstGeom>
          <a:noFill/>
          <a:ln w="9525">
            <a:noFill/>
            <a:miter lim="800000"/>
            <a:headEnd/>
            <a:tailEnd/>
          </a:ln>
        </p:spPr>
      </p:pic>
      <p:pic>
        <p:nvPicPr>
          <p:cNvPr id="13315" name="Picture 3"/>
          <p:cNvPicPr>
            <a:picLocks noChangeAspect="1" noChangeArrowheads="1"/>
          </p:cNvPicPr>
          <p:nvPr/>
        </p:nvPicPr>
        <p:blipFill>
          <a:blip r:embed="rId3"/>
          <a:srcRect l="21007" t="12665" r="5470" b="3363"/>
          <a:stretch>
            <a:fillRect/>
          </a:stretch>
        </p:blipFill>
        <p:spPr bwMode="auto">
          <a:xfrm>
            <a:off x="609600" y="468313"/>
            <a:ext cx="3505200" cy="2655887"/>
          </a:xfrm>
          <a:prstGeom prst="rect">
            <a:avLst/>
          </a:prstGeom>
          <a:noFill/>
          <a:ln w="9525">
            <a:noFill/>
            <a:miter lim="800000"/>
            <a:headEnd/>
            <a:tailEnd/>
          </a:ln>
        </p:spPr>
      </p:pic>
      <p:sp>
        <p:nvSpPr>
          <p:cNvPr id="13316" name="Text Box 5"/>
          <p:cNvSpPr txBox="1">
            <a:spLocks noChangeArrowheads="1"/>
          </p:cNvSpPr>
          <p:nvPr/>
        </p:nvSpPr>
        <p:spPr bwMode="auto">
          <a:xfrm>
            <a:off x="5257800" y="3148013"/>
            <a:ext cx="2895600" cy="366712"/>
          </a:xfrm>
          <a:prstGeom prst="rect">
            <a:avLst/>
          </a:prstGeom>
          <a:noFill/>
          <a:ln w="9525">
            <a:noFill/>
            <a:miter lim="800000"/>
            <a:headEnd/>
            <a:tailEnd/>
          </a:ln>
        </p:spPr>
        <p:txBody>
          <a:bodyPr>
            <a:spAutoFit/>
          </a:bodyPr>
          <a:lstStyle/>
          <a:p>
            <a:pPr>
              <a:spcBef>
                <a:spcPct val="50000"/>
              </a:spcBef>
            </a:pPr>
            <a:r>
              <a:rPr lang="en-US">
                <a:solidFill>
                  <a:schemeClr val="bg2"/>
                </a:solidFill>
              </a:rPr>
              <a:t>SSURGO</a:t>
            </a:r>
          </a:p>
        </p:txBody>
      </p:sp>
      <p:sp>
        <p:nvSpPr>
          <p:cNvPr id="13317" name="Text Box 6"/>
          <p:cNvSpPr txBox="1">
            <a:spLocks noChangeArrowheads="1"/>
          </p:cNvSpPr>
          <p:nvPr/>
        </p:nvSpPr>
        <p:spPr bwMode="auto">
          <a:xfrm>
            <a:off x="598488" y="174625"/>
            <a:ext cx="3886200" cy="641350"/>
          </a:xfrm>
          <a:prstGeom prst="rect">
            <a:avLst/>
          </a:prstGeom>
          <a:noFill/>
          <a:ln w="9525">
            <a:noFill/>
            <a:miter lim="800000"/>
            <a:headEnd/>
            <a:tailEnd/>
          </a:ln>
        </p:spPr>
        <p:txBody>
          <a:bodyPr>
            <a:spAutoFit/>
          </a:bodyPr>
          <a:lstStyle/>
          <a:p>
            <a:pPr>
              <a:spcBef>
                <a:spcPct val="50000"/>
              </a:spcBef>
            </a:pPr>
            <a:r>
              <a:rPr lang="en-US">
                <a:solidFill>
                  <a:schemeClr val="bg2"/>
                </a:solidFill>
              </a:rPr>
              <a:t>Shaded Relief Elevation Model, </a:t>
            </a:r>
            <a:br>
              <a:rPr lang="en-US">
                <a:solidFill>
                  <a:schemeClr val="bg2"/>
                </a:solidFill>
              </a:rPr>
            </a:br>
            <a:r>
              <a:rPr lang="en-US">
                <a:solidFill>
                  <a:schemeClr val="bg2"/>
                </a:solidFill>
              </a:rPr>
              <a:t>242 to 248 meters</a:t>
            </a:r>
          </a:p>
        </p:txBody>
      </p:sp>
      <p:sp>
        <p:nvSpPr>
          <p:cNvPr id="13318" name="Text Box 7"/>
          <p:cNvSpPr txBox="1">
            <a:spLocks noChangeArrowheads="1"/>
          </p:cNvSpPr>
          <p:nvPr/>
        </p:nvSpPr>
        <p:spPr bwMode="auto">
          <a:xfrm>
            <a:off x="5507038" y="6116638"/>
            <a:ext cx="2438400" cy="641350"/>
          </a:xfrm>
          <a:prstGeom prst="rect">
            <a:avLst/>
          </a:prstGeom>
          <a:noFill/>
          <a:ln w="9525">
            <a:noFill/>
            <a:miter lim="800000"/>
            <a:headEnd/>
            <a:tailEnd/>
          </a:ln>
        </p:spPr>
        <p:txBody>
          <a:bodyPr>
            <a:spAutoFit/>
          </a:bodyPr>
          <a:lstStyle/>
          <a:p>
            <a:pPr>
              <a:spcBef>
                <a:spcPct val="50000"/>
              </a:spcBef>
            </a:pPr>
            <a:r>
              <a:rPr lang="en-US"/>
              <a:t>Brookston </a:t>
            </a:r>
            <a:br>
              <a:rPr lang="en-US"/>
            </a:br>
            <a:r>
              <a:rPr lang="en-US"/>
              <a:t>Fincastle</a:t>
            </a:r>
          </a:p>
        </p:txBody>
      </p:sp>
      <p:sp>
        <p:nvSpPr>
          <p:cNvPr id="13319" name="Text Box 8"/>
          <p:cNvSpPr txBox="1">
            <a:spLocks noChangeArrowheads="1"/>
          </p:cNvSpPr>
          <p:nvPr/>
        </p:nvSpPr>
        <p:spPr bwMode="auto">
          <a:xfrm>
            <a:off x="5257800" y="228600"/>
            <a:ext cx="4114800" cy="366713"/>
          </a:xfrm>
          <a:prstGeom prst="rect">
            <a:avLst/>
          </a:prstGeom>
          <a:noFill/>
          <a:ln w="9525">
            <a:noFill/>
            <a:miter lim="800000"/>
            <a:headEnd/>
            <a:tailEnd/>
          </a:ln>
        </p:spPr>
        <p:txBody>
          <a:bodyPr>
            <a:spAutoFit/>
          </a:bodyPr>
          <a:lstStyle/>
          <a:p>
            <a:pPr>
              <a:spcBef>
                <a:spcPct val="50000"/>
              </a:spcBef>
            </a:pPr>
            <a:r>
              <a:rPr lang="en-US">
                <a:solidFill>
                  <a:schemeClr val="bg2"/>
                </a:solidFill>
              </a:rPr>
              <a:t>Wetness Index, 8 to 20</a:t>
            </a:r>
          </a:p>
        </p:txBody>
      </p:sp>
      <p:sp>
        <p:nvSpPr>
          <p:cNvPr id="13320" name="Text Box 9"/>
          <p:cNvSpPr txBox="1">
            <a:spLocks noChangeArrowheads="1"/>
          </p:cNvSpPr>
          <p:nvPr/>
        </p:nvSpPr>
        <p:spPr bwMode="auto">
          <a:xfrm>
            <a:off x="990600" y="3200400"/>
            <a:ext cx="2895600" cy="366713"/>
          </a:xfrm>
          <a:prstGeom prst="rect">
            <a:avLst/>
          </a:prstGeom>
          <a:noFill/>
          <a:ln w="9525">
            <a:noFill/>
            <a:miter lim="800000"/>
            <a:headEnd/>
            <a:tailEnd/>
          </a:ln>
        </p:spPr>
        <p:txBody>
          <a:bodyPr>
            <a:spAutoFit/>
          </a:bodyPr>
          <a:lstStyle/>
          <a:p>
            <a:pPr>
              <a:spcBef>
                <a:spcPct val="50000"/>
              </a:spcBef>
            </a:pPr>
            <a:r>
              <a:rPr lang="en-US">
                <a:solidFill>
                  <a:schemeClr val="bg2"/>
                </a:solidFill>
              </a:rPr>
              <a:t>Slope, 0 to 4%</a:t>
            </a:r>
          </a:p>
        </p:txBody>
      </p:sp>
      <p:pic>
        <p:nvPicPr>
          <p:cNvPr id="13321" name="Picture 10"/>
          <p:cNvPicPr>
            <a:picLocks noChangeAspect="1" noChangeArrowheads="1"/>
          </p:cNvPicPr>
          <p:nvPr/>
        </p:nvPicPr>
        <p:blipFill>
          <a:blip r:embed="rId4"/>
          <a:srcRect/>
          <a:stretch>
            <a:fillRect/>
          </a:stretch>
        </p:blipFill>
        <p:spPr bwMode="auto">
          <a:xfrm>
            <a:off x="685800" y="6292850"/>
            <a:ext cx="5791200" cy="354013"/>
          </a:xfrm>
          <a:prstGeom prst="rect">
            <a:avLst/>
          </a:prstGeom>
          <a:noFill/>
          <a:ln w="9525">
            <a:noFill/>
            <a:miter lim="800000"/>
            <a:headEnd/>
            <a:tailEnd/>
          </a:ln>
        </p:spPr>
      </p:pic>
      <p:pic>
        <p:nvPicPr>
          <p:cNvPr id="13322" name="Picture 11"/>
          <p:cNvPicPr>
            <a:picLocks noChangeAspect="1" noChangeArrowheads="1"/>
          </p:cNvPicPr>
          <p:nvPr/>
        </p:nvPicPr>
        <p:blipFill>
          <a:blip r:embed="rId5"/>
          <a:srcRect l="53568" t="56274" r="39676" b="36763"/>
          <a:stretch>
            <a:fillRect/>
          </a:stretch>
        </p:blipFill>
        <p:spPr bwMode="auto">
          <a:xfrm>
            <a:off x="5213350" y="6181725"/>
            <a:ext cx="304800" cy="228600"/>
          </a:xfrm>
          <a:prstGeom prst="rect">
            <a:avLst/>
          </a:prstGeom>
          <a:noFill/>
          <a:ln w="9525">
            <a:noFill/>
            <a:miter lim="800000"/>
            <a:headEnd/>
            <a:tailEnd/>
          </a:ln>
        </p:spPr>
      </p:pic>
      <p:grpSp>
        <p:nvGrpSpPr>
          <p:cNvPr id="2" name="Group 12"/>
          <p:cNvGrpSpPr>
            <a:grpSpLocks noChangeAspect="1"/>
          </p:cNvGrpSpPr>
          <p:nvPr/>
        </p:nvGrpSpPr>
        <p:grpSpPr bwMode="auto">
          <a:xfrm>
            <a:off x="5181600" y="520700"/>
            <a:ext cx="3519488" cy="2587625"/>
            <a:chOff x="3264" y="328"/>
            <a:chExt cx="2217" cy="1630"/>
          </a:xfrm>
        </p:grpSpPr>
        <p:sp>
          <p:nvSpPr>
            <p:cNvPr id="13326" name="AutoShape 13"/>
            <p:cNvSpPr>
              <a:spLocks noChangeAspect="1" noChangeArrowheads="1" noTextEdit="1"/>
            </p:cNvSpPr>
            <p:nvPr/>
          </p:nvSpPr>
          <p:spPr bwMode="auto">
            <a:xfrm>
              <a:off x="3264" y="328"/>
              <a:ext cx="2217" cy="1630"/>
            </a:xfrm>
            <a:prstGeom prst="rect">
              <a:avLst/>
            </a:prstGeom>
            <a:noFill/>
            <a:ln w="9525">
              <a:noFill/>
              <a:miter lim="800000"/>
              <a:headEnd/>
              <a:tailEnd/>
            </a:ln>
          </p:spPr>
          <p:txBody>
            <a:bodyPr/>
            <a:lstStyle/>
            <a:p>
              <a:endParaRPr lang="en-US"/>
            </a:p>
          </p:txBody>
        </p:sp>
        <p:pic>
          <p:nvPicPr>
            <p:cNvPr id="13327" name="Picture 14"/>
            <p:cNvPicPr>
              <a:picLocks noChangeAspect="1" noChangeArrowheads="1"/>
            </p:cNvPicPr>
            <p:nvPr/>
          </p:nvPicPr>
          <p:blipFill>
            <a:blip r:embed="rId6"/>
            <a:srcRect/>
            <a:stretch>
              <a:fillRect/>
            </a:stretch>
          </p:blipFill>
          <p:spPr bwMode="auto">
            <a:xfrm>
              <a:off x="3266" y="328"/>
              <a:ext cx="2213" cy="465"/>
            </a:xfrm>
            <a:prstGeom prst="rect">
              <a:avLst/>
            </a:prstGeom>
            <a:noFill/>
            <a:ln w="9525">
              <a:noFill/>
              <a:miter lim="800000"/>
              <a:headEnd/>
              <a:tailEnd/>
            </a:ln>
          </p:spPr>
        </p:pic>
        <p:pic>
          <p:nvPicPr>
            <p:cNvPr id="13328" name="Picture 15"/>
            <p:cNvPicPr>
              <a:picLocks noChangeAspect="1" noChangeArrowheads="1"/>
            </p:cNvPicPr>
            <p:nvPr/>
          </p:nvPicPr>
          <p:blipFill>
            <a:blip r:embed="rId7"/>
            <a:srcRect/>
            <a:stretch>
              <a:fillRect/>
            </a:stretch>
          </p:blipFill>
          <p:spPr bwMode="auto">
            <a:xfrm>
              <a:off x="3266" y="791"/>
              <a:ext cx="2213" cy="465"/>
            </a:xfrm>
            <a:prstGeom prst="rect">
              <a:avLst/>
            </a:prstGeom>
            <a:noFill/>
            <a:ln w="9525">
              <a:noFill/>
              <a:miter lim="800000"/>
              <a:headEnd/>
              <a:tailEnd/>
            </a:ln>
          </p:spPr>
        </p:pic>
        <p:pic>
          <p:nvPicPr>
            <p:cNvPr id="13329" name="Picture 16"/>
            <p:cNvPicPr>
              <a:picLocks noChangeAspect="1" noChangeArrowheads="1"/>
            </p:cNvPicPr>
            <p:nvPr/>
          </p:nvPicPr>
          <p:blipFill>
            <a:blip r:embed="rId8"/>
            <a:srcRect/>
            <a:stretch>
              <a:fillRect/>
            </a:stretch>
          </p:blipFill>
          <p:spPr bwMode="auto">
            <a:xfrm>
              <a:off x="3266" y="1253"/>
              <a:ext cx="2213" cy="465"/>
            </a:xfrm>
            <a:prstGeom prst="rect">
              <a:avLst/>
            </a:prstGeom>
            <a:noFill/>
            <a:ln w="9525">
              <a:noFill/>
              <a:miter lim="800000"/>
              <a:headEnd/>
              <a:tailEnd/>
            </a:ln>
          </p:spPr>
        </p:pic>
        <p:pic>
          <p:nvPicPr>
            <p:cNvPr id="13330" name="Picture 17"/>
            <p:cNvPicPr>
              <a:picLocks noChangeAspect="1" noChangeArrowheads="1"/>
            </p:cNvPicPr>
            <p:nvPr/>
          </p:nvPicPr>
          <p:blipFill>
            <a:blip r:embed="rId9"/>
            <a:srcRect/>
            <a:stretch>
              <a:fillRect/>
            </a:stretch>
          </p:blipFill>
          <p:spPr bwMode="auto">
            <a:xfrm>
              <a:off x="3266" y="1718"/>
              <a:ext cx="2213" cy="243"/>
            </a:xfrm>
            <a:prstGeom prst="rect">
              <a:avLst/>
            </a:prstGeom>
            <a:noFill/>
            <a:ln w="9525">
              <a:noFill/>
              <a:miter lim="800000"/>
              <a:headEnd/>
              <a:tailEnd/>
            </a:ln>
          </p:spPr>
        </p:pic>
      </p:grpSp>
      <p:sp>
        <p:nvSpPr>
          <p:cNvPr id="13324" name="Rectangle 18"/>
          <p:cNvSpPr>
            <a:spLocks noChangeArrowheads="1"/>
          </p:cNvSpPr>
          <p:nvPr/>
        </p:nvSpPr>
        <p:spPr bwMode="auto">
          <a:xfrm>
            <a:off x="5202238" y="6464300"/>
            <a:ext cx="304800" cy="228600"/>
          </a:xfrm>
          <a:prstGeom prst="rect">
            <a:avLst/>
          </a:prstGeom>
          <a:noFill/>
          <a:ln w="9525">
            <a:solidFill>
              <a:schemeClr val="tx1"/>
            </a:solidFill>
            <a:miter lim="800000"/>
            <a:headEnd/>
            <a:tailEnd/>
          </a:ln>
        </p:spPr>
        <p:txBody>
          <a:bodyPr wrap="none" anchor="ctr"/>
          <a:lstStyle/>
          <a:p>
            <a:endParaRPr lang="en-US"/>
          </a:p>
        </p:txBody>
      </p:sp>
      <p:pic>
        <p:nvPicPr>
          <p:cNvPr id="13325" name="Picture 19"/>
          <p:cNvPicPr>
            <a:picLocks noChangeAspect="1" noChangeArrowheads="1"/>
          </p:cNvPicPr>
          <p:nvPr/>
        </p:nvPicPr>
        <p:blipFill>
          <a:blip r:embed="rId5"/>
          <a:srcRect l="19786" t="12180" r="2516" b="6592"/>
          <a:stretch>
            <a:fillRect/>
          </a:stretch>
        </p:blipFill>
        <p:spPr bwMode="auto">
          <a:xfrm>
            <a:off x="5181600" y="3429000"/>
            <a:ext cx="3505200"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2222E-6 1.85185E-6 L 0.4993 1.85185E-6 " pathEditMode="relative" rAng="0" ptsTypes="AA">
                                      <p:cBhvr>
                                        <p:cTn id="6" dur="1000" fill="hold"/>
                                        <p:tgtEl>
                                          <p:spTgt spid="265218"/>
                                        </p:tgtEl>
                                        <p:attrNameLst>
                                          <p:attrName>ppt_x</p:attrName>
                                          <p:attrName>ppt_y</p:attrName>
                                        </p:attrNameLst>
                                      </p:cBhvr>
                                      <p:rCtr x="250"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22222E-6 -3.33333E-6 L -0.0007 0.43542 " pathEditMode="relative" rAng="0" ptsTypes="AA">
                                      <p:cBhvr>
                                        <p:cTn id="10" dur="1000" fill="hold"/>
                                        <p:tgtEl>
                                          <p:spTgt spid="2"/>
                                        </p:tgtEl>
                                        <p:attrNameLst>
                                          <p:attrName>ppt_x</p:attrName>
                                          <p:attrName>ppt_y</p:attrName>
                                        </p:attrNameLst>
                                      </p:cBhvr>
                                      <p:rCtr x="0" y="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38200" y="152400"/>
            <a:ext cx="7924800" cy="715963"/>
          </a:xfrm>
        </p:spPr>
        <p:txBody>
          <a:bodyPr/>
          <a:lstStyle/>
          <a:p>
            <a:r>
              <a:rPr lang="en-US" smtClean="0"/>
              <a:t>Frequency distributions</a:t>
            </a:r>
          </a:p>
        </p:txBody>
      </p:sp>
      <p:sp>
        <p:nvSpPr>
          <p:cNvPr id="14339" name="Text Box 7"/>
          <p:cNvSpPr txBox="1">
            <a:spLocks noChangeArrowheads="1"/>
          </p:cNvSpPr>
          <p:nvPr/>
        </p:nvSpPr>
        <p:spPr bwMode="auto">
          <a:xfrm>
            <a:off x="7315200" y="3711575"/>
            <a:ext cx="1676400" cy="366713"/>
          </a:xfrm>
          <a:prstGeom prst="rect">
            <a:avLst/>
          </a:prstGeom>
          <a:noFill/>
          <a:ln w="9525">
            <a:noFill/>
            <a:miter lim="800000"/>
            <a:headEnd/>
            <a:tailEnd/>
          </a:ln>
        </p:spPr>
        <p:txBody>
          <a:bodyPr>
            <a:spAutoFit/>
          </a:bodyPr>
          <a:lstStyle/>
          <a:p>
            <a:pPr>
              <a:spcBef>
                <a:spcPct val="50000"/>
              </a:spcBef>
            </a:pPr>
            <a:r>
              <a:rPr lang="en-US">
                <a:solidFill>
                  <a:schemeClr val="bg2"/>
                </a:solidFill>
              </a:rPr>
              <a:t>Fincastle</a:t>
            </a:r>
          </a:p>
        </p:txBody>
      </p:sp>
      <p:sp>
        <p:nvSpPr>
          <p:cNvPr id="14340" name="Line 8"/>
          <p:cNvSpPr>
            <a:spLocks noChangeShapeType="1"/>
          </p:cNvSpPr>
          <p:nvPr/>
        </p:nvSpPr>
        <p:spPr bwMode="auto">
          <a:xfrm>
            <a:off x="533400" y="762000"/>
            <a:ext cx="8382000" cy="0"/>
          </a:xfrm>
          <a:prstGeom prst="line">
            <a:avLst/>
          </a:prstGeom>
          <a:noFill/>
          <a:ln w="9525">
            <a:solidFill>
              <a:schemeClr val="tx1"/>
            </a:solidFill>
            <a:round/>
            <a:headEnd/>
            <a:tailEnd/>
          </a:ln>
        </p:spPr>
        <p:txBody>
          <a:bodyPr/>
          <a:lstStyle/>
          <a:p>
            <a:endParaRPr lang="en-US"/>
          </a:p>
        </p:txBody>
      </p:sp>
      <p:pic>
        <p:nvPicPr>
          <p:cNvPr id="14341" name="Picture 4"/>
          <p:cNvPicPr>
            <a:picLocks noChangeAspect="1" noChangeArrowheads="1"/>
          </p:cNvPicPr>
          <p:nvPr/>
        </p:nvPicPr>
        <p:blipFill>
          <a:blip r:embed="rId2"/>
          <a:srcRect l="31233" t="8357" r="32071" b="5000"/>
          <a:stretch>
            <a:fillRect/>
          </a:stretch>
        </p:blipFill>
        <p:spPr bwMode="auto">
          <a:xfrm>
            <a:off x="4808538" y="806450"/>
            <a:ext cx="3703637" cy="5464175"/>
          </a:xfrm>
          <a:prstGeom prst="rect">
            <a:avLst/>
          </a:prstGeom>
          <a:noFill/>
          <a:ln w="9525">
            <a:noFill/>
            <a:miter lim="800000"/>
            <a:headEnd/>
            <a:tailEnd/>
          </a:ln>
        </p:spPr>
      </p:pic>
      <p:sp>
        <p:nvSpPr>
          <p:cNvPr id="14342" name="Text Box 5"/>
          <p:cNvSpPr txBox="1">
            <a:spLocks noChangeArrowheads="1"/>
          </p:cNvSpPr>
          <p:nvPr/>
        </p:nvSpPr>
        <p:spPr bwMode="auto">
          <a:xfrm>
            <a:off x="4713288" y="1066800"/>
            <a:ext cx="2133600" cy="641350"/>
          </a:xfrm>
          <a:prstGeom prst="rect">
            <a:avLst/>
          </a:prstGeom>
          <a:noFill/>
          <a:ln w="9525">
            <a:noFill/>
            <a:miter lim="800000"/>
            <a:headEnd/>
            <a:tailEnd/>
          </a:ln>
        </p:spPr>
        <p:txBody>
          <a:bodyPr>
            <a:spAutoFit/>
          </a:bodyPr>
          <a:lstStyle/>
          <a:p>
            <a:pPr>
              <a:spcBef>
                <a:spcPct val="50000"/>
              </a:spcBef>
            </a:pPr>
            <a:r>
              <a:rPr lang="en-US">
                <a:solidFill>
                  <a:schemeClr val="bg2"/>
                </a:solidFill>
              </a:rPr>
              <a:t>Terrain attribute:</a:t>
            </a:r>
            <a:br>
              <a:rPr lang="en-US">
                <a:solidFill>
                  <a:schemeClr val="bg2"/>
                </a:solidFill>
              </a:rPr>
            </a:br>
            <a:r>
              <a:rPr lang="en-US">
                <a:solidFill>
                  <a:schemeClr val="bg2"/>
                </a:solidFill>
              </a:rPr>
              <a:t>Curvature</a:t>
            </a:r>
          </a:p>
        </p:txBody>
      </p:sp>
      <p:sp>
        <p:nvSpPr>
          <p:cNvPr id="14343" name="Text Box 6"/>
          <p:cNvSpPr txBox="1">
            <a:spLocks noChangeArrowheads="1"/>
          </p:cNvSpPr>
          <p:nvPr/>
        </p:nvSpPr>
        <p:spPr bwMode="auto">
          <a:xfrm>
            <a:off x="4953000" y="3178175"/>
            <a:ext cx="1676400" cy="366713"/>
          </a:xfrm>
          <a:prstGeom prst="rect">
            <a:avLst/>
          </a:prstGeom>
          <a:noFill/>
          <a:ln w="9525">
            <a:noFill/>
            <a:miter lim="800000"/>
            <a:headEnd/>
            <a:tailEnd/>
          </a:ln>
        </p:spPr>
        <p:txBody>
          <a:bodyPr>
            <a:spAutoFit/>
          </a:bodyPr>
          <a:lstStyle/>
          <a:p>
            <a:pPr>
              <a:spcBef>
                <a:spcPct val="50000"/>
              </a:spcBef>
            </a:pPr>
            <a:r>
              <a:rPr lang="en-US">
                <a:solidFill>
                  <a:schemeClr val="bg2"/>
                </a:solidFill>
              </a:rPr>
              <a:t>Brookston</a:t>
            </a:r>
          </a:p>
        </p:txBody>
      </p:sp>
      <p:pic>
        <p:nvPicPr>
          <p:cNvPr id="14344" name="Picture 9"/>
          <p:cNvPicPr>
            <a:picLocks noChangeAspect="1" noChangeArrowheads="1"/>
          </p:cNvPicPr>
          <p:nvPr/>
        </p:nvPicPr>
        <p:blipFill>
          <a:blip r:embed="rId3"/>
          <a:srcRect l="1250" t="8113" r="63908" b="5000"/>
          <a:stretch>
            <a:fillRect/>
          </a:stretch>
        </p:blipFill>
        <p:spPr bwMode="auto">
          <a:xfrm>
            <a:off x="914400" y="838200"/>
            <a:ext cx="3505200" cy="5462588"/>
          </a:xfrm>
          <a:prstGeom prst="rect">
            <a:avLst/>
          </a:prstGeom>
          <a:noFill/>
          <a:ln w="9525">
            <a:noFill/>
            <a:miter lim="800000"/>
            <a:headEnd/>
            <a:tailEnd/>
          </a:ln>
        </p:spPr>
      </p:pic>
      <p:sp>
        <p:nvSpPr>
          <p:cNvPr id="14345" name="Text Box 10"/>
          <p:cNvSpPr txBox="1">
            <a:spLocks noChangeArrowheads="1"/>
          </p:cNvSpPr>
          <p:nvPr/>
        </p:nvSpPr>
        <p:spPr bwMode="auto">
          <a:xfrm>
            <a:off x="1982788" y="1033463"/>
            <a:ext cx="2133600" cy="915987"/>
          </a:xfrm>
          <a:prstGeom prst="rect">
            <a:avLst/>
          </a:prstGeom>
          <a:noFill/>
          <a:ln w="9525">
            <a:noFill/>
            <a:miter lim="800000"/>
            <a:headEnd/>
            <a:tailEnd/>
          </a:ln>
        </p:spPr>
        <p:txBody>
          <a:bodyPr>
            <a:spAutoFit/>
          </a:bodyPr>
          <a:lstStyle/>
          <a:p>
            <a:pPr>
              <a:spcBef>
                <a:spcPct val="50000"/>
              </a:spcBef>
            </a:pPr>
            <a:r>
              <a:rPr lang="en-US">
                <a:solidFill>
                  <a:schemeClr val="bg2"/>
                </a:solidFill>
              </a:rPr>
              <a:t>Terrain attribute:</a:t>
            </a:r>
            <a:br>
              <a:rPr lang="en-US">
                <a:solidFill>
                  <a:schemeClr val="bg2"/>
                </a:solidFill>
              </a:rPr>
            </a:br>
            <a:r>
              <a:rPr lang="en-US">
                <a:solidFill>
                  <a:schemeClr val="bg2"/>
                </a:solidFill>
              </a:rPr>
              <a:t>Altitude above channel network</a:t>
            </a:r>
          </a:p>
        </p:txBody>
      </p:sp>
      <p:sp>
        <p:nvSpPr>
          <p:cNvPr id="14346" name="Text Box 11"/>
          <p:cNvSpPr txBox="1">
            <a:spLocks noChangeArrowheads="1"/>
          </p:cNvSpPr>
          <p:nvPr/>
        </p:nvSpPr>
        <p:spPr bwMode="auto">
          <a:xfrm>
            <a:off x="1295400" y="5105400"/>
            <a:ext cx="1676400" cy="366713"/>
          </a:xfrm>
          <a:prstGeom prst="rect">
            <a:avLst/>
          </a:prstGeom>
          <a:noFill/>
          <a:ln w="9525">
            <a:noFill/>
            <a:miter lim="800000"/>
            <a:headEnd/>
            <a:tailEnd/>
          </a:ln>
        </p:spPr>
        <p:txBody>
          <a:bodyPr>
            <a:spAutoFit/>
          </a:bodyPr>
          <a:lstStyle/>
          <a:p>
            <a:pPr>
              <a:spcBef>
                <a:spcPct val="50000"/>
              </a:spcBef>
            </a:pPr>
            <a:r>
              <a:rPr lang="en-US">
                <a:solidFill>
                  <a:schemeClr val="bg2"/>
                </a:solidFill>
              </a:rPr>
              <a:t>Brookston</a:t>
            </a:r>
          </a:p>
        </p:txBody>
      </p:sp>
      <p:sp>
        <p:nvSpPr>
          <p:cNvPr id="14347" name="Text Box 12"/>
          <p:cNvSpPr txBox="1">
            <a:spLocks noChangeArrowheads="1"/>
          </p:cNvSpPr>
          <p:nvPr/>
        </p:nvSpPr>
        <p:spPr bwMode="auto">
          <a:xfrm>
            <a:off x="2286000" y="3214688"/>
            <a:ext cx="1676400" cy="366712"/>
          </a:xfrm>
          <a:prstGeom prst="rect">
            <a:avLst/>
          </a:prstGeom>
          <a:noFill/>
          <a:ln w="9525">
            <a:noFill/>
            <a:miter lim="800000"/>
            <a:headEnd/>
            <a:tailEnd/>
          </a:ln>
        </p:spPr>
        <p:txBody>
          <a:bodyPr>
            <a:spAutoFit/>
          </a:bodyPr>
          <a:lstStyle/>
          <a:p>
            <a:pPr>
              <a:spcBef>
                <a:spcPct val="50000"/>
              </a:spcBef>
            </a:pPr>
            <a:r>
              <a:rPr lang="en-US">
                <a:solidFill>
                  <a:schemeClr val="bg2"/>
                </a:solidFill>
              </a:rPr>
              <a:t>Fincastle</a:t>
            </a:r>
          </a:p>
        </p:txBody>
      </p:sp>
      <p:sp>
        <p:nvSpPr>
          <p:cNvPr id="14348" name="Line 13"/>
          <p:cNvSpPr>
            <a:spLocks noChangeShapeType="1"/>
          </p:cNvSpPr>
          <p:nvPr/>
        </p:nvSpPr>
        <p:spPr bwMode="auto">
          <a:xfrm>
            <a:off x="4549775" y="762000"/>
            <a:ext cx="0" cy="5562600"/>
          </a:xfrm>
          <a:prstGeom prst="line">
            <a:avLst/>
          </a:prstGeom>
          <a:noFill/>
          <a:ln w="9525">
            <a:solidFill>
              <a:schemeClr val="tx1"/>
            </a:solidFill>
            <a:round/>
            <a:headEnd/>
            <a:tailEnd/>
          </a:ln>
        </p:spPr>
        <p:txBody>
          <a:bodyPr/>
          <a:lstStyle/>
          <a:p>
            <a:endParaRPr lang="en-US"/>
          </a:p>
        </p:txBody>
      </p:sp>
      <p:sp>
        <p:nvSpPr>
          <p:cNvPr id="14349" name="Text Box 14"/>
          <p:cNvSpPr txBox="1">
            <a:spLocks noChangeArrowheads="1"/>
          </p:cNvSpPr>
          <p:nvPr/>
        </p:nvSpPr>
        <p:spPr bwMode="auto">
          <a:xfrm rot="-5400000">
            <a:off x="-114300" y="2781300"/>
            <a:ext cx="2209800" cy="304800"/>
          </a:xfrm>
          <a:prstGeom prst="rect">
            <a:avLst/>
          </a:prstGeom>
          <a:noFill/>
          <a:ln w="9525">
            <a:noFill/>
            <a:miter lim="800000"/>
            <a:headEnd/>
            <a:tailEnd/>
          </a:ln>
        </p:spPr>
        <p:txBody>
          <a:bodyPr>
            <a:spAutoFit/>
          </a:bodyPr>
          <a:lstStyle/>
          <a:p>
            <a:pPr>
              <a:spcBef>
                <a:spcPct val="50000"/>
              </a:spcBef>
            </a:pPr>
            <a:r>
              <a:rPr lang="en-US" sz="1400" b="1">
                <a:solidFill>
                  <a:srgbClr val="000000"/>
                </a:solidFill>
              </a:rPr>
              <a:t>Frequency</a:t>
            </a:r>
          </a:p>
        </p:txBody>
      </p:sp>
      <p:sp>
        <p:nvSpPr>
          <p:cNvPr id="14350" name="Text Box 15"/>
          <p:cNvSpPr txBox="1">
            <a:spLocks noChangeArrowheads="1"/>
          </p:cNvSpPr>
          <p:nvPr/>
        </p:nvSpPr>
        <p:spPr bwMode="auto">
          <a:xfrm rot="-5400000">
            <a:off x="3756819" y="4701381"/>
            <a:ext cx="2209800" cy="274638"/>
          </a:xfrm>
          <a:prstGeom prst="rect">
            <a:avLst/>
          </a:prstGeom>
          <a:noFill/>
          <a:ln w="9525">
            <a:noFill/>
            <a:miter lim="800000"/>
            <a:headEnd/>
            <a:tailEnd/>
          </a:ln>
        </p:spPr>
        <p:txBody>
          <a:bodyPr>
            <a:spAutoFit/>
          </a:bodyPr>
          <a:lstStyle/>
          <a:p>
            <a:pPr>
              <a:spcBef>
                <a:spcPct val="50000"/>
              </a:spcBef>
            </a:pPr>
            <a:r>
              <a:rPr lang="en-US" sz="1200"/>
              <a:t>Frequency</a:t>
            </a:r>
          </a:p>
        </p:txBody>
      </p:sp>
      <p:sp>
        <p:nvSpPr>
          <p:cNvPr id="14351" name="Text Box 16"/>
          <p:cNvSpPr txBox="1">
            <a:spLocks noChangeArrowheads="1"/>
          </p:cNvSpPr>
          <p:nvPr/>
        </p:nvSpPr>
        <p:spPr bwMode="auto">
          <a:xfrm rot="-5400000">
            <a:off x="4269582" y="2969419"/>
            <a:ext cx="1217612" cy="304800"/>
          </a:xfrm>
          <a:prstGeom prst="rect">
            <a:avLst/>
          </a:prstGeom>
          <a:noFill/>
          <a:ln w="9525">
            <a:noFill/>
            <a:miter lim="800000"/>
            <a:headEnd/>
            <a:tailEnd/>
          </a:ln>
        </p:spPr>
        <p:txBody>
          <a:bodyPr>
            <a:spAutoFit/>
          </a:bodyPr>
          <a:lstStyle/>
          <a:p>
            <a:pPr>
              <a:spcBef>
                <a:spcPct val="50000"/>
              </a:spcBef>
            </a:pPr>
            <a:r>
              <a:rPr lang="en-US" sz="1400" b="1">
                <a:solidFill>
                  <a:srgbClr val="000000"/>
                </a:solidFill>
              </a:rPr>
              <a:t>Frequency</a:t>
            </a:r>
          </a:p>
        </p:txBody>
      </p:sp>
      <p:sp>
        <p:nvSpPr>
          <p:cNvPr id="14352" name="Text Box 17"/>
          <p:cNvSpPr txBox="1">
            <a:spLocks noChangeArrowheads="1"/>
          </p:cNvSpPr>
          <p:nvPr/>
        </p:nvSpPr>
        <p:spPr bwMode="auto">
          <a:xfrm>
            <a:off x="1676400" y="5807075"/>
            <a:ext cx="990600" cy="304800"/>
          </a:xfrm>
          <a:prstGeom prst="rect">
            <a:avLst/>
          </a:prstGeom>
          <a:noFill/>
          <a:ln w="9525">
            <a:noFill/>
            <a:miter lim="800000"/>
            <a:headEnd/>
            <a:tailEnd/>
          </a:ln>
        </p:spPr>
        <p:txBody>
          <a:bodyPr>
            <a:spAutoFit/>
          </a:bodyPr>
          <a:lstStyle/>
          <a:p>
            <a:pPr>
              <a:spcBef>
                <a:spcPct val="50000"/>
              </a:spcBef>
            </a:pPr>
            <a:r>
              <a:rPr lang="en-US" sz="1400" b="1">
                <a:solidFill>
                  <a:srgbClr val="000000"/>
                </a:solidFill>
              </a:rPr>
              <a:t>ABCN</a:t>
            </a:r>
          </a:p>
        </p:txBody>
      </p:sp>
      <p:sp>
        <p:nvSpPr>
          <p:cNvPr id="14353" name="Text Box 18"/>
          <p:cNvSpPr txBox="1">
            <a:spLocks noChangeArrowheads="1"/>
          </p:cNvSpPr>
          <p:nvPr/>
        </p:nvSpPr>
        <p:spPr bwMode="auto">
          <a:xfrm>
            <a:off x="6629400" y="5807075"/>
            <a:ext cx="1219200" cy="304800"/>
          </a:xfrm>
          <a:prstGeom prst="rect">
            <a:avLst/>
          </a:prstGeom>
          <a:noFill/>
          <a:ln w="9525">
            <a:noFill/>
            <a:miter lim="800000"/>
            <a:headEnd/>
            <a:tailEnd/>
          </a:ln>
        </p:spPr>
        <p:txBody>
          <a:bodyPr>
            <a:spAutoFit/>
          </a:bodyPr>
          <a:lstStyle/>
          <a:p>
            <a:pPr>
              <a:spcBef>
                <a:spcPct val="50000"/>
              </a:spcBef>
            </a:pPr>
            <a:r>
              <a:rPr lang="en-US" sz="1400" b="1">
                <a:solidFill>
                  <a:srgbClr val="000000"/>
                </a:solidFill>
              </a:rPr>
              <a:t>Curvature</a:t>
            </a:r>
          </a:p>
        </p:txBody>
      </p:sp>
      <p:sp>
        <p:nvSpPr>
          <p:cNvPr id="14354" name="Text Box 20"/>
          <p:cNvSpPr txBox="1">
            <a:spLocks noChangeArrowheads="1"/>
          </p:cNvSpPr>
          <p:nvPr/>
        </p:nvSpPr>
        <p:spPr bwMode="auto">
          <a:xfrm>
            <a:off x="4572000" y="6400800"/>
            <a:ext cx="3919538" cy="274638"/>
          </a:xfrm>
          <a:prstGeom prst="rect">
            <a:avLst/>
          </a:prstGeom>
          <a:noFill/>
          <a:ln w="9525">
            <a:noFill/>
            <a:miter lim="800000"/>
            <a:headEnd/>
            <a:tailEnd/>
          </a:ln>
        </p:spPr>
        <p:txBody>
          <a:bodyPr wrap="none">
            <a:spAutoFit/>
          </a:bodyPr>
          <a:lstStyle/>
          <a:p>
            <a:pPr eaLnBrk="0" hangingPunct="0"/>
            <a:r>
              <a:rPr lang="en-US" sz="1200" b="1">
                <a:solidFill>
                  <a:srgbClr val="000000"/>
                </a:solidFill>
                <a:latin typeface="Tahoma" pitchFamily="34" charset="0"/>
              </a:rPr>
              <a:t>*Data extracted with Knowledge Miner Software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1143000" y="0"/>
            <a:ext cx="7772400" cy="685800"/>
          </a:xfrm>
        </p:spPr>
        <p:txBody>
          <a:bodyPr/>
          <a:lstStyle/>
          <a:p>
            <a:r>
              <a:rPr lang="en-US" smtClean="0"/>
              <a:t>Frequency, Wetness Index</a:t>
            </a:r>
          </a:p>
        </p:txBody>
      </p:sp>
      <p:sp>
        <p:nvSpPr>
          <p:cNvPr id="15363" name="Line 8"/>
          <p:cNvSpPr>
            <a:spLocks noChangeShapeType="1"/>
          </p:cNvSpPr>
          <p:nvPr/>
        </p:nvSpPr>
        <p:spPr bwMode="auto">
          <a:xfrm>
            <a:off x="533400" y="685800"/>
            <a:ext cx="8382000" cy="0"/>
          </a:xfrm>
          <a:prstGeom prst="line">
            <a:avLst/>
          </a:prstGeom>
          <a:noFill/>
          <a:ln w="9525">
            <a:solidFill>
              <a:schemeClr val="tx1"/>
            </a:solidFill>
            <a:round/>
            <a:headEnd/>
            <a:tailEnd/>
          </a:ln>
        </p:spPr>
        <p:txBody>
          <a:bodyPr/>
          <a:lstStyle/>
          <a:p>
            <a:endParaRPr lang="en-US"/>
          </a:p>
        </p:txBody>
      </p:sp>
      <p:sp>
        <p:nvSpPr>
          <p:cNvPr id="15364" name="Text Box 2"/>
          <p:cNvSpPr txBox="1">
            <a:spLocks noChangeArrowheads="1"/>
          </p:cNvSpPr>
          <p:nvPr/>
        </p:nvSpPr>
        <p:spPr bwMode="auto">
          <a:xfrm rot="-5400000">
            <a:off x="-192881" y="3090069"/>
            <a:ext cx="1303338" cy="304800"/>
          </a:xfrm>
          <a:prstGeom prst="rect">
            <a:avLst/>
          </a:prstGeom>
          <a:solidFill>
            <a:srgbClr val="C0C0C0"/>
          </a:solidFill>
          <a:ln w="9525">
            <a:noFill/>
            <a:miter lim="800000"/>
            <a:headEnd/>
            <a:tailEnd/>
          </a:ln>
        </p:spPr>
        <p:txBody>
          <a:bodyPr>
            <a:spAutoFit/>
          </a:bodyPr>
          <a:lstStyle/>
          <a:p>
            <a:pPr>
              <a:spcBef>
                <a:spcPct val="50000"/>
              </a:spcBef>
            </a:pPr>
            <a:r>
              <a:rPr lang="en-US" sz="1400" b="1"/>
              <a:t>Frequency</a:t>
            </a:r>
          </a:p>
        </p:txBody>
      </p:sp>
      <p:pic>
        <p:nvPicPr>
          <p:cNvPr id="15365" name="Picture 3"/>
          <p:cNvPicPr>
            <a:picLocks noChangeAspect="1" noChangeArrowheads="1"/>
          </p:cNvPicPr>
          <p:nvPr/>
        </p:nvPicPr>
        <p:blipFill>
          <a:blip r:embed="rId2"/>
          <a:srcRect l="1875" t="8000" r="13124" b="5330"/>
          <a:stretch>
            <a:fillRect/>
          </a:stretch>
        </p:blipFill>
        <p:spPr bwMode="auto">
          <a:xfrm>
            <a:off x="609600" y="838200"/>
            <a:ext cx="8382000" cy="5341938"/>
          </a:xfrm>
          <a:prstGeom prst="rect">
            <a:avLst/>
          </a:prstGeom>
          <a:noFill/>
          <a:ln w="9525">
            <a:noFill/>
            <a:miter lim="800000"/>
            <a:headEnd/>
            <a:tailEnd/>
          </a:ln>
        </p:spPr>
      </p:pic>
      <p:sp>
        <p:nvSpPr>
          <p:cNvPr id="15366" name="Text Box 6"/>
          <p:cNvSpPr txBox="1">
            <a:spLocks noChangeArrowheads="1"/>
          </p:cNvSpPr>
          <p:nvPr/>
        </p:nvSpPr>
        <p:spPr bwMode="auto">
          <a:xfrm>
            <a:off x="6019800" y="2522538"/>
            <a:ext cx="1676400" cy="366712"/>
          </a:xfrm>
          <a:prstGeom prst="rect">
            <a:avLst/>
          </a:prstGeom>
          <a:noFill/>
          <a:ln w="9525">
            <a:noFill/>
            <a:miter lim="800000"/>
            <a:headEnd/>
            <a:tailEnd/>
          </a:ln>
        </p:spPr>
        <p:txBody>
          <a:bodyPr>
            <a:spAutoFit/>
          </a:bodyPr>
          <a:lstStyle/>
          <a:p>
            <a:pPr>
              <a:spcBef>
                <a:spcPct val="50000"/>
              </a:spcBef>
            </a:pPr>
            <a:r>
              <a:rPr lang="en-US">
                <a:solidFill>
                  <a:schemeClr val="bg2"/>
                </a:solidFill>
              </a:rPr>
              <a:t>Brookston</a:t>
            </a:r>
          </a:p>
        </p:txBody>
      </p:sp>
      <p:sp>
        <p:nvSpPr>
          <p:cNvPr id="15367" name="Text Box 7"/>
          <p:cNvSpPr txBox="1">
            <a:spLocks noChangeArrowheads="1"/>
          </p:cNvSpPr>
          <p:nvPr/>
        </p:nvSpPr>
        <p:spPr bwMode="auto">
          <a:xfrm>
            <a:off x="1219200" y="2460625"/>
            <a:ext cx="1676400" cy="366713"/>
          </a:xfrm>
          <a:prstGeom prst="rect">
            <a:avLst/>
          </a:prstGeom>
          <a:noFill/>
          <a:ln w="9525">
            <a:noFill/>
            <a:miter lim="800000"/>
            <a:headEnd/>
            <a:tailEnd/>
          </a:ln>
        </p:spPr>
        <p:txBody>
          <a:bodyPr>
            <a:spAutoFit/>
          </a:bodyPr>
          <a:lstStyle/>
          <a:p>
            <a:pPr>
              <a:spcBef>
                <a:spcPct val="50000"/>
              </a:spcBef>
            </a:pPr>
            <a:r>
              <a:rPr lang="en-US">
                <a:solidFill>
                  <a:schemeClr val="bg2"/>
                </a:solidFill>
              </a:rPr>
              <a:t>Fincastle</a:t>
            </a:r>
          </a:p>
        </p:txBody>
      </p:sp>
      <p:sp>
        <p:nvSpPr>
          <p:cNvPr id="15368" name="Text Box 9"/>
          <p:cNvSpPr txBox="1">
            <a:spLocks noChangeArrowheads="1"/>
          </p:cNvSpPr>
          <p:nvPr/>
        </p:nvSpPr>
        <p:spPr bwMode="auto">
          <a:xfrm>
            <a:off x="838200" y="922338"/>
            <a:ext cx="2133600" cy="641350"/>
          </a:xfrm>
          <a:prstGeom prst="rect">
            <a:avLst/>
          </a:prstGeom>
          <a:noFill/>
          <a:ln w="9525">
            <a:noFill/>
            <a:miter lim="800000"/>
            <a:headEnd/>
            <a:tailEnd/>
          </a:ln>
        </p:spPr>
        <p:txBody>
          <a:bodyPr>
            <a:spAutoFit/>
          </a:bodyPr>
          <a:lstStyle/>
          <a:p>
            <a:pPr>
              <a:spcBef>
                <a:spcPct val="50000"/>
              </a:spcBef>
            </a:pPr>
            <a:r>
              <a:rPr lang="en-US">
                <a:solidFill>
                  <a:schemeClr val="bg2"/>
                </a:solidFill>
              </a:rPr>
              <a:t>Terrain attribute:</a:t>
            </a:r>
            <a:br>
              <a:rPr lang="en-US">
                <a:solidFill>
                  <a:schemeClr val="bg2"/>
                </a:solidFill>
              </a:rPr>
            </a:br>
            <a:r>
              <a:rPr lang="en-US">
                <a:solidFill>
                  <a:schemeClr val="bg2"/>
                </a:solidFill>
              </a:rPr>
              <a:t>Wetness Index</a:t>
            </a:r>
          </a:p>
        </p:txBody>
      </p:sp>
      <p:sp>
        <p:nvSpPr>
          <p:cNvPr id="15369" name="Text Box 11"/>
          <p:cNvSpPr txBox="1">
            <a:spLocks noChangeArrowheads="1"/>
          </p:cNvSpPr>
          <p:nvPr/>
        </p:nvSpPr>
        <p:spPr bwMode="auto">
          <a:xfrm>
            <a:off x="3810000" y="6172200"/>
            <a:ext cx="1676400" cy="304800"/>
          </a:xfrm>
          <a:prstGeom prst="rect">
            <a:avLst/>
          </a:prstGeom>
          <a:noFill/>
          <a:ln w="9525">
            <a:noFill/>
            <a:miter lim="800000"/>
            <a:headEnd/>
            <a:tailEnd/>
          </a:ln>
        </p:spPr>
        <p:txBody>
          <a:bodyPr>
            <a:spAutoFit/>
          </a:bodyPr>
          <a:lstStyle/>
          <a:p>
            <a:pPr>
              <a:spcBef>
                <a:spcPct val="50000"/>
              </a:spcBef>
            </a:pPr>
            <a:r>
              <a:rPr lang="en-US" sz="1400" b="1"/>
              <a:t>Wetness index</a:t>
            </a:r>
          </a:p>
        </p:txBody>
      </p:sp>
      <p:sp>
        <p:nvSpPr>
          <p:cNvPr id="15370" name="Text Box 13"/>
          <p:cNvSpPr txBox="1">
            <a:spLocks noChangeArrowheads="1"/>
          </p:cNvSpPr>
          <p:nvPr/>
        </p:nvSpPr>
        <p:spPr bwMode="auto">
          <a:xfrm>
            <a:off x="5224463" y="6477000"/>
            <a:ext cx="3919537" cy="274638"/>
          </a:xfrm>
          <a:prstGeom prst="rect">
            <a:avLst/>
          </a:prstGeom>
          <a:noFill/>
          <a:ln w="9525">
            <a:noFill/>
            <a:miter lim="800000"/>
            <a:headEnd/>
            <a:tailEnd/>
          </a:ln>
        </p:spPr>
        <p:txBody>
          <a:bodyPr wrap="none">
            <a:spAutoFit/>
          </a:bodyPr>
          <a:lstStyle/>
          <a:p>
            <a:pPr eaLnBrk="0" hangingPunct="0"/>
            <a:r>
              <a:rPr lang="en-US" sz="1200" b="1">
                <a:solidFill>
                  <a:srgbClr val="000000"/>
                </a:solidFill>
                <a:latin typeface="Tahoma" pitchFamily="34" charset="0"/>
              </a:rPr>
              <a:t>*Data extracted with Knowledge Miner Software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19200" y="304800"/>
            <a:ext cx="7924800" cy="685800"/>
          </a:xfrm>
        </p:spPr>
        <p:txBody>
          <a:bodyPr/>
          <a:lstStyle/>
          <a:p>
            <a:r>
              <a:rPr lang="en-US" sz="3600" smtClean="0"/>
              <a:t>Terrain-Soil Matching for Brookston</a:t>
            </a:r>
          </a:p>
        </p:txBody>
      </p:sp>
      <p:pic>
        <p:nvPicPr>
          <p:cNvPr id="16387" name="Picture 4"/>
          <p:cNvPicPr>
            <a:picLocks noChangeAspect="1" noChangeArrowheads="1"/>
          </p:cNvPicPr>
          <p:nvPr/>
        </p:nvPicPr>
        <p:blipFill>
          <a:blip r:embed="rId2"/>
          <a:srcRect l="16875" t="9000" b="3999"/>
          <a:stretch>
            <a:fillRect/>
          </a:stretch>
        </p:blipFill>
        <p:spPr bwMode="auto">
          <a:xfrm>
            <a:off x="1066800" y="1600200"/>
            <a:ext cx="7162800" cy="4686300"/>
          </a:xfrm>
          <a:prstGeom prst="rect">
            <a:avLst/>
          </a:prstGeom>
          <a:noFill/>
          <a:ln w="9525">
            <a:noFill/>
            <a:miter lim="800000"/>
            <a:headEnd/>
            <a:tailEnd/>
          </a:ln>
        </p:spPr>
      </p:pic>
      <p:sp>
        <p:nvSpPr>
          <p:cNvPr id="16388" name="Line 5"/>
          <p:cNvSpPr>
            <a:spLocks noChangeShapeType="1"/>
          </p:cNvSpPr>
          <p:nvPr/>
        </p:nvSpPr>
        <p:spPr bwMode="auto">
          <a:xfrm>
            <a:off x="533400" y="1524000"/>
            <a:ext cx="8077200" cy="0"/>
          </a:xfrm>
          <a:prstGeom prst="line">
            <a:avLst/>
          </a:prstGeom>
          <a:noFill/>
          <a:ln w="9525">
            <a:solidFill>
              <a:schemeClr val="tx1"/>
            </a:solidFill>
            <a:round/>
            <a:headEnd/>
            <a:tailEnd/>
          </a:ln>
        </p:spPr>
        <p:txBody>
          <a:bodyPr/>
          <a:lstStyle/>
          <a:p>
            <a:endParaRPr lang="en-US"/>
          </a:p>
        </p:txBody>
      </p:sp>
      <p:sp>
        <p:nvSpPr>
          <p:cNvPr id="16389" name="Text Box 6"/>
          <p:cNvSpPr txBox="1">
            <a:spLocks noChangeArrowheads="1"/>
          </p:cNvSpPr>
          <p:nvPr/>
        </p:nvSpPr>
        <p:spPr bwMode="auto">
          <a:xfrm>
            <a:off x="4495800" y="4419600"/>
            <a:ext cx="838200" cy="366713"/>
          </a:xfrm>
          <a:prstGeom prst="rect">
            <a:avLst/>
          </a:prstGeom>
          <a:noFill/>
          <a:ln w="9525">
            <a:noFill/>
            <a:miter lim="800000"/>
            <a:headEnd/>
            <a:tailEnd/>
          </a:ln>
        </p:spPr>
        <p:txBody>
          <a:bodyPr>
            <a:spAutoFit/>
          </a:bodyPr>
          <a:lstStyle/>
          <a:p>
            <a:pPr>
              <a:spcBef>
                <a:spcPct val="50000"/>
              </a:spcBef>
            </a:pPr>
            <a:r>
              <a:rPr lang="en-US">
                <a:solidFill>
                  <a:srgbClr val="FF3300"/>
                </a:solidFill>
              </a:rPr>
              <a:t>100%</a:t>
            </a:r>
          </a:p>
        </p:txBody>
      </p:sp>
      <p:sp>
        <p:nvSpPr>
          <p:cNvPr id="16390" name="Text Box 7"/>
          <p:cNvSpPr txBox="1">
            <a:spLocks noChangeArrowheads="1"/>
          </p:cNvSpPr>
          <p:nvPr/>
        </p:nvSpPr>
        <p:spPr bwMode="auto">
          <a:xfrm>
            <a:off x="2971800" y="3124200"/>
            <a:ext cx="838200" cy="366713"/>
          </a:xfrm>
          <a:prstGeom prst="rect">
            <a:avLst/>
          </a:prstGeom>
          <a:noFill/>
          <a:ln w="9525">
            <a:noFill/>
            <a:miter lim="800000"/>
            <a:headEnd/>
            <a:tailEnd/>
          </a:ln>
        </p:spPr>
        <p:txBody>
          <a:bodyPr>
            <a:spAutoFit/>
          </a:bodyPr>
          <a:lstStyle/>
          <a:p>
            <a:pPr>
              <a:spcBef>
                <a:spcPct val="50000"/>
              </a:spcBef>
            </a:pPr>
            <a:r>
              <a:rPr lang="en-US">
                <a:solidFill>
                  <a:srgbClr val="FF3300"/>
                </a:solidFill>
              </a:rPr>
              <a:t>2%</a:t>
            </a:r>
          </a:p>
        </p:txBody>
      </p:sp>
      <p:sp>
        <p:nvSpPr>
          <p:cNvPr id="16391" name="Text Box 8"/>
          <p:cNvSpPr txBox="1">
            <a:spLocks noChangeArrowheads="1"/>
          </p:cNvSpPr>
          <p:nvPr/>
        </p:nvSpPr>
        <p:spPr bwMode="auto">
          <a:xfrm>
            <a:off x="2133600" y="1187450"/>
            <a:ext cx="4953000" cy="366713"/>
          </a:xfrm>
          <a:prstGeom prst="rect">
            <a:avLst/>
          </a:prstGeom>
          <a:noFill/>
          <a:ln w="9525">
            <a:noFill/>
            <a:miter lim="800000"/>
            <a:headEnd/>
            <a:tailEnd/>
          </a:ln>
        </p:spPr>
        <p:txBody>
          <a:bodyPr>
            <a:spAutoFit/>
          </a:bodyPr>
          <a:lstStyle/>
          <a:p>
            <a:pPr>
              <a:spcBef>
                <a:spcPct val="50000"/>
              </a:spcBef>
            </a:pPr>
            <a:r>
              <a:rPr lang="en-US">
                <a:solidFill>
                  <a:srgbClr val="FF3300"/>
                </a:solidFill>
              </a:rPr>
              <a:t>Fuzzy membership values (from 0 to 100%)</a:t>
            </a:r>
          </a:p>
        </p:txBody>
      </p:sp>
      <p:sp>
        <p:nvSpPr>
          <p:cNvPr id="16392" name="Text Box 9"/>
          <p:cNvSpPr txBox="1">
            <a:spLocks noChangeArrowheads="1"/>
          </p:cNvSpPr>
          <p:nvPr/>
        </p:nvSpPr>
        <p:spPr bwMode="auto">
          <a:xfrm>
            <a:off x="4114800" y="6477000"/>
            <a:ext cx="4652963" cy="274638"/>
          </a:xfrm>
          <a:prstGeom prst="rect">
            <a:avLst/>
          </a:prstGeom>
          <a:noFill/>
          <a:ln w="9525">
            <a:noFill/>
            <a:miter lim="800000"/>
            <a:headEnd/>
            <a:tailEnd/>
          </a:ln>
        </p:spPr>
        <p:txBody>
          <a:bodyPr wrap="none">
            <a:spAutoFit/>
          </a:bodyPr>
          <a:lstStyle/>
          <a:p>
            <a:pPr eaLnBrk="0" hangingPunct="0"/>
            <a:r>
              <a:rPr lang="en-US" sz="1200">
                <a:solidFill>
                  <a:srgbClr val="000000"/>
                </a:solidFill>
                <a:latin typeface="Tahoma" pitchFamily="34" charset="0"/>
              </a:rPr>
              <a:t>*Information derived from Soil landscape Interface Model (SoLIM)</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3"/>
  <p:tag name="MMPROD_THEME_BG_IMAGE" val=""/>
  <p:tag name="MMPROD_12733PHOTO" val=""/>
  <p:tag name="MMPROD_12733LOGO"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mZhbHNlIi8+DQoJCTx1aXNob3cgbmFtZT0icHJlc2VudGVybmFtZSIgdmFsdWU9InRydWUiLz4NCgkJPHVpc2hvdyBuYW1lPSJwcmVzZW50ZXJ0aXRsZSIgdmFsdWU9InRydWUiLz4NCgkJPHVpc2hvdyBuYW1lPSJwcmVzZW50ZXJlbWFpbCIgdmFsdWU9ImZhbHNlIi8+DQoJCTx1aXNob3cgbmFtZT0icHJlc2VudGVyYmlvIiB2YWx1ZT0iZmFsc2UiLz4NCgkJPHVpc2hvdyBuYW1lPSJjb21wYW55bG9nbyIgdmFsdWU9ImZhbHNlIi8+DQoJCTx1aXNob3cgbmFtZT0ic2lkZWJhciIgdmFsdWU9InRydWUiLz4NCgkJPHVpc2hvdyBuYW1lPSJvdXRsaW5lIiB2YWx1ZT0iZmFsc2UiLz4NCgkJPHVpc2hvdyBuYW1lPSJ0aHVtYm5haWwiIHZhbHVlPSJ0cnVlIi8+DQoJCTx1aXNob3cgbmFtZT0ibm90ZXMiIHZhbHVlPSJmYWxzZSIvPg0KCQk8dWlzaG93IG5hbWU9InNlYXJjaCIgdmFsdWU9ImZhbHNlIi8+DQoJCTx1aXNob3cgbmFtZT0icXVpeiIgdmFsdWU9ImZhbHN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0aHVtYm5haWw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UIDATA" val="&lt;database version=&quot;7.0&quot;&gt;&lt;object type=&quot;1&quot; unique_id=&quot;10001&quot;&gt;&lt;property id=&quot;20141&quot; value=&quot;Digital Representation of Soil Properties and Function – Applications for Nutrient Management&quot;/&gt;&lt;property id=&quot;20144&quot; value=&quot;1&quot;/&gt;&lt;property id=&quot;20146&quot; value=&quot;0&quot;/&gt;&lt;property id=&quot;20147&quot; value=&quot;0&quot;/&gt;&lt;property id=&quot;20148&quot; value=&quot;1&quot;/&gt;&lt;property id=&quot;20180&quot; value=&quot;1&quot;/&gt;&lt;property id=&quot;20181&quot; value=&quot;1瑳䘌࠹쀀ᓱᆀ&quot;/&gt;&lt;property id=&quot;20182&quot; value=&quot;0&quot;/&gt;&lt;property id=&quot;20183&quot; value=&quot;1&quot;/&gt;&lt;property id=&quot;20184&quot; value=&quot;7&quot;/&gt;&lt;property id=&quot;20193&quot; value=&quot;-1&quot;/&gt;&lt;property id=&quot;20224&quot; value=&quot;C:\Documents and Settings\rnielsen\My Documents\My Adobe Presentations\Owens&quot;/&gt;&lt;property id=&quot;20250&quot; value=&quot;0&quot;/&gt;&lt;property id=&quot;20251&quot; value=&quot;0&quot;/&gt;&lt;property id=&quot;20259&quot; value=&quot;0&quot;/&gt;&lt;object type=&quot;4&quot; unique_id=&quot;12732&quot;&gt;&lt;object type=&quot;5&quot; unique_id=&quot;12733&quot;&gt;&lt;property id=&quot;20000&quot; value=&quot;0&quot;/&gt;&lt;property id=&quot;20149&quot; value=&quot;Phillip Owens&quot;/&gt;&lt;property id=&quot;20150&quot; value=&quot;Digital Representation of Soil Properties and Function - Applications for Nutrient Management&quot;/&gt;&lt;/object&gt;&lt;/object&gt;&lt;object type=&quot;8&quot; unique_id=&quot;12734&quot;&gt;&lt;/object&gt;&lt;object type=&quot;2&quot; unique_id=&quot;12735&quot;&gt;&lt;object type=&quot;3&quot; unique_id=&quot;12736&quot;&gt;&lt;property id=&quot;20148&quot; value=&quot;5&quot;/&gt;&lt;property id=&quot;20300&quot; value=&quot;Slide 1 - &amp;quot;Digital Representation of Soil Properties and Function – Applications for Nutrient Management.&amp;quot;&quot;/&gt;&lt;property id=&quot;20302&quot; value=&quot;1&quot;/&gt;&lt;property id=&quot;20303&quot; value=&quot;Phillip Owens&quot;/&gt;&lt;property id=&quot;20307&quot; value=&quot;302&quot;/&gt;&lt;property id=&quot;20309&quot; value=&quot;12733&quot;/&gt;&lt;property id=&quot;20312&quot; value=&quot;0&quot;/&gt;&lt;/object&gt;&lt;object type=&quot;3&quot; unique_id=&quot;12737&quot;&gt;&lt;property id=&quot;20148&quot; value=&quot;5&quot;/&gt;&lt;property id=&quot;20300&quot; value=&quot;Slide 2&quot;/&gt;&lt;property id=&quot;20302&quot; value=&quot;1&quot;/&gt;&lt;property id=&quot;20303&quot; value=&quot;Phillip Owens&quot;/&gt;&lt;property id=&quot;20307&quot; value=&quot;303&quot;/&gt;&lt;property id=&quot;20309&quot; value=&quot;12733&quot;/&gt;&lt;property id=&quot;20312&quot; value=&quot;0&quot;/&gt;&lt;/object&gt;&lt;object type=&quot;3&quot; unique_id=&quot;12738&quot;&gt;&lt;property id=&quot;20148&quot; value=&quot;5&quot;/&gt;&lt;property id=&quot;20300&quot; value=&quot;Slide 3&quot;/&gt;&lt;property id=&quot;20302&quot; value=&quot;1&quot;/&gt;&lt;property id=&quot;20303&quot; value=&quot;Phillip Owens&quot;/&gt;&lt;property id=&quot;20307&quot; value=&quot;262&quot;/&gt;&lt;property id=&quot;20309&quot; value=&quot;12733&quot;/&gt;&lt;property id=&quot;20312&quot; value=&quot;0&quot;/&gt;&lt;/object&gt;&lt;object type=&quot;3&quot; unique_id=&quot;12739&quot;&gt;&lt;property id=&quot;20148&quot; value=&quot;5&quot;/&gt;&lt;property id=&quot;20300&quot; value=&quot;Slide 4&quot;/&gt;&lt;property id=&quot;20302&quot; value=&quot;1&quot;/&gt;&lt;property id=&quot;20303&quot; value=&quot;Phillip Owens&quot;/&gt;&lt;property id=&quot;20307&quot; value=&quot;280&quot;/&gt;&lt;property id=&quot;20309&quot; value=&quot;12733&quot;/&gt;&lt;property id=&quot;20312&quot; value=&quot;0&quot;/&gt;&lt;/object&gt;&lt;object type=&quot;3&quot; unique_id=&quot;12740&quot;&gt;&lt;property id=&quot;20148&quot; value=&quot;5&quot;/&gt;&lt;property id=&quot;20300&quot; value=&quot;Slide 5 - &amp;quot;Soils in Howard County&amp;quot;&quot;/&gt;&lt;property id=&quot;20302&quot; value=&quot;1&quot;/&gt;&lt;property id=&quot;20303&quot; value=&quot;Phillip Owens&quot;/&gt;&lt;property id=&quot;20307&quot; value=&quot;286&quot;/&gt;&lt;property id=&quot;20309&quot; value=&quot;12733&quot;/&gt;&lt;property id=&quot;20312&quot; value=&quot;0&quot;/&gt;&lt;/object&gt;&lt;object type=&quot;3&quot; unique_id=&quot;12741&quot;&gt;&lt;property id=&quot;20148&quot; value=&quot;5&quot;/&gt;&lt;property id=&quot;20300&quot; value=&quot;Slide 6&quot;/&gt;&lt;property id=&quot;20302&quot; value=&quot;1&quot;/&gt;&lt;property id=&quot;20303&quot; value=&quot;Phillip Owens&quot;/&gt;&lt;property id=&quot;20307&quot; value=&quot;287&quot;/&gt;&lt;property id=&quot;20309&quot; value=&quot;12733&quot;/&gt;&lt;property id=&quot;20312&quot; value=&quot;0&quot;/&gt;&lt;/object&gt;&lt;object type=&quot;3&quot; unique_id=&quot;12742&quot;&gt;&lt;property id=&quot;20148&quot; value=&quot;5&quot;/&gt;&lt;property id=&quot;20300&quot; value=&quot;Slide 7 - &amp;quot;Frequency distributions&amp;quot;&quot;/&gt;&lt;property id=&quot;20302&quot; value=&quot;1&quot;/&gt;&lt;property id=&quot;20303&quot; value=&quot;Phillip Owens&quot;/&gt;&lt;property id=&quot;20307&quot; value=&quot;288&quot;/&gt;&lt;property id=&quot;20309&quot; value=&quot;12733&quot;/&gt;&lt;property id=&quot;20312&quot; value=&quot;0&quot;/&gt;&lt;/object&gt;&lt;object type=&quot;3&quot; unique_id=&quot;12743&quot;&gt;&lt;property id=&quot;20148&quot; value=&quot;5&quot;/&gt;&lt;property id=&quot;20300&quot; value=&quot;Slide 8 - &amp;quot;Frequency, Wetness Index&amp;quot;&quot;/&gt;&lt;property id=&quot;20302&quot; value=&quot;1&quot;/&gt;&lt;property id=&quot;20303&quot; value=&quot;Phillip Owens&quot;/&gt;&lt;property id=&quot;20307&quot; value=&quot;289&quot;/&gt;&lt;property id=&quot;20309&quot; value=&quot;12733&quot;/&gt;&lt;property id=&quot;20312&quot; value=&quot;0&quot;/&gt;&lt;/object&gt;&lt;object type=&quot;3&quot; unique_id=&quot;12744&quot;&gt;&lt;property id=&quot;20148&quot; value=&quot;5&quot;/&gt;&lt;property id=&quot;20300&quot; value=&quot;Slide 9 - &amp;quot;Terrain-Soil Matching for Brookston&amp;quot;&quot;/&gt;&lt;property id=&quot;20302&quot; value=&quot;1&quot;/&gt;&lt;property id=&quot;20303&quot; value=&quot;Phillip Owens&quot;/&gt;&lt;property id=&quot;20307&quot; value=&quot;290&quot;/&gt;&lt;property id=&quot;20309&quot; value=&quot;12733&quot;/&gt;&lt;property id=&quot;20312&quot; value=&quot;0&quot;/&gt;&lt;/object&gt;&lt;object type=&quot;3&quot; unique_id=&quot;12745&quot;&gt;&lt;property id=&quot;20148&quot; value=&quot;5&quot;/&gt;&lt;property id=&quot;20300&quot; value=&quot;Slide 10 - &amp;quot;Terrain-Soil Matching for Fincastle&amp;quot;&quot;/&gt;&lt;property id=&quot;20302&quot; value=&quot;1&quot;/&gt;&lt;property id=&quot;20303&quot; value=&quot;Phillip Owens&quot;/&gt;&lt;property id=&quot;20307&quot; value=&quot;291&quot;/&gt;&lt;property id=&quot;20309&quot; value=&quot;12733&quot;/&gt;&lt;property id=&quot;20312&quot; value=&quot;0&quot;/&gt;&lt;/object&gt;&lt;object type=&quot;3&quot; unique_id=&quot;12746&quot;&gt;&lt;property id=&quot;20148&quot; value=&quot;5&quot;/&gt;&lt;property id=&quot;20300&quot; value=&quot;Slide 11 - &amp;quot;Create Property Map with SoLIM&amp;quot;&quot;/&gt;&lt;property id=&quot;20302&quot; value=&quot;1&quot;/&gt;&lt;property id=&quot;20303&quot; value=&quot;Phillip Owens&quot;/&gt;&lt;property id=&quot;20307&quot; value=&quot;292&quot;/&gt;&lt;property id=&quot;20309&quot; value=&quot;12733&quot;/&gt;&lt;property id=&quot;20312&quot; value=&quot;0&quot;/&gt;&lt;/object&gt;&lt;object type=&quot;3&quot; unique_id=&quot;12747&quot;&gt;&lt;property id=&quot;20148&quot; value=&quot;5&quot;/&gt;&lt;property id=&quot;20300&quot; value=&quot;Slide 12 - &amp;quot;Predicted depth to carbonates&amp;quot;&quot;/&gt;&lt;property id=&quot;20302&quot; value=&quot;1&quot;/&gt;&lt;property id=&quot;20303&quot; value=&quot;Phillip Owens&quot;/&gt;&lt;property id=&quot;20307&quot; value=&quot;293&quot;/&gt;&lt;property id=&quot;20309&quot; value=&quot;12733&quot;/&gt;&lt;property id=&quot;20312&quot; value=&quot;0&quot;/&gt;&lt;/object&gt;&lt;object type=&quot;3&quot; unique_id=&quot;12748&quot;&gt;&lt;property id=&quot;20148&quot; value=&quot;5&quot;/&gt;&lt;property id=&quot;20300&quot; value=&quot;Slide 13&quot;/&gt;&lt;property id=&quot;20302&quot; value=&quot;1&quot;/&gt;&lt;property id=&quot;20303&quot; value=&quot;Phillip Owens&quot;/&gt;&lt;property id=&quot;20307&quot; value=&quot;304&quot;/&gt;&lt;property id=&quot;20309&quot; value=&quot;12733&quot;/&gt;&lt;property id=&quot;20312&quot; value=&quot;0&quot;/&gt;&lt;/object&gt;&lt;object type=&quot;3&quot; unique_id=&quot;12749&quot;&gt;&lt;property id=&quot;20148&quot; value=&quot;5&quot;/&gt;&lt;property id=&quot;20300&quot; value=&quot;Slide 14 - &amp;quot;Aerial Photography of Howard County&amp;quot;&quot;/&gt;&lt;property id=&quot;20302&quot; value=&quot;1&quot;/&gt;&lt;property id=&quot;20303&quot; value=&quot;Phillip Owens&quot;/&gt;&lt;property id=&quot;20307&quot; value=&quot;300&quot;/&gt;&lt;property id=&quot;20309&quot; value=&quot;12733&quot;/&gt;&lt;property id=&quot;20312&quot; value=&quot;0&quot;/&gt;&lt;/object&gt;&lt;object type=&quot;3&quot; unique_id=&quot;12750&quot;&gt;&lt;property id=&quot;20148&quot; value=&quot;5&quot;/&gt;&lt;property id=&quot;20300&quot; value=&quot;Slide 15&quot;/&gt;&lt;property id=&quot;20302&quot; value=&quot;1&quot;/&gt;&lt;property id=&quot;20303&quot; value=&quot;Phillip Owens&quot;/&gt;&lt;property id=&quot;20307&quot; value=&quot;299&quot;/&gt;&lt;property id=&quot;20309&quot; value=&quot;12733&quot;/&gt;&lt;property id=&quot;20312&quot; value=&quot;0&quot;/&gt;&lt;/object&gt;&lt;object type=&quot;3&quot; unique_id=&quot;12751&quot;&gt;&lt;property id=&quot;20148&quot; value=&quot;5&quot;/&gt;&lt;property id=&quot;20300&quot; value=&quot;Slide 16 - &amp;quot;Potassium variability across a drainage catena&amp;quot;&quot;/&gt;&lt;property id=&quot;20302&quot; value=&quot;1&quot;/&gt;&lt;property id=&quot;20303&quot; value=&quot;Phillip Owens&quot;/&gt;&lt;property id=&quot;20307&quot; value=&quot;263&quot;/&gt;&lt;property id=&quot;20309&quot; value=&quot;12733&quot;/&gt;&lt;property id=&quot;20312&quot; value=&quot;0&quot;/&gt;&lt;/object&gt;&lt;object type=&quot;3&quot; unique_id=&quot;12752&quot;&gt;&lt;property id=&quot;20148&quot; value=&quot;5&quot;/&gt;&lt;property id=&quot;20300&quot; value=&quot;Slide 17 - &amp;quot;Topographical wetness index, TWI&amp;quot;&quot;/&gt;&lt;property id=&quot;20302&quot; value=&quot;1&quot;/&gt;&lt;property id=&quot;20303&quot; value=&quot;Phillip Owens&quot;/&gt;&lt;property id=&quot;20307&quot; value=&quot;264&quot;/&gt;&lt;property id=&quot;20309&quot; value=&quot;12733&quot;/&gt;&lt;property id=&quot;20312&quot; value=&quot;0&quot;/&gt;&lt;/object&gt;&lt;object type=&quot;3&quot; unique_id=&quot;12753&quot;&gt;&lt;property id=&quot;20148&quot; value=&quot;5&quot;/&gt;&lt;property id=&quot;20300&quot; value=&quot;Slide 18 - &amp;quot;Exchangeable K&amp;quot;&quot;/&gt;&lt;property id=&quot;20302&quot; value=&quot;1&quot;/&gt;&lt;property id=&quot;20303&quot; value=&quot;Phillip Owens&quot;/&gt;&lt;property id=&quot;20307&quot; value=&quot;266&quot;/&gt;&lt;property id=&quot;20309&quot; value=&quot;12733&quot;/&gt;&lt;property id=&quot;20312&quot; value=&quot;0&quot;/&gt;&lt;/object&gt;&lt;object type=&quot;3&quot; unique_id=&quot;12754&quot;&gt;&lt;property id=&quot;20148&quot; value=&quot;5&quot;/&gt;&lt;property id=&quot;20300&quot; value=&quot;Slide 19 - &amp;quot;Nonexchangeable K&amp;quot;&quot;/&gt;&lt;property id=&quot;20302&quot; value=&quot;1&quot;/&gt;&lt;property id=&quot;20303&quot; value=&quot;Phillip Owens&quot;/&gt;&lt;property id=&quot;20307&quot; value=&quot;267&quot;/&gt;&lt;property id=&quot;20309&quot; value=&quot;12733&quot;/&gt;&lt;property id=&quot;20312&quot; value=&quot;0&quot;/&gt;&lt;/object&gt;&lt;object type=&quot;3&quot; unique_id=&quot;12755&quot;&gt;&lt;property id=&quot;20148&quot; value=&quot;5&quot;/&gt;&lt;property id=&quot;20300&quot; value=&quot;Slide 20 - &amp;quot;Results&amp;amp;#x09;&amp;quot;&quot;/&gt;&lt;property id=&quot;20302&quot; value=&quot;1&quot;/&gt;&lt;property id=&quot;20303&quot; value=&quot;Phillip Owens&quot;/&gt;&lt;property id=&quot;20307&quot; value=&quot;268&quot;/&gt;&lt;property id=&quot;20309&quot; value=&quot;12733&quot;/&gt;&lt;property id=&quot;20312&quot; value=&quot;0&quot;/&gt;&lt;/object&gt;&lt;object type=&quot;3&quot; unique_id=&quot;12756&quot;&gt;&lt;property id=&quot;20148&quot; value=&quot;5&quot;/&gt;&lt;property id=&quot;20300&quot; value=&quot;Slide 21 - &amp;quot;Relationship of topography&amp;#x0D;&amp;#x0A; and yield&amp;quot;&quot;/&gt;&lt;property id=&quot;20302&quot; value=&quot;1&quot;/&gt;&lt;property id=&quot;20303&quot; value=&quot;Phillip Owens&quot;/&gt;&lt;property id=&quot;20307&quot; value=&quot;301&quot;/&gt;&lt;property id=&quot;20309&quot; value=&quot;12733&quot;/&gt;&lt;property id=&quot;20312&quot; value=&quot;0&quot;/&gt;&lt;/object&gt;&lt;object type=&quot;3&quot; unique_id=&quot;12757&quot;&gt;&lt;property id=&quot;20148&quot; value=&quot;5&quot;/&gt;&lt;property id=&quot;20300&quot; value=&quot;Slide 22&quot;/&gt;&lt;property id=&quot;20302&quot; value=&quot;1&quot;/&gt;&lt;property id=&quot;20303&quot; value=&quot;Phillip Owens&quot;/&gt;&lt;property id=&quot;20307&quot; value=&quot;294&quot;/&gt;&lt;property id=&quot;20309&quot; value=&quot;12733&quot;/&gt;&lt;property id=&quot;20312&quot; value=&quot;0&quot;/&gt;&lt;/object&gt;&lt;object type=&quot;3&quot; unique_id=&quot;12758&quot;&gt;&lt;property id=&quot;20148&quot; value=&quot;5&quot;/&gt;&lt;property id=&quot;20300&quot; value=&quot;Slide 23&quot;/&gt;&lt;property id=&quot;20302&quot; value=&quot;1&quot;/&gt;&lt;property id=&quot;20303&quot; value=&quot;Phillip Owens&quot;/&gt;&lt;property id=&quot;20307&quot; value=&quot;295&quot;/&gt;&lt;property id=&quot;20309&quot; value=&quot;12733&quot;/&gt;&lt;property id=&quot;20312&quot; value=&quot;0&quot;/&gt;&lt;/object&gt;&lt;object type=&quot;3&quot; unique_id=&quot;12759&quot;&gt;&lt;property id=&quot;20148&quot; value=&quot;5&quot;/&gt;&lt;property id=&quot;20300&quot; value=&quot;Slide 24&quot;/&gt;&lt;property id=&quot;20302&quot; value=&quot;1&quot;/&gt;&lt;property id=&quot;20303&quot; value=&quot;Phillip Owens&quot;/&gt;&lt;property id=&quot;20307&quot; value=&quot;296&quot;/&gt;&lt;property id=&quot;20309&quot; value=&quot;12733&quot;/&gt;&lt;property id=&quot;20312&quot; value=&quot;0&quot;/&gt;&lt;/object&gt;&lt;object type=&quot;3&quot; unique_id=&quot;12760&quot;&gt;&lt;property id=&quot;20148&quot; value=&quot;5&quot;/&gt;&lt;property id=&quot;20300&quot; value=&quot;Slide 25&quot;/&gt;&lt;property id=&quot;20302&quot; value=&quot;1&quot;/&gt;&lt;property id=&quot;20303&quot; value=&quot;Phillip Owens&quot;/&gt;&lt;property id=&quot;20307&quot; value=&quot;297&quot;/&gt;&lt;property id=&quot;20309&quot; value=&quot;12733&quot;/&gt;&lt;property id=&quot;20312&quot; value=&quot;0&quot;/&gt;&lt;/object&gt;&lt;object type=&quot;3&quot; unique_id=&quot;12761&quot;&gt;&lt;property id=&quot;20148&quot; value=&quot;5&quot;/&gt;&lt;property id=&quot;20300&quot; value=&quot;Slide 26&quot;/&gt;&lt;property id=&quot;20302&quot; value=&quot;1&quot;/&gt;&lt;property id=&quot;20303&quot; value=&quot;Phillip Owens&quot;/&gt;&lt;property id=&quot;20307&quot; value=&quot;298&quot;/&gt;&lt;property id=&quot;20309&quot; value=&quot;12733&quot;/&gt;&lt;property id=&quot;20312&quot; value=&quot;0&quot;/&gt;&lt;/object&gt;&lt;object type=&quot;3&quot; unique_id=&quot;12762&quot;&gt;&lt;property id=&quot;20148&quot; value=&quot;5&quot;/&gt;&lt;property id=&quot;20300&quot; value=&quot;Slide 27 - &amp;quot;Conclusions&amp;quot;&quot;/&gt;&lt;property id=&quot;20302&quot; value=&quot;1&quot;/&gt;&lt;property id=&quot;20303&quot; value=&quot;Phillip Owens&quot;/&gt;&lt;property id=&quot;20307&quot; value=&quot;276&quot;/&gt;&lt;property id=&quot;20309&quot; value=&quot;12733&quot;/&gt;&lt;property id=&quot;20312&quot; value=&quot;0&quot;/&gt;&lt;/object&gt;&lt;object type=&quot;3&quot; unique_id=&quot;12763&quot;&gt;&lt;property id=&quot;20148&quot; value=&quot;5&quot;/&gt;&lt;property id=&quot;20300&quot; value=&quot;Slide 28 - &amp;quot;Soil – A reservoir and transport medium for nutrients and water &amp;quot;&quot;/&gt;&lt;property id=&quot;20302&quot; value=&quot;1&quot;/&gt;&lt;property id=&quot;20303&quot; value=&quot;Phillip Owens&quot;/&gt;&lt;property id=&quot;20307&quot; value=&quot;279&quot;/&gt;&lt;property id=&quot;20309&quot; value=&quot;12733&quot;/&gt;&lt;property id=&quot;20312&quot; value=&quot;0&quot;/&gt;&lt;/object&gt;&lt;object type=&quot;3&quot; unique_id=&quot;12764&quot;&gt;&lt;property id=&quot;20148&quot; value=&quot;5&quot;/&gt;&lt;property id=&quot;20300&quot; value=&quot;Slide 29 - &amp;quot;Understanding soil function is the key to predicting nitrogen use efficiency&amp;#x0D;&amp;#x0A;&amp;#x0D;&amp;#x0A;Function is a use dependent question&quot;/&gt;&lt;property id=&quot;20302&quot; value=&quot;1&quot;/&gt;&lt;property id=&quot;20303&quot; value=&quot;Phillip Owens&quot;/&gt;&lt;property id=&quot;20307&quot; value=&quot;278&quot;/&gt;&lt;property id=&quot;20309&quot; value=&quot;12733&quot;/&gt;&lt;property id=&quot;20312&quot; value=&quot;0&quot;/&gt;&lt;/object&gt;&lt;/object&gt;&lt;object type=&quot;10&quot; unique_id=&quot;12798&quot;&gt;&lt;object type=&quot;11&quot; unique_id=&quot;12799&quot;&gt;&lt;property id=&quot;20180&quot; value=&quot;1&quot;/&gt;&lt;property id=&quot;20181&quot; value=&quot;1瑳䘌࠹쀀ᓱᆀ&quot;/&gt;&lt;property id=&quot;20182&quot; value=&quot;0&quot;/&gt;&lt;property id=&quot;20183&quot; value=&quot;1&quot;/&gt;&lt;/object&gt;&lt;object type=&quot;12&quot; unique_id=&quot;12800&quot;&gt;&lt;/object&gt;&lt;/object&gt;&lt;/object&gt;&lt;/database&gt;"/>
  <p:tag name="SECTOMILLISECCONVERTED" val="1"/>
</p:tagLst>
</file>

<file path=ppt/theme/theme1.xml><?xml version="1.0" encoding="utf-8"?>
<a:theme xmlns:a="http://schemas.openxmlformats.org/drawingml/2006/main" name="Presentation for project post-mortem">
  <a:themeElements>
    <a:clrScheme name="Presentation for project post-mortem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esentation for project post-morte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for project post-mortem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esentation for project post-mortem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esentation for project post-mortem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esentation for project post-mortem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esentation for project post-mortem 5">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
      <a:clrScheme name="Presentation for project post-mortem 6">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616</TotalTime>
  <Words>1040</Words>
  <Application>Microsoft Office PowerPoint</Application>
  <PresentationFormat>On-screen Show (4:3)</PresentationFormat>
  <Paragraphs>158</Paragraphs>
  <Slides>29</Slides>
  <Notes>3</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Presentation for project post-mortem</vt:lpstr>
      <vt:lpstr>Digital Representation of Soil Properties and Function – Applications for Nutrient Management.</vt:lpstr>
      <vt:lpstr>Slide 2</vt:lpstr>
      <vt:lpstr>Slide 3</vt:lpstr>
      <vt:lpstr>Slide 4</vt:lpstr>
      <vt:lpstr>Soils in Howard County</vt:lpstr>
      <vt:lpstr>Slide 6</vt:lpstr>
      <vt:lpstr>Frequency distributions</vt:lpstr>
      <vt:lpstr>Frequency, Wetness Index</vt:lpstr>
      <vt:lpstr>Terrain-Soil Matching for Brookston</vt:lpstr>
      <vt:lpstr>Terrain-Soil Matching for Fincastle</vt:lpstr>
      <vt:lpstr>Create Property Map with SoLIM</vt:lpstr>
      <vt:lpstr>Predicted depth to carbonates</vt:lpstr>
      <vt:lpstr>Slide 13</vt:lpstr>
      <vt:lpstr>Aerial Photography of Howard County</vt:lpstr>
      <vt:lpstr>Slide 15</vt:lpstr>
      <vt:lpstr>Potassium variability across a drainage catena</vt:lpstr>
      <vt:lpstr>Topographical wetness index, TWI</vt:lpstr>
      <vt:lpstr>Exchangeable K</vt:lpstr>
      <vt:lpstr>Nonexchangeable K</vt:lpstr>
      <vt:lpstr>Results </vt:lpstr>
      <vt:lpstr>Relationship of topography  and yield</vt:lpstr>
      <vt:lpstr>Slide 22</vt:lpstr>
      <vt:lpstr>Slide 23</vt:lpstr>
      <vt:lpstr>Slide 24</vt:lpstr>
      <vt:lpstr>Slide 25</vt:lpstr>
      <vt:lpstr>Slide 26</vt:lpstr>
      <vt:lpstr>Conclusions</vt:lpstr>
      <vt:lpstr>Soil – A reservoir and transport medium for nutrients and water </vt:lpstr>
      <vt:lpstr>Understanding soil function is the key to predicting nitrogen use efficiency  Function is a use dependent question (and sometimes crop specific)</vt:lpstr>
    </vt:vector>
  </TitlesOfParts>
  <Company>Purdue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Phillip Owens</dc:creator>
  <cp:lastModifiedBy>RL (Bob) Nielsen</cp:lastModifiedBy>
  <cp:revision>69</cp:revision>
  <dcterms:created xsi:type="dcterms:W3CDTF">2008-11-20T14:59:07Z</dcterms:created>
  <dcterms:modified xsi:type="dcterms:W3CDTF">2009-08-13T18:18:40Z</dcterms:modified>
</cp:coreProperties>
</file>